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9/27/2018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9/27/2018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96900" y="1387986"/>
            <a:ext cx="83439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9-MA’RUZA</a:t>
            </a:r>
            <a:endParaRPr lang="ru-RU" sz="3600" dirty="0">
              <a:solidFill>
                <a:srgbClr val="FF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 </a:t>
            </a:r>
            <a:endParaRPr lang="ru-RU" sz="3600" dirty="0">
              <a:solidFill>
                <a:srgbClr val="FF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600" b="1" dirty="0">
                <a:solidFill>
                  <a:srgbClr val="FF000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MAVZU: YIGIRISH TIZIMI VA USULLARI</a:t>
            </a:r>
            <a:endParaRPr lang="ru-RU" sz="3600" dirty="0">
              <a:solidFill>
                <a:srgbClr val="FF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4915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815454"/>
            <a:ext cx="94107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Reja</a:t>
            </a:r>
            <a:r>
              <a:rPr lang="en-US" sz="3200" b="1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;</a:t>
            </a:r>
            <a:endParaRPr lang="ru-RU" sz="3200" dirty="0">
              <a:solidFill>
                <a:srgbClr val="00B0F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 </a:t>
            </a:r>
            <a:endParaRPr lang="ru-RU" sz="3200" dirty="0">
              <a:solidFill>
                <a:srgbClr val="00B0F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Turli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usullarda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yigirilgan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iplarning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o'ziga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xosligi</a:t>
            </a:r>
            <a:endParaRPr lang="ru-RU" sz="3200" dirty="0">
              <a:solidFill>
                <a:srgbClr val="00B0F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Yigirish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tizimini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usulini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asoslash</a:t>
            </a:r>
            <a:endParaRPr lang="ru-RU" sz="3200" dirty="0">
              <a:solidFill>
                <a:srgbClr val="00B0F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3200" dirty="0" smtClean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3.Texnologik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jihozlarning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texnik</a:t>
            </a:r>
            <a:r>
              <a:rPr lang="en-US" sz="3200" dirty="0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tavsifi</a:t>
            </a:r>
            <a:endParaRPr lang="ru-RU" sz="32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948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200" y="190501"/>
            <a:ext cx="90297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Tolalardan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yigirishda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texnologik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jarayonlar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parallel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joylashgan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piltacha-michka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hosil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qilish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eshib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aylantirish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hamda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biron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shaklda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orab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olish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yakunlanadi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Aynan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ushbu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jarayonlarni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bajarish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tartibi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ularni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ketma-ketligi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usullarini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takomillashtirish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omili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muammolari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bo'lib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qolmoqda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7030A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Halqali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usulda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yigirishni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tezligi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urchuqning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tezligi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cheklab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qo'yilgan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bo'lsa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urchuqsiz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usullarda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qurilmalarini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(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rotorlar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kameralar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,)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aylanish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soni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necha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marta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ortiq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bo'ladi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Halqali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usulda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yigirishda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pishitish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o'rash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jarayonlari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birgalikda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amalga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oshirilishi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o'raladigan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naychaning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olchamlarini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cheklab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qo'yadi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Shu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sababli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yigirishda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unumdorlikni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oshirishni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eng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maqbul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yo'li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pishitish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orash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jarayonlarini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bajarilishini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alohida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mexanizmlar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yordamida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amalga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oshirish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hisoblanadi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Bunday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imkoniyatga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lgan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mashinalarda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urchuqdan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foydalanilmaydi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shuning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ularni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urchuqsiz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usullar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deb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yuritiladi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77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9400" y="520701"/>
            <a:ext cx="89154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Halqali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usulda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yarim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tayyor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mahsulot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-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pilik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hosil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qilinib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undan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chozish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asbobi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yordamida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kerakli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chiziqli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zichlikgacha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ingichkalashtirilib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chozilgan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piltachani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urchuq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halqa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yugurdak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yordamida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pishitib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hosil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qilinadi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00B05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Urchuqsiz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usulda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yigirishda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yarim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mahsulotni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ingichkalashtirish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chozish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usulida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emas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balki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piltadagi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tolalarni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tarab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ajratish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yo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li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amalga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oshiriladi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Ushbu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tolalardan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kerakli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chiziqli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zichlikdagi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hosil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qilish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tolalar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maxsus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kameralarga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uzatiladi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u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yerda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kop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marta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qoshilib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piltacha-michka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hosil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qilinadi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Michkani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pishitish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orash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jarayonlari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amalga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oshirish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tartibi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mohiyatiga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kora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farq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qiladi</a:t>
            </a:r>
            <a:r>
              <a:rPr lang="en-US" sz="2400" dirty="0">
                <a:solidFill>
                  <a:srgbClr val="00B05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1093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2100" y="-70034"/>
            <a:ext cx="9118600" cy="69788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Pnevmomexanik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usulda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yigirilgan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tuzilishi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halqali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usulda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yigirilgan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ipdan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farqlanadi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Bunday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ipda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tolalarning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asosiy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qismi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ipning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o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zagini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tashkil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etadi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tolalarning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qismi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ushbu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o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zakni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qurshab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olgan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o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rama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qatlamni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hosil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qiladi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chemeClr val="accent2">
                  <a:lumMod val="75000"/>
                </a:schemeClr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Aynan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o'rama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qatlamni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mavjudligi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pnevmomexanik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usulda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yigirilgan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ipning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uzilish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kuchini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xalqali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yigirish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mashinasidan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olingan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ipga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nisbatan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20%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gacha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kam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bo'lishga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sabab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bo'ladi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Bunday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farq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bo'lishi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o'rama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qatlamdagi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uzish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kuchiga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qarshilik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ko'rsatmasligi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bilan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izohlanadi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Agarda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halqali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va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pnevmomexanik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usulda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yigirilgan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iplarning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chiziqli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zichliklari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xil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bo'lsa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,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pnevmomexanik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usuldagi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ipning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ko'ndalang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kesimidagi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tolalarning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bir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qismi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o'rama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qatlimni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tashkil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etgani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o'zakdagi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soni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kam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bo'lishi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ko'rinadi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Shuning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uchun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pnevmomexanik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usulda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tayyorlangan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ipda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uzulish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kuchiga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qarshilik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ko'rsatuvchi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soni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oz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000" dirty="0" err="1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bo'ladi</a:t>
            </a:r>
            <a:r>
              <a:rPr lang="en-US" sz="2000" dirty="0">
                <a:solidFill>
                  <a:schemeClr val="accent2">
                    <a:lumMod val="75000"/>
                  </a:schemeClr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chemeClr val="accent2">
                  <a:lumMod val="75000"/>
                </a:schemeClr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41331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965200"/>
            <a:ext cx="89281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Uzulish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kuchi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oz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bo'lsada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pnevmomexanik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usulda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yigilgan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ipning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notekisligi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kam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bo'ladi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Amaldagi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tajribalar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ipning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notekisligini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15%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gacha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kamligi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ko'rsatdi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Bunday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ijobiy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sifat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ko'rsatkichini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yuzaga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keltiruvchi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asosiy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omil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yigirish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kamerasida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davriy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qo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'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shilishni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amalga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oshirilishidir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2060"/>
              </a:solidFill>
              <a:latin typeface="Impact" panose="020B0806030902050204" pitchFamily="34" charset="0"/>
              <a:ea typeface="Courier New" panose="02070309020205020404" pitchFamily="49" charset="0"/>
            </a:endParaRPr>
          </a:p>
          <a:p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To'qimachilik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materialshunosligi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tasnifiga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ko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ra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ipni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xossalari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juda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ko'p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Bulardan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biri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ipni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ishqalanishga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chidamliligidir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Pnevmomexanik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usulda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yigirilgan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ipning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ishqalanishga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chidamliligi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halqali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usulda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yigirilgan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ipga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nisbatan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yuqoridir</a:t>
            </a:r>
            <a:r>
              <a:rPr lang="en-US" sz="2800" dirty="0">
                <a:solidFill>
                  <a:srgbClr val="00206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206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157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266700"/>
            <a:ext cx="8648700" cy="58554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Bunday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farq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iplarning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tuzilishi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bog'liq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Halqali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usulda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yigirilgan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ipning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tashqi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tolalari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ishqalanishda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tezda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suriladi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qisman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yemiriladi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ingichkalanib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qoladi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Natijada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ipni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uzilish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kuchi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tezda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kamaya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boradi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C00000"/>
              </a:solidFill>
              <a:latin typeface="Monotype Corsiva" panose="03010101010201010101" pitchFamily="66" charset="0"/>
              <a:ea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Pnevmomexanik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usulda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yigirilgan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ipda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tolalarni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uchlari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mustahkamroq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o'rnashgani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ishqalanishda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asosan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tolalarni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yemirilishi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hisobiga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ip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ingichkalana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boradi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Demak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ishqalanishda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pnevmomexanik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ipda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tolalari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surilmaganligi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tolani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yemirilishi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uzoq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vaqt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davom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etganligi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u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ishqalanishga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chidamli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bo'ladi</a:t>
            </a:r>
            <a:r>
              <a:rPr lang="en-US" sz="2800" dirty="0">
                <a:solidFill>
                  <a:srgbClr val="C00000"/>
                </a:solidFill>
                <a:latin typeface="Monotype Corsiva" panose="03010101010201010101" pitchFamily="66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C00000"/>
              </a:solidFill>
              <a:effectLst/>
              <a:latin typeface="Monotype Corsiva" panose="03010101010201010101" pitchFamily="66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647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1800" y="406400"/>
            <a:ext cx="87122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Halqali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pnevmomexanik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usullarda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yigirilgan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iplarning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chiziqli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zichligi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bir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xil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bo'lganda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ularning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diametrlari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turlicha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bo'ladi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Shuning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pnevmomexanik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ip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hajmdor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hisoblanadi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u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yumshoq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bo'ladi</a:t>
            </a:r>
            <a:endParaRPr lang="ru-RU" sz="2800" dirty="0">
              <a:solidFill>
                <a:srgbClr val="00B0F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 </a:t>
            </a:r>
            <a:r>
              <a:rPr lang="en-US" sz="2800" dirty="0" err="1" smtClean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Yigirish</a:t>
            </a:r>
            <a:r>
              <a:rPr lang="en-US" sz="2800" dirty="0" smtClean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tizimini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usulini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asoslash</a:t>
            </a:r>
            <a:endParaRPr lang="ru-RU" sz="2800" dirty="0">
              <a:solidFill>
                <a:srgbClr val="00B0F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Tolalardan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ip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hosil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qilish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ketma-ketligini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yigirish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tizimi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deb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atash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qabul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qilingan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Bunda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yigirish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tizimi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tushunchasi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faqat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jarayonlar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ketma-ketliginigina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emas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balki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texnologik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jihozlar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royxatini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yigirish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korxonalarida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qabul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qilinish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tartibini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ham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o'z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ichiga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oladi</a:t>
            </a:r>
            <a:r>
              <a:rPr lang="en-US" sz="2800" dirty="0">
                <a:solidFill>
                  <a:srgbClr val="00B0F0"/>
                </a:solidFill>
                <a:latin typeface="Algerian" panose="04020705040A020607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10405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300" y="749300"/>
            <a:ext cx="89789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Tabiiy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kimyoviy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tolalardan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ip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yigirishning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quyidagi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asosiy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tizimlari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mavjud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: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oddiy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(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kard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),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qayta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tarash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apparat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tizimlari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Oddiy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yigirish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tizimi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boyicha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ortacha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chiziqli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zichlikdagi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iplar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yigiriladi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Bunday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iplar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keng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assortimentdagi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ip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gazlamalar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ishlab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chiqarish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qollaniladi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7030A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Loyihada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ko'rsatilgan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chiziqli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zichlikdagi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ipni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yigirish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oddiy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tarash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tizimini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halqali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pnevmomexanik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usullarni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qabul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qilamiz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7030A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Ushbu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tizim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asosida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Germaniyaning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Truchler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Shlafxorst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firmalarining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quyidagi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jihozlarni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qabul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qilamiz</a:t>
            </a:r>
            <a:r>
              <a:rPr lang="en-US" sz="2800" dirty="0">
                <a:solidFill>
                  <a:srgbClr val="7030A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:</a:t>
            </a:r>
            <a:endParaRPr lang="ru-RU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423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9971329"/>
              </p:ext>
            </p:extLst>
          </p:nvPr>
        </p:nvGraphicFramePr>
        <p:xfrm>
          <a:off x="1054100" y="584199"/>
          <a:ext cx="7721600" cy="60198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64241"/>
                <a:gridCol w="3257359"/>
              </a:tblGrid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Jihozlarning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nomlari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Rusumi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Avtomatik toy tituvchi mashina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BO-A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Ko'p funktsiyali tozalovchi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SP-MF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Aralashtiruvchi mashina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MX-I6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Tozalovchi mashina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CL-C3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Yot aralashmalardan tozalovchi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SP-FP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effectLst/>
                        </a:rPr>
                        <a:t>Tarash</a:t>
                      </a:r>
                      <a:r>
                        <a:rPr lang="en-US" sz="1600" dirty="0">
                          <a:effectLst/>
                        </a:rPr>
                        <a:t> </a:t>
                      </a:r>
                      <a:r>
                        <a:rPr lang="en-US" sz="1600" dirty="0" err="1">
                          <a:effectLst/>
                        </a:rPr>
                        <a:t>mashinasi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TC-11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Piltalash mashinasi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 7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Piltalash mashinasi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T -8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Piliklash mashinasi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Zinser 670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Halqali yigirish mashinasi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Zinser 351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Iplarni qayta o'rash avtomati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Autosoner 5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Iplarni qo'shib orash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“DONXINT” DX321G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  <a:tr h="42998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</a:rPr>
                        <a:t>Pishitish mashinasi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</a:rPr>
                        <a:t>VTS-09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5501" marR="5501" marT="0" marB="0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075958" y="0"/>
            <a:ext cx="941283" cy="472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solidFill>
                  <a:srgbClr val="0070C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6-jadval</a:t>
            </a:r>
            <a:endParaRPr lang="ru-RU" sz="1600" dirty="0">
              <a:solidFill>
                <a:srgbClr val="0070C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9729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0700" y="292100"/>
            <a:ext cx="86233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Texnologik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jihozlarning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texnik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tavsifi</a:t>
            </a:r>
            <a:endParaRPr lang="ru-RU" sz="28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Quyida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jihozlarning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texnik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tavsiflari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keltirilgan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Tavsiflar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Truchler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firmasining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prospektlari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asosida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olindi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206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BO-A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rusumli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avtomatik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toy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tituvchi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mashina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Trutzschler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firmasining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BLENDOMAT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turkumiga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kiruvchi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BO-A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avtomatik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ta'minlovchi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180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tagacha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toyni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titishga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mo'ljallangan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Uning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unumdorligi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1500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kgG’soatgacha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oshirish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imkoniyatiga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ega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Toylarni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yuzasini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gorizontal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yo'nalishda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titishni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burchak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ostida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titishga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almashtirilishi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titishga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qo'yilgan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toylarni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uzluksiz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to'ldirib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borish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imkonini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beradi</a:t>
            </a:r>
            <a:r>
              <a:rPr lang="en-US" sz="2800" dirty="0">
                <a:solidFill>
                  <a:srgbClr val="002060"/>
                </a:solidFill>
                <a:latin typeface="Broadway" panose="04040905080B020205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4095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5944673"/>
              </p:ext>
            </p:extLst>
          </p:nvPr>
        </p:nvGraphicFramePr>
        <p:xfrm>
          <a:off x="774699" y="952498"/>
          <a:ext cx="7950200" cy="55753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54255"/>
                <a:gridCol w="2777649"/>
                <a:gridCol w="1818296"/>
              </a:tblGrid>
              <a:tr h="527829"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Ko'rsatkichlar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BO-A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235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1. Unumdorligi, kg/soat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1000 gacha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235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2. </a:t>
                      </a:r>
                      <a:r>
                        <a:rPr lang="en-US" sz="1800" dirty="0" err="1">
                          <a:effectLst/>
                        </a:rPr>
                        <a:t>Stanina</a:t>
                      </a:r>
                      <a:r>
                        <a:rPr lang="en-US" sz="1800" dirty="0">
                          <a:effectLst/>
                        </a:rPr>
                        <a:t> </a:t>
                      </a:r>
                      <a:r>
                        <a:rPr lang="en-US" sz="1800" dirty="0" err="1">
                          <a:effectLst/>
                        </a:rPr>
                        <a:t>kengligi</a:t>
                      </a:r>
                      <a:r>
                        <a:rPr lang="en-US" sz="1800" dirty="0">
                          <a:effectLst/>
                        </a:rPr>
                        <a:t>, mm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1720G’2300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2782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3. Balandligi, mm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2900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6258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4. Toy balandligi, mm (max)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1700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235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5. Mashina uzunligi, mm: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max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50 270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2355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min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10 670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5955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6. O'rnatilgan quvvati, kVt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10,6 - 12,6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70106"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7. Maksimal unumdorlikda talab qilingan quvvat, kVt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4 - 6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3317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8. Vibratsiya koefitsenti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ru-RU" sz="16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1,2</a:t>
                      </a:r>
                      <a:endParaRPr lang="ru-RU" sz="16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88258" y="463034"/>
            <a:ext cx="40735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chemeClr val="accent5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7-jadval        </a:t>
            </a:r>
            <a:r>
              <a:rPr lang="en-US" dirty="0" err="1">
                <a:solidFill>
                  <a:schemeClr val="accent5"/>
                </a:solidFill>
              </a:rPr>
              <a:t>Mashinaning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dirty="0" err="1">
                <a:solidFill>
                  <a:schemeClr val="accent5"/>
                </a:solidFill>
              </a:rPr>
              <a:t>texnik</a:t>
            </a:r>
            <a:r>
              <a:rPr lang="en-US" dirty="0">
                <a:solidFill>
                  <a:schemeClr val="accent5"/>
                </a:solidFill>
              </a:rPr>
              <a:t> </a:t>
            </a:r>
            <a:r>
              <a:rPr lang="en-US" dirty="0" err="1">
                <a:solidFill>
                  <a:schemeClr val="accent5"/>
                </a:solidFill>
              </a:rPr>
              <a:t>tavsifi</a:t>
            </a:r>
            <a:endParaRPr lang="ru-RU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30427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736601"/>
            <a:ext cx="8636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Toylarni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qurilmasi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karetkada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ikkita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tituvchi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valik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uchta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yo'naltiruvchi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valiklar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o'rnatiladi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Ishlash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jarayonida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tituvchi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valiklarning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faqat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bittasi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ishlaydi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B05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Karetka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o'ng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tomonga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harakatlanganda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chap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tomondagi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valik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10 mm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ga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ko'tarilib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o'ng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tomondagi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valik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tishlarini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toylarga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yaxshi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botishini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ta'minlanadi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B05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Toylardan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bo'lakchalarini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yaxshi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titib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olinishi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valiklarning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tishlari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ularning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harakat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yo'nalishi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tomonga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qarab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qiyalatib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o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rnatiladi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Titish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samarali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bo'lishi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yo'naltiruvchi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valiklar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ustiga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halqalar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kiydirilgan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qatlamini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bosib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turuvchi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panjara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ornatilgan</a:t>
            </a:r>
            <a:r>
              <a:rPr lang="en-US" sz="2800" dirty="0">
                <a:solidFill>
                  <a:srgbClr val="00B05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B05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660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09600" y="546100"/>
            <a:ext cx="85344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SP-MF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ko'p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tarmoqli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tozalash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texnologik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tizimlari</a:t>
            </a:r>
            <a:endParaRPr lang="ru-RU" sz="2800" dirty="0">
              <a:solidFill>
                <a:srgbClr val="FF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Truchler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firmasining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SP-MF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ko'p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tarmoqli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tozalash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texnologik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tizimlarida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og'ir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aralashmalar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metall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parchalaridan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tozalash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qurilmalari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o'rnatilmoqda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Tozalovchiga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quvur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orqali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yetkazib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beriladi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Ventilyator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2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tortishi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hisobiga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kelgan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birinchi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bosqichda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aerodinamik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usulda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og'ir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aralashmalardan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tozalanadi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Ajralgan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chiqindii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kameraga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tushadi</a:t>
            </a:r>
            <a:r>
              <a:rPr lang="en-US" sz="2800" dirty="0">
                <a:solidFill>
                  <a:srgbClr val="FF0000"/>
                </a:solidFill>
                <a:latin typeface="Lucida Calligraphy" panose="03010101010101010101" pitchFamily="66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3944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796808"/>
              </p:ext>
            </p:extLst>
          </p:nvPr>
        </p:nvGraphicFramePr>
        <p:xfrm>
          <a:off x="914399" y="1816098"/>
          <a:ext cx="7988300" cy="43434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01510"/>
                <a:gridCol w="1351495"/>
                <a:gridCol w="1235295"/>
              </a:tblGrid>
              <a:tr h="6224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Ko'rsatkichlar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SP-MF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SP-PF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1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Stanina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kengligi</a:t>
                      </a:r>
                      <a:r>
                        <a:rPr lang="en-US" sz="2000" dirty="0">
                          <a:effectLst/>
                        </a:rPr>
                        <a:t>, mm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1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Umumiy uzunligi,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4485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2460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1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Umumiy kengligi,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1664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1664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224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Umumiy balandligi,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1250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1250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174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Urnatilgan elektr kuvvati, kVt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0,8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2876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Eng yukori unumdorlik, kg/soat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2000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244600" y="407685"/>
            <a:ext cx="7200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8-jadval</a:t>
            </a:r>
            <a:endParaRPr lang="ru-RU" sz="2000" dirty="0">
              <a:solidFill>
                <a:schemeClr val="accent6">
                  <a:lumMod val="50000"/>
                </a:schemeClr>
              </a:solidFill>
              <a:latin typeface="Courier New" panose="02070309020205020404" pitchFamily="49" charset="0"/>
              <a:ea typeface="Courier New" panose="02070309020205020404" pitchFamily="49" charset="0"/>
              <a:cs typeface="Aharoni" panose="02010803020104030203" pitchFamily="2" charset="-79"/>
            </a:endParaRPr>
          </a:p>
          <a:p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Ko'p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tarmoqli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tozalash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mashinasi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texnik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 </a:t>
            </a:r>
            <a:r>
              <a:rPr lang="en-US" sz="2400" dirty="0" err="1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tavsifi</a:t>
            </a:r>
            <a:r>
              <a:rPr lang="en-US" sz="2400" dirty="0">
                <a:solidFill>
                  <a:schemeClr val="accent6">
                    <a:lumMod val="50000"/>
                  </a:schemeClr>
                </a:solidFill>
                <a:latin typeface="Aharoni" panose="02010803020104030203" pitchFamily="2" charset="-79"/>
                <a:ea typeface="Courier New" panose="02070309020205020404" pitchFamily="49" charset="0"/>
                <a:cs typeface="Aharoni" panose="02010803020104030203" pitchFamily="2" charset="-79"/>
              </a:rPr>
              <a:t>.</a:t>
            </a:r>
            <a:endParaRPr lang="ru-RU" sz="2400" dirty="0">
              <a:solidFill>
                <a:schemeClr val="accent6">
                  <a:lumMod val="50000"/>
                </a:schemeClr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618486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4500" y="330201"/>
            <a:ext cx="869950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So'ngra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tolalarni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quvurning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ikkinchi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tarmog'i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orqali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changsizlantirish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qurilmasiga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uzatiladi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Aynan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ushbu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tarmoqda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yong'in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chiqishini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oldini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olish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uchqun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borligini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nazorat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qilish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moslamasi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o'rnatiladi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 Bu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moslama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oqimini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skaner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qilib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unda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yong'inga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oid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o'zgarish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bo'lganda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tolalarni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maxsus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konteynerga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yuboradi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Boshqa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hollarda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tolalarni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navbatdagi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jihozga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uzatish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davom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etadi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Ikkinchi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tarmoqda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changsizlantirilgan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metall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datchigi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orqali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o'tib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uchinchi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tarmoq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yordamida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navbatdagi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mashinaga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uzatiladi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7030A0"/>
              </a:solidFill>
              <a:latin typeface="Impact" panose="020B0806030902050204" pitchFamily="34" charset="0"/>
              <a:ea typeface="Courier New" panose="02070309020205020404" pitchFamily="49" charset="0"/>
            </a:endParaRPr>
          </a:p>
          <a:p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MX-I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rusumli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kup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kamerali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aralashtiruvchi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Trutzschler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firmasi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MX-I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modeldagi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integrallashgan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aralashtirish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mashinalarini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ishlab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chiqara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boshladi</a:t>
            </a:r>
            <a:r>
              <a:rPr lang="en-US" sz="2800" dirty="0">
                <a:solidFill>
                  <a:srgbClr val="7030A0"/>
                </a:solidFill>
                <a:latin typeface="Impact" panose="020B0806030902050204" pitchFamily="34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7030A0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58066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7265809"/>
              </p:ext>
            </p:extLst>
          </p:nvPr>
        </p:nvGraphicFramePr>
        <p:xfrm>
          <a:off x="533401" y="1625600"/>
          <a:ext cx="8699499" cy="443658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78708"/>
                <a:gridCol w="1309328"/>
                <a:gridCol w="1711463"/>
              </a:tblGrid>
              <a:tr h="4929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Ko'rsatkichlar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MX-U6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MX- U 10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4929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1. Kameralar soni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4929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2. Kamera kengligi,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1200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1600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4929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3. Kamera chukurligi,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4929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4. Umumiy kengligi,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2264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2264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4929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5. Umumiy uzunligi,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4633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6632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49295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7. </a:t>
                      </a:r>
                      <a:r>
                        <a:rPr lang="en-US" sz="2000" dirty="0" err="1">
                          <a:effectLst/>
                        </a:rPr>
                        <a:t>Urnatilgan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kuvvat</a:t>
                      </a:r>
                      <a:r>
                        <a:rPr lang="en-US" sz="2000" dirty="0">
                          <a:effectLst/>
                        </a:rPr>
                        <a:t>, </a:t>
                      </a:r>
                      <a:r>
                        <a:rPr lang="en-US" sz="2000" dirty="0" err="1">
                          <a:effectLst/>
                        </a:rPr>
                        <a:t>kVt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4,8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6,3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98590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9. Eng yukori unumdorlik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keyingi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mashina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kuvvatiga</a:t>
                      </a:r>
                      <a:r>
                        <a:rPr lang="en-US" sz="2000" dirty="0">
                          <a:effectLst/>
                        </a:rPr>
                        <a:t> </a:t>
                      </a:r>
                      <a:r>
                        <a:rPr lang="en-US" sz="2000" dirty="0" err="1">
                          <a:effectLst/>
                        </a:rPr>
                        <a:t>karab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261895" y="330285"/>
            <a:ext cx="6815305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9-jadval </a:t>
            </a:r>
          </a:p>
          <a:p>
            <a:pPr algn="just">
              <a:lnSpc>
                <a:spcPct val="150000"/>
              </a:lnSpc>
            </a:pPr>
            <a:r>
              <a:rPr lang="en-US" sz="2000" dirty="0" err="1">
                <a:solidFill>
                  <a:srgbClr val="FF0000"/>
                </a:solidFill>
              </a:rPr>
              <a:t>Aralashtiruvchi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mashinaning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texnik</a:t>
            </a:r>
            <a:r>
              <a:rPr lang="en-US" sz="2000" dirty="0">
                <a:solidFill>
                  <a:srgbClr val="FF0000"/>
                </a:solidFill>
              </a:rPr>
              <a:t> </a:t>
            </a:r>
            <a:r>
              <a:rPr lang="en-US" sz="2000" dirty="0" err="1">
                <a:solidFill>
                  <a:srgbClr val="FF0000"/>
                </a:solidFill>
              </a:rPr>
              <a:t>tavsifi</a:t>
            </a:r>
            <a:r>
              <a:rPr lang="en-US" sz="2000" dirty="0" smtClean="0">
                <a:solidFill>
                  <a:srgbClr val="FF0000"/>
                </a:solidFill>
              </a:rPr>
              <a:t>.</a:t>
            </a:r>
            <a:endParaRPr lang="ru-RU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9473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5600" y="393700"/>
            <a:ext cx="87884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Mashina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ikki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variantda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, 6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yoki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10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kamerali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qilib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ishlab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chiqariladi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.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Olti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kamerali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mashinaning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unumdorligi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600 kg/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soatgacha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.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Yuqori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unumdorlik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zarur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bo'lganda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10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kamerali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mashinadan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foydalanish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tavsiya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etiladi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. Universal</a:t>
            </a:r>
            <a:endParaRPr lang="ru-RU" sz="2800" dirty="0">
              <a:solidFill>
                <a:srgbClr val="00B0F0"/>
              </a:solidFill>
              <a:latin typeface="Monotype Corsiva" panose="03010101010201010101" pitchFamily="66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aralashtiruvchi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MX-U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mashinasi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MX-I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modeldagidan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farqi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ta'minlashni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boshqarish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va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kameralar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ostidagi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uzatuvchi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panjarani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pnevmatik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tizim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bilan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almashtirilganligida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.</a:t>
            </a:r>
            <a:endParaRPr lang="ru-RU" sz="2800" dirty="0">
              <a:solidFill>
                <a:srgbClr val="00B0F0"/>
              </a:solidFill>
              <a:latin typeface="Monotype Corsiva" panose="03010101010201010101" pitchFamily="66" charset="0"/>
              <a:ea typeface="Courier New" panose="02070309020205020404" pitchFamily="49" charset="0"/>
            </a:endParaRPr>
          </a:p>
          <a:p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Aerodinamik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tizim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yopiq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bo'lib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,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tolani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mashinaga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ta'minlash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uchun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ishlatilgan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havo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uni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chiqarish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va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navbatdagi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mashinaga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uzatishda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 ham </a:t>
            </a:r>
            <a:r>
              <a:rPr lang="en-US" sz="3200" dirty="0" err="1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foydalaniladi</a:t>
            </a:r>
            <a:r>
              <a:rPr lang="en-US" sz="3200" dirty="0">
                <a:solidFill>
                  <a:srgbClr val="00B0F0"/>
                </a:solidFill>
                <a:latin typeface="Bernard MT Condensed" panose="02050806060905020404" pitchFamily="18" charset="0"/>
                <a:ea typeface="Courier New" panose="02070309020205020404" pitchFamily="49" charset="0"/>
              </a:rPr>
              <a:t>. </a:t>
            </a:r>
            <a:endParaRPr lang="ru-RU" sz="3200" dirty="0">
              <a:solidFill>
                <a:srgbClr val="00B0F0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97851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8300" y="330201"/>
            <a:ext cx="87757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Kimyoviy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tolalarni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aralashtirish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MX-R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mashinasi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tavsiya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etiladi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Uning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o'lchamlarini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kichikligi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yagona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kameradan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qayta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titib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olinishi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texnologik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talablarni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qondirishda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muhim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ahamiyatga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ega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chemeClr val="accent4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KLINOMAT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tozalash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mashinasi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Tozalash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samaradorligini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oshirish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yo'nalishda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tayyorlangan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CLEANOMAT CL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turdagi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tozalash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mashinalari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bir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necha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rusumlarda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ishlab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chiqariladi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Bulardan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dag'al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tozalash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ikkita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qoziqli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barabanli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CL-P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mashinasi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yirik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nuqsonlardan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tozalaydi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. CL-C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turdagi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mashinalarda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bittadan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to'rttagacha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tozalovchi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baraban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o'rnatiladi</a:t>
            </a:r>
            <a:r>
              <a:rPr lang="en-US" sz="2400" dirty="0">
                <a:solidFill>
                  <a:schemeClr val="accent4"/>
                </a:solidFill>
                <a:latin typeface="Ravie" panose="040408050508090206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chemeClr val="accent4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6940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0366131"/>
              </p:ext>
            </p:extLst>
          </p:nvPr>
        </p:nvGraphicFramePr>
        <p:xfrm>
          <a:off x="419100" y="1411763"/>
          <a:ext cx="8813799" cy="47731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59694"/>
                <a:gridCol w="1491156"/>
                <a:gridCol w="1362949"/>
              </a:tblGrid>
              <a:tr h="5989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Ko'rsatkichlar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CL-C3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CL-C4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940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Stanina kengligi, mm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1600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1600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940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Umumiy uzunligi, mm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2455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2985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940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Umumiy kengligi, mm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2264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2264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989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Umumiy balandligi, mm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1250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1250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940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</a:rPr>
                        <a:t>Urnatilgan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elektr</a:t>
                      </a:r>
                      <a:r>
                        <a:rPr lang="en-US" sz="2400" dirty="0">
                          <a:effectLst/>
                        </a:rPr>
                        <a:t> </a:t>
                      </a:r>
                      <a:r>
                        <a:rPr lang="en-US" sz="2400" dirty="0" err="1">
                          <a:effectLst/>
                        </a:rPr>
                        <a:t>kuvvati</a:t>
                      </a:r>
                      <a:r>
                        <a:rPr lang="en-US" sz="2400" dirty="0">
                          <a:effectLst/>
                        </a:rPr>
                        <a:t>, </a:t>
                      </a:r>
                      <a:r>
                        <a:rPr lang="en-US" sz="2400" dirty="0" err="1">
                          <a:effectLst/>
                        </a:rPr>
                        <a:t>kVt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12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14,5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59406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Eng yukori unumdorlik, kgG’soat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1000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  <a:tr h="604978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</a:rPr>
                        <a:t> </a:t>
                      </a:r>
                      <a:endParaRPr lang="ru-RU" sz="20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ru-RU" sz="20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350" marR="6350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206500" y="211435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10-jadval</a:t>
            </a:r>
            <a:endParaRPr lang="ru-RU" sz="2000" dirty="0">
              <a:solidFill>
                <a:srgbClr val="C0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KLINOMAT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tozalash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mashinasi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texnik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tavsifi</a:t>
            </a: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C0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0010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139700"/>
            <a:ext cx="882650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Barabanlarning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sirti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ignalar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yoki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arra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tishli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qoplamalar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qoplanishi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mumkin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Tozalash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qismida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baraban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tishlari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tutib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qolgan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bo'lakchasi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bilan</a:t>
            </a:r>
            <a:endParaRPr lang="ru-RU" sz="2400" dirty="0">
              <a:solidFill>
                <a:srgbClr val="FF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kuchsiz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ilashgan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nuqsonlar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markazdan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qochar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kuch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hisobiga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ajralib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chiqib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,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quvur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orqali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mashinadan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chiqariladi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Tolalarga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ilashgan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nuqsonlarning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qismi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bo'lakchani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pichoqga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urilib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silkinishi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natijasida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ajraladi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FF000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TRUTZSCNLER TC-11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markadagi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tarash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mashinasi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tutamini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qo'shimcha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ravishda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tarash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va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ularni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alohhida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tolalarga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ajratish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uchun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Ttrutzschler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firmasi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tarash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mashinasida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qabul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barabani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bilan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shlyapka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polotnosi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o'rtasiga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to'rtta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harakatsiz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shlyapka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o'rnatilgan</a:t>
            </a:r>
            <a:r>
              <a:rPr lang="en-US" sz="2800" dirty="0">
                <a:solidFill>
                  <a:srgbClr val="FF0000"/>
                </a:solidFill>
                <a:latin typeface="Bauhaus 93" panose="04030905020B02020C02" pitchFamily="82" charset="0"/>
                <a:ea typeface="Courier New" panose="02070309020205020404" pitchFamily="49" charset="0"/>
              </a:rPr>
              <a:t>.</a:t>
            </a:r>
            <a:endParaRPr lang="ru-RU" sz="2400" dirty="0">
              <a:solidFill>
                <a:srgbClr val="FF000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224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491904"/>
              </p:ext>
            </p:extLst>
          </p:nvPr>
        </p:nvGraphicFramePr>
        <p:xfrm>
          <a:off x="457200" y="1308098"/>
          <a:ext cx="8712199" cy="50793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74717"/>
                <a:gridCol w="3637482"/>
              </a:tblGrid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Unumdorligi</a:t>
                      </a:r>
                      <a:r>
                        <a:rPr lang="en-US" sz="2000" dirty="0">
                          <a:effectLst/>
                        </a:rPr>
                        <a:t>, kg/</a:t>
                      </a:r>
                      <a:r>
                        <a:rPr lang="en-US" sz="2000" dirty="0" err="1">
                          <a:effectLst/>
                        </a:rPr>
                        <a:t>soat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260 gacha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Pilta chiziqli zichligi, kteks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3,57-5,26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Pilta taxlanadigan idish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diametri,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600, 1000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43801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effectLst/>
                        </a:rPr>
                        <a:t>balandligi</a:t>
                      </a:r>
                      <a:r>
                        <a:rPr lang="en-US" sz="2000" dirty="0">
                          <a:effectLst/>
                        </a:rPr>
                        <a:t>, mm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1000, 1200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Talab etiladigan quvvat, kVt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20gacha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45984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(unumdorlikga mos ravishda)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Mashina massasi, kg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6700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392814"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Gabarit o'lchamlari, mm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kengligi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1700-2800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uzunligi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6360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  <a:tr h="39281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</a:rPr>
                        <a:t>balandligi</a:t>
                      </a:r>
                      <a:endParaRPr lang="ru-RU" sz="180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</a:rPr>
                        <a:t>3360</a:t>
                      </a:r>
                      <a:endParaRPr lang="ru-RU" sz="1800" dirty="0">
                        <a:solidFill>
                          <a:srgbClr val="000000"/>
                        </a:solidFill>
                        <a:effectLst/>
                        <a:latin typeface="Courier New" panose="02070309020205020404" pitchFamily="49" charset="0"/>
                        <a:ea typeface="Courier New" panose="02070309020205020404" pitchFamily="49" charset="0"/>
                      </a:endParaRPr>
                    </a:p>
                  </a:txBody>
                  <a:tcPr marL="6268" marR="6268" marT="0" marB="0"/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66699" y="88985"/>
            <a:ext cx="784240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solidFill>
                  <a:srgbClr val="7030A0"/>
                </a:solidFill>
                <a:latin typeface="Times New Roman" panose="02020603050405020304" pitchFamily="18" charset="0"/>
                <a:ea typeface="Courier New" panose="02070309020205020404" pitchFamily="49" charset="0"/>
              </a:rPr>
              <a:t>11-jadval</a:t>
            </a:r>
          </a:p>
          <a:p>
            <a:pPr algn="ctr">
              <a:lnSpc>
                <a:spcPct val="150000"/>
              </a:lnSpc>
            </a:pPr>
            <a:r>
              <a:rPr lang="en-US" sz="2000" dirty="0">
                <a:solidFill>
                  <a:srgbClr val="7030A0"/>
                </a:solidFill>
              </a:rPr>
              <a:t>TRUTZSCNLER TC-11 </a:t>
            </a:r>
            <a:r>
              <a:rPr lang="en-US" sz="2000" dirty="0" err="1">
                <a:solidFill>
                  <a:srgbClr val="7030A0"/>
                </a:solidFill>
              </a:rPr>
              <a:t>markadagi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tarash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mashinasining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>
                <a:solidFill>
                  <a:srgbClr val="7030A0"/>
                </a:solidFill>
              </a:rPr>
              <a:t>texnik</a:t>
            </a:r>
            <a:r>
              <a:rPr lang="en-US" sz="2000" dirty="0">
                <a:solidFill>
                  <a:srgbClr val="7030A0"/>
                </a:solidFill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</a:rPr>
              <a:t>tavsifi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71263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6100" y="635000"/>
            <a:ext cx="88011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Ttrutzschler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firmasining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takomillashgan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tarash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mashinalarida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piltani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cho'zish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uchun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ko'p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zonali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cho'zish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asbobi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o'rnatilgan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Unda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asosiy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cho'zish</a:t>
            </a:r>
            <a:r>
              <a:rPr lang="en-US" sz="2400" dirty="0" smtClean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qo'shimcha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zona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mavjud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bo'lib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pilta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chiziqli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zichligini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o'zgarishiga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qarab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umumiy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chozish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oshirib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yoki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kamaytirib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turiladi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Ushbu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jarayonni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ip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yigirishda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chiziqli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zichlikni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rostlash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deb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ataladi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Jarayonni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bajaruvchi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mexanizmlar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esa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rostlagichlar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deb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yuritiladi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Mashinadan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chiqayotgan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piltani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to la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shakklangach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cho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zish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asbobida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ishlov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berib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so'ngra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idishga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taxlanadi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7030A0"/>
              </a:solidFill>
              <a:latin typeface="Courier New" panose="02070309020205020404" pitchFamily="49" charset="0"/>
              <a:ea typeface="Courier New" panose="02070309020205020404" pitchFamily="49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Pilta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taxlanadigan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idish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diametri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balandligi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farqlanadi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Texnologik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iqtisodiy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talablar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qatorida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idishga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imkoni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boricha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ko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proq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piltani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joylash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maqsadga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muvofiq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Ushbu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maqsadda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idishning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diametri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tobora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kattalashtirilib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borilmoqda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 Shu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birga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pilta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to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lgan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idishni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avtomatik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tarzda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bo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idish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bilan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almashtirish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masalasi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ham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hal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etilmoqda</a:t>
            </a:r>
            <a:r>
              <a:rPr lang="en-US" sz="2400" dirty="0">
                <a:solidFill>
                  <a:srgbClr val="7030A0"/>
                </a:solidFill>
                <a:latin typeface="Harrington" panose="04040505050A02020702" pitchFamily="82" charset="0"/>
                <a:ea typeface="Courier New" panose="02070309020205020404" pitchFamily="49" charset="0"/>
              </a:rPr>
              <a:t>.</a:t>
            </a:r>
            <a:endParaRPr lang="ru-RU" sz="2000" dirty="0">
              <a:solidFill>
                <a:srgbClr val="7030A0"/>
              </a:solidFill>
              <a:effectLst/>
              <a:latin typeface="Courier New" panose="02070309020205020404" pitchFamily="49" charset="0"/>
              <a:ea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96798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7500" y="1092200"/>
            <a:ext cx="95123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Adabiyotlar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1.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Ўзбекистон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Президенти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Ислом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Каримовнинг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мамлакатимизни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2014</a:t>
            </a:r>
            <a:b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йилда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ижтимоий-иқтисодий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ривожлантириш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якунлари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2015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йилга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мўлжалланган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иқтисодий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дастурнинг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энг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муҳим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устувор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йўналишларига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бағишланган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Вазирлар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Маҳкамасининг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йиғилишидаги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маърузаси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.//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Ҳалқ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сўзи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газетаси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2015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йил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№ 11, 17.01.</a:t>
            </a:r>
            <a:b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2.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Ўзбекистон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Республикаси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Вазирлар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Маҳкамсининг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яқин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муддатга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ва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/>
            </a:r>
            <a:b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узоқ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истиқболга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мўлжалланган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ҳаракат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дастури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//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Ҳалқ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сўзи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газетаси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b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ru-RU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2015йил№17,27.01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3. «Ткани и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штучние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изделия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хлопчатобумажние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», часть 3 . М.,</a:t>
            </a:r>
            <a:b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Издательство Стандартов, 1978г.</a:t>
            </a:r>
            <a:b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4.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Букаев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П.Т. и др. Хлопкоткачество: Справочник,-М.: </a:t>
            </a:r>
            <a:r>
              <a:rPr lang="ru-RU" sz="2000" dirty="0" smtClean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Легпромбытиздат,1987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</a:t>
            </a:r>
            <a:b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5.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Матмусаев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У.М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ва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бошқалар</a:t>
            </a:r>
            <a:r>
              <a:rPr lang="ru-RU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«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Тўқимачилик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материалшунослиги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» 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Iқисм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. «</a:t>
            </a:r>
            <a:r>
              <a:rPr lang="en-US" sz="2000" dirty="0" err="1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Ўзбекистон</a:t>
            </a:r>
            <a:r>
              <a:rPr lang="en-US" sz="2000" dirty="0">
                <a:solidFill>
                  <a:srgbClr val="00B0F0"/>
                </a:solidFill>
                <a:latin typeface="Times New Roman" panose="02020603050405020304" pitchFamily="18" charset="0"/>
                <a:ea typeface="Courier New" panose="02070309020205020404" pitchFamily="49" charset="0"/>
                <a:cs typeface="Times New Roman" panose="02020603050405020304" pitchFamily="18" charset="0"/>
              </a:rPr>
              <a:t>», 2005й.</a:t>
            </a:r>
            <a:endParaRPr lang="ru-RU" dirty="0">
              <a:solidFill>
                <a:srgbClr val="00B0F0"/>
              </a:solidFill>
              <a:effectLst/>
              <a:latin typeface="Times New Roman" panose="02020603050405020304" pitchFamily="18" charset="0"/>
              <a:ea typeface="Courier New" panose="02070309020205020404" pitchFamily="49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987274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Facet">
      <a:dk1>
        <a:sysClr val="windowText" lastClr="252525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98</TotalTime>
  <Words>1543</Words>
  <Application>Microsoft Office PowerPoint</Application>
  <PresentationFormat>Широкоэкранный</PresentationFormat>
  <Paragraphs>202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40" baseType="lpstr">
      <vt:lpstr>Aharoni</vt:lpstr>
      <vt:lpstr>Algerian</vt:lpstr>
      <vt:lpstr>Arial</vt:lpstr>
      <vt:lpstr>Bauhaus 93</vt:lpstr>
      <vt:lpstr>Bernard MT Condensed</vt:lpstr>
      <vt:lpstr>Broadway</vt:lpstr>
      <vt:lpstr>Courier New</vt:lpstr>
      <vt:lpstr>Harrington</vt:lpstr>
      <vt:lpstr>Impact</vt:lpstr>
      <vt:lpstr>Lucida Calligraphy</vt:lpstr>
      <vt:lpstr>Monotype Corsiva</vt:lpstr>
      <vt:lpstr>Ravie</vt:lpstr>
      <vt:lpstr>Times New Roman</vt:lpstr>
      <vt:lpstr>Trebuchet MS</vt:lpstr>
      <vt:lpstr>Wingdings 3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SAIDASROR</dc:creator>
  <cp:lastModifiedBy>SAIDASROR</cp:lastModifiedBy>
  <cp:revision>6</cp:revision>
  <dcterms:created xsi:type="dcterms:W3CDTF">2018-09-27T14:03:04Z</dcterms:created>
  <dcterms:modified xsi:type="dcterms:W3CDTF">2018-09-27T15:41:09Z</dcterms:modified>
</cp:coreProperties>
</file>