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39" d="100"/>
          <a:sy n="39" d="100"/>
        </p:scale>
        <p:origin x="6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014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26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693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10/2/2018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767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165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346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673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10/2/2018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76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308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38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24552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206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582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788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550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750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59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5700"/>
            <a:ext cx="9829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 hangingPunct="0">
              <a:spcAft>
                <a:spcPts val="0"/>
              </a:spcAft>
            </a:pPr>
            <a:r>
              <a:rPr lang="en-US" sz="4000" b="1" smtClean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10-MA’RUZA</a:t>
            </a:r>
            <a:endParaRPr lang="ru-RU" sz="4000" dirty="0">
              <a:solidFill>
                <a:srgbClr val="FFFF0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ctr" hangingPunct="0">
              <a:spcAft>
                <a:spcPts val="0"/>
              </a:spcAft>
            </a:pPr>
            <a:endParaRPr lang="en-US" sz="4000" b="1" dirty="0">
              <a:solidFill>
                <a:srgbClr val="FFFF00"/>
              </a:solidFill>
              <a:latin typeface="Algerian" panose="04020705040A02060702" pitchFamily="8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ctr" hangingPunct="0">
              <a:spcAft>
                <a:spcPts val="0"/>
              </a:spcAft>
            </a:pPr>
            <a:r>
              <a:rPr lang="en-US" sz="4000" b="1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000" dirty="0">
              <a:solidFill>
                <a:srgbClr val="FFFF0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ctr" hangingPunct="0">
              <a:spcAft>
                <a:spcPts val="0"/>
              </a:spcAft>
            </a:pPr>
            <a:r>
              <a:rPr lang="en-US" sz="4000" b="1" dirty="0" err="1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4000" b="1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en-US" sz="4000" b="1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</a:t>
            </a:r>
            <a:r>
              <a:rPr lang="en-US" sz="4000" b="1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4000" b="1" dirty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ashyosi</a:t>
            </a:r>
            <a:endParaRPr lang="ru-RU" sz="4000" dirty="0">
              <a:solidFill>
                <a:srgbClr val="FFFF00"/>
              </a:solidFill>
              <a:effectLst/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8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700" y="0"/>
            <a:ext cx="83693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Reja</a:t>
            </a:r>
            <a:r>
              <a:rPr lang="en-US" sz="2800" b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: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 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i="1" dirty="0" err="1" smtClean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Mahsulot</a:t>
            </a:r>
            <a:r>
              <a:rPr lang="en-US" sz="2800" b="1" i="1" dirty="0" smtClean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asoslash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To’qima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asoslash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Mashina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asoslash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haroni" panose="02010803020104030203" pitchFamily="2" charset="-79"/>
              </a:rPr>
              <a:t>Х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om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ashyo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asoslash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Texnologik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jarayon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ketma-ketliginn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endParaRPr lang="ru-RU" sz="28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Ichki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trikotaj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mahsulotlari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uchun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te</a:t>
            </a:r>
            <a:r>
              <a:rPr lang="ru-RU" sz="2800" b="1" i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haroni" panose="02010803020104030203" pitchFamily="2" charset="-79"/>
              </a:rPr>
              <a:t>х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nologik</a:t>
            </a:r>
            <a:r>
              <a:rPr lang="en-US" sz="2800" b="1" i="1" dirty="0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i="1" dirty="0" err="1">
                <a:solidFill>
                  <a:schemeClr val="accent1"/>
                </a:solidFill>
                <a:latin typeface="Berlin Sans FB Demi" panose="020E0802020502020306" pitchFamily="34" charset="0"/>
                <a:ea typeface="Times New Roman" panose="02020603050405020304" pitchFamily="18" charset="0"/>
                <a:cs typeface="Aharoni" panose="02010803020104030203" pitchFamily="2" charset="-79"/>
              </a:rPr>
              <a:t>zanjir</a:t>
            </a:r>
            <a:endParaRPr lang="ru-RU" sz="28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1391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900" y="0"/>
            <a:ext cx="87503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ru-RU" sz="2800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2800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800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nologik</a:t>
            </a:r>
            <a:r>
              <a:rPr lang="en-US" sz="2800" b="1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vazifaga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diplom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yo’nalishda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Birinchisi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biznes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hajmidagi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mutaxassisligining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ixtisosligiga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loyihalashtirish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to’qimasi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mashina-mexanizmlar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turlarinidan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yo’nalishidagi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Loyihalashga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korxonlarni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ko’rishga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rekonstruktsiya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bag’ishlangan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30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300" y="330201"/>
            <a:ext cx="8839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korxonalarni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loyihalash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bo’yicha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vazifalar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mavzusi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ko’rinishda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korxona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quvvati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yillik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oylik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kunlik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mahsulotlar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ishlatiladigan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tarzida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o’rnatiladigan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ko’rsatilib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ayrim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hollarda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texnologiyasi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aynan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ko’rsatilgan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hajmga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rahbar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aniqlik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kiritishi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lozimligini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inobatga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izlanishlar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yo’nalishdagi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mavzular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ko’proq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a’lochi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iqtidorli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fikrlash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talabalarga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dastlabki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kurslardan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izlanishga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jalb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etilganliklaridan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maqsadli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yo’naltirilganliklari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solidFill>
                  <a:srgbClr val="00B0F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90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444500"/>
            <a:ext cx="89027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cap="all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</a:t>
            </a:r>
            <a:r>
              <a:rPr lang="en-US" sz="2400" b="1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ahsulot</a:t>
            </a:r>
            <a:r>
              <a:rPr lang="en-US" sz="2400" b="1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turini</a:t>
            </a:r>
            <a:r>
              <a:rPr lang="en-US" sz="2400" b="1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tanlash</a:t>
            </a:r>
            <a:r>
              <a:rPr lang="en-US" sz="2400" b="1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asoslash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alq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iste’mol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mollari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ichida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mahsulotlarining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alohida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o’rin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egallashi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ularga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talab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ehtiyojdan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mahsulotlari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ixtisoslashuviga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tarzda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ustki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ichki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kiyim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paypoq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mahsulotlaridan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topgan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qo’llanishi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ashyosi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chiziqli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tuzilishi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shakli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o’lchamlari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ko’rsatgichlari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farqlanadi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mavsumiyligiga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ko’ra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ko’rinishi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hushbichim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dizaynli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ishlov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berilgan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kiyilganda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inson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tanasiga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o’tirishi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xaridorgir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bo’lishi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maqsadga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muvofiqdir</a:t>
            </a:r>
            <a:r>
              <a:rPr lang="en-US" sz="2400" dirty="0">
                <a:solidFill>
                  <a:srgbClr val="FFFF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3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444500"/>
            <a:ext cx="8699500" cy="6121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ko’rinishi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o’lchamlari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tuzilishi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ko’pincha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xususiyatiga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bog’liqdir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aynan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shundan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chiqib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tanlanadigan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bo’yicha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loyihalanadigan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mahsulotga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asos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solinadi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diplom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loyihasi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hajmida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ta’rifi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tuzilishi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grafik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yozuvi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xususiyatlari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olinishining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o’ziga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xosliklari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afzallik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kamchiliklari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to’liq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keltirilishi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shart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Loyihalanayotgan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korxonasining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ixtisoslashuviga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mintaqaning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iqlimi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 ham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o’rin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o’ynaydi</a:t>
            </a:r>
            <a:r>
              <a:rPr lang="en-US" sz="2400" dirty="0">
                <a:solidFill>
                  <a:srgbClr val="FF66FF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383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215900"/>
            <a:ext cx="8712200" cy="6052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</a:t>
            </a:r>
            <a:r>
              <a:rPr lang="en-US" sz="2000" b="1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000" b="1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000" b="1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000" b="1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asoslash</a:t>
            </a:r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Loyihani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bajarishga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kirishish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uchun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avvalo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turini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lozim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Tanlangan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maxalliy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xom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ashyodan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to’qilgan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bo’lib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unda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bir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necha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turdagi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trikotaj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mahsulotlarni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ishlab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chiqarish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imkoni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mavjud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bo’lsin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Tanlangan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to’qimadan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ishlab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chiqariladigan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mahsulot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xaridorgir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bo’lishi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asosiy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shartlardan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biridir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Shuningdek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to’qimaning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taxtlash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ko’rsatkichlari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ma’lum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bo’lishi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kerak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ipni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tarkibiy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tuzilishi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chiziqli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zichligi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o’rilishi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</a:t>
            </a:r>
            <a:r>
              <a:rPr lang="en-US" sz="2000" baseline="-25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</a:t>
            </a:r>
            <a:r>
              <a:rPr lang="en-US" sz="2000" baseline="-25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yuza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zichligi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). Bu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ko’rsatkichlar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me</a:t>
            </a:r>
            <a:r>
              <a:rPr lang="ru-RU" sz="20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haroni" panose="02010803020104030203" pitchFamily="2" charset="-79"/>
              </a:rPr>
              <a:t>yo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riy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xujjatlarda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keltirilgan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bo’ladi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Ma’lumki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to’qimalarining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xilma-xilligi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juda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kengdir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Shu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sababli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ham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turlari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kengaytirish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imkoniyatlari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unchalik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muammo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bo’lmaydi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Shu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o’rinda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bir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misol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keltirishimiz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o’rinli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deb </a:t>
            </a:r>
            <a:r>
              <a:rPr lang="en-US" sz="2000" dirty="0" err="1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hisoblaymiz</a:t>
            </a:r>
            <a:r>
              <a:rPr lang="en-US" sz="2000" dirty="0">
                <a:solidFill>
                  <a:schemeClr val="accent1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sz="20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18759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457200"/>
            <a:ext cx="86995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jakkard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to’qimasi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naqshli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u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o’z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navbatida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ko’ndalangiga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to’qilgan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bo’ylamasiga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to’qilishi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qavatli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qavatli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to’liq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to’liqmas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uch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to’rt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rangli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to’liq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to’liq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bo’lmagan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lastik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asosidagi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jakkard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halqalardan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to’qimalarni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oladigan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bo’lsak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birinchisi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orqa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tomoni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«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kulirnaya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glad’»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to’qimasidan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tashkil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topganligi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sababli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oz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yengilroq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buraluvchan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yupqa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shakl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xususiyati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pastroq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yuza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zichligi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muncha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kam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Ikkinchisi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orqa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tomoni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xosilali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glad’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bo’lganligi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sababli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qalinroq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buraluvchanligi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past,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og’irroq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shakl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xususiyati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yuqoriroqdir</a:t>
            </a:r>
            <a:r>
              <a:rPr 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205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266700"/>
            <a:ext cx="9067800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o’zini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markasini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saqlaydigan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jakkard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to’qimasini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qo’llashsa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tejayman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deganlar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jakkard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to’qimasidan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foydalanishadi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ko’rsatgichiga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etmay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qolmaydi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mahsulotlarini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press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to’qimasidan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naqshli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turkumiga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bo’ylamasiga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ko’ndalangiga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to’qiladigan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qavatli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sidirg’a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naqshli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xillari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turlanadi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to’qimani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to’qish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xildir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shulardan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xili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tarqtilgandir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435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520700"/>
            <a:ext cx="9017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Birinchisi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tugallash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operatsiyasisiz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ikkinchisi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egish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operatsiyasisiz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halqa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qilinayotgan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to’liq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egilib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tugallash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operatsiyasini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to’liq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bajarmaydi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egilgan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ip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igna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ko’tarilganda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igna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tilchasida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qoladi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Egish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operatsiyasisiz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igna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to’liq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egish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chuqurligiga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tushmasdan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yuqoriga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qaytib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ketadi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egilayotgan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ip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bamisoli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igna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qadami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o’lchamiga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qoladi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Demak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nabroska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halqa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uzunligi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shakllansa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ikkinchisida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muncha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kaltaroq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igna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qadami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o’lchamida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shakllanadi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Ikkala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xollarning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farqi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xususiyatlariga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etmay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qolmaydi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Birnchisining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yuqoriroq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cho’ziluvchanligi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yaxshi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og’irligi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ikkinchisining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farqlari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o’z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navbatida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yupqaroq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kamroq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cho’ziluvchan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engilroq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farqlar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o’z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navbatida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sifatiga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etmay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qolmaydi</a:t>
            </a:r>
            <a:r>
              <a:rPr lang="en-US" sz="2400" dirty="0">
                <a:solidFill>
                  <a:srgbClr val="FFFF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360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723900"/>
            <a:ext cx="8737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turini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tanlashda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quyidagilarga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e’tibor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tavsiya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etiladi</a:t>
            </a:r>
            <a:r>
              <a:rPr lang="en-US" sz="2800" b="1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: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Loyihalanayotgan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korxona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tarkibli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ashyolardan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to’qimalarni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chiqarishga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To’qimalar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zamon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talabiga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javob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bera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oladigan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xaridorgir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3.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maxalliy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ashyodan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chiqarilgan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rgbClr val="FF0000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5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101600"/>
            <a:ext cx="9067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cap="all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</a:t>
            </a:r>
            <a:r>
              <a:rPr lang="en-US" sz="2400" b="1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ashina</a:t>
            </a:r>
            <a:r>
              <a:rPr lang="en-US" sz="2400" b="1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turini</a:t>
            </a:r>
            <a:r>
              <a:rPr lang="en-US" sz="2400" b="1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tanlash</a:t>
            </a:r>
            <a:r>
              <a:rPr lang="en-US" sz="2400" b="1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asoslash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To’qimachilik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sanoatining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tarmog’ida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ko’p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turdagi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qo’llanishi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barchamizga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ayondir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Buni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quyidagicha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izohlash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birinchidan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usullari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bichish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yarim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bo’lsa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ikkinchidan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konstruktiv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tuzilishining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tumanligidir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bo’ylamasiga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ko’ndalangiga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to’qiydigan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yassi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aylana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ignadonli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ignalarining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tuzilishiga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ko’ra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ilgakli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tilchali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o’yiqli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hakozo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).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Haqiqatdan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masalasi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ko’p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omillarga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bog’likligi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anchagina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Talabalar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ko’proq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chiqarishda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turini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tanlash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chegaralanadilar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Vaholanki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korxonalardagi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mashinalarning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ayrimlari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30-40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yil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o’rnatilgan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Hozirda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moddiy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ham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ma’naviy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eskirgan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mashinalarning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loyihalovchi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tanlanishi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loyihaning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oldindan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samarasizligiga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kelishi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FF66FF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435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749300"/>
            <a:ext cx="8890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Respublikamizda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o’ta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hisoblangan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mashinasozligi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rivojlanmaganligi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qo’shni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davlatlardan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sotib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kelinadi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tanlash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qo’llash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vazifalarini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oldindan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atroflicha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o’rganib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oshirish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maqsadga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muvofiqdir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Oddiy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tizimiga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imkoniyatlari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keng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dasturlar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ishlaydigan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qilingan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hollar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uchraydi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ba’zida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mashinani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o’zi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to’qiy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oladigan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to’qimalarini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qo’shimcha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mashinalarda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to’qish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rejalashtiriladi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hollar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jarayon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murakkablashishi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qatorda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sifatiga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etmay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qolmaydi</a:t>
            </a:r>
            <a:r>
              <a:rPr lang="en-US" sz="2400" dirty="0">
                <a:solidFill>
                  <a:schemeClr val="accent2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080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1231900"/>
            <a:ext cx="8610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Odatda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dastavval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to’quv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mashinalar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tanlanadi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ularning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to’qish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imkoniyatlari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atroflicha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taxlil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qilinadi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texnik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tavsifnomalari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keltiriladi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Qolgan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mashinalar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to’g’risidagi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ma’lumotlar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diplom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loyihasi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hajmidagi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qabul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qilingan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texnologik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jarayonni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tavsiflash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qismiga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kiritiladi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Zamonaviy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serunum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texnologik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imkoniyatlari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keng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mashinalar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tanlash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bo’lajak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korxona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uchun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yuqori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samaradorlik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garovi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bo’lib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xizmat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qiladi</a:t>
            </a:r>
            <a:r>
              <a:rPr lang="en-US" sz="28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sz="28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7502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-139700"/>
            <a:ext cx="90551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cap="all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400" b="1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om </a:t>
            </a:r>
            <a:r>
              <a:rPr lang="en-US" sz="2400" b="1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</a:t>
            </a:r>
            <a:r>
              <a:rPr lang="en-US" sz="2400" b="1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turini</a:t>
            </a:r>
            <a:r>
              <a:rPr lang="en-US" sz="2400" b="1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tanlash</a:t>
            </a:r>
            <a:r>
              <a:rPr lang="en-US" sz="2400" b="1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asoslash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sifatini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belgilovchi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omillardan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hisoblangan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o’zaro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uzviy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bog’liq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loyihalanayotgan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korxonaning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ixtisoslashganligidan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Tanlangan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qismning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keyingi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bosqichlari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imkoniyatlari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chiqarishning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jarayonlari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kabilar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belgilanadi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Aslida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chiqarilayotgan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mahsulotning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sifatini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belgilovchi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ko’rsatkichdir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ko’pincha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hisobiga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ichki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kiyim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mahsulotlarining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gigienik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xususiyatlari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ta’minlansa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ustki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kiyimlarda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saqlash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xususiyatlariga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erishiladi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om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ashyoning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chiziqli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yuza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o’tkazuvchanligi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qator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xususiyatlariga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00B0F0"/>
                </a:solidFill>
                <a:latin typeface="Berlin Sans FB Demi" panose="020E0802020502020306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040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93701"/>
            <a:ext cx="90551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cap="all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exnologik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ketma-ketliginn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kalava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mato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ko’rsatkichlarini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o’zgartirishga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berishdir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ketma-ketlikga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yuritiladi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mamlakatimizga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texnika-texnologiyalar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kelayotgan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mavjuddir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sabablaridan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o’tmishda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rivojiga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yetarlicha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berilmaganligidir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Endilikda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texnologiyalarga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qo’shma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korxonalarni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etilmoqda</a:t>
            </a:r>
            <a:r>
              <a:rPr 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256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254001"/>
            <a:ext cx="9207500" cy="6041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Ichki</a:t>
            </a:r>
            <a:r>
              <a:rPr lang="en-US" sz="2000" b="1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trikotaj</a:t>
            </a:r>
            <a:r>
              <a:rPr lang="en-US" sz="2000" b="1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mahsulotlari</a:t>
            </a:r>
            <a:r>
              <a:rPr lang="en-US" sz="2000" b="1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te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nologik</a:t>
            </a:r>
            <a:r>
              <a:rPr lang="en-US" sz="2000" b="1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zanjir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Keltirilgan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zanjirlar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misoliga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diqqat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qaraydigan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bo’lsak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jarayonlar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Respublikadagi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trikotaj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korxonalariga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oidligini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ko’ramiz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Ularda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hozirgi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kundagi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shma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korxonalardagi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llaniladigan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pardozlash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operatsiyalari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o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z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aksini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topmagan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merserazatsiya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mato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ishqor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edkiy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natr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ishlov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berish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jarayonda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to’qima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yuzasi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tekis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yaltirash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xususiyatiga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Ipning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pishiqligi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ortadi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mahsulotning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sifat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ko’rsatkichi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yaxshilanadi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Yana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misol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to’qima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yuzini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olov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alangasi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ustidan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o’tqazib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undagi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tuklarni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kuydirish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silliq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yuzaga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erishishdir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Gazlama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chiqrishda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jarayon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qo’llaniladi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opalivanie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) deb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Trikotajni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chiqarishda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ayniqsa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ichki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mahsulotlar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chiqrishda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o’rin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topmagan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jarayonni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«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Bayteks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qo’shma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korxonasida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ko’rish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FF0000"/>
                </a:solidFill>
                <a:latin typeface="Bauhaus 93" panose="04030905020B02020C02" pitchFamily="82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473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0" y="241300"/>
            <a:ext cx="7035800" cy="63245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52488" y="241300"/>
            <a:ext cx="2004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Bichish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635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114301"/>
            <a:ext cx="91567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Ustki</a:t>
            </a:r>
            <a:r>
              <a:rPr lang="en-US" sz="2800" b="1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trikotaj</a:t>
            </a:r>
            <a:r>
              <a:rPr lang="en-US" sz="2800" b="1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mahsulotlari</a:t>
            </a:r>
            <a:r>
              <a:rPr lang="en-US" sz="2800" b="1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te</a:t>
            </a:r>
            <a:r>
              <a:rPr lang="ru-RU" sz="2800" b="1" dirty="0">
                <a:solidFill>
                  <a:srgbClr val="FF66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nologik</a:t>
            </a:r>
            <a:r>
              <a:rPr lang="en-US" sz="2800" b="1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zanjir</a:t>
            </a:r>
            <a:endParaRPr lang="ru-RU" sz="28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Yana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zanjirlarga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misol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Odatda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futer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to’qimasini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qo’llashdan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maqsad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issiqlik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xususiyatini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oshirishdir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Biroq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ayrim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chiqrvuchilar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futer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to’qimasidagi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ipni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tarash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imkonini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oshirolmay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shundoqligicha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chiqaraveradilar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Vaxolanki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futer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ipini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tarash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barabanlarida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tarab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yuzasida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tuk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so’ng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tukni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o’lchamda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bo’lishligi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maxsus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moshinalarda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qirqib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so’ng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tikilishi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Ushbu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jarayon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tizmda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fil’tsevanie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deb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ataladi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yuzasida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balandlikdagi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tuklar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qilinadi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Yani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bunday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trikotaj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to’qimalar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issiqlik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shakl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saqlash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bolalar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o’smirlar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kattalar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mavsumiy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kuz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qish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bahor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ustki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sport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trikotaj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mahsulotlarini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maqsadga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muvofiqdir</a:t>
            </a:r>
            <a:r>
              <a:rPr lang="en-US" sz="2800" dirty="0">
                <a:solidFill>
                  <a:srgbClr val="FF66FF"/>
                </a:solidFill>
                <a:latin typeface="Bernard MT Condensed" panose="020508060609050204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FF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8306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2381"/>
            <a:ext cx="2587538" cy="625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897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91803"/>
            <a:ext cx="5594100" cy="67661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54739" y="805934"/>
            <a:ext cx="67265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Paypoq</a:t>
            </a:r>
            <a:r>
              <a:rPr lang="en-US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mahsulotlari</a:t>
            </a:r>
            <a:r>
              <a:rPr lang="en-US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uchun</a:t>
            </a:r>
            <a:r>
              <a:rPr lang="en-US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te</a:t>
            </a:r>
            <a:r>
              <a:rPr lang="ru-RU" sz="2400" b="1" dirty="0">
                <a:cs typeface="Aharoni" panose="02010803020104030203" pitchFamily="2" charset="-79"/>
              </a:rPr>
              <a:t>х</a:t>
            </a:r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nologik</a:t>
            </a:r>
            <a:r>
              <a:rPr lang="en-US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zanjir</a:t>
            </a:r>
            <a:endParaRPr lang="en-US" sz="2400" dirty="0" smtClean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ctr"/>
            <a:r>
              <a:rPr lang="en-US" sz="2400" dirty="0" smtClean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</a:t>
            </a:r>
            <a:r>
              <a:rPr lang="en-US" sz="2400" dirty="0" err="1" smtClean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Muntazam</a:t>
            </a:r>
            <a:r>
              <a:rPr lang="en-US" sz="2400" dirty="0" smtClean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usul</a:t>
            </a: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)</a:t>
            </a:r>
            <a:endParaRPr lang="ru-RU" sz="24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266210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600" y="444500"/>
            <a:ext cx="8851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jarayon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zanjirlarining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o’ziga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hosliklariga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to’xtab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paypoq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chiqarishdagi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yana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misolga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to’xtab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o’tishimiz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texnologiyasining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avtomatlashtirilganlardan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Bugungi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kunda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qisqa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zanjirlar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mavjuddir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Ayollarning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yupqa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paypoqlari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egiluvchanlik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xususiyatiga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elastik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iplardan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to’qilganda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bor-yo’g’i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uchta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jaryondan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iboratdir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to’qish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bo’yash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quritish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paypoq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uchi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alohida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tikuv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sexida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tikilmay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paypoq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avtomatni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o’zida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jarayon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Stabilizatsiya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shakl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jarayonlari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qo’llaniladigan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iplarning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cho’ziluvchanliklari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sababli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opretsiyalarga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ehtiyoj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qolmadi</a:t>
            </a:r>
            <a:r>
              <a:rPr lang="en-US" sz="2400" dirty="0">
                <a:solidFill>
                  <a:srgbClr val="FFFF00"/>
                </a:solidFill>
                <a:latin typeface="Broadway" panose="04040905080B020205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21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393700"/>
            <a:ext cx="8636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Te</a:t>
            </a:r>
            <a:r>
              <a:rPr lang="ru-RU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800" b="1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nologik</a:t>
            </a:r>
            <a:r>
              <a:rPr lang="en-US" sz="2800" b="1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ko’rsatkichlar</a:t>
            </a:r>
            <a:r>
              <a:rPr lang="en-US" sz="2800" b="1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hisobi</a:t>
            </a:r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ishini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bajarishda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to’qimani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texnologik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ko’rsatkichlarini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ishlardan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biri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hisoblanib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unda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avvaldan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to’qib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chiqarilayotgan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to’qimani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yuza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zichligi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Yuza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zichligi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hisobi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1m</a:t>
            </a:r>
            <a:r>
              <a:rPr lang="en-US" sz="2800" baseline="300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to’qimani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yuzasidagi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ashyo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sarfi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to’qima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zichlikda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siyrak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zich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to’qilganligi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nazariy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jixatdan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aniqlanadi</a:t>
            </a:r>
            <a:r>
              <a:rPr lang="en-US" sz="2800" dirty="0">
                <a:solidFill>
                  <a:srgbClr val="00B0F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126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0" y="152401"/>
            <a:ext cx="9093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to’qimalarining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o’lchamlarini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loyihalashni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qator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usulublari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1-Amaliy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uslub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to’qimalarini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o’lchamlari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davlat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me’yoriy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xujjatlari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(GOST)da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keltirilmagan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hollarda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noananaviy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turlarini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ishlatib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to’qimalarni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yaratganda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namunalarni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tahlil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qilishda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2-Eksperimental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uslub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uslubdan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odatda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mashina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turidan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to’qimalar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bog’liq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tadqiqot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bajarishda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3-Nazariy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to’qimalar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o’lchamlarini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aniqlashning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nazariy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usullari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mavjuddir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usullar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sharoitda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chiziqli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halqa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moduli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boshlang’ich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ma’lumotlarga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asoslanib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00B05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3451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39700"/>
            <a:ext cx="99187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spcAft>
                <a:spcPts val="0"/>
              </a:spcAft>
            </a:pPr>
            <a:r>
              <a:rPr lang="en-US" sz="2400" b="1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Andozalar</a:t>
            </a:r>
            <a:r>
              <a:rPr lang="en-US" sz="2400" b="1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yuzasini</a:t>
            </a:r>
            <a:r>
              <a:rPr lang="en-US" sz="2400" b="1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hisobi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Andozalar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yuzasini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hisobini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bajarishdan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maqsad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bita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chiqarishga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qancha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sof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to’qima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yuzasini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sarf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bo’lishini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nazariy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aniqlashdan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iboratdir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chiqariladigan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turiga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ko’ra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qismlari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andozalar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oddiy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shakllarga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Andoza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yuzasini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hisoblashning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usullari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foto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uskunalar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zamonaviy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elektron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qurilmalar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yordamidah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amaliy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matematik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geometrik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shakllardan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foydalanib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spcAft>
                <a:spcPts val="0"/>
              </a:spcAft>
            </a:pP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Bugungi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kunda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kata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hajmda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trikotaj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korxonalarida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yuqorida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ta’kidlangan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usuldan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keng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foydalanilmoqda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usulning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afzalliklari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shundaki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andoza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yuzasini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99,9%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aniqlikda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FF66FF"/>
                </a:solidFill>
                <a:latin typeface="Stencil" panose="040409050D0802020404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66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9779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469901"/>
            <a:ext cx="8636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Ayrim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kichik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korxonalarda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Amaliy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matematik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usulda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andoza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yuzalarni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geometrik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shakllarga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usulidan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foydalanilmoqda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usulning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o’ziga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xosligi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shundaki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andoza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yuzasi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hisob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93-98%gacha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aniqlikda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misolda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andoza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yuzasini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geometrik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shakllarga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matematik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Amaliy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usuli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keltirilgan</a:t>
            </a:r>
            <a:r>
              <a:rPr lang="en-US" sz="2800" dirty="0">
                <a:solidFill>
                  <a:srgbClr val="FF0000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2705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596900"/>
            <a:ext cx="4343400" cy="59563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562" y="969434"/>
            <a:ext cx="1716706" cy="49403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268" y="969434"/>
            <a:ext cx="2169437" cy="49403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695" y="5909734"/>
            <a:ext cx="7956305" cy="948266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4253161" y="211752"/>
            <a:ext cx="5649945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ctr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oldi</a:t>
            </a:r>
            <a: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yuzasini</a:t>
            </a:r>
            <a:r>
              <a:rPr lang="ru-RU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</a:t>
            </a:r>
            <a:endParaRPr lang="ru-RU" sz="24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7731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0"/>
            <a:ext cx="88010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7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508504"/>
            <a:ext cx="7594599" cy="561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8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0200" y="709583"/>
            <a:ext cx="9486900" cy="532453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</a:t>
            </a:r>
            <a:r>
              <a:rPr kumimoji="0" lang="en-US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ru-RU" altLang="ru-RU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tlar</a:t>
            </a:r>
            <a:r>
              <a:rPr kumimoji="0" lang="en-US" alt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I.A.Karimov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islohatlarni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chuqurlashtirish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yo’lida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1997 i.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I.I</a:t>
            </a:r>
            <a:r>
              <a:rPr kumimoji="0" lang="uz-Cyrl-UZ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Shalov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A.S.Dalidovich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L.A.Kudryavin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trikotajnogo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proizvodstva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M.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Legprombitizdat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1986 g.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I.I.Shalov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A.S.Dalidovich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L.A.Kudryavin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trikotaja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M.,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Legprombitizdat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1984g.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M.M.Mukimov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2002 y.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E.N.Kolesnikova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Vyazal’noe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oborudovanie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trikotajnix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fabrik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M.,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Legprombitizdat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1985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I.I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Shalov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L.A.Kudryavin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Osnovi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proektirovaniya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trikotajnogo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proizvodstva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elementami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SAPR., M.,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Legprombitizdat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1989 g.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I.G.Ioffs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A.S.Stenina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Organizatsiya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planirovanie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upravlenie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predpriyatiyax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trikotajnoy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promishlennosti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M.,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Legprombitizdat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1986 g.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M.M.Mukimov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F.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Raximov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D.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idoyatov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to’qimalarining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o’lchamlarini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ko’rsatma</a:t>
            </a:r>
            <a:r>
              <a:rPr kumimoji="0" lang="en-US" alt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T., TTESI 2003 y.</a:t>
            </a:r>
            <a:endParaRPr kumimoji="0" lang="en-US" alt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70100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56</TotalTime>
  <Words>2111</Words>
  <Application>Microsoft Office PowerPoint</Application>
  <PresentationFormat>Широкоэкранный</PresentationFormat>
  <Paragraphs>75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7" baseType="lpstr">
      <vt:lpstr>Aharoni</vt:lpstr>
      <vt:lpstr>Algerian</vt:lpstr>
      <vt:lpstr>Arial</vt:lpstr>
      <vt:lpstr>Bauhaus 93</vt:lpstr>
      <vt:lpstr>Berlin Sans FB Demi</vt:lpstr>
      <vt:lpstr>Bernard MT Condensed</vt:lpstr>
      <vt:lpstr>Broadway</vt:lpstr>
      <vt:lpstr>Colonna MT</vt:lpstr>
      <vt:lpstr>Ravie</vt:lpstr>
      <vt:lpstr>Showcard Gothic</vt:lpstr>
      <vt:lpstr>Snap ITC</vt:lpstr>
      <vt:lpstr>Stencil</vt:lpstr>
      <vt:lpstr>Times New Roman</vt:lpstr>
      <vt:lpstr>TimesUZ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Otabek</cp:lastModifiedBy>
  <cp:revision>11</cp:revision>
  <dcterms:created xsi:type="dcterms:W3CDTF">2008-01-10T20:09:08Z</dcterms:created>
  <dcterms:modified xsi:type="dcterms:W3CDTF">2018-10-02T16:56:00Z</dcterms:modified>
</cp:coreProperties>
</file>