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3" r:id="rId17"/>
    <p:sldId id="272" r:id="rId18"/>
    <p:sldId id="274" r:id="rId19"/>
    <p:sldId id="275" r:id="rId20"/>
    <p:sldId id="276" r:id="rId21"/>
    <p:sldId id="277" r:id="rId22"/>
    <p:sldId id="278" r:id="rId23"/>
    <p:sldId id="279" r:id="rId24"/>
    <p:sldId id="281" r:id="rId25"/>
    <p:sldId id="280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00FF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9/29/2018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8" name="Picture 7" descr="HD-PanelContent-V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9/29/2018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  <a:latin typeface="Algerian" panose="04020705040A02060702" pitchFamily="82" charset="0"/>
              </a:rPr>
              <a:t>11- </a:t>
            </a:r>
            <a:r>
              <a:rPr lang="en-US" sz="4800" b="1" dirty="0" smtClean="0">
                <a:solidFill>
                  <a:srgbClr val="FF0000"/>
                </a:solidFill>
                <a:latin typeface="Algerian" panose="04020705040A02060702" pitchFamily="82" charset="0"/>
              </a:rPr>
              <a:t>MA’RUZA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400" b="1" dirty="0" err="1">
                <a:solidFill>
                  <a:srgbClr val="FF0000"/>
                </a:solidFill>
                <a:latin typeface="Algerian" panose="04020705040A02060702" pitchFamily="82" charset="0"/>
              </a:rPr>
              <a:t>Mavzu</a:t>
            </a:r>
            <a:r>
              <a:rPr lang="en-US" sz="2400" b="1" dirty="0">
                <a:solidFill>
                  <a:srgbClr val="FF0000"/>
                </a:solidFill>
                <a:latin typeface="Algerian" panose="04020705040A02060702" pitchFamily="82" charset="0"/>
              </a:rPr>
              <a:t>: TOLALARDAN ARALASHMALAR TUZISH ASOSLARI</a:t>
            </a:r>
            <a:endParaRPr lang="ru-RU" sz="2400" b="1" dirty="0">
              <a:solidFill>
                <a:srgbClr val="FF0000"/>
              </a:solidFill>
            </a:endParaRPr>
          </a:p>
          <a:p>
            <a:endParaRPr lang="ru-RU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52348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44600" y="723131"/>
            <a:ext cx="7899400" cy="50885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406400" indent="-1270000" algn="ctr">
              <a:spcBef>
                <a:spcPts val="2100"/>
              </a:spcBef>
              <a:spcAft>
                <a:spcPts val="1105"/>
              </a:spcAft>
              <a:tabLst>
                <a:tab pos="668655" algn="l"/>
              </a:tabLst>
            </a:pPr>
            <a:r>
              <a:rPr lang="en-US" sz="2400" b="1" dirty="0" err="1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Reja</a:t>
            </a:r>
            <a:r>
              <a:rPr lang="en-US" sz="2400" b="1" dirty="0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:</a:t>
            </a:r>
            <a:endParaRPr lang="ru-RU" sz="2000" b="1" dirty="0">
              <a:solidFill>
                <a:srgbClr val="00B050"/>
              </a:solidFill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marL="342900" marR="406400" lvl="0" indent="-342900">
              <a:spcBef>
                <a:spcPts val="2100"/>
              </a:spcBef>
              <a:spcAft>
                <a:spcPts val="1105"/>
              </a:spcAft>
              <a:buFont typeface="+mj-lt"/>
              <a:buAutoNum type="arabicPeriod"/>
              <a:tabLst>
                <a:tab pos="668655" algn="l"/>
              </a:tabLst>
            </a:pPr>
            <a:r>
              <a:rPr lang="en-US" sz="2400" b="1" dirty="0" err="1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Aralashtirish</a:t>
            </a:r>
            <a:r>
              <a:rPr lang="en-US" sz="2400" b="1" dirty="0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jarayonining</a:t>
            </a:r>
            <a:r>
              <a:rPr lang="en-US" sz="2400" b="1" dirty="0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maqsadi</a:t>
            </a:r>
            <a:r>
              <a:rPr lang="en-US" sz="2400" b="1" dirty="0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mohiyati</a:t>
            </a:r>
            <a:endParaRPr lang="ru-RU" sz="2000" b="1" dirty="0">
              <a:solidFill>
                <a:srgbClr val="00B050"/>
              </a:solidFill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marL="342900" marR="406400" lvl="0" indent="-342900">
              <a:spcBef>
                <a:spcPts val="2100"/>
              </a:spcBef>
              <a:spcAft>
                <a:spcPts val="1105"/>
              </a:spcAft>
              <a:buFont typeface="+mj-lt"/>
              <a:buAutoNum type="arabicPeriod"/>
              <a:tabLst>
                <a:tab pos="668655" algn="l"/>
              </a:tabLst>
            </a:pPr>
            <a:r>
              <a:rPr lang="en-US" sz="2400" b="1" dirty="0" err="1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Aralashtirish</a:t>
            </a:r>
            <a:r>
              <a:rPr lang="en-US" sz="2400" b="1" dirty="0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usullari</a:t>
            </a:r>
            <a:endParaRPr lang="ru-RU" sz="2000" b="1" dirty="0">
              <a:solidFill>
                <a:srgbClr val="00B050"/>
              </a:solidFill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marL="342900" marR="406400" lvl="0" indent="-342900">
              <a:spcBef>
                <a:spcPts val="2100"/>
              </a:spcBef>
              <a:spcAft>
                <a:spcPts val="1105"/>
              </a:spcAft>
              <a:buFont typeface="+mj-lt"/>
              <a:buAutoNum type="arabicPeriod"/>
              <a:tabLst>
                <a:tab pos="668655" algn="l"/>
              </a:tabLst>
            </a:pPr>
            <a:r>
              <a:rPr lang="en-US" sz="2400" b="1" dirty="0" err="1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Igna</a:t>
            </a:r>
            <a:r>
              <a:rPr lang="en-US" sz="2400" b="1" dirty="0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sirtli</a:t>
            </a:r>
            <a:r>
              <a:rPr lang="en-US" sz="2400" b="1" dirty="0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aralashtirgichlar</a:t>
            </a:r>
            <a:endParaRPr lang="ru-RU" sz="2000" b="1" dirty="0">
              <a:solidFill>
                <a:srgbClr val="00B050"/>
              </a:solidFill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marL="342900" lvl="0" indent="-342900">
              <a:spcBef>
                <a:spcPts val="2100"/>
              </a:spcBef>
              <a:spcAft>
                <a:spcPts val="1225"/>
              </a:spcAft>
              <a:buFont typeface="+mj-lt"/>
              <a:buAutoNum type="arabicPeriod"/>
              <a:tabLst>
                <a:tab pos="381000" algn="l"/>
              </a:tabLst>
            </a:pPr>
            <a:r>
              <a:rPr lang="en-US" sz="2400" b="1" dirty="0" err="1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Oqim</a:t>
            </a:r>
            <a:r>
              <a:rPr lang="en-US" sz="2400" b="1" dirty="0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usulida</a:t>
            </a:r>
            <a:r>
              <a:rPr lang="en-US" sz="2400" b="1" dirty="0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aralashtirish</a:t>
            </a:r>
            <a:r>
              <a:rPr lang="en-US" sz="2400" b="1" dirty="0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mashinalari</a:t>
            </a:r>
            <a:endParaRPr lang="ru-RU" sz="2000" b="1" dirty="0">
              <a:solidFill>
                <a:srgbClr val="00B050"/>
              </a:solidFill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marL="342900" lvl="0" indent="-342900">
              <a:spcBef>
                <a:spcPts val="2100"/>
              </a:spcBef>
              <a:spcAft>
                <a:spcPts val="625"/>
              </a:spcAft>
              <a:buFont typeface="+mj-lt"/>
              <a:buAutoNum type="arabicPeriod"/>
              <a:tabLst>
                <a:tab pos="381000" algn="l"/>
              </a:tabLst>
            </a:pPr>
            <a:r>
              <a:rPr lang="en-US" sz="2400" b="1" dirty="0" err="1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Ko‘p</a:t>
            </a:r>
            <a:r>
              <a:rPr lang="en-US" sz="2400" b="1" dirty="0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funksiyali</a:t>
            </a:r>
            <a:r>
              <a:rPr lang="en-US" sz="2400" b="1" dirty="0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aralashtirgichlar</a:t>
            </a:r>
            <a:endParaRPr lang="ru-RU" sz="2000" b="1" dirty="0">
              <a:solidFill>
                <a:srgbClr val="00B050"/>
              </a:solidFill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pPr marL="342900" lvl="0" indent="-342900" algn="just">
              <a:spcBef>
                <a:spcPts val="2100"/>
              </a:spcBef>
              <a:spcAft>
                <a:spcPts val="1225"/>
              </a:spcAft>
              <a:buFont typeface="+mj-lt"/>
              <a:buAutoNum type="arabicPeriod"/>
              <a:tabLst>
                <a:tab pos="648335" algn="l"/>
              </a:tabLst>
            </a:pPr>
            <a:r>
              <a:rPr lang="en-US" sz="2400" b="1" dirty="0" err="1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Aralashtirish</a:t>
            </a:r>
            <a:r>
              <a:rPr lang="en-US" sz="2400" b="1" dirty="0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jarayonining</a:t>
            </a:r>
            <a:r>
              <a:rPr lang="en-US" sz="2400" b="1" dirty="0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jadalligi</a:t>
            </a:r>
            <a:r>
              <a:rPr lang="en-US" sz="2400" b="1" dirty="0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50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samaradorligi</a:t>
            </a:r>
            <a:endParaRPr lang="ru-RU" sz="2000" b="1" dirty="0">
              <a:solidFill>
                <a:srgbClr val="00B050"/>
              </a:solidFill>
              <a:effectLst/>
              <a:latin typeface="Monotype Corsiva" panose="03010101010201010101" pitchFamily="66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31316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63600" y="678376"/>
            <a:ext cx="10629900" cy="53424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406400" indent="-1270000">
              <a:spcBef>
                <a:spcPts val="2100"/>
              </a:spcBef>
              <a:spcAft>
                <a:spcPts val="1105"/>
              </a:spcAft>
              <a:tabLst>
                <a:tab pos="668655" algn="l"/>
              </a:tabLst>
            </a:pPr>
            <a:r>
              <a:rPr lang="en-US" sz="2400" b="1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ARALASHTIRISH JARAYONINING MAQSADI VA MOHIYATI</a:t>
            </a:r>
            <a:endParaRPr lang="ru-RU" sz="2000" b="1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pPr marL="12700" marR="12700" indent="215900" algn="just">
              <a:spcBef>
                <a:spcPts val="1200"/>
              </a:spcBef>
              <a:spcAft>
                <a:spcPts val="0"/>
              </a:spcAft>
            </a:pP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Tayyorlanayotgan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mahsulot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sifatini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oshirishga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bo‘lgan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zarurat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yigirilayotgan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ipning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ravon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toza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pishiq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elastik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bo‘lishini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taqozo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etmoqda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.</a:t>
            </a: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pPr marL="12700" marR="12700" indent="215900" algn="just">
              <a:spcBef>
                <a:spcPts val="1200"/>
              </a:spcBef>
              <a:spcAft>
                <a:spcPts val="0"/>
              </a:spcAft>
            </a:pP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Yigirilgan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ipning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sifatli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bo‘lishi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texnologik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jarayonlarning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barqarorligi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nafaqat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tolalar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aralashmasiga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balki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komponentlarning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aralashtirish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jarayonini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oqilona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tashkil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etishga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ham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ko‘p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jihatdan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bog‘liqdir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.</a:t>
            </a: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Bir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yoki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bir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necha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namunalar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tarkibidagi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tabiiy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tolalar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o‘zlarining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xususiyatlari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bilan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o‘zaro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farq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qiladi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.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Masalan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bitta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chigit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yoki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ko‘sakdan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olingan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paxta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tolalari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bir-biridan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o‘zining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uzunligi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chiziqiy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zichligi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pishiqligi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boshqa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xususiyatlar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bilan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farq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qiladi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.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Bitta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teridan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olingan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jun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tolalari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nafaqat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uzunligi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bilan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farq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qiladi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balki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tuzilishi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ham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turli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xil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bo‘ladi</a:t>
            </a:r>
            <a:r>
              <a:rPr lang="en-US" sz="2400" dirty="0">
                <a:solidFill>
                  <a:srgbClr val="7030A0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.</a:t>
            </a:r>
            <a:endParaRPr lang="ru-RU" sz="2400" dirty="0">
              <a:solidFill>
                <a:srgbClr val="7030A0"/>
              </a:solidFill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4974610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9300" y="1082254"/>
            <a:ext cx="10718800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12700" indent="215900" algn="just">
              <a:spcBef>
                <a:spcPts val="1200"/>
              </a:spcBef>
              <a:spcAft>
                <a:spcPts val="0"/>
              </a:spcAft>
            </a:pP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Tabiatda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uchraydigan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tola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aralashmalari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xil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xususiyatlarga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ega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bo‘lmaydi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Lekin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bunday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tabiiy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aralashmalar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korxonada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olinadigan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nechta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komponentlardan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iborat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bo‘lgan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aralashmalar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orasidagi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farq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juda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katta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bo‘ladi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Tabiiy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aralashma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turli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xil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tolalarga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nisbatan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yaxshi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aralashgan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bo‘ladi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. Agar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ma’lum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miqdorda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paxta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tolasidan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namuna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olib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uni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yigirilsa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olingan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ip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ma’lum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katta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bo‘lmagan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bo‘lakchalarda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paxta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tolalari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turli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xil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ekanligi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ko‘rinadi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bu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esa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o‘z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navbatida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tabiiy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aralashmadan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dalolat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beradi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2700" marR="12700" indent="215900" algn="just">
              <a:spcBef>
                <a:spcPts val="1200"/>
              </a:spcBef>
              <a:spcAft>
                <a:spcPts val="0"/>
              </a:spcAft>
            </a:pP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Sun’iy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aralashmalarda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esa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necha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komponentlardan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ara­lashma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olinadi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bunda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tolalarning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yuqorida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aytib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o‘tilganidek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ravon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aralashmasi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hosil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bo‘lmaydi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Har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aralashma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tarkibida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komponentlar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bo‘lakcha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sifatida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bo‘ladi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bu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bo‘lakchalarda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tolalar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turli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xil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o‘lchamlarga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ega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tolalar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boshqa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bo‘lakcha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tolalari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bi­lan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aralashmaydi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Hamma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bo‘lakchalarni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butunlay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alohida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tolalarga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ajratish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yo‘li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aralashtirishga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erishiladi</a:t>
            </a:r>
            <a:r>
              <a:rPr lang="en-US" sz="2000" dirty="0">
                <a:solidFill>
                  <a:srgbClr val="00B0F0"/>
                </a:solidFill>
                <a:latin typeface="Lucida Calligraphy" panose="03010101010101010101" pitchFamily="66" charset="0"/>
                <a:ea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B0F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4395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89000" y="856293"/>
            <a:ext cx="10490200" cy="5012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12700" indent="2159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Agar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aralashma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faqatgina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bo‘lakchalardan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iborat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bo‘lsa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ular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aralashmani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hosil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qiladigan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element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hisoblanadi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, agar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barcha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bo‘lakchalar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alohida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tolalarga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ajratilgan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bo‘lsa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aralashma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elementi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tola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hisoblanadi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. Bu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ikki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holatni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birlashtirib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aralashma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tarkibidagi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elementlarni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ma’lum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hajmda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ravon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taqsimlanganini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ko‘rib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chiq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-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sa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bo‘ladi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. Ammo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yetarli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titilmagan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bo‘lakchalar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mavjud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bo‘lsa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unda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aralashma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zichligini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hisobga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olish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kerak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bo‘ladi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chunki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har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bo‘lakcha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tarkibida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boshqa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komponent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tolalari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aralash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-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magan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bitta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komponent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tolalari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mavjud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bunda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esa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bo‘lakchalarni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emas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balki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tolalarni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aralashtirish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kerak</a:t>
            </a:r>
            <a:r>
              <a:rPr lang="en-US" sz="2400" dirty="0">
                <a:solidFill>
                  <a:srgbClr val="0070C0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.</a:t>
            </a:r>
            <a:endParaRPr lang="ru-RU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58804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5500" y="1172305"/>
            <a:ext cx="106172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12700" indent="215900" algn="just">
              <a:spcBef>
                <a:spcPts val="1200"/>
              </a:spcBef>
              <a:spcAft>
                <a:spcPts val="0"/>
              </a:spcAft>
            </a:pP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Yuqorida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aytib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o‘tilganidek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aralashtirish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titish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orasida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o‘zaro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bog‘liqlik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mavjud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Titish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jarayonida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bo‘lakcha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o‘lchamlari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kichiklashadi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bu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esa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o‘z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navbatida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aralashtirish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jarayoni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samarali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kechishiga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yordam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beradi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2700" marR="12700" indent="215900" algn="just">
              <a:spcBef>
                <a:spcPts val="1200"/>
              </a:spcBef>
              <a:spcAft>
                <a:spcPts val="0"/>
              </a:spcAft>
            </a:pPr>
            <a:r>
              <a:rPr lang="en-US" sz="2000" i="1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Aralashtirish</a:t>
            </a:r>
            <a:r>
              <a:rPr lang="en-US" sz="2000" i="1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jarayoninig</a:t>
            </a:r>
            <a:r>
              <a:rPr lang="en-US" sz="2000" i="1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-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tarkibi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tekis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bo‘lgan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ravon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xomaki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mahsulotlar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olish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yigirilgan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ipning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har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qanday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ke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-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simida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asosiy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xossalari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xilligini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belgilangan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tannarx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sifat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ko‘rsatkichlarini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ta’minlashdan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iborat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2700" marR="12700" indent="215900" algn="just">
              <a:spcBef>
                <a:spcPts val="1200"/>
              </a:spcBef>
              <a:spcAft>
                <a:spcPts val="1490"/>
              </a:spcAft>
            </a:pPr>
            <a:r>
              <a:rPr lang="en-US" sz="2000" i="1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Aralashtirish</a:t>
            </a:r>
            <a:r>
              <a:rPr lang="en-US" sz="2000" i="1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jarayonining</a:t>
            </a:r>
            <a:r>
              <a:rPr lang="en-US" sz="2000" i="1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mohiyati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-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turlicha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xossalarga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ega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bo‘lgan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har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komponent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tolalarining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dastlab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o‘z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ichida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keyin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o‘zaro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aralashma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tarkibida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tekisda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taqsimlashdan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iborat</a:t>
            </a:r>
            <a:r>
              <a:rPr lang="en-US" sz="2000" dirty="0">
                <a:solidFill>
                  <a:srgbClr val="0000FF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00FF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5934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1200" y="783337"/>
            <a:ext cx="1080770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270000" algn="ctr">
              <a:spcBef>
                <a:spcPts val="2100"/>
              </a:spcBef>
              <a:spcAft>
                <a:spcPts val="1225"/>
              </a:spcAft>
              <a:tabLst>
                <a:tab pos="1566545" algn="l"/>
              </a:tabLst>
            </a:pPr>
            <a:r>
              <a:rPr lang="en-US" b="1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ARALASHTIRISH USULLARI</a:t>
            </a:r>
            <a:endParaRPr lang="ru-RU" sz="1600" b="1" dirty="0">
              <a:solidFill>
                <a:srgbClr val="CC00FF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marL="12700" marR="12700" indent="215900" algn="just">
              <a:spcBef>
                <a:spcPts val="1200"/>
              </a:spcBef>
              <a:spcAft>
                <a:spcPts val="0"/>
              </a:spcAft>
            </a:pP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Tolalarni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yigirishda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tasodifiy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uyushgan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aralashtirish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usullari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ishlatiladi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.</a:t>
            </a:r>
            <a:endParaRPr lang="ru-RU" sz="1400" dirty="0">
              <a:solidFill>
                <a:srgbClr val="CC00FF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marL="12700" marR="12700" indent="215900" algn="just">
              <a:spcBef>
                <a:spcPts val="1200"/>
              </a:spcBef>
              <a:spcAft>
                <a:spcPts val="0"/>
              </a:spcAft>
            </a:pPr>
            <a:r>
              <a:rPr lang="en-US" i="1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Tasodifiy</a:t>
            </a:r>
            <a:r>
              <a:rPr lang="en-US" i="1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aralashtirilayotgan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komponentlar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bo‘lakchalari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aralashmaning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turli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uchastkalarida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tartibsiz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tasodifiy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holatda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taqsimlangan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bo‘ladi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.</a:t>
            </a:r>
            <a:endParaRPr lang="ru-RU" sz="1400" dirty="0">
              <a:solidFill>
                <a:srgbClr val="CC00FF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marL="12700" marR="12700" indent="215900" algn="just">
              <a:spcBef>
                <a:spcPts val="1200"/>
              </a:spcBef>
              <a:spcAft>
                <a:spcPts val="0"/>
              </a:spcAft>
            </a:pP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Masalan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ta’minlovchi-aralashtiruvchi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(VO-S)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kameralarida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perfobaraban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sirtida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tarash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mashinasining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ajratuvchi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barabanida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tasodifiy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usulni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ko‘rish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. Bu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usulda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aralashma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tarkibining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doimiyligi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ehtimollik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tushunchasiga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asoslangan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.</a:t>
            </a:r>
            <a:endParaRPr lang="ru-RU" sz="1400" dirty="0">
              <a:solidFill>
                <a:srgbClr val="CC00FF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marL="12700" marR="12700" indent="215900" algn="just">
              <a:spcBef>
                <a:spcPts val="1200"/>
              </a:spcBef>
              <a:spcAft>
                <a:spcPts val="0"/>
              </a:spcAft>
            </a:pPr>
            <a:r>
              <a:rPr lang="en-US" i="1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Uyushgan</a:t>
            </a:r>
            <a:r>
              <a:rPr lang="en-US" i="1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aralashtirish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natijasida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hosil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bo‘lgan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qatlamning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ko‘ndalang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kesimidagi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tolalar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soni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alohida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komponentlarning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ko‘ndalang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kesimidagi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tolalar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sonining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yig‘indisiga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teng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bo‘ladi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. Bu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usulda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tekis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aralashtirish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oldindan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belgilangan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retseptga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mos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tushadi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Shuning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usul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tuzilishi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turlicha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bo‘lgan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to­lalarni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aralashtirishda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ko‘p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ishlatiladi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Uyushgan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usulda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aralashti­rish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mahsulotlarni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uzunasiga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qo‘shish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orqali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ikki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holatda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amalga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oshiriladi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:</a:t>
            </a:r>
            <a:endParaRPr lang="ru-RU" sz="1400" dirty="0">
              <a:solidFill>
                <a:srgbClr val="CC00FF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marL="342900" marR="12700" lvl="0" indent="-342900" algn="just"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+mj-lt"/>
              <a:buAutoNum type="arabicPeriod"/>
              <a:tabLst>
                <a:tab pos="408940" algn="l"/>
              </a:tabLst>
            </a:pP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turdagi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mashinalardan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xossalari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turlicha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xomaki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tolalar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oqimini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qo‘shish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400" dirty="0">
              <a:solidFill>
                <a:srgbClr val="CC00FF"/>
              </a:solidFill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Xossalari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bir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xil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bo‘lgan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tolalar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yoki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bo‘lakchalar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oqimini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davriy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CC00FF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qo‘shish</a:t>
            </a:r>
            <a:r>
              <a:rPr lang="en-US" dirty="0">
                <a:solidFill>
                  <a:srgbClr val="CC00FF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.</a:t>
            </a:r>
            <a:endParaRPr lang="ru-RU" dirty="0">
              <a:solidFill>
                <a:srgbClr val="CC00FF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8632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39800" y="964555"/>
            <a:ext cx="104394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12700" indent="215900" algn="just">
              <a:spcBef>
                <a:spcPts val="1200"/>
              </a:spcBef>
              <a:spcAft>
                <a:spcPts val="0"/>
              </a:spcAft>
            </a:pP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Birinchi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holat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aralashtiruvchi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panjaralarda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tolali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bo‘lakchalar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oqimini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pilta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birlashtiruvchi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mashina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qayta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tarash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mashinalarida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piltalarni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hamda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piliklash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yigirish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mashinalarida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piliklarni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qo‘shishda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ishlatiladi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.</a:t>
            </a:r>
            <a:endParaRPr lang="ru-RU" sz="2000" dirty="0">
              <a:solidFill>
                <a:srgbClr val="9966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2700" marR="12700" indent="215900" algn="just">
              <a:spcBef>
                <a:spcPts val="1200"/>
              </a:spcBef>
              <a:spcAft>
                <a:spcPts val="0"/>
              </a:spcAft>
            </a:pP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Ikkinchi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holat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uzluksiz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aralashtiruvchi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mashinalar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kameralarida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gorizontal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qatlamlar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hosil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qilishda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vertikal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qatlamlardan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panja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-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ralar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yordamida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tolalarni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ajratishda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tarash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apparatlarida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taramlardan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qatlam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hosil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qilishda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pnevmomexanik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yigirish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mashinalarining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kamera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ichki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sirtida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tolalarni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qo‘shishda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qo‘llaniladi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.</a:t>
            </a:r>
            <a:endParaRPr lang="ru-RU" sz="2000" dirty="0">
              <a:solidFill>
                <a:srgbClr val="9966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2700" marR="12700" indent="215900" algn="just">
              <a:spcBef>
                <a:spcPts val="1200"/>
              </a:spcBef>
              <a:spcAft>
                <a:spcPts val="0"/>
              </a:spcAft>
            </a:pP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Qatlamlar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yordamida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mashina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kameralarida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piltalarni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qo‘shib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aralashtirish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usullari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samarali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hisoblanadi</a:t>
            </a:r>
            <a:r>
              <a:rPr lang="en-US" sz="2800" dirty="0">
                <a:solidFill>
                  <a:srgbClr val="996600"/>
                </a:solidFill>
                <a:latin typeface="Harlow Solid Italic" panose="04030604020F02020D02" pitchFamily="82" charset="0"/>
                <a:ea typeface="Times New Roman" panose="02020603050405020304" pitchFamily="18" charset="0"/>
              </a:rPr>
              <a:t>.</a:t>
            </a:r>
            <a:endParaRPr lang="ru-RU" sz="2000" dirty="0">
              <a:solidFill>
                <a:srgbClr val="9966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06440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5500" y="889844"/>
            <a:ext cx="10668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12700" indent="215900" algn="just">
              <a:spcBef>
                <a:spcPts val="1200"/>
              </a:spcBef>
              <a:spcAft>
                <a:spcPts val="0"/>
              </a:spcAft>
            </a:pP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Alohida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komponentlardan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qatlam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hosil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qilinib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ular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ustma-ust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joylashtiriladi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so‘ngra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mahsulot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yo‘nalishi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bo‘yicha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perpendikular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holatda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porsiyalarga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ajratib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aralashtiriladi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Aralashtirish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samarali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bo‘lishi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alohida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qatlamlar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xil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miqdorda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yupqa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uzunlik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bo‘yicha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tekis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bo‘lishi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kerak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Qancha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ko‘p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qatlam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hosil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qilinsa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shuncha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yaxshi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aralashma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olinadi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Qatlamlar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yordamida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aralashma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ikki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undan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ortiq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komponentlar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ishlatilganda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qo‘llanadi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Aralashtiruvchi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mashinalarning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shaxtalaridan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tushayotgan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titilayotgan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paxta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bo‘lakchalarini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aralashtiruvchi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panjaralarda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ustma-ust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qatlamlar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hosil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qilib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aralashishi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avtomatik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toytitgichlarning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paxta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bo‘lakchalarini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titib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aralashtirishi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ham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bunga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misol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bo‘la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oladi</a:t>
            </a:r>
            <a:r>
              <a:rPr lang="en-US" sz="2800" dirty="0">
                <a:solidFill>
                  <a:srgbClr val="FF0000"/>
                </a:solidFill>
                <a:latin typeface="Colonna MT" panose="04020805060202030203" pitchFamily="82" charset="0"/>
                <a:ea typeface="Times New Roman" panose="02020603050405020304" pitchFamily="18" charset="0"/>
              </a:rPr>
              <a:t>.</a:t>
            </a:r>
            <a:endParaRPr lang="ru-RU" sz="20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74045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12800" y="1083201"/>
            <a:ext cx="10706100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indent="203200" algn="just">
              <a:spcBef>
                <a:spcPts val="1200"/>
              </a:spcBef>
              <a:spcAft>
                <a:spcPts val="0"/>
              </a:spcAft>
            </a:pP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Mashina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kameralariga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paxta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bo‘lakchalari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mexanik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avtomatik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tarzda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to‘xtovsiz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uzatib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turiladi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Aralashtiruvchi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ta’minlagichlarda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uzluksiz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aralashtiruvchi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mashina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kameralarida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aralashtirish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amalga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oshiriladi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Paxta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bo‘lakchalari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qancha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mayda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bo‘lsa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aralashtirish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shuncha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yaxshi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bo‘ladi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2700" indent="203200" algn="just">
              <a:spcBef>
                <a:spcPts val="1200"/>
              </a:spcBef>
              <a:spcAft>
                <a:spcPts val="0"/>
              </a:spcAft>
            </a:pPr>
            <a:r>
              <a:rPr lang="en-US" sz="2000" i="1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Kamchiligi</a:t>
            </a:r>
            <a:r>
              <a:rPr lang="en-US" sz="2000" i="1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Mashinaning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ignali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ishchi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organlarida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aralashuvchi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tolalar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ilashuvchanligi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turlicha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bo‘lgani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tolalar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saralanib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ajralish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hodisasi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sodir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bo‘ladi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Piltalarni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qo‘shib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aralashtirish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piltalash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pilta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birlashtiruvchi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mashinalarda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amalga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oshiriladi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Olingan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xomaki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mahsulot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tarkibida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komponentlarning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taqsimlanishi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bir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xil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doimiy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bo‘ladi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lekin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aralashtirilayotgan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piltalar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cho‘zishdan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so‘ng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alohida-alohida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bo‘lib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ajralib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turadi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. Bu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kamchilikni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bartaraf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etish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uchun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qo‘shish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cho‘zish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jarayoni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takrorlanadi</a:t>
            </a:r>
            <a:r>
              <a:rPr lang="en-US" sz="2000" dirty="0">
                <a:solidFill>
                  <a:srgbClr val="0070C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0205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7100" y="773837"/>
            <a:ext cx="10502900" cy="12054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indent="203200" algn="ctr">
              <a:spcBef>
                <a:spcPts val="1200"/>
              </a:spcBef>
              <a:spcAft>
                <a:spcPts val="995"/>
              </a:spcAft>
            </a:pPr>
            <a:r>
              <a:rPr lang="en-US" b="1" dirty="0" err="1">
                <a:solidFill>
                  <a:srgbClr val="7030A0"/>
                </a:solidFill>
              </a:rPr>
              <a:t>Igna</a:t>
            </a:r>
            <a:r>
              <a:rPr lang="en-US" b="1" dirty="0">
                <a:solidFill>
                  <a:srgbClr val="7030A0"/>
                </a:solidFill>
              </a:rPr>
              <a:t> </a:t>
            </a:r>
            <a:r>
              <a:rPr lang="en-US" b="1" dirty="0" err="1">
                <a:solidFill>
                  <a:srgbClr val="7030A0"/>
                </a:solidFill>
              </a:rPr>
              <a:t>sirtli</a:t>
            </a:r>
            <a:r>
              <a:rPr lang="en-US" b="1" dirty="0">
                <a:solidFill>
                  <a:srgbClr val="7030A0"/>
                </a:solidFill>
              </a:rPr>
              <a:t> </a:t>
            </a:r>
            <a:r>
              <a:rPr lang="en-US" b="1" dirty="0" err="1" smtClean="0">
                <a:solidFill>
                  <a:srgbClr val="7030A0"/>
                </a:solidFill>
              </a:rPr>
              <a:t>aralashtirgichlar</a:t>
            </a:r>
            <a:endParaRPr lang="en-US" dirty="0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pPr marL="12700" indent="203200" algn="just">
              <a:spcBef>
                <a:spcPts val="1200"/>
              </a:spcBef>
              <a:spcAft>
                <a:spcPts val="995"/>
              </a:spcAft>
            </a:pPr>
            <a:r>
              <a:rPr lang="en-US" dirty="0" err="1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Tolalarni</a:t>
            </a:r>
            <a:r>
              <a:rPr lang="en-US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aralashtirishda</a:t>
            </a:r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asosan</a:t>
            </a:r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igna</a:t>
            </a:r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sirtli</a:t>
            </a:r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ishchi</a:t>
            </a:r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organlarga</a:t>
            </a:r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mashinalardan</a:t>
            </a:r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ta’minlagich</a:t>
            </a:r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uzluksiz</a:t>
            </a:r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aralashtiruvchi</a:t>
            </a:r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foydalanilgan</a:t>
            </a:r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Aralashtirish</a:t>
            </a:r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jarayoni</a:t>
            </a:r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mashina</a:t>
            </a:r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kameralarida</a:t>
            </a:r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 descr="C:\Users\SAIDASROR\Desktop\media\image1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220" y="2225993"/>
            <a:ext cx="3891280" cy="3170099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918200" y="2225993"/>
            <a:ext cx="34544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+mj-lt"/>
              <a:buAutoNum type="arabicPeriod"/>
              <a:tabLst>
                <a:tab pos="192405" algn="l"/>
              </a:tabLst>
            </a:pP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komponentlar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+mj-lt"/>
              <a:buAutoNum type="arabicPeriod"/>
              <a:tabLst>
                <a:tab pos="207010" algn="l"/>
              </a:tabLst>
            </a:pP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transportyor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+mj-lt"/>
              <a:buAutoNum type="arabicPeriod"/>
              <a:tabLst>
                <a:tab pos="209550" algn="l"/>
              </a:tabLst>
            </a:pP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igna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sirtli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panjara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+mj-lt"/>
              <a:buAutoNum type="arabicPeriod"/>
              <a:tabLst>
                <a:tab pos="207010" algn="l"/>
              </a:tabLst>
            </a:pP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tituvchi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valik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+mj-lt"/>
              <a:buAutoNum type="arabicPeriod"/>
              <a:tabLst>
                <a:tab pos="200660" algn="l"/>
              </a:tabLst>
            </a:pP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tozalovchi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valik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+mj-lt"/>
              <a:buAutoNum type="arabicPeriod"/>
              <a:tabLst>
                <a:tab pos="209550" algn="l"/>
              </a:tabLst>
            </a:pP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ajratuvchi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valik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4435"/>
              </a:spcAft>
              <a:buClr>
                <a:srgbClr val="000000"/>
              </a:buClr>
              <a:buSzPts val="1100"/>
              <a:buFont typeface="+mj-lt"/>
              <a:buAutoNum type="arabicPeriod"/>
              <a:tabLst>
                <a:tab pos="209550" algn="l"/>
              </a:tabLst>
            </a:pP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aralashgan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komponentlar</a:t>
            </a:r>
            <a:endParaRPr lang="ru-RU" sz="1600" u="none" strike="noStrike" spc="0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01412" y="5396092"/>
            <a:ext cx="352712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50800" lv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100"/>
              <a:tabLst>
                <a:tab pos="474345" algn="l"/>
              </a:tabLst>
            </a:pPr>
            <a:r>
              <a:rPr lang="en-US" sz="2000" i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2-rasm</a:t>
            </a:r>
            <a:r>
              <a:rPr lang="en-US" sz="2000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Igna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sirtli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aralashtirgich</a:t>
            </a:r>
            <a:endParaRPr lang="ru-RU" sz="1600" u="none" strike="noStrike" spc="0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14421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00100" y="686644"/>
            <a:ext cx="106045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50800" indent="-215900" algn="just">
              <a:spcBef>
                <a:spcPts val="1200"/>
              </a:spcBef>
              <a:spcAft>
                <a:spcPts val="0"/>
              </a:spcAft>
              <a:tabLst>
                <a:tab pos="474345" algn="l"/>
              </a:tabLst>
            </a:pP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Bu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mashinalarni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ishlatish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qo‘l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mehnatiga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asoslangan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Ularda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paxta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bo‘lakchalari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ko‘p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qatlamli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to‘shama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hosil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qilish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orqali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aralashtiriladi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Vertikal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ignali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panjara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to‘shamadan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tikkasiga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paxta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bo‘lakchalarini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«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qirqib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»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olib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keyingi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bosqich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mashinalariga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uzatadi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. Agar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saralanmada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kimyoviy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tolalar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ishlatilsa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tituvchi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valik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o‘rniga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tituvchi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taroq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o‘rnatiladi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00FF"/>
              </a:solidFill>
              <a:latin typeface="Monotype Corsiva" panose="03010101010201010101" pitchFamily="66" charset="0"/>
              <a:ea typeface="Times New Roman" panose="02020603050405020304" pitchFamily="18" charset="0"/>
            </a:endParaRPr>
          </a:p>
          <a:p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Igna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sirtli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aralashtiruvchi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uskunalarning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ishlash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prinsipi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tituvchi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ta’minlovchi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mashinalarga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o‘xshab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ketadi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.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Igna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sirtli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aralashtiruvchi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mashinalarning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asosiy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kamchiligi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komponentlarning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saralanaib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ajralishi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bilan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bog‘liq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.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Ushbu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turdagi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mashinalar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hozirgi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vaqtda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,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asosan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,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qaytimlarni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aralashtirish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uchun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ishlatilmoqda</a:t>
            </a:r>
            <a:r>
              <a:rPr lang="en-US" sz="3200" dirty="0">
                <a:solidFill>
                  <a:srgbClr val="0000FF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.</a:t>
            </a:r>
            <a:endParaRPr lang="ru-RU" sz="3200" dirty="0">
              <a:solidFill>
                <a:srgbClr val="0000FF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16003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0900" y="1215445"/>
            <a:ext cx="10528300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270000" algn="ctr">
              <a:lnSpc>
                <a:spcPct val="150000"/>
              </a:lnSpc>
              <a:spcBef>
                <a:spcPts val="2100"/>
              </a:spcBef>
              <a:spcAft>
                <a:spcPts val="1225"/>
              </a:spcAft>
              <a:tabLst>
                <a:tab pos="381000" algn="l"/>
              </a:tabLst>
            </a:pPr>
            <a:r>
              <a:rPr lang="en-US" sz="3200" b="1" dirty="0" err="1">
                <a:solidFill>
                  <a:srgbClr val="CC00FF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Oqim</a:t>
            </a:r>
            <a:r>
              <a:rPr lang="en-US" sz="3200" b="1" dirty="0">
                <a:solidFill>
                  <a:srgbClr val="CC00FF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3200" b="1" dirty="0" err="1">
                <a:solidFill>
                  <a:srgbClr val="CC00FF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usulida</a:t>
            </a:r>
            <a:r>
              <a:rPr lang="en-US" sz="3200" b="1" dirty="0">
                <a:solidFill>
                  <a:srgbClr val="CC00FF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3200" b="1" dirty="0" err="1">
                <a:solidFill>
                  <a:srgbClr val="CC00FF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aralashtirish</a:t>
            </a:r>
            <a:r>
              <a:rPr lang="en-US" sz="3200" b="1" dirty="0">
                <a:solidFill>
                  <a:srgbClr val="CC00FF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 </a:t>
            </a:r>
            <a:r>
              <a:rPr lang="en-US" sz="3200" b="1" dirty="0" err="1">
                <a:solidFill>
                  <a:srgbClr val="CC00FF"/>
                </a:solidFill>
                <a:latin typeface="Aharoni" panose="02010803020104030203" pitchFamily="2" charset="-79"/>
                <a:ea typeface="Times New Roman" panose="02020603050405020304" pitchFamily="18" charset="0"/>
                <a:cs typeface="Aharoni" panose="02010803020104030203" pitchFamily="2" charset="-79"/>
              </a:rPr>
              <a:t>mashinalari</a:t>
            </a:r>
            <a:endParaRPr lang="ru-RU" sz="2800" b="1" dirty="0">
              <a:solidFill>
                <a:srgbClr val="CC00FF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haroni" panose="02010803020104030203" pitchFamily="2" charset="-79"/>
            </a:endParaRPr>
          </a:p>
          <a:p>
            <a:r>
              <a:rPr lang="en-US" sz="3200" dirty="0" err="1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Komponentlarning</a:t>
            </a:r>
            <a:r>
              <a:rPr lang="en-US" sz="3200" dirty="0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saralanib</a:t>
            </a:r>
            <a:r>
              <a:rPr lang="en-US" sz="3200" dirty="0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ajralish</a:t>
            </a:r>
            <a:r>
              <a:rPr lang="en-US" sz="3200" dirty="0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hodisasini</a:t>
            </a:r>
            <a:r>
              <a:rPr lang="en-US" sz="3200" dirty="0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kamaytirish</a:t>
            </a:r>
            <a:r>
              <a:rPr lang="en-US" sz="3200" dirty="0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, </a:t>
            </a:r>
            <a:r>
              <a:rPr lang="en-US" sz="3200" dirty="0" err="1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qo‘l</a:t>
            </a:r>
            <a:r>
              <a:rPr lang="en-US" sz="3200" dirty="0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mehnatini</a:t>
            </a:r>
            <a:r>
              <a:rPr lang="en-US" sz="3200" dirty="0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mexanizatsiyalashtirish</a:t>
            </a:r>
            <a:r>
              <a:rPr lang="en-US" sz="3200" dirty="0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va</a:t>
            </a:r>
            <a:r>
              <a:rPr lang="en-US" sz="3200" dirty="0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to‘laqonli</a:t>
            </a:r>
            <a:r>
              <a:rPr lang="en-US" sz="3200" dirty="0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aralashma</a:t>
            </a:r>
            <a:r>
              <a:rPr lang="en-US" sz="3200" dirty="0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hosil</a:t>
            </a:r>
            <a:r>
              <a:rPr lang="en-US" sz="3200" dirty="0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qilish</a:t>
            </a:r>
            <a:r>
              <a:rPr lang="en-US" sz="3200" dirty="0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maqsadida</a:t>
            </a:r>
            <a:r>
              <a:rPr lang="en-US" sz="3200" dirty="0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kamerali</a:t>
            </a:r>
            <a:r>
              <a:rPr lang="en-US" sz="3200" dirty="0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aralashtirish</a:t>
            </a:r>
            <a:r>
              <a:rPr lang="en-US" sz="3200" dirty="0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mashinalari</a:t>
            </a:r>
            <a:r>
              <a:rPr lang="en-US" sz="3200" dirty="0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ishlatib</a:t>
            </a:r>
            <a:r>
              <a:rPr lang="en-US" sz="3200" dirty="0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kelingan</a:t>
            </a:r>
            <a:r>
              <a:rPr lang="en-US" sz="3200" dirty="0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. </a:t>
            </a:r>
            <a:r>
              <a:rPr lang="en-US" sz="3200" dirty="0" err="1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Ularga</a:t>
            </a:r>
            <a:r>
              <a:rPr lang="en-US" sz="3200" dirty="0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dozatorli</a:t>
            </a:r>
            <a:r>
              <a:rPr lang="en-US" sz="3200" dirty="0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aralashtiruvchi</a:t>
            </a:r>
            <a:r>
              <a:rPr lang="en-US" sz="3200" dirty="0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mashina</a:t>
            </a:r>
            <a:r>
              <a:rPr lang="en-US" sz="3200" dirty="0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, </a:t>
            </a:r>
            <a:r>
              <a:rPr lang="en-US" sz="3200" dirty="0" err="1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oqim</a:t>
            </a:r>
            <a:r>
              <a:rPr lang="en-US" sz="3200" dirty="0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holatida</a:t>
            </a:r>
            <a:r>
              <a:rPr lang="en-US" sz="3200" dirty="0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aralashtiruvchi</a:t>
            </a:r>
            <a:r>
              <a:rPr lang="en-US" sz="3200" dirty="0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mashinalar</a:t>
            </a:r>
            <a:r>
              <a:rPr lang="en-US" sz="3200" dirty="0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misol</a:t>
            </a:r>
            <a:r>
              <a:rPr lang="en-US" sz="3200" dirty="0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bo‘la</a:t>
            </a:r>
            <a:r>
              <a:rPr lang="en-US" sz="3200" dirty="0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3200" dirty="0" err="1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oladi</a:t>
            </a:r>
            <a:r>
              <a:rPr lang="en-US" sz="3200" dirty="0">
                <a:solidFill>
                  <a:srgbClr val="CC00FF"/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.</a:t>
            </a:r>
            <a:endParaRPr lang="ru-RU" sz="3200" dirty="0">
              <a:solidFill>
                <a:srgbClr val="CC00FF"/>
              </a:solidFill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5539285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SAIDASROR\Desktop\media\image2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400" y="1016000"/>
            <a:ext cx="10033000" cy="42164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683213"/>
              </p:ext>
            </p:extLst>
          </p:nvPr>
        </p:nvGraphicFramePr>
        <p:xfrm>
          <a:off x="812800" y="5219700"/>
          <a:ext cx="10579100" cy="78187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579100"/>
              </a:tblGrid>
              <a:tr h="457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spc="0" dirty="0" smtClean="0">
                          <a:solidFill>
                            <a:srgbClr val="C00000"/>
                          </a:solidFill>
                          <a:effectLst/>
                        </a:rPr>
                        <a:t>2-rasm</a:t>
                      </a:r>
                      <a:r>
                        <a:rPr lang="en-US" sz="1800" spc="0" dirty="0">
                          <a:solidFill>
                            <a:srgbClr val="C00000"/>
                          </a:solidFill>
                          <a:effectLst/>
                        </a:rPr>
                        <a:t>.</a:t>
                      </a:r>
                      <a:r>
                        <a:rPr lang="en-US" sz="1800" dirty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C00000"/>
                          </a:solidFill>
                          <a:effectLst/>
                        </a:rPr>
                        <a:t>Oqim</a:t>
                      </a:r>
                      <a:r>
                        <a:rPr lang="en-US" sz="1800" dirty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C00000"/>
                          </a:solidFill>
                          <a:effectLst/>
                        </a:rPr>
                        <a:t>usulida</a:t>
                      </a:r>
                      <a:r>
                        <a:rPr lang="en-US" sz="1800" dirty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C00000"/>
                          </a:solidFill>
                          <a:effectLst/>
                        </a:rPr>
                        <a:t>aralashtiruvchi</a:t>
                      </a:r>
                      <a:r>
                        <a:rPr lang="en-US" sz="1800" dirty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C00000"/>
                          </a:solidFill>
                          <a:effectLst/>
                        </a:rPr>
                        <a:t>mashina</a:t>
                      </a:r>
                      <a:r>
                        <a:rPr lang="en-US" sz="1800" dirty="0">
                          <a:solidFill>
                            <a:srgbClr val="C00000"/>
                          </a:solidFill>
                          <a:effectLst/>
                        </a:rPr>
                        <a:t>:</a:t>
                      </a:r>
                      <a:endParaRPr lang="ru-RU" sz="1400" dirty="0">
                        <a:solidFill>
                          <a:srgbClr val="C00000"/>
                        </a:solidFill>
                        <a:effectLst/>
                      </a:endParaRPr>
                    </a:p>
                    <a:p>
                      <a:pPr marL="342900" lvl="0" indent="-342900" algn="ctr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1800" dirty="0" err="1">
                          <a:solidFill>
                            <a:srgbClr val="C00000"/>
                          </a:solidFill>
                          <a:effectLst/>
                        </a:rPr>
                        <a:t>transportyor</a:t>
                      </a:r>
                      <a:r>
                        <a:rPr lang="en-US" sz="1800" dirty="0">
                          <a:solidFill>
                            <a:srgbClr val="C00000"/>
                          </a:solidFill>
                          <a:effectLst/>
                        </a:rPr>
                        <a:t>; </a:t>
                      </a:r>
                      <a:r>
                        <a:rPr lang="en-US" sz="1800" spc="0" dirty="0">
                          <a:solidFill>
                            <a:srgbClr val="C00000"/>
                          </a:solidFill>
                          <a:effectLst/>
                        </a:rPr>
                        <a:t>2</a:t>
                      </a:r>
                      <a:r>
                        <a:rPr lang="en-US" sz="1800" dirty="0">
                          <a:solidFill>
                            <a:srgbClr val="C00000"/>
                          </a:solidFill>
                          <a:effectLst/>
                        </a:rPr>
                        <a:t>- </a:t>
                      </a:r>
                      <a:r>
                        <a:rPr lang="en-US" sz="1800" dirty="0" err="1">
                          <a:solidFill>
                            <a:srgbClr val="C00000"/>
                          </a:solidFill>
                          <a:effectLst/>
                        </a:rPr>
                        <a:t>ta’minlagichlar</a:t>
                      </a:r>
                      <a:r>
                        <a:rPr lang="en-US" sz="1800" dirty="0">
                          <a:solidFill>
                            <a:srgbClr val="C00000"/>
                          </a:solidFill>
                          <a:effectLst/>
                        </a:rPr>
                        <a:t>; </a:t>
                      </a:r>
                      <a:r>
                        <a:rPr lang="en-US" sz="1800" spc="0" dirty="0">
                          <a:solidFill>
                            <a:srgbClr val="C00000"/>
                          </a:solidFill>
                          <a:effectLst/>
                        </a:rPr>
                        <a:t>3-</a:t>
                      </a:r>
                      <a:r>
                        <a:rPr lang="en-US" sz="1800" dirty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rgbClr val="C00000"/>
                          </a:solidFill>
                          <a:effectLst/>
                        </a:rPr>
                        <a:t>fotoelementlar</a:t>
                      </a:r>
                      <a:r>
                        <a:rPr lang="en-US" sz="1800" dirty="0" smtClean="0">
                          <a:solidFill>
                            <a:srgbClr val="C00000"/>
                          </a:solidFill>
                          <a:effectLst/>
                        </a:rPr>
                        <a:t>;</a:t>
                      </a:r>
                      <a:r>
                        <a:rPr lang="en-US" sz="1400" baseline="0" dirty="0" smtClean="0">
                          <a:solidFill>
                            <a:srgbClr val="C00000"/>
                          </a:solidFill>
                          <a:effectLst/>
                        </a:rPr>
                        <a:t>  </a:t>
                      </a:r>
                      <a:r>
                        <a:rPr lang="en-US" sz="1800" spc="0" dirty="0" smtClean="0">
                          <a:solidFill>
                            <a:srgbClr val="C00000"/>
                          </a:solidFill>
                          <a:effectLst/>
                        </a:rPr>
                        <a:t>4</a:t>
                      </a:r>
                      <a:r>
                        <a:rPr lang="en-US" sz="1800" dirty="0" smtClean="0">
                          <a:solidFill>
                            <a:srgbClr val="C00000"/>
                          </a:solidFill>
                          <a:effectLst/>
                        </a:rPr>
                        <a:t>- </a:t>
                      </a:r>
                      <a:r>
                        <a:rPr lang="en-US" sz="1800" dirty="0" err="1">
                          <a:solidFill>
                            <a:srgbClr val="C00000"/>
                          </a:solidFill>
                          <a:effectLst/>
                        </a:rPr>
                        <a:t>qatlamli</a:t>
                      </a:r>
                      <a:r>
                        <a:rPr lang="en-US" sz="1800" dirty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C00000"/>
                          </a:solidFill>
                          <a:effectLst/>
                        </a:rPr>
                        <a:t>aralashma</a:t>
                      </a:r>
                      <a:r>
                        <a:rPr lang="en-US" sz="1800" dirty="0">
                          <a:solidFill>
                            <a:srgbClr val="C00000"/>
                          </a:solidFill>
                          <a:effectLst/>
                        </a:rPr>
                        <a:t>; </a:t>
                      </a:r>
                      <a:r>
                        <a:rPr lang="en-US" sz="1800" spc="0" dirty="0">
                          <a:solidFill>
                            <a:srgbClr val="C00000"/>
                          </a:solidFill>
                          <a:effectLst/>
                        </a:rPr>
                        <a:t>5</a:t>
                      </a:r>
                      <a:r>
                        <a:rPr lang="en-US" sz="1800" dirty="0">
                          <a:solidFill>
                            <a:srgbClr val="C00000"/>
                          </a:solidFill>
                          <a:effectLst/>
                        </a:rPr>
                        <a:t>- </a:t>
                      </a:r>
                      <a:r>
                        <a:rPr lang="en-US" sz="1800" dirty="0" err="1">
                          <a:solidFill>
                            <a:srgbClr val="C00000"/>
                          </a:solidFill>
                          <a:effectLst/>
                        </a:rPr>
                        <a:t>uzatuvchi</a:t>
                      </a:r>
                      <a:r>
                        <a:rPr lang="en-US" sz="1800" dirty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C00000"/>
                          </a:solidFill>
                          <a:effectLst/>
                        </a:rPr>
                        <a:t>valik</a:t>
                      </a:r>
                      <a:r>
                        <a:rPr lang="en-US" sz="1800" dirty="0">
                          <a:solidFill>
                            <a:srgbClr val="C00000"/>
                          </a:solidFill>
                          <a:effectLst/>
                        </a:rPr>
                        <a:t>; </a:t>
                      </a:r>
                      <a:r>
                        <a:rPr lang="en-US" sz="1800" spc="0" dirty="0">
                          <a:solidFill>
                            <a:srgbClr val="C00000"/>
                          </a:solidFill>
                          <a:effectLst/>
                        </a:rPr>
                        <a:t>6-</a:t>
                      </a:r>
                      <a:r>
                        <a:rPr lang="en-US" sz="1800" dirty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C00000"/>
                          </a:solidFill>
                          <a:effectLst/>
                        </a:rPr>
                        <a:t>chiqaruvchi</a:t>
                      </a:r>
                      <a:r>
                        <a:rPr lang="en-US" sz="1800" dirty="0">
                          <a:solidFill>
                            <a:srgbClr val="C00000"/>
                          </a:solidFill>
                          <a:effectLst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C00000"/>
                          </a:solidFill>
                          <a:effectLst/>
                        </a:rPr>
                        <a:t>diffuzor</a:t>
                      </a:r>
                      <a:endParaRPr lang="ru-RU" sz="14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320800" y="5506926"/>
            <a:ext cx="99822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76452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SAIDASROR\Desktop\media\image3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87" y="698500"/>
            <a:ext cx="5167313" cy="481336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6261100" y="1295330"/>
            <a:ext cx="5003800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2000" dirty="0" smtClean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1. </a:t>
            </a:r>
            <a:r>
              <a:rPr lang="en-US" sz="2000" dirty="0" err="1" smtClean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aralashtiruvchi</a:t>
            </a:r>
            <a:r>
              <a:rPr lang="en-US" sz="2000" dirty="0" smtClean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kamera</a:t>
            </a:r>
            <a:r>
              <a:rPr lang="en-US" sz="2000" dirty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;</a:t>
            </a:r>
            <a:endParaRPr lang="ru-RU" dirty="0">
              <a:solidFill>
                <a:srgbClr val="0000FF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76200" indent="-215900" algn="just">
              <a:spcBef>
                <a:spcPts val="1200"/>
              </a:spcBef>
              <a:spcAft>
                <a:spcPts val="0"/>
              </a:spcAft>
            </a:pPr>
            <a:r>
              <a:rPr lang="en-US" sz="2000" dirty="0" smtClean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2. 2 ,7- </a:t>
            </a:r>
            <a:r>
              <a:rPr lang="en-US" sz="2000" dirty="0" err="1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foto</a:t>
            </a:r>
            <a:r>
              <a:rPr lang="en-US" sz="2000" dirty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datchik</a:t>
            </a:r>
            <a:r>
              <a:rPr lang="en-US" sz="2000" dirty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;</a:t>
            </a:r>
            <a:endParaRPr lang="ru-RU" sz="1600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6200" marR="12700" indent="-215900" algn="just">
              <a:spcBef>
                <a:spcPts val="1200"/>
              </a:spcBef>
              <a:spcAft>
                <a:spcPts val="0"/>
              </a:spcAft>
            </a:pPr>
            <a:r>
              <a:rPr lang="en-US" sz="2000" dirty="0" smtClean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3. 3,6 </a:t>
            </a:r>
            <a:r>
              <a:rPr lang="en-US" sz="2000" dirty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- </a:t>
            </a:r>
            <a:r>
              <a:rPr lang="en-US" sz="2000" dirty="0" err="1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tola</a:t>
            </a:r>
            <a:r>
              <a:rPr lang="en-US" sz="2000" dirty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uzatiladigan</a:t>
            </a:r>
            <a:r>
              <a:rPr lang="en-US" sz="2000" dirty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patrub</a:t>
            </a:r>
            <a:r>
              <a:rPr lang="en-US" sz="2000" dirty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- </a:t>
            </a:r>
            <a:r>
              <a:rPr lang="en-US" sz="2000" dirty="0" err="1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kalar</a:t>
            </a:r>
            <a:r>
              <a:rPr lang="en-US" sz="2000" dirty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;</a:t>
            </a:r>
            <a:endParaRPr lang="ru-RU" sz="1600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2700" lvl="0" algn="just"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100"/>
              <a:tabLst>
                <a:tab pos="318770" algn="l"/>
              </a:tabLst>
            </a:pPr>
            <a:r>
              <a:rPr lang="en-US" sz="2000" dirty="0" smtClean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000" dirty="0" err="1" smtClean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tola</a:t>
            </a:r>
            <a:r>
              <a:rPr lang="en-US" sz="2000" dirty="0" smtClean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oqimini</a:t>
            </a:r>
            <a:r>
              <a:rPr lang="en-US" sz="2000" dirty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to‘suvchi</a:t>
            </a:r>
            <a:r>
              <a:rPr lang="en-US" sz="2000" dirty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ochuvchi</a:t>
            </a:r>
            <a:r>
              <a:rPr lang="en-US" sz="2000" dirty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klapan</a:t>
            </a:r>
            <a:r>
              <a:rPr lang="en-US" sz="2000" dirty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100"/>
              <a:tabLst>
                <a:tab pos="295275" algn="l"/>
              </a:tabLst>
            </a:pPr>
            <a:r>
              <a:rPr lang="en-US" sz="2000" dirty="0" smtClean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2000" dirty="0" err="1" smtClean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000" dirty="0" smtClean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chiqaruvchi</a:t>
            </a:r>
            <a:r>
              <a:rPr lang="en-US" sz="2000" dirty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patrubka</a:t>
            </a:r>
            <a:r>
              <a:rPr lang="en-US" sz="2000" dirty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100"/>
              <a:tabLst>
                <a:tab pos="186690" algn="l"/>
              </a:tabLst>
            </a:pPr>
            <a:r>
              <a:rPr lang="en-US" sz="2000" dirty="0" smtClean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 - </a:t>
            </a:r>
            <a:r>
              <a:rPr lang="en-US" sz="2000" dirty="0" err="1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uzatuvchi</a:t>
            </a:r>
            <a:r>
              <a:rPr lang="en-US" sz="2000" dirty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silindrlar</a:t>
            </a:r>
            <a:r>
              <a:rPr lang="en-US" sz="2000" dirty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100"/>
              <a:tabLst>
                <a:tab pos="191770" algn="l"/>
              </a:tabLst>
            </a:pPr>
            <a:r>
              <a:rPr lang="en-US" sz="2000" dirty="0" smtClean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7. - </a:t>
            </a:r>
            <a:r>
              <a:rPr lang="en-US" sz="2000" dirty="0" err="1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lopastli</a:t>
            </a:r>
            <a:r>
              <a:rPr lang="en-US" sz="2000" dirty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barabanlar</a:t>
            </a:r>
            <a:r>
              <a:rPr lang="en-US" sz="2000" dirty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100"/>
              <a:tabLst>
                <a:tab pos="252730" algn="l"/>
              </a:tabLst>
            </a:pPr>
            <a:r>
              <a:rPr lang="en-US" sz="2000" dirty="0" smtClean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8. - </a:t>
            </a:r>
            <a:r>
              <a:rPr lang="en-US" sz="2000" dirty="0" err="1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taglik</a:t>
            </a:r>
            <a:r>
              <a:rPr lang="en-US" sz="2000" dirty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-9. </a:t>
            </a:r>
            <a:r>
              <a:rPr lang="en-US" sz="2000" dirty="0" err="1" smtClean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tituvchi</a:t>
            </a:r>
            <a:r>
              <a:rPr lang="en-US" sz="2000" dirty="0" smtClean="0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baraban</a:t>
            </a:r>
            <a:endParaRPr lang="ru-RU" sz="2000" dirty="0">
              <a:solidFill>
                <a:srgbClr val="0000FF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09750" y="5511869"/>
            <a:ext cx="8585200" cy="498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200" marR="12700" indent="165100" algn="just">
              <a:lnSpc>
                <a:spcPct val="150000"/>
              </a:lnSpc>
              <a:spcBef>
                <a:spcPts val="1200"/>
              </a:spcBef>
              <a:spcAft>
                <a:spcPts val="1490"/>
              </a:spcAft>
            </a:pPr>
            <a:r>
              <a:rPr lang="en-US" sz="2000" dirty="0" err="1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Mashinaning</a:t>
            </a:r>
            <a:r>
              <a:rPr lang="en-US" sz="2000" dirty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ish</a:t>
            </a:r>
            <a:r>
              <a:rPr lang="en-US" sz="2000" dirty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unumi</a:t>
            </a:r>
            <a:r>
              <a:rPr lang="en-US" sz="2000" dirty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- 600 kg/</a:t>
            </a:r>
            <a:r>
              <a:rPr lang="en-US" sz="2000" dirty="0" err="1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soat</a:t>
            </a:r>
            <a:r>
              <a:rPr lang="en-US" sz="2000" dirty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kamera</a:t>
            </a:r>
            <a:r>
              <a:rPr lang="en-US" sz="2000" dirty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sig‘imi</a:t>
            </a:r>
            <a:r>
              <a:rPr lang="en-US" sz="2000" dirty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- 47 m</a:t>
            </a:r>
            <a:r>
              <a:rPr lang="en-US" sz="2000" baseline="30000" dirty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3</a:t>
            </a:r>
            <a:r>
              <a:rPr lang="en-US" sz="2000" dirty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rgbClr val="0000FF"/>
                </a:solidFill>
                <a:latin typeface="Harrington" panose="04040505050A02020702" pitchFamily="82" charset="0"/>
                <a:ea typeface="Times New Roman" panose="02020603050405020304" pitchFamily="18" charset="0"/>
              </a:rPr>
              <a:t> 2300 kg.</a:t>
            </a:r>
            <a:endParaRPr lang="ru-RU" sz="1600" dirty="0">
              <a:solidFill>
                <a:srgbClr val="0000FF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4938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SAIDASROR\Desktop\media\image4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927100"/>
            <a:ext cx="10274300" cy="42418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7328851"/>
              </p:ext>
            </p:extLst>
          </p:nvPr>
        </p:nvGraphicFramePr>
        <p:xfrm>
          <a:off x="3657600" y="5327103"/>
          <a:ext cx="5041900" cy="6081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041900"/>
              </a:tblGrid>
              <a:tr h="24751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spc="0" dirty="0" smtClean="0">
                          <a:effectLst/>
                        </a:rPr>
                        <a:t>3-rasm</a:t>
                      </a:r>
                      <a:r>
                        <a:rPr lang="en-US" sz="1400" spc="0" dirty="0">
                          <a:effectLst/>
                        </a:rPr>
                        <a:t>.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UNImix</a:t>
                      </a:r>
                      <a:r>
                        <a:rPr lang="en-US" sz="1400" dirty="0">
                          <a:effectLst/>
                        </a:rPr>
                        <a:t> (RIETER)(a) MX-U (</a:t>
                      </a:r>
                      <a:r>
                        <a:rPr lang="en-US" sz="1400" dirty="0" err="1">
                          <a:effectLst/>
                        </a:rPr>
                        <a:t>Truetzschler</a:t>
                      </a:r>
                      <a:r>
                        <a:rPr lang="en-US" sz="1400" dirty="0">
                          <a:effectLst/>
                        </a:rPr>
                        <a:t>) (b) </a:t>
                      </a:r>
                      <a:r>
                        <a:rPr lang="en-US" sz="1400" dirty="0" err="1">
                          <a:effectLst/>
                        </a:rPr>
                        <a:t>aralashtirish</a:t>
                      </a:r>
                      <a:endParaRPr lang="ru-RU" sz="1100" dirty="0">
                        <a:effectLst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mashinalari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537656" y="4584700"/>
            <a:ext cx="640241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9115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60400" y="1066800"/>
            <a:ext cx="108458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Mashinada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tolali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mahsulot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havo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yordamida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mexanik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tarzda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zichlangani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tufayli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kamera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sig‘imi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yuqori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tuzilishi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jihatidan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ixcham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olti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qatlamli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to‘shamada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komponentlar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samarali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aralashtiriladi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tolalarni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taqsimlashda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mexanik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harakatlanuvchi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qismlar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qo‘llanilmagan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ishlatilgan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havo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hajmi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kam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energiya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sarfi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tejalgan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unumdorligi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600 kg/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soat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kamera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sig‘imi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- 250 </a:t>
            </a:r>
            <a:r>
              <a:rPr lang="en-US" sz="2400" dirty="0" smtClean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kg.</a:t>
            </a:r>
          </a:p>
          <a:p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</a:rPr>
              <a:t>«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</a:rPr>
              <a:t>Truetzschler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</a:rPr>
              <a:t>»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</a:rPr>
              <a:t>firmasining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</a:rPr>
              <a:t> MM-4, MM-6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</a:rPr>
              <a:t>mashinalarida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</a:rPr>
              <a:t>komponentlar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</a:rPr>
              <a:t>alohida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</a:rPr>
              <a:t>shaxtalarga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</a:rPr>
              <a:t>joylashtirilib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</a:rPr>
              <a:t>ta’minlovchi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</a:rPr>
              <a:t>organlar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</a:rPr>
              <a:t>yordamida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</a:rPr>
              <a:t>uzatib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</a:rPr>
              <a:t>aralashtiriladi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</a:rPr>
              <a:t>.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</a:rPr>
              <a:t>Tuzilishiga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</a:rPr>
              <a:t>ko‘ra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</a:rPr>
              <a:t>bu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</a:rPr>
              <a:t>mashinalar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</a:rPr>
              <a:t>ta’minlovchi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</a:rPr>
              <a:t>uzatuvchi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</a:rPr>
              <a:t>organlar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</a:rPr>
              <a:t>komponentlarning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</a:rPr>
              <a:t>joylashtirilishi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</a:rPr>
              <a:t>va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</a:rPr>
              <a:t>kompyuter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</a:rPr>
              <a:t>tizimi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</a:rPr>
              <a:t>dasturlari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</a:rPr>
              <a:t>bo‘yicha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</a:rPr>
              <a:t>bir-biridan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</a:rPr>
              <a:t>farq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Lucida Calligraphy" panose="03010101010101010101" pitchFamily="66" charset="0"/>
              </a:rPr>
              <a:t>qiladi</a:t>
            </a:r>
            <a:r>
              <a:rPr lang="en-US" sz="2400" dirty="0">
                <a:solidFill>
                  <a:srgbClr val="FF0000"/>
                </a:solidFill>
                <a:latin typeface="Lucida Calligraphy" panose="03010101010101010101" pitchFamily="66" charset="0"/>
              </a:rPr>
              <a:t>.</a:t>
            </a:r>
            <a:endParaRPr lang="ru-RU" sz="2400" dirty="0">
              <a:solidFill>
                <a:srgbClr val="FF0000"/>
              </a:solidFill>
            </a:endParaRPr>
          </a:p>
          <a:p>
            <a:endParaRPr lang="ru-RU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3461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5105251"/>
              </p:ext>
            </p:extLst>
          </p:nvPr>
        </p:nvGraphicFramePr>
        <p:xfrm>
          <a:off x="952501" y="914401"/>
          <a:ext cx="10299698" cy="505120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85799"/>
                <a:gridCol w="3246960"/>
                <a:gridCol w="1535572"/>
                <a:gridCol w="1535572"/>
                <a:gridCol w="854770"/>
                <a:gridCol w="854770"/>
                <a:gridCol w="783538"/>
                <a:gridCol w="802717"/>
              </a:tblGrid>
              <a:tr h="961184">
                <a:tc rowSpan="2">
                  <a:txBody>
                    <a:bodyPr/>
                    <a:lstStyle/>
                    <a:p>
                      <a:pPr marL="1016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№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 rowSpan="2">
                  <a:txBody>
                    <a:bodyPr/>
                    <a:lstStyle/>
                    <a:p>
                      <a:pPr indent="-215900"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Texnik ko rsatkichlari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 gridSpan="2">
                  <a:txBody>
                    <a:bodyPr/>
                    <a:lstStyle/>
                    <a:p>
                      <a:pPr indent="-215900"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Truetzschler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-215900"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Rieter</a:t>
                      </a:r>
                      <a:endParaRPr lang="ru-RU" sz="1400">
                        <a:effectLst/>
                        <a:latin typeface="Arial Black" panose="020B0A04020102020204" pitchFamily="34" charset="0"/>
                      </a:endParaRPr>
                    </a:p>
                    <a:p>
                      <a:pPr marL="203200" indent="-215900" algn="l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UNImix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524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Marzoli</a:t>
                      </a:r>
                      <a:endParaRPr lang="ru-RU" sz="1400">
                        <a:effectLst/>
                        <a:latin typeface="Arial Black" panose="020B0A04020102020204" pitchFamily="34" charset="0"/>
                      </a:endParaRPr>
                    </a:p>
                    <a:p>
                      <a:pPr marL="762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Automixer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5909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524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MX-U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indent="-215900"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MX-I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marL="762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V 72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marL="762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V 76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 gridSpan="2">
                  <a:txBody>
                    <a:bodyPr/>
                    <a:lstStyle/>
                    <a:p>
                      <a:pPr marL="1524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B 143L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9183">
                <a:tc>
                  <a:txBody>
                    <a:bodyPr/>
                    <a:lstStyle/>
                    <a:p>
                      <a:pPr marL="1016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1.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marL="508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Bunkerlar soni, mm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 gridSpan="2">
                  <a:txBody>
                    <a:bodyPr/>
                    <a:lstStyle/>
                    <a:p>
                      <a:pPr indent="-215900"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 Black" panose="020B0A04020102020204" pitchFamily="34" charset="0"/>
                        </a:rPr>
                        <a:t>6/10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651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8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marL="1778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8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marL="1524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4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marL="508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8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</a:tr>
              <a:tr h="499183">
                <a:tc>
                  <a:txBody>
                    <a:bodyPr/>
                    <a:lstStyle/>
                    <a:p>
                      <a:pPr marL="1016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2.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marL="508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 dirty="0" err="1">
                          <a:effectLst/>
                          <a:latin typeface="Arial Black" panose="020B0A04020102020204" pitchFamily="34" charset="0"/>
                        </a:rPr>
                        <a:t>Mashinaning</a:t>
                      </a:r>
                      <a:r>
                        <a:rPr lang="en-US" sz="1800" spc="0" dirty="0">
                          <a:effectLst/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1800" spc="0" dirty="0" err="1">
                          <a:effectLst/>
                          <a:latin typeface="Arial Black" panose="020B0A04020102020204" pitchFamily="34" charset="0"/>
                        </a:rPr>
                        <a:t>eni</a:t>
                      </a:r>
                      <a:r>
                        <a:rPr lang="en-US" sz="1800" spc="0" dirty="0">
                          <a:effectLst/>
                          <a:latin typeface="Arial Black" panose="020B0A04020102020204" pitchFamily="34" charset="0"/>
                        </a:rPr>
                        <a:t>, mm</a:t>
                      </a:r>
                      <a:endParaRPr lang="ru-RU" sz="14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 gridSpan="2">
                  <a:txBody>
                    <a:bodyPr/>
                    <a:lstStyle/>
                    <a:p>
                      <a:pPr indent="-215900"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 dirty="0">
                          <a:effectLst/>
                          <a:latin typeface="Arial Black" panose="020B0A04020102020204" pitchFamily="34" charset="0"/>
                        </a:rPr>
                        <a:t>2264</a:t>
                      </a:r>
                      <a:endParaRPr lang="ru-RU" sz="14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62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1514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marL="762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2115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 gridSpan="2">
                  <a:txBody>
                    <a:bodyPr/>
                    <a:lstStyle/>
                    <a:p>
                      <a:pPr indent="-215900"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2200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9183">
                <a:tc>
                  <a:txBody>
                    <a:bodyPr/>
                    <a:lstStyle/>
                    <a:p>
                      <a:pPr marL="1016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3.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indent="-215900"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Mashinaning uzunligi, mm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indent="-215900"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 Black" panose="020B0A04020102020204" pitchFamily="34" charset="0"/>
                        </a:rPr>
                        <a:t>5500/7500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indent="-215900"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1800" spc="0">
                          <a:effectLst/>
                          <a:latin typeface="Arial Black" panose="020B0A04020102020204" pitchFamily="34" charset="0"/>
                        </a:rPr>
                        <a:t>6000/8000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marL="762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7830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marL="762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7700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marL="508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4175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marL="508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6175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</a:tr>
              <a:tr h="359095">
                <a:tc>
                  <a:txBody>
                    <a:bodyPr/>
                    <a:lstStyle/>
                    <a:p>
                      <a:pPr marL="1016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4.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indent="-215900"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Balandligi, mm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indent="-215900"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4040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indent="-215900"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4160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marL="762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4173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marL="762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4173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 gridSpan="2">
                  <a:txBody>
                    <a:bodyPr/>
                    <a:lstStyle/>
                    <a:p>
                      <a:pPr indent="-215900"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4000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9183">
                <a:tc>
                  <a:txBody>
                    <a:bodyPr/>
                    <a:lstStyle/>
                    <a:p>
                      <a:pPr marL="1016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5.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marL="508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Ishchi kengligi, mm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 gridSpan="2">
                  <a:txBody>
                    <a:bodyPr/>
                    <a:lstStyle/>
                    <a:p>
                      <a:pPr indent="-215900"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1600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62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1200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marL="762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1800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 gridSpan="2">
                  <a:txBody>
                    <a:bodyPr/>
                    <a:lstStyle/>
                    <a:p>
                      <a:pPr indent="-215900"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1600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99183">
                <a:tc>
                  <a:txBody>
                    <a:bodyPr/>
                    <a:lstStyle/>
                    <a:p>
                      <a:pPr marL="1016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6.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marL="508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Elektr energiya sarfi, kvt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marL="1524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4,1/5,6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indent="-215900"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4,5/6,6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marL="762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4,4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marL="762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6,4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marL="889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11,2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marL="508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11,4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</a:tr>
              <a:tr h="853909">
                <a:tc>
                  <a:txBody>
                    <a:bodyPr/>
                    <a:lstStyle/>
                    <a:p>
                      <a:pPr marL="1016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7.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marL="508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Mak. ish</a:t>
                      </a:r>
                      <a:endParaRPr lang="ru-RU" sz="1400">
                        <a:effectLst/>
                        <a:latin typeface="Arial Black" panose="020B0A04020102020204" pitchFamily="34" charset="0"/>
                      </a:endParaRPr>
                    </a:p>
                    <a:p>
                      <a:pPr indent="-215900" algn="ctr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unumdorligi, kg/s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 gridSpan="2">
                  <a:txBody>
                    <a:bodyPr/>
                    <a:lstStyle/>
                    <a:p>
                      <a:pPr indent="-215900"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Keyingi mashinaga bog‘liq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62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800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>
                  <a:txBody>
                    <a:bodyPr/>
                    <a:lstStyle/>
                    <a:p>
                      <a:pPr marL="76200" indent="-215900" algn="l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>
                          <a:effectLst/>
                          <a:latin typeface="Arial Black" panose="020B0A04020102020204" pitchFamily="34" charset="0"/>
                        </a:rPr>
                        <a:t>1200</a:t>
                      </a:r>
                      <a:endParaRPr lang="ru-RU" sz="14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 gridSpan="2">
                  <a:txBody>
                    <a:bodyPr/>
                    <a:lstStyle/>
                    <a:p>
                      <a:pPr indent="-215900" algn="ctr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en-US" sz="1800" spc="0" dirty="0">
                          <a:effectLst/>
                          <a:latin typeface="Arial Black" panose="020B0A04020102020204" pitchFamily="34" charset="0"/>
                        </a:rPr>
                        <a:t>1600</a:t>
                      </a:r>
                      <a:endParaRPr lang="ru-RU" sz="14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3518" marR="351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6002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6600" y="774700"/>
            <a:ext cx="10756900" cy="53399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270000" algn="ctr">
              <a:spcBef>
                <a:spcPts val="2100"/>
              </a:spcBef>
              <a:spcAft>
                <a:spcPts val="625"/>
              </a:spcAft>
              <a:tabLst>
                <a:tab pos="381000" algn="l"/>
              </a:tabLst>
            </a:pPr>
            <a:r>
              <a:rPr lang="en-US" sz="2400" b="1" dirty="0" err="1">
                <a:solidFill>
                  <a:srgbClr val="0070C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Ko‘p</a:t>
            </a:r>
            <a:r>
              <a:rPr lang="en-US" sz="2400" b="1" dirty="0">
                <a:solidFill>
                  <a:srgbClr val="0070C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funksiyali</a:t>
            </a:r>
            <a:r>
              <a:rPr lang="en-US" sz="2400" b="1" dirty="0">
                <a:solidFill>
                  <a:srgbClr val="0070C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Ravie" panose="04040805050809020602" pitchFamily="82" charset="0"/>
                <a:ea typeface="Times New Roman" panose="02020603050405020304" pitchFamily="18" charset="0"/>
              </a:rPr>
              <a:t>aralashtirgichlar</a:t>
            </a:r>
            <a:endParaRPr lang="ru-RU" sz="2000" b="1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Ko‘p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funksiyali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aralashtirish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mashinalaridan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MX-U (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Trutschler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),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Unimix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V-71 (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Rieter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)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V 143 (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Marzoli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)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dunyo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to‘qimachilik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korxonalarida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samarali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ishlatilmoqda</a:t>
            </a:r>
            <a:r>
              <a:rPr lang="en-US" sz="2400" dirty="0" smtClean="0">
                <a:solidFill>
                  <a:srgbClr val="0070C0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.</a:t>
            </a:r>
          </a:p>
          <a:p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Mazkur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aralashtirgichlar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tozalash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mashinalarini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tola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bilan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ta’minlashda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va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sifatli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aralashma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hosil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qilishda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samarali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ekanligini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ko‘rsatmoqda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.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Hosil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qilingan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aralashma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bir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tekisligi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(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ravonligi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)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bilan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ajralib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turadi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.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Bulardan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tashqari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tolalar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perfolistlar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qo‘llanilgani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tu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-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fayli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qo‘shimcha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ravishda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changdan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tozalanadi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.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Ko‘p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kamerali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ara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-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lashtirgichlarning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tuzilishi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va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ishlashi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bir-biriga</a:t>
            </a:r>
            <a:r>
              <a:rPr lang="en-US" sz="2400" dirty="0">
                <a:solidFill>
                  <a:srgbClr val="0070C0"/>
                </a:solidFill>
                <a:latin typeface="Ravie" panose="04040805050809020602" pitchFamily="8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Ravie" panose="04040805050809020602" pitchFamily="82" charset="0"/>
              </a:rPr>
              <a:t>o‘xshash</a:t>
            </a:r>
            <a:endParaRPr lang="ru-RU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16739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SAIDASROR\Desktop\media\image5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937" y="747712"/>
            <a:ext cx="5122863" cy="40655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SAIDASROR\Desktop\media\image6.jpe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900112"/>
            <a:ext cx="5168900" cy="3760788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905669" y="4813300"/>
            <a:ext cx="1053306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ts val="1200"/>
              </a:spcBef>
              <a:spcAft>
                <a:spcPts val="630"/>
              </a:spcAft>
              <a:buClr>
                <a:srgbClr val="000000"/>
              </a:buClr>
              <a:buSzPts val="1100"/>
              <a:tabLst>
                <a:tab pos="648335" algn="l"/>
              </a:tabLst>
            </a:pPr>
            <a:r>
              <a:rPr lang="en-US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a)                                                                                           b)</a:t>
            </a:r>
          </a:p>
          <a:p>
            <a:pPr lvl="0" algn="ctr">
              <a:spcBef>
                <a:spcPts val="1200"/>
              </a:spcBef>
              <a:spcAft>
                <a:spcPts val="630"/>
              </a:spcAft>
              <a:buClr>
                <a:srgbClr val="000000"/>
              </a:buClr>
              <a:buSzPts val="1100"/>
              <a:tabLst>
                <a:tab pos="648335" algn="l"/>
              </a:tabLst>
            </a:pPr>
            <a:r>
              <a:rPr lang="en-US" sz="2400" i="1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4-rasm</a:t>
            </a:r>
            <a:r>
              <a:rPr lang="en-US" sz="2400" i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To‘rt</a:t>
            </a:r>
            <a:r>
              <a:rPr lang="en-US" sz="2400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a)</a:t>
            </a:r>
            <a:r>
              <a:rPr lang="en-US" sz="2400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olti</a:t>
            </a:r>
            <a:r>
              <a:rPr lang="en-US" sz="2400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b) </a:t>
            </a:r>
            <a:r>
              <a:rPr lang="en-US" sz="2400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kamerali</a:t>
            </a:r>
            <a:r>
              <a:rPr lang="en-US" sz="2400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aralashtirgichlar</a:t>
            </a:r>
            <a:endParaRPr lang="ru-RU" u="none" strike="noStrike" spc="0" dirty="0">
              <a:solidFill>
                <a:srgbClr val="00B05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52006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SAIDASROR\Desktop\media\image8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50" y="776287"/>
            <a:ext cx="5391150" cy="441801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SAIDASROR\Desktop\media\image7.jpe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9500" y="776287"/>
            <a:ext cx="5207000" cy="4303713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879600" y="5384800"/>
            <a:ext cx="8763000" cy="579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ts val="185"/>
              </a:spcBef>
              <a:spcAft>
                <a:spcPts val="2480"/>
              </a:spcAft>
              <a:buClr>
                <a:srgbClr val="000000"/>
              </a:buClr>
              <a:buSzPts val="1100"/>
              <a:tabLst>
                <a:tab pos="702945" algn="l"/>
              </a:tabLst>
            </a:pPr>
            <a:r>
              <a:rPr lang="en-US" sz="2400" i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5-rasm</a:t>
            </a:r>
            <a:r>
              <a:rPr lang="en-US" sz="2400" i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Kameralarda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mahsulotda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komponenetlarning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taqsimlanishi</a:t>
            </a:r>
            <a:endParaRPr lang="ru-RU" u="none" strike="noStrike" spc="0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0826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SAIDASROR\Desktop\media\image10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937" y="835025"/>
            <a:ext cx="5084763" cy="113347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1206500" y="2082800"/>
            <a:ext cx="40513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latin typeface="Harlow Solid Italic" panose="04030604020F02020D02" pitchFamily="82" charset="0"/>
              </a:rPr>
              <a:t>Aralashma</a:t>
            </a:r>
            <a:r>
              <a:rPr lang="en-US" sz="2400" dirty="0" smtClean="0">
                <a:latin typeface="Harlow Solid Italic" panose="04030604020F02020D02" pitchFamily="82" charset="0"/>
              </a:rPr>
              <a:t> </a:t>
            </a:r>
            <a:r>
              <a:rPr lang="en-US" sz="2400" dirty="0" err="1" smtClean="0">
                <a:latin typeface="Harlow Solid Italic" panose="04030604020F02020D02" pitchFamily="82" charset="0"/>
              </a:rPr>
              <a:t>piltalash</a:t>
            </a:r>
            <a:r>
              <a:rPr lang="en-US" sz="2400" dirty="0" smtClean="0">
                <a:latin typeface="Harlow Solid Italic" panose="04030604020F02020D02" pitchFamily="82" charset="0"/>
              </a:rPr>
              <a:t> </a:t>
            </a:r>
            <a:r>
              <a:rPr lang="en-US" sz="2400" dirty="0" err="1" smtClean="0">
                <a:latin typeface="Harlow Solid Italic" panose="04030604020F02020D02" pitchFamily="82" charset="0"/>
              </a:rPr>
              <a:t>mashinasida</a:t>
            </a:r>
            <a:r>
              <a:rPr lang="en-US" sz="2400" dirty="0" smtClean="0">
                <a:latin typeface="Harlow Solid Italic" panose="04030604020F02020D02" pitchFamily="82" charset="0"/>
              </a:rPr>
              <a:t> </a:t>
            </a:r>
            <a:r>
              <a:rPr lang="en-US" sz="2400" dirty="0" err="1" smtClean="0">
                <a:latin typeface="Harlow Solid Italic" panose="04030604020F02020D02" pitchFamily="82" charset="0"/>
              </a:rPr>
              <a:t>aralashtirilganda</a:t>
            </a:r>
            <a:endParaRPr lang="ru-RU" sz="2400" dirty="0"/>
          </a:p>
        </p:txBody>
      </p:sp>
      <p:pic>
        <p:nvPicPr>
          <p:cNvPr id="6" name="Рисунок 5" descr="C:\Users\SAIDASROR\Desktop\media\image11.jpe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936" y="3302564"/>
            <a:ext cx="5084763" cy="131530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1042127" y="5006636"/>
            <a:ext cx="4380045" cy="7927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1600" dirty="0" err="1">
                <a:latin typeface="Arial Black" panose="020B0A04020102020204" pitchFamily="34" charset="0"/>
              </a:rPr>
              <a:t>Aralashma</a:t>
            </a:r>
            <a:r>
              <a:rPr lang="ru-RU" sz="1600" dirty="0">
                <a:latin typeface="Arial Black" panose="020B0A04020102020204" pitchFamily="34" charset="0"/>
              </a:rPr>
              <a:t> </a:t>
            </a:r>
            <a:r>
              <a:rPr lang="ru-RU" sz="1600" dirty="0" err="1">
                <a:latin typeface="Arial Black" panose="020B0A04020102020204" pitchFamily="34" charset="0"/>
              </a:rPr>
              <a:t>UNIblend</a:t>
            </a:r>
            <a:r>
              <a:rPr lang="ru-RU" sz="1600" dirty="0">
                <a:latin typeface="Arial Black" panose="020B0A04020102020204" pitchFamily="34" charset="0"/>
              </a:rPr>
              <a:t> 81 </a:t>
            </a:r>
            <a:r>
              <a:rPr lang="ru-RU" sz="1600" dirty="0" err="1">
                <a:latin typeface="Arial Black" panose="020B0A04020102020204" pitchFamily="34" charset="0"/>
              </a:rPr>
              <a:t>mashinasida</a:t>
            </a:r>
            <a:r>
              <a:rPr lang="ru-RU" sz="1600" dirty="0">
                <a:latin typeface="Arial Black" panose="020B0A04020102020204" pitchFamily="34" charset="0"/>
              </a:rPr>
              <a:t> </a:t>
            </a:r>
            <a:endParaRPr lang="en-US" sz="1600" dirty="0" smtClean="0">
              <a:latin typeface="Arial Black" panose="020B0A040201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ru-RU" sz="1600" dirty="0" err="1" smtClean="0">
                <a:latin typeface="Arial Black" panose="020B0A04020102020204" pitchFamily="34" charset="0"/>
              </a:rPr>
              <a:t>aralashtirilganda</a:t>
            </a:r>
            <a:endParaRPr lang="ru-RU" sz="1600" dirty="0">
              <a:latin typeface="Arial Black" panose="020B0A04020102020204" pitchFamily="34" charset="0"/>
            </a:endParaRPr>
          </a:p>
        </p:txBody>
      </p:sp>
      <p:pic>
        <p:nvPicPr>
          <p:cNvPr id="8" name="Рисунок 7" descr="C:\Users\SAIDASROR\Desktop\media\image9.jpe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6900" y="835025"/>
            <a:ext cx="3962399" cy="496432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197227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SAIDASROR\Desktop\media\image12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00" y="1295400"/>
            <a:ext cx="9867900" cy="40131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4911496" y="5397585"/>
            <a:ext cx="21624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spcBef>
                <a:spcPts val="880"/>
              </a:spcBef>
              <a:spcAft>
                <a:spcPts val="0"/>
              </a:spcAft>
              <a:buClr>
                <a:srgbClr val="000000"/>
              </a:buClr>
              <a:buSzPts val="1100"/>
              <a:tabLst>
                <a:tab pos="277495" algn="l"/>
              </a:tabLst>
            </a:pP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Rieter</a:t>
            </a:r>
            <a:endParaRPr lang="ru-RU" u="none" strike="noStrike" spc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4877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762000" y="2197100"/>
            <a:ext cx="66675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Text Box 23"/>
          <p:cNvSpPr txBox="1">
            <a:spLocks noChangeArrowheads="1"/>
          </p:cNvSpPr>
          <p:nvPr/>
        </p:nvSpPr>
        <p:spPr bwMode="auto">
          <a:xfrm>
            <a:off x="5034280" y="7538720"/>
            <a:ext cx="89595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spAutoFit/>
          </a:bodyPr>
          <a:lstStyle/>
          <a:p>
            <a:pPr marL="63500" algn="l">
              <a:lnSpc>
                <a:spcPts val="1100"/>
              </a:lnSpc>
              <a:spcAft>
                <a:spcPts val="0"/>
              </a:spcAft>
            </a:pPr>
            <a:r>
              <a:rPr lang="en-US" sz="1100" b="0" i="0" u="none" strike="noStrike" spc="10" baseline="3000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endParaRPr lang="ru-RU" sz="1150" b="1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47700" y="813649"/>
            <a:ext cx="10858500" cy="50783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3905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905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905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905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905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905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905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905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905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90525" algn="l"/>
              </a:tabLst>
            </a:pPr>
            <a:endParaRPr kumimoji="0" lang="en-US" altLang="ru-RU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Lucida Calligraphy" panose="03010101010101010101" pitchFamily="66" charset="0"/>
              <a:ea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90525" algn="l"/>
              </a:tabLst>
            </a:pPr>
            <a:r>
              <a:rPr kumimoji="0" lang="en-US" altLang="ru-RU" b="1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Nazorat</a:t>
            </a:r>
            <a:r>
              <a:rPr kumimoji="0" lang="en-US" altLang="ru-RU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1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savollari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390525" algn="l"/>
              </a:tabLst>
            </a:pP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Aralashtirish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jarayonining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maqsadi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va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mohiyati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nimalardan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iborat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?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390525" algn="l"/>
              </a:tabLst>
            </a:pP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Aralashtirishning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qanday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usullari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mavjud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?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390525" algn="l"/>
              </a:tabLst>
            </a:pP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Aralashtirish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usullarining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afzallik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va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kamchiliklari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nimalardan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iborat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?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390525" algn="l"/>
              </a:tabLst>
            </a:pP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Igna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sirtli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aralashtiruvchi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mashinalarning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vazifasi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nimalardan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iborat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?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390525" algn="l"/>
              </a:tabLst>
            </a:pP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Igna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sirtli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aralashtiruvchi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mashinalarning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qanday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kamchiliklari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mavjud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?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390525" algn="l"/>
              </a:tabLst>
            </a:pP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Oqim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usulida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aralashtirish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qanday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amalga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oshiriladi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?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390525" algn="l"/>
              </a:tabLst>
            </a:pP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Qatlam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usulida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aralashtirish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qanday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amalga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oshiriladi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?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390525" algn="l"/>
              </a:tabLst>
            </a:pP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Qatlam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usulida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aralashtirishning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qanday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afzalliklari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mavjud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?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390525" algn="l"/>
              </a:tabLst>
            </a:pP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Saralanib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ajralish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hodisasi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nima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?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390525" algn="l"/>
              </a:tabLst>
            </a:pP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Saralanib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ajralish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hodisasini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kamaytirishning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qanday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choralari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mavjud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?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390525" algn="l"/>
              </a:tabLst>
            </a:pP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MSP-8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aralashtiruvchi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mashinaning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qanday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afzalliklari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mavjud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?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390525" algn="l"/>
              </a:tabLst>
            </a:pP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MSP-8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mashinada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texnologik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jarayon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qanday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amalga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oshiriladi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?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390525" algn="l"/>
              </a:tabLst>
            </a:pP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Unimix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V-71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va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MM-6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mashinaning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asosiy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vazifasi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nimalardan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iborat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?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390525" algn="l"/>
              </a:tabLst>
            </a:pP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Kop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funksiyali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aralashtirgichlarning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ishlashi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va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tuzilishida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qanday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afzallik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 </a:t>
            </a:r>
            <a:r>
              <a:rPr kumimoji="0" lang="en-US" altLang="ru-RU" b="0" i="1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mavjud</a:t>
            </a:r>
            <a:r>
              <a:rPr kumimoji="0" lang="en-US" altLang="ru-RU" b="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</a:rPr>
              <a:t>?</a:t>
            </a:r>
            <a:endParaRPr kumimoji="0" lang="en-US" altLang="ru-RU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Lucida Calligraphy" panose="03010101010101010101" pitchFamily="66" charset="0"/>
              <a:ea typeface="Courier New" panose="02070309020205020404" pitchFamily="49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390525" algn="l"/>
              </a:tabLst>
            </a:pPr>
            <a:r>
              <a:rPr kumimoji="0" lang="en-US" altLang="ru-RU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Courier New" panose="02070309020205020404" pitchFamily="49" charset="0"/>
              </a:rPr>
              <a:t>Ko</a:t>
            </a:r>
            <a:r>
              <a:rPr kumimoji="0" lang="en-US" altLang="ru-RU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Courier New" panose="02070309020205020404" pitchFamily="49" charset="0"/>
              </a:rPr>
              <a:t> ‘p </a:t>
            </a:r>
            <a:r>
              <a:rPr kumimoji="0" lang="en-US" altLang="ru-RU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Courier New" panose="02070309020205020404" pitchFamily="49" charset="0"/>
              </a:rPr>
              <a:t>funksiyali</a:t>
            </a:r>
            <a:r>
              <a:rPr kumimoji="0" lang="en-US" altLang="ru-RU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kumimoji="0" lang="en-US" altLang="ru-RU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Courier New" panose="02070309020205020404" pitchFamily="49" charset="0"/>
              </a:rPr>
              <a:t>aralashtirish</a:t>
            </a:r>
            <a:r>
              <a:rPr kumimoji="0" lang="en-US" altLang="ru-RU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kumimoji="0" lang="en-US" altLang="ru-RU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Courier New" panose="02070309020205020404" pitchFamily="49" charset="0"/>
              </a:rPr>
              <a:t>mashinalarining</a:t>
            </a:r>
            <a:r>
              <a:rPr kumimoji="0" lang="en-US" altLang="ru-RU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kumimoji="0" lang="en-US" altLang="ru-RU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Courier New" panose="02070309020205020404" pitchFamily="49" charset="0"/>
              </a:rPr>
              <a:t>kamchiliklari</a:t>
            </a:r>
            <a:r>
              <a:rPr kumimoji="0" lang="en-US" altLang="ru-RU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kumimoji="0" lang="en-US" altLang="ru-RU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Courier New" panose="02070309020205020404" pitchFamily="49" charset="0"/>
              </a:rPr>
              <a:t>nimalardan</a:t>
            </a:r>
            <a:r>
              <a:rPr kumimoji="0" lang="en-US" altLang="ru-RU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kumimoji="0" lang="en-US" altLang="ru-RU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Courier New" panose="02070309020205020404" pitchFamily="49" charset="0"/>
              </a:rPr>
              <a:t>iborat</a:t>
            </a:r>
            <a:r>
              <a:rPr kumimoji="0" lang="en-US" altLang="ru-RU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Lucida Calligraphy" panose="03010101010101010101" pitchFamily="66" charset="0"/>
                <a:ea typeface="Courier New" panose="02070309020205020404" pitchFamily="49" charset="0"/>
              </a:rPr>
              <a:t>?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</a:rPr>
              <a:t> 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2824393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6600" y="879545"/>
            <a:ext cx="106426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FOYDALANILGAN ADABIYOTLAR</a:t>
            </a:r>
            <a:b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</a:b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1. I.A.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Karimov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. «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Yuksak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ma’naviyat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–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yengilmas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kuch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». – T.: «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Ma’naviyat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», 2009.</a:t>
            </a:r>
            <a:b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</a:b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2.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O‘zbekiston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Respublikasi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Presidentining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26-dekabr 2016-yildagi «2017–2019-yillarda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to‘qimachilik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tikuv-trikotaj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sanoatini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yanada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rivojlantirish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chora-tadbirlari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dasturi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to‘g‘risida»gi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PQ-51(759)-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sonli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qarori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.</a:t>
            </a:r>
            <a:b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</a:b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3. Carl A. Lawrence, Ph.D., SPUN YARN TECHNОLОGY, London, 2003.</a:t>
            </a:r>
            <a:b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</a:b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4. A.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Schenek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Naturfaserlexiokon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Deutscher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Fachverlag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2000/2006.</a:t>
            </a:r>
            <a:b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</a:b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5. Q.J.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Jumaniyozov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, Q.G‘.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G‘ofurov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, S.L.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Matismailov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bosh.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To’qimachilik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mahsulotlari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texnologiyasi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jihozlari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Darslik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. – T.: G‘.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G‘ulom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nomidagi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Adabiyot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san’at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nashriyoti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, 2012.</a:t>
            </a:r>
            <a:b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</a:b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6.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Thanos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 P.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Peppa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. ΣΥΜΒΑΤΙΚΗ ΝΗΜΑΤΟΠΟΙΗΣΗ ΣΤΟ ΒΑΜΒΑΚΕΡΟ ΣΥΣΤΗΜΑ,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Afina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, 1998y.</a:t>
            </a:r>
            <a:b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</a:br>
            <a:r>
              <a:rPr lang="ru-RU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7. Ю.В. Павлов и др. «Теория процессов технологии и оборудования прядения хлопка и химических волокон». </a:t>
            </a:r>
            <a:r>
              <a:rPr lang="en-US" sz="2000" dirty="0" err="1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Иваново</a:t>
            </a:r>
            <a:r>
              <a:rPr lang="en-US" sz="2000" dirty="0">
                <a:solidFill>
                  <a:srgbClr val="7030A0"/>
                </a:solidFill>
                <a:latin typeface="Arial Black" panose="020B0A04020102020204" pitchFamily="34" charset="0"/>
                <a:ea typeface="Courier New" panose="02070309020205020404" pitchFamily="49" charset="0"/>
              </a:rPr>
              <a:t>. 2000.</a:t>
            </a:r>
            <a:endParaRPr lang="ru-RU" sz="2000" dirty="0">
              <a:solidFill>
                <a:srgbClr val="7030A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90416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Organic">
      <a:dk1>
        <a:sysClr val="windowText" lastClr="252525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50</TotalTime>
  <Words>1561</Words>
  <Application>Microsoft Office PowerPoint</Application>
  <PresentationFormat>Широкоэкранный</PresentationFormat>
  <Paragraphs>155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9" baseType="lpstr">
      <vt:lpstr>Aharoni</vt:lpstr>
      <vt:lpstr>Algerian</vt:lpstr>
      <vt:lpstr>Arial</vt:lpstr>
      <vt:lpstr>Arial Black</vt:lpstr>
      <vt:lpstr>Colonna MT</vt:lpstr>
      <vt:lpstr>Courier New</vt:lpstr>
      <vt:lpstr>Garamond</vt:lpstr>
      <vt:lpstr>Harlow Solid Italic</vt:lpstr>
      <vt:lpstr>Harrington</vt:lpstr>
      <vt:lpstr>Lucida Calligraphy</vt:lpstr>
      <vt:lpstr>Monotype Corsiva</vt:lpstr>
      <vt:lpstr>Ravie</vt:lpstr>
      <vt:lpstr>Times New Roman</vt:lpstr>
      <vt:lpstr>Натуральные материалы</vt:lpstr>
      <vt:lpstr>11- MA’RUZA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11- MA’RUZA</dc:title>
  <dc:creator>SAIDASROR</dc:creator>
  <cp:lastModifiedBy>SAIDASROR</cp:lastModifiedBy>
  <cp:revision>6</cp:revision>
  <dcterms:created xsi:type="dcterms:W3CDTF">2018-09-28T20:14:48Z</dcterms:created>
  <dcterms:modified xsi:type="dcterms:W3CDTF">2018-09-28T21:04:51Z</dcterms:modified>
</cp:coreProperties>
</file>