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66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977900"/>
            <a:ext cx="8813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12-MA’RUZA</a:t>
            </a:r>
            <a:endParaRPr lang="ru-RU" sz="28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 </a:t>
            </a:r>
            <a:endParaRPr lang="ru-RU" sz="28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sz="4400" b="1" dirty="0" err="1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Mavzu</a:t>
            </a:r>
            <a:r>
              <a:rPr lang="en-US" sz="44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: </a:t>
            </a:r>
            <a:r>
              <a:rPr lang="en-US" sz="40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TOLALARTNI TITISH TOZALASH VA ARALASHTIRISH</a:t>
            </a:r>
            <a:endParaRPr lang="ru-RU" sz="28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259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1320800"/>
            <a:ext cx="94107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Reja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1.	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Tolalarni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titishdan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maqsad</a:t>
            </a:r>
            <a:endParaRPr lang="en-US" sz="3200" dirty="0">
              <a:solidFill>
                <a:srgbClr val="00B050"/>
              </a:solidFill>
              <a:latin typeface="Bauhaus 93" panose="04030905020B02020C02" pitchFamily="8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2.	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Tolalarni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titishni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zarurligi</a:t>
            </a:r>
            <a:endParaRPr lang="en-US" sz="3200" dirty="0">
              <a:solidFill>
                <a:srgbClr val="00B050"/>
              </a:solidFill>
              <a:latin typeface="Bauhaus 93" panose="04030905020B02020C02" pitchFamily="8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3.	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Titish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mashinalari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va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avtotoyitgichlar</a:t>
            </a:r>
            <a:endParaRPr lang="en-US" sz="3200" dirty="0">
              <a:solidFill>
                <a:srgbClr val="00B050"/>
              </a:solidFill>
              <a:latin typeface="Bauhaus 93" panose="04030905020B02020C02" pitchFamily="8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4.	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Aralashtirish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jarayoninig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maqsadi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va</a:t>
            </a:r>
            <a:r>
              <a:rPr lang="en-US" sz="3200" dirty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Bauhaus 93" panose="04030905020B02020C02" pitchFamily="82" charset="0"/>
              </a:rPr>
              <a:t>moxiyati</a:t>
            </a:r>
            <a:endParaRPr lang="en-US" sz="3200" dirty="0">
              <a:solidFill>
                <a:srgbClr val="00B050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614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101600"/>
            <a:ext cx="86614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Tolalarni</a:t>
            </a:r>
            <a:r>
              <a:rPr lang="en-US" sz="20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titishdan</a:t>
            </a:r>
            <a:r>
              <a:rPr lang="en-US" sz="20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maqsad</a:t>
            </a:r>
            <a:r>
              <a:rPr lang="en-US" sz="20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quyidagilardan</a:t>
            </a:r>
            <a:r>
              <a:rPr lang="en-US" sz="20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iborat</a:t>
            </a:r>
            <a:r>
              <a:rPr lang="en-US" sz="20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b="1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bo‘lakchalarni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imkon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darajasida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yanada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mayda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bo‘laklargacha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titish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uning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tarkibidagi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yigirishga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yaroqsiz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nuqsonlardan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tozalanishini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ta’minlaydi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Chunki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qancha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titilsa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xas-cho‘p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nuqsonlar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orasidagi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ilashish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kuchi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ozayib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nuqson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oson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ajraladi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b="1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yanada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mayda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bo‘lakchalarga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titib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ajratilsa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tarashga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shuncha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tayyor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natijada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juda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kichik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bo‘lakchalardan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shakllantirilgan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qatlamni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tarash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samarali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amalga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oshadi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yirik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bo‘lakchalardan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shakllangan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qatlam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taralganda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ko‘proq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uziladi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shikastlanadi</a:t>
            </a:r>
            <a:r>
              <a:rPr lang="en-US" sz="2400" b="1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b="1" dirty="0">
              <a:solidFill>
                <a:srgbClr val="7030A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222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300" y="117693"/>
            <a:ext cx="8763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bo‘lakchalar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qanchalik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mayda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titib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bo‘linsa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ularni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aralshtirish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shuncha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oson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samarali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oshadi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natijada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turli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xossalarga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saralanma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komponentlardan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belgilangan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sifat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darajasidagi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tekis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xomaki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mahsulot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tayyorlanadi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xomaki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mahsulotdan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yigirilgan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ipning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qanday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ko‘ndalang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kesimidagi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komponent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tolalarining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ulushi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xilda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teng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taqsimlangan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70C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Tolalarni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jaryonida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qaytimlar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pilta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uzug‘i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pilik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uzug‘i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taram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uzug‘i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halaqacha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michkalarni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qaytim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mashinalarda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oz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titib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o‘z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saralanmasiga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qayta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qo‘shib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ishlatish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etiladi</a:t>
            </a:r>
            <a:r>
              <a:rPr lang="en-US" sz="2400" dirty="0">
                <a:solidFill>
                  <a:srgbClr val="0070C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70C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820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500" y="647700"/>
            <a:ext cx="8763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Tolalarni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zarurligi</a:t>
            </a:r>
            <a:endParaRPr lang="en-US" sz="2400" dirty="0">
              <a:solidFill>
                <a:srgbClr val="0000FF"/>
              </a:solidFill>
              <a:latin typeface="Matura MT Script Capitals" panose="03020802060602070202" pitchFamily="66" charset="0"/>
            </a:endParaRPr>
          </a:p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Tolalarni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zaruriyligini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quyidagi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omillar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belgilaydi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:</a:t>
            </a:r>
          </a:p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Aralashma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komponentlarini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yaxshi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aralashishi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tozalanishi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uchun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zarur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sharoit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natijasida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yaratiladi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.</a:t>
            </a:r>
          </a:p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Tolalar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tutamini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nuqsonlardan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tozalash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jarayonini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amalga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oshirishda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zaruriy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shart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bo‘lib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ularni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kichik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bo‘lakchalarga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ajratish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nuqson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tolalar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tutamining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ilashish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kuchi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kamayishiga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buning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natijasida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nuqsonlar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mexanik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tarzda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oson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ajralishiga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sabab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bo‘ladi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.</a:t>
            </a:r>
          </a:p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Tolalarni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ularning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to‘g‘rilanishi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chigalliklarning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tarqalishida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organlari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hamda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mashinalarining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ketma-ket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ishlatilishi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katta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ahamiyatga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ega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.</a:t>
            </a:r>
          </a:p>
          <a:p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Tolali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bo‘lakchani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yanada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maydaroq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bo‘lakchalarga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ajratishda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titish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zarur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texnologik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tadbir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Matura MT Script Capitals" panose="03020802060602070202" pitchFamily="66" charset="0"/>
              </a:rPr>
              <a:t>hisoblanadi</a:t>
            </a:r>
            <a:r>
              <a:rPr lang="en-US" sz="2400" dirty="0">
                <a:solidFill>
                  <a:srgbClr val="0000FF"/>
                </a:solidFill>
                <a:latin typeface="Matura MT Script Capitals" panose="03020802060602070202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923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900" y="228600"/>
            <a:ext cx="88011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mashinalarining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ishlashini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ularni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tahlil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qilishni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o‘rganishda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undagi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jarayonlar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birgalikda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qo‘shimcha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yordamchi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jarayonlarga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e’tibor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qaratish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kerak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oxirgi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jarayonlar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samarali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lekin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ba’zi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hollarda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zararli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bo‘lishi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mumkin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CC00CC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mashinalarida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Biroq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ba’zi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birgalikda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kechadi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Bu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holat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zarbiy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ta’sir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natijasida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vujudga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keladi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chunki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bunda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ham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jarayonlari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sodir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Masalan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jun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mashinalarida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yuqorida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keltirilgan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jarayon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samaradorlik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hamda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jadallik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kechadi</a:t>
            </a:r>
            <a:r>
              <a:rPr lang="en-US" sz="2400" dirty="0">
                <a:solidFill>
                  <a:srgbClr val="CC00CC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CC00CC"/>
              </a:solidFill>
              <a:effectLst/>
              <a:latin typeface="Monotype Corsiva" panose="03010101010201010101" pitchFamily="66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680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600" y="596900"/>
            <a:ext cx="8813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Paxtani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titish-ta’minlash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mashinalarida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ta’-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minlagichlarda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chiqindilar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ajralishi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juda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kam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miqdorni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tashkil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etadi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bunda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Keyingi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mashinalarga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o‘tish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natijasida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paxta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tolasining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titilishi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davom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etadi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hamda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tozalanishi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oshib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boradi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shuning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ikki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9966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Ba’zi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ta’minlagichlarda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pichoqli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baraban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o‘rnatilgan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barabanga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titilgan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paxta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ignali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panjara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sirtidan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ajratuvchi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valiklar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ajratilgandan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keyin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ikkita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ta’minlash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valiklari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uzatiladi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 Bu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mashinalarda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titish-tozalash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jarayonlari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aralashtirish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ham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birga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kechadi</a:t>
            </a:r>
            <a:r>
              <a:rPr lang="en-US" sz="2800" dirty="0">
                <a:solidFill>
                  <a:srgbClr val="99660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 </a:t>
            </a:r>
            <a:endParaRPr lang="ru-RU" sz="2800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46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900" y="811496"/>
            <a:ext cx="8890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jarayonida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amalga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oshiriladigan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qo‘zhimcha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yordamchi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jarayonlarga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quyidagilar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misol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oladi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: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changli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havo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yordamida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mayda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iflosliklar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changni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tozalash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;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ma’lum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darajada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sodir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bo‘ladigan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qisman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aralashtirish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;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namlikning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o‘zgarishi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natijasida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mahsulot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zichligining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kamayishi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namlikning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ozayishiga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olib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keladi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.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Ta’minlagichlarda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birga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aralashtirish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jarayonini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samarali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amalga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oshishda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mashinalar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komponentlar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me’yorda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uzluksiz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ta’minlanishi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katta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ahamiyatga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ega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.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jarayonida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ishchi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organlarning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tolali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bo‘lakchalarga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ko‘rsatayotgan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ta’siri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o‘z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navbatida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bo‘lakchalarning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titishga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qarshilikning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xil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bo‘lishi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titilish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darajasi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yuqoriligiga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olib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keladi</a:t>
            </a:r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.</a:t>
            </a:r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  <a:cs typeface="MV Boli" panose="02000500030200090000" pitchFamily="2" charset="0"/>
            </a:endParaRPr>
          </a:p>
          <a:p>
            <a: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</a:br>
            <a:endParaRPr lang="ru-RU" sz="2400" dirty="0">
              <a:solidFill>
                <a:srgbClr val="002060"/>
              </a:solidFill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4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0" y="254000"/>
            <a:ext cx="9207500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Titish</a:t>
            </a:r>
            <a:r>
              <a:rPr lang="en-US" sz="2000" b="1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 </a:t>
            </a:r>
            <a:r>
              <a:rPr lang="en-US" sz="2000" b="1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mashinalari</a:t>
            </a:r>
            <a:r>
              <a:rPr lang="en-US" sz="2000" b="1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b="1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avtotoyitgichlar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Avtotoytitgichlarning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tuzilishi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ishlashida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umumiylik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mavjud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«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UNIfloc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», «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Blendomat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», V12SB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avtotitgichlarning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tituvchi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organlari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kompyuter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boshqaruv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dasturining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parametrlari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-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biridan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farq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qiladi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Ular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tolalarga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ishlov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berishda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harakat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yo‘nalishi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bo‘yicha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farqlanadi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: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to‘g‘ri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chiziq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bo‘yicha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ilgarilama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-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qaytma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harakat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qiluvchi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(A-11, B12SB);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to‘g‘ri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qiya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chiziq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bo‘yicha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ilgarilama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-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qaytma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harakat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qiluvchi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(BO-A);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aylana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bo‘ylab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«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karusel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»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tarzida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harakat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qiluvchi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Jingwei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).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Ularning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unumdorligi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600-1200 kg/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soat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titilgan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paxta</a:t>
            </a:r>
            <a:endParaRPr lang="ru-RU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bo‘lakchasining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o‘rtacha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og‘irligi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20-50 mg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etadi</a:t>
            </a:r>
            <a:r>
              <a:rPr lang="en-US" sz="2000" dirty="0">
                <a:solidFill>
                  <a:srgbClr val="C0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C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809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114301"/>
            <a:ext cx="89027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Avtotoytitgichlar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minora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toy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titgich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koretka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pnevmosistema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ustunlar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boshqaruv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qismlaridan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tashkil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topgan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Minorada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avtotoytitgichning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ko‘tarilish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pasayish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burilish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harakat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uzatmasi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so‘ruvchi-uzatuvchi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patrubkalar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joylashgan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o‘qi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atrofida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aylanma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stavka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bo‘ylab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ustida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ilgarilanma-qaytma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harakatlanib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safar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stavka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chetiga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yetgach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4-8 mm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masofaga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pasayadi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yo‘nalishini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o‘zgartiradi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barabanlarning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garnituralari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olgan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bo‘lakchalarini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ventilator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aralashtiruvchi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mashinaga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uzatadi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Stavkadagi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kamida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36 ta,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ko‘pi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180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tagacha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bo‘lishi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mumkin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Birinchi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tomondagi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ishlatib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bo‘lingach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operator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minorani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vertikal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o‘q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bo‘ylab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1800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buradi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ikkinchi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tomondagi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toylarni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boshlanadi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Kamchiligi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: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ustidan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barabanlar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toylarni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ustidan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boshlab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pastki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qismni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oxirigacha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to‘la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olmaydi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chunki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toyning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quyi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qismi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10-15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sm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qalinlikdagi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bo‘lagi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so‘ruvchi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havo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ta’sirida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barbanlarga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yopishib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texnik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nosozlikka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olib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keladi</a:t>
            </a:r>
            <a:r>
              <a:rPr lang="en-US" sz="24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30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4" y="146049"/>
            <a:ext cx="8810626" cy="541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2174" y="6001435"/>
            <a:ext cx="75787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1-rasm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Blendomat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BO-A (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Truetzschler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toy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titish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mashinasining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ishlashi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470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244475"/>
            <a:ext cx="8959850" cy="559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71600" y="6046569"/>
            <a:ext cx="6007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2-rasm. 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UNIfloc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A11 (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Rieter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toy 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titish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mashinasining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ishlashi</a:t>
            </a:r>
            <a:endParaRPr lang="ru-RU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845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558800"/>
            <a:ext cx="85852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Titilganlik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deganda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bo‘lakchasiga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ta’sir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etuvchi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kuch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tushuniladi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titilganlik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darajasini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aniqlashda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to‘rtta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qo‘llanadi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o‘rtacha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massasini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zichligining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o‘zgarishini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yuk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ta’sirida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harakati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tezligini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yo‘naltirilgan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havoda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ma’lum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masofadan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erkin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tushishi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tezligini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Avtomatik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toytitgichlarning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texnik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tavsifi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913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436751"/>
              </p:ext>
            </p:extLst>
          </p:nvPr>
        </p:nvGraphicFramePr>
        <p:xfrm>
          <a:off x="482600" y="228597"/>
          <a:ext cx="8674099" cy="5448302"/>
        </p:xfrm>
        <a:graphic>
          <a:graphicData uri="http://schemas.openxmlformats.org/drawingml/2006/table">
            <a:tbl>
              <a:tblPr/>
              <a:tblGrid>
                <a:gridCol w="495200"/>
                <a:gridCol w="2678478"/>
                <a:gridCol w="1806092"/>
                <a:gridCol w="1781794"/>
                <a:gridCol w="1912535"/>
              </a:tblGrid>
              <a:tr h="12634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Mashina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markazi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Tavsif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ko‘rsatkichlari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Blendomat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BO-A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(Truetz-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schler)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V 12 (Marzoli)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UNIfloc A11 (Rieter)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439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Ishlatiladigan tolaning uzunligi, mm gacha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41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Unumdorligi, kg/ soat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1200/2000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1100/1600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41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O‘rnatilgan toylar soni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18/214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180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210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6921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O‘rnatilgan quvvat, kvt/soat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11,2/18,2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(7,8/12,7)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7,92/9,92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11,5/18,0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2350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Mashina o‘lchamlari, mm eni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uzunligi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1720/2300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10670/50270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6365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11130/51130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ourier New" panose="02070309020205020404" pitchFamily="49" charset="0"/>
                          <a:cs typeface="Times New Roman" panose="02020603050405020304" pitchFamily="18" charset="0"/>
                        </a:rPr>
                        <a:t>6536 (5351) 12913/52913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807" marR="58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3570499" y="5799435"/>
            <a:ext cx="2714205" cy="92333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1-jadval</a:t>
            </a:r>
            <a:endParaRPr lang="ru-RU" sz="5400" b="0" cap="none" spc="0" dirty="0">
              <a:ln w="0"/>
              <a:solidFill>
                <a:srgbClr val="92D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2537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900" y="0"/>
            <a:ext cx="73406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uzunlik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massa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birligiga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to‘g‘ri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keladigan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zarbalar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jadalligini</a:t>
            </a:r>
            <a:r>
              <a:rPr lang="en-US" sz="2400" dirty="0" smtClean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bildiradi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jadalligiga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quyidagi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omillar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ta’sir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ko‘rsatadi</a:t>
            </a:r>
            <a:r>
              <a:rPr lang="en-US" sz="2400" dirty="0" smtClean="0">
                <a:solidFill>
                  <a:srgbClr val="00B0F0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:</a:t>
            </a:r>
          </a:p>
          <a:p>
            <a:endParaRPr lang="en-US" sz="2400" dirty="0" smtClean="0">
              <a:solidFill>
                <a:srgbClr val="00B0F0"/>
              </a:solidFill>
              <a:latin typeface="Kristen ITC" panose="03050502040202030202" pitchFamily="66" charset="0"/>
            </a:endParaRPr>
          </a:p>
          <a:p>
            <a:r>
              <a:rPr lang="en-US" sz="2400" dirty="0" err="1" smtClean="0">
                <a:solidFill>
                  <a:srgbClr val="00B0F0"/>
                </a:solidFill>
                <a:latin typeface="Kristen ITC" panose="03050502040202030202" pitchFamily="66" charset="0"/>
              </a:rPr>
              <a:t>Titish</a:t>
            </a:r>
            <a:r>
              <a:rPr lang="en-US" sz="2400" dirty="0" smtClean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organlarining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turi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garni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-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turalari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o‘lchamlari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Ishchi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organlar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orasidagi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razvodka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Ta’minlash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titish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organlarining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harakat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tezligi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Ta’minlanayotgan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tolali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qatlamning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qalinligi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Bunkerlarning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(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kameralarning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)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to‘lganlik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darajasi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Shuni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ta’kidlash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kerakki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titish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jarayonining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samaradorligi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mazkur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jarayonning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jadalligi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bilan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uzviy</a:t>
            </a:r>
            <a:endParaRPr lang="ru-RU" sz="2400" dirty="0">
              <a:solidFill>
                <a:srgbClr val="00B0F0"/>
              </a:solidFill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mutanosiblikdadir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Jadallik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oshgan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sari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titish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samaradorligi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ham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oshadi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lekin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tolalar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shikastlanishini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ham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inobatga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olish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Kristen ITC" panose="03050502040202030202" pitchFamily="66" charset="0"/>
              </a:rPr>
              <a:t>kerak</a:t>
            </a:r>
            <a:r>
              <a:rPr lang="en-US" sz="2400" dirty="0">
                <a:solidFill>
                  <a:srgbClr val="00B0F0"/>
                </a:solidFill>
                <a:latin typeface="Kristen ITC" panose="03050502040202030202" pitchFamily="66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  <a:p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4107" name="Picture 11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155575"/>
            <a:ext cx="3005108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556500" y="4762500"/>
            <a:ext cx="30051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i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3-rasm</a:t>
            </a:r>
            <a:r>
              <a:rPr lang="en-US" sz="2000" i="1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pc="5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5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pc="5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5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toytitgichlarning</a:t>
            </a:r>
            <a:r>
              <a:rPr lang="en-US" spc="5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5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pc="5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5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pc="5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5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harakatlanishi</a:t>
            </a:r>
            <a:endParaRPr lang="ru-RU" sz="2000" b="1" dirty="0">
              <a:solidFill>
                <a:schemeClr val="accent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02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8" y="0"/>
            <a:ext cx="9537475" cy="488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0197" y="4884737"/>
            <a:ext cx="923267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dirty="0" smtClean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4-rasm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Ta’minlovchi-aralashtiruvchi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mashinaning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texnologik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70C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chang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so‘rish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quvuri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2-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tituvchi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baraban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3-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ajratuvchi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baraban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4-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titilgan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paxtani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mashinaga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uzatish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quvuri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5-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ignali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panjara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6-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uzatuvchi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transportyor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7-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perfopanjara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8, 9-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fotoelement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70C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10-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ta’minlovchi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transportyor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11-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ignali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panjara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tagligi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15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726736"/>
              </p:ext>
            </p:extLst>
          </p:nvPr>
        </p:nvGraphicFramePr>
        <p:xfrm>
          <a:off x="342901" y="25400"/>
          <a:ext cx="8966201" cy="6044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3786"/>
                <a:gridCol w="2083289"/>
                <a:gridCol w="761606"/>
                <a:gridCol w="787144"/>
                <a:gridCol w="787144"/>
                <a:gridCol w="683703"/>
                <a:gridCol w="683703"/>
                <a:gridCol w="713980"/>
                <a:gridCol w="713980"/>
                <a:gridCol w="708933"/>
                <a:gridCol w="708933"/>
              </a:tblGrid>
              <a:tr h="714355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№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Mashina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markazi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(Truetzschler)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(Marzoli)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(Rieter)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715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TavsiP\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ko‘rsat-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kichlari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BO-C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BO-R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BO-U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14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15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18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33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34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 25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</a:tr>
              <a:tr h="9907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1.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Ishlatiladigan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tolaning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uzun</a:t>
                      </a:r>
                      <a:r>
                        <a:rPr lang="en-US" sz="1600" dirty="0">
                          <a:effectLst/>
                        </a:rPr>
                        <a:t>- </a:t>
                      </a:r>
                      <a:r>
                        <a:rPr lang="en-US" sz="1600" dirty="0" err="1">
                          <a:effectLst/>
                        </a:rPr>
                        <a:t>ligi</a:t>
                      </a:r>
                      <a:r>
                        <a:rPr lang="en-US" sz="1600" dirty="0">
                          <a:effectLst/>
                        </a:rPr>
                        <a:t>, mm </a:t>
                      </a:r>
                      <a:r>
                        <a:rPr lang="en-US" sz="1600" dirty="0" err="1">
                          <a:effectLst/>
                        </a:rPr>
                        <a:t>gacha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</a:tr>
              <a:tr h="7269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Unumdorligi,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kg/soat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1700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</a:tr>
              <a:tr h="7430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3.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O‘rnatilgan quvvat, kvt/ soat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2,9/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2,0*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2,9/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2,0*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6,7/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4,7*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4,43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2,75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4,99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3,5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</a:tr>
              <a:tr h="17858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4.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Mashina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o‘lchamlari,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mm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eni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uzunligi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1464</a:t>
                      </a:r>
                      <a:endParaRPr lang="ru-RU" sz="16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5265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1464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5265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2464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7010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1693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5723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1493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1493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1600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3250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1600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3250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1150</a:t>
                      </a:r>
                      <a:endParaRPr lang="ru-RU" sz="16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5000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4729" marR="4729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135538" y="6088559"/>
            <a:ext cx="2244524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2-jadval</a:t>
            </a:r>
            <a:endParaRPr lang="ru-RU" sz="4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70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600" y="165100"/>
            <a:ext cx="9067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Ignali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panjara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baraban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orasidagi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masofa</a:t>
            </a:r>
            <a:endParaRPr lang="ru-RU" sz="2000" dirty="0">
              <a:solidFill>
                <a:srgbClr val="CC00CC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ignali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ta’minlovchi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panjara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o‘rtasida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oshadi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Ta’minlagichlardan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o‘tkazilgan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bo‘lakchalarining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o‘rtacha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og‘irligi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ya’ni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m = 0,5 ^ 1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grammni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mashinaning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unumdorligi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An=100 ^ 120 kg/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soatni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tashkil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etadi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CC00CC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Unumdorlikka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bo‘lakchaning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o‘rtacha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massasiga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kameraning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to‘lganlik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ignali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panjara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tekislovchi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panjara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tezligi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ular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o‘rtasidagi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razvodka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ta’sir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etadi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Ignali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panjara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tezligi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oshishi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unumdorlik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ortadi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Razvodkaning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ortishi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unumdorlik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ko‘payadi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lekin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titilganlik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pasayadi</a:t>
            </a:r>
            <a:r>
              <a:rPr lang="en-US" sz="2400" dirty="0">
                <a:solidFill>
                  <a:srgbClr val="CC00CC"/>
                </a:solidFill>
                <a:latin typeface="Matura MT Script Capitals" panose="03020802060602070202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CC00CC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27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0"/>
            <a:ext cx="92075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Kameraning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to‘lishi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2/3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nisbatda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bo‘lishi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etiladi</a:t>
            </a:r>
            <a:r>
              <a:rPr lang="en-US" sz="20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99660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tolasining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titish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samaradorligi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bir-biri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uzviy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bog‘liq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bo‘lib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qancha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ko‘p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titilsa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ularning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titilganlik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darajasi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shuncha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99660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darajada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titilgan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bo‘lakchani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takroran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titilganda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bo‘lakchalarning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massasi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kamaymaydi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99660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sirtlarning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garnituralari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garniturani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‘-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lakchaga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oson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sanchilishi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o‘tkir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uchli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tepasi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konussimon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etib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tayyorlanadi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99660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Igna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panjarada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ignalar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alumin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plankalarga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qotiriladi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plankalar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ma’lum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oraliqda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o‘rnatiladi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materialni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tekisda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me’yorda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titilishini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ta’minlaydi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Ko‘p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hollarda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juft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valiklar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kuchli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siqilgan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holda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tituvchi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sirt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ta’siriga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uzatiladi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Bunda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valiklardan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sirg‘alib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chiqmay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yaxshi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titiladi</a:t>
            </a:r>
            <a:r>
              <a:rPr lang="en-US" sz="2400" dirty="0">
                <a:solidFill>
                  <a:srgbClr val="9966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996600"/>
              </a:solidFill>
              <a:effectLst/>
              <a:latin typeface="Monotype Corsiva" panose="03010101010201010101" pitchFamily="66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39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500" y="457200"/>
            <a:ext cx="87122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Uskunalarning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ishchi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qismlari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ignalar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qoziqchalar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pichoqlar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arra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tishli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garnituralar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jihozlanadi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Tolalarning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tabiiy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xossalariga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shikast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yetkazmasdan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garnituralari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ta’sirini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ketma-ket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oshib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boruvchi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holatda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ishlatish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tavsiya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etiladi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Ko‘p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hollarda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ignalar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qoziqchalar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tishlar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harakat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yo‘nalishi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bo‘ylab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ma’lum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burchak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ostida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og‘dirib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o‘rnatiladi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tola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bo‘lakchalarini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ilib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olib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ketishini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osonlashtiradi</a:t>
            </a:r>
            <a:r>
              <a:rPr lang="en-US" sz="2800" dirty="0">
                <a:solidFill>
                  <a:srgbClr val="7030A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7030A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59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533400"/>
            <a:ext cx="86487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Aralashtirish</a:t>
            </a:r>
            <a:r>
              <a:rPr lang="en-US" sz="3200" b="1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jarayoninig</a:t>
            </a:r>
            <a:r>
              <a:rPr lang="en-US" sz="3200" b="1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maqsadi</a:t>
            </a:r>
            <a:r>
              <a:rPr lang="en-US" sz="3200" b="1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3200" b="1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moxiyati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/>
            </a:r>
            <a:b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</a:b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Tayyorlanayotgan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mahsulot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sifatini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oshirishga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bo‘lgan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zarurat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yigirilayotgan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ipning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ravon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toza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pishiq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va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elastik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bo‘lishini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taqozo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etmoqda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.</a:t>
            </a:r>
            <a:b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</a:b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Yigirilgan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ipning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sifatli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bo‘lishi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texnologik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jarayonlarning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barqarorligi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nafaqat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tolalar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aralashmasiga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,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balki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komponentlarning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aralashtirish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jarayonini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oqilona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tashkil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etishga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ham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ko‘p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jihatdan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bog‘liqdir</a:t>
            </a:r>
            <a:r>
              <a:rPr lang="en-US" sz="3200" dirty="0">
                <a:solidFill>
                  <a:srgbClr val="00B050"/>
                </a:solidFill>
                <a:latin typeface="MV Boli" panose="02000500030200090000" pitchFamily="2" charset="0"/>
                <a:ea typeface="Courier New" panose="02070309020205020404" pitchFamily="49" charset="0"/>
                <a:cs typeface="MV Boli" panose="02000500030200090000" pitchFamily="2" charset="0"/>
              </a:rPr>
              <a:t>.</a:t>
            </a:r>
            <a:endParaRPr lang="ru-RU" sz="3200" dirty="0">
              <a:solidFill>
                <a:srgbClr val="00B050"/>
              </a:solidFill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87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39701"/>
            <a:ext cx="89789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necha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namunalar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tarkibidagi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tabiiy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o‘zlarining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xususiyatlari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o‘zaro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Masalan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chigit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ko‘sakdan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olingan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bir-biridan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o‘zining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uzunligi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chiziqiy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zichligi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pishiqligi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boshqa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xususiyatlar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teridan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olingan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jun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nafaqat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uzunligi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qiladi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</a:t>
            </a:r>
            <a:b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</a:b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balki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tuzilishi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turli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Tabiatda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uchraydigan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aralashmalari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xususiyatlarga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bo‘lmaydi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Lekin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bunday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tabiiy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aralashmalar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korxonada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/>
            </a:r>
            <a:b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</a:b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olinadigan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nechta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komponentlardan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iborat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aralashmalar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orasidagi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juda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katta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Tabiiy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aralashma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turli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tolalarga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Agar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ma’lum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miqdorda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tolasidan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namuna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olib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yigirilsa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olingan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ma’lum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kata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bo‘lmagan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bo‘lakchalarda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paxta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turli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ekanligi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ko‘rinadi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o‘z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navbatida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tabiiy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aralashmadan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dalolat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beradi</a:t>
            </a:r>
            <a:r>
              <a:rPr lang="en-US" sz="24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28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190500"/>
            <a:ext cx="8686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Sun’iy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aralashmalarda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esa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necha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komponentlardan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olinadi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bunda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tolalarning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yuqorida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aytib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o‘tilganidek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ravon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aralashmasi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hosil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bo‘lmaydi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tarkibida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komponentlar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sifatida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bo‘lakchalarda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turli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xil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o‘lchamlarga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ega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boshqa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aralashmaydi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Hamma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bo‘lakchalarni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butunlay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alohida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ajratish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yo‘li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aralashtirishga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erishiladi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b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Agar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faqatgina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bo‘lakchalardan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bo‘lsa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aralashmani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hosil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qiladigan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element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agar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barcha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bo‘lakchalar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alohida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ajratilgan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bo‘lsa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elementi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2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900" y="215900"/>
            <a:ext cx="88011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Bu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ikki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holatni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birlashtirib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tarkibidagi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elementlarni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ma’lum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hajmda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ravon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taqsimlanganini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ko‘rib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chiqsa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bo‘ladi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 Ammo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yetarli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titilmagan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bo‘lakchalar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mavjud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bo‘lsa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unda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aralashma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zichligini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hisobga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olish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kerak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bo‘ladi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chunki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har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bo‘lakcha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tarkibida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boshqa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komponent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aralashmagan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bitta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komponent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mavjud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bunda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esa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bo‘lakchalarni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emas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balki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aralashtirish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kerak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</a:t>
            </a:r>
            <a:b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</a:b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Yuqorida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aytib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o‘tilganidek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aralashtirish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orasida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o‘zaro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bog‘liqlik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mavjud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jarayonida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bo‘lakcha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o‘lchamlari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kichiklashadi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esa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o‘z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navbatida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aralashtirish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jarayoni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samarali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kechishiga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yordam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beradi</a:t>
            </a:r>
            <a:r>
              <a:rPr lang="en-US" sz="2800" dirty="0">
                <a:solidFill>
                  <a:schemeClr val="accent5"/>
                </a:solidFill>
                <a:latin typeface="Kristen ITC" panose="03050502040202030202" pitchFamily="66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93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469900"/>
            <a:ext cx="8559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Aralashtirish</a:t>
            </a:r>
            <a:r>
              <a:rPr lang="en-US" sz="2400" b="1" i="1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jarayoninig</a:t>
            </a:r>
            <a:r>
              <a:rPr lang="en-US" sz="2400" b="1" i="1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maqsadi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–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tarkibi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tekis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ravon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xomaki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mahsulotlar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olish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yigirilgan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ipning</a:t>
            </a:r>
            <a:r>
              <a:rPr lang="en-US" sz="2400" dirty="0" smtClean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qanday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kesimida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xossalari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xilligini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belgilangan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tannarx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sifat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ko‘rsatkichlarini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ta’minlashdan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iborat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</a:b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Aralashtirish</a:t>
            </a:r>
            <a:r>
              <a:rPr lang="en-US" sz="2400" b="1" i="1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jarayonining</a:t>
            </a:r>
            <a:r>
              <a:rPr lang="en-US" sz="2400" b="1" i="1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b="1" i="1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mohiyati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–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turlicha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xossalarga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komponent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tolalarining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dastlab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o‘z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ichida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keyin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o‘zaro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aralashma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tarkibida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tekisda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taqsimlashdan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iborat</a:t>
            </a:r>
            <a:r>
              <a:rPr lang="en-US" sz="24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3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0"/>
            <a:ext cx="868680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Nazorat</a:t>
            </a:r>
            <a:r>
              <a:rPr lang="en-US" sz="2800" b="1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savollari</a:t>
            </a:r>
            <a:endParaRPr lang="ru-RU" sz="24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jarayonining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maqsadi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mohiyati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1.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zaruriyligi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qanday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izohlanadi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Tolali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mahsulotlarni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titishda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qanday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usullar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vositalar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ishlatiladi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3.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Avtotitkichlar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bir-biridan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qanday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farqlanadi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4.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Titilganlik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darajasi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nimani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bildiradi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5.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darajasiga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ta’sir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ko‘rsatuvchi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omillar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6.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mashinasining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vazifalari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7 .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mashinasining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kamchiliklari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8.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Avtotoytitgichlarning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afzalliklari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9.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Avtotoytitgichlarning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kamchiliklari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nimalardan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b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</a:b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10.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jadalligi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nimani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bildiradi</a:t>
            </a:r>
            <a:r>
              <a:rPr lang="en-US" sz="2800" dirty="0">
                <a:solidFill>
                  <a:srgbClr val="002060"/>
                </a:solidFill>
                <a:latin typeface="Colonna MT" panose="04020805060202030203" pitchFamily="82" charset="0"/>
                <a:ea typeface="Courier New" panose="02070309020205020404" pitchFamily="49" charset="0"/>
              </a:rPr>
              <a:t>?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3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0"/>
            <a:ext cx="9512300" cy="6500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FOYDALANILGAN ADABIYOTLAR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1. I.A.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Karimov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«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Yuksak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ma’naviyat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yengilmas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». – T.: «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Ma’naviyat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», 2009.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O‘zbekiston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Respublikasi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Presidentining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26-dekabr 2016-yildagi «2017–2019-yillarda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to‘qimachilik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tikuv-trikotaj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sanoatini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yanada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chora-tadbirlari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dasturi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to‘g‘risida»gi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PQ-51(759)-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sonli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qarori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3. Carl A. Lawrence, Ph.D., SPUN YARN TECHNОLОGY, London, 2003.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4. A.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Schenek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Naturfaserlexiokon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Deutscher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Fachverlag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2000/2006.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5. Q.J.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Jumaniyozov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Q.G‘.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G‘ofurov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S.L.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Matismailov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bosh.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To’qimachilik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mahsulotlari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texnologiyasi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jihozlari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Darslik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– T.: G‘.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G‘ulom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nomidagi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Adabiyot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san’at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nashriyoti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2012.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Thanos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P.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Peppa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ΣΥΜΒΑΤΙΚΗ ΝΗΜΑΤΟΠΟΙΗΣΗ ΣΤΟ ΒΑΜΒΑΚΕΡΟ ΣΥΣΤΗΜΑ,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Afina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1998y.</a:t>
            </a:r>
            <a:b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7. Ю.В. Павлов и др. «Теория процессов технологии и оборудования прядения хлопка и химических волокон».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Иваново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2000.</a:t>
            </a:r>
            <a:endParaRPr lang="ru-RU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32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252525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 bwMode="auto">
        <a:solidFill>
          <a:srgbClr val="FFFF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1665</Words>
  <Application>Microsoft Office PowerPoint</Application>
  <PresentationFormat>Широкоэкранный</PresentationFormat>
  <Paragraphs>199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1" baseType="lpstr">
      <vt:lpstr>Algerian</vt:lpstr>
      <vt:lpstr>Arial</vt:lpstr>
      <vt:lpstr>Bauhaus 93</vt:lpstr>
      <vt:lpstr>Colonna MT</vt:lpstr>
      <vt:lpstr>Courier New</vt:lpstr>
      <vt:lpstr>Harrington</vt:lpstr>
      <vt:lpstr>Kristen ITC</vt:lpstr>
      <vt:lpstr>Matura MT Script Capitals</vt:lpstr>
      <vt:lpstr>Monotype Corsiva</vt:lpstr>
      <vt:lpstr>MV Boli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5</cp:revision>
  <dcterms:created xsi:type="dcterms:W3CDTF">2018-09-28T17:34:06Z</dcterms:created>
  <dcterms:modified xsi:type="dcterms:W3CDTF">2018-09-28T18:17:57Z</dcterms:modified>
</cp:coreProperties>
</file>