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CC00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0000" y="1326803"/>
            <a:ext cx="80772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4000" b="1" dirty="0">
                <a:solidFill>
                  <a:srgbClr val="00B050"/>
                </a:solidFill>
                <a:latin typeface="Algerian" panose="04020705040A02060702" pitchFamily="82" charset="0"/>
                <a:ea typeface="MS Mincho"/>
              </a:rPr>
              <a:t>13- M A ` R U Z A  </a:t>
            </a:r>
            <a:endParaRPr lang="ru-RU" sz="2000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dirty="0">
                <a:solidFill>
                  <a:srgbClr val="00B050"/>
                </a:solidFill>
                <a:latin typeface="Algerian" panose="04020705040A02060702" pitchFamily="82" charset="0"/>
                <a:ea typeface="MS Mincho"/>
              </a:rPr>
              <a:t> </a:t>
            </a:r>
            <a:endParaRPr lang="ru-RU" sz="2000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00B050"/>
                </a:solidFill>
                <a:latin typeface="Algerian" panose="04020705040A02060702" pitchFamily="82" charset="0"/>
                <a:ea typeface="MS Mincho"/>
              </a:rPr>
              <a:t>MAVZU:</a:t>
            </a:r>
            <a:r>
              <a:rPr lang="en-US" sz="3600" dirty="0">
                <a:solidFill>
                  <a:srgbClr val="00B05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3600" b="1" dirty="0">
                <a:solidFill>
                  <a:srgbClr val="00B050"/>
                </a:solidFill>
                <a:latin typeface="Algerian" panose="04020705040A02060702" pitchFamily="82" charset="0"/>
                <a:ea typeface="MS Mincho"/>
              </a:rPr>
              <a:t>TOLALRNI SAVASH VA XOLST TAYYORLASH</a:t>
            </a:r>
            <a:endParaRPr lang="ru-RU" sz="2000" dirty="0">
              <a:solidFill>
                <a:srgbClr val="00B05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894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6200" y="1155701"/>
            <a:ext cx="894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REJA:</a:t>
            </a:r>
            <a:endParaRPr lang="ru-RU" sz="1600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 </a:t>
            </a:r>
            <a:endParaRPr lang="ru-RU" sz="1600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  1.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Savash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mashinalarining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markalari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vazifasi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1600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  2.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Savash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mashinasining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ishlashi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1600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  3.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Savash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mashinasi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ishchi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qismlari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ishini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taxlil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qilish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1600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   4.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Xolst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tayyorlash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MS Mincho"/>
              </a:rPr>
              <a:t>vazifalari</a:t>
            </a:r>
            <a:endParaRPr lang="ru-RU" sz="1600" dirty="0">
              <a:solidFill>
                <a:srgbClr val="C0000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736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1800" y="1635036"/>
            <a:ext cx="81153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Savash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mashinalarining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asosiy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vazifasi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paxtani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savab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qaytadan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titib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,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xas-cho’p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va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nuqsonlardan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tozalaydi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O’zidan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keyingi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mashinaning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ishlashi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uchun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qulay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bo’lgan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shakldagi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sifatli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mahsulot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ishlab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chiqaradi</a:t>
            </a:r>
            <a:r>
              <a:rPr lang="en-US" sz="32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82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2400" y="361940"/>
            <a:ext cx="8864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O’rta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ingichka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tolali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paxtadan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foydalanish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uchun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mashinalarining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bir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necha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xil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markalari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mavjuddir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:</a:t>
            </a:r>
            <a:endParaRPr lang="ru-RU" sz="1600" dirty="0">
              <a:solidFill>
                <a:srgbClr val="0070C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 T-16; MT-30;  MTB; TB; MTM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kabi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markalari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yigirish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fabrikalarida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ishlatilib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kelinmoqda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Asosan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hozirgi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zamonaviy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fabrikalarda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mashinalarining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MTM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MT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markalari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avvalagi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T-16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mashinalaridan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farqi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shundaki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unumdorligini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yuqoriligi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ishlab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chiqarilgan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mahsulotining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sifatliligi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gabarit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o’lchamlari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asosiy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ishchi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organlarining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o’zgarishi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farq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qiladi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Xolst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ishlab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chiqarishi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xolstsiz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aralashma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ishlab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chiqarishi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farq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qiladi</a:t>
            </a:r>
            <a:r>
              <a:rPr lang="en-US" sz="2800" dirty="0">
                <a:solidFill>
                  <a:srgbClr val="0070C0"/>
                </a:solidFill>
                <a:latin typeface="Harrington" panose="04040505050A02020702" pitchFamily="82" charset="0"/>
                <a:ea typeface="MS Mincho"/>
              </a:rPr>
              <a:t>.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846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8800" y="925036"/>
            <a:ext cx="79883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Agregatdan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kelgan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aralashma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savash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mashinasining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ta`minlovchi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bunkeriga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kelib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tushadi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,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bu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yyerda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aralashma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turli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baraban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yordamida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tozalanadi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va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bir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me`yorda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2 ta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ta`minlovchi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silindrlar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yordamida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pichoqli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barabanga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kelib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tushadi</a:t>
            </a:r>
            <a:r>
              <a:rPr lang="en-US" sz="3200" dirty="0">
                <a:solidFill>
                  <a:schemeClr val="accent2"/>
                </a:solidFill>
                <a:latin typeface="Ravie" panose="04040805050809020602" pitchFamily="82" charset="0"/>
                <a:ea typeface="MS Mincho"/>
              </a:rPr>
              <a:t>. </a:t>
            </a:r>
            <a:endParaRPr lang="ru-RU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842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9400" y="609242"/>
            <a:ext cx="91313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Pichoqli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baraban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asosiy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tozalovchi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organ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hisoblanib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tezligi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n</a:t>
            </a:r>
            <a:r>
              <a:rPr lang="en-US" sz="2000" baseline="-25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nb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 =443 - 919 min</a:t>
            </a:r>
            <a:r>
              <a:rPr lang="en-US" sz="2000" baseline="30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-1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lik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bilan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aylanib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barabanga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o’rnatilgan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pichoqlar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yordamida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aralashma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tarkibidagi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tolalarga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qattiq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-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qattiq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zarbalar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berish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yo’li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bilan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kalta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(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o’lik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)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pishib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yetilmagan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xas-cho’plar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pastga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chiqindi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bunkeriga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tushirilib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,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aralashmasi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ventilyatorning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havo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surilishi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natijasida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aralashma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qatlami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turli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baraban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sirtiga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o’rnatilgan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ventilyatorning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havo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surishi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natijasida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turli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baraban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sirtiga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qatlami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o’ralib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tarkibidagi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tuproq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kalta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tolalar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surib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olinadi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ikkita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ajratuvchi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yordamida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qatlami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uch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yelkali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savagichning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ta`minlovchi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juft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silindrlariga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keladi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ta`minlovchi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silindrlar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yordamida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tez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turgan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n</a:t>
            </a:r>
            <a:r>
              <a:rPr lang="en-US" sz="2000" baseline="-25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</a:t>
            </a:r>
            <a:r>
              <a:rPr lang="en-US" sz="2000" baseline="-25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= 827-1190 min</a:t>
            </a:r>
            <a:r>
              <a:rPr lang="en-US" sz="2000" baseline="30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-1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uch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yyelkali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kelib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tushgan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qatlamiga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zarbiy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ta`sir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qilinib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aralashma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tarkibidagi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chiqindilar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tozalanadi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.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Uch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yyelkali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savagichning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har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aylanganida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qatlamiga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uch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martadan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zarb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bilan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uriladi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kolosnikli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chambaradan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chiqindilar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pastga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chiqindi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bunkeriga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tushadi</a:t>
            </a:r>
            <a:r>
              <a:rPr lang="en-US" sz="2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531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0" y="698501"/>
            <a:ext cx="8928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Tozalangan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qatlami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ventilyatorning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kuchli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havo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bosimi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surishi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natijasida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ta`minlovchi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bunkyerdagi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turli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baraban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sirtiga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qatlami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o’ralib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chiqindilardan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tozalanadi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ta`minlovchi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silindr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yordamida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qoziqli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baraban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yordamida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tola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titkilanadi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bunkerga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tushadi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.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Bunkyerdan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aralashma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chiqaruvchi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silindr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tutib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turuvchi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silindrlar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yordamida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tolani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ta`minlash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stolchaga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uzatadi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.  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O’n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oltita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yelkali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rostlagich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yordamida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qatlami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xil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qalinlikda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yoyilib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tezlanib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turuvchi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nis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= 487 1145 min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uch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yelkali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ignali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savagich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ignalariga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kelib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tushadi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Uch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yelkali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savagichning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ignalari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qatlamini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natijasida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tola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qatlamidagi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chiqindilar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uchib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ketadi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kolosnikli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chambara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orqali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chiqindi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bunkeriga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borib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tushadi</a:t>
            </a:r>
            <a:r>
              <a:rPr lang="en-US" sz="2400" dirty="0">
                <a:solidFill>
                  <a:srgbClr val="CC00CC"/>
                </a:solidFill>
                <a:latin typeface="Jokerman" panose="04090605060D06020702" pitchFamily="82" charset="0"/>
                <a:ea typeface="MS Mincho"/>
              </a:rPr>
              <a:t>.</a:t>
            </a:r>
            <a:endParaRPr lang="ru-RU" sz="2400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190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46400" y="401241"/>
            <a:ext cx="85344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Tozalangan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tolalar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yana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bir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marta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turli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baraban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sirtiga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o`ralib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ventilyator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orqali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chang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chiqindilari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suriladi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aralashma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qatlami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teks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qilib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yaxshi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yoyiladi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ajratuvchi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silindrlar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siquvchi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vallarga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uzatiladi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Siquvchi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vallardan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keyin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tekis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yoyilgan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qatlami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xolst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hosil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qiluvchi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vallar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ichiga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trubacha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qo`yib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xolst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hosil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.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Hosil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bo’lgan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xolstlar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taroziga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qo`yib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o`lchanadi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osma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konveyerlarga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qo`yib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tarash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sexiga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xom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ashyo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sifatiga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sexining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tayyor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mahsuloti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uzatiladi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mashinasidan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har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besh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minutda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birta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xolst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chiqadi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chiqarilgan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xolstlar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taroziga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o`lchab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ko`rilganda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og`irligi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talabga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javob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bermasa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demak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mahsulot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sifatsiz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ekanligini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ko`rsatadi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Sifatsiz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mahsulot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chiqindi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bo`limiga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qaytim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sifatida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uzatiladi</a:t>
            </a:r>
            <a:r>
              <a:rPr lang="en-US" sz="2800" dirty="0">
                <a:solidFill>
                  <a:srgbClr val="009900"/>
                </a:solidFill>
                <a:latin typeface="Harlow Solid Italic" panose="04030604020F02020D02" pitchFamily="82" charset="0"/>
                <a:ea typeface="MS Mincho"/>
              </a:rPr>
              <a:t>.</a:t>
            </a:r>
            <a:endParaRPr lang="ru-RU" sz="28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266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9600" y="1293590"/>
            <a:ext cx="84201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Savash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mashinalarning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asosiy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savovchi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organlari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:</a:t>
            </a:r>
            <a:endParaRPr lang="ru-RU" sz="1400" b="1" i="1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Picho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q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li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baraban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endParaRPr lang="ru-RU" sz="1400" b="1" i="1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Uch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yelkali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savagich</a:t>
            </a:r>
            <a:endParaRPr lang="en-US" sz="1400" b="1" i="1" dirty="0" smtClean="0">
              <a:solidFill>
                <a:srgbClr val="C00000"/>
              </a:solidFill>
              <a:latin typeface="Courier New" panose="02070309020205020404" pitchFamily="49" charset="0"/>
              <a:ea typeface="MS Mincho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Uch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yelkali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ignali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ru-RU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savagich</a:t>
            </a:r>
            <a:endParaRPr lang="ru-RU" sz="1400" b="1" i="1" dirty="0">
              <a:solidFill>
                <a:srgbClr val="C0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Savash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mashinasining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asosiy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ishchi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organlari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biri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savagichlar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bo’lib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ular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tolali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materialga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zarbiy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ta`sir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ko`rsatadi</a:t>
            </a:r>
            <a:r>
              <a:rPr lang="en-US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/>
              </a:rPr>
              <a:t>.</a:t>
            </a:r>
            <a:endParaRPr lang="ru-RU" sz="1400" b="1" i="1" dirty="0">
              <a:solidFill>
                <a:srgbClr val="C0000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079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3300" y="437193"/>
            <a:ext cx="94869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Plankali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savagich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uning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ostidagi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kamera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mashinaning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eni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bo`yiga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to`rtta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krestovina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- 2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maxkamlangan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  Bu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krestovinaga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(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valning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o`qi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parallel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qilib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boltlar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- 3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po`lat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plankalar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4ga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o`rnatilgan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Krestovinalarni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vallga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qator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tizib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maxkamlashda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detal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`  - 5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dan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foydalaniladi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;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detal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`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havo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oqimini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kamaytirib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bo`lakchalarining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turli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barabanga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tortilishini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yaxshilaydi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1600" dirty="0">
              <a:solidFill>
                <a:srgbClr val="00206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Ta`minlovchi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silindr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- 6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savagichga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qatlamini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bir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me`yorda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berib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turadi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 Bu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silindrlar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orasidagi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qatlami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prujina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–7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qisilib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turadi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Savagichning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ostida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kolosnikli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panjara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bo’lib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, u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ikki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seksiya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8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9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bo`lingan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kolosniklar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orasidan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xas-cho’p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iflosliklar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o`tib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mashinaning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chiqindi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kamerasiga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tushadi</a:t>
            </a:r>
            <a:r>
              <a:rPr lang="en-US" sz="2800" dirty="0">
                <a:solidFill>
                  <a:srgbClr val="00206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136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46400" y="1001490"/>
            <a:ext cx="80645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Kolosnikli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panjara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savagichga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yaqinlashtirish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va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undan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uzoqlashtirish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uchun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rostlovchi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boltlar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- 10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dan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foydalaniladi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Kolosnikli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panjara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bilan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savagich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plankalari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o’rtasidagi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oraliq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panjaraning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silindrlarga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yaqin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joyida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10 mm,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panjara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oxirida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20 mm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bo’lib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ishlatilayotgan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tolali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materialga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qarab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olinadi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.</a:t>
            </a:r>
            <a:endParaRPr lang="ru-RU" sz="1400" dirty="0">
              <a:solidFill>
                <a:schemeClr val="accent2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Savagichlarning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aylanish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yo`nalishida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pichoq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-  11 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o`rnatilgan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,  u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paxta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bo`lakchalarining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savagich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bilan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birga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aylanishga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yo`l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qo`ymaydi</a:t>
            </a:r>
            <a:r>
              <a:rPr lang="en-US" sz="2400" dirty="0">
                <a:solidFill>
                  <a:schemeClr val="accent2"/>
                </a:solidFill>
                <a:latin typeface="Showcard Gothic" panose="04020904020102020604" pitchFamily="82" charset="0"/>
                <a:ea typeface="MS Mincho"/>
              </a:rPr>
              <a:t>.</a:t>
            </a:r>
            <a:endParaRPr lang="ru-RU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3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46400" y="487740"/>
            <a:ext cx="8255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Pichoq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savagich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plankasi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o’rtasida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oraliq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1,5 - 2 mm. 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Ignali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savagich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uning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ostidagi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kamerada</a:t>
            </a:r>
            <a:r>
              <a:rPr lang="en-US" sz="2800" dirty="0" smtClean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ko`rsatilgan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Po`lat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val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- 1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to`rtta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krestovina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- 2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o’rtailgan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;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ularga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cho`yan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urgichlar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- 3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maxkamlagan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;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ularning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sirtiga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vintelyator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yog’och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plankalar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- 4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o`rnatilgan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  Bu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plankalarga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ignalar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-  5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qoqilgan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bo’lib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ularning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qiyali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20</a:t>
            </a:r>
            <a:r>
              <a:rPr lang="en-US" sz="2800" baseline="300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0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ni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tashkil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qiladi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Ignalarning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qiya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qilib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qoqilishi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bir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oz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dag`al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tarashga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yordam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beradi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Plankalarga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ignalar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qanday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o`rnatilganligi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ularning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o’lchamlari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ko`rsatilgan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800" dirty="0" smtClean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8,9,10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11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detallar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qanday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berilgan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bo’lsa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ham 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xuddi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shunday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belgilangan</a:t>
            </a:r>
            <a:r>
              <a:rPr lang="en-US" sz="2800" dirty="0">
                <a:solidFill>
                  <a:srgbClr val="7030A0"/>
                </a:solidFill>
                <a:latin typeface="Harrington" panose="04040505050A02020702" pitchFamily="82" charset="0"/>
                <a:ea typeface="MS Mincho"/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247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1100" y="342900"/>
            <a:ext cx="93599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Ignali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800-1200 min</a:t>
            </a:r>
            <a:r>
              <a:rPr lang="en-US" sz="2400" baseline="30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-1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tezlik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aylanib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bo`lakchalarini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ajratib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oladi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kolosnikli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panjaraga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tashlaydi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bo`lakchalarining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markazdan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qochar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kuchi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quyidagi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formuladan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aniqlanadi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: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                                      pn</a:t>
            </a:r>
            <a:r>
              <a:rPr lang="en-US" sz="2400" baseline="-250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2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            R =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mwr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=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mr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(-----) 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                                      30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bu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yyerda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, m -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bo`lagining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massasi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;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       w -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savagichning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burchak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tezligi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;</a:t>
            </a:r>
            <a:endParaRPr lang="ru-RU" sz="1400" dirty="0">
              <a:solidFill>
                <a:srgbClr val="0000FF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        r -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savagichning</a:t>
            </a:r>
            <a:r>
              <a:rPr lang="en-US" sz="2400" dirty="0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Lucida Calligraphy" panose="03010101010101010101" pitchFamily="66" charset="0"/>
                <a:ea typeface="MS Mincho"/>
              </a:rPr>
              <a:t>radiusi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812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4100" y="1181101"/>
            <a:ext cx="98679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Markazdan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qochar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kuch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R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m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ni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R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1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va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R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2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tashkil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etuvchilarga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ajratish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mumkin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.</a:t>
            </a:r>
            <a:endParaRPr lang="ru-RU" sz="1200" dirty="0">
              <a:solidFill>
                <a:schemeClr val="accent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 R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1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= Rm * sin</a:t>
            </a:r>
            <a:r>
              <a:rPr lang="ru-RU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; R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2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= Rm *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sos</a:t>
            </a:r>
            <a:r>
              <a:rPr lang="ru-RU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; F = P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2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* f = f * P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2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* cos</a:t>
            </a:r>
            <a:r>
              <a:rPr lang="ru-RU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endParaRPr lang="ru-RU" sz="1200" dirty="0">
              <a:solidFill>
                <a:schemeClr val="accent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bu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yerda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, P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1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-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kuchning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savagich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ignalari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bo`ylab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yo`nalgan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;</a:t>
            </a:r>
            <a:endParaRPr lang="ru-RU" sz="1200" dirty="0">
              <a:solidFill>
                <a:schemeClr val="accent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       P</a:t>
            </a:r>
            <a:r>
              <a:rPr lang="en-US" sz="2000" baseline="-25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2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-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kuch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esa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unga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perpendikulyar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yo`nalgan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;</a:t>
            </a:r>
            <a:endParaRPr lang="ru-RU" sz="1200" dirty="0">
              <a:solidFill>
                <a:schemeClr val="accent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       F -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ishqalanish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kuchi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;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paxta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bo`lakchalarini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ignalardan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tushirishga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qarshilik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ko`rsatadi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;</a:t>
            </a:r>
            <a:endParaRPr lang="ru-RU" sz="1200" dirty="0">
              <a:solidFill>
                <a:schemeClr val="accent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    f -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tolalar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bilan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ignalar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orasidagi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ishqalanish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koeffisiyenti</a:t>
            </a:r>
            <a:r>
              <a:rPr lang="en-US" sz="2000" dirty="0">
                <a:solidFill>
                  <a:schemeClr val="accent6"/>
                </a:solidFill>
                <a:latin typeface="Arial Black" panose="020B0A04020102020204" pitchFamily="34" charset="0"/>
                <a:ea typeface="MS Mincho"/>
              </a:rPr>
              <a:t>.</a:t>
            </a:r>
            <a:endParaRPr lang="ru-RU" sz="2000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246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7400" y="1209239"/>
            <a:ext cx="9677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Ignalarning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urinma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tomon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qiyalik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burchagi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45 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dan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katta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bo’ladi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Mashina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normal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ishlab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turgan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bo’lsa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,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paxta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bo’lakchalari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ignalardan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markazdan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qochar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kuch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ta`sirida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tushadi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,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buning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quyidagi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shart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bajarilishi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lozim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:</a:t>
            </a:r>
            <a:endParaRPr lang="ru-RU" sz="1600" dirty="0">
              <a:solidFill>
                <a:srgbClr val="00B050"/>
              </a:solidFill>
              <a:latin typeface="Impact" panose="020B080603090205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  R</a:t>
            </a:r>
            <a:r>
              <a:rPr lang="en-US" sz="2800" baseline="-250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1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&gt; F;  P</a:t>
            </a:r>
            <a:r>
              <a:rPr lang="en-US" sz="2800" baseline="-250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m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sin</a:t>
            </a:r>
            <a:r>
              <a:rPr lang="ru-RU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&gt; Pm cos</a:t>
            </a:r>
            <a:r>
              <a:rPr lang="ru-RU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; 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tg</a:t>
            </a:r>
            <a:r>
              <a:rPr lang="ru-RU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&gt; f</a:t>
            </a:r>
            <a:endParaRPr lang="ru-RU" sz="1600" dirty="0">
              <a:solidFill>
                <a:srgbClr val="00B050"/>
              </a:solidFill>
              <a:latin typeface="Impact" panose="020B080603090205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            </a:t>
            </a:r>
            <a:r>
              <a:rPr lang="ru-RU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&gt; 45  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f &lt; 1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bo’lganda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tg</a:t>
            </a:r>
            <a:r>
              <a:rPr lang="ru-RU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  <a:sym typeface="Symbol" panose="05050102010706020507" pitchFamily="18" charset="2"/>
              </a:rPr>
              <a:t>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 &gt; f </a:t>
            </a:r>
            <a:r>
              <a:rPr lang="en-US" sz="2800" dirty="0" err="1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bo’ladi</a:t>
            </a:r>
            <a:r>
              <a:rPr lang="en-US" sz="2800" dirty="0">
                <a:solidFill>
                  <a:srgbClr val="00B050"/>
                </a:solidFill>
                <a:latin typeface="Impact" panose="020B0806030902050204" pitchFamily="34" charset="0"/>
                <a:ea typeface="MS Mincho"/>
                <a:cs typeface="Courier New" panose="02070309020205020404" pitchFamily="49" charset="0"/>
              </a:rPr>
              <a:t>.</a:t>
            </a:r>
            <a:endParaRPr lang="ru-RU" sz="2800" dirty="0">
              <a:solidFill>
                <a:srgbClr val="00B050"/>
              </a:solidFill>
              <a:latin typeface="Impact" panose="020B0806030902050204" pitchFamily="34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061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7900" y="711200"/>
            <a:ext cx="93091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Savagich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ignalari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ularning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orasiga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bo’lakchalari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tiqilib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qolmaydigan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qilib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o’rnatilishi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kerak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.</a:t>
            </a:r>
            <a:endParaRPr lang="ru-RU" sz="1400" dirty="0">
              <a:solidFill>
                <a:srgbClr val="FF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 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Ignali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savagich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qatlamini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plankali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savagichga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qaraganda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to’rt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marta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maydaroq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qilib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titadi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savaydi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.</a:t>
            </a:r>
            <a:endParaRPr lang="ru-RU" sz="1400" dirty="0">
              <a:solidFill>
                <a:srgbClr val="FF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 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mashinalarining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yangi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markasi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Buxoroteksdagi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№1 YF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sining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sexida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o’rnatilgan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bo’lib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mashinaning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markasi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ERM-dir. Bu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mashina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Shveycariyaning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"RIETER"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xissadorlik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jamiyatiga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qarashli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bo’lib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mashina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asosan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xolstsiz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ishlashga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moslashgan</a:t>
            </a:r>
            <a:r>
              <a:rPr lang="en-US" sz="2400" dirty="0">
                <a:solidFill>
                  <a:srgbClr val="FF0000"/>
                </a:solidFill>
                <a:latin typeface="Jokerman" panose="04090605060D06020702" pitchFamily="82" charset="0"/>
                <a:ea typeface="MS Mincho"/>
              </a:rPr>
              <a:t>.</a:t>
            </a:r>
            <a:endParaRPr lang="ru-RU" sz="14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881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7800" y="927100"/>
            <a:ext cx="8890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Yigirish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fabrikalarida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xolstsiz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o’timlardan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foydalanish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ishlab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chiqarish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mashinalarini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avtomatlashtirish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zamon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talabi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bo’lganligi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sababli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mashinasi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uning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tarkibidagi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agregat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ham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avtomatlashtirilganligi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ish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unumdorligini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ravon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tekis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ishlashi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ogoxlantiruvchi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lampa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foto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elementlar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mikrokomp`yuterlarning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hammasi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markaziy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boshqarmaga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ulanganligi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eng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yongin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xavfi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tugilganda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ogoxlantiruvchi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signali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,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chiqindilarni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ochib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yopiluvchi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silindrli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plankalar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orqali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maxsus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filtrlarga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uzatilishi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aralashmasi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tarkibidagi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metall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parchalarini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tutib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qoluvchi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sezgir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elementning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ishlashi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juda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ajoyib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yutuqlardandir</a:t>
            </a:r>
            <a:r>
              <a:rPr lang="en-US" sz="2800" dirty="0">
                <a:solidFill>
                  <a:srgbClr val="002060"/>
                </a:solidFill>
                <a:latin typeface="Harlow Solid Italic" panose="04030604020F02020D02" pitchFamily="82" charset="0"/>
                <a:ea typeface="MS Mincho"/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007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0000" y="622300"/>
            <a:ext cx="9296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mashinasi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quyidagi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asosiy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qismlardan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iborat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ta`minlovchi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bunker,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ignali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baraban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turli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barabanlardan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iborat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titkilab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ignalar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yordamida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savalanib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taralgan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aralashmasining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chang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xas-cho’p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chiqindilari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pastga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o’rnatilgan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chiqindi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kamerasiga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tushadi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u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yerdagi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filt`rga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vaqt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-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vaqti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bilan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uzatilib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turadi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.</a:t>
            </a:r>
            <a:endParaRPr lang="ru-RU" sz="1600" dirty="0">
              <a:solidFill>
                <a:srgbClr val="00B0F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 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Mashinaning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unumdorligi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700  kg/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soatgacha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.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Savash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mashinasi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tarkibidagi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paxta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aralashmasi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tarkibidagi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chiqindilarni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tozalash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qobiliyati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juda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yaxshi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MS Mincho"/>
              </a:rPr>
              <a:t>.</a:t>
            </a:r>
            <a:endParaRPr lang="ru-RU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035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3000" y="337046"/>
            <a:ext cx="94107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400" b="1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Xols</a:t>
            </a:r>
            <a:r>
              <a:rPr lang="en-US" sz="2400" b="1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tayyorlash</a:t>
            </a:r>
            <a:r>
              <a:rPr lang="en-US" sz="2400" b="1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vazifalari</a:t>
            </a:r>
            <a:endParaRPr lang="ru-RU" sz="1400" dirty="0">
              <a:solidFill>
                <a:srgbClr val="7030A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 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tekis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sifatli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yigirishda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jarayonning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ahamiyati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katta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.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Titish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agregatidan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olingan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xolstlarda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yopishqoq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xas-cho’p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nuqsonlar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qoladi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ular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olinadigan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mahsulotning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sifatini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buzadi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.  Shu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sababli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xolstlarni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mashinalarida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qayta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ishlab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tolalari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taraladi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.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Paxtani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mashinalarida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ishlashda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quyidagi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ishlar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bajariladi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1400" dirty="0">
              <a:solidFill>
                <a:srgbClr val="7030A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   1.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Xolstdagi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mayda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bo’lakchalarga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ayrim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tolalarga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ajratib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tolalarni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;</a:t>
            </a:r>
            <a:endParaRPr lang="ru-RU" sz="1400" dirty="0">
              <a:solidFill>
                <a:srgbClr val="7030A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   2.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Paxtani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yopishqoq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xas-cho’p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nuqsonlardan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tozalash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kalta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tolalarning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qismini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tashlash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;</a:t>
            </a:r>
            <a:endParaRPr lang="ru-RU" sz="1400" dirty="0">
              <a:solidFill>
                <a:srgbClr val="7030A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   3.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Paxta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katlamini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ancha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(100-140)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marta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yupqalashtirish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tolalarning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uchlarini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oz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to’g’rilash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ularni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-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biriga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paralellash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;</a:t>
            </a:r>
            <a:endParaRPr lang="ru-RU" sz="1400" dirty="0">
              <a:solidFill>
                <a:srgbClr val="7030A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   4.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Taralgan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tozalangan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paxtadan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sifatli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pilta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tayorlash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uni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idishga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taxlash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MS Mincho"/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068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8200" y="117693"/>
            <a:ext cx="9779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Shunday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qilib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titish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mashinalarining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organlarida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bajarilmay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qolgan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ya`ni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paxtani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mayda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bo’lakchalarga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ayrim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tolalarga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ajratish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ularni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tozalash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tolalarning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uchlarini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to’g’rilash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poralash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mashinasida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bajariladi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 Shu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natijada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sifatli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yo’g’onligi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bo’yicha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tekis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pilta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olinadi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Ammo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mashinasi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xolstdagi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xas-cho’p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hamda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iflosliklar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ipgacha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borib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yetadi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 Shu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birga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mashinasining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o’zi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ham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kichik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gruppalar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hosil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qilib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chigallashib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qolgan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tola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tushunchalariga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o’xshash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ba`zi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nuqsonlarni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hosil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Bu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nuqsonlar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ipgacha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yetib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borib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sifatini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pasaytiradi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Bundan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tashqari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mashinasidan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ma`lum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miqdorda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chiqindilar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bu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chiqindilarda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30-50 %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yigirishga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yaraydigan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tolalar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ham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bo’ladi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Shunday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qilib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mashinasidan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xom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ashyoning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qismi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chiqindilarining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unumdorligi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kamligi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sababli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sexi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fabrikada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eng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ko’p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joyni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egallaydi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Yuqorida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ko’rsatilgan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kamchiliklarni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bartaraf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qilish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uchun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butun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dunyoda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muxandis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olimlar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tomonidan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serunum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zamonaviy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jaxon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stardartlariga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mos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keladigan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sifatli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mahsulot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ishlab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chiqaruvchi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mashinalarini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ishlab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chiqarish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uchun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ish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olib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borilyapti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MS Mincho"/>
              </a:rPr>
              <a:t>.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614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33600" y="1066800"/>
            <a:ext cx="96647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>
              <a:spcAft>
                <a:spcPts val="0"/>
              </a:spcAft>
            </a:pPr>
            <a:r>
              <a:rPr lang="en-US" sz="3200" dirty="0" err="1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Tarash</a:t>
            </a: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mashinalarining</a:t>
            </a: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markalari</a:t>
            </a: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:</a:t>
            </a:r>
            <a:endParaRPr lang="ru-RU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    1. ChMM-450-4T; ChMM-450-5T; ChMM-14; ChM-50</a:t>
            </a:r>
            <a:endParaRPr lang="ru-RU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    2. </a:t>
            </a:r>
            <a:r>
              <a:rPr lang="en-US" sz="3200" dirty="0" smtClean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ChMM-450-4 </a:t>
            </a: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; ChMM-450-5 ; ChMM-14; ChM-50; ChM-60</a:t>
            </a:r>
            <a:endParaRPr lang="ru-RU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    3. ChMM-450-4 ; ChMM-450-5 ; ChMM-14; ChM-50; </a:t>
            </a:r>
            <a:r>
              <a:rPr lang="en-US" sz="3200" dirty="0" smtClean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ChM-60</a:t>
            </a:r>
            <a:r>
              <a:rPr lang="en-US" dirty="0" smtClean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3200" dirty="0" smtClean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ChMD-4</a:t>
            </a: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; ChMD-5</a:t>
            </a:r>
            <a:endParaRPr lang="ru-RU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    4. AChM-147;</a:t>
            </a:r>
            <a:endParaRPr lang="ru-RU" dirty="0">
              <a:solidFill>
                <a:srgbClr val="00B05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r>
              <a:rPr lang="en-US" sz="3200" dirty="0">
                <a:solidFill>
                  <a:srgbClr val="00B050"/>
                </a:solidFill>
                <a:latin typeface="Showcard Gothic" panose="04020904020102020604" pitchFamily="82" charset="0"/>
                <a:ea typeface="MS Mincho"/>
              </a:rPr>
              <a:t>     5. S-4-A; S-50;</a:t>
            </a:r>
            <a:endParaRPr lang="ru-RU" dirty="0">
              <a:solidFill>
                <a:srgbClr val="00B05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3935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3000" y="1066800"/>
            <a:ext cx="93599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Izoh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: I -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qayta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tizimidagi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;</a:t>
            </a:r>
            <a:endParaRPr lang="ru-RU" sz="1400" dirty="0">
              <a:solidFill>
                <a:srgbClr val="CC00CC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        II -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karda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(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oddiy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)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tizimidagi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400" dirty="0">
              <a:solidFill>
                <a:srgbClr val="CC00CC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       III - past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nomerli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ip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ishlab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chiqarish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uchun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ishlatiladigan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400" dirty="0">
              <a:solidFill>
                <a:srgbClr val="CC00CC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        IV -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rotorli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aeromexanik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usulda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ip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ishlab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chiqarishda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ishlatiladigan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400" dirty="0">
              <a:solidFill>
                <a:srgbClr val="CC00CC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         V -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yangi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zamonavity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serunum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«RIETER»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tizimidagi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tarash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400" dirty="0">
                <a:solidFill>
                  <a:srgbClr val="CC00CC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2400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1247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9800" y="271145"/>
            <a:ext cx="95123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I -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qismdagi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ChMM-450-4T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ChMM-14T -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markali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tarash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mashinalarining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unumdorligi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juda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past,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asosiy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organlarining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sekin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chunki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bu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tarash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mashinalari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qayta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tarash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tizimi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moslashgan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bo’lib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uzun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tolalarga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shikast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yetkazmaslik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ishchi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organlarining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tezligi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pasaymagan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natijada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ChMM-450-4T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ChMM-450-5T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mashinalarining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unumdorligi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AN=8-10 kg/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soatni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tashkil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qilsa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ChMM-14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mashinasining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unumdorligi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AN=13-15 kg/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soatni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tashkil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etadi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bu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ko’rsatkich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juda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past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hisoblanadi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. 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II -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qismdagi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tarash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mashinalarining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nazariy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ish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unumdorligi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ChMM-450-4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ChMM-450-5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ning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An= 10-12 kg/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soat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ChMM-14 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markasiniki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An= 20-22 kg/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soatga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teng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,  ChM-50 da An-23-25 kg/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soatgacha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yetkazilgan</a:t>
            </a:r>
            <a:r>
              <a:rPr lang="en-US" sz="2000" dirty="0">
                <a:solidFill>
                  <a:srgbClr val="002060"/>
                </a:solidFill>
                <a:latin typeface="Arial Black" panose="020B0A04020102020204" pitchFamily="34" charset="0"/>
                <a:ea typeface="MS Mincho"/>
              </a:rPr>
              <a:t>.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740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3900" y="596796"/>
            <a:ext cx="9969500" cy="5458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III -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yuqori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teksli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ip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ishlab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chiqarishga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moslashgan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xolstli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xolstsiz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ishlaydigan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tarash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mashinalaridagi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nazariy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unumdorligi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ChMD-4, ChMD-5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markali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ikki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barabanli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xolstli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xolstsiz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ishlashga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moslashgan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shlyapali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taroqli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mashinalarda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 An=25-28   kg/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soat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, An=33-35 kg/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soatgacha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yetkazilgan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. </a:t>
            </a:r>
            <a:endParaRPr lang="ru-RU" sz="1100" dirty="0">
              <a:solidFill>
                <a:srgbClr val="FF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   IV-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qismdagi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aeromexanik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rotorli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yigirish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tizimida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qo’llaniladigan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tarash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mashinasi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AChM-14U  da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nazariy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unumdorlik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An=26-28 kg/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soatgacha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yetkazilgan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.</a:t>
            </a:r>
            <a:endParaRPr lang="ru-RU" sz="1100" dirty="0">
              <a:solidFill>
                <a:srgbClr val="FF00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   V- "RIETER"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tizimidagi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tarash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mashinalari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S-4-A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S-50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larda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nazariy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unumdorligi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An-30-80 kg/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soatgacha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yetkazilgan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.    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Hamma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ip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yigiruv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fabrikalarida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paxta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kimyoviy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tolalarni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karda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(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oddiy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)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tizimida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va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qayta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tarash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 (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grebennoy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) 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yigirishda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shlyapkali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tarash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mashinalari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ishlatiladi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.  U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quyidagi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rasmda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ko’rsatilgandek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tuzilgan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  <a:ea typeface="MS Mincho"/>
              </a:rPr>
              <a:t>.</a:t>
            </a:r>
            <a:endParaRPr lang="ru-RU" sz="11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081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87600" y="584200"/>
            <a:ext cx="9207500" cy="5582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Savash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sexida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keltirilgan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A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valiklari-1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ustiga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qo’yiladi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valikdan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tushib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ketmasligi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uning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ikki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tomonidan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chiqib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turgan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po’lat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chivik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yon tutkichlar-2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dagi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uyiqqa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kirib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turadi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  Bu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tutkichlarning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yuqori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qismi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shunday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tuzilganki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unga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zapas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 B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ni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kuyish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mumkin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Mashina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A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ni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qayta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ishlab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bo’lgandan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so’ng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B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ni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qayta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ishlay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boshlaydi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  Agar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mashinasida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katta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o’lchamli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xolstlarni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qayta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ishlash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lozim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bo’lsa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, 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mashinalarida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ikkita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xolst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valigi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bo’ladi</a:t>
            </a:r>
            <a:r>
              <a:rPr lang="en-US" sz="2400" dirty="0">
                <a:solidFill>
                  <a:srgbClr val="7030A0"/>
                </a:solidFill>
                <a:latin typeface="Showcard Gothic" panose="04020904020102020604" pitchFamily="82" charset="0"/>
                <a:ea typeface="MS Mincho"/>
              </a:rPr>
              <a:t>.</a:t>
            </a:r>
            <a:endParaRPr lang="ru-RU" sz="1400" dirty="0">
              <a:solidFill>
                <a:srgbClr val="7030A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889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2900" y="1751737"/>
            <a:ext cx="861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Tayanch</a:t>
            </a:r>
            <a:r>
              <a:rPr lang="en-US" sz="2800" b="1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iboralari</a:t>
            </a:r>
            <a:r>
              <a:rPr lang="en-US" sz="2800" b="1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:</a:t>
            </a:r>
            <a:endParaRPr lang="ru-RU" sz="1600" dirty="0">
              <a:solidFill>
                <a:srgbClr val="00B0F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 </a:t>
            </a:r>
            <a:endParaRPr lang="ru-RU" sz="1600" dirty="0">
              <a:solidFill>
                <a:srgbClr val="00B0F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Yelkali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rostlagich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ignali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savagich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turli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baraban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plankali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savagich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pichoqli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baraban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rezerf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bunker,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o’rovchi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vall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skalka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xols</a:t>
            </a:r>
            <a:r>
              <a:rPr lang="en-US" sz="2800" dirty="0">
                <a:solidFill>
                  <a:srgbClr val="00B0F0"/>
                </a:solidFill>
                <a:latin typeface="Jokerman" panose="04090605060D06020702" pitchFamily="82" charset="0"/>
                <a:ea typeface="MS Mincho"/>
              </a:rPr>
              <a:t>.</a:t>
            </a:r>
            <a:endParaRPr lang="ru-RU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418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2500" y="203200"/>
            <a:ext cx="9702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Takrorlash</a:t>
            </a:r>
            <a:r>
              <a:rPr lang="en-US" sz="2400" b="1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savollari</a:t>
            </a:r>
            <a:r>
              <a:rPr lang="en-US" sz="2400" b="1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 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1.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mashinasining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vazifasi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markalari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2.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mashinasining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asosiy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ishchi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organlari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ularning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vazifasi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nimadan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iborat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3.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mashinasidagi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savovchi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organlarni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aytib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bering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4.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Yangi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markadagi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mashinasi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eskisini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farqi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nimada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5.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Yelkali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rostlagichning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vazifasini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ishlashini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ayting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6.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Savash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mashinasidagi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ventilyatorlarning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vazifasi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nimadan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iborat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?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7.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Ignali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savagichning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ishlashini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ayting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8.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Turli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barabanning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vafasi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ishlashini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ayting</a:t>
            </a:r>
            <a:r>
              <a:rPr lang="en-US" sz="2400" dirty="0">
                <a:solidFill>
                  <a:srgbClr val="0000FF"/>
                </a:solidFill>
                <a:latin typeface="Impact" panose="020B0806030902050204" pitchFamily="34" charset="0"/>
                <a:ea typeface="MS Mincho"/>
              </a:rPr>
              <a:t>.</a:t>
            </a:r>
            <a:endParaRPr lang="ru-RU" sz="1400" dirty="0">
              <a:solidFill>
                <a:srgbClr val="0000FF"/>
              </a:solidFill>
              <a:effectLst/>
              <a:latin typeface="Impact" panose="020B080603090205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44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87401"/>
            <a:ext cx="9398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Foydalanilgan</a:t>
            </a:r>
            <a:r>
              <a:rPr lang="en-US" sz="2000" b="1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b="1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adabiyotlar</a:t>
            </a:r>
            <a:r>
              <a:rPr lang="en-US" sz="2000" b="1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: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         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1.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Sh.R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Marasulov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«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va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ximiyaviy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tolalarni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yigirish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», Toshkent, 1986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yil,I-qism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2. N.N.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Milovidov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,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K.I.Badalov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«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Pryadenie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xlopka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», M,1972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yil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,        I-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qism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3.B.A.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Azimov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«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Paxta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yigirish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fabrikalarini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loyixalash»,T,1995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yil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4.N.I.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Truevcev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«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Mexanicheskaya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texnologiya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voloknitiux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materialov»,M,1969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yil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      </a:t>
            </a:r>
            <a:endParaRPr lang="ru-RU" sz="1200" dirty="0">
              <a:solidFill>
                <a:srgbClr val="00990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   5.«RIETER»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tizimidagi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savash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mashinalari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 </a:t>
            </a:r>
            <a:r>
              <a:rPr lang="en-US" sz="2000" dirty="0" err="1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pasporti</a:t>
            </a:r>
            <a:r>
              <a:rPr lang="en-US" sz="2000" dirty="0">
                <a:solidFill>
                  <a:srgbClr val="009900"/>
                </a:solidFill>
                <a:latin typeface="Lucida Calligraphy" panose="03010101010101010101" pitchFamily="66" charset="0"/>
                <a:ea typeface="MS Mincho"/>
              </a:rPr>
              <a:t>.</a:t>
            </a:r>
            <a:endParaRPr lang="ru-RU" sz="20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23898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252525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35</TotalTime>
  <Words>1755</Words>
  <Application>Microsoft Office PowerPoint</Application>
  <PresentationFormat>Широкоэкранный</PresentationFormat>
  <Paragraphs>92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46" baseType="lpstr">
      <vt:lpstr>Algerian</vt:lpstr>
      <vt:lpstr>Arial</vt:lpstr>
      <vt:lpstr>Arial Black</vt:lpstr>
      <vt:lpstr>Bauhaus 93</vt:lpstr>
      <vt:lpstr>Century Gothic</vt:lpstr>
      <vt:lpstr>Courier New</vt:lpstr>
      <vt:lpstr>Harlow Solid Italic</vt:lpstr>
      <vt:lpstr>Harrington</vt:lpstr>
      <vt:lpstr>Impact</vt:lpstr>
      <vt:lpstr>Jokerman</vt:lpstr>
      <vt:lpstr>Lucida Calligraphy</vt:lpstr>
      <vt:lpstr>MS Mincho</vt:lpstr>
      <vt:lpstr>Ravie</vt:lpstr>
      <vt:lpstr>Showcard Gothic</vt:lpstr>
      <vt:lpstr>Symbol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4</cp:revision>
  <dcterms:created xsi:type="dcterms:W3CDTF">2018-09-28T18:19:31Z</dcterms:created>
  <dcterms:modified xsi:type="dcterms:W3CDTF">2018-09-28T18:54:47Z</dcterms:modified>
</cp:coreProperties>
</file>