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rawings/drawing2.xml" ContentType="application/vnd.openxmlformats-officedocument.drawingml.chartshapes+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diagrams/data2.xml" ContentType="application/vnd.openxmlformats-officedocument.drawingml.diagramData+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drawings/drawing3.xml" ContentType="application/vnd.openxmlformats-officedocument.drawingml.chartshapes+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5"/>
  </p:notesMasterIdLst>
  <p:sldIdLst>
    <p:sldId id="324" r:id="rId2"/>
    <p:sldId id="330" r:id="rId3"/>
    <p:sldId id="318" r:id="rId4"/>
    <p:sldId id="319" r:id="rId5"/>
    <p:sldId id="379" r:id="rId6"/>
    <p:sldId id="380" r:id="rId7"/>
    <p:sldId id="381" r:id="rId8"/>
    <p:sldId id="382" r:id="rId9"/>
    <p:sldId id="383" r:id="rId10"/>
    <p:sldId id="386" r:id="rId11"/>
    <p:sldId id="403" r:id="rId12"/>
    <p:sldId id="402" r:id="rId13"/>
    <p:sldId id="393" r:id="rId14"/>
    <p:sldId id="347" r:id="rId15"/>
    <p:sldId id="394" r:id="rId16"/>
    <p:sldId id="396" r:id="rId17"/>
    <p:sldId id="395" r:id="rId18"/>
    <p:sldId id="337" r:id="rId19"/>
    <p:sldId id="387" r:id="rId20"/>
    <p:sldId id="389" r:id="rId21"/>
    <p:sldId id="390" r:id="rId22"/>
    <p:sldId id="392" r:id="rId23"/>
    <p:sldId id="377" r:id="rId24"/>
    <p:sldId id="391" r:id="rId25"/>
    <p:sldId id="376" r:id="rId26"/>
    <p:sldId id="397" r:id="rId27"/>
    <p:sldId id="398" r:id="rId28"/>
    <p:sldId id="400" r:id="rId29"/>
    <p:sldId id="399" r:id="rId30"/>
    <p:sldId id="401" r:id="rId31"/>
    <p:sldId id="356" r:id="rId32"/>
    <p:sldId id="342" r:id="rId33"/>
    <p:sldId id="354"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860"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_____Microsoft_Office_Excel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_____Microsoft_Office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pie3DChart>
        <c:varyColors val="1"/>
        <c:ser>
          <c:idx val="0"/>
          <c:order val="0"/>
          <c:tx>
            <c:strRef>
              <c:f>Лист1!$B$1</c:f>
              <c:strCache>
                <c:ptCount val="1"/>
                <c:pt idx="0">
                  <c:v>Продажи</c:v>
                </c:pt>
              </c:strCache>
            </c:strRef>
          </c:tx>
          <c:dLbls>
            <c:dLbl>
              <c:idx val="0"/>
              <c:layout/>
              <c:tx>
                <c:rich>
                  <a:bodyPr/>
                  <a:lstStyle/>
                  <a:p>
                    <a:r>
                      <a:rPr lang="en-US" sz="2000"/>
                      <a:t>Ish, Karyera, Biznes</a:t>
                    </a:r>
                  </a:p>
                </c:rich>
              </c:tx>
              <c:showCatName val="1"/>
              <c:showSerName val="1"/>
            </c:dLbl>
            <c:dLbl>
              <c:idx val="1"/>
              <c:layout>
                <c:manualLayout>
                  <c:x val="-0.21790603640319495"/>
                  <c:y val="-0.275207472613615"/>
                </c:manualLayout>
              </c:layout>
              <c:tx>
                <c:rich>
                  <a:bodyPr/>
                  <a:lstStyle/>
                  <a:p>
                    <a:r>
                      <a:rPr lang="en-US" sz="2000" dirty="0" err="1" smtClean="0"/>
                      <a:t>Shaxsiy</a:t>
                    </a:r>
                    <a:r>
                      <a:rPr lang="en-US" sz="2000" dirty="0" smtClean="0"/>
                      <a:t> </a:t>
                    </a:r>
                    <a:r>
                      <a:rPr lang="en-US" sz="2000" dirty="0" err="1" smtClean="0"/>
                      <a:t>hayot</a:t>
                    </a:r>
                    <a:r>
                      <a:rPr lang="en-US" sz="2000" dirty="0" smtClean="0"/>
                      <a:t> (</a:t>
                    </a:r>
                    <a:r>
                      <a:rPr lang="en-US" sz="2000" dirty="0" err="1" smtClean="0"/>
                      <a:t>oila</a:t>
                    </a:r>
                    <a:r>
                      <a:rPr lang="en-US" sz="2000" dirty="0" smtClean="0"/>
                      <a:t>, </a:t>
                    </a:r>
                    <a:r>
                      <a:rPr lang="en-US" sz="2000" dirty="0" err="1" smtClean="0"/>
                      <a:t>bolalar</a:t>
                    </a:r>
                    <a:r>
                      <a:rPr lang="en-US" sz="2000" dirty="0" smtClean="0"/>
                      <a:t>, </a:t>
                    </a:r>
                    <a:r>
                      <a:rPr lang="en-US" sz="2000" dirty="0" err="1" smtClean="0"/>
                      <a:t>yaqinlar</a:t>
                    </a:r>
                    <a:r>
                      <a:rPr lang="en-US" sz="2000" dirty="0" smtClean="0"/>
                      <a:t>)</a:t>
                    </a:r>
                    <a:endParaRPr lang="en-US" sz="2000" dirty="0"/>
                  </a:p>
                </c:rich>
              </c:tx>
              <c:showCatName val="1"/>
              <c:showSerName val="1"/>
            </c:dLbl>
            <c:dLbl>
              <c:idx val="2"/>
              <c:layout/>
              <c:tx>
                <c:rich>
                  <a:bodyPr/>
                  <a:lstStyle/>
                  <a:p>
                    <a:r>
                      <a:rPr lang="en-US" sz="2000"/>
                      <a:t>Shaxsiy rivojlanish</a:t>
                    </a:r>
                  </a:p>
                </c:rich>
              </c:tx>
              <c:showCatName val="1"/>
              <c:showSerName val="1"/>
            </c:dLbl>
            <c:dLbl>
              <c:idx val="3"/>
              <c:layout/>
              <c:tx>
                <c:rich>
                  <a:bodyPr/>
                  <a:lstStyle/>
                  <a:p>
                    <a:r>
                      <a:rPr lang="en-US" sz="2000"/>
                      <a:t>Sog'lik</a:t>
                    </a:r>
                  </a:p>
                </c:rich>
              </c:tx>
              <c:showCatName val="1"/>
              <c:showSerName val="1"/>
            </c:dLbl>
            <c:dLbl>
              <c:idx val="4"/>
              <c:layout/>
              <c:tx>
                <c:rich>
                  <a:bodyPr/>
                  <a:lstStyle/>
                  <a:p>
                    <a:r>
                      <a:rPr lang="en-US" sz="2000"/>
                      <a:t>Do'stlar</a:t>
                    </a:r>
                  </a:p>
                </c:rich>
              </c:tx>
              <c:showCatName val="1"/>
              <c:showSerName val="1"/>
            </c:dLbl>
            <c:dLbl>
              <c:idx val="5"/>
              <c:layout/>
              <c:tx>
                <c:rich>
                  <a:bodyPr/>
                  <a:lstStyle/>
                  <a:p>
                    <a:r>
                      <a:rPr lang="en-US" sz="2000"/>
                      <a:t>Jamoaviy faoliyat</a:t>
                    </a:r>
                  </a:p>
                </c:rich>
              </c:tx>
              <c:showCatName val="1"/>
              <c:showSerName val="1"/>
            </c:dLbl>
            <c:txPr>
              <a:bodyPr/>
              <a:lstStyle/>
              <a:p>
                <a:pPr>
                  <a:defRPr sz="2000"/>
                </a:pPr>
                <a:endParaRPr lang="ru-RU"/>
              </a:p>
            </c:txPr>
            <c:showCatName val="1"/>
            <c:showSerName val="1"/>
            <c:showLeaderLines val="1"/>
          </c:dLbls>
          <c:cat>
            <c:strRef>
              <c:f>Лист1!$A$2:$A$7</c:f>
              <c:strCache>
                <c:ptCount val="6"/>
                <c:pt idx="0">
                  <c:v>Ish, Kariera, Biznes</c:v>
                </c:pt>
                <c:pt idx="1">
                  <c:v>Shahsiy hayot (oila, bolalar, yaqinlar)</c:v>
                </c:pt>
                <c:pt idx="2">
                  <c:v>Shahsiy rivojlanish</c:v>
                </c:pt>
                <c:pt idx="3">
                  <c:v>Sog'lik</c:v>
                </c:pt>
                <c:pt idx="4">
                  <c:v>Do'stlar</c:v>
                </c:pt>
                <c:pt idx="5">
                  <c:v>Jamoa ifaoliyat</c:v>
                </c:pt>
              </c:strCache>
            </c:strRef>
          </c:cat>
          <c:val>
            <c:numRef>
              <c:f>Лист1!$B$2:$B$7</c:f>
              <c:numCache>
                <c:formatCode>General</c:formatCode>
                <c:ptCount val="6"/>
                <c:pt idx="0">
                  <c:v>25</c:v>
                </c:pt>
                <c:pt idx="1">
                  <c:v>18</c:v>
                </c:pt>
                <c:pt idx="2">
                  <c:v>18</c:v>
                </c:pt>
                <c:pt idx="3">
                  <c:v>12</c:v>
                </c:pt>
                <c:pt idx="4">
                  <c:v>10</c:v>
                </c:pt>
                <c:pt idx="5">
                  <c:v>7</c:v>
                </c:pt>
              </c:numCache>
            </c:numRef>
          </c:val>
        </c:ser>
      </c:pie3DChart>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pie3DChart>
        <c:varyColors val="1"/>
      </c:pie3DChart>
    </c:plotArea>
    <c:plotVisOnly val="1"/>
  </c:chart>
  <c:spPr>
    <a:solidFill>
      <a:schemeClr val="accent2"/>
    </a:solidFill>
  </c:spPr>
  <c:txPr>
    <a:bodyPr/>
    <a:lstStyle/>
    <a:p>
      <a:pPr>
        <a:defRPr sz="2000"/>
      </a:pPr>
      <a:endParaRPr lang="ru-RU"/>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pie3DChart>
        <c:varyColors val="1"/>
      </c:pie3DChart>
    </c:plotArea>
    <c:plotVisOnly val="1"/>
  </c:chart>
  <c:spPr>
    <a:solidFill>
      <a:schemeClr val="accent2"/>
    </a:solidFill>
  </c:spPr>
  <c:txPr>
    <a:bodyPr/>
    <a:lstStyle/>
    <a:p>
      <a:pPr>
        <a:defRPr sz="2000"/>
      </a:pPr>
      <a:endParaRPr lang="ru-RU"/>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pie3DChart>
        <c:varyColors val="1"/>
      </c:pie3DChart>
    </c:plotArea>
    <c:plotVisOnly val="1"/>
  </c:chart>
  <c:spPr>
    <a:solidFill>
      <a:schemeClr val="accent2"/>
    </a:solidFill>
  </c:spPr>
  <c:txPr>
    <a:bodyPr/>
    <a:lstStyle/>
    <a:p>
      <a:pPr>
        <a:defRPr sz="2000"/>
      </a:pPr>
      <a:endParaRPr lang="ru-RU"/>
    </a:p>
  </c:txPr>
  <c:externalData r:id="rId1"/>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BCF26D-9ED0-4C6C-B519-435AD55A6FCC}"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ru-RU"/>
        </a:p>
      </dgm:t>
    </dgm:pt>
    <dgm:pt modelId="{3B5F616D-A57E-43EF-A4E0-40DC0ED1E2F1}">
      <dgm:prSet phldrT="[Текст]" custT="1"/>
      <dgm:spPr/>
      <dgm:t>
        <a:bodyPr/>
        <a:lstStyle/>
        <a:p>
          <a:r>
            <a:rPr lang="en-US" sz="1800" dirty="0" err="1"/>
            <a:t>Hayotiy</a:t>
          </a:r>
          <a:r>
            <a:rPr lang="en-US" sz="1800" dirty="0"/>
            <a:t> </a:t>
          </a:r>
          <a:r>
            <a:rPr lang="en-US" sz="1800" dirty="0" err="1"/>
            <a:t>faoliyat</a:t>
          </a:r>
          <a:endParaRPr lang="ru-RU" sz="1800" dirty="0"/>
        </a:p>
      </dgm:t>
    </dgm:pt>
    <dgm:pt modelId="{B28E3946-EA24-4D5B-9FEB-50186C5FD6DC}" type="parTrans" cxnId="{A1541A88-7437-4C02-9F39-3597473A168A}">
      <dgm:prSet/>
      <dgm:spPr/>
      <dgm:t>
        <a:bodyPr/>
        <a:lstStyle/>
        <a:p>
          <a:endParaRPr lang="ru-RU"/>
        </a:p>
      </dgm:t>
    </dgm:pt>
    <dgm:pt modelId="{3253F3A7-2505-4808-8D18-0375908B43F0}" type="sibTrans" cxnId="{A1541A88-7437-4C02-9F39-3597473A168A}">
      <dgm:prSet/>
      <dgm:spPr/>
      <dgm:t>
        <a:bodyPr/>
        <a:lstStyle/>
        <a:p>
          <a:endParaRPr lang="ru-RU"/>
        </a:p>
      </dgm:t>
    </dgm:pt>
    <dgm:pt modelId="{0579E7B6-AE57-41D7-948A-D4BC1F49AFDE}">
      <dgm:prSet phldrT="[Текст]" custT="1"/>
      <dgm:spPr/>
      <dgm:t>
        <a:bodyPr/>
        <a:lstStyle/>
        <a:p>
          <a:r>
            <a:rPr lang="en-US" sz="1800" dirty="0" err="1"/>
            <a:t>Ish</a:t>
          </a:r>
          <a:r>
            <a:rPr lang="en-US" sz="1800" dirty="0"/>
            <a:t>, </a:t>
          </a:r>
          <a:r>
            <a:rPr lang="en-US" sz="1800" dirty="0" err="1"/>
            <a:t>Karyera</a:t>
          </a:r>
          <a:r>
            <a:rPr lang="en-US" sz="1800" dirty="0"/>
            <a:t>, </a:t>
          </a:r>
          <a:r>
            <a:rPr lang="en-US" sz="1800" dirty="0" err="1"/>
            <a:t>Biznes</a:t>
          </a:r>
          <a:r>
            <a:rPr lang="en-US" sz="1800" dirty="0"/>
            <a:t> </a:t>
          </a:r>
          <a:endParaRPr lang="ru-RU" sz="1800" dirty="0"/>
        </a:p>
      </dgm:t>
    </dgm:pt>
    <dgm:pt modelId="{45C7A093-39A9-45A8-857A-CB94A28E2C59}" type="parTrans" cxnId="{9B13AD1A-D68B-41C8-B926-E274CEA38445}">
      <dgm:prSet/>
      <dgm:spPr/>
      <dgm:t>
        <a:bodyPr/>
        <a:lstStyle/>
        <a:p>
          <a:endParaRPr lang="ru-RU"/>
        </a:p>
      </dgm:t>
    </dgm:pt>
    <dgm:pt modelId="{46527CD9-EA3D-4703-A329-FF550B6A903E}" type="sibTrans" cxnId="{9B13AD1A-D68B-41C8-B926-E274CEA38445}">
      <dgm:prSet/>
      <dgm:spPr/>
      <dgm:t>
        <a:bodyPr/>
        <a:lstStyle/>
        <a:p>
          <a:endParaRPr lang="ru-RU"/>
        </a:p>
      </dgm:t>
    </dgm:pt>
    <dgm:pt modelId="{2EA95DB1-0B55-49F2-AF9D-81D2DA8869FA}">
      <dgm:prSet phldrT="[Текст]" custT="1"/>
      <dgm:spPr/>
      <dgm:t>
        <a:bodyPr/>
        <a:lstStyle/>
        <a:p>
          <a:r>
            <a:rPr lang="en-US" sz="1600"/>
            <a:t>Shaxsiy rivojlanish</a:t>
          </a:r>
          <a:endParaRPr lang="ru-RU" sz="1600"/>
        </a:p>
      </dgm:t>
    </dgm:pt>
    <dgm:pt modelId="{302E3C6D-CFCC-4726-A76C-B1637721F82A}" type="parTrans" cxnId="{3975E1D7-F050-483E-AC60-DCDCB78F75E3}">
      <dgm:prSet/>
      <dgm:spPr/>
      <dgm:t>
        <a:bodyPr/>
        <a:lstStyle/>
        <a:p>
          <a:endParaRPr lang="ru-RU"/>
        </a:p>
      </dgm:t>
    </dgm:pt>
    <dgm:pt modelId="{9BC9A427-8347-4C48-A319-B8ABB895DB54}" type="sibTrans" cxnId="{3975E1D7-F050-483E-AC60-DCDCB78F75E3}">
      <dgm:prSet/>
      <dgm:spPr/>
      <dgm:t>
        <a:bodyPr/>
        <a:lstStyle/>
        <a:p>
          <a:endParaRPr lang="ru-RU"/>
        </a:p>
      </dgm:t>
    </dgm:pt>
    <dgm:pt modelId="{94D8CA28-5198-44FF-B5C9-85C478516409}">
      <dgm:prSet phldrT="[Текст]" custT="1"/>
      <dgm:spPr/>
      <dgm:t>
        <a:bodyPr/>
        <a:lstStyle/>
        <a:p>
          <a:r>
            <a:rPr lang="en-US" sz="1600"/>
            <a:t>Milliy va jamoaviy faoliyat</a:t>
          </a:r>
          <a:endParaRPr lang="ru-RU" sz="1600"/>
        </a:p>
      </dgm:t>
    </dgm:pt>
    <dgm:pt modelId="{56F4A544-D8A9-4228-B6B6-A77E206D4313}" type="parTrans" cxnId="{77DEB433-2306-4F72-A604-77CD3AC6F84C}">
      <dgm:prSet/>
      <dgm:spPr/>
      <dgm:t>
        <a:bodyPr/>
        <a:lstStyle/>
        <a:p>
          <a:endParaRPr lang="ru-RU"/>
        </a:p>
      </dgm:t>
    </dgm:pt>
    <dgm:pt modelId="{775DCC66-1FB4-440C-A937-FC9EC02AB8D5}" type="sibTrans" cxnId="{77DEB433-2306-4F72-A604-77CD3AC6F84C}">
      <dgm:prSet/>
      <dgm:spPr/>
      <dgm:t>
        <a:bodyPr/>
        <a:lstStyle/>
        <a:p>
          <a:endParaRPr lang="ru-RU"/>
        </a:p>
      </dgm:t>
    </dgm:pt>
    <dgm:pt modelId="{1837C8A2-1233-41BD-BAD3-E5670DD3043C}">
      <dgm:prSet phldrT="[Текст]" custT="1"/>
      <dgm:spPr/>
      <dgm:t>
        <a:bodyPr/>
        <a:lstStyle/>
        <a:p>
          <a:r>
            <a:rPr lang="en-US" sz="1600"/>
            <a:t>Shaxsiy hayot (Oila, Do'stlar, Qiziqishlar)  </a:t>
          </a:r>
          <a:endParaRPr lang="ru-RU" sz="1600"/>
        </a:p>
      </dgm:t>
    </dgm:pt>
    <dgm:pt modelId="{D159CB51-342F-429D-893A-8319C1A6E6A5}" type="parTrans" cxnId="{FEEEBE20-E618-4BC2-B1DB-06D4CD19978D}">
      <dgm:prSet/>
      <dgm:spPr/>
      <dgm:t>
        <a:bodyPr/>
        <a:lstStyle/>
        <a:p>
          <a:endParaRPr lang="ru-RU"/>
        </a:p>
      </dgm:t>
    </dgm:pt>
    <dgm:pt modelId="{27394B30-2B9A-4F06-8D30-AB1C59666EAC}" type="sibTrans" cxnId="{FEEEBE20-E618-4BC2-B1DB-06D4CD19978D}">
      <dgm:prSet/>
      <dgm:spPr/>
      <dgm:t>
        <a:bodyPr/>
        <a:lstStyle/>
        <a:p>
          <a:endParaRPr lang="ru-RU"/>
        </a:p>
      </dgm:t>
    </dgm:pt>
    <dgm:pt modelId="{F72B4622-6E0B-4F44-A8DF-A39B8450BF40}">
      <dgm:prSet phldrT="[Текст]" custT="1"/>
      <dgm:spPr/>
      <dgm:t>
        <a:bodyPr/>
        <a:lstStyle/>
        <a:p>
          <a:r>
            <a:rPr lang="en-US" sz="1600" dirty="0" err="1" smtClean="0"/>
            <a:t>Sog'lik</a:t>
          </a:r>
          <a:r>
            <a:rPr lang="en-US" sz="1600" dirty="0" smtClean="0"/>
            <a:t> </a:t>
          </a:r>
          <a:r>
            <a:rPr lang="en-US" sz="1600" dirty="0" err="1" smtClean="0"/>
            <a:t>jismoniy</a:t>
          </a:r>
          <a:r>
            <a:rPr lang="en-US" sz="1600" dirty="0" smtClean="0"/>
            <a:t> </a:t>
          </a:r>
          <a:r>
            <a:rPr lang="en-US" sz="1600" dirty="0" err="1" smtClean="0"/>
            <a:t>va</a:t>
          </a:r>
          <a:r>
            <a:rPr lang="en-US" sz="1600" dirty="0" smtClean="0"/>
            <a:t> </a:t>
          </a:r>
          <a:r>
            <a:rPr lang="en-US" sz="1600" dirty="0" err="1" smtClean="0"/>
            <a:t>ruhiy</a:t>
          </a:r>
          <a:endParaRPr lang="ru-RU" sz="1600" dirty="0"/>
        </a:p>
      </dgm:t>
    </dgm:pt>
    <dgm:pt modelId="{670500FE-2B0C-4D2D-91EA-1707653A7D5A}" type="parTrans" cxnId="{1DB315FD-04DD-4601-A159-26240C217FEB}">
      <dgm:prSet/>
      <dgm:spPr/>
      <dgm:t>
        <a:bodyPr/>
        <a:lstStyle/>
        <a:p>
          <a:endParaRPr lang="ru-RU"/>
        </a:p>
      </dgm:t>
    </dgm:pt>
    <dgm:pt modelId="{585308CC-5852-42A0-9418-88AD4696874B}" type="sibTrans" cxnId="{1DB315FD-04DD-4601-A159-26240C217FEB}">
      <dgm:prSet/>
      <dgm:spPr/>
      <dgm:t>
        <a:bodyPr/>
        <a:lstStyle/>
        <a:p>
          <a:endParaRPr lang="ru-RU"/>
        </a:p>
      </dgm:t>
    </dgm:pt>
    <dgm:pt modelId="{F01DB9D2-7B5F-485C-B37F-02D988398E11}" type="pres">
      <dgm:prSet presAssocID="{7CBCF26D-9ED0-4C6C-B519-435AD55A6FCC}" presName="Name0" presStyleCnt="0">
        <dgm:presLayoutVars>
          <dgm:chPref val="1"/>
          <dgm:dir/>
          <dgm:animOne val="branch"/>
          <dgm:animLvl val="lvl"/>
          <dgm:resizeHandles/>
        </dgm:presLayoutVars>
      </dgm:prSet>
      <dgm:spPr/>
      <dgm:t>
        <a:bodyPr/>
        <a:lstStyle/>
        <a:p>
          <a:endParaRPr lang="ru-RU"/>
        </a:p>
      </dgm:t>
    </dgm:pt>
    <dgm:pt modelId="{B8905AE8-EA1D-43C8-BFF9-0EE10F0AAD36}" type="pres">
      <dgm:prSet presAssocID="{3B5F616D-A57E-43EF-A4E0-40DC0ED1E2F1}" presName="vertOne" presStyleCnt="0"/>
      <dgm:spPr/>
    </dgm:pt>
    <dgm:pt modelId="{E3C70182-520D-4528-82E8-F14716CC3458}" type="pres">
      <dgm:prSet presAssocID="{3B5F616D-A57E-43EF-A4E0-40DC0ED1E2F1}" presName="txOne" presStyleLbl="node0" presStyleIdx="0" presStyleCnt="1" custScaleY="35124">
        <dgm:presLayoutVars>
          <dgm:chPref val="3"/>
        </dgm:presLayoutVars>
      </dgm:prSet>
      <dgm:spPr/>
      <dgm:t>
        <a:bodyPr/>
        <a:lstStyle/>
        <a:p>
          <a:endParaRPr lang="ru-RU"/>
        </a:p>
      </dgm:t>
    </dgm:pt>
    <dgm:pt modelId="{81445DFC-8DD6-47F2-BB61-53605DCDA528}" type="pres">
      <dgm:prSet presAssocID="{3B5F616D-A57E-43EF-A4E0-40DC0ED1E2F1}" presName="parTransOne" presStyleCnt="0"/>
      <dgm:spPr/>
    </dgm:pt>
    <dgm:pt modelId="{BA571502-FC77-4C34-A080-27A5D1BB9040}" type="pres">
      <dgm:prSet presAssocID="{3B5F616D-A57E-43EF-A4E0-40DC0ED1E2F1}" presName="horzOne" presStyleCnt="0"/>
      <dgm:spPr/>
    </dgm:pt>
    <dgm:pt modelId="{3D6FA2F5-B559-47C8-92EA-949695D0DA09}" type="pres">
      <dgm:prSet presAssocID="{0579E7B6-AE57-41D7-948A-D4BC1F49AFDE}" presName="vertTwo" presStyleCnt="0"/>
      <dgm:spPr/>
    </dgm:pt>
    <dgm:pt modelId="{A0CCE248-FA52-4852-9FAC-6A215239F8EA}" type="pres">
      <dgm:prSet presAssocID="{0579E7B6-AE57-41D7-948A-D4BC1F49AFDE}" presName="txTwo" presStyleLbl="node2" presStyleIdx="0" presStyleCnt="2">
        <dgm:presLayoutVars>
          <dgm:chPref val="3"/>
        </dgm:presLayoutVars>
      </dgm:prSet>
      <dgm:spPr/>
      <dgm:t>
        <a:bodyPr/>
        <a:lstStyle/>
        <a:p>
          <a:endParaRPr lang="ru-RU"/>
        </a:p>
      </dgm:t>
    </dgm:pt>
    <dgm:pt modelId="{4AC1F488-E41B-42B9-B5EF-6DC075FB421D}" type="pres">
      <dgm:prSet presAssocID="{0579E7B6-AE57-41D7-948A-D4BC1F49AFDE}" presName="parTransTwo" presStyleCnt="0"/>
      <dgm:spPr/>
    </dgm:pt>
    <dgm:pt modelId="{98B45837-45DB-4C49-BD0A-E409E70AD546}" type="pres">
      <dgm:prSet presAssocID="{0579E7B6-AE57-41D7-948A-D4BC1F49AFDE}" presName="horzTwo" presStyleCnt="0"/>
      <dgm:spPr/>
    </dgm:pt>
    <dgm:pt modelId="{5BF35AD9-588E-4ECB-8D73-20AE1EB3650E}" type="pres">
      <dgm:prSet presAssocID="{2EA95DB1-0B55-49F2-AF9D-81D2DA8869FA}" presName="vertThree" presStyleCnt="0"/>
      <dgm:spPr/>
    </dgm:pt>
    <dgm:pt modelId="{00C86A68-718A-413D-A20D-3E9A4CE7CB8B}" type="pres">
      <dgm:prSet presAssocID="{2EA95DB1-0B55-49F2-AF9D-81D2DA8869FA}" presName="txThree" presStyleLbl="node3" presStyleIdx="0" presStyleCnt="3">
        <dgm:presLayoutVars>
          <dgm:chPref val="3"/>
        </dgm:presLayoutVars>
      </dgm:prSet>
      <dgm:spPr/>
      <dgm:t>
        <a:bodyPr/>
        <a:lstStyle/>
        <a:p>
          <a:endParaRPr lang="ru-RU"/>
        </a:p>
      </dgm:t>
    </dgm:pt>
    <dgm:pt modelId="{E9250BE5-EE48-4F4D-A14A-D1C944109CE7}" type="pres">
      <dgm:prSet presAssocID="{2EA95DB1-0B55-49F2-AF9D-81D2DA8869FA}" presName="horzThree" presStyleCnt="0"/>
      <dgm:spPr/>
    </dgm:pt>
    <dgm:pt modelId="{453C014F-579B-4F88-B62D-2E1BEB14B78C}" type="pres">
      <dgm:prSet presAssocID="{9BC9A427-8347-4C48-A319-B8ABB895DB54}" presName="sibSpaceThree" presStyleCnt="0"/>
      <dgm:spPr/>
    </dgm:pt>
    <dgm:pt modelId="{C04662CD-0283-483D-8A70-A4DC57DB1ED8}" type="pres">
      <dgm:prSet presAssocID="{94D8CA28-5198-44FF-B5C9-85C478516409}" presName="vertThree" presStyleCnt="0"/>
      <dgm:spPr/>
    </dgm:pt>
    <dgm:pt modelId="{F54F3F0D-551D-495E-B0F7-541FC714BAF3}" type="pres">
      <dgm:prSet presAssocID="{94D8CA28-5198-44FF-B5C9-85C478516409}" presName="txThree" presStyleLbl="node3" presStyleIdx="1" presStyleCnt="3" custLinFactNeighborX="1616" custLinFactNeighborY="-1040">
        <dgm:presLayoutVars>
          <dgm:chPref val="3"/>
        </dgm:presLayoutVars>
      </dgm:prSet>
      <dgm:spPr/>
      <dgm:t>
        <a:bodyPr/>
        <a:lstStyle/>
        <a:p>
          <a:endParaRPr lang="ru-RU"/>
        </a:p>
      </dgm:t>
    </dgm:pt>
    <dgm:pt modelId="{0AB2C4B2-4AFB-43B5-BE02-256D6E68886E}" type="pres">
      <dgm:prSet presAssocID="{94D8CA28-5198-44FF-B5C9-85C478516409}" presName="horzThree" presStyleCnt="0"/>
      <dgm:spPr/>
    </dgm:pt>
    <dgm:pt modelId="{DCFB03BA-C620-4DE9-9087-1FF517C756CF}" type="pres">
      <dgm:prSet presAssocID="{46527CD9-EA3D-4703-A329-FF550B6A903E}" presName="sibSpaceTwo" presStyleCnt="0"/>
      <dgm:spPr/>
    </dgm:pt>
    <dgm:pt modelId="{E022A79F-B985-4603-AEBD-617550393D72}" type="pres">
      <dgm:prSet presAssocID="{1837C8A2-1233-41BD-BAD3-E5670DD3043C}" presName="vertTwo" presStyleCnt="0"/>
      <dgm:spPr/>
    </dgm:pt>
    <dgm:pt modelId="{D0E16B00-4326-4B77-9136-7190D2137C90}" type="pres">
      <dgm:prSet presAssocID="{1837C8A2-1233-41BD-BAD3-E5670DD3043C}" presName="txTwo" presStyleLbl="node2" presStyleIdx="1" presStyleCnt="2">
        <dgm:presLayoutVars>
          <dgm:chPref val="3"/>
        </dgm:presLayoutVars>
      </dgm:prSet>
      <dgm:spPr/>
      <dgm:t>
        <a:bodyPr/>
        <a:lstStyle/>
        <a:p>
          <a:endParaRPr lang="ru-RU"/>
        </a:p>
      </dgm:t>
    </dgm:pt>
    <dgm:pt modelId="{E40C522B-785C-476B-BAD7-BEECE68E722B}" type="pres">
      <dgm:prSet presAssocID="{1837C8A2-1233-41BD-BAD3-E5670DD3043C}" presName="parTransTwo" presStyleCnt="0"/>
      <dgm:spPr/>
    </dgm:pt>
    <dgm:pt modelId="{7CF667EA-8399-40F7-814B-B49892A312FD}" type="pres">
      <dgm:prSet presAssocID="{1837C8A2-1233-41BD-BAD3-E5670DD3043C}" presName="horzTwo" presStyleCnt="0"/>
      <dgm:spPr/>
    </dgm:pt>
    <dgm:pt modelId="{A6508C81-73BB-4268-88AA-32F16F663355}" type="pres">
      <dgm:prSet presAssocID="{F72B4622-6E0B-4F44-A8DF-A39B8450BF40}" presName="vertThree" presStyleCnt="0"/>
      <dgm:spPr/>
    </dgm:pt>
    <dgm:pt modelId="{7D1007DE-91F1-41C5-8465-94AAF3CEA5B2}" type="pres">
      <dgm:prSet presAssocID="{F72B4622-6E0B-4F44-A8DF-A39B8450BF40}" presName="txThree" presStyleLbl="node3" presStyleIdx="2" presStyleCnt="3">
        <dgm:presLayoutVars>
          <dgm:chPref val="3"/>
        </dgm:presLayoutVars>
      </dgm:prSet>
      <dgm:spPr/>
      <dgm:t>
        <a:bodyPr/>
        <a:lstStyle/>
        <a:p>
          <a:endParaRPr lang="ru-RU"/>
        </a:p>
      </dgm:t>
    </dgm:pt>
    <dgm:pt modelId="{AEB8F7A2-C8A8-4A69-B55E-60016EF76BB7}" type="pres">
      <dgm:prSet presAssocID="{F72B4622-6E0B-4F44-A8DF-A39B8450BF40}" presName="horzThree" presStyleCnt="0"/>
      <dgm:spPr/>
    </dgm:pt>
  </dgm:ptLst>
  <dgm:cxnLst>
    <dgm:cxn modelId="{77DEB433-2306-4F72-A604-77CD3AC6F84C}" srcId="{0579E7B6-AE57-41D7-948A-D4BC1F49AFDE}" destId="{94D8CA28-5198-44FF-B5C9-85C478516409}" srcOrd="1" destOrd="0" parTransId="{56F4A544-D8A9-4228-B6B6-A77E206D4313}" sibTransId="{775DCC66-1FB4-440C-A937-FC9EC02AB8D5}"/>
    <dgm:cxn modelId="{EC2CC44C-1DE5-4A3F-8F4E-73368A6E47E3}" type="presOf" srcId="{3B5F616D-A57E-43EF-A4E0-40DC0ED1E2F1}" destId="{E3C70182-520D-4528-82E8-F14716CC3458}" srcOrd="0" destOrd="0" presId="urn:microsoft.com/office/officeart/2005/8/layout/hierarchy4"/>
    <dgm:cxn modelId="{0B89BAB2-C721-44D8-8F21-A20900ED71D3}" type="presOf" srcId="{0579E7B6-AE57-41D7-948A-D4BC1F49AFDE}" destId="{A0CCE248-FA52-4852-9FAC-6A215239F8EA}" srcOrd="0" destOrd="0" presId="urn:microsoft.com/office/officeart/2005/8/layout/hierarchy4"/>
    <dgm:cxn modelId="{1DB315FD-04DD-4601-A159-26240C217FEB}" srcId="{1837C8A2-1233-41BD-BAD3-E5670DD3043C}" destId="{F72B4622-6E0B-4F44-A8DF-A39B8450BF40}" srcOrd="0" destOrd="0" parTransId="{670500FE-2B0C-4D2D-91EA-1707653A7D5A}" sibTransId="{585308CC-5852-42A0-9418-88AD4696874B}"/>
    <dgm:cxn modelId="{42CFF364-27BE-4F2E-B5A5-964472C65534}" type="presOf" srcId="{2EA95DB1-0B55-49F2-AF9D-81D2DA8869FA}" destId="{00C86A68-718A-413D-A20D-3E9A4CE7CB8B}" srcOrd="0" destOrd="0" presId="urn:microsoft.com/office/officeart/2005/8/layout/hierarchy4"/>
    <dgm:cxn modelId="{A1541A88-7437-4C02-9F39-3597473A168A}" srcId="{7CBCF26D-9ED0-4C6C-B519-435AD55A6FCC}" destId="{3B5F616D-A57E-43EF-A4E0-40DC0ED1E2F1}" srcOrd="0" destOrd="0" parTransId="{B28E3946-EA24-4D5B-9FEB-50186C5FD6DC}" sibTransId="{3253F3A7-2505-4808-8D18-0375908B43F0}"/>
    <dgm:cxn modelId="{904C40AF-BEA1-49CD-9BE9-2D90BA5FB2D3}" type="presOf" srcId="{1837C8A2-1233-41BD-BAD3-E5670DD3043C}" destId="{D0E16B00-4326-4B77-9136-7190D2137C90}" srcOrd="0" destOrd="0" presId="urn:microsoft.com/office/officeart/2005/8/layout/hierarchy4"/>
    <dgm:cxn modelId="{BADC4CC2-D6AD-4B0B-A115-97469DEEE590}" type="presOf" srcId="{F72B4622-6E0B-4F44-A8DF-A39B8450BF40}" destId="{7D1007DE-91F1-41C5-8465-94AAF3CEA5B2}" srcOrd="0" destOrd="0" presId="urn:microsoft.com/office/officeart/2005/8/layout/hierarchy4"/>
    <dgm:cxn modelId="{D60A64D8-2BCC-4A35-8730-EC685BDB5664}" type="presOf" srcId="{7CBCF26D-9ED0-4C6C-B519-435AD55A6FCC}" destId="{F01DB9D2-7B5F-485C-B37F-02D988398E11}" srcOrd="0" destOrd="0" presId="urn:microsoft.com/office/officeart/2005/8/layout/hierarchy4"/>
    <dgm:cxn modelId="{0F8BB72C-DD1F-4589-84F3-F24CF32125B7}" type="presOf" srcId="{94D8CA28-5198-44FF-B5C9-85C478516409}" destId="{F54F3F0D-551D-495E-B0F7-541FC714BAF3}" srcOrd="0" destOrd="0" presId="urn:microsoft.com/office/officeart/2005/8/layout/hierarchy4"/>
    <dgm:cxn modelId="{9B13AD1A-D68B-41C8-B926-E274CEA38445}" srcId="{3B5F616D-A57E-43EF-A4E0-40DC0ED1E2F1}" destId="{0579E7B6-AE57-41D7-948A-D4BC1F49AFDE}" srcOrd="0" destOrd="0" parTransId="{45C7A093-39A9-45A8-857A-CB94A28E2C59}" sibTransId="{46527CD9-EA3D-4703-A329-FF550B6A903E}"/>
    <dgm:cxn modelId="{3975E1D7-F050-483E-AC60-DCDCB78F75E3}" srcId="{0579E7B6-AE57-41D7-948A-D4BC1F49AFDE}" destId="{2EA95DB1-0B55-49F2-AF9D-81D2DA8869FA}" srcOrd="0" destOrd="0" parTransId="{302E3C6D-CFCC-4726-A76C-B1637721F82A}" sibTransId="{9BC9A427-8347-4C48-A319-B8ABB895DB54}"/>
    <dgm:cxn modelId="{FEEEBE20-E618-4BC2-B1DB-06D4CD19978D}" srcId="{3B5F616D-A57E-43EF-A4E0-40DC0ED1E2F1}" destId="{1837C8A2-1233-41BD-BAD3-E5670DD3043C}" srcOrd="1" destOrd="0" parTransId="{D159CB51-342F-429D-893A-8319C1A6E6A5}" sibTransId="{27394B30-2B9A-4F06-8D30-AB1C59666EAC}"/>
    <dgm:cxn modelId="{0029CD6B-9427-4EEF-8654-68F00FF5F4B7}" type="presParOf" srcId="{F01DB9D2-7B5F-485C-B37F-02D988398E11}" destId="{B8905AE8-EA1D-43C8-BFF9-0EE10F0AAD36}" srcOrd="0" destOrd="0" presId="urn:microsoft.com/office/officeart/2005/8/layout/hierarchy4"/>
    <dgm:cxn modelId="{DD9F8AC7-6109-48AB-BFDA-C27F079FA9C8}" type="presParOf" srcId="{B8905AE8-EA1D-43C8-BFF9-0EE10F0AAD36}" destId="{E3C70182-520D-4528-82E8-F14716CC3458}" srcOrd="0" destOrd="0" presId="urn:microsoft.com/office/officeart/2005/8/layout/hierarchy4"/>
    <dgm:cxn modelId="{123A38EE-88AC-4052-879C-436C6733282F}" type="presParOf" srcId="{B8905AE8-EA1D-43C8-BFF9-0EE10F0AAD36}" destId="{81445DFC-8DD6-47F2-BB61-53605DCDA528}" srcOrd="1" destOrd="0" presId="urn:microsoft.com/office/officeart/2005/8/layout/hierarchy4"/>
    <dgm:cxn modelId="{8DECAC33-6FBB-4AD3-8C38-EA1FC3D59D17}" type="presParOf" srcId="{B8905AE8-EA1D-43C8-BFF9-0EE10F0AAD36}" destId="{BA571502-FC77-4C34-A080-27A5D1BB9040}" srcOrd="2" destOrd="0" presId="urn:microsoft.com/office/officeart/2005/8/layout/hierarchy4"/>
    <dgm:cxn modelId="{6D48F062-F630-4C9D-946C-301EA57C1053}" type="presParOf" srcId="{BA571502-FC77-4C34-A080-27A5D1BB9040}" destId="{3D6FA2F5-B559-47C8-92EA-949695D0DA09}" srcOrd="0" destOrd="0" presId="urn:microsoft.com/office/officeart/2005/8/layout/hierarchy4"/>
    <dgm:cxn modelId="{EC093779-A283-4424-A7F8-F2098CB977AC}" type="presParOf" srcId="{3D6FA2F5-B559-47C8-92EA-949695D0DA09}" destId="{A0CCE248-FA52-4852-9FAC-6A215239F8EA}" srcOrd="0" destOrd="0" presId="urn:microsoft.com/office/officeart/2005/8/layout/hierarchy4"/>
    <dgm:cxn modelId="{02B43990-F1F0-4E0B-B8C8-E9EE418F0670}" type="presParOf" srcId="{3D6FA2F5-B559-47C8-92EA-949695D0DA09}" destId="{4AC1F488-E41B-42B9-B5EF-6DC075FB421D}" srcOrd="1" destOrd="0" presId="urn:microsoft.com/office/officeart/2005/8/layout/hierarchy4"/>
    <dgm:cxn modelId="{1E5DEE96-9F5D-4635-BF7E-35D6742A65EF}" type="presParOf" srcId="{3D6FA2F5-B559-47C8-92EA-949695D0DA09}" destId="{98B45837-45DB-4C49-BD0A-E409E70AD546}" srcOrd="2" destOrd="0" presId="urn:microsoft.com/office/officeart/2005/8/layout/hierarchy4"/>
    <dgm:cxn modelId="{68429D65-5CCF-445A-8604-A3F8ABF7FAA3}" type="presParOf" srcId="{98B45837-45DB-4C49-BD0A-E409E70AD546}" destId="{5BF35AD9-588E-4ECB-8D73-20AE1EB3650E}" srcOrd="0" destOrd="0" presId="urn:microsoft.com/office/officeart/2005/8/layout/hierarchy4"/>
    <dgm:cxn modelId="{12A176BF-1507-418A-892B-9602FEED6B7B}" type="presParOf" srcId="{5BF35AD9-588E-4ECB-8D73-20AE1EB3650E}" destId="{00C86A68-718A-413D-A20D-3E9A4CE7CB8B}" srcOrd="0" destOrd="0" presId="urn:microsoft.com/office/officeart/2005/8/layout/hierarchy4"/>
    <dgm:cxn modelId="{AFBCFD97-B0BE-4441-B6ED-7481E79C6A53}" type="presParOf" srcId="{5BF35AD9-588E-4ECB-8D73-20AE1EB3650E}" destId="{E9250BE5-EE48-4F4D-A14A-D1C944109CE7}" srcOrd="1" destOrd="0" presId="urn:microsoft.com/office/officeart/2005/8/layout/hierarchy4"/>
    <dgm:cxn modelId="{D23BC43A-51EF-4AC8-AB68-2255FCD2649D}" type="presParOf" srcId="{98B45837-45DB-4C49-BD0A-E409E70AD546}" destId="{453C014F-579B-4F88-B62D-2E1BEB14B78C}" srcOrd="1" destOrd="0" presId="urn:microsoft.com/office/officeart/2005/8/layout/hierarchy4"/>
    <dgm:cxn modelId="{ACF2DFE9-9996-4458-8578-C4A9BCF1B11E}" type="presParOf" srcId="{98B45837-45DB-4C49-BD0A-E409E70AD546}" destId="{C04662CD-0283-483D-8A70-A4DC57DB1ED8}" srcOrd="2" destOrd="0" presId="urn:microsoft.com/office/officeart/2005/8/layout/hierarchy4"/>
    <dgm:cxn modelId="{E7342856-C9A5-43F3-9F84-120CCEDE5693}" type="presParOf" srcId="{C04662CD-0283-483D-8A70-A4DC57DB1ED8}" destId="{F54F3F0D-551D-495E-B0F7-541FC714BAF3}" srcOrd="0" destOrd="0" presId="urn:microsoft.com/office/officeart/2005/8/layout/hierarchy4"/>
    <dgm:cxn modelId="{E62AF63A-B326-4FDF-A0B3-21B4A7544B10}" type="presParOf" srcId="{C04662CD-0283-483D-8A70-A4DC57DB1ED8}" destId="{0AB2C4B2-4AFB-43B5-BE02-256D6E68886E}" srcOrd="1" destOrd="0" presId="urn:microsoft.com/office/officeart/2005/8/layout/hierarchy4"/>
    <dgm:cxn modelId="{91F07A81-4FBE-4C42-A625-45CAC95B810A}" type="presParOf" srcId="{BA571502-FC77-4C34-A080-27A5D1BB9040}" destId="{DCFB03BA-C620-4DE9-9087-1FF517C756CF}" srcOrd="1" destOrd="0" presId="urn:microsoft.com/office/officeart/2005/8/layout/hierarchy4"/>
    <dgm:cxn modelId="{F16E47EB-82C2-4AF0-B2E7-76D8AE69D8E2}" type="presParOf" srcId="{BA571502-FC77-4C34-A080-27A5D1BB9040}" destId="{E022A79F-B985-4603-AEBD-617550393D72}" srcOrd="2" destOrd="0" presId="urn:microsoft.com/office/officeart/2005/8/layout/hierarchy4"/>
    <dgm:cxn modelId="{67A775BA-059E-4F3C-9D9B-CC6419630C69}" type="presParOf" srcId="{E022A79F-B985-4603-AEBD-617550393D72}" destId="{D0E16B00-4326-4B77-9136-7190D2137C90}" srcOrd="0" destOrd="0" presId="urn:microsoft.com/office/officeart/2005/8/layout/hierarchy4"/>
    <dgm:cxn modelId="{81235BD1-D5A5-419F-95BD-BA49C8D030A4}" type="presParOf" srcId="{E022A79F-B985-4603-AEBD-617550393D72}" destId="{E40C522B-785C-476B-BAD7-BEECE68E722B}" srcOrd="1" destOrd="0" presId="urn:microsoft.com/office/officeart/2005/8/layout/hierarchy4"/>
    <dgm:cxn modelId="{4EC13454-1904-4066-AF57-2F349C02CEED}" type="presParOf" srcId="{E022A79F-B985-4603-AEBD-617550393D72}" destId="{7CF667EA-8399-40F7-814B-B49892A312FD}" srcOrd="2" destOrd="0" presId="urn:microsoft.com/office/officeart/2005/8/layout/hierarchy4"/>
    <dgm:cxn modelId="{46C404CC-DB3F-4BC9-828A-F80A3D95D112}" type="presParOf" srcId="{7CF667EA-8399-40F7-814B-B49892A312FD}" destId="{A6508C81-73BB-4268-88AA-32F16F663355}" srcOrd="0" destOrd="0" presId="urn:microsoft.com/office/officeart/2005/8/layout/hierarchy4"/>
    <dgm:cxn modelId="{786A8070-F731-4ECE-B997-89B1164CB2F9}" type="presParOf" srcId="{A6508C81-73BB-4268-88AA-32F16F663355}" destId="{7D1007DE-91F1-41C5-8465-94AAF3CEA5B2}" srcOrd="0" destOrd="0" presId="urn:microsoft.com/office/officeart/2005/8/layout/hierarchy4"/>
    <dgm:cxn modelId="{C3BFA99A-72CD-430D-AF06-721B29B6A886}" type="presParOf" srcId="{A6508C81-73BB-4268-88AA-32F16F663355}" destId="{AEB8F7A2-C8A8-4A69-B55E-60016EF76BB7}" srcOrd="1" destOrd="0" presId="urn:microsoft.com/office/officeart/2005/8/layout/hierarchy4"/>
  </dgm:cxnLst>
  <dgm:bg/>
  <dgm:whole/>
</dgm:dataModel>
</file>

<file path=ppt/diagrams/data2.xml><?xml version="1.0" encoding="utf-8"?>
<dgm:dataModel xmlns:dgm="http://schemas.openxmlformats.org/drawingml/2006/diagram" xmlns:a="http://schemas.openxmlformats.org/drawingml/2006/main">
  <dgm:ptLst>
    <dgm:pt modelId="{C0986D6B-E3D8-4FAB-B88E-41EC7CC43FD3}" type="doc">
      <dgm:prSet loTypeId="urn:microsoft.com/office/officeart/2005/8/layout/pyramid1" loCatId="pyramid" qsTypeId="urn:microsoft.com/office/officeart/2005/8/quickstyle/simple1" qsCatId="simple" csTypeId="urn:microsoft.com/office/officeart/2005/8/colors/accent1_2" csCatId="accent1" phldr="1"/>
      <dgm:spPr/>
    </dgm:pt>
    <dgm:pt modelId="{EDBF9183-AEC0-4312-9DEC-CBC0272EB120}">
      <dgm:prSet phldrT="[Текст]" custT="1"/>
      <dgm:spPr>
        <a:solidFill>
          <a:srgbClr val="FFC000"/>
        </a:solidFill>
      </dgm:spPr>
      <dgm:t>
        <a:bodyPr/>
        <a:lstStyle/>
        <a:p>
          <a:endParaRPr lang="en-US" sz="1600" dirty="0" smtClean="0"/>
        </a:p>
        <a:p>
          <a:endParaRPr lang="en-US" sz="1600" dirty="0" smtClean="0"/>
        </a:p>
        <a:p>
          <a:r>
            <a:rPr lang="en-US" sz="2000" dirty="0" err="1" smtClean="0"/>
            <a:t>Natija</a:t>
          </a:r>
          <a:r>
            <a:rPr lang="en-US" sz="1600" dirty="0" smtClean="0"/>
            <a:t> </a:t>
          </a:r>
          <a:endParaRPr lang="ru-RU" sz="1600" dirty="0"/>
        </a:p>
      </dgm:t>
    </dgm:pt>
    <dgm:pt modelId="{6128433F-8686-4AE5-A0DD-17BA94AD9EED}" type="parTrans" cxnId="{00DD96CF-F782-4319-A7C6-F883C533CA6E}">
      <dgm:prSet/>
      <dgm:spPr/>
      <dgm:t>
        <a:bodyPr/>
        <a:lstStyle/>
        <a:p>
          <a:endParaRPr lang="ru-RU"/>
        </a:p>
      </dgm:t>
    </dgm:pt>
    <dgm:pt modelId="{CAF93197-6058-44FA-A620-4451C61A6895}" type="sibTrans" cxnId="{00DD96CF-F782-4319-A7C6-F883C533CA6E}">
      <dgm:prSet/>
      <dgm:spPr/>
      <dgm:t>
        <a:bodyPr/>
        <a:lstStyle/>
        <a:p>
          <a:endParaRPr lang="ru-RU"/>
        </a:p>
      </dgm:t>
    </dgm:pt>
    <dgm:pt modelId="{CFBB2883-CFA8-4F53-813D-1FD8358F5970}">
      <dgm:prSet phldrT="[Текст]"/>
      <dgm:spPr>
        <a:solidFill>
          <a:srgbClr val="00B0F0"/>
        </a:solidFill>
      </dgm:spPr>
      <dgm:t>
        <a:bodyPr/>
        <a:lstStyle/>
        <a:p>
          <a:pPr>
            <a:spcAft>
              <a:spcPts val="0"/>
            </a:spcAft>
          </a:pPr>
          <a:r>
            <a:rPr lang="en-US"/>
            <a:t>Yaxshilanish o'lchovli, qaytariluvchi va standartlanuvchi bo'lmog'i</a:t>
          </a:r>
        </a:p>
        <a:p>
          <a:pPr>
            <a:spcAft>
              <a:spcPts val="0"/>
            </a:spcAft>
          </a:pPr>
          <a:r>
            <a:rPr lang="en-US"/>
            <a:t>kerak</a:t>
          </a:r>
          <a:endParaRPr lang="ru-RU"/>
        </a:p>
      </dgm:t>
    </dgm:pt>
    <dgm:pt modelId="{D17C9E6A-6775-4EC6-9D0B-DEE855D84DD1}" type="parTrans" cxnId="{62AD9175-E740-424D-9D1E-71D0054376DC}">
      <dgm:prSet/>
      <dgm:spPr/>
      <dgm:t>
        <a:bodyPr/>
        <a:lstStyle/>
        <a:p>
          <a:endParaRPr lang="ru-RU"/>
        </a:p>
      </dgm:t>
    </dgm:pt>
    <dgm:pt modelId="{58E97FC9-BC56-40A7-84EC-9A9DB869D104}" type="sibTrans" cxnId="{62AD9175-E740-424D-9D1E-71D0054376DC}">
      <dgm:prSet/>
      <dgm:spPr/>
      <dgm:t>
        <a:bodyPr/>
        <a:lstStyle/>
        <a:p>
          <a:endParaRPr lang="ru-RU"/>
        </a:p>
      </dgm:t>
    </dgm:pt>
    <dgm:pt modelId="{0501E834-5599-44DF-BE7C-469EDC30CFCD}">
      <dgm:prSet/>
      <dgm:spPr>
        <a:solidFill>
          <a:srgbClr val="FFFF00"/>
        </a:solidFill>
      </dgm:spPr>
      <dgm:t>
        <a:bodyPr/>
        <a:lstStyle/>
        <a:p>
          <a:r>
            <a:rPr lang="en-US" dirty="0" err="1"/>
            <a:t>Yaxshi</a:t>
          </a:r>
          <a:r>
            <a:rPr lang="en-US" dirty="0"/>
            <a:t> </a:t>
          </a:r>
          <a:r>
            <a:rPr lang="en-US" dirty="0" err="1"/>
            <a:t>jarayon</a:t>
          </a:r>
          <a:r>
            <a:rPr lang="en-US" dirty="0"/>
            <a:t> </a:t>
          </a:r>
          <a:r>
            <a:rPr lang="en-US" dirty="0" err="1"/>
            <a:t>yaxshi</a:t>
          </a:r>
          <a:r>
            <a:rPr lang="en-US" dirty="0"/>
            <a:t> </a:t>
          </a:r>
          <a:r>
            <a:rPr lang="en-US" dirty="0" err="1"/>
            <a:t>natija</a:t>
          </a:r>
          <a:r>
            <a:rPr lang="en-US" dirty="0"/>
            <a:t> </a:t>
          </a:r>
          <a:r>
            <a:rPr lang="en-US" dirty="0" err="1"/>
            <a:t>beradi</a:t>
          </a:r>
          <a:endParaRPr lang="en-US" dirty="0"/>
        </a:p>
      </dgm:t>
    </dgm:pt>
    <dgm:pt modelId="{551ECDD9-A473-4321-8896-BD9B5D5FD615}" type="parTrans" cxnId="{24708133-17BF-4BDC-9D77-87C68852844B}">
      <dgm:prSet/>
      <dgm:spPr/>
      <dgm:t>
        <a:bodyPr/>
        <a:lstStyle/>
        <a:p>
          <a:endParaRPr lang="ru-RU"/>
        </a:p>
      </dgm:t>
    </dgm:pt>
    <dgm:pt modelId="{451A9DA2-E8EC-4BEE-A4F5-CD297A7B3353}" type="sibTrans" cxnId="{24708133-17BF-4BDC-9D77-87C68852844B}">
      <dgm:prSet/>
      <dgm:spPr/>
      <dgm:t>
        <a:bodyPr/>
        <a:lstStyle/>
        <a:p>
          <a:endParaRPr lang="ru-RU"/>
        </a:p>
      </dgm:t>
    </dgm:pt>
    <dgm:pt modelId="{2CEB139D-1CAF-441B-A9B9-0B5778828E71}">
      <dgm:prSet/>
      <dgm:spPr>
        <a:solidFill>
          <a:srgbClr val="92D050"/>
        </a:solidFill>
      </dgm:spPr>
      <dgm:t>
        <a:bodyPr/>
        <a:lstStyle/>
        <a:p>
          <a:r>
            <a:rPr lang="en-US"/>
            <a:t>Yaxshilanishlar mayda o'zgarishlar asosida</a:t>
          </a:r>
          <a:endParaRPr lang="ru-RU"/>
        </a:p>
      </dgm:t>
    </dgm:pt>
    <dgm:pt modelId="{1A227D66-EF8E-4DDE-B26D-D3AA7F8931C7}" type="parTrans" cxnId="{89A2F194-9F75-42BD-94A1-9C1351E6B516}">
      <dgm:prSet/>
      <dgm:spPr/>
      <dgm:t>
        <a:bodyPr/>
        <a:lstStyle/>
        <a:p>
          <a:endParaRPr lang="ru-RU"/>
        </a:p>
      </dgm:t>
    </dgm:pt>
    <dgm:pt modelId="{77368736-01F6-4D05-8FB7-F7B9219404C6}" type="sibTrans" cxnId="{89A2F194-9F75-42BD-94A1-9C1351E6B516}">
      <dgm:prSet/>
      <dgm:spPr/>
      <dgm:t>
        <a:bodyPr/>
        <a:lstStyle/>
        <a:p>
          <a:endParaRPr lang="ru-RU"/>
        </a:p>
      </dgm:t>
    </dgm:pt>
    <dgm:pt modelId="{FB32BF18-1646-40EE-AC80-32634AB86B81}" type="pres">
      <dgm:prSet presAssocID="{C0986D6B-E3D8-4FAB-B88E-41EC7CC43FD3}" presName="Name0" presStyleCnt="0">
        <dgm:presLayoutVars>
          <dgm:dir/>
          <dgm:animLvl val="lvl"/>
          <dgm:resizeHandles val="exact"/>
        </dgm:presLayoutVars>
      </dgm:prSet>
      <dgm:spPr/>
    </dgm:pt>
    <dgm:pt modelId="{558A8749-684F-45AF-AC8C-8E464A026233}" type="pres">
      <dgm:prSet presAssocID="{EDBF9183-AEC0-4312-9DEC-CBC0272EB120}" presName="Name8" presStyleCnt="0"/>
      <dgm:spPr/>
    </dgm:pt>
    <dgm:pt modelId="{ED0F2F41-0FF2-46E0-9312-90650ECD1487}" type="pres">
      <dgm:prSet presAssocID="{EDBF9183-AEC0-4312-9DEC-CBC0272EB120}" presName="level" presStyleLbl="node1" presStyleIdx="0" presStyleCnt="4" custLinFactNeighborX="-422">
        <dgm:presLayoutVars>
          <dgm:chMax val="1"/>
          <dgm:bulletEnabled val="1"/>
        </dgm:presLayoutVars>
      </dgm:prSet>
      <dgm:spPr/>
      <dgm:t>
        <a:bodyPr/>
        <a:lstStyle/>
        <a:p>
          <a:endParaRPr lang="ru-RU"/>
        </a:p>
      </dgm:t>
    </dgm:pt>
    <dgm:pt modelId="{25B33729-6327-4C47-AFEA-28F3478D51D9}" type="pres">
      <dgm:prSet presAssocID="{EDBF9183-AEC0-4312-9DEC-CBC0272EB120}" presName="levelTx" presStyleLbl="revTx" presStyleIdx="0" presStyleCnt="0">
        <dgm:presLayoutVars>
          <dgm:chMax val="1"/>
          <dgm:bulletEnabled val="1"/>
        </dgm:presLayoutVars>
      </dgm:prSet>
      <dgm:spPr/>
      <dgm:t>
        <a:bodyPr/>
        <a:lstStyle/>
        <a:p>
          <a:endParaRPr lang="ru-RU"/>
        </a:p>
      </dgm:t>
    </dgm:pt>
    <dgm:pt modelId="{956F75AD-EC92-4E49-BD62-4B6C301BCF75}" type="pres">
      <dgm:prSet presAssocID="{0501E834-5599-44DF-BE7C-469EDC30CFCD}" presName="Name8" presStyleCnt="0"/>
      <dgm:spPr/>
    </dgm:pt>
    <dgm:pt modelId="{E8164F58-1DFD-4E3A-B1B7-33AF4346A41F}" type="pres">
      <dgm:prSet presAssocID="{0501E834-5599-44DF-BE7C-469EDC30CFCD}" presName="level" presStyleLbl="node1" presStyleIdx="1" presStyleCnt="4">
        <dgm:presLayoutVars>
          <dgm:chMax val="1"/>
          <dgm:bulletEnabled val="1"/>
        </dgm:presLayoutVars>
      </dgm:prSet>
      <dgm:spPr/>
      <dgm:t>
        <a:bodyPr/>
        <a:lstStyle/>
        <a:p>
          <a:endParaRPr lang="ru-RU"/>
        </a:p>
      </dgm:t>
    </dgm:pt>
    <dgm:pt modelId="{7A575679-6D7B-47BD-9E35-9DEFFD56494A}" type="pres">
      <dgm:prSet presAssocID="{0501E834-5599-44DF-BE7C-469EDC30CFCD}" presName="levelTx" presStyleLbl="revTx" presStyleIdx="0" presStyleCnt="0">
        <dgm:presLayoutVars>
          <dgm:chMax val="1"/>
          <dgm:bulletEnabled val="1"/>
        </dgm:presLayoutVars>
      </dgm:prSet>
      <dgm:spPr/>
      <dgm:t>
        <a:bodyPr/>
        <a:lstStyle/>
        <a:p>
          <a:endParaRPr lang="ru-RU"/>
        </a:p>
      </dgm:t>
    </dgm:pt>
    <dgm:pt modelId="{57A4EF04-2110-47C4-AF6C-F3ABD443AEDB}" type="pres">
      <dgm:prSet presAssocID="{2CEB139D-1CAF-441B-A9B9-0B5778828E71}" presName="Name8" presStyleCnt="0"/>
      <dgm:spPr/>
    </dgm:pt>
    <dgm:pt modelId="{9B47341B-C950-45B8-9DA7-3BABF0EC7077}" type="pres">
      <dgm:prSet presAssocID="{2CEB139D-1CAF-441B-A9B9-0B5778828E71}" presName="level" presStyleLbl="node1" presStyleIdx="2" presStyleCnt="4">
        <dgm:presLayoutVars>
          <dgm:chMax val="1"/>
          <dgm:bulletEnabled val="1"/>
        </dgm:presLayoutVars>
      </dgm:prSet>
      <dgm:spPr/>
      <dgm:t>
        <a:bodyPr/>
        <a:lstStyle/>
        <a:p>
          <a:endParaRPr lang="ru-RU"/>
        </a:p>
      </dgm:t>
    </dgm:pt>
    <dgm:pt modelId="{A2253489-3DFC-4365-8919-133C4B63C445}" type="pres">
      <dgm:prSet presAssocID="{2CEB139D-1CAF-441B-A9B9-0B5778828E71}" presName="levelTx" presStyleLbl="revTx" presStyleIdx="0" presStyleCnt="0">
        <dgm:presLayoutVars>
          <dgm:chMax val="1"/>
          <dgm:bulletEnabled val="1"/>
        </dgm:presLayoutVars>
      </dgm:prSet>
      <dgm:spPr/>
      <dgm:t>
        <a:bodyPr/>
        <a:lstStyle/>
        <a:p>
          <a:endParaRPr lang="ru-RU"/>
        </a:p>
      </dgm:t>
    </dgm:pt>
    <dgm:pt modelId="{3A87CB02-15F1-48F8-8805-A48AF5521ECD}" type="pres">
      <dgm:prSet presAssocID="{CFBB2883-CFA8-4F53-813D-1FD8358F5970}" presName="Name8" presStyleCnt="0"/>
      <dgm:spPr/>
    </dgm:pt>
    <dgm:pt modelId="{FFBCE334-BC1E-4033-92BC-7782398F1C67}" type="pres">
      <dgm:prSet presAssocID="{CFBB2883-CFA8-4F53-813D-1FD8358F5970}" presName="level" presStyleLbl="node1" presStyleIdx="3" presStyleCnt="4">
        <dgm:presLayoutVars>
          <dgm:chMax val="1"/>
          <dgm:bulletEnabled val="1"/>
        </dgm:presLayoutVars>
      </dgm:prSet>
      <dgm:spPr/>
      <dgm:t>
        <a:bodyPr/>
        <a:lstStyle/>
        <a:p>
          <a:endParaRPr lang="ru-RU"/>
        </a:p>
      </dgm:t>
    </dgm:pt>
    <dgm:pt modelId="{6015A8EE-F4E1-464B-9EBA-664BED60D552}" type="pres">
      <dgm:prSet presAssocID="{CFBB2883-CFA8-4F53-813D-1FD8358F5970}" presName="levelTx" presStyleLbl="revTx" presStyleIdx="0" presStyleCnt="0">
        <dgm:presLayoutVars>
          <dgm:chMax val="1"/>
          <dgm:bulletEnabled val="1"/>
        </dgm:presLayoutVars>
      </dgm:prSet>
      <dgm:spPr/>
      <dgm:t>
        <a:bodyPr/>
        <a:lstStyle/>
        <a:p>
          <a:endParaRPr lang="ru-RU"/>
        </a:p>
      </dgm:t>
    </dgm:pt>
  </dgm:ptLst>
  <dgm:cxnLst>
    <dgm:cxn modelId="{603D5129-0350-4218-B312-B4D4F4BA58A2}" type="presOf" srcId="{EDBF9183-AEC0-4312-9DEC-CBC0272EB120}" destId="{ED0F2F41-0FF2-46E0-9312-90650ECD1487}" srcOrd="0" destOrd="0" presId="urn:microsoft.com/office/officeart/2005/8/layout/pyramid1"/>
    <dgm:cxn modelId="{3C8BCE96-16BD-43FB-86D0-551C0575F462}" type="presOf" srcId="{C0986D6B-E3D8-4FAB-B88E-41EC7CC43FD3}" destId="{FB32BF18-1646-40EE-AC80-32634AB86B81}" srcOrd="0" destOrd="0" presId="urn:microsoft.com/office/officeart/2005/8/layout/pyramid1"/>
    <dgm:cxn modelId="{62AD9175-E740-424D-9D1E-71D0054376DC}" srcId="{C0986D6B-E3D8-4FAB-B88E-41EC7CC43FD3}" destId="{CFBB2883-CFA8-4F53-813D-1FD8358F5970}" srcOrd="3" destOrd="0" parTransId="{D17C9E6A-6775-4EC6-9D0B-DEE855D84DD1}" sibTransId="{58E97FC9-BC56-40A7-84EC-9A9DB869D104}"/>
    <dgm:cxn modelId="{05975BAB-A193-437C-9E18-39F5651EE893}" type="presOf" srcId="{CFBB2883-CFA8-4F53-813D-1FD8358F5970}" destId="{FFBCE334-BC1E-4033-92BC-7782398F1C67}" srcOrd="0" destOrd="0" presId="urn:microsoft.com/office/officeart/2005/8/layout/pyramid1"/>
    <dgm:cxn modelId="{6AF419F7-817B-456A-831E-DC1BAFB99E36}" type="presOf" srcId="{0501E834-5599-44DF-BE7C-469EDC30CFCD}" destId="{7A575679-6D7B-47BD-9E35-9DEFFD56494A}" srcOrd="1" destOrd="0" presId="urn:microsoft.com/office/officeart/2005/8/layout/pyramid1"/>
    <dgm:cxn modelId="{00DD96CF-F782-4319-A7C6-F883C533CA6E}" srcId="{C0986D6B-E3D8-4FAB-B88E-41EC7CC43FD3}" destId="{EDBF9183-AEC0-4312-9DEC-CBC0272EB120}" srcOrd="0" destOrd="0" parTransId="{6128433F-8686-4AE5-A0DD-17BA94AD9EED}" sibTransId="{CAF93197-6058-44FA-A620-4451C61A6895}"/>
    <dgm:cxn modelId="{97AD2A91-121B-4543-AE63-A2179AC318AD}" type="presOf" srcId="{2CEB139D-1CAF-441B-A9B9-0B5778828E71}" destId="{A2253489-3DFC-4365-8919-133C4B63C445}" srcOrd="1" destOrd="0" presId="urn:microsoft.com/office/officeart/2005/8/layout/pyramid1"/>
    <dgm:cxn modelId="{1D46B13D-42DF-44D2-8F8E-1CEC3A307A2D}" type="presOf" srcId="{CFBB2883-CFA8-4F53-813D-1FD8358F5970}" destId="{6015A8EE-F4E1-464B-9EBA-664BED60D552}" srcOrd="1" destOrd="0" presId="urn:microsoft.com/office/officeart/2005/8/layout/pyramid1"/>
    <dgm:cxn modelId="{E627FE25-FE47-4C17-8429-FBF71AF6A839}" type="presOf" srcId="{2CEB139D-1CAF-441B-A9B9-0B5778828E71}" destId="{9B47341B-C950-45B8-9DA7-3BABF0EC7077}" srcOrd="0" destOrd="0" presId="urn:microsoft.com/office/officeart/2005/8/layout/pyramid1"/>
    <dgm:cxn modelId="{C310168B-40B1-4C1A-A76D-1149D37A4900}" type="presOf" srcId="{0501E834-5599-44DF-BE7C-469EDC30CFCD}" destId="{E8164F58-1DFD-4E3A-B1B7-33AF4346A41F}" srcOrd="0" destOrd="0" presId="urn:microsoft.com/office/officeart/2005/8/layout/pyramid1"/>
    <dgm:cxn modelId="{24708133-17BF-4BDC-9D77-87C68852844B}" srcId="{C0986D6B-E3D8-4FAB-B88E-41EC7CC43FD3}" destId="{0501E834-5599-44DF-BE7C-469EDC30CFCD}" srcOrd="1" destOrd="0" parTransId="{551ECDD9-A473-4321-8896-BD9B5D5FD615}" sibTransId="{451A9DA2-E8EC-4BEE-A4F5-CD297A7B3353}"/>
    <dgm:cxn modelId="{064B26DE-C7B0-4534-93AC-206CDA2B919C}" type="presOf" srcId="{EDBF9183-AEC0-4312-9DEC-CBC0272EB120}" destId="{25B33729-6327-4C47-AFEA-28F3478D51D9}" srcOrd="1" destOrd="0" presId="urn:microsoft.com/office/officeart/2005/8/layout/pyramid1"/>
    <dgm:cxn modelId="{89A2F194-9F75-42BD-94A1-9C1351E6B516}" srcId="{C0986D6B-E3D8-4FAB-B88E-41EC7CC43FD3}" destId="{2CEB139D-1CAF-441B-A9B9-0B5778828E71}" srcOrd="2" destOrd="0" parTransId="{1A227D66-EF8E-4DDE-B26D-D3AA7F8931C7}" sibTransId="{77368736-01F6-4D05-8FB7-F7B9219404C6}"/>
    <dgm:cxn modelId="{3E74E6F7-E1C7-4FA2-9679-9B9E130BB105}" type="presParOf" srcId="{FB32BF18-1646-40EE-AC80-32634AB86B81}" destId="{558A8749-684F-45AF-AC8C-8E464A026233}" srcOrd="0" destOrd="0" presId="urn:microsoft.com/office/officeart/2005/8/layout/pyramid1"/>
    <dgm:cxn modelId="{D05F9C25-2CDE-4952-9A20-5F21080CBA60}" type="presParOf" srcId="{558A8749-684F-45AF-AC8C-8E464A026233}" destId="{ED0F2F41-0FF2-46E0-9312-90650ECD1487}" srcOrd="0" destOrd="0" presId="urn:microsoft.com/office/officeart/2005/8/layout/pyramid1"/>
    <dgm:cxn modelId="{4319A745-A882-4166-BF16-E1AF9720F60F}" type="presParOf" srcId="{558A8749-684F-45AF-AC8C-8E464A026233}" destId="{25B33729-6327-4C47-AFEA-28F3478D51D9}" srcOrd="1" destOrd="0" presId="urn:microsoft.com/office/officeart/2005/8/layout/pyramid1"/>
    <dgm:cxn modelId="{A332A445-61B4-4FF6-A383-56D8861E1DA9}" type="presParOf" srcId="{FB32BF18-1646-40EE-AC80-32634AB86B81}" destId="{956F75AD-EC92-4E49-BD62-4B6C301BCF75}" srcOrd="1" destOrd="0" presId="urn:microsoft.com/office/officeart/2005/8/layout/pyramid1"/>
    <dgm:cxn modelId="{1320E2B8-A78B-4005-B403-EDC9086B251D}" type="presParOf" srcId="{956F75AD-EC92-4E49-BD62-4B6C301BCF75}" destId="{E8164F58-1DFD-4E3A-B1B7-33AF4346A41F}" srcOrd="0" destOrd="0" presId="urn:microsoft.com/office/officeart/2005/8/layout/pyramid1"/>
    <dgm:cxn modelId="{D80CB47E-1E9C-40F8-9015-4EC5B60D08BE}" type="presParOf" srcId="{956F75AD-EC92-4E49-BD62-4B6C301BCF75}" destId="{7A575679-6D7B-47BD-9E35-9DEFFD56494A}" srcOrd="1" destOrd="0" presId="urn:microsoft.com/office/officeart/2005/8/layout/pyramid1"/>
    <dgm:cxn modelId="{D644A6D3-B2D2-4508-9C4E-190493AE8893}" type="presParOf" srcId="{FB32BF18-1646-40EE-AC80-32634AB86B81}" destId="{57A4EF04-2110-47C4-AF6C-F3ABD443AEDB}" srcOrd="2" destOrd="0" presId="urn:microsoft.com/office/officeart/2005/8/layout/pyramid1"/>
    <dgm:cxn modelId="{5A6C54C8-5C60-44D9-99A0-C19FF87ECCCA}" type="presParOf" srcId="{57A4EF04-2110-47C4-AF6C-F3ABD443AEDB}" destId="{9B47341B-C950-45B8-9DA7-3BABF0EC7077}" srcOrd="0" destOrd="0" presId="urn:microsoft.com/office/officeart/2005/8/layout/pyramid1"/>
    <dgm:cxn modelId="{1AEF3977-9CFE-45DA-9DDC-4ADBEF14452F}" type="presParOf" srcId="{57A4EF04-2110-47C4-AF6C-F3ABD443AEDB}" destId="{A2253489-3DFC-4365-8919-133C4B63C445}" srcOrd="1" destOrd="0" presId="urn:microsoft.com/office/officeart/2005/8/layout/pyramid1"/>
    <dgm:cxn modelId="{B132E2DF-3E31-4E26-B40F-A818D8733DC9}" type="presParOf" srcId="{FB32BF18-1646-40EE-AC80-32634AB86B81}" destId="{3A87CB02-15F1-48F8-8805-A48AF5521ECD}" srcOrd="3" destOrd="0" presId="urn:microsoft.com/office/officeart/2005/8/layout/pyramid1"/>
    <dgm:cxn modelId="{88E445E8-8E6E-4F07-A027-3A1469A2C885}" type="presParOf" srcId="{3A87CB02-15F1-48F8-8805-A48AF5521ECD}" destId="{FFBCE334-BC1E-4033-92BC-7782398F1C67}" srcOrd="0" destOrd="0" presId="urn:microsoft.com/office/officeart/2005/8/layout/pyramid1"/>
    <dgm:cxn modelId="{36583086-8AA7-41D3-B4C1-FFCB0C4D673C}" type="presParOf" srcId="{3A87CB02-15F1-48F8-8805-A48AF5521ECD}" destId="{6015A8EE-F4E1-464B-9EBA-664BED60D552}" srcOrd="1" destOrd="0" presId="urn:microsoft.com/office/officeart/2005/8/layout/pyramid1"/>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drawing1.xml.rels><?xml version="1.0" encoding="UTF-8" standalone="yes"?>
<Relationships xmlns="http://schemas.openxmlformats.org/package/2006/relationships"><Relationship Id="rId1" Type="http://schemas.openxmlformats.org/officeDocument/2006/relationships/image" Target="../media/image3.emf"/></Relationships>
</file>

<file path=ppt/drawings/_rels/drawing2.xml.rels><?xml version="1.0" encoding="UTF-8" standalone="yes"?>
<Relationships xmlns="http://schemas.openxmlformats.org/package/2006/relationships"><Relationship Id="rId1" Type="http://schemas.openxmlformats.org/officeDocument/2006/relationships/image" Target="../media/image4.emf"/></Relationships>
</file>

<file path=ppt/drawings/_rels/drawing3.xml.rels><?xml version="1.0" encoding="UTF-8" standalone="yes"?>
<Relationships xmlns="http://schemas.openxmlformats.org/package/2006/relationships"><Relationship Id="rId1" Type="http://schemas.openxmlformats.org/officeDocument/2006/relationships/image" Target="../media/image5.emf"/></Relationships>
</file>

<file path=ppt/drawings/drawing1.xml><?xml version="1.0" encoding="utf-8"?>
<c:userShapes xmlns:c="http://schemas.openxmlformats.org/drawingml/2006/chart">
  <cdr:relSizeAnchor xmlns:cdr="http://schemas.openxmlformats.org/drawingml/2006/chartDrawing">
    <cdr:from>
      <cdr:x>0</cdr:x>
      <cdr:y>0</cdr:y>
    </cdr:from>
    <cdr:to>
      <cdr:x>1</cdr:x>
      <cdr:y>1</cdr:y>
    </cdr:to>
    <cdr:pic>
      <cdr:nvPicPr>
        <cdr:cNvPr id="2"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7500990" cy="5000660"/>
        </a:xfrm>
        <a:prstGeom xmlns:a="http://schemas.openxmlformats.org/drawingml/2006/main" prst="rect">
          <a:avLst/>
        </a:prstGeom>
      </cdr:spPr>
    </cdr:pic>
  </cdr:relSizeAnchor>
</c:userShapes>
</file>

<file path=ppt/drawings/drawing2.xml><?xml version="1.0" encoding="utf-8"?>
<c:userShapes xmlns:c="http://schemas.openxmlformats.org/drawingml/2006/chart">
  <cdr:relSizeAnchor xmlns:cdr="http://schemas.openxmlformats.org/drawingml/2006/chartDrawing">
    <cdr:from>
      <cdr:x>0</cdr:x>
      <cdr:y>0</cdr:y>
    </cdr:from>
    <cdr:to>
      <cdr:x>1</cdr:x>
      <cdr:y>0.75714</cdr:y>
    </cdr:to>
    <cdr:pic>
      <cdr:nvPicPr>
        <cdr:cNvPr id="3"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7858180" cy="3786214"/>
        </a:xfrm>
        <a:prstGeom xmlns:a="http://schemas.openxmlformats.org/drawingml/2006/main" prst="rect">
          <a:avLst/>
        </a:prstGeom>
      </cdr:spPr>
    </cdr:pic>
  </cdr:relSizeAnchor>
</c:userShapes>
</file>

<file path=ppt/drawings/drawing3.xml><?xml version="1.0" encoding="utf-8"?>
<c:userShapes xmlns:c="http://schemas.openxmlformats.org/drawingml/2006/chart">
  <cdr:relSizeAnchor xmlns:cdr="http://schemas.openxmlformats.org/drawingml/2006/chartDrawing">
    <cdr:from>
      <cdr:x>0</cdr:x>
      <cdr:y>0.05479</cdr:y>
    </cdr:from>
    <cdr:to>
      <cdr:x>0.98847</cdr:x>
      <cdr:y>0.93151</cdr:y>
    </cdr:to>
    <cdr:pic>
      <cdr:nvPicPr>
        <cdr:cNvPr id="5"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285752"/>
          <a:ext cx="7767612" cy="4572032"/>
        </a:xfrm>
        <a:prstGeom xmlns:a="http://schemas.openxmlformats.org/drawingml/2006/main" prst="rect">
          <a:avLst/>
        </a:prstGeom>
      </cdr:spPr>
    </cdr:pic>
  </cdr:relSizeAnchor>
  <cdr:relSizeAnchor xmlns:cdr="http://schemas.openxmlformats.org/drawingml/2006/chartDrawing">
    <cdr:from>
      <cdr:x>0.71818</cdr:x>
      <cdr:y>0.10959</cdr:y>
    </cdr:from>
    <cdr:to>
      <cdr:x>0.93636</cdr:x>
      <cdr:y>0.24658</cdr:y>
    </cdr:to>
    <cdr:sp macro="" textlink="">
      <cdr:nvSpPr>
        <cdr:cNvPr id="8" name="Овал 7"/>
        <cdr:cNvSpPr/>
      </cdr:nvSpPr>
      <cdr:spPr>
        <a:xfrm xmlns:a="http://schemas.openxmlformats.org/drawingml/2006/main">
          <a:off x="5643602" y="571504"/>
          <a:ext cx="1714512" cy="714380"/>
        </a:xfrm>
        <a:prstGeom xmlns:a="http://schemas.openxmlformats.org/drawingml/2006/main" prst="ellipse">
          <a:avLst/>
        </a:prstGeom>
        <a:solidFill xmlns:a="http://schemas.openxmlformats.org/drawingml/2006/main">
          <a:schemeClr val="bg1"/>
        </a:solidFill>
        <a:ln xmlns:a="http://schemas.openxmlformats.org/drawingml/2006/main" w="9525"/>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p xmlns:a="http://schemas.openxmlformats.org/drawingml/2006/main">
          <a:endParaRPr lang="ru-RU"/>
        </a:p>
      </cdr:txBody>
    </cdr:sp>
  </cdr:relSizeAnchor>
  <cdr:relSizeAnchor xmlns:cdr="http://schemas.openxmlformats.org/drawingml/2006/chartDrawing">
    <cdr:from>
      <cdr:x>0.74545</cdr:x>
      <cdr:y>0.15068</cdr:y>
    </cdr:from>
    <cdr:to>
      <cdr:x>0.90909</cdr:x>
      <cdr:y>0.19178</cdr:y>
    </cdr:to>
    <cdr:sp macro="" textlink="">
      <cdr:nvSpPr>
        <cdr:cNvPr id="9" name="TextBox 8"/>
        <cdr:cNvSpPr txBox="1"/>
      </cdr:nvSpPr>
      <cdr:spPr>
        <a:xfrm xmlns:a="http://schemas.openxmlformats.org/drawingml/2006/main">
          <a:off x="5857916" y="785818"/>
          <a:ext cx="1285884" cy="21431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ru-RU" sz="1100" dirty="0"/>
        </a:p>
      </cdr:txBody>
    </cdr:sp>
  </cdr:relSizeAnchor>
  <cdr:relSizeAnchor xmlns:cdr="http://schemas.openxmlformats.org/drawingml/2006/chartDrawing">
    <cdr:from>
      <cdr:x>0.75455</cdr:x>
      <cdr:y>0.15068</cdr:y>
    </cdr:from>
    <cdr:to>
      <cdr:x>0.90909</cdr:x>
      <cdr:y>0.20548</cdr:y>
    </cdr:to>
    <cdr:sp macro="" textlink="">
      <cdr:nvSpPr>
        <cdr:cNvPr id="10" name="TextBox 9"/>
        <cdr:cNvSpPr txBox="1"/>
      </cdr:nvSpPr>
      <cdr:spPr>
        <a:xfrm xmlns:a="http://schemas.openxmlformats.org/drawingml/2006/main">
          <a:off x="5929354" y="785818"/>
          <a:ext cx="1214446" cy="285752"/>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ctr"/>
          <a:r>
            <a:rPr lang="en-US" sz="1600" dirty="0" err="1" smtClean="0">
              <a:latin typeface="Times New Roman" pitchFamily="18" charset="0"/>
              <a:cs typeface="Times New Roman" pitchFamily="18" charset="0"/>
            </a:rPr>
            <a:t>Xolislik</a:t>
          </a:r>
          <a:endParaRPr lang="ru-RU" sz="1600" dirty="0">
            <a:latin typeface="Times New Roman" pitchFamily="18"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F10909-649F-40F9-9979-A30686EC8533}" type="datetimeFigureOut">
              <a:rPr lang="ru-RU" smtClean="0"/>
              <a:pPr/>
              <a:t>04.10.2021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635A8C-5819-49CC-AC23-24B09DB0A7B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25</a:t>
            </a:fld>
            <a:endParaRPr lang="ru-RU"/>
          </a:p>
        </p:txBody>
      </p:sp>
    </p:spTree>
    <p:extLst>
      <p:ext uri="{BB962C8B-B14F-4D97-AF65-F5344CB8AC3E}">
        <p14:creationId xmlns:p14="http://schemas.microsoft.com/office/powerpoint/2010/main" xmlns="" val="2500466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26</a:t>
            </a:fld>
            <a:endParaRPr lang="ru-RU"/>
          </a:p>
        </p:txBody>
      </p:sp>
    </p:spTree>
    <p:extLst>
      <p:ext uri="{BB962C8B-B14F-4D97-AF65-F5344CB8AC3E}">
        <p14:creationId xmlns:p14="http://schemas.microsoft.com/office/powerpoint/2010/main" xmlns="" val="2500466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27</a:t>
            </a:fld>
            <a:endParaRPr lang="ru-RU"/>
          </a:p>
        </p:txBody>
      </p:sp>
    </p:spTree>
    <p:extLst>
      <p:ext uri="{BB962C8B-B14F-4D97-AF65-F5344CB8AC3E}">
        <p14:creationId xmlns:p14="http://schemas.microsoft.com/office/powerpoint/2010/main" xmlns="" val="2500466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28</a:t>
            </a:fld>
            <a:endParaRPr lang="ru-RU"/>
          </a:p>
        </p:txBody>
      </p:sp>
    </p:spTree>
    <p:extLst>
      <p:ext uri="{BB962C8B-B14F-4D97-AF65-F5344CB8AC3E}">
        <p14:creationId xmlns:p14="http://schemas.microsoft.com/office/powerpoint/2010/main" xmlns="" val="2500466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29</a:t>
            </a:fld>
            <a:endParaRPr lang="ru-RU"/>
          </a:p>
        </p:txBody>
      </p:sp>
    </p:spTree>
    <p:extLst>
      <p:ext uri="{BB962C8B-B14F-4D97-AF65-F5344CB8AC3E}">
        <p14:creationId xmlns:p14="http://schemas.microsoft.com/office/powerpoint/2010/main" xmlns="" val="2500466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A9FD5AD-3627-8544-9D93-990883C1264C}" type="slidenum">
              <a:rPr lang="ru-RU" smtClean="0"/>
              <a:pPr/>
              <a:t>30</a:t>
            </a:fld>
            <a:endParaRPr lang="ru-RU"/>
          </a:p>
        </p:txBody>
      </p:sp>
    </p:spTree>
    <p:extLst>
      <p:ext uri="{BB962C8B-B14F-4D97-AF65-F5344CB8AC3E}">
        <p14:creationId xmlns:p14="http://schemas.microsoft.com/office/powerpoint/2010/main" xmlns="" val="2500466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04.10.2021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Только заголовок_1">
    <p:spTree>
      <p:nvGrpSpPr>
        <p:cNvPr id="1" name=""/>
        <p:cNvGrpSpPr/>
        <p:nvPr/>
      </p:nvGrpSpPr>
      <p:grpSpPr>
        <a:xfrm>
          <a:off x="0" y="0"/>
          <a:ext cx="0" cy="0"/>
          <a:chOff x="0" y="0"/>
          <a:chExt cx="0" cy="0"/>
        </a:xfrm>
      </p:grpSpPr>
      <p:sp>
        <p:nvSpPr>
          <p:cNvPr id="6" name="Овал 5"/>
          <p:cNvSpPr/>
          <p:nvPr userDrawn="1"/>
        </p:nvSpPr>
        <p:spPr>
          <a:xfrm>
            <a:off x="225111" y="6258747"/>
            <a:ext cx="209741" cy="27965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hasCustomPrompt="1"/>
          </p:nvPr>
        </p:nvSpPr>
        <p:spPr>
          <a:xfrm>
            <a:off x="1403748" y="354564"/>
            <a:ext cx="7408069" cy="842412"/>
          </a:xfrm>
        </p:spPr>
        <p:txBody>
          <a:bodyPr/>
          <a:lstStyle/>
          <a:p>
            <a:r>
              <a:rPr lang="ru-RU" dirty="0"/>
              <a:t>Заголовок слайда</a:t>
            </a:r>
          </a:p>
        </p:txBody>
      </p:sp>
      <p:sp>
        <p:nvSpPr>
          <p:cNvPr id="4" name="Нижний колонтитул 3"/>
          <p:cNvSpPr>
            <a:spLocks noGrp="1"/>
          </p:cNvSpPr>
          <p:nvPr>
            <p:ph type="ftr" sz="quarter" idx="11"/>
          </p:nvPr>
        </p:nvSpPr>
        <p:spPr/>
        <p:txBody>
          <a:bodyPr/>
          <a:lstStyle/>
          <a:p>
            <a:r>
              <a:rPr lang="ru-RU" dirty="0"/>
              <a:t>Название презентации</a:t>
            </a:r>
          </a:p>
        </p:txBody>
      </p:sp>
      <p:sp>
        <p:nvSpPr>
          <p:cNvPr id="5" name="Номер слайда 4"/>
          <p:cNvSpPr>
            <a:spLocks noGrp="1"/>
          </p:cNvSpPr>
          <p:nvPr>
            <p:ph type="sldNum" sz="quarter" idx="12"/>
          </p:nvPr>
        </p:nvSpPr>
        <p:spPr/>
        <p:txBody>
          <a:bodyPr/>
          <a:lstStyle>
            <a:lvl1pPr>
              <a:defRPr>
                <a:solidFill>
                  <a:schemeClr val="bg1"/>
                </a:solidFill>
              </a:defRPr>
            </a:lvl1pPr>
          </a:lstStyle>
          <a:p>
            <a:fld id="{48836D8C-085C-4B4A-9F18-73BCA0AD2898}" type="slidenum">
              <a:rPr lang="ru-RU" smtClean="0"/>
              <a:pPr/>
              <a:t>‹#›</a:t>
            </a:fld>
            <a:endParaRPr lang="ru-RU" dirty="0"/>
          </a:p>
        </p:txBody>
      </p:sp>
      <p:cxnSp>
        <p:nvCxnSpPr>
          <p:cNvPr id="7" name="Прямая соединительная линия 6"/>
          <p:cNvCxnSpPr/>
          <p:nvPr userDrawn="1"/>
        </p:nvCxnSpPr>
        <p:spPr>
          <a:xfrm>
            <a:off x="683419" y="0"/>
            <a:ext cx="0" cy="6858000"/>
          </a:xfrm>
          <a:prstGeom prst="line">
            <a:avLst/>
          </a:prstGeom>
          <a:ln w="9525" cap="rnd">
            <a:solidFill>
              <a:schemeClr val="bg1">
                <a:lumMod val="85000"/>
              </a:schemeClr>
            </a:solidFill>
            <a:prstDash val="solid"/>
            <a:round/>
          </a:ln>
        </p:spPr>
        <p:style>
          <a:lnRef idx="1">
            <a:schemeClr val="accent1"/>
          </a:lnRef>
          <a:fillRef idx="0">
            <a:schemeClr val="accent1"/>
          </a:fillRef>
          <a:effectRef idx="0">
            <a:schemeClr val="accent1"/>
          </a:effectRef>
          <a:fontRef idx="minor">
            <a:schemeClr val="tx1"/>
          </a:fontRef>
        </p:style>
      </p:cxnSp>
    </p:spTree>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D02ED72-B2EA-4900-9404-0A9EE4F48088}" type="datetimeFigureOut">
              <a:rPr lang="ru-RU" smtClean="0"/>
              <a:pPr/>
              <a:t>04.10.2021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goal-life.com/img/main/page/goals/20-celey/grow.jpg"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2.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2-MAVZU.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XAYOTIY MAQSADLAR. SHAHSIY QIMMATLAR.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SHAHSIY RIVOJLANISH.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endParaRPr lang="ru-RU"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928670"/>
            <a:ext cx="7429552" cy="5000660"/>
          </a:xfrm>
        </p:spPr>
        <p:txBody>
          <a:bodyPr>
            <a:noAutofit/>
          </a:bodyPr>
          <a:lstStyle/>
          <a:p>
            <a:pPr lvl="0">
              <a:spcAft>
                <a:spcPts val="1200"/>
              </a:spcAft>
              <a:buFont typeface="+mj-lt"/>
              <a:buAutoNum type="arabicPeriod"/>
            </a:pPr>
            <a:r>
              <a:rPr lang="en-US" sz="3200" dirty="0" err="1" smtClean="0">
                <a:solidFill>
                  <a:srgbClr val="C00000"/>
                </a:solidFill>
                <a:latin typeface="Times New Roman" pitchFamily="18" charset="0"/>
                <a:cs typeface="Times New Roman" pitchFamily="18" charset="0"/>
              </a:rPr>
              <a:t>Inson</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umrida</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hayotiy</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maqsadlarining</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o’rni</a:t>
            </a:r>
            <a:r>
              <a:rPr lang="en-US" sz="3200" dirty="0" smtClean="0">
                <a:solidFill>
                  <a:srgbClr val="C00000"/>
                </a:solidFill>
                <a:latin typeface="Times New Roman" pitchFamily="18" charset="0"/>
                <a:cs typeface="Times New Roman" pitchFamily="18" charset="0"/>
              </a:rPr>
              <a:t>.</a:t>
            </a:r>
            <a:br>
              <a:rPr lang="en-US" sz="3200" dirty="0" smtClean="0">
                <a:solidFill>
                  <a:srgbClr val="C00000"/>
                </a:solidFill>
                <a:latin typeface="Times New Roman" pitchFamily="18" charset="0"/>
                <a:cs typeface="Times New Roman" pitchFamily="18" charset="0"/>
              </a:rPr>
            </a:br>
            <a:r>
              <a:rPr lang="en-US" sz="3200" dirty="0" smtClean="0">
                <a:solidFill>
                  <a:srgbClr val="C00000"/>
                </a:solidFill>
                <a:latin typeface="Times New Roman" pitchFamily="18" charset="0"/>
                <a:cs typeface="Times New Roman" pitchFamily="18" charset="0"/>
              </a:rPr>
              <a:t>2. </a:t>
            </a:r>
            <a:r>
              <a:rPr lang="en-US" sz="3200" dirty="0" err="1" smtClean="0">
                <a:solidFill>
                  <a:srgbClr val="C00000"/>
                </a:solidFill>
                <a:latin typeface="Times New Roman" pitchFamily="18" charset="0"/>
                <a:cs typeface="Times New Roman" pitchFamily="18" charset="0"/>
              </a:rPr>
              <a:t>Hayot</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balansini</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g’ildirak</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usuli</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bilan</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aniqlash</a:t>
            </a:r>
            <a:r>
              <a:rPr lang="en-US" sz="3200" dirty="0" smtClean="0">
                <a:solidFill>
                  <a:srgbClr val="C00000"/>
                </a:solidFill>
                <a:latin typeface="Times New Roman" pitchFamily="18" charset="0"/>
                <a:cs typeface="Times New Roman" pitchFamily="18" charset="0"/>
              </a:rPr>
              <a:t>.</a:t>
            </a:r>
            <a:r>
              <a:rPr lang="ru-RU" sz="3200" dirty="0" smtClean="0">
                <a:solidFill>
                  <a:srgbClr val="C00000"/>
                </a:solidFill>
                <a:latin typeface="Times New Roman" pitchFamily="18" charset="0"/>
                <a:cs typeface="Times New Roman" pitchFamily="18" charset="0"/>
              </a:rPr>
              <a:t/>
            </a:r>
            <a:br>
              <a:rPr lang="ru-RU" sz="3200" dirty="0" smtClean="0">
                <a:solidFill>
                  <a:srgbClr val="C00000"/>
                </a:solidFill>
                <a:latin typeface="Times New Roman" pitchFamily="18" charset="0"/>
                <a:cs typeface="Times New Roman" pitchFamily="18" charset="0"/>
              </a:rPr>
            </a:br>
            <a:r>
              <a:rPr lang="en-US" sz="3200" dirty="0" smtClean="0">
                <a:solidFill>
                  <a:srgbClr val="C00000"/>
                </a:solidFill>
                <a:latin typeface="Times New Roman" pitchFamily="18" charset="0"/>
                <a:cs typeface="Times New Roman" pitchFamily="18" charset="0"/>
              </a:rPr>
              <a:t>3. </a:t>
            </a:r>
            <a:r>
              <a:rPr lang="en-US" sz="3200" dirty="0" err="1" smtClean="0">
                <a:solidFill>
                  <a:srgbClr val="C00000"/>
                </a:solidFill>
                <a:latin typeface="Times New Roman" pitchFamily="18" charset="0"/>
                <a:cs typeface="Times New Roman" pitchFamily="18" charset="0"/>
              </a:rPr>
              <a:t>Qadriyatlar</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va</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etik</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meyorlar</a:t>
            </a:r>
            <a:r>
              <a:rPr lang="en-US" sz="3200" dirty="0" smtClean="0">
                <a:solidFill>
                  <a:srgbClr val="C00000"/>
                </a:solidFill>
                <a:latin typeface="Times New Roman" pitchFamily="18" charset="0"/>
                <a:cs typeface="Times New Roman" pitchFamily="18" charset="0"/>
              </a:rPr>
              <a:t>.</a:t>
            </a:r>
            <a:r>
              <a:rPr lang="ru-RU" sz="3200" dirty="0" smtClean="0">
                <a:solidFill>
                  <a:srgbClr val="C00000"/>
                </a:solidFill>
                <a:latin typeface="Times New Roman" pitchFamily="18" charset="0"/>
                <a:cs typeface="Times New Roman" pitchFamily="18" charset="0"/>
              </a:rPr>
              <a:t/>
            </a:r>
            <a:br>
              <a:rPr lang="ru-RU" sz="3200" dirty="0" smtClean="0">
                <a:solidFill>
                  <a:srgbClr val="C00000"/>
                </a:solidFill>
                <a:latin typeface="Times New Roman" pitchFamily="18" charset="0"/>
                <a:cs typeface="Times New Roman" pitchFamily="18" charset="0"/>
              </a:rPr>
            </a:br>
            <a:r>
              <a:rPr lang="en-US" sz="3200" dirty="0" smtClean="0">
                <a:solidFill>
                  <a:srgbClr val="C00000"/>
                </a:solidFill>
                <a:latin typeface="Times New Roman" pitchFamily="18" charset="0"/>
                <a:cs typeface="Times New Roman" pitchFamily="18" charset="0"/>
              </a:rPr>
              <a:t>4. </a:t>
            </a:r>
            <a:r>
              <a:rPr lang="en-US" sz="3200" dirty="0" err="1" smtClean="0">
                <a:solidFill>
                  <a:srgbClr val="C00000"/>
                </a:solidFill>
                <a:latin typeface="Times New Roman" pitchFamily="18" charset="0"/>
                <a:cs typeface="Times New Roman" pitchFamily="18" charset="0"/>
              </a:rPr>
              <a:t>Shaxsiy</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rivojlanish</a:t>
            </a:r>
            <a:r>
              <a:rPr lang="en-US" sz="3200" dirty="0" smtClean="0">
                <a:solidFill>
                  <a:srgbClr val="C00000"/>
                </a:solidFill>
                <a:latin typeface="Times New Roman" pitchFamily="18" charset="0"/>
                <a:cs typeface="Times New Roman" pitchFamily="18" charset="0"/>
              </a:rPr>
              <a:t>. SMART </a:t>
            </a:r>
            <a:r>
              <a:rPr lang="en-US" sz="3200" dirty="0" err="1" smtClean="0">
                <a:solidFill>
                  <a:srgbClr val="C00000"/>
                </a:solidFill>
                <a:latin typeface="Times New Roman" pitchFamily="18" charset="0"/>
                <a:cs typeface="Times New Roman" pitchFamily="18" charset="0"/>
              </a:rPr>
              <a:t>mezonlari</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bo'yicha</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maqsadlarni</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belgilash</a:t>
            </a:r>
            <a:r>
              <a:rPr lang="en-US" sz="3200" dirty="0" smtClean="0">
                <a:solidFill>
                  <a:srgbClr val="C00000"/>
                </a:solidFill>
                <a:latin typeface="Times New Roman" pitchFamily="18" charset="0"/>
                <a:cs typeface="Times New Roman" pitchFamily="18" charset="0"/>
              </a:rPr>
              <a:t>.</a:t>
            </a:r>
            <a:r>
              <a:rPr lang="ru-RU" sz="3200" dirty="0" smtClean="0">
                <a:solidFill>
                  <a:srgbClr val="C00000"/>
                </a:solidFill>
                <a:latin typeface="Times New Roman" pitchFamily="18" charset="0"/>
                <a:cs typeface="Times New Roman" pitchFamily="18" charset="0"/>
              </a:rPr>
              <a:t/>
            </a:r>
            <a:br>
              <a:rPr lang="ru-RU" sz="3200" dirty="0" smtClean="0">
                <a:solidFill>
                  <a:srgbClr val="C00000"/>
                </a:solidFill>
                <a:latin typeface="Times New Roman" pitchFamily="18" charset="0"/>
                <a:cs typeface="Times New Roman" pitchFamily="18" charset="0"/>
              </a:rPr>
            </a:br>
            <a:r>
              <a:rPr lang="en-US" sz="3200" dirty="0" smtClean="0">
                <a:solidFill>
                  <a:srgbClr val="C00000"/>
                </a:solidFill>
                <a:latin typeface="Times New Roman" pitchFamily="18" charset="0"/>
                <a:cs typeface="Times New Roman" pitchFamily="18" charset="0"/>
              </a:rPr>
              <a:t>5. Kaizen - </a:t>
            </a:r>
            <a:r>
              <a:rPr lang="en-US" sz="3200" dirty="0" err="1" smtClean="0">
                <a:solidFill>
                  <a:srgbClr val="C00000"/>
                </a:solidFill>
                <a:latin typeface="Times New Roman" pitchFamily="18" charset="0"/>
                <a:cs typeface="Times New Roman" pitchFamily="18" charset="0"/>
              </a:rPr>
              <a:t>Doimiy</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takomillash</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va</a:t>
            </a:r>
            <a:r>
              <a:rPr lang="en-US" sz="3200" dirty="0" smtClean="0">
                <a:solidFill>
                  <a:srgbClr val="C00000"/>
                </a:solidFill>
                <a:latin typeface="Times New Roman" pitchFamily="18" charset="0"/>
                <a:cs typeface="Times New Roman" pitchFamily="18" charset="0"/>
              </a:rPr>
              <a:t> </a:t>
            </a:r>
            <a:r>
              <a:rPr lang="en-US" sz="3200" dirty="0" err="1" smtClean="0">
                <a:solidFill>
                  <a:srgbClr val="C00000"/>
                </a:solidFill>
                <a:latin typeface="Times New Roman" pitchFamily="18" charset="0"/>
                <a:cs typeface="Times New Roman" pitchFamily="18" charset="0"/>
              </a:rPr>
              <a:t>takomillashtirish</a:t>
            </a:r>
            <a:r>
              <a:rPr lang="en-US" sz="3200" dirty="0" smtClean="0">
                <a:solidFill>
                  <a:srgbClr val="C00000"/>
                </a:solidFill>
                <a:latin typeface="Times New Roman" pitchFamily="18" charset="0"/>
                <a:cs typeface="Times New Roman" pitchFamily="18" charset="0"/>
              </a:rPr>
              <a:t>.</a:t>
            </a:r>
            <a:r>
              <a:rPr lang="ru-RU" sz="3200" dirty="0" smtClean="0">
                <a:solidFill>
                  <a:srgbClr val="C00000"/>
                </a:solidFill>
                <a:latin typeface="Times New Roman" pitchFamily="18" charset="0"/>
                <a:cs typeface="Times New Roman" pitchFamily="18" charset="0"/>
              </a:rPr>
              <a:t/>
            </a:r>
            <a:br>
              <a:rPr lang="ru-RU" sz="3200" dirty="0" smtClean="0">
                <a:solidFill>
                  <a:srgbClr val="C00000"/>
                </a:solidFill>
                <a:latin typeface="Times New Roman" pitchFamily="18" charset="0"/>
                <a:cs typeface="Times New Roman" pitchFamily="18" charset="0"/>
              </a:rPr>
            </a:br>
            <a:endParaRPr lang="ru-RU" sz="32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3286116" y="142852"/>
            <a:ext cx="2857520" cy="769441"/>
          </a:xfrm>
          <a:prstGeom prst="rect">
            <a:avLst/>
          </a:prstGeom>
        </p:spPr>
        <p:txBody>
          <a:bodyPr wrap="square">
            <a:spAutoFit/>
          </a:bodyPr>
          <a:lstStyle/>
          <a:p>
            <a:pPr algn="ctr"/>
            <a:r>
              <a:rPr lang="en-US" sz="4400" b="1" dirty="0" smtClean="0">
                <a:solidFill>
                  <a:srgbClr val="FF0000"/>
                </a:solidFill>
              </a:rPr>
              <a:t>REJA.</a:t>
            </a:r>
            <a:endParaRPr lang="ru-RU" sz="4400"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643050"/>
            <a:ext cx="7858180" cy="4357718"/>
          </a:xfrm>
        </p:spPr>
        <p:txBody>
          <a:bodyPr>
            <a:noAutofit/>
          </a:bodyPr>
          <a:lstStyle/>
          <a:p>
            <a:r>
              <a:rPr lang="en-US" sz="3600" dirty="0" err="1" smtClean="0">
                <a:solidFill>
                  <a:srgbClr val="C00000"/>
                </a:solidFill>
                <a:latin typeface="Times New Roman" pitchFamily="18" charset="0"/>
                <a:cs typeface="Times New Roman" pitchFamily="18" charset="0"/>
              </a:rPr>
              <a:t>Maqsad</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muvaffaqiyatli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kelajakning</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poydevoridagi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birinchi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toshdir</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hayot</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tizimini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tashkil</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etuvchi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asosiy</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va</a:t>
            </a:r>
            <a:r>
              <a:rPr lang="en-US" sz="3600" dirty="0" smtClean="0">
                <a:solidFill>
                  <a:srgbClr val="C00000"/>
                </a:solidFill>
                <a:latin typeface="Times New Roman" pitchFamily="18" charset="0"/>
                <a:cs typeface="Times New Roman" pitchFamily="18" charset="0"/>
              </a:rPr>
              <a:t> bosh </a:t>
            </a:r>
            <a:r>
              <a:rPr lang="en-US" sz="3600" dirty="0" err="1" smtClean="0">
                <a:solidFill>
                  <a:srgbClr val="C00000"/>
                </a:solidFill>
                <a:latin typeface="Times New Roman" pitchFamily="18" charset="0"/>
                <a:cs typeface="Times New Roman" pitchFamily="18" charset="0"/>
              </a:rPr>
              <a:t>omildir</a:t>
            </a:r>
            <a:r>
              <a:rPr lang="en-US" sz="3600" dirty="0" smtClean="0">
                <a:solidFill>
                  <a:srgbClr val="C00000"/>
                </a:solidFill>
                <a:latin typeface="Times New Roman" pitchFamily="18" charset="0"/>
                <a:cs typeface="Times New Roman" pitchFamily="18" charset="0"/>
              </a:rPr>
              <a:t>).</a:t>
            </a:r>
            <a:br>
              <a:rPr lang="en-US" sz="3600" dirty="0" smtClean="0">
                <a:solidFill>
                  <a:srgbClr val="C00000"/>
                </a:solidFill>
                <a:latin typeface="Times New Roman" pitchFamily="18" charset="0"/>
                <a:cs typeface="Times New Roman" pitchFamily="18" charset="0"/>
              </a:rPr>
            </a:br>
            <a:r>
              <a:rPr lang="en-US" sz="1200" dirty="0" smtClean="0">
                <a:solidFill>
                  <a:srgbClr val="C00000"/>
                </a:solidFill>
                <a:latin typeface="Times New Roman" pitchFamily="18" charset="0"/>
                <a:cs typeface="Times New Roman" pitchFamily="18" charset="0"/>
              </a:rPr>
              <a:t/>
            </a:r>
            <a:br>
              <a:rPr lang="en-US" sz="1200" dirty="0" smtClean="0">
                <a:solidFill>
                  <a:srgbClr val="C00000"/>
                </a:solidFill>
                <a:latin typeface="Times New Roman" pitchFamily="18" charset="0"/>
                <a:cs typeface="Times New Roman" pitchFamily="18" charset="0"/>
              </a:rPr>
            </a:br>
            <a:r>
              <a:rPr lang="en-US" sz="3600" dirty="0" err="1" smtClean="0">
                <a:solidFill>
                  <a:srgbClr val="C00000"/>
                </a:solidFill>
                <a:latin typeface="Times New Roman" pitchFamily="18" charset="0"/>
                <a:cs typeface="Times New Roman" pitchFamily="18" charset="0"/>
              </a:rPr>
              <a:t>Maqsadni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to'g'ri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belgilashdan</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keyin</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qilinadigan</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yagona</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narsa</a:t>
            </a:r>
            <a:r>
              <a:rPr lang="en-US" sz="3600" dirty="0" smtClean="0">
                <a:solidFill>
                  <a:srgbClr val="C00000"/>
                </a:solidFill>
                <a:latin typeface="Times New Roman" pitchFamily="18" charset="0"/>
                <a:cs typeface="Times New Roman" pitchFamily="18" charset="0"/>
              </a:rPr>
              <a:t> – </a:t>
            </a:r>
            <a:r>
              <a:rPr lang="en-US" sz="3600" dirty="0" err="1" smtClean="0">
                <a:solidFill>
                  <a:srgbClr val="C00000"/>
                </a:solidFill>
                <a:latin typeface="Times New Roman" pitchFamily="18" charset="0"/>
                <a:cs typeface="Times New Roman" pitchFamily="18" charset="0"/>
              </a:rPr>
              <a:t>bu</a:t>
            </a:r>
            <a:r>
              <a:rPr lang="en-US" sz="3600" dirty="0" smtClean="0">
                <a:solidFill>
                  <a:srgbClr val="C00000"/>
                </a:solidFill>
                <a:latin typeface="Times New Roman" pitchFamily="18" charset="0"/>
                <a:cs typeface="Times New Roman" pitchFamily="18" charset="0"/>
              </a:rPr>
              <a:t> eng </a:t>
            </a:r>
            <a:r>
              <a:rPr lang="en-US" sz="3600" dirty="0" err="1" smtClean="0">
                <a:solidFill>
                  <a:srgbClr val="C00000"/>
                </a:solidFill>
                <a:latin typeface="Times New Roman" pitchFamily="18" charset="0"/>
                <a:cs typeface="Times New Roman" pitchFamily="18" charset="0"/>
              </a:rPr>
              <a:t>yaxshi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vositalar</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va</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usullarni</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tanlab</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unga</a:t>
            </a:r>
            <a:r>
              <a:rPr lang="en-US" sz="3600" dirty="0" smtClean="0">
                <a:solidFill>
                  <a:srgbClr val="C00000"/>
                </a:solidFill>
                <a:latin typeface="Times New Roman" pitchFamily="18" charset="0"/>
                <a:cs typeface="Times New Roman" pitchFamily="18" charset="0"/>
              </a:rPr>
              <a:t> </a:t>
            </a:r>
            <a:r>
              <a:rPr lang="en-US" sz="3600" dirty="0" err="1" smtClean="0">
                <a:solidFill>
                  <a:srgbClr val="C00000"/>
                </a:solidFill>
                <a:latin typeface="Times New Roman" pitchFamily="18" charset="0"/>
                <a:cs typeface="Times New Roman" pitchFamily="18" charset="0"/>
              </a:rPr>
              <a:t>erishishdir</a:t>
            </a:r>
            <a:r>
              <a:rPr lang="en-US" sz="3600" dirty="0" smtClean="0">
                <a:solidFill>
                  <a:srgbClr val="C00000"/>
                </a:solidFill>
                <a:latin typeface="Times New Roman" pitchFamily="18" charset="0"/>
                <a:cs typeface="Times New Roman" pitchFamily="18" charset="0"/>
              </a:rPr>
              <a:t>. </a:t>
            </a:r>
            <a:endParaRPr lang="ru-RU" sz="36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1285852" y="357166"/>
            <a:ext cx="7643866" cy="1200329"/>
          </a:xfrm>
          <a:prstGeom prst="rect">
            <a:avLst/>
          </a:prstGeom>
        </p:spPr>
        <p:txBody>
          <a:bodyPr wrap="square">
            <a:spAutoFit/>
          </a:bodyPr>
          <a:lstStyle/>
          <a:p>
            <a:pPr algn="ctr"/>
            <a:r>
              <a:rPr lang="en-US" sz="3600" b="1" dirty="0" smtClean="0">
                <a:solidFill>
                  <a:srgbClr val="FF0000"/>
                </a:solidFill>
              </a:rPr>
              <a:t>INSON UMRIDA HAYOTIY MAQSADLARINING O’RNI</a:t>
            </a:r>
            <a:endParaRPr lang="ru-RU" sz="3600" b="1"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786478"/>
          </a:xfrm>
        </p:spPr>
        <p:txBody>
          <a:bodyPr>
            <a:noAutofit/>
          </a:bodyPr>
          <a:lstStyle/>
          <a:p>
            <a:r>
              <a:rPr lang="en-US" sz="2800" dirty="0" smtClean="0">
                <a:solidFill>
                  <a:srgbClr val="002060"/>
                </a:solidFill>
                <a:latin typeface="Times New Roman" pitchFamily="18" charset="0"/>
                <a:cs typeface="Times New Roman" pitchFamily="18" charset="0"/>
              </a:rPr>
              <a:t>“</a:t>
            </a:r>
            <a:r>
              <a:rPr lang="en-US" sz="2800" dirty="0" err="1" smtClean="0">
                <a:solidFill>
                  <a:srgbClr val="002060"/>
                </a:solidFill>
                <a:latin typeface="Times New Roman" pitchFamily="18" charset="0"/>
                <a:cs typeface="Times New Roman" pitchFamily="18" charset="0"/>
              </a:rPr>
              <a:t>Hayotdagi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fojia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maqsadga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erishmaslik</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emas</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fojia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shundaki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hech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qanday</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maqsad</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oldindan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bo’lmaganligidir</a:t>
            </a:r>
            <a:r>
              <a:rPr lang="en-US" sz="2800" dirty="0" smtClean="0">
                <a:solidFill>
                  <a:srgbClr val="002060"/>
                </a:solidFill>
                <a:latin typeface="Times New Roman" pitchFamily="18" charset="0"/>
                <a:cs typeface="Times New Roman" pitchFamily="18" charset="0"/>
              </a:rPr>
              <a:t>” Benjamin Mays (AQSH).</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err="1" smtClean="0">
                <a:solidFill>
                  <a:srgbClr val="002060"/>
                </a:solidFill>
                <a:latin typeface="Times New Roman" pitchFamily="18" charset="0"/>
                <a:cs typeface="Times New Roman" pitchFamily="18" charset="0"/>
              </a:rPr>
              <a:t>Hayotni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uzoq</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bilan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taqqoslash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mumkin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barchasi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afsuski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qayerga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ketayotganini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ularning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yo'lini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qayerga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olib</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borishini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aniq</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tushunmaydi</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r>
              <a:rPr lang="en-US" sz="2800" dirty="0" err="1" smtClean="0">
                <a:solidFill>
                  <a:srgbClr val="002060"/>
                </a:solidFill>
                <a:latin typeface="Times New Roman" pitchFamily="18" charset="0"/>
                <a:cs typeface="Times New Roman" pitchFamily="18" charset="0"/>
              </a:rPr>
              <a:t>Ko'pchilik</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oqim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bilan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suzadi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bir</a:t>
            </a:r>
            <a:r>
              <a:rPr lang="en-US" sz="2800" dirty="0" smtClean="0">
                <a:solidFill>
                  <a:srgbClr val="002060"/>
                </a:solidFill>
                <a:latin typeface="Times New Roman" pitchFamily="18" charset="0"/>
                <a:cs typeface="Times New Roman" pitchFamily="18" charset="0"/>
              </a:rPr>
              <a:t> kun </a:t>
            </a:r>
            <a:r>
              <a:rPr lang="en-US" sz="2800" dirty="0" err="1" smtClean="0">
                <a:solidFill>
                  <a:srgbClr val="002060"/>
                </a:solidFill>
                <a:latin typeface="Times New Roman" pitchFamily="18" charset="0"/>
                <a:cs typeface="Times New Roman" pitchFamily="18" charset="0"/>
              </a:rPr>
              <a:t>umidsizlikni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boshdan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kechiradi</a:t>
            </a:r>
            <a:r>
              <a:rPr lang="en-US" sz="2800" dirty="0" smtClean="0">
                <a:solidFill>
                  <a:srgbClr val="002060"/>
                </a:solidFill>
                <a:latin typeface="Times New Roman" pitchFamily="18" charset="0"/>
                <a:cs typeface="Times New Roman" pitchFamily="18" charset="0"/>
              </a:rPr>
              <a:t> - </a:t>
            </a:r>
            <a:r>
              <a:rPr lang="en-US" sz="2800" dirty="0" err="1" smtClean="0">
                <a:solidFill>
                  <a:srgbClr val="002060"/>
                </a:solidFill>
                <a:latin typeface="Times New Roman" pitchFamily="18" charset="0"/>
                <a:cs typeface="Times New Roman" pitchFamily="18" charset="0"/>
              </a:rPr>
              <a:t>vaqt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o'tganini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tushunganidan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keyin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odam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baxtsizligini</a:t>
            </a:r>
            <a:r>
              <a:rPr lang="en-US" sz="2800" dirty="0" smtClean="0">
                <a:solidFill>
                  <a:srgbClr val="002060"/>
                </a:solidFill>
                <a:latin typeface="Times New Roman" pitchFamily="18" charset="0"/>
                <a:cs typeface="Times New Roman" pitchFamily="18" charset="0"/>
              </a:rPr>
              <a:t> his </a:t>
            </a:r>
            <a:r>
              <a:rPr lang="en-US" sz="2800" dirty="0" err="1" smtClean="0">
                <a:solidFill>
                  <a:srgbClr val="002060"/>
                </a:solidFill>
                <a:latin typeface="Times New Roman" pitchFamily="18" charset="0"/>
                <a:cs typeface="Times New Roman" pitchFamily="18" charset="0"/>
              </a:rPr>
              <a:t>qiladi</a:t>
            </a:r>
            <a:r>
              <a:rPr lang="en-US" sz="2800" dirty="0" smtClean="0">
                <a:solidFill>
                  <a:srgbClr val="002060"/>
                </a:solidFill>
                <a:latin typeface="Times New Roman" pitchFamily="18" charset="0"/>
                <a:cs typeface="Times New Roman" pitchFamily="18" charset="0"/>
              </a:rPr>
              <a:t>. </a:t>
            </a:r>
            <a:br>
              <a:rPr lang="en-US" sz="2800" dirty="0" smtClean="0">
                <a:solidFill>
                  <a:srgbClr val="002060"/>
                </a:solidFill>
                <a:latin typeface="Times New Roman" pitchFamily="18" charset="0"/>
                <a:cs typeface="Times New Roman" pitchFamily="18" charset="0"/>
              </a:rPr>
            </a:b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r>
              <a:rPr lang="en-US" sz="2800" dirty="0" err="1" smtClean="0">
                <a:solidFill>
                  <a:srgbClr val="002060"/>
                </a:solidFill>
                <a:latin typeface="Times New Roman" pitchFamily="18" charset="0"/>
                <a:cs typeface="Times New Roman" pitchFamily="18" charset="0"/>
              </a:rPr>
              <a:t>Asosiy</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sabab</a:t>
            </a:r>
            <a:r>
              <a:rPr lang="en-US" sz="2800" dirty="0" smtClean="0">
                <a:solidFill>
                  <a:srgbClr val="002060"/>
                </a:solidFill>
                <a:latin typeface="Times New Roman" pitchFamily="18" charset="0"/>
                <a:cs typeface="Times New Roman" pitchFamily="18" charset="0"/>
              </a:rPr>
              <a:t> – </a:t>
            </a:r>
            <a:r>
              <a:rPr lang="en-US" sz="2800" dirty="0" err="1" smtClean="0">
                <a:solidFill>
                  <a:srgbClr val="002060"/>
                </a:solidFill>
                <a:latin typeface="Times New Roman" pitchFamily="18" charset="0"/>
                <a:cs typeface="Times New Roman" pitchFamily="18" charset="0"/>
              </a:rPr>
              <a:t>bu</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hayotda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aniq</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maqsad</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yo'qligi</a:t>
            </a:r>
            <a:r>
              <a:rPr lang="en-US" sz="2800" dirty="0" smtClean="0">
                <a:solidFill>
                  <a:srgbClr val="002060"/>
                </a:solidFill>
                <a:latin typeface="Times New Roman" pitchFamily="18" charset="0"/>
                <a:cs typeface="Times New Roman" pitchFamily="18" charset="0"/>
              </a:rPr>
              <a:t>. </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142976" y="142852"/>
            <a:ext cx="7786742" cy="584775"/>
          </a:xfrm>
          <a:prstGeom prst="rect">
            <a:avLst/>
          </a:prstGeom>
        </p:spPr>
        <p:txBody>
          <a:bodyPr wrap="square">
            <a:spAutoFit/>
          </a:bodyPr>
          <a:lstStyle/>
          <a:p>
            <a:pPr algn="ctr"/>
            <a:r>
              <a:rPr lang="en-US" sz="3200" b="1" dirty="0" smtClean="0">
                <a:solidFill>
                  <a:srgbClr val="FF0000"/>
                </a:solidFill>
              </a:rPr>
              <a:t>HAYOTIY MAQSADLARINING O’RNI</a:t>
            </a:r>
            <a:endParaRPr lang="ru-RU" sz="3200" b="1" dirty="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2571744"/>
            <a:ext cx="7858180" cy="3714776"/>
          </a:xfrm>
        </p:spPr>
        <p:txBody>
          <a:bodyPr>
            <a:noAutofit/>
          </a:bodyPr>
          <a:lstStyle/>
          <a:p>
            <a:pPr lvl="0"/>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b="1" dirty="0" err="1" smtClean="0">
                <a:solidFill>
                  <a:srgbClr val="002060"/>
                </a:solidFill>
                <a:effectLst/>
                <a:latin typeface="Times New Roman" pitchFamily="18" charset="0"/>
                <a:cs typeface="Times New Roman" pitchFamily="18" charset="0"/>
              </a:rPr>
              <a:t>Hayotda</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maqsad</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yo'qligi</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sabablari</a:t>
            </a:r>
            <a:r>
              <a:rPr lang="en-US" sz="2600" b="1" dirty="0" smtClean="0">
                <a:solidFill>
                  <a:srgbClr val="002060"/>
                </a:solidFill>
                <a:effectLst/>
                <a:latin typeface="Times New Roman" pitchFamily="18" charset="0"/>
                <a:cs typeface="Times New Roman" pitchFamily="18" charset="0"/>
              </a:rPr>
              <a:t>:</a:t>
            </a: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b="1" dirty="0" smtClean="0">
                <a:solidFill>
                  <a:srgbClr val="002060"/>
                </a:solidFill>
                <a:latin typeface="Times New Roman" pitchFamily="18" charset="0"/>
                <a:cs typeface="Times New Roman" pitchFamily="18" charset="0"/>
              </a:rPr>
              <a:t>1.  </a:t>
            </a:r>
            <a:r>
              <a:rPr lang="en-US" sz="2600" b="1" dirty="0" err="1" smtClean="0">
                <a:solidFill>
                  <a:srgbClr val="002060"/>
                </a:solidFill>
                <a:latin typeface="Times New Roman" pitchFamily="18" charset="0"/>
                <a:cs typeface="Times New Roman" pitchFamily="18" charset="0"/>
              </a:rPr>
              <a:t>maqsadsiz</a:t>
            </a:r>
            <a:r>
              <a:rPr lang="en-US" sz="2600" b="1" dirty="0" smtClean="0">
                <a:solidFill>
                  <a:srgbClr val="002060"/>
                </a:solidFill>
                <a:latin typeface="Times New Roman" pitchFamily="18" charset="0"/>
                <a:cs typeface="Times New Roman" pitchFamily="18" charset="0"/>
              </a:rPr>
              <a:t> </a:t>
            </a:r>
            <a:r>
              <a:rPr lang="en-US" sz="2600" b="1" dirty="0" err="1" smtClean="0">
                <a:solidFill>
                  <a:srgbClr val="002060"/>
                </a:solidFill>
                <a:latin typeface="Times New Roman" pitchFamily="18" charset="0"/>
                <a:cs typeface="Times New Roman" pitchFamily="18" charset="0"/>
              </a:rPr>
              <a:t>hayot</a:t>
            </a:r>
            <a:r>
              <a:rPr lang="en-US" sz="2600" dirty="0" smtClean="0">
                <a:solidFill>
                  <a:srgbClr val="002060"/>
                </a:solidFill>
                <a:latin typeface="Times New Roman" pitchFamily="18" charset="0"/>
                <a:cs typeface="Times New Roman" pitchFamily="18" charset="0"/>
              </a:rPr>
              <a:t> – </a:t>
            </a:r>
            <a:r>
              <a:rPr lang="en-US" sz="2600" dirty="0" err="1" smtClean="0">
                <a:solidFill>
                  <a:srgbClr val="002060"/>
                </a:solidFill>
                <a:latin typeface="Times New Roman" pitchFamily="18" charset="0"/>
                <a:cs typeface="Times New Roman" pitchFamily="18" charset="0"/>
              </a:rPr>
              <a:t>oddiy</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jiddiy</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bo’lmagan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odamlar</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uchun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Albatta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ular</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katta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muvaffaqiyatlarni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istaydilar</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lekin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kerakli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harakatlarni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amalga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oshirishni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xohlamaydi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Ularda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olov</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o'zini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o'zgartirish</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uchun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yonish</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istagi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yetarli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emas</a:t>
            </a:r>
            <a:r>
              <a:rPr lang="en-US" sz="2600" dirty="0" smtClean="0">
                <a:solidFill>
                  <a:srgbClr val="002060"/>
                </a:solidFill>
                <a:latin typeface="Times New Roman" pitchFamily="18" charset="0"/>
                <a:cs typeface="Times New Roman" pitchFamily="18" charset="0"/>
              </a:rPr>
              <a:t>.</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2. </a:t>
            </a:r>
            <a:r>
              <a:rPr lang="en-US" sz="2600" b="1" dirty="0" err="1" smtClean="0">
                <a:solidFill>
                  <a:srgbClr val="002060"/>
                </a:solidFill>
                <a:latin typeface="Times New Roman" pitchFamily="18" charset="0"/>
                <a:cs typeface="Times New Roman" pitchFamily="18" charset="0"/>
              </a:rPr>
              <a:t>maqsad</a:t>
            </a:r>
            <a:r>
              <a:rPr lang="en-US" sz="2600" b="1" dirty="0" smtClean="0">
                <a:solidFill>
                  <a:srgbClr val="002060"/>
                </a:solidFill>
                <a:latin typeface="Times New Roman" pitchFamily="18" charset="0"/>
                <a:cs typeface="Times New Roman" pitchFamily="18" charset="0"/>
              </a:rPr>
              <a:t> </a:t>
            </a:r>
            <a:r>
              <a:rPr lang="en-US" sz="2600" b="1" dirty="0" err="1" smtClean="0">
                <a:solidFill>
                  <a:srgbClr val="002060"/>
                </a:solidFill>
                <a:latin typeface="Times New Roman" pitchFamily="18" charset="0"/>
                <a:cs typeface="Times New Roman" pitchFamily="18" charset="0"/>
              </a:rPr>
              <a:t>yo'qligi</a:t>
            </a:r>
            <a:r>
              <a:rPr lang="en-US" sz="2600" dirty="0" smtClean="0">
                <a:solidFill>
                  <a:srgbClr val="002060"/>
                </a:solidFill>
                <a:latin typeface="Times New Roman" pitchFamily="18" charset="0"/>
                <a:cs typeface="Times New Roman" pitchFamily="18" charset="0"/>
              </a:rPr>
              <a:t> - </a:t>
            </a:r>
            <a:r>
              <a:rPr lang="en-US" sz="2600" dirty="0" err="1" smtClean="0">
                <a:solidFill>
                  <a:srgbClr val="002060"/>
                </a:solidFill>
                <a:latin typeface="Times New Roman" pitchFamily="18" charset="0"/>
                <a:cs typeface="Times New Roman" pitchFamily="18" charset="0"/>
              </a:rPr>
              <a:t>o'z</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hayoti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uchun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mas'uliyatni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o'z</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zimmasiga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olish</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uchun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jasorat</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yo’gligi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inson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hayoti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va</a:t>
            </a:r>
            <a:r>
              <a:rPr lang="en-US" sz="2600" dirty="0" smtClean="0">
                <a:solidFill>
                  <a:srgbClr val="002060"/>
                </a:solidFill>
                <a:latin typeface="Times New Roman" pitchFamily="18" charset="0"/>
                <a:cs typeface="Times New Roman" pitchFamily="18" charset="0"/>
              </a:rPr>
              <a:t> u </a:t>
            </a:r>
            <a:r>
              <a:rPr lang="en-US" sz="2600" dirty="0" err="1" smtClean="0">
                <a:solidFill>
                  <a:srgbClr val="002060"/>
                </a:solidFill>
                <a:latin typeface="Times New Roman" pitchFamily="18" charset="0"/>
                <a:cs typeface="Times New Roman" pitchFamily="18" charset="0"/>
              </a:rPr>
              <a:t>bilan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bo'lgan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hamma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narsalar</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uchun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to'liq</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javobgarlikni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o'z</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zimmasiga</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olmaydi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Mas'uliyatsiz</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inson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hali</a:t>
            </a:r>
            <a:r>
              <a:rPr lang="en-US" sz="2600" dirty="0" smtClean="0">
                <a:solidFill>
                  <a:srgbClr val="002060"/>
                </a:solidFill>
                <a:latin typeface="Times New Roman" pitchFamily="18" charset="0"/>
                <a:cs typeface="Times New Roman" pitchFamily="18" charset="0"/>
              </a:rPr>
              <a:t> ham </a:t>
            </a:r>
            <a:r>
              <a:rPr lang="en-US" sz="2600" dirty="0" err="1" smtClean="0">
                <a:solidFill>
                  <a:srgbClr val="002060"/>
                </a:solidFill>
                <a:latin typeface="Times New Roman" pitchFamily="18" charset="0"/>
                <a:cs typeface="Times New Roman" pitchFamily="18" charset="0"/>
              </a:rPr>
              <a:t>haqiqiy</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hayot</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boshlanishini</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kutayotgan</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odam</a:t>
            </a:r>
            <a:r>
              <a:rPr lang="en-US" sz="2600" dirty="0" smtClean="0">
                <a:solidFill>
                  <a:srgbClr val="002060"/>
                </a:solidFill>
                <a:latin typeface="Times New Roman" pitchFamily="18" charset="0"/>
                <a:cs typeface="Times New Roman" pitchFamily="18" charset="0"/>
              </a:rPr>
              <a:t>.</a:t>
            </a: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endParaRPr lang="ru-RU" sz="26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1142976" y="142852"/>
            <a:ext cx="7786742" cy="584775"/>
          </a:xfrm>
          <a:prstGeom prst="rect">
            <a:avLst/>
          </a:prstGeom>
        </p:spPr>
        <p:txBody>
          <a:bodyPr wrap="square">
            <a:spAutoFit/>
          </a:bodyPr>
          <a:lstStyle/>
          <a:p>
            <a:pPr algn="ctr"/>
            <a:r>
              <a:rPr lang="en-US" sz="3200" b="1" dirty="0" smtClean="0">
                <a:solidFill>
                  <a:srgbClr val="FF0000"/>
                </a:solidFill>
              </a:rPr>
              <a:t>HAYOTIY MAQSADLARINING O’RNI</a:t>
            </a:r>
            <a:endParaRPr lang="ru-RU" sz="3200" b="1"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2571744"/>
            <a:ext cx="7858180" cy="3714776"/>
          </a:xfrm>
        </p:spPr>
        <p:txBody>
          <a:bodyPr>
            <a:noAutofit/>
          </a:bodyPr>
          <a:lstStyle/>
          <a:p>
            <a:pPr lvl="0"/>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b="1" dirty="0" err="1" smtClean="0">
                <a:solidFill>
                  <a:srgbClr val="002060"/>
                </a:solidFill>
                <a:effectLst/>
                <a:latin typeface="Times New Roman" pitchFamily="18" charset="0"/>
                <a:cs typeface="Times New Roman" pitchFamily="18" charset="0"/>
              </a:rPr>
              <a:t>Hayotda</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maqsad</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yo'qligi</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sabablari</a:t>
            </a:r>
            <a:r>
              <a:rPr lang="en-US" sz="2600" b="1" dirty="0" smtClean="0">
                <a:solidFill>
                  <a:srgbClr val="002060"/>
                </a:solidFill>
                <a:effectLst/>
                <a:latin typeface="Times New Roman" pitchFamily="18" charset="0"/>
                <a:cs typeface="Times New Roman" pitchFamily="18" charset="0"/>
              </a:rPr>
              <a:t>:</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b="1" dirty="0" smtClean="0">
                <a:solidFill>
                  <a:srgbClr val="002060"/>
                </a:solidFill>
                <a:effectLst/>
                <a:latin typeface="Times New Roman" pitchFamily="18" charset="0"/>
                <a:cs typeface="Times New Roman" pitchFamily="18" charset="0"/>
              </a:rPr>
              <a:t>3.</a:t>
            </a:r>
            <a:r>
              <a:rPr lang="en-US" sz="2600" dirty="0" smtClean="0">
                <a:solidFill>
                  <a:srgbClr val="002060"/>
                </a:solidFill>
                <a:effectLst/>
                <a:latin typeface="Times New Roman" pitchFamily="18" charset="0"/>
                <a:cs typeface="Times New Roman" pitchFamily="18" charset="0"/>
              </a:rPr>
              <a:t> </a:t>
            </a:r>
            <a:r>
              <a:rPr lang="en-US" sz="2800" b="1" dirty="0" smtClean="0">
                <a:solidFill>
                  <a:srgbClr val="002060"/>
                </a:solidFill>
                <a:effectLst/>
              </a:rPr>
              <a:t> </a:t>
            </a:r>
            <a:r>
              <a:rPr lang="en-US" sz="2600" b="1" dirty="0" err="1" smtClean="0">
                <a:solidFill>
                  <a:srgbClr val="002060"/>
                </a:solidFill>
                <a:effectLst/>
                <a:latin typeface="Times New Roman" pitchFamily="18" charset="0"/>
                <a:cs typeface="Times New Roman" pitchFamily="18" charset="0"/>
              </a:rPr>
              <a:t>hech</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narsaga</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loyiq</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emasligini</a:t>
            </a:r>
            <a:r>
              <a:rPr lang="en-US" sz="2600" b="1" dirty="0" smtClean="0">
                <a:solidFill>
                  <a:srgbClr val="002060"/>
                </a:solidFill>
                <a:effectLst/>
                <a:latin typeface="Times New Roman" pitchFamily="18" charset="0"/>
                <a:cs typeface="Times New Roman" pitchFamily="18" charset="0"/>
              </a:rPr>
              <a:t> his </a:t>
            </a:r>
            <a:r>
              <a:rPr lang="en-US" sz="2600" b="1" dirty="0" err="1" smtClean="0">
                <a:solidFill>
                  <a:srgbClr val="002060"/>
                </a:solidFill>
                <a:effectLst/>
                <a:latin typeface="Times New Roman" pitchFamily="18" charset="0"/>
                <a:cs typeface="Times New Roman" pitchFamily="18" charset="0"/>
              </a:rPr>
              <a:t>qilgan</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odamlar</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o'z-o'zini</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hurmat</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qilmasligi</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jiddiy</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maqsad</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qo'ymasligi</a:t>
            </a:r>
            <a:r>
              <a:rPr lang="en-US" sz="2600" dirty="0" smtClean="0">
                <a:solidFill>
                  <a:srgbClr val="002060"/>
                </a:solidFill>
                <a:effectLst/>
                <a:latin typeface="Times New Roman" pitchFamily="18" charset="0"/>
                <a:cs typeface="Times New Roman" pitchFamily="18" charset="0"/>
              </a:rPr>
              <a:t>.</a:t>
            </a:r>
            <a:r>
              <a:rPr lang="ru-RU" sz="2600" dirty="0" smtClean="0">
                <a:solidFill>
                  <a:srgbClr val="002060"/>
                </a:solidFill>
                <a:effectLst/>
                <a:latin typeface="Times New Roman" pitchFamily="18" charset="0"/>
                <a:cs typeface="Times New Roman" pitchFamily="18" charset="0"/>
              </a:rPr>
              <a:t/>
            </a:r>
            <a:br>
              <a:rPr lang="ru-RU"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b="1" dirty="0" smtClean="0">
                <a:solidFill>
                  <a:srgbClr val="002060"/>
                </a:solidFill>
                <a:effectLst/>
                <a:latin typeface="Times New Roman" pitchFamily="18" charset="0"/>
                <a:cs typeface="Times New Roman" pitchFamily="18" charset="0"/>
              </a:rPr>
              <a:t>4.</a:t>
            </a:r>
            <a:r>
              <a:rPr lang="en-US" sz="2600"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faqat</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qo'rquvda</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yashash</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tanqid</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qilinishdan</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qo'rqish</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Muvaffaqiyatsizlik</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qo'rquvi</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kattalardagi</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muvaffaqiyatga</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erishish</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yo'lidagi</a:t>
            </a:r>
            <a:r>
              <a:rPr lang="en-US" sz="2600" dirty="0" smtClean="0">
                <a:solidFill>
                  <a:srgbClr val="002060"/>
                </a:solidFill>
                <a:effectLst/>
                <a:latin typeface="Times New Roman" pitchFamily="18" charset="0"/>
                <a:cs typeface="Times New Roman" pitchFamily="18" charset="0"/>
              </a:rPr>
              <a:t> eng </a:t>
            </a:r>
            <a:r>
              <a:rPr lang="en-US" sz="2600" dirty="0" err="1" smtClean="0">
                <a:solidFill>
                  <a:srgbClr val="002060"/>
                </a:solidFill>
                <a:effectLst/>
                <a:latin typeface="Times New Roman" pitchFamily="18" charset="0"/>
                <a:cs typeface="Times New Roman" pitchFamily="18" charset="0"/>
              </a:rPr>
              <a:t>katta</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to'siqdir</a:t>
            </a:r>
            <a:r>
              <a:rPr lang="en-US" sz="2600" dirty="0" smtClean="0">
                <a:solidFill>
                  <a:srgbClr val="002060"/>
                </a:solidFill>
                <a:effectLst/>
                <a:latin typeface="Times New Roman" pitchFamily="18" charset="0"/>
                <a:cs typeface="Times New Roman" pitchFamily="18" charset="0"/>
              </a:rPr>
              <a:t>.</a:t>
            </a:r>
            <a:r>
              <a:rPr lang="ru-RU" sz="2600" dirty="0" smtClean="0">
                <a:solidFill>
                  <a:srgbClr val="002060"/>
                </a:solidFill>
                <a:effectLst/>
                <a:latin typeface="Times New Roman" pitchFamily="18" charset="0"/>
                <a:cs typeface="Times New Roman" pitchFamily="18" charset="0"/>
              </a:rPr>
              <a:t/>
            </a:r>
            <a:br>
              <a:rPr lang="ru-RU" sz="2600" dirty="0" smtClean="0">
                <a:solidFill>
                  <a:srgbClr val="002060"/>
                </a:solidFill>
                <a:effectLst/>
                <a:latin typeface="Times New Roman" pitchFamily="18" charset="0"/>
                <a:cs typeface="Times New Roman" pitchFamily="18" charset="0"/>
              </a:rPr>
            </a:br>
            <a:r>
              <a:rPr lang="en-US" sz="2600" b="1" dirty="0" smtClean="0">
                <a:solidFill>
                  <a:srgbClr val="002060"/>
                </a:solidFill>
                <a:effectLst/>
                <a:latin typeface="Times New Roman" pitchFamily="18" charset="0"/>
                <a:cs typeface="Times New Roman" pitchFamily="18" charset="0"/>
              </a:rPr>
              <a:t/>
            </a:r>
            <a:br>
              <a:rPr lang="en-US" sz="2600" b="1" dirty="0" smtClean="0">
                <a:solidFill>
                  <a:srgbClr val="002060"/>
                </a:solidFill>
                <a:effectLst/>
                <a:latin typeface="Times New Roman" pitchFamily="18" charset="0"/>
                <a:cs typeface="Times New Roman" pitchFamily="18" charset="0"/>
              </a:rPr>
            </a:br>
            <a:r>
              <a:rPr lang="en-US" sz="2600" b="1" dirty="0" smtClean="0">
                <a:solidFill>
                  <a:srgbClr val="002060"/>
                </a:solidFill>
                <a:effectLst/>
                <a:latin typeface="Times New Roman" pitchFamily="18" charset="0"/>
                <a:cs typeface="Times New Roman" pitchFamily="18" charset="0"/>
              </a:rPr>
              <a:t>5.</a:t>
            </a:r>
            <a:r>
              <a:rPr lang="en-US" sz="2600"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maqsad</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qo'yishni</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qanday</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amalga</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oshirishni</a:t>
            </a:r>
            <a:r>
              <a:rPr lang="en-US" sz="2600" b="1" dirty="0" smtClean="0">
                <a:solidFill>
                  <a:srgbClr val="002060"/>
                </a:solidFill>
                <a:effectLst/>
                <a:latin typeface="Times New Roman" pitchFamily="18" charset="0"/>
                <a:cs typeface="Times New Roman" pitchFamily="18" charset="0"/>
              </a:rPr>
              <a:t> </a:t>
            </a:r>
            <a:r>
              <a:rPr lang="en-US" sz="2600" b="1" dirty="0" err="1" smtClean="0">
                <a:solidFill>
                  <a:srgbClr val="002060"/>
                </a:solidFill>
                <a:effectLst/>
                <a:latin typeface="Times New Roman" pitchFamily="18" charset="0"/>
                <a:cs typeface="Times New Roman" pitchFamily="18" charset="0"/>
              </a:rPr>
              <a:t>bilmaslik</a:t>
            </a:r>
            <a:r>
              <a:rPr lang="en-US" sz="2600" dirty="0" smtClean="0">
                <a:solidFill>
                  <a:srgbClr val="002060"/>
                </a:solidFill>
                <a:effectLst/>
                <a:latin typeface="Times New Roman" pitchFamily="18" charset="0"/>
                <a:cs typeface="Times New Roman" pitchFamily="18" charset="0"/>
              </a:rPr>
              <a:t>. </a:t>
            </a:r>
            <a:r>
              <a:rPr lang="ru-RU" sz="2600" dirty="0" smtClean="0">
                <a:solidFill>
                  <a:srgbClr val="002060"/>
                </a:solidFill>
                <a:latin typeface="Times New Roman" pitchFamily="18" charset="0"/>
                <a:cs typeface="Times New Roman" pitchFamily="18" charset="0"/>
              </a:rPr>
              <a:t/>
            </a:r>
            <a:br>
              <a:rPr lang="ru-RU" sz="2600" dirty="0" smtClean="0">
                <a:solidFill>
                  <a:srgbClr val="002060"/>
                </a:solidFill>
                <a:latin typeface="Times New Roman" pitchFamily="18" charset="0"/>
                <a:cs typeface="Times New Roman" pitchFamily="18" charset="0"/>
              </a:rPr>
            </a:br>
            <a:r>
              <a:rPr lang="ru-RU" sz="2600" dirty="0" smtClean="0">
                <a:solidFill>
                  <a:srgbClr val="002060"/>
                </a:solidFill>
                <a:latin typeface="Times New Roman" pitchFamily="18" charset="0"/>
                <a:cs typeface="Times New Roman" pitchFamily="18" charset="0"/>
              </a:rPr>
              <a:t/>
            </a:r>
            <a:br>
              <a:rPr lang="ru-RU"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r>
            <a:br>
              <a:rPr lang="en-US" sz="2600" dirty="0" smtClean="0">
                <a:solidFill>
                  <a:srgbClr val="002060"/>
                </a:solidFill>
                <a:latin typeface="Times New Roman" pitchFamily="18" charset="0"/>
                <a:cs typeface="Times New Roman" pitchFamily="18" charset="0"/>
              </a:rPr>
            </a:br>
            <a:r>
              <a:rPr lang="ru-RU" sz="2600" dirty="0" smtClean="0">
                <a:solidFill>
                  <a:srgbClr val="002060"/>
                </a:solidFill>
                <a:latin typeface="Times New Roman" pitchFamily="18" charset="0"/>
                <a:cs typeface="Times New Roman" pitchFamily="18" charset="0"/>
              </a:rPr>
              <a:t/>
            </a:r>
            <a:br>
              <a:rPr lang="ru-RU" sz="2600" dirty="0" smtClean="0">
                <a:solidFill>
                  <a:srgbClr val="002060"/>
                </a:solidFill>
                <a:latin typeface="Times New Roman" pitchFamily="18" charset="0"/>
                <a:cs typeface="Times New Roman" pitchFamily="18" charset="0"/>
              </a:rPr>
            </a:br>
            <a:r>
              <a:rPr lang="en-US" sz="2600" dirty="0" smtClean="0">
                <a:solidFill>
                  <a:srgbClr val="002060"/>
                </a:solidFill>
                <a:latin typeface="Times New Roman" pitchFamily="18" charset="0"/>
                <a:cs typeface="Times New Roman" pitchFamily="18" charset="0"/>
              </a:rPr>
              <a:t> </a:t>
            </a:r>
            <a:endParaRPr lang="ru-RU" sz="2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142976" y="142852"/>
            <a:ext cx="7786742" cy="584775"/>
          </a:xfrm>
          <a:prstGeom prst="rect">
            <a:avLst/>
          </a:prstGeom>
        </p:spPr>
        <p:txBody>
          <a:bodyPr wrap="square">
            <a:spAutoFit/>
          </a:bodyPr>
          <a:lstStyle/>
          <a:p>
            <a:pPr algn="ctr"/>
            <a:r>
              <a:rPr lang="en-US" sz="3200" b="1" dirty="0" smtClean="0">
                <a:solidFill>
                  <a:srgbClr val="FF0000"/>
                </a:solidFill>
              </a:rPr>
              <a:t>HAYOTIY MAQSADLARINING O’RNI</a:t>
            </a:r>
            <a:endParaRPr lang="ru-RU" sz="3200" b="1"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2571744"/>
            <a:ext cx="7858180" cy="4071966"/>
          </a:xfrm>
        </p:spPr>
        <p:txBody>
          <a:bodyPr>
            <a:noAutofit/>
          </a:bodyPr>
          <a:lstStyle/>
          <a:p>
            <a:pPr algn="ct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400" b="1" dirty="0" err="1" smtClean="0">
                <a:solidFill>
                  <a:srgbClr val="002060"/>
                </a:solidFill>
                <a:effectLst/>
                <a:latin typeface="Times New Roman" pitchFamily="18" charset="0"/>
                <a:cs typeface="Times New Roman" pitchFamily="18" charset="0"/>
              </a:rPr>
              <a:t>Maqsadlarni</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tanlash</a:t>
            </a:r>
            <a:r>
              <a:rPr lang="en-US" sz="2400" b="1" dirty="0" smtClean="0">
                <a:solidFill>
                  <a:srgbClr val="002060"/>
                </a:solidFill>
                <a:effectLst/>
                <a:latin typeface="Times New Roman" pitchFamily="18" charset="0"/>
                <a:cs typeface="Times New Roman" pitchFamily="18" charset="0"/>
              </a:rPr>
              <a:t>.</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Maqsadga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erishish</a:t>
            </a:r>
            <a:r>
              <a:rPr lang="en-US" sz="2400" dirty="0" smtClean="0">
                <a:solidFill>
                  <a:srgbClr val="002060"/>
                </a:solidFill>
                <a:effectLst/>
                <a:latin typeface="Times New Roman" pitchFamily="18" charset="0"/>
                <a:cs typeface="Times New Roman" pitchFamily="18" charset="0"/>
              </a:rPr>
              <a:t> - </a:t>
            </a:r>
            <a:r>
              <a:rPr lang="en-US" sz="2400" dirty="0" err="1" smtClean="0">
                <a:solidFill>
                  <a:srgbClr val="002060"/>
                </a:solidFill>
                <a:effectLst/>
                <a:latin typeface="Times New Roman" pitchFamily="18" charset="0"/>
                <a:cs typeface="Times New Roman" pitchFamily="18" charset="0"/>
              </a:rPr>
              <a:t>baxt</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quvonch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mag'rurlik</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o'zini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hurmat</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qilish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va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yangi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maqsadlarga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ilhomlantiradi</a:t>
            </a:r>
            <a:r>
              <a:rPr lang="en-US" sz="2400" dirty="0" smtClean="0">
                <a:solidFill>
                  <a:srgbClr val="002060"/>
                </a:solidFill>
                <a:effectLst/>
                <a:latin typeface="Times New Roman" pitchFamily="18" charset="0"/>
                <a:cs typeface="Times New Roman" pitchFamily="18" charset="0"/>
              </a:rPr>
              <a:t>. </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b="1" dirty="0" err="1" smtClean="0">
                <a:solidFill>
                  <a:srgbClr val="002060"/>
                </a:solidFill>
                <a:effectLst/>
                <a:latin typeface="Times New Roman" pitchFamily="18" charset="0"/>
                <a:cs typeface="Times New Roman" pitchFamily="18" charset="0"/>
              </a:rPr>
              <a:t>To'g'ri</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tanlangan</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maqsadlar</a:t>
            </a:r>
            <a:r>
              <a:rPr lang="en-US" sz="2400" b="1"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muvaffaqiyatga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olib</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keladi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ular</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shaxsning</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o'sishi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uning</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salohiyatini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oshkor</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qilish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o'ziga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ishonch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hosil</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qilish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imkonini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beradi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yangi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fazilatlarni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rivojlantiradi</a:t>
            </a:r>
            <a:r>
              <a:rPr lang="en-US" sz="2400" dirty="0" smtClean="0">
                <a:solidFill>
                  <a:srgbClr val="002060"/>
                </a:solidFill>
                <a:effectLst/>
                <a:latin typeface="Times New Roman" pitchFamily="18" charset="0"/>
                <a:cs typeface="Times New Roman" pitchFamily="18" charset="0"/>
              </a:rPr>
              <a:t>.</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b="1" dirty="0" err="1" smtClean="0">
                <a:solidFill>
                  <a:srgbClr val="002060"/>
                </a:solidFill>
                <a:effectLst/>
                <a:latin typeface="Times New Roman" pitchFamily="18" charset="0"/>
                <a:cs typeface="Times New Roman" pitchFamily="18" charset="0"/>
              </a:rPr>
              <a:t>Maqsadga</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erishish</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uchun</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hayotning</a:t>
            </a:r>
            <a:r>
              <a:rPr lang="en-US" sz="2400" b="1" dirty="0" smtClean="0">
                <a:solidFill>
                  <a:srgbClr val="002060"/>
                </a:solidFill>
                <a:effectLst/>
                <a:latin typeface="Times New Roman" pitchFamily="18" charset="0"/>
                <a:cs typeface="Times New Roman" pitchFamily="18" charset="0"/>
              </a:rPr>
              <a:t> </a:t>
            </a:r>
            <a:r>
              <a:rPr lang="en-US" sz="2400" b="1" dirty="0" err="1" smtClean="0">
                <a:solidFill>
                  <a:srgbClr val="002060"/>
                </a:solidFill>
                <a:effectLst/>
                <a:latin typeface="Times New Roman" pitchFamily="18" charset="0"/>
                <a:cs typeface="Times New Roman" pitchFamily="18" charset="0"/>
              </a:rPr>
              <a:t>xaritasi</a:t>
            </a:r>
            <a:r>
              <a:rPr lang="en-US" sz="2400" b="1"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ega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bo'lish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qaerda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ekanligini</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aniq</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bilib</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olish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kerak</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Maqsadlarga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erishish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uchun</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muvaffaqiyatga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erishish</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qoidasi</a:t>
            </a:r>
            <a:r>
              <a:rPr lang="en-US" sz="2400" dirty="0" smtClean="0">
                <a:solidFill>
                  <a:srgbClr val="002060"/>
                </a:solidFill>
                <a:effectLst/>
                <a:latin typeface="Times New Roman" pitchFamily="18" charset="0"/>
                <a:cs typeface="Times New Roman" pitchFamily="18" charset="0"/>
              </a:rPr>
              <a:t> – </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b="1" dirty="0" smtClean="0">
                <a:solidFill>
                  <a:srgbClr val="002060"/>
                </a:solidFill>
                <a:effectLst/>
                <a:latin typeface="Times New Roman" pitchFamily="18" charset="0"/>
                <a:cs typeface="Times New Roman" pitchFamily="18" charset="0"/>
              </a:rPr>
              <a:t>“MEN XOHLAYMAN – BUNI QILAMAN”</a:t>
            </a:r>
            <a:r>
              <a:rPr lang="en-US" sz="2400" b="1" dirty="0" smtClean="0">
                <a:solidFill>
                  <a:srgbClr val="002060"/>
                </a:solidFill>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71538" y="428604"/>
            <a:ext cx="7929618" cy="584775"/>
          </a:xfrm>
          <a:prstGeom prst="rect">
            <a:avLst/>
          </a:prstGeom>
        </p:spPr>
        <p:txBody>
          <a:bodyPr wrap="square">
            <a:spAutoFit/>
          </a:bodyPr>
          <a:lstStyle/>
          <a:p>
            <a:pPr algn="ctr"/>
            <a:r>
              <a:rPr lang="en-US" sz="3200" b="1" dirty="0" err="1" smtClean="0">
                <a:solidFill>
                  <a:srgbClr val="FF0000"/>
                </a:solidFill>
              </a:rPr>
              <a:t>Maqsadlarni</a:t>
            </a:r>
            <a:r>
              <a:rPr lang="en-US" sz="3200" b="1" dirty="0" smtClean="0">
                <a:solidFill>
                  <a:srgbClr val="FF0000"/>
                </a:solidFill>
              </a:rPr>
              <a:t> </a:t>
            </a:r>
            <a:r>
              <a:rPr lang="en-US" sz="3200" b="1" dirty="0" err="1" smtClean="0">
                <a:solidFill>
                  <a:srgbClr val="FF0000"/>
                </a:solidFill>
              </a:rPr>
              <a:t>tanlash</a:t>
            </a:r>
            <a:r>
              <a:rPr lang="en-US" sz="3200" b="1" dirty="0" smtClean="0">
                <a:solidFill>
                  <a:srgbClr val="FF0000"/>
                </a:solidFill>
              </a:rPr>
              <a:t>. “</a:t>
            </a:r>
            <a:r>
              <a:rPr lang="en-US" sz="3200" b="1" dirty="0" err="1" smtClean="0">
                <a:solidFill>
                  <a:srgbClr val="FF0000"/>
                </a:solidFill>
              </a:rPr>
              <a:t>Hayot</a:t>
            </a:r>
            <a:r>
              <a:rPr lang="en-US" sz="3200" b="1" dirty="0" smtClean="0">
                <a:solidFill>
                  <a:srgbClr val="FF0000"/>
                </a:solidFill>
              </a:rPr>
              <a:t> </a:t>
            </a:r>
            <a:r>
              <a:rPr lang="en-US" sz="3200" b="1" dirty="0" err="1" smtClean="0">
                <a:solidFill>
                  <a:srgbClr val="FF0000"/>
                </a:solidFill>
              </a:rPr>
              <a:t>xaritasi</a:t>
            </a:r>
            <a:r>
              <a:rPr lang="en-US" sz="3200" b="1" dirty="0" smtClean="0">
                <a:solidFill>
                  <a:srgbClr val="FF0000"/>
                </a:solidFill>
              </a:rPr>
              <a:t>“. </a:t>
            </a:r>
            <a:endParaRPr lang="ru-RU" sz="3200" b="1"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428736"/>
            <a:ext cx="7858180" cy="4572032"/>
          </a:xfrm>
        </p:spPr>
        <p:txBody>
          <a:bodyPr>
            <a:noAutofit/>
          </a:bodyPr>
          <a:lstStyle/>
          <a:p>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Hayot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muvozanatining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g'ildiragi</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hayot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sohalari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muvozanatini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tahlil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qilishdir</a:t>
            </a: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1000" dirty="0" smtClean="0">
                <a:latin typeface="Times New Roman" pitchFamily="18" charset="0"/>
                <a:cs typeface="Times New Roman" pitchFamily="18" charset="0"/>
              </a:rPr>
              <a:t/>
            </a:r>
            <a:br>
              <a:rPr lang="en-US" sz="10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Biz </a:t>
            </a:r>
            <a:r>
              <a:rPr lang="en-US" sz="2400" dirty="0" err="1" smtClean="0">
                <a:latin typeface="Times New Roman" pitchFamily="18" charset="0"/>
                <a:cs typeface="Times New Roman" pitchFamily="18" charset="0"/>
              </a:rPr>
              <a:t>kunni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odamlarning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maqsadlari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to'ldiramiz</a:t>
            </a:r>
            <a:r>
              <a:rPr lang="en-US" sz="2400" dirty="0" smtClean="0">
                <a:latin typeface="Times New Roman" pitchFamily="18" charset="0"/>
                <a:cs typeface="Times New Roman" pitchFamily="18" charset="0"/>
              </a:rPr>
              <a:t>. Biz </a:t>
            </a:r>
            <a:r>
              <a:rPr lang="en-US" sz="2400" dirty="0" err="1" smtClean="0">
                <a:latin typeface="Times New Roman" pitchFamily="18" charset="0"/>
                <a:cs typeface="Times New Roman" pitchFamily="18" charset="0"/>
              </a:rPr>
              <a:t>boshqa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odamlarning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qadriyatlari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yashaymiz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istaklarimizni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emas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balki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umidlarini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qondirishga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harakat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qilamiz</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1000" dirty="0" smtClean="0">
                <a:latin typeface="Times New Roman" pitchFamily="18" charset="0"/>
                <a:cs typeface="Times New Roman" pitchFamily="18" charset="0"/>
              </a:rPr>
              <a:t/>
            </a:r>
            <a:br>
              <a:rPr lang="en-US" sz="10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Agar </a:t>
            </a:r>
            <a:r>
              <a:rPr lang="en-US" sz="2400" dirty="0" err="1" smtClean="0">
                <a:latin typeface="Times New Roman" pitchFamily="18" charset="0"/>
                <a:cs typeface="Times New Roman" pitchFamily="18" charset="0"/>
              </a:rPr>
              <a:t>siz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hozirgi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kuningizni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kelajagingizni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bo'lsangiz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vaqtingizni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boshqarishingiz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kerak</a:t>
            </a: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1000" dirty="0" smtClean="0">
                <a:latin typeface="Times New Roman" pitchFamily="18" charset="0"/>
                <a:cs typeface="Times New Roman" pitchFamily="18" charset="0"/>
              </a:rPr>
              <a:t/>
            </a:r>
            <a:br>
              <a:rPr lang="en-US" sz="1000" dirty="0" smtClean="0">
                <a:latin typeface="Times New Roman" pitchFamily="18" charset="0"/>
                <a:cs typeface="Times New Roman" pitchFamily="18" charset="0"/>
              </a:rPr>
            </a:br>
            <a:r>
              <a:rPr lang="en-US" sz="2400" dirty="0" err="1" smtClean="0">
                <a:latin typeface="Times New Roman" pitchFamily="18" charset="0"/>
                <a:cs typeface="Times New Roman" pitchFamily="18" charset="0"/>
              </a:rPr>
              <a:t>Nimaga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e'tibor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aniqlaganizda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o'zingizning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hayotiy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faoliyatingizni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muvozanatga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keltirasiz</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 </a:t>
            </a:r>
            <a:r>
              <a:rPr lang="ru-RU" sz="2400" dirty="0" smtClean="0">
                <a:solidFill>
                  <a:srgbClr val="002060"/>
                </a:solidFill>
                <a:latin typeface="Times New Roman" pitchFamily="18" charset="0"/>
                <a:cs typeface="Times New Roman" pitchFamily="18" charset="0"/>
              </a:rPr>
              <a:t/>
            </a:r>
            <a:br>
              <a:rPr lang="ru-RU" sz="2400" dirty="0" smtClean="0">
                <a:solidFill>
                  <a:srgbClr val="002060"/>
                </a:solidFill>
                <a:latin typeface="Times New Roman" pitchFamily="18" charset="0"/>
                <a:cs typeface="Times New Roman" pitchFamily="18" charset="0"/>
              </a:rPr>
            </a:br>
            <a:r>
              <a:rPr lang="ru-RU" sz="2400" dirty="0" smtClean="0">
                <a:solidFill>
                  <a:srgbClr val="002060"/>
                </a:solidFill>
                <a:latin typeface="Times New Roman" pitchFamily="18" charset="0"/>
                <a:cs typeface="Times New Roman" pitchFamily="18" charset="0"/>
              </a:rPr>
              <a:t/>
            </a:r>
            <a:br>
              <a:rPr lang="ru-RU"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ru-RU" sz="2400" dirty="0" smtClean="0">
                <a:solidFill>
                  <a:srgbClr val="002060"/>
                </a:solidFill>
                <a:latin typeface="Times New Roman" pitchFamily="18" charset="0"/>
                <a:cs typeface="Times New Roman" pitchFamily="18" charset="0"/>
              </a:rPr>
              <a:t/>
            </a:r>
            <a:br>
              <a:rPr lang="ru-RU"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t>
            </a:r>
            <a:endParaRPr lang="ru-RU" sz="24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142976" y="142852"/>
            <a:ext cx="7786742" cy="1077218"/>
          </a:xfrm>
          <a:prstGeom prst="rect">
            <a:avLst/>
          </a:prstGeom>
        </p:spPr>
        <p:txBody>
          <a:bodyPr wrap="square">
            <a:spAutoFit/>
          </a:bodyPr>
          <a:lstStyle/>
          <a:p>
            <a:pPr algn="ctr"/>
            <a:r>
              <a:rPr lang="en-US" sz="3200" b="1" dirty="0" smtClean="0">
                <a:solidFill>
                  <a:srgbClr val="FF0000"/>
                </a:solidFill>
              </a:rPr>
              <a:t>HAYOT BALANSINI “G’ILDIRAK” USULI BILAN ANIQLASH</a:t>
            </a:r>
            <a:endParaRPr lang="ru-RU" sz="3200" b="1"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428736"/>
            <a:ext cx="7858180" cy="4572032"/>
          </a:xfrm>
        </p:spPr>
        <p:txBody>
          <a:bodyPr>
            <a:noAutofit/>
          </a:bodyPr>
          <a:lstStyle/>
          <a:p>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endParaRPr lang="ru-RU" sz="24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142976" y="142852"/>
            <a:ext cx="7786742" cy="584775"/>
          </a:xfrm>
          <a:prstGeom prst="rect">
            <a:avLst/>
          </a:prstGeom>
        </p:spPr>
        <p:txBody>
          <a:bodyPr wrap="square">
            <a:spAutoFit/>
          </a:bodyPr>
          <a:lstStyle/>
          <a:p>
            <a:pPr algn="ctr"/>
            <a:r>
              <a:rPr lang="en-US" sz="3200" b="1" dirty="0" smtClean="0">
                <a:solidFill>
                  <a:srgbClr val="FF0000"/>
                </a:solidFill>
              </a:rPr>
              <a:t>HAYOT VAQTI BALANSI</a:t>
            </a:r>
            <a:endParaRPr lang="ru-RU" sz="3200" b="1" dirty="0">
              <a:solidFill>
                <a:srgbClr val="FF0000"/>
              </a:solidFill>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Схема 4"/>
          <p:cNvGraphicFramePr/>
          <p:nvPr/>
        </p:nvGraphicFramePr>
        <p:xfrm>
          <a:off x="1285852" y="1214422"/>
          <a:ext cx="757242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1815882"/>
          </a:xfrm>
          <a:prstGeom prst="rect">
            <a:avLst/>
          </a:prstGeom>
        </p:spPr>
        <p:txBody>
          <a:bodyPr wrap="square">
            <a:spAutoFit/>
          </a:bodyPr>
          <a:lstStyle/>
          <a:p>
            <a:pPr lvl="0" algn="ct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Hayot</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g’ildiragi</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modeli</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muvozanat</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saqlash</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a:t>
            </a:r>
            <a:r>
              <a:rPr lang="ru-RU" sz="4000" dirty="0" smtClean="0"/>
              <a:t/>
            </a:r>
            <a:br>
              <a:rPr lang="ru-RU" sz="4000" dirty="0" smtClean="0"/>
            </a:br>
            <a:endParaRPr lang="ru-RU" sz="4000" dirty="0" smtClean="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Диаграмма 4"/>
          <p:cNvGraphicFramePr/>
          <p:nvPr/>
        </p:nvGraphicFramePr>
        <p:xfrm>
          <a:off x="1357290" y="1500174"/>
          <a:ext cx="7500990" cy="5000660"/>
        </p:xfrm>
        <a:graphic>
          <a:graphicData uri="http://schemas.openxmlformats.org/drawingml/2006/chart">
            <c:chart xmlns:c="http://schemas.openxmlformats.org/drawingml/2006/chart" xmlns:r="http://schemas.openxmlformats.org/officeDocument/2006/relationships" r:id="rId2"/>
          </a:graphicData>
        </a:graphic>
      </p:graphicFrame>
      <p:sp>
        <p:nvSpPr>
          <p:cNvPr id="6" name="Заголовок 5"/>
          <p:cNvSpPr>
            <a:spLocks noGrp="1"/>
          </p:cNvSpPr>
          <p:nvPr>
            <p:ph type="title"/>
          </p:nvPr>
        </p:nvSpPr>
        <p:spPr/>
        <p:txBody>
          <a:bodyPr/>
          <a:lstStyle/>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Oval 7"/>
          <p:cNvSpPr>
            <a:spLocks noChangeArrowheads="1"/>
          </p:cNvSpPr>
          <p:nvPr/>
        </p:nvSpPr>
        <p:spPr bwMode="auto">
          <a:xfrm>
            <a:off x="4228629" y="2494028"/>
            <a:ext cx="1788011" cy="2387976"/>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7" name="Oval 9"/>
          <p:cNvSpPr>
            <a:spLocks noChangeArrowheads="1"/>
          </p:cNvSpPr>
          <p:nvPr/>
        </p:nvSpPr>
        <p:spPr bwMode="auto">
          <a:xfrm>
            <a:off x="4858294" y="3333582"/>
            <a:ext cx="528681" cy="70886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8" name="Freeform 10"/>
          <p:cNvSpPr>
            <a:spLocks/>
          </p:cNvSpPr>
          <p:nvPr/>
        </p:nvSpPr>
        <p:spPr bwMode="auto">
          <a:xfrm>
            <a:off x="5119663" y="3333582"/>
            <a:ext cx="267311" cy="708868"/>
          </a:xfrm>
          <a:custGeom>
            <a:avLst/>
            <a:gdLst>
              <a:gd name="T0" fmla="*/ 0 w 38"/>
              <a:gd name="T1" fmla="*/ 0 h 75"/>
              <a:gd name="T2" fmla="*/ 38 w 38"/>
              <a:gd name="T3" fmla="*/ 38 h 75"/>
              <a:gd name="T4" fmla="*/ 0 w 38"/>
              <a:gd name="T5" fmla="*/ 75 h 75"/>
              <a:gd name="T6" fmla="*/ 0 w 38"/>
              <a:gd name="T7" fmla="*/ 0 h 75"/>
            </a:gdLst>
            <a:ahLst/>
            <a:cxnLst>
              <a:cxn ang="0">
                <a:pos x="T0" y="T1"/>
              </a:cxn>
              <a:cxn ang="0">
                <a:pos x="T2" y="T3"/>
              </a:cxn>
              <a:cxn ang="0">
                <a:pos x="T4" y="T5"/>
              </a:cxn>
              <a:cxn ang="0">
                <a:pos x="T6" y="T7"/>
              </a:cxn>
            </a:cxnLst>
            <a:rect l="0" t="0" r="r" b="b"/>
            <a:pathLst>
              <a:path w="38" h="75">
                <a:moveTo>
                  <a:pt x="0" y="0"/>
                </a:moveTo>
                <a:cubicBezTo>
                  <a:pt x="21" y="0"/>
                  <a:pt x="38" y="17"/>
                  <a:pt x="38" y="38"/>
                </a:cubicBezTo>
                <a:cubicBezTo>
                  <a:pt x="38" y="58"/>
                  <a:pt x="21" y="75"/>
                  <a:pt x="0" y="75"/>
                </a:cubicBez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9" name="Freeform 11"/>
          <p:cNvSpPr>
            <a:spLocks/>
          </p:cNvSpPr>
          <p:nvPr/>
        </p:nvSpPr>
        <p:spPr bwMode="auto">
          <a:xfrm>
            <a:off x="5119663" y="3333582"/>
            <a:ext cx="267311" cy="708868"/>
          </a:xfrm>
          <a:custGeom>
            <a:avLst/>
            <a:gdLst>
              <a:gd name="T0" fmla="*/ 38 w 38"/>
              <a:gd name="T1" fmla="*/ 38 h 75"/>
              <a:gd name="T2" fmla="*/ 0 w 38"/>
              <a:gd name="T3" fmla="*/ 0 h 75"/>
              <a:gd name="T4" fmla="*/ 0 w 38"/>
              <a:gd name="T5" fmla="*/ 75 h 75"/>
              <a:gd name="T6" fmla="*/ 38 w 38"/>
              <a:gd name="T7" fmla="*/ 38 h 75"/>
            </a:gdLst>
            <a:ahLst/>
            <a:cxnLst>
              <a:cxn ang="0">
                <a:pos x="T0" y="T1"/>
              </a:cxn>
              <a:cxn ang="0">
                <a:pos x="T2" y="T3"/>
              </a:cxn>
              <a:cxn ang="0">
                <a:pos x="T4" y="T5"/>
              </a:cxn>
              <a:cxn ang="0">
                <a:pos x="T6" y="T7"/>
              </a:cxn>
            </a:cxnLst>
            <a:rect l="0" t="0" r="r" b="b"/>
            <a:pathLst>
              <a:path w="38" h="75">
                <a:moveTo>
                  <a:pt x="38" y="38"/>
                </a:moveTo>
                <a:cubicBezTo>
                  <a:pt x="38" y="17"/>
                  <a:pt x="21" y="0"/>
                  <a:pt x="0" y="0"/>
                </a:cubicBezTo>
                <a:cubicBezTo>
                  <a:pt x="0" y="75"/>
                  <a:pt x="0" y="75"/>
                  <a:pt x="0" y="75"/>
                </a:cubicBezTo>
                <a:cubicBezTo>
                  <a:pt x="21" y="75"/>
                  <a:pt x="38" y="58"/>
                  <a:pt x="38" y="38"/>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 name="Заголовок 1"/>
          <p:cNvSpPr>
            <a:spLocks noGrp="1"/>
          </p:cNvSpPr>
          <p:nvPr>
            <p:ph type="title"/>
          </p:nvPr>
        </p:nvSpPr>
        <p:spPr>
          <a:xfrm>
            <a:off x="1071570" y="354564"/>
            <a:ext cx="8072462" cy="842412"/>
          </a:xfrm>
          <a:solidFill>
            <a:srgbClr val="FFFF00"/>
          </a:solidFill>
        </p:spPr>
        <p:txBody>
          <a:bodyPr>
            <a:normAutofit fontScale="90000"/>
          </a:bodyPr>
          <a:lstStyle/>
          <a:p>
            <a:pPr algn="ctr"/>
            <a:r>
              <a:rPr lang="en-US" sz="3600" b="1" dirty="0" smtClean="0">
                <a:solidFill>
                  <a:srgbClr val="FF0000"/>
                </a:solidFill>
                <a:effectLst/>
              </a:rPr>
              <a:t>SAMARALI REJALASH (PARETO USULI)</a:t>
            </a:r>
            <a:endParaRPr lang="ru-RU" sz="36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12</a:t>
            </a:fld>
            <a:endParaRPr lang="ru-RU" dirty="0"/>
          </a:p>
        </p:txBody>
      </p:sp>
      <p:cxnSp>
        <p:nvCxnSpPr>
          <p:cNvPr id="71" name="Прямая соединительная линия 70"/>
          <p:cNvCxnSpPr/>
          <p:nvPr/>
        </p:nvCxnSpPr>
        <p:spPr>
          <a:xfrm>
            <a:off x="3744930" y="2011365"/>
            <a:ext cx="1042137"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2207997" y="1786243"/>
            <a:ext cx="971741" cy="461665"/>
          </a:xfrm>
          <a:prstGeom prst="rect">
            <a:avLst/>
          </a:prstGeom>
          <a:noFill/>
        </p:spPr>
        <p:txBody>
          <a:bodyPr wrap="none" rtlCol="0">
            <a:spAutoFit/>
          </a:bodyPr>
          <a:lstStyle/>
          <a:p>
            <a:pPr algn="r"/>
            <a:r>
              <a:rPr lang="en-US" sz="2400" b="1" dirty="0" smtClean="0">
                <a:latin typeface="+mj-lt"/>
              </a:rPr>
              <a:t>NIMA</a:t>
            </a:r>
            <a:endParaRPr lang="en-US" sz="1600" b="1" dirty="0">
              <a:latin typeface="+mj-lt"/>
            </a:endParaRPr>
          </a:p>
        </p:txBody>
      </p:sp>
      <p:sp>
        <p:nvSpPr>
          <p:cNvPr id="74" name="Freeform 5"/>
          <p:cNvSpPr>
            <a:spLocks noEditPoints="1"/>
          </p:cNvSpPr>
          <p:nvPr/>
        </p:nvSpPr>
        <p:spPr bwMode="auto">
          <a:xfrm>
            <a:off x="3328234" y="1855530"/>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78" name="Прямая соединительная линия 77"/>
          <p:cNvCxnSpPr/>
          <p:nvPr/>
        </p:nvCxnSpPr>
        <p:spPr>
          <a:xfrm>
            <a:off x="3744930" y="2749872"/>
            <a:ext cx="827070"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2430810" y="2556375"/>
            <a:ext cx="748923" cy="461665"/>
          </a:xfrm>
          <a:prstGeom prst="rect">
            <a:avLst/>
          </a:prstGeom>
          <a:noFill/>
        </p:spPr>
        <p:txBody>
          <a:bodyPr wrap="none" rtlCol="0">
            <a:spAutoFit/>
          </a:bodyPr>
          <a:lstStyle/>
          <a:p>
            <a:pPr algn="r"/>
            <a:r>
              <a:rPr lang="en-US" sz="2400" b="1" dirty="0" smtClean="0">
                <a:latin typeface="+mj-lt"/>
              </a:rPr>
              <a:t>KIM</a:t>
            </a:r>
            <a:endParaRPr lang="en-US" sz="2400" b="1" dirty="0">
              <a:latin typeface="+mj-lt"/>
            </a:endParaRPr>
          </a:p>
        </p:txBody>
      </p:sp>
      <p:sp>
        <p:nvSpPr>
          <p:cNvPr id="81" name="Freeform 5"/>
          <p:cNvSpPr>
            <a:spLocks noEditPoints="1"/>
          </p:cNvSpPr>
          <p:nvPr/>
        </p:nvSpPr>
        <p:spPr bwMode="auto">
          <a:xfrm>
            <a:off x="3328234" y="2604396"/>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82" name="Прямая соединительная линия 81"/>
          <p:cNvCxnSpPr/>
          <p:nvPr/>
        </p:nvCxnSpPr>
        <p:spPr>
          <a:xfrm>
            <a:off x="3744930" y="3488379"/>
            <a:ext cx="1042137"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675798" y="3284522"/>
            <a:ext cx="1503938" cy="461665"/>
          </a:xfrm>
          <a:prstGeom prst="rect">
            <a:avLst/>
          </a:prstGeom>
          <a:noFill/>
        </p:spPr>
        <p:txBody>
          <a:bodyPr wrap="none" rtlCol="0">
            <a:spAutoFit/>
          </a:bodyPr>
          <a:lstStyle/>
          <a:p>
            <a:pPr algn="r"/>
            <a:r>
              <a:rPr lang="en-US" sz="2400" b="1" dirty="0" smtClean="0">
                <a:latin typeface="+mj-lt"/>
              </a:rPr>
              <a:t>KAERDA</a:t>
            </a:r>
            <a:endParaRPr lang="en-US" sz="2400" b="1" dirty="0">
              <a:latin typeface="+mj-lt"/>
            </a:endParaRPr>
          </a:p>
        </p:txBody>
      </p:sp>
      <p:sp>
        <p:nvSpPr>
          <p:cNvPr id="85" name="Freeform 5"/>
          <p:cNvSpPr>
            <a:spLocks noEditPoints="1"/>
          </p:cNvSpPr>
          <p:nvPr/>
        </p:nvSpPr>
        <p:spPr bwMode="auto">
          <a:xfrm>
            <a:off x="3328234" y="3332544"/>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93" name="Прямая соединительная линия 92"/>
          <p:cNvCxnSpPr/>
          <p:nvPr/>
        </p:nvCxnSpPr>
        <p:spPr>
          <a:xfrm flipH="1">
            <a:off x="5763803" y="2031062"/>
            <a:ext cx="845999"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4" name="Freeform 5"/>
          <p:cNvSpPr>
            <a:spLocks noEditPoints="1"/>
          </p:cNvSpPr>
          <p:nvPr/>
        </p:nvSpPr>
        <p:spPr bwMode="auto">
          <a:xfrm>
            <a:off x="6720424" y="1842537"/>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95" name="TextBox 94"/>
          <p:cNvSpPr txBox="1"/>
          <p:nvPr/>
        </p:nvSpPr>
        <p:spPr>
          <a:xfrm>
            <a:off x="7068144" y="1785926"/>
            <a:ext cx="1537600" cy="461665"/>
          </a:xfrm>
          <a:prstGeom prst="rect">
            <a:avLst/>
          </a:prstGeom>
          <a:noFill/>
        </p:spPr>
        <p:txBody>
          <a:bodyPr wrap="none" rtlCol="0">
            <a:spAutoFit/>
          </a:bodyPr>
          <a:lstStyle/>
          <a:p>
            <a:r>
              <a:rPr lang="en-US" sz="2400" b="1" dirty="0" smtClean="0">
                <a:latin typeface="+mj-lt"/>
              </a:rPr>
              <a:t>KACHON</a:t>
            </a:r>
            <a:endParaRPr lang="en-US" sz="2400" b="1" dirty="0">
              <a:latin typeface="+mj-lt"/>
            </a:endParaRPr>
          </a:p>
        </p:txBody>
      </p:sp>
      <p:cxnSp>
        <p:nvCxnSpPr>
          <p:cNvPr id="98" name="Прямая соединительная линия 97"/>
          <p:cNvCxnSpPr/>
          <p:nvPr/>
        </p:nvCxnSpPr>
        <p:spPr>
          <a:xfrm flipH="1">
            <a:off x="5463284" y="2734810"/>
            <a:ext cx="1146518"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9" name="Freeform 5"/>
          <p:cNvSpPr>
            <a:spLocks noEditPoints="1"/>
          </p:cNvSpPr>
          <p:nvPr/>
        </p:nvSpPr>
        <p:spPr bwMode="auto">
          <a:xfrm>
            <a:off x="6720424" y="2546285"/>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100" name="TextBox 99"/>
          <p:cNvSpPr txBox="1"/>
          <p:nvPr/>
        </p:nvSpPr>
        <p:spPr>
          <a:xfrm>
            <a:off x="7143768" y="3214686"/>
            <a:ext cx="1879041" cy="461665"/>
          </a:xfrm>
          <a:prstGeom prst="rect">
            <a:avLst/>
          </a:prstGeom>
          <a:noFill/>
        </p:spPr>
        <p:txBody>
          <a:bodyPr wrap="none" rtlCol="0">
            <a:spAutoFit/>
          </a:bodyPr>
          <a:lstStyle/>
          <a:p>
            <a:r>
              <a:rPr lang="en-US" sz="2400" b="1" dirty="0" smtClean="0">
                <a:latin typeface="+mj-lt"/>
              </a:rPr>
              <a:t>SHARTLAR</a:t>
            </a:r>
            <a:endParaRPr lang="en-US" sz="2400" b="1" dirty="0">
              <a:latin typeface="+mj-lt"/>
            </a:endParaRPr>
          </a:p>
        </p:txBody>
      </p:sp>
      <p:cxnSp>
        <p:nvCxnSpPr>
          <p:cNvPr id="103" name="Прямая соединительная линия 102"/>
          <p:cNvCxnSpPr/>
          <p:nvPr/>
        </p:nvCxnSpPr>
        <p:spPr>
          <a:xfrm flipH="1">
            <a:off x="5463284" y="3474649"/>
            <a:ext cx="1146518"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4" name="Freeform 5"/>
          <p:cNvSpPr>
            <a:spLocks noEditPoints="1"/>
          </p:cNvSpPr>
          <p:nvPr/>
        </p:nvSpPr>
        <p:spPr bwMode="auto">
          <a:xfrm>
            <a:off x="6720424" y="3286124"/>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45" name="TextBox 44"/>
          <p:cNvSpPr txBox="1"/>
          <p:nvPr/>
        </p:nvSpPr>
        <p:spPr>
          <a:xfrm>
            <a:off x="7072330" y="2500306"/>
            <a:ext cx="1838580" cy="461665"/>
          </a:xfrm>
          <a:prstGeom prst="rect">
            <a:avLst/>
          </a:prstGeom>
          <a:noFill/>
        </p:spPr>
        <p:txBody>
          <a:bodyPr wrap="none" rtlCol="0">
            <a:spAutoFit/>
          </a:bodyPr>
          <a:lstStyle/>
          <a:p>
            <a:r>
              <a:rPr lang="en-US" sz="2400" b="1" dirty="0" smtClean="0">
                <a:latin typeface="+mj-lt"/>
              </a:rPr>
              <a:t>TALABLAR</a:t>
            </a:r>
            <a:endParaRPr lang="en-US" sz="2400" b="1" dirty="0">
              <a:latin typeface="+mj-lt"/>
            </a:endParaRPr>
          </a:p>
        </p:txBody>
      </p:sp>
      <p:sp>
        <p:nvSpPr>
          <p:cNvPr id="50" name="TextBox 49"/>
          <p:cNvSpPr txBox="1"/>
          <p:nvPr/>
        </p:nvSpPr>
        <p:spPr>
          <a:xfrm>
            <a:off x="1500166" y="4214818"/>
            <a:ext cx="7215238" cy="1446550"/>
          </a:xfrm>
          <a:prstGeom prst="rect">
            <a:avLst/>
          </a:prstGeom>
          <a:noFill/>
        </p:spPr>
        <p:txBody>
          <a:bodyPr wrap="square" rtlCol="0">
            <a:spAutoFit/>
          </a:bodyPr>
          <a:lstStyle/>
          <a:p>
            <a:pPr algn="ctr"/>
            <a:r>
              <a:rPr lang="en-US" sz="4400" b="1" dirty="0" smtClean="0">
                <a:solidFill>
                  <a:srgbClr val="FF0000"/>
                </a:solidFill>
                <a:latin typeface="Times New Roman" pitchFamily="18" charset="0"/>
                <a:cs typeface="Times New Roman" pitchFamily="18" charset="0"/>
              </a:rPr>
              <a:t>80% </a:t>
            </a:r>
            <a:r>
              <a:rPr lang="en-US" sz="4400" b="1" dirty="0" err="1" smtClean="0">
                <a:solidFill>
                  <a:srgbClr val="FF0000"/>
                </a:solidFill>
                <a:latin typeface="Times New Roman" pitchFamily="18" charset="0"/>
                <a:cs typeface="Times New Roman" pitchFamily="18" charset="0"/>
              </a:rPr>
              <a:t>natijani</a:t>
            </a:r>
            <a:r>
              <a:rPr lang="en-US" sz="4400" b="1" dirty="0" smtClean="0">
                <a:solidFill>
                  <a:srgbClr val="FF0000"/>
                </a:solidFill>
                <a:latin typeface="Times New Roman" pitchFamily="18" charset="0"/>
                <a:cs typeface="Times New Roman" pitchFamily="18" charset="0"/>
              </a:rPr>
              <a:t> </a:t>
            </a:r>
            <a:endParaRPr lang="en-US" sz="4400" b="1" dirty="0" smtClean="0">
              <a:solidFill>
                <a:srgbClr val="FF0000"/>
              </a:solidFill>
              <a:latin typeface="Times New Roman" pitchFamily="18" charset="0"/>
              <a:cs typeface="Times New Roman" pitchFamily="18" charset="0"/>
            </a:endParaRPr>
          </a:p>
          <a:p>
            <a:pPr algn="ctr"/>
            <a:r>
              <a:rPr lang="en-US" sz="4400" b="1" dirty="0" smtClean="0">
                <a:solidFill>
                  <a:srgbClr val="FF0000"/>
                </a:solidFill>
                <a:latin typeface="Times New Roman" pitchFamily="18" charset="0"/>
                <a:cs typeface="Times New Roman" pitchFamily="18" charset="0"/>
              </a:rPr>
              <a:t>20% </a:t>
            </a:r>
            <a:r>
              <a:rPr lang="en-US" sz="4400" b="1" dirty="0" err="1" smtClean="0">
                <a:solidFill>
                  <a:srgbClr val="FF0000"/>
                </a:solidFill>
                <a:latin typeface="Times New Roman" pitchFamily="18" charset="0"/>
                <a:cs typeface="Times New Roman" pitchFamily="18" charset="0"/>
              </a:rPr>
              <a:t>xarakarlar</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beradi</a:t>
            </a:r>
            <a:endParaRPr lang="ru-RU" sz="4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728014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5500726"/>
          </a:xfrm>
        </p:spPr>
        <p:txBody>
          <a:bodyPr>
            <a:noAutofit/>
          </a:bodyPr>
          <a:lstStyle/>
          <a:p>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t/>
            </a:r>
            <a:br>
              <a:rPr lang="ru-RU" sz="1600" dirty="0" smtClean="0"/>
            </a:br>
            <a:r>
              <a:rPr lang="en-US" sz="1600" dirty="0" smtClean="0">
                <a:latin typeface="Times New Roman" pitchFamily="18" charset="0"/>
                <a:cs typeface="Times New Roman" pitchFamily="18" charset="0"/>
              </a:rPr>
              <a:t>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Shahsiy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fazilatlar</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duniyokarash</a:t>
            </a: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Hard Skills /                           	      Soft skills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Amaliy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Kasbiy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Mulokot</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Sardorlik</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Jamoa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ko’nikmalari</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Mahorat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Mahorat</a:t>
            </a: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Muhandislik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layoatlilikni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rivojlantirish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yollari</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endParaRPr lang="ru-RU" sz="1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Равнобедренный треугольник 2"/>
          <p:cNvSpPr/>
          <p:nvPr/>
        </p:nvSpPr>
        <p:spPr>
          <a:xfrm>
            <a:off x="3929058" y="1785926"/>
            <a:ext cx="1928826" cy="1643074"/>
          </a:xfrm>
          <a:prstGeom prst="triangle">
            <a:avLst>
              <a:gd name="adj" fmla="val 46543"/>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Shahs</a:t>
            </a:r>
            <a:endParaRPr lang="ru-RU" dirty="0">
              <a:solidFill>
                <a:schemeClr val="tx1"/>
              </a:solidFill>
            </a:endParaRPr>
          </a:p>
        </p:txBody>
      </p:sp>
      <p:sp>
        <p:nvSpPr>
          <p:cNvPr id="4" name="Равнобедренный треугольник 3"/>
          <p:cNvSpPr/>
          <p:nvPr/>
        </p:nvSpPr>
        <p:spPr>
          <a:xfrm>
            <a:off x="2928926" y="3429000"/>
            <a:ext cx="2000264" cy="1643074"/>
          </a:xfrm>
          <a:prstGeom prst="triangl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Hard </a:t>
            </a:r>
            <a:endParaRPr lang="ru-RU" dirty="0">
              <a:solidFill>
                <a:schemeClr val="tx1"/>
              </a:solidFill>
            </a:endParaRPr>
          </a:p>
        </p:txBody>
      </p:sp>
      <p:sp>
        <p:nvSpPr>
          <p:cNvPr id="5" name="Равнобедренный треугольник 4"/>
          <p:cNvSpPr/>
          <p:nvPr/>
        </p:nvSpPr>
        <p:spPr>
          <a:xfrm>
            <a:off x="4857752" y="3429000"/>
            <a:ext cx="2000264" cy="1643074"/>
          </a:xfrm>
          <a:prstGeom prst="triangle">
            <a:avLst>
              <a:gd name="adj" fmla="val 50000"/>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Soft</a:t>
            </a:r>
            <a:endParaRPr lang="ru-RU" dirty="0">
              <a:solidFill>
                <a:schemeClr val="tx1"/>
              </a:solidFill>
            </a:endParaRPr>
          </a:p>
        </p:txBody>
      </p:sp>
      <p:sp>
        <p:nvSpPr>
          <p:cNvPr id="6" name="TextBox 5"/>
          <p:cNvSpPr txBox="1"/>
          <p:nvPr/>
        </p:nvSpPr>
        <p:spPr>
          <a:xfrm>
            <a:off x="4357686" y="3786191"/>
            <a:ext cx="1071570" cy="646331"/>
          </a:xfrm>
          <a:prstGeom prst="rect">
            <a:avLst/>
          </a:prstGeom>
          <a:noFill/>
        </p:spPr>
        <p:txBody>
          <a:bodyPr wrap="square" rtlCol="0">
            <a:spAutoFit/>
          </a:bodyPr>
          <a:lstStyle/>
          <a:p>
            <a:pPr algn="ctr"/>
            <a:r>
              <a:rPr lang="en-US" b="1" dirty="0" err="1" smtClean="0"/>
              <a:t>Motiv</a:t>
            </a:r>
            <a:endParaRPr lang="ru-RU" dirty="0" smtClean="0"/>
          </a:p>
          <a:p>
            <a:endParaRPr lang="ru-RU" dirty="0"/>
          </a:p>
        </p:txBody>
      </p:sp>
      <p:sp>
        <p:nvSpPr>
          <p:cNvPr id="7" name="Прямоугольник 6"/>
          <p:cNvSpPr/>
          <p:nvPr/>
        </p:nvSpPr>
        <p:spPr>
          <a:xfrm>
            <a:off x="1214414" y="261650"/>
            <a:ext cx="7643866" cy="707886"/>
          </a:xfrm>
          <a:prstGeom prst="rect">
            <a:avLst/>
          </a:prstGeom>
        </p:spPr>
        <p:txBody>
          <a:bodyPr wrap="square">
            <a:spAutoFit/>
          </a:bodyPr>
          <a:lstStyle/>
          <a:p>
            <a:pPr algn="ct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Rivojlanish</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uchburchagi</a:t>
            </a:r>
            <a:endParaRPr lang="ru-RU" sz="4000"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ru-RU" sz="2400" dirty="0" smtClean="0"/>
              <a:t/>
            </a:r>
            <a:br>
              <a:rPr lang="ru-RU" sz="2400" dirty="0" smtClean="0"/>
            </a:b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241" name="Rectangle 1"/>
          <p:cNvSpPr>
            <a:spLocks noChangeArrowheads="1"/>
          </p:cNvSpPr>
          <p:nvPr/>
        </p:nvSpPr>
        <p:spPr bwMode="auto">
          <a:xfrm>
            <a:off x="1357290" y="1643050"/>
            <a:ext cx="7429552"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252413" eaLnBrk="0" fontAlgn="base" hangingPunct="0">
              <a:spcBef>
                <a:spcPct val="0"/>
              </a:spcBef>
              <a:spcAft>
                <a:spcPct val="0"/>
              </a:spcAft>
            </a:pPr>
            <a:r>
              <a:rPr lang="en-US" sz="2800" b="1" dirty="0" err="1" smtClean="0">
                <a:solidFill>
                  <a:srgbClr val="002060"/>
                </a:solidFill>
              </a:rPr>
              <a:t>Amaliy</a:t>
            </a:r>
            <a:r>
              <a:rPr lang="en-US" sz="2800" b="1" dirty="0" smtClean="0">
                <a:solidFill>
                  <a:srgbClr val="002060"/>
                </a:solidFill>
              </a:rPr>
              <a:t> </a:t>
            </a:r>
            <a:r>
              <a:rPr lang="en-US" sz="2800" b="1" dirty="0" err="1" smtClean="0">
                <a:solidFill>
                  <a:srgbClr val="002060"/>
                </a:solidFill>
              </a:rPr>
              <a:t>ko’nikmalar</a:t>
            </a:r>
            <a:r>
              <a:rPr lang="en-US" sz="2800" b="1" dirty="0" smtClean="0">
                <a:solidFill>
                  <a:srgbClr val="002060"/>
                </a:solidFill>
              </a:rPr>
              <a:t> (Soft-skills): </a:t>
            </a:r>
            <a:r>
              <a:rPr lang="en-US" sz="2800" dirty="0" err="1" smtClean="0">
                <a:solidFill>
                  <a:srgbClr val="002060"/>
                </a:solidFill>
              </a:rPr>
              <a:t>hayotning</a:t>
            </a:r>
            <a:r>
              <a:rPr lang="en-US" sz="2800" dirty="0" smtClean="0">
                <a:solidFill>
                  <a:srgbClr val="002060"/>
                </a:solidFill>
              </a:rPr>
              <a:t> </a:t>
            </a:r>
            <a:r>
              <a:rPr lang="en-US" sz="2800" dirty="0" err="1" smtClean="0">
                <a:solidFill>
                  <a:srgbClr val="002060"/>
                </a:solidFill>
              </a:rPr>
              <a:t>aksariyat</a:t>
            </a:r>
            <a:r>
              <a:rPr lang="en-US" sz="2800" dirty="0" smtClean="0">
                <a:solidFill>
                  <a:srgbClr val="002060"/>
                </a:solidFill>
              </a:rPr>
              <a:t> </a:t>
            </a:r>
            <a:r>
              <a:rPr lang="en-US" sz="2800" dirty="0" err="1" smtClean="0">
                <a:solidFill>
                  <a:srgbClr val="002060"/>
                </a:solidFill>
              </a:rPr>
              <a:t>holatlarida</a:t>
            </a:r>
            <a:r>
              <a:rPr lang="en-US" sz="2800" dirty="0" smtClean="0">
                <a:solidFill>
                  <a:srgbClr val="002060"/>
                </a:solidFill>
              </a:rPr>
              <a:t> </a:t>
            </a:r>
            <a:r>
              <a:rPr lang="en-US" sz="2800" dirty="0" err="1" smtClean="0">
                <a:solidFill>
                  <a:srgbClr val="002060"/>
                </a:solidFill>
              </a:rPr>
              <a:t>siz</a:t>
            </a:r>
            <a:r>
              <a:rPr lang="en-US" sz="2800" dirty="0" smtClean="0">
                <a:solidFill>
                  <a:srgbClr val="002060"/>
                </a:solidFill>
              </a:rPr>
              <a:t> </a:t>
            </a:r>
            <a:r>
              <a:rPr lang="en-US" sz="2800" dirty="0" err="1" smtClean="0">
                <a:solidFill>
                  <a:srgbClr val="002060"/>
                </a:solidFill>
              </a:rPr>
              <a:t>uchun</a:t>
            </a:r>
            <a:r>
              <a:rPr lang="en-US" sz="2800" dirty="0" smtClean="0">
                <a:solidFill>
                  <a:srgbClr val="002060"/>
                </a:solidFill>
              </a:rPr>
              <a:t> </a:t>
            </a:r>
            <a:r>
              <a:rPr lang="en-US" sz="2800" dirty="0" err="1" smtClean="0">
                <a:solidFill>
                  <a:srgbClr val="002060"/>
                </a:solidFill>
              </a:rPr>
              <a:t>foydali</a:t>
            </a:r>
            <a:r>
              <a:rPr lang="en-US" sz="2800" dirty="0" smtClean="0">
                <a:solidFill>
                  <a:srgbClr val="002060"/>
                </a:solidFill>
              </a:rPr>
              <a:t> </a:t>
            </a:r>
            <a:r>
              <a:rPr lang="en-US" sz="2800" dirty="0" err="1" smtClean="0">
                <a:solidFill>
                  <a:srgbClr val="002060"/>
                </a:solidFill>
              </a:rPr>
              <a:t>bo'lgan</a:t>
            </a:r>
            <a:r>
              <a:rPr lang="en-US" sz="2800" dirty="0" smtClean="0">
                <a:solidFill>
                  <a:srgbClr val="002060"/>
                </a:solidFill>
              </a:rPr>
              <a:t> </a:t>
            </a:r>
            <a:r>
              <a:rPr lang="en-US" sz="2800" dirty="0" err="1" smtClean="0">
                <a:solidFill>
                  <a:srgbClr val="002060"/>
                </a:solidFill>
              </a:rPr>
              <a:t>ijtimoiy-psixologik</a:t>
            </a:r>
            <a:r>
              <a:rPr lang="en-US" sz="2800" dirty="0" smtClean="0">
                <a:solidFill>
                  <a:srgbClr val="002060"/>
                </a:solidFill>
              </a:rPr>
              <a:t> </a:t>
            </a:r>
            <a:r>
              <a:rPr lang="en-US" sz="2800" dirty="0" err="1" smtClean="0">
                <a:solidFill>
                  <a:srgbClr val="002060"/>
                </a:solidFill>
              </a:rPr>
              <a:t>ko'nikmalar</a:t>
            </a:r>
            <a:r>
              <a:rPr lang="en-US" sz="2800" dirty="0" smtClean="0">
                <a:solidFill>
                  <a:srgbClr val="002060"/>
                </a:solidFill>
              </a:rPr>
              <a:t> : </a:t>
            </a:r>
            <a:r>
              <a:rPr lang="en-US" sz="2800" dirty="0" err="1" smtClean="0">
                <a:solidFill>
                  <a:srgbClr val="002060"/>
                </a:solidFill>
              </a:rPr>
              <a:t>kommunikativ</a:t>
            </a:r>
            <a:r>
              <a:rPr lang="en-US" sz="2800" dirty="0" smtClean="0">
                <a:solidFill>
                  <a:srgbClr val="002060"/>
                </a:solidFill>
              </a:rPr>
              <a:t>, </a:t>
            </a:r>
            <a:r>
              <a:rPr lang="en-US" sz="2800" dirty="0" err="1" smtClean="0">
                <a:solidFill>
                  <a:srgbClr val="002060"/>
                </a:solidFill>
              </a:rPr>
              <a:t>etakchilik</a:t>
            </a:r>
            <a:r>
              <a:rPr lang="en-US" sz="2800" dirty="0" smtClean="0">
                <a:solidFill>
                  <a:srgbClr val="002060"/>
                </a:solidFill>
              </a:rPr>
              <a:t>, </a:t>
            </a:r>
            <a:r>
              <a:rPr lang="en-US" sz="2800" dirty="0" err="1" smtClean="0">
                <a:solidFill>
                  <a:srgbClr val="002060"/>
                </a:solidFill>
              </a:rPr>
              <a:t>jamoa</a:t>
            </a:r>
            <a:r>
              <a:rPr lang="en-US" sz="2800" dirty="0" smtClean="0">
                <a:solidFill>
                  <a:srgbClr val="002060"/>
                </a:solidFill>
              </a:rPr>
              <a:t>, </a:t>
            </a:r>
            <a:r>
              <a:rPr lang="en-US" sz="2800" dirty="0" err="1" smtClean="0">
                <a:solidFill>
                  <a:srgbClr val="002060"/>
                </a:solidFill>
              </a:rPr>
              <a:t>jamoat</a:t>
            </a:r>
            <a:r>
              <a:rPr lang="en-US" sz="2800" dirty="0" smtClean="0">
                <a:solidFill>
                  <a:srgbClr val="002060"/>
                </a:solidFill>
              </a:rPr>
              <a:t>, "</a:t>
            </a:r>
            <a:r>
              <a:rPr lang="en-US" sz="2800" dirty="0" err="1" smtClean="0">
                <a:solidFill>
                  <a:srgbClr val="002060"/>
                </a:solidFill>
              </a:rPr>
              <a:t>fikrlash</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boshqalar</a:t>
            </a:r>
            <a:r>
              <a:rPr lang="en-US" sz="2800" dirty="0" smtClean="0">
                <a:solidFill>
                  <a:srgbClr val="002060"/>
                </a:solidFill>
              </a:rPr>
              <a:t>.</a:t>
            </a:r>
            <a:r>
              <a:rPr lang="ru-RU" sz="2800" dirty="0" smtClean="0">
                <a:solidFill>
                  <a:srgbClr val="002060"/>
                </a:solidFill>
              </a:rPr>
              <a:t/>
            </a:r>
            <a:br>
              <a:rPr lang="ru-RU" sz="2800" dirty="0" smtClean="0">
                <a:solidFill>
                  <a:srgbClr val="002060"/>
                </a:solidFill>
              </a:rPr>
            </a:br>
            <a:r>
              <a:rPr lang="en-US" sz="2800" dirty="0" smtClean="0">
                <a:solidFill>
                  <a:srgbClr val="002060"/>
                </a:solidFill>
              </a:rPr>
              <a:t/>
            </a:r>
            <a:br>
              <a:rPr lang="en-US" sz="2800" dirty="0" smtClean="0">
                <a:solidFill>
                  <a:srgbClr val="002060"/>
                </a:solidFill>
              </a:rPr>
            </a:br>
            <a:r>
              <a:rPr lang="en-US" sz="2800" b="1" dirty="0" err="1" smtClean="0">
                <a:solidFill>
                  <a:srgbClr val="002060"/>
                </a:solidFill>
              </a:rPr>
              <a:t>Mahsus</a:t>
            </a:r>
            <a:r>
              <a:rPr lang="en-US" sz="2800" b="1" dirty="0" smtClean="0">
                <a:solidFill>
                  <a:srgbClr val="002060"/>
                </a:solidFill>
              </a:rPr>
              <a:t> </a:t>
            </a:r>
            <a:r>
              <a:rPr lang="en-US" sz="2800" b="1" dirty="0" err="1" smtClean="0">
                <a:solidFill>
                  <a:srgbClr val="002060"/>
                </a:solidFill>
              </a:rPr>
              <a:t>qasbiy</a:t>
            </a:r>
            <a:r>
              <a:rPr lang="en-US" sz="2800" b="1" dirty="0" smtClean="0">
                <a:solidFill>
                  <a:srgbClr val="002060"/>
                </a:solidFill>
              </a:rPr>
              <a:t> </a:t>
            </a:r>
            <a:r>
              <a:rPr lang="en-US" sz="2800" b="1" dirty="0" err="1" smtClean="0">
                <a:solidFill>
                  <a:srgbClr val="002060"/>
                </a:solidFill>
              </a:rPr>
              <a:t>ko’nikmalar</a:t>
            </a:r>
            <a:r>
              <a:rPr lang="en-US" sz="2800" b="1" dirty="0" smtClean="0">
                <a:solidFill>
                  <a:srgbClr val="002060"/>
                </a:solidFill>
              </a:rPr>
              <a:t> (Hard-skills): </a:t>
            </a:r>
            <a:r>
              <a:rPr lang="en-US" sz="2800" dirty="0" err="1" smtClean="0">
                <a:solidFill>
                  <a:srgbClr val="002060"/>
                </a:solidFill>
              </a:rPr>
              <a:t>qasbiy</a:t>
            </a:r>
            <a:r>
              <a:rPr lang="en-US" sz="2800" dirty="0" smtClean="0">
                <a:solidFill>
                  <a:srgbClr val="002060"/>
                </a:solidFill>
              </a:rPr>
              <a:t> </a:t>
            </a:r>
            <a:r>
              <a:rPr lang="en-US" sz="2800" dirty="0" err="1" smtClean="0">
                <a:solidFill>
                  <a:srgbClr val="002060"/>
                </a:solidFill>
              </a:rPr>
              <a:t>bilim</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ko'nikmalar</a:t>
            </a:r>
            <a:r>
              <a:rPr lang="en-US" sz="2800" dirty="0" smtClean="0">
                <a:solidFill>
                  <a:srgbClr val="002060"/>
                </a:solidFill>
              </a:rPr>
              <a:t>, </a:t>
            </a:r>
            <a:r>
              <a:rPr lang="en-US" sz="2800" dirty="0" err="1" smtClean="0">
                <a:solidFill>
                  <a:srgbClr val="002060"/>
                </a:solidFill>
              </a:rPr>
              <a:t>ular</a:t>
            </a:r>
            <a:r>
              <a:rPr lang="en-US" sz="2800" dirty="0" smtClean="0">
                <a:solidFill>
                  <a:srgbClr val="002060"/>
                </a:solidFill>
              </a:rPr>
              <a:t> </a:t>
            </a:r>
            <a:r>
              <a:rPr lang="en-US" sz="2800" dirty="0" err="1" smtClean="0">
                <a:solidFill>
                  <a:srgbClr val="002060"/>
                </a:solidFill>
              </a:rPr>
              <a:t>ishda</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biznes</a:t>
            </a:r>
            <a:r>
              <a:rPr lang="en-US" sz="2800" dirty="0" smtClean="0">
                <a:solidFill>
                  <a:srgbClr val="002060"/>
                </a:solidFill>
              </a:rPr>
              <a:t> </a:t>
            </a:r>
            <a:r>
              <a:rPr lang="en-US" sz="2800" dirty="0" err="1" smtClean="0">
                <a:solidFill>
                  <a:srgbClr val="002060"/>
                </a:solidFill>
              </a:rPr>
              <a:t>yuritish</a:t>
            </a:r>
            <a:r>
              <a:rPr lang="en-US" sz="2800" dirty="0" smtClean="0">
                <a:solidFill>
                  <a:srgbClr val="002060"/>
                </a:solidFill>
              </a:rPr>
              <a:t> </a:t>
            </a:r>
            <a:r>
              <a:rPr lang="en-US" sz="2800" dirty="0" err="1" smtClean="0">
                <a:solidFill>
                  <a:srgbClr val="002060"/>
                </a:solidFill>
              </a:rPr>
              <a:t>jarayonlarini</a:t>
            </a:r>
            <a:r>
              <a:rPr lang="en-US" sz="2800" dirty="0" smtClean="0">
                <a:solidFill>
                  <a:srgbClr val="002060"/>
                </a:solidFill>
              </a:rPr>
              <a:t> </a:t>
            </a:r>
            <a:r>
              <a:rPr lang="en-US" sz="2800" dirty="0" err="1" smtClean="0">
                <a:solidFill>
                  <a:srgbClr val="002060"/>
                </a:solidFill>
              </a:rPr>
              <a:t>bajarishda</a:t>
            </a:r>
            <a:r>
              <a:rPr lang="en-US" sz="2800" dirty="0" smtClean="0">
                <a:solidFill>
                  <a:srgbClr val="002060"/>
                </a:solidFill>
              </a:rPr>
              <a:t> </a:t>
            </a:r>
            <a:r>
              <a:rPr lang="en-US" sz="2800" dirty="0" err="1" smtClean="0">
                <a:solidFill>
                  <a:srgbClr val="002060"/>
                </a:solidFill>
              </a:rPr>
              <a:t>kerak</a:t>
            </a:r>
            <a:r>
              <a:rPr lang="en-US" sz="2800" dirty="0" smtClean="0">
                <a:solidFill>
                  <a:srgbClr val="002060"/>
                </a:solidFill>
              </a:rPr>
              <a:t> </a:t>
            </a:r>
            <a:r>
              <a:rPr lang="en-US" sz="2800" dirty="0" err="1" smtClean="0">
                <a:solidFill>
                  <a:srgbClr val="002060"/>
                </a:solidFill>
              </a:rPr>
              <a:t>bo'ladi</a:t>
            </a:r>
            <a:r>
              <a:rPr lang="en-US" sz="2800" dirty="0" smtClean="0">
                <a:solidFill>
                  <a:srgbClr val="002060"/>
                </a:solidFill>
              </a:rPr>
              <a:t>.</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5" name="Прямоугольник 4"/>
          <p:cNvSpPr/>
          <p:nvPr/>
        </p:nvSpPr>
        <p:spPr>
          <a:xfrm>
            <a:off x="1285852" y="571480"/>
            <a:ext cx="7572428" cy="646331"/>
          </a:xfrm>
          <a:prstGeom prst="rect">
            <a:avLst/>
          </a:prstGeom>
        </p:spPr>
        <p:txBody>
          <a:bodyPr wrap="square">
            <a:spAutoFit/>
          </a:bodyPr>
          <a:lstStyle/>
          <a:p>
            <a:pPr algn="ctr"/>
            <a:r>
              <a:rPr lang="en-US" sz="3600" b="1" dirty="0" smtClean="0">
                <a:solidFill>
                  <a:srgbClr val="FF0000"/>
                </a:solidFill>
              </a:rPr>
              <a:t>RIVOJLANISH UCHBURCHAGI</a:t>
            </a:r>
            <a:endParaRPr lang="ru-RU" sz="3600"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643050"/>
            <a:ext cx="7858180" cy="4643470"/>
          </a:xfrm>
        </p:spPr>
        <p:txBody>
          <a:bodyPr>
            <a:noAutofit/>
          </a:bodyPr>
          <a:lstStyle/>
          <a:p>
            <a:pPr>
              <a:buFont typeface="+mj-lt"/>
              <a:buAutoNum type="romanUcPeriod"/>
            </a:pPr>
            <a:r>
              <a:rPr lang="en-US" sz="3200" dirty="0" smtClean="0"/>
              <a:t>   </a:t>
            </a:r>
            <a:r>
              <a:rPr lang="en-US" sz="3200" dirty="0" err="1" smtClean="0"/>
              <a:t>Shahsiy</a:t>
            </a:r>
            <a:r>
              <a:rPr lang="en-US" sz="3200" dirty="0" smtClean="0"/>
              <a:t> </a:t>
            </a:r>
            <a:r>
              <a:rPr lang="en-US" sz="3200" dirty="0" err="1" smtClean="0"/>
              <a:t>fazilatlar</a:t>
            </a:r>
            <a:r>
              <a:rPr lang="en-US" sz="3200" dirty="0" smtClean="0"/>
              <a:t> </a:t>
            </a:r>
            <a:r>
              <a:rPr lang="en-US" sz="3200" dirty="0" err="1" smtClean="0"/>
              <a:t>va</a:t>
            </a:r>
            <a:r>
              <a:rPr lang="en-US" sz="3200" dirty="0" smtClean="0"/>
              <a:t> </a:t>
            </a:r>
            <a:r>
              <a:rPr lang="en-US" sz="3200" dirty="0" err="1" smtClean="0"/>
              <a:t>duniyo</a:t>
            </a:r>
            <a:r>
              <a:rPr lang="en-US" sz="3200" dirty="0" smtClean="0"/>
              <a:t> </a:t>
            </a:r>
            <a:r>
              <a:rPr lang="en-US" sz="3200" dirty="0" err="1" smtClean="0"/>
              <a:t>karash</a:t>
            </a:r>
            <a:r>
              <a:rPr lang="en-US" sz="3200" dirty="0" smtClean="0"/>
              <a:t>,</a:t>
            </a:r>
            <a:br>
              <a:rPr lang="en-US" sz="3200" dirty="0" smtClean="0"/>
            </a:br>
            <a:r>
              <a:rPr lang="en-US" sz="1200" dirty="0" smtClean="0"/>
              <a:t/>
            </a:r>
            <a:br>
              <a:rPr lang="en-US" sz="1200" dirty="0" smtClean="0"/>
            </a:br>
            <a:r>
              <a:rPr lang="en-US" sz="3200" dirty="0" smtClean="0"/>
              <a:t>II.  </a:t>
            </a:r>
            <a:r>
              <a:rPr lang="en-US" sz="3200" dirty="0" err="1" smtClean="0"/>
              <a:t>Kasbiy</a:t>
            </a:r>
            <a:r>
              <a:rPr lang="en-US" sz="3200" dirty="0" smtClean="0"/>
              <a:t> </a:t>
            </a:r>
            <a:r>
              <a:rPr lang="en-US" sz="3200" dirty="0" err="1" smtClean="0"/>
              <a:t>layokatlilik</a:t>
            </a:r>
            <a:r>
              <a:rPr lang="en-US" sz="3200" dirty="0" smtClean="0"/>
              <a:t> – </a:t>
            </a:r>
            <a:r>
              <a:rPr lang="en-US" sz="3200" dirty="0" err="1" smtClean="0"/>
              <a:t>bilim</a:t>
            </a:r>
            <a:r>
              <a:rPr lang="en-US" sz="3200" dirty="0" smtClean="0"/>
              <a:t>, </a:t>
            </a:r>
            <a:r>
              <a:rPr lang="en-US" sz="3200" dirty="0" err="1" smtClean="0"/>
              <a:t>ko’nikma</a:t>
            </a:r>
            <a:r>
              <a:rPr lang="en-US" sz="3200" dirty="0" smtClean="0"/>
              <a:t> </a:t>
            </a:r>
            <a:r>
              <a:rPr lang="en-US" sz="3200" dirty="0" err="1" smtClean="0"/>
              <a:t>va</a:t>
            </a:r>
            <a:r>
              <a:rPr lang="en-US" sz="3200" dirty="0" smtClean="0"/>
              <a:t> </a:t>
            </a:r>
            <a:br>
              <a:rPr lang="en-US" sz="3200" dirty="0" smtClean="0"/>
            </a:br>
            <a:r>
              <a:rPr lang="en-US" sz="3200" dirty="0" smtClean="0"/>
              <a:t>     </a:t>
            </a:r>
            <a:r>
              <a:rPr lang="en-US" sz="3200" dirty="0" err="1" smtClean="0"/>
              <a:t>mahorat</a:t>
            </a:r>
            <a:r>
              <a:rPr lang="en-US" sz="3200" dirty="0" smtClean="0"/>
              <a:t> (Hard Skills),</a:t>
            </a:r>
            <a:r>
              <a:rPr lang="ru-RU" sz="3200" dirty="0" smtClean="0"/>
              <a:t/>
            </a:r>
            <a:br>
              <a:rPr lang="ru-RU" sz="3200" dirty="0" smtClean="0"/>
            </a:br>
            <a:r>
              <a:rPr lang="en-US" sz="1200" dirty="0" smtClean="0"/>
              <a:t/>
            </a:r>
            <a:br>
              <a:rPr lang="en-US" sz="1200" dirty="0" smtClean="0"/>
            </a:br>
            <a:r>
              <a:rPr lang="en-US" sz="3200" dirty="0" smtClean="0"/>
              <a:t>III. </a:t>
            </a:r>
            <a:r>
              <a:rPr lang="en-US" sz="3200" dirty="0" err="1" smtClean="0"/>
              <a:t>Amaliy</a:t>
            </a:r>
            <a:r>
              <a:rPr lang="en-US" sz="3200" dirty="0" smtClean="0"/>
              <a:t> / </a:t>
            </a:r>
            <a:r>
              <a:rPr lang="en-US" sz="3200" dirty="0" err="1" smtClean="0"/>
              <a:t>yumshok</a:t>
            </a:r>
            <a:r>
              <a:rPr lang="en-US" sz="3200" dirty="0" smtClean="0"/>
              <a:t> </a:t>
            </a:r>
            <a:r>
              <a:rPr lang="en-US" sz="3200" dirty="0" err="1" smtClean="0"/>
              <a:t>layokatlilik</a:t>
            </a:r>
            <a:r>
              <a:rPr lang="en-US" sz="3200" dirty="0" smtClean="0"/>
              <a:t> – </a:t>
            </a:r>
            <a:r>
              <a:rPr lang="en-US" sz="3200" dirty="0" err="1" smtClean="0"/>
              <a:t>bilim</a:t>
            </a:r>
            <a:r>
              <a:rPr lang="en-US" sz="3200" dirty="0" smtClean="0"/>
              <a:t>, </a:t>
            </a:r>
            <a:br>
              <a:rPr lang="en-US" sz="3200" dirty="0" smtClean="0"/>
            </a:br>
            <a:r>
              <a:rPr lang="en-US" sz="3200" dirty="0" smtClean="0"/>
              <a:t>     </a:t>
            </a:r>
            <a:r>
              <a:rPr lang="en-US" sz="3200" dirty="0" err="1" smtClean="0"/>
              <a:t>ko’nikma</a:t>
            </a:r>
            <a:r>
              <a:rPr lang="en-US" sz="3200" dirty="0" smtClean="0"/>
              <a:t> </a:t>
            </a:r>
            <a:r>
              <a:rPr lang="en-US" sz="3200" dirty="0" err="1" smtClean="0"/>
              <a:t>va</a:t>
            </a:r>
            <a:r>
              <a:rPr lang="en-US" sz="3200" dirty="0" smtClean="0"/>
              <a:t> </a:t>
            </a:r>
            <a:r>
              <a:rPr lang="en-US" sz="3200" dirty="0" err="1" smtClean="0"/>
              <a:t>mahorat</a:t>
            </a:r>
            <a:r>
              <a:rPr lang="en-US" sz="3200" dirty="0" smtClean="0"/>
              <a:t> (Soft Skills), </a:t>
            </a:r>
            <a:r>
              <a:rPr lang="ru-RU" sz="3200" dirty="0" smtClean="0"/>
              <a:t/>
            </a:r>
            <a:br>
              <a:rPr lang="ru-RU" sz="3200" dirty="0" smtClean="0"/>
            </a:br>
            <a:r>
              <a:rPr lang="en-US" sz="1200" dirty="0" smtClean="0"/>
              <a:t/>
            </a:r>
            <a:br>
              <a:rPr lang="en-US" sz="1200" dirty="0" smtClean="0"/>
            </a:br>
            <a:r>
              <a:rPr lang="en-US" sz="3200" dirty="0" smtClean="0"/>
              <a:t>IV. </a:t>
            </a:r>
            <a:r>
              <a:rPr lang="en-US" sz="3200" dirty="0" err="1" smtClean="0"/>
              <a:t>Motiv</a:t>
            </a:r>
            <a:r>
              <a:rPr lang="en-US" sz="3200" dirty="0" smtClean="0"/>
              <a:t> – </a:t>
            </a:r>
            <a:r>
              <a:rPr lang="en-US" sz="3200" dirty="0" err="1" smtClean="0"/>
              <a:t>harakatlantiruvchi</a:t>
            </a:r>
            <a:r>
              <a:rPr lang="en-US" sz="3200" dirty="0" smtClean="0"/>
              <a:t> </a:t>
            </a:r>
            <a:r>
              <a:rPr lang="en-US" sz="3200" dirty="0" err="1" smtClean="0"/>
              <a:t>kuch</a:t>
            </a:r>
            <a:r>
              <a:rPr lang="en-US" sz="3200" dirty="0" smtClean="0"/>
              <a:t>, </a:t>
            </a:r>
            <a:r>
              <a:rPr lang="en-US" sz="3200" dirty="0" err="1" smtClean="0"/>
              <a:t>intilish</a:t>
            </a:r>
            <a:r>
              <a:rPr lang="en-US" sz="3200" dirty="0" smtClean="0"/>
              <a:t>   </a:t>
            </a:r>
            <a:br>
              <a:rPr lang="en-US" sz="3200" dirty="0" smtClean="0"/>
            </a:br>
            <a:r>
              <a:rPr lang="en-US" sz="3200" dirty="0" smtClean="0"/>
              <a:t>     </a:t>
            </a:r>
            <a:r>
              <a:rPr lang="en-US" sz="3200" dirty="0" err="1" smtClean="0"/>
              <a:t>asosida</a:t>
            </a:r>
            <a:r>
              <a:rPr lang="en-US" sz="3200" dirty="0" smtClean="0"/>
              <a:t> </a:t>
            </a:r>
            <a:r>
              <a:rPr lang="en-US" sz="3200" dirty="0" err="1" smtClean="0"/>
              <a:t>bo’lgan</a:t>
            </a:r>
            <a:r>
              <a:rPr lang="en-US" sz="3200" dirty="0" smtClean="0"/>
              <a:t> </a:t>
            </a:r>
            <a:r>
              <a:rPr lang="en-US" sz="3200" dirty="0" err="1" smtClean="0"/>
              <a:t>qiziqish</a:t>
            </a:r>
            <a:r>
              <a:rPr lang="en-US" sz="3200" dirty="0" smtClean="0"/>
              <a:t>.</a:t>
            </a:r>
            <a:endParaRPr lang="ru-RU" sz="3200" dirty="0"/>
          </a:p>
        </p:txBody>
      </p:sp>
      <p:sp>
        <p:nvSpPr>
          <p:cNvPr id="3" name="Прямоугольник 2"/>
          <p:cNvSpPr/>
          <p:nvPr/>
        </p:nvSpPr>
        <p:spPr>
          <a:xfrm>
            <a:off x="1214414" y="571480"/>
            <a:ext cx="7643866" cy="1077218"/>
          </a:xfrm>
          <a:prstGeom prst="rect">
            <a:avLst/>
          </a:prstGeom>
        </p:spPr>
        <p:txBody>
          <a:bodyPr wrap="square">
            <a:spAutoFit/>
          </a:bodyPr>
          <a:lstStyle/>
          <a:p>
            <a:pPr algn="ctr"/>
            <a:r>
              <a:rPr lang="en-US" sz="3200" b="1" dirty="0" err="1" smtClean="0">
                <a:solidFill>
                  <a:srgbClr val="C00000"/>
                </a:solidFill>
                <a:ea typeface="+mj-ea"/>
                <a:cs typeface="+mj-cs"/>
              </a:rPr>
              <a:t>Muhandislik</a:t>
            </a:r>
            <a:r>
              <a:rPr lang="en-US" sz="3200" b="1" dirty="0" smtClean="0">
                <a:solidFill>
                  <a:srgbClr val="C00000"/>
                </a:solidFill>
                <a:ea typeface="+mj-ea"/>
                <a:cs typeface="+mj-cs"/>
              </a:rPr>
              <a:t> </a:t>
            </a:r>
            <a:r>
              <a:rPr lang="en-US" sz="3200" b="1" dirty="0" err="1" smtClean="0">
                <a:solidFill>
                  <a:srgbClr val="C00000"/>
                </a:solidFill>
                <a:ea typeface="+mj-ea"/>
                <a:cs typeface="+mj-cs"/>
              </a:rPr>
              <a:t>layoatlilikni</a:t>
            </a:r>
            <a:r>
              <a:rPr lang="en-US" sz="3200" b="1" dirty="0" smtClean="0">
                <a:solidFill>
                  <a:srgbClr val="C00000"/>
                </a:solidFill>
                <a:ea typeface="+mj-ea"/>
                <a:cs typeface="+mj-cs"/>
              </a:rPr>
              <a:t> </a:t>
            </a:r>
            <a:r>
              <a:rPr lang="en-US" sz="3200" b="1" dirty="0" err="1" smtClean="0">
                <a:solidFill>
                  <a:srgbClr val="C00000"/>
                </a:solidFill>
                <a:ea typeface="+mj-ea"/>
                <a:cs typeface="+mj-cs"/>
              </a:rPr>
              <a:t>rivojlantirish</a:t>
            </a:r>
            <a:r>
              <a:rPr lang="en-US" sz="3200" b="1" dirty="0" smtClean="0">
                <a:solidFill>
                  <a:srgbClr val="C00000"/>
                </a:solidFill>
                <a:ea typeface="+mj-ea"/>
                <a:cs typeface="+mj-cs"/>
              </a:rPr>
              <a:t> </a:t>
            </a:r>
            <a:r>
              <a:rPr lang="en-US" sz="3200" b="1" dirty="0" err="1" smtClean="0">
                <a:solidFill>
                  <a:srgbClr val="C00000"/>
                </a:solidFill>
                <a:ea typeface="+mj-ea"/>
                <a:cs typeface="+mj-cs"/>
              </a:rPr>
              <a:t>modeli</a:t>
            </a:r>
            <a:endParaRPr lang="ru-RU" b="1" dirty="0">
              <a:solidFill>
                <a:srgbClr val="C0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428736"/>
            <a:ext cx="7215238" cy="4929222"/>
          </a:xfrm>
        </p:spPr>
        <p:txBody>
          <a:bodyPr>
            <a:noAutofit/>
          </a:bodyPr>
          <a:lstStyle/>
          <a:p>
            <a:r>
              <a:rPr lang="en-US" sz="2200" dirty="0" smtClean="0"/>
              <a:t>1. </a:t>
            </a:r>
            <a:r>
              <a:rPr lang="en-US" sz="2200" b="1" dirty="0" err="1" smtClean="0">
                <a:solidFill>
                  <a:srgbClr val="FF0000"/>
                </a:solidFill>
              </a:rPr>
              <a:t>Tanqidiy</a:t>
            </a:r>
            <a:r>
              <a:rPr lang="en-US" sz="2200" b="1" dirty="0" smtClean="0">
                <a:solidFill>
                  <a:srgbClr val="FF0000"/>
                </a:solidFill>
              </a:rPr>
              <a:t> </a:t>
            </a:r>
            <a:r>
              <a:rPr lang="en-US" sz="2200" b="1" dirty="0" err="1" smtClean="0">
                <a:solidFill>
                  <a:srgbClr val="FF0000"/>
                </a:solidFill>
              </a:rPr>
              <a:t>fiqrlash</a:t>
            </a:r>
            <a:r>
              <a:rPr lang="en-US" sz="2200" b="1" dirty="0" smtClean="0">
                <a:solidFill>
                  <a:srgbClr val="FF0000"/>
                </a:solidFill>
              </a:rPr>
              <a:t> </a:t>
            </a:r>
            <a:r>
              <a:rPr lang="en-US" sz="2200" dirty="0" smtClean="0"/>
              <a:t>(</a:t>
            </a:r>
            <a:r>
              <a:rPr lang="en-US" sz="2200" dirty="0" err="1" smtClean="0"/>
              <a:t>tashqaridan</a:t>
            </a:r>
            <a:r>
              <a:rPr lang="en-US" sz="2200" dirty="0" smtClean="0"/>
              <a:t> </a:t>
            </a:r>
            <a:r>
              <a:rPr lang="en-US" sz="2200" dirty="0" err="1" smtClean="0"/>
              <a:t>olinayotgan</a:t>
            </a:r>
            <a:r>
              <a:rPr lang="en-US" sz="2200" dirty="0" smtClean="0"/>
              <a:t> </a:t>
            </a:r>
            <a:r>
              <a:rPr lang="en-US" sz="2200" dirty="0" err="1" smtClean="0"/>
              <a:t>axborotni</a:t>
            </a:r>
            <a:r>
              <a:rPr lang="en-US" sz="2200" dirty="0" smtClean="0"/>
              <a:t> </a:t>
            </a:r>
            <a:r>
              <a:rPr lang="en-US" sz="2200" dirty="0" err="1" smtClean="0"/>
              <a:t>tanqidiy</a:t>
            </a:r>
            <a:r>
              <a:rPr lang="en-US" sz="2200" dirty="0" smtClean="0"/>
              <a:t> </a:t>
            </a:r>
            <a:r>
              <a:rPr lang="en-US" sz="2200" dirty="0" err="1" smtClean="0"/>
              <a:t>baholash</a:t>
            </a:r>
            <a:r>
              <a:rPr lang="en-US" sz="2200" dirty="0" smtClean="0"/>
              <a:t>, </a:t>
            </a:r>
            <a:r>
              <a:rPr lang="en-US" sz="2200" dirty="0" err="1" smtClean="0"/>
              <a:t>tahlil</a:t>
            </a:r>
            <a:r>
              <a:rPr lang="en-US" sz="2200" dirty="0" smtClean="0"/>
              <a:t> </a:t>
            </a:r>
            <a:r>
              <a:rPr lang="en-US" sz="2200" dirty="0" err="1" smtClean="0"/>
              <a:t>etish</a:t>
            </a:r>
            <a:r>
              <a:rPr lang="en-US" sz="2200" dirty="0" smtClean="0"/>
              <a:t>, </a:t>
            </a:r>
            <a:r>
              <a:rPr lang="en-US" sz="2200" dirty="0" err="1" smtClean="0"/>
              <a:t>aniqligini</a:t>
            </a:r>
            <a:r>
              <a:rPr lang="en-US" sz="2200" dirty="0" smtClean="0"/>
              <a:t> </a:t>
            </a:r>
            <a:r>
              <a:rPr lang="en-US" sz="2200" dirty="0" err="1" smtClean="0"/>
              <a:t>tekshirish</a:t>
            </a:r>
            <a:r>
              <a:rPr lang="en-US" sz="2200" dirty="0" smtClean="0"/>
              <a:t>, </a:t>
            </a:r>
            <a:r>
              <a:rPr lang="en-US" sz="2200" dirty="0" err="1" smtClean="0"/>
              <a:t>sabab-natija</a:t>
            </a:r>
            <a:r>
              <a:rPr lang="en-US" sz="2200" dirty="0" smtClean="0"/>
              <a:t> </a:t>
            </a:r>
            <a:r>
              <a:rPr lang="en-US" sz="2200" dirty="0" err="1" smtClean="0"/>
              <a:t>aloqalarini</a:t>
            </a:r>
            <a:r>
              <a:rPr lang="en-US" sz="2200" dirty="0" smtClean="0"/>
              <a:t> </a:t>
            </a:r>
            <a:r>
              <a:rPr lang="en-US" sz="2200" dirty="0" err="1" smtClean="0"/>
              <a:t>ko’ra</a:t>
            </a:r>
            <a:r>
              <a:rPr lang="en-US" sz="2200" dirty="0" smtClean="0"/>
              <a:t> </a:t>
            </a:r>
            <a:r>
              <a:rPr lang="en-US" sz="2200" dirty="0" err="1" smtClean="0"/>
              <a:t>bilish</a:t>
            </a:r>
            <a:r>
              <a:rPr lang="en-US" sz="2200" dirty="0" smtClean="0"/>
              <a:t>, </a:t>
            </a:r>
            <a:r>
              <a:rPr lang="en-US" sz="2200" dirty="0" err="1" smtClean="0"/>
              <a:t>kerakmas</a:t>
            </a:r>
            <a:r>
              <a:rPr lang="en-US" sz="2200" dirty="0" smtClean="0"/>
              <a:t> </a:t>
            </a:r>
            <a:r>
              <a:rPr lang="en-US" sz="2200" dirty="0" err="1" smtClean="0"/>
              <a:t>ma’lumotni</a:t>
            </a:r>
            <a:r>
              <a:rPr lang="en-US" sz="2200" dirty="0" smtClean="0"/>
              <a:t> </a:t>
            </a:r>
            <a:r>
              <a:rPr lang="en-US" sz="2200" dirty="0" err="1" smtClean="0"/>
              <a:t>va</a:t>
            </a:r>
            <a:r>
              <a:rPr lang="en-US" sz="2200" dirty="0" smtClean="0"/>
              <a:t> eng </a:t>
            </a:r>
            <a:r>
              <a:rPr lang="en-US" sz="2200" dirty="0" err="1" smtClean="0"/>
              <a:t>asosiy</a:t>
            </a:r>
            <a:r>
              <a:rPr lang="en-US" sz="2200" dirty="0" smtClean="0"/>
              <a:t> </a:t>
            </a:r>
            <a:r>
              <a:rPr lang="en-US" sz="2200" dirty="0" err="1" smtClean="0"/>
              <a:t>ma’lumotlarni</a:t>
            </a:r>
            <a:r>
              <a:rPr lang="en-US" sz="2200" dirty="0" smtClean="0"/>
              <a:t> </a:t>
            </a:r>
            <a:r>
              <a:rPr lang="en-US" sz="2200" dirty="0" err="1" smtClean="0"/>
              <a:t>ajratish</a:t>
            </a:r>
            <a:r>
              <a:rPr lang="en-US" sz="2200" dirty="0" smtClean="0"/>
              <a:t>, </a:t>
            </a:r>
            <a:r>
              <a:rPr lang="en-US" sz="2200" dirty="0" err="1" smtClean="0"/>
              <a:t>xulosa</a:t>
            </a:r>
            <a:r>
              <a:rPr lang="en-US" sz="2200" dirty="0" smtClean="0"/>
              <a:t> </a:t>
            </a:r>
            <a:r>
              <a:rPr lang="en-US" sz="2200" dirty="0" err="1" smtClean="0"/>
              <a:t>chiqarish</a:t>
            </a:r>
            <a:r>
              <a:rPr lang="en-US" sz="2200" dirty="0" smtClean="0"/>
              <a:t>. </a:t>
            </a:r>
            <a:r>
              <a:rPr lang="ru-RU" sz="2200" dirty="0" smtClean="0"/>
              <a:t/>
            </a:r>
            <a:br>
              <a:rPr lang="ru-RU" sz="2200" dirty="0" smtClean="0"/>
            </a:br>
            <a:r>
              <a:rPr lang="en-US" sz="1000" dirty="0" smtClean="0"/>
              <a:t/>
            </a:r>
            <a:br>
              <a:rPr lang="en-US" sz="1000" dirty="0" smtClean="0"/>
            </a:br>
            <a:r>
              <a:rPr lang="en-US" sz="2200" dirty="0" smtClean="0"/>
              <a:t>2.</a:t>
            </a:r>
            <a:r>
              <a:rPr lang="en-US" sz="2200" b="1" dirty="0" smtClean="0">
                <a:solidFill>
                  <a:srgbClr val="FF0000"/>
                </a:solidFill>
              </a:rPr>
              <a:t> </a:t>
            </a:r>
            <a:r>
              <a:rPr lang="en-US" sz="2200" b="1" dirty="0" err="1" smtClean="0">
                <a:solidFill>
                  <a:srgbClr val="FF0000"/>
                </a:solidFill>
              </a:rPr>
              <a:t>Ijodkorlik</a:t>
            </a:r>
            <a:r>
              <a:rPr lang="en-US" sz="2200" b="1" dirty="0" smtClean="0">
                <a:solidFill>
                  <a:srgbClr val="FF0000"/>
                </a:solidFill>
              </a:rPr>
              <a:t> </a:t>
            </a:r>
            <a:r>
              <a:rPr lang="en-US" sz="2200" dirty="0" smtClean="0"/>
              <a:t>– </a:t>
            </a:r>
            <a:r>
              <a:rPr lang="en-US" sz="2200" dirty="0" err="1" smtClean="0"/>
              <a:t>ichki</a:t>
            </a:r>
            <a:r>
              <a:rPr lang="en-US" sz="2200" dirty="0" smtClean="0"/>
              <a:t> </a:t>
            </a:r>
            <a:r>
              <a:rPr lang="en-US" sz="2200" dirty="0" err="1" smtClean="0"/>
              <a:t>va</a:t>
            </a:r>
            <a:r>
              <a:rPr lang="en-US" sz="2200" dirty="0" smtClean="0"/>
              <a:t> </a:t>
            </a:r>
            <a:r>
              <a:rPr lang="en-US" sz="2200" dirty="0" err="1" smtClean="0"/>
              <a:t>tashqi</a:t>
            </a:r>
            <a:r>
              <a:rPr lang="en-US" sz="2200" dirty="0" smtClean="0"/>
              <a:t> </a:t>
            </a:r>
            <a:r>
              <a:rPr lang="en-US" sz="2200" dirty="0" err="1" smtClean="0"/>
              <a:t>o’zgarishlarga</a:t>
            </a:r>
            <a:r>
              <a:rPr lang="en-US" sz="2200" dirty="0" smtClean="0"/>
              <a:t> </a:t>
            </a:r>
            <a:r>
              <a:rPr lang="en-US" sz="2200" dirty="0" err="1" smtClean="0"/>
              <a:t>egiluvchan</a:t>
            </a:r>
            <a:r>
              <a:rPr lang="en-US" sz="2200" dirty="0" smtClean="0"/>
              <a:t> </a:t>
            </a:r>
            <a:r>
              <a:rPr lang="en-US" sz="2200" dirty="0" err="1" smtClean="0"/>
              <a:t>yondashish</a:t>
            </a:r>
            <a:r>
              <a:rPr lang="en-US" sz="2200" dirty="0" smtClean="0"/>
              <a:t>, </a:t>
            </a:r>
            <a:r>
              <a:rPr lang="en-US" sz="2200" dirty="0" err="1" smtClean="0"/>
              <a:t>muammolarni</a:t>
            </a:r>
            <a:r>
              <a:rPr lang="en-US" sz="2200" dirty="0" smtClean="0"/>
              <a:t> </a:t>
            </a:r>
            <a:r>
              <a:rPr lang="en-US" sz="2200" dirty="0" err="1" smtClean="0"/>
              <a:t>yangi</a:t>
            </a:r>
            <a:r>
              <a:rPr lang="en-US" sz="2200" dirty="0" smtClean="0"/>
              <a:t> </a:t>
            </a:r>
            <a:r>
              <a:rPr lang="en-US" sz="2200" dirty="0" err="1" smtClean="0"/>
              <a:t>yechimini</a:t>
            </a:r>
            <a:r>
              <a:rPr lang="en-US" sz="2200" dirty="0" smtClean="0"/>
              <a:t> </a:t>
            </a:r>
            <a:r>
              <a:rPr lang="en-US" sz="2200" dirty="0" err="1" smtClean="0"/>
              <a:t>topish</a:t>
            </a:r>
            <a:r>
              <a:rPr lang="en-US" sz="2200" dirty="0" smtClean="0"/>
              <a:t>, </a:t>
            </a:r>
            <a:r>
              <a:rPr lang="en-US" sz="2200" dirty="0" err="1" smtClean="0"/>
              <a:t>yangicha</a:t>
            </a:r>
            <a:r>
              <a:rPr lang="en-US" sz="2200" dirty="0" smtClean="0"/>
              <a:t> </a:t>
            </a:r>
            <a:r>
              <a:rPr lang="en-US" sz="2200" dirty="0" err="1" smtClean="0"/>
              <a:t>fikr</a:t>
            </a:r>
            <a:r>
              <a:rPr lang="en-US" sz="2200" dirty="0" smtClean="0"/>
              <a:t> </a:t>
            </a:r>
            <a:r>
              <a:rPr lang="en-US" sz="2200" dirty="0" err="1" smtClean="0"/>
              <a:t>yuritish</a:t>
            </a:r>
            <a:r>
              <a:rPr lang="en-US" sz="2200" dirty="0" smtClean="0"/>
              <a:t>.</a:t>
            </a:r>
            <a:r>
              <a:rPr lang="ru-RU" sz="2200" dirty="0" smtClean="0"/>
              <a:t/>
            </a:r>
            <a:br>
              <a:rPr lang="ru-RU" sz="2200" dirty="0" smtClean="0"/>
            </a:br>
            <a:r>
              <a:rPr lang="en-US" sz="1000" dirty="0" smtClean="0"/>
              <a:t/>
            </a:r>
            <a:br>
              <a:rPr lang="en-US" sz="1000" dirty="0" smtClean="0"/>
            </a:br>
            <a:r>
              <a:rPr lang="en-US" sz="2200" dirty="0" smtClean="0"/>
              <a:t>3. </a:t>
            </a:r>
            <a:r>
              <a:rPr lang="en-US" sz="2200" b="1" dirty="0" err="1" smtClean="0">
                <a:solidFill>
                  <a:srgbClr val="FF0000"/>
                </a:solidFill>
              </a:rPr>
              <a:t>Munosabatlar</a:t>
            </a:r>
            <a:r>
              <a:rPr lang="en-US" sz="2200" b="1" dirty="0" smtClean="0">
                <a:solidFill>
                  <a:srgbClr val="FF0000"/>
                </a:solidFill>
              </a:rPr>
              <a:t> </a:t>
            </a:r>
            <a:r>
              <a:rPr lang="en-US" sz="2200" b="1" dirty="0" err="1" smtClean="0">
                <a:solidFill>
                  <a:srgbClr val="FF0000"/>
                </a:solidFill>
              </a:rPr>
              <a:t>o’rnatish</a:t>
            </a:r>
            <a:r>
              <a:rPr lang="en-US" sz="2200" b="1" dirty="0" smtClean="0">
                <a:solidFill>
                  <a:srgbClr val="FF0000"/>
                </a:solidFill>
              </a:rPr>
              <a:t> </a:t>
            </a:r>
            <a:r>
              <a:rPr lang="en-US" sz="2200" b="1" dirty="0" err="1" smtClean="0">
                <a:solidFill>
                  <a:srgbClr val="FF0000"/>
                </a:solidFill>
              </a:rPr>
              <a:t>qobiliyati</a:t>
            </a:r>
            <a:r>
              <a:rPr lang="en-US" sz="2200" b="1" dirty="0" smtClean="0">
                <a:solidFill>
                  <a:srgbClr val="FF0000"/>
                </a:solidFill>
              </a:rPr>
              <a:t> </a:t>
            </a:r>
            <a:r>
              <a:rPr lang="en-US" sz="2200" dirty="0" smtClean="0"/>
              <a:t>– </a:t>
            </a:r>
            <a:r>
              <a:rPr lang="en-US" sz="2200" dirty="0" err="1" smtClean="0"/>
              <a:t>momilada</a:t>
            </a:r>
            <a:r>
              <a:rPr lang="en-US" sz="2200" dirty="0" smtClean="0"/>
              <a:t> </a:t>
            </a:r>
            <a:r>
              <a:rPr lang="en-US" sz="2200" dirty="0" err="1" smtClean="0"/>
              <a:t>bo’lish</a:t>
            </a:r>
            <a:r>
              <a:rPr lang="en-US" sz="2200" dirty="0" smtClean="0"/>
              <a:t>, </a:t>
            </a:r>
            <a:r>
              <a:rPr lang="en-US" sz="2200" dirty="0" err="1" smtClean="0"/>
              <a:t>o’z</a:t>
            </a:r>
            <a:r>
              <a:rPr lang="en-US" sz="2200" dirty="0" smtClean="0"/>
              <a:t> </a:t>
            </a:r>
            <a:r>
              <a:rPr lang="en-US" sz="2200" dirty="0" err="1" smtClean="0"/>
              <a:t>fikrini</a:t>
            </a:r>
            <a:r>
              <a:rPr lang="en-US" sz="2200" dirty="0" smtClean="0"/>
              <a:t> </a:t>
            </a:r>
            <a:r>
              <a:rPr lang="en-US" sz="2200" dirty="0" err="1" smtClean="0"/>
              <a:t>aniq</a:t>
            </a:r>
            <a:r>
              <a:rPr lang="en-US" sz="2200" dirty="0" smtClean="0"/>
              <a:t> </a:t>
            </a:r>
            <a:r>
              <a:rPr lang="en-US" sz="2200" dirty="0" err="1" smtClean="0"/>
              <a:t>yetkazish</a:t>
            </a:r>
            <a:r>
              <a:rPr lang="en-US" sz="2200" dirty="0" smtClean="0"/>
              <a:t>, </a:t>
            </a:r>
            <a:r>
              <a:rPr lang="ru-RU" sz="2200" dirty="0" smtClean="0"/>
              <a:t/>
            </a:r>
            <a:br>
              <a:rPr lang="ru-RU" sz="2200" dirty="0" smtClean="0"/>
            </a:br>
            <a:r>
              <a:rPr lang="en-US" sz="1000" dirty="0" smtClean="0"/>
              <a:t/>
            </a:r>
            <a:br>
              <a:rPr lang="en-US" sz="1000" dirty="0" smtClean="0"/>
            </a:br>
            <a:r>
              <a:rPr lang="en-US" sz="2200" dirty="0" smtClean="0"/>
              <a:t>4. </a:t>
            </a:r>
            <a:r>
              <a:rPr lang="en-US" sz="2200" b="1" dirty="0" err="1" smtClean="0">
                <a:solidFill>
                  <a:srgbClr val="FF0000"/>
                </a:solidFill>
              </a:rPr>
              <a:t>Muvofiqlashtirish</a:t>
            </a:r>
            <a:r>
              <a:rPr lang="en-US" sz="2200" b="1" dirty="0" smtClean="0">
                <a:solidFill>
                  <a:srgbClr val="FF0000"/>
                </a:solidFill>
              </a:rPr>
              <a:t> </a:t>
            </a:r>
            <a:r>
              <a:rPr lang="en-US" sz="2200" b="1" dirty="0" err="1" smtClean="0">
                <a:solidFill>
                  <a:srgbClr val="FF0000"/>
                </a:solidFill>
              </a:rPr>
              <a:t>qobiliyati</a:t>
            </a:r>
            <a:r>
              <a:rPr lang="en-US" sz="2200" b="1" dirty="0" smtClean="0">
                <a:solidFill>
                  <a:srgbClr val="FF0000"/>
                </a:solidFill>
              </a:rPr>
              <a:t> </a:t>
            </a:r>
            <a:r>
              <a:rPr lang="en-US" sz="2200" dirty="0" smtClean="0"/>
              <a:t>– </a:t>
            </a:r>
            <a:r>
              <a:rPr lang="en-US" sz="2200" dirty="0" err="1" smtClean="0"/>
              <a:t>jamoada</a:t>
            </a:r>
            <a:r>
              <a:rPr lang="en-US" sz="2200" dirty="0" smtClean="0"/>
              <a:t> </a:t>
            </a:r>
            <a:r>
              <a:rPr lang="en-US" sz="2200" dirty="0" err="1" smtClean="0"/>
              <a:t>ishlash</a:t>
            </a:r>
            <a:r>
              <a:rPr lang="en-US" sz="2200" dirty="0" smtClean="0"/>
              <a:t>, </a:t>
            </a:r>
            <a:r>
              <a:rPr lang="en-US" sz="2200" dirty="0" err="1" smtClean="0"/>
              <a:t>sardorlik</a:t>
            </a:r>
            <a:r>
              <a:rPr lang="en-US" sz="2200" dirty="0" smtClean="0"/>
              <a:t> </a:t>
            </a:r>
            <a:r>
              <a:rPr lang="en-US" sz="2200" dirty="0" err="1" smtClean="0"/>
              <a:t>va</a:t>
            </a:r>
            <a:r>
              <a:rPr lang="en-US" sz="2200" dirty="0" smtClean="0"/>
              <a:t> </a:t>
            </a:r>
            <a:r>
              <a:rPr lang="en-US" sz="2200" dirty="0" err="1" smtClean="0"/>
              <a:t>ijrochilik</a:t>
            </a:r>
            <a:r>
              <a:rPr lang="en-US" sz="2200" dirty="0" smtClean="0"/>
              <a:t> </a:t>
            </a:r>
            <a:r>
              <a:rPr lang="en-US" sz="2200" dirty="0" err="1" smtClean="0"/>
              <a:t>vazifalarini</a:t>
            </a:r>
            <a:r>
              <a:rPr lang="en-US" sz="2200" dirty="0" smtClean="0"/>
              <a:t> </a:t>
            </a:r>
            <a:r>
              <a:rPr lang="en-US" sz="2200" dirty="0" err="1" smtClean="0"/>
              <a:t>bir</a:t>
            </a:r>
            <a:r>
              <a:rPr lang="en-US" sz="2200" dirty="0" smtClean="0"/>
              <a:t> </a:t>
            </a:r>
            <a:r>
              <a:rPr lang="en-US" sz="2200" dirty="0" err="1" smtClean="0"/>
              <a:t>hilda</a:t>
            </a:r>
            <a:r>
              <a:rPr lang="en-US" sz="2200" dirty="0" smtClean="0"/>
              <a:t> </a:t>
            </a:r>
            <a:r>
              <a:rPr lang="en-US" sz="2200" dirty="0" err="1" smtClean="0"/>
              <a:t>bajarish</a:t>
            </a:r>
            <a:r>
              <a:rPr lang="en-US" sz="2200" dirty="0" smtClean="0"/>
              <a:t>, </a:t>
            </a:r>
            <a:r>
              <a:rPr lang="en-US" sz="2200" dirty="0" err="1" smtClean="0"/>
              <a:t>vazifalarni</a:t>
            </a:r>
            <a:r>
              <a:rPr lang="en-US" sz="2200" dirty="0" smtClean="0"/>
              <a:t> </a:t>
            </a:r>
            <a:r>
              <a:rPr lang="en-US" sz="2200" dirty="0" err="1" smtClean="0"/>
              <a:t>taqsimlash</a:t>
            </a:r>
            <a:r>
              <a:rPr lang="en-US" sz="2200" dirty="0" smtClean="0"/>
              <a:t> </a:t>
            </a:r>
            <a:r>
              <a:rPr lang="en-US" sz="2200" dirty="0" err="1" smtClean="0"/>
              <a:t>va</a:t>
            </a:r>
            <a:r>
              <a:rPr lang="en-US" sz="2200" dirty="0" smtClean="0"/>
              <a:t> </a:t>
            </a:r>
            <a:r>
              <a:rPr lang="en-US" sz="2200" dirty="0" err="1" smtClean="0"/>
              <a:t>ularning</a:t>
            </a:r>
            <a:r>
              <a:rPr lang="en-US" sz="2200" dirty="0" smtClean="0"/>
              <a:t> </a:t>
            </a:r>
            <a:r>
              <a:rPr lang="en-US" sz="2200" dirty="0" err="1" smtClean="0"/>
              <a:t>ijrosini</a:t>
            </a:r>
            <a:r>
              <a:rPr lang="en-US" sz="2200" dirty="0" smtClean="0"/>
              <a:t> </a:t>
            </a:r>
            <a:r>
              <a:rPr lang="en-US" sz="2200" dirty="0" err="1" smtClean="0"/>
              <a:t>nazorat</a:t>
            </a:r>
            <a:r>
              <a:rPr lang="en-US" sz="2200" dirty="0" smtClean="0"/>
              <a:t> </a:t>
            </a:r>
            <a:r>
              <a:rPr lang="en-US" sz="2200" dirty="0" err="1" smtClean="0"/>
              <a:t>qilish</a:t>
            </a:r>
            <a:r>
              <a:rPr lang="en-US" sz="2200" dirty="0" smtClean="0"/>
              <a:t>.</a:t>
            </a:r>
            <a:endParaRPr lang="ru-RU" sz="2200" dirty="0"/>
          </a:p>
        </p:txBody>
      </p:sp>
      <p:sp>
        <p:nvSpPr>
          <p:cNvPr id="3" name="Прямоугольник 2"/>
          <p:cNvSpPr/>
          <p:nvPr/>
        </p:nvSpPr>
        <p:spPr>
          <a:xfrm>
            <a:off x="1428728" y="357166"/>
            <a:ext cx="7358114" cy="954107"/>
          </a:xfrm>
          <a:prstGeom prst="rect">
            <a:avLst/>
          </a:prstGeom>
        </p:spPr>
        <p:txBody>
          <a:bodyPr wrap="square">
            <a:spAutoFit/>
          </a:bodyPr>
          <a:lstStyle/>
          <a:p>
            <a:pPr algn="ctr"/>
            <a:r>
              <a:rPr lang="en-US" sz="2800" b="1" dirty="0" err="1" smtClean="0">
                <a:solidFill>
                  <a:srgbClr val="FF0000"/>
                </a:solidFill>
                <a:effectLst>
                  <a:outerShdw blurRad="50000" dist="30000" dir="5400000" algn="tl" rotWithShape="0">
                    <a:srgbClr val="000000">
                      <a:alpha val="30000"/>
                    </a:srgbClr>
                  </a:outerShdw>
                </a:effectLst>
                <a:ea typeface="+mj-ea"/>
                <a:cs typeface="+mj-cs"/>
              </a:rPr>
              <a:t>Kelajak</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uchun</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amaliy</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ko’niqmalar</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sodda</a:t>
            </a:r>
            <a:r>
              <a:rPr lang="en-US" sz="2800" b="1" dirty="0" smtClean="0">
                <a:solidFill>
                  <a:srgbClr val="FF0000"/>
                </a:solidFill>
                <a:effectLst>
                  <a:outerShdw blurRad="50000" dist="30000" dir="5400000" algn="tl" rotWithShape="0">
                    <a:srgbClr val="000000">
                      <a:alpha val="30000"/>
                    </a:srgbClr>
                  </a:outerShdw>
                </a:effectLst>
                <a:ea typeface="+mj-ea"/>
                <a:cs typeface="+mj-cs"/>
              </a:rPr>
              <a:t> “TIMM”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modeli</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endParaRPr lang="ru-RU" sz="2800" b="1"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1357298"/>
            <a:ext cx="7786742" cy="4786346"/>
          </a:xfrm>
        </p:spPr>
        <p:txBody>
          <a:bodyPr>
            <a:noAutofit/>
          </a:bodyPr>
          <a:lstStyle/>
          <a:p>
            <a:r>
              <a:rPr lang="ru-RU" sz="2800" dirty="0" smtClean="0">
                <a:solidFill>
                  <a:srgbClr val="FF0000"/>
                </a:solidFill>
              </a:rPr>
              <a:t/>
            </a:r>
            <a:br>
              <a:rPr lang="ru-RU" sz="2800" dirty="0" smtClean="0">
                <a:solidFill>
                  <a:srgbClr val="FF0000"/>
                </a:solidFill>
              </a:rPr>
            </a:br>
            <a:r>
              <a:rPr lang="en-US" sz="2800" dirty="0" smtClean="0">
                <a:solidFill>
                  <a:srgbClr val="FF0000"/>
                </a:solidFill>
              </a:rPr>
              <a:t>1. </a:t>
            </a:r>
            <a:r>
              <a:rPr lang="en-US" sz="2800" dirty="0" err="1" smtClean="0">
                <a:solidFill>
                  <a:srgbClr val="FF0000"/>
                </a:solidFill>
              </a:rPr>
              <a:t>Muloqot</a:t>
            </a:r>
            <a:r>
              <a:rPr lang="en-US" sz="2800" dirty="0" smtClean="0">
                <a:solidFill>
                  <a:srgbClr val="FF0000"/>
                </a:solidFill>
              </a:rPr>
              <a:t> </a:t>
            </a:r>
            <a:r>
              <a:rPr lang="en-US" sz="2800" dirty="0" err="1" smtClean="0">
                <a:solidFill>
                  <a:srgbClr val="FF0000"/>
                </a:solidFill>
              </a:rPr>
              <a:t>madaniyati</a:t>
            </a:r>
            <a:r>
              <a:rPr lang="en-US" sz="2800" dirty="0" smtClean="0">
                <a:solidFill>
                  <a:srgbClr val="FF0000"/>
                </a:solidFill>
              </a:rPr>
              <a:t>, </a:t>
            </a:r>
            <a:r>
              <a:rPr lang="en-US" sz="2800" dirty="0" err="1" smtClean="0">
                <a:solidFill>
                  <a:srgbClr val="FF0000"/>
                </a:solidFill>
              </a:rPr>
              <a:t>qobiliyati</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mahorati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samimiy</a:t>
            </a:r>
            <a:r>
              <a:rPr lang="en-US" sz="2800" dirty="0" smtClean="0">
                <a:solidFill>
                  <a:srgbClr val="FF0000"/>
                </a:solidFill>
              </a:rPr>
              <a:t> </a:t>
            </a:r>
            <a:r>
              <a:rPr lang="en-US" sz="2800" dirty="0" err="1" smtClean="0">
                <a:solidFill>
                  <a:srgbClr val="FF0000"/>
                </a:solidFill>
              </a:rPr>
              <a:t>munosabatlar</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2. </a:t>
            </a:r>
            <a:r>
              <a:rPr lang="en-US" sz="2800" dirty="0" err="1" smtClean="0">
                <a:solidFill>
                  <a:srgbClr val="FF0000"/>
                </a:solidFill>
              </a:rPr>
              <a:t>O'z-o'zini</a:t>
            </a:r>
            <a:r>
              <a:rPr lang="en-US" sz="2800" dirty="0" smtClean="0">
                <a:solidFill>
                  <a:srgbClr val="FF0000"/>
                </a:solidFill>
              </a:rPr>
              <a:t> </a:t>
            </a:r>
            <a:r>
              <a:rPr lang="en-US" sz="2800" dirty="0" err="1" smtClean="0">
                <a:solidFill>
                  <a:srgbClr val="FF0000"/>
                </a:solidFill>
              </a:rPr>
              <a:t>boshqarish</a:t>
            </a:r>
            <a:r>
              <a:rPr lang="en-US" sz="2800" dirty="0" smtClean="0">
                <a:solidFill>
                  <a:srgbClr val="FF0000"/>
                </a:solidFill>
              </a:rPr>
              <a:t> </a:t>
            </a:r>
            <a:r>
              <a:rPr lang="en-US" sz="2800" dirty="0" err="1" smtClean="0">
                <a:solidFill>
                  <a:srgbClr val="FF0000"/>
                </a:solidFill>
              </a:rPr>
              <a:t>qobiliyatlari</a:t>
            </a:r>
            <a:r>
              <a:rPr lang="en-US" sz="2800" dirty="0" smtClean="0">
                <a:solidFill>
                  <a:srgbClr val="FF0000"/>
                </a:solidFill>
              </a:rPr>
              <a:t>: </a:t>
            </a:r>
            <a:r>
              <a:rPr lang="en-US" sz="2800" dirty="0" err="1" smtClean="0">
                <a:solidFill>
                  <a:srgbClr val="FF0000"/>
                </a:solidFill>
              </a:rPr>
              <a:t>o’zini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holatini</a:t>
            </a:r>
            <a:r>
              <a:rPr lang="en-US" sz="2800" dirty="0" smtClean="0">
                <a:solidFill>
                  <a:srgbClr val="FF0000"/>
                </a:solidFill>
              </a:rPr>
              <a:t>, </a:t>
            </a:r>
            <a:r>
              <a:rPr lang="en-US" sz="2800" dirty="0" err="1" smtClean="0">
                <a:solidFill>
                  <a:srgbClr val="FF0000"/>
                </a:solidFill>
              </a:rPr>
              <a:t>vaqtini</a:t>
            </a:r>
            <a:r>
              <a:rPr lang="en-US" sz="2800" dirty="0" smtClean="0">
                <a:solidFill>
                  <a:srgbClr val="FF0000"/>
                </a:solidFill>
              </a:rPr>
              <a:t>, </a:t>
            </a:r>
            <a:r>
              <a:rPr lang="en-US" sz="2800" dirty="0" err="1" smtClean="0">
                <a:solidFill>
                  <a:srgbClr val="FF0000"/>
                </a:solidFill>
              </a:rPr>
              <a:t>jarayonlarini</a:t>
            </a:r>
            <a:r>
              <a:rPr lang="en-US" sz="2800" dirty="0" smtClean="0">
                <a:solidFill>
                  <a:srgbClr val="FF0000"/>
                </a:solidFill>
              </a:rPr>
              <a:t> </a:t>
            </a:r>
            <a:r>
              <a:rPr lang="en-US" sz="2800" dirty="0" err="1" smtClean="0">
                <a:solidFill>
                  <a:srgbClr val="FF0000"/>
                </a:solidFill>
              </a:rPr>
              <a:t>samarali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nazorat</a:t>
            </a:r>
            <a:r>
              <a:rPr lang="en-US" sz="2800" dirty="0" smtClean="0">
                <a:solidFill>
                  <a:srgbClr val="FF0000"/>
                </a:solidFill>
              </a:rPr>
              <a:t> </a:t>
            </a:r>
            <a:r>
              <a:rPr lang="en-US" sz="2800" dirty="0" err="1" smtClean="0">
                <a:solidFill>
                  <a:srgbClr val="FF0000"/>
                </a:solidFill>
              </a:rPr>
              <a:t>qilish</a:t>
            </a:r>
            <a:r>
              <a:rPr lang="en-US" sz="2800" dirty="0" smtClean="0">
                <a:solidFill>
                  <a:srgbClr val="FF0000"/>
                </a:solidFill>
              </a:rPr>
              <a:t>.</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3. </a:t>
            </a:r>
            <a:r>
              <a:rPr lang="en-US" sz="2800" dirty="0" err="1" smtClean="0">
                <a:solidFill>
                  <a:srgbClr val="FF0000"/>
                </a:solidFill>
              </a:rPr>
              <a:t>Samarali</a:t>
            </a:r>
            <a:r>
              <a:rPr lang="en-US" sz="2800" dirty="0" smtClean="0">
                <a:solidFill>
                  <a:srgbClr val="FF0000"/>
                </a:solidFill>
              </a:rPr>
              <a:t> </a:t>
            </a:r>
            <a:r>
              <a:rPr lang="en-US" sz="2800" dirty="0" err="1" smtClean="0">
                <a:solidFill>
                  <a:srgbClr val="FF0000"/>
                </a:solidFill>
              </a:rPr>
              <a:t>fikrlash</a:t>
            </a:r>
            <a:r>
              <a:rPr lang="en-US" sz="2800" dirty="0" smtClean="0">
                <a:solidFill>
                  <a:srgbClr val="FF0000"/>
                </a:solidFill>
              </a:rPr>
              <a:t> </a:t>
            </a:r>
            <a:r>
              <a:rPr lang="en-US" sz="2800" dirty="0" err="1" smtClean="0">
                <a:solidFill>
                  <a:srgbClr val="FF0000"/>
                </a:solidFill>
              </a:rPr>
              <a:t>qobiliyatlari</a:t>
            </a:r>
            <a:r>
              <a:rPr lang="en-US" sz="2800" dirty="0" smtClean="0">
                <a:solidFill>
                  <a:srgbClr val="FF0000"/>
                </a:solidFill>
              </a:rPr>
              <a:t>: </a:t>
            </a:r>
            <a:r>
              <a:rPr lang="en-US" sz="2800" dirty="0" err="1" smtClean="0">
                <a:solidFill>
                  <a:srgbClr val="FF0000"/>
                </a:solidFill>
              </a:rPr>
              <a:t>hayotni</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ishni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yanada</a:t>
            </a:r>
            <a:r>
              <a:rPr lang="en-US" sz="2800" dirty="0" smtClean="0">
                <a:solidFill>
                  <a:srgbClr val="FF0000"/>
                </a:solidFill>
              </a:rPr>
              <a:t> </a:t>
            </a:r>
            <a:r>
              <a:rPr lang="en-US" sz="2800" dirty="0" err="1" smtClean="0">
                <a:solidFill>
                  <a:srgbClr val="FF0000"/>
                </a:solidFill>
              </a:rPr>
              <a:t>tizimli</a:t>
            </a:r>
            <a:r>
              <a:rPr lang="en-US" sz="2800" dirty="0" smtClean="0">
                <a:solidFill>
                  <a:srgbClr val="FF0000"/>
                </a:solidFill>
              </a:rPr>
              <a:t> </a:t>
            </a:r>
            <a:r>
              <a:rPr lang="en-US" sz="2800" dirty="0" err="1" smtClean="0">
                <a:solidFill>
                  <a:srgbClr val="FF0000"/>
                </a:solidFill>
              </a:rPr>
              <a:t>qilishga</a:t>
            </a:r>
            <a:r>
              <a:rPr lang="en-US" sz="2800" dirty="0" smtClean="0">
                <a:solidFill>
                  <a:srgbClr val="FF0000"/>
                </a:solidFill>
              </a:rPr>
              <a:t> </a:t>
            </a:r>
            <a:r>
              <a:rPr lang="en-US" sz="2800" dirty="0" err="1" smtClean="0">
                <a:solidFill>
                  <a:srgbClr val="FF0000"/>
                </a:solidFill>
              </a:rPr>
              <a:t>yordam</a:t>
            </a:r>
            <a:r>
              <a:rPr lang="en-US" sz="2800" dirty="0" smtClean="0">
                <a:solidFill>
                  <a:srgbClr val="FF0000"/>
                </a:solidFill>
              </a:rPr>
              <a:t> </a:t>
            </a:r>
            <a:r>
              <a:rPr lang="en-US" sz="2800" dirty="0" err="1" smtClean="0">
                <a:solidFill>
                  <a:srgbClr val="FF0000"/>
                </a:solidFill>
              </a:rPr>
              <a:t>beradigan</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jarayonlarni</a:t>
            </a:r>
            <a:r>
              <a:rPr lang="en-US" sz="2800" dirty="0" smtClean="0">
                <a:solidFill>
                  <a:srgbClr val="FF0000"/>
                </a:solidFill>
              </a:rPr>
              <a:t> </a:t>
            </a:r>
            <a:r>
              <a:rPr lang="en-US" sz="2800" dirty="0" err="1" smtClean="0">
                <a:solidFill>
                  <a:srgbClr val="FF0000"/>
                </a:solidFill>
              </a:rPr>
              <a:t>boshqarish</a:t>
            </a:r>
            <a:r>
              <a:rPr lang="en-US" sz="2800" dirty="0" smtClean="0">
                <a:solidFill>
                  <a:srgbClr val="FF0000"/>
                </a:solidFill>
              </a:rPr>
              <a:t>.</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4. </a:t>
            </a:r>
            <a:r>
              <a:rPr lang="en-US" sz="2800" dirty="0" err="1" smtClean="0">
                <a:solidFill>
                  <a:srgbClr val="FF0000"/>
                </a:solidFill>
              </a:rPr>
              <a:t>Har</a:t>
            </a:r>
            <a:r>
              <a:rPr lang="en-US" sz="2800" dirty="0" smtClean="0">
                <a:solidFill>
                  <a:srgbClr val="FF0000"/>
                </a:solidFill>
              </a:rPr>
              <a:t> </a:t>
            </a:r>
            <a:r>
              <a:rPr lang="en-US" sz="2800" dirty="0" err="1" smtClean="0">
                <a:solidFill>
                  <a:srgbClr val="FF0000"/>
                </a:solidFill>
              </a:rPr>
              <a:t>qanday</a:t>
            </a:r>
            <a:r>
              <a:rPr lang="en-US" sz="2800" dirty="0" smtClean="0">
                <a:solidFill>
                  <a:srgbClr val="FF0000"/>
                </a:solidFill>
              </a:rPr>
              <a:t> </a:t>
            </a:r>
            <a:r>
              <a:rPr lang="en-US" sz="2800" dirty="0" err="1" smtClean="0">
                <a:solidFill>
                  <a:srgbClr val="FF0000"/>
                </a:solidFill>
              </a:rPr>
              <a:t>biznes</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rahbarlikda</a:t>
            </a:r>
            <a:r>
              <a:rPr lang="en-US" sz="2800" dirty="0" smtClean="0">
                <a:solidFill>
                  <a:srgbClr val="FF0000"/>
                </a:solidFill>
              </a:rPr>
              <a:t> </a:t>
            </a:r>
            <a:r>
              <a:rPr lang="en-US" sz="2800" dirty="0" err="1" smtClean="0">
                <a:solidFill>
                  <a:srgbClr val="FF0000"/>
                </a:solidFill>
              </a:rPr>
              <a:t>odamlar</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tomonidan</a:t>
            </a:r>
            <a:r>
              <a:rPr lang="en-US" sz="2800" dirty="0" smtClean="0">
                <a:solidFill>
                  <a:srgbClr val="FF0000"/>
                </a:solidFill>
              </a:rPr>
              <a:t> </a:t>
            </a:r>
            <a:r>
              <a:rPr lang="en-US" sz="2800" dirty="0" err="1" smtClean="0">
                <a:solidFill>
                  <a:srgbClr val="FF0000"/>
                </a:solidFill>
              </a:rPr>
              <a:t>talab</a:t>
            </a:r>
            <a:r>
              <a:rPr lang="en-US" sz="2800" dirty="0" smtClean="0">
                <a:solidFill>
                  <a:srgbClr val="FF0000"/>
                </a:solidFill>
              </a:rPr>
              <a:t> </a:t>
            </a:r>
            <a:r>
              <a:rPr lang="en-US" sz="2800" dirty="0" err="1" smtClean="0">
                <a:solidFill>
                  <a:srgbClr val="FF0000"/>
                </a:solidFill>
              </a:rPr>
              <a:t>qilinadigan</a:t>
            </a:r>
            <a:r>
              <a:rPr lang="en-US" sz="2800" dirty="0" smtClean="0">
                <a:solidFill>
                  <a:srgbClr val="FF0000"/>
                </a:solidFill>
              </a:rPr>
              <a:t> </a:t>
            </a:r>
            <a:r>
              <a:rPr lang="en-US" sz="2800" dirty="0" err="1" smtClean="0">
                <a:solidFill>
                  <a:srgbClr val="FF0000"/>
                </a:solidFill>
              </a:rPr>
              <a:t>boshqaruv</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ko'nikmalari</a:t>
            </a:r>
            <a:r>
              <a:rPr lang="en-US" sz="2800" dirty="0" smtClean="0">
                <a:solidFill>
                  <a:srgbClr val="FF0000"/>
                </a:solidFill>
              </a:rPr>
              <a:t>.</a:t>
            </a:r>
            <a:endParaRPr lang="ru-RU" sz="2800" dirty="0">
              <a:solidFill>
                <a:srgbClr val="FF0000"/>
              </a:solidFill>
            </a:endParaRPr>
          </a:p>
        </p:txBody>
      </p:sp>
      <p:sp>
        <p:nvSpPr>
          <p:cNvPr id="3" name="Прямоугольник 2"/>
          <p:cNvSpPr/>
          <p:nvPr/>
        </p:nvSpPr>
        <p:spPr>
          <a:xfrm>
            <a:off x="1643042" y="714356"/>
            <a:ext cx="7062811" cy="584775"/>
          </a:xfrm>
          <a:prstGeom prst="rect">
            <a:avLst/>
          </a:prstGeom>
        </p:spPr>
        <p:txBody>
          <a:bodyPr wrap="square">
            <a:spAutoFit/>
          </a:bodyPr>
          <a:lstStyle/>
          <a:p>
            <a:r>
              <a:rPr lang="en-US" sz="3200" dirty="0" err="1" smtClean="0">
                <a:solidFill>
                  <a:srgbClr val="C00000"/>
                </a:solidFill>
                <a:effectLst>
                  <a:outerShdw blurRad="50000" dist="30000" dir="5400000" algn="tl" rotWithShape="0">
                    <a:srgbClr val="000000">
                      <a:alpha val="30000"/>
                    </a:srgbClr>
                  </a:outerShdw>
                </a:effectLst>
                <a:ea typeface="+mj-ea"/>
                <a:cs typeface="+mj-cs"/>
              </a:rPr>
              <a:t>Rivojlanishning</a:t>
            </a:r>
            <a:r>
              <a:rPr lang="en-US" sz="3200" dirty="0" smtClean="0">
                <a:solidFill>
                  <a:srgbClr val="C00000"/>
                </a:solidFill>
                <a:effectLst>
                  <a:outerShdw blurRad="50000" dist="30000" dir="5400000" algn="tl" rotWithShape="0">
                    <a:srgbClr val="000000">
                      <a:alpha val="30000"/>
                    </a:srgbClr>
                  </a:outerShdw>
                </a:effectLst>
                <a:ea typeface="+mj-ea"/>
                <a:cs typeface="+mj-cs"/>
              </a:rPr>
              <a:t> </a:t>
            </a:r>
            <a:r>
              <a:rPr lang="en-US" sz="3200" dirty="0" err="1" smtClean="0">
                <a:solidFill>
                  <a:srgbClr val="C00000"/>
                </a:solidFill>
                <a:effectLst>
                  <a:outerShdw blurRad="50000" dist="30000" dir="5400000" algn="tl" rotWithShape="0">
                    <a:srgbClr val="000000">
                      <a:alpha val="30000"/>
                    </a:srgbClr>
                  </a:outerShdw>
                </a:effectLst>
                <a:ea typeface="+mj-ea"/>
                <a:cs typeface="+mj-cs"/>
              </a:rPr>
              <a:t>asosiy</a:t>
            </a:r>
            <a:r>
              <a:rPr lang="en-US" sz="3200" dirty="0" smtClean="0">
                <a:solidFill>
                  <a:srgbClr val="C00000"/>
                </a:solidFill>
                <a:effectLst>
                  <a:outerShdw blurRad="50000" dist="30000" dir="5400000" algn="tl" rotWithShape="0">
                    <a:srgbClr val="000000">
                      <a:alpha val="30000"/>
                    </a:srgbClr>
                  </a:outerShdw>
                </a:effectLst>
                <a:ea typeface="+mj-ea"/>
                <a:cs typeface="+mj-cs"/>
              </a:rPr>
              <a:t> </a:t>
            </a:r>
            <a:r>
              <a:rPr lang="en-US" sz="3200" dirty="0" err="1" smtClean="0">
                <a:solidFill>
                  <a:srgbClr val="C00000"/>
                </a:solidFill>
                <a:effectLst>
                  <a:outerShdw blurRad="50000" dist="30000" dir="5400000" algn="tl" rotWithShape="0">
                    <a:srgbClr val="000000">
                      <a:alpha val="30000"/>
                    </a:srgbClr>
                  </a:outerShdw>
                </a:effectLst>
                <a:ea typeface="+mj-ea"/>
                <a:cs typeface="+mj-cs"/>
              </a:rPr>
              <a:t>yo'nalishlari</a:t>
            </a:r>
            <a:r>
              <a:rPr lang="en-US" sz="3200" dirty="0" smtClean="0">
                <a:solidFill>
                  <a:srgbClr val="C00000"/>
                </a:solidFill>
                <a:effectLst>
                  <a:outerShdw blurRad="50000" dist="30000" dir="5400000" algn="tl" rotWithShape="0">
                    <a:srgbClr val="000000">
                      <a:alpha val="30000"/>
                    </a:srgbClr>
                  </a:outerShdw>
                </a:effectLst>
                <a:ea typeface="+mj-ea"/>
                <a:cs typeface="+mj-cs"/>
              </a:rPr>
              <a:t>:</a:t>
            </a:r>
            <a:endParaRPr lang="ru-RU" sz="3200" dirty="0">
              <a:solidFill>
                <a:srgbClr val="C0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785926"/>
            <a:ext cx="7215238" cy="4714908"/>
          </a:xfrm>
        </p:spPr>
        <p:txBody>
          <a:bodyPr>
            <a:noAutofit/>
          </a:bodyPr>
          <a:lstStyle/>
          <a:p>
            <a:r>
              <a:rPr lang="ru-RU" sz="2800" dirty="0" smtClean="0">
                <a:solidFill>
                  <a:srgbClr val="7030A0"/>
                </a:solidFill>
              </a:rPr>
              <a:t/>
            </a:r>
            <a:br>
              <a:rPr lang="ru-RU" sz="2800" dirty="0" smtClean="0">
                <a:solidFill>
                  <a:srgbClr val="7030A0"/>
                </a:solidFill>
              </a:rPr>
            </a:br>
            <a:r>
              <a:rPr lang="en-US" sz="2800" dirty="0" err="1" smtClean="0">
                <a:solidFill>
                  <a:srgbClr val="7030A0"/>
                </a:solidFill>
              </a:rPr>
              <a:t>Kichik</a:t>
            </a:r>
            <a:r>
              <a:rPr lang="en-US" sz="2800" dirty="0" smtClean="0">
                <a:solidFill>
                  <a:srgbClr val="7030A0"/>
                </a:solidFill>
              </a:rPr>
              <a:t> </a:t>
            </a:r>
            <a:r>
              <a:rPr lang="en-US" sz="2800" dirty="0" err="1" smtClean="0">
                <a:solidFill>
                  <a:srgbClr val="7030A0"/>
                </a:solidFill>
              </a:rPr>
              <a:t>qadamlar</a:t>
            </a:r>
            <a:r>
              <a:rPr lang="en-US" sz="2800" dirty="0" smtClean="0">
                <a:solidFill>
                  <a:srgbClr val="7030A0"/>
                </a:solidFill>
              </a:rPr>
              <a:t> </a:t>
            </a:r>
            <a:r>
              <a:rPr lang="en-US" sz="2800" dirty="0" err="1" smtClean="0">
                <a:solidFill>
                  <a:srgbClr val="7030A0"/>
                </a:solidFill>
              </a:rPr>
              <a:t>bilan</a:t>
            </a:r>
            <a:r>
              <a:rPr lang="en-US" sz="2800" dirty="0" smtClean="0">
                <a:solidFill>
                  <a:srgbClr val="7030A0"/>
                </a:solidFill>
              </a:rPr>
              <a:t> </a:t>
            </a:r>
            <a:r>
              <a:rPr lang="en-US" sz="2800" dirty="0" err="1" smtClean="0">
                <a:solidFill>
                  <a:srgbClr val="7030A0"/>
                </a:solidFill>
              </a:rPr>
              <a:t>harakat</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Muayyan</a:t>
            </a:r>
            <a:r>
              <a:rPr lang="en-US" sz="2800" dirty="0" smtClean="0">
                <a:solidFill>
                  <a:srgbClr val="7030A0"/>
                </a:solidFill>
              </a:rPr>
              <a:t> </a:t>
            </a:r>
            <a:r>
              <a:rPr lang="en-US" sz="2800" dirty="0" err="1" smtClean="0">
                <a:solidFill>
                  <a:srgbClr val="7030A0"/>
                </a:solidFill>
              </a:rPr>
              <a:t>vazifalar</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muddatlarni</a:t>
            </a:r>
            <a:r>
              <a:rPr lang="en-US" sz="2800" dirty="0" smtClean="0">
                <a:solidFill>
                  <a:srgbClr val="7030A0"/>
                </a:solidFill>
              </a:rPr>
              <a:t> </a:t>
            </a:r>
            <a:r>
              <a:rPr lang="en-US" sz="2800" dirty="0" err="1" smtClean="0">
                <a:solidFill>
                  <a:srgbClr val="7030A0"/>
                </a:solidFill>
              </a:rPr>
              <a:t>belgilash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Muntazam</a:t>
            </a:r>
            <a:r>
              <a:rPr lang="en-US" sz="2800" dirty="0" smtClean="0">
                <a:solidFill>
                  <a:srgbClr val="7030A0"/>
                </a:solidFill>
              </a:rPr>
              <a:t> </a:t>
            </a:r>
            <a:r>
              <a:rPr lang="en-US" sz="2800" dirty="0" err="1" smtClean="0">
                <a:solidFill>
                  <a:srgbClr val="7030A0"/>
                </a:solidFill>
              </a:rPr>
              <a:t>mashq</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 </a:t>
            </a:r>
            <a:r>
              <a:rPr lang="en-US" sz="2800" dirty="0" err="1" smtClean="0">
                <a:solidFill>
                  <a:srgbClr val="7030A0"/>
                </a:solidFill>
              </a:rPr>
              <a:t>jurnalni</a:t>
            </a:r>
            <a:r>
              <a:rPr lang="en-US" sz="2800" dirty="0" smtClean="0">
                <a:solidFill>
                  <a:srgbClr val="7030A0"/>
                </a:solidFill>
              </a:rPr>
              <a:t> </a:t>
            </a:r>
            <a:r>
              <a:rPr lang="en-US" sz="2800" dirty="0" err="1" smtClean="0">
                <a:solidFill>
                  <a:srgbClr val="7030A0"/>
                </a:solidFill>
              </a:rPr>
              <a:t>yuritish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Turli</a:t>
            </a:r>
            <a:r>
              <a:rPr lang="en-US" sz="2800" dirty="0" smtClean="0">
                <a:solidFill>
                  <a:srgbClr val="7030A0"/>
                </a:solidFill>
              </a:rPr>
              <a:t> </a:t>
            </a:r>
            <a:r>
              <a:rPr lang="en-US" sz="2800" dirty="0" err="1" smtClean="0">
                <a:solidFill>
                  <a:srgbClr val="7030A0"/>
                </a:solidFill>
              </a:rPr>
              <a:t>adabiyot</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tajribalardan</a:t>
            </a:r>
            <a:r>
              <a:rPr lang="en-US" sz="2800" dirty="0" smtClean="0">
                <a:solidFill>
                  <a:srgbClr val="7030A0"/>
                </a:solidFill>
              </a:rPr>
              <a:t> </a:t>
            </a:r>
            <a:r>
              <a:rPr lang="en-US" sz="2800" dirty="0" err="1" smtClean="0">
                <a:solidFill>
                  <a:srgbClr val="7030A0"/>
                </a:solidFill>
              </a:rPr>
              <a:t>foydalanish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O'qituvchi</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ustozlarndan</a:t>
            </a:r>
            <a:r>
              <a:rPr lang="en-US" sz="2800" dirty="0" smtClean="0">
                <a:solidFill>
                  <a:srgbClr val="7030A0"/>
                </a:solidFill>
              </a:rPr>
              <a:t> </a:t>
            </a:r>
            <a:r>
              <a:rPr lang="en-US" sz="2800" dirty="0" err="1" smtClean="0">
                <a:solidFill>
                  <a:srgbClr val="7030A0"/>
                </a:solidFill>
              </a:rPr>
              <a:t>saboq</a:t>
            </a:r>
            <a:r>
              <a:rPr lang="en-US" sz="2800" dirty="0" smtClean="0">
                <a:solidFill>
                  <a:srgbClr val="7030A0"/>
                </a:solidFill>
              </a:rPr>
              <a:t> </a:t>
            </a:r>
            <a:r>
              <a:rPr lang="en-US" sz="2800" dirty="0" err="1" smtClean="0">
                <a:solidFill>
                  <a:srgbClr val="7030A0"/>
                </a:solidFill>
              </a:rPr>
              <a:t>olish</a:t>
            </a:r>
            <a:r>
              <a:rPr lang="en-US" sz="2800" dirty="0" smtClean="0">
                <a:solidFill>
                  <a:srgbClr val="7030A0"/>
                </a:solidFill>
              </a:rPr>
              <a:t>. </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Murakkablikni</a:t>
            </a:r>
            <a:r>
              <a:rPr lang="en-US" sz="2800" dirty="0" smtClean="0">
                <a:solidFill>
                  <a:srgbClr val="7030A0"/>
                </a:solidFill>
              </a:rPr>
              <a:t> </a:t>
            </a:r>
            <a:r>
              <a:rPr lang="en-US" sz="2800" dirty="0" err="1" smtClean="0">
                <a:solidFill>
                  <a:srgbClr val="7030A0"/>
                </a:solidFill>
              </a:rPr>
              <a:t>asta</a:t>
            </a:r>
            <a:r>
              <a:rPr lang="en-US" sz="2800" dirty="0" smtClean="0">
                <a:solidFill>
                  <a:srgbClr val="7030A0"/>
                </a:solidFill>
              </a:rPr>
              <a:t> </a:t>
            </a:r>
            <a:r>
              <a:rPr lang="en-US" sz="2800" dirty="0" err="1" smtClean="0">
                <a:solidFill>
                  <a:srgbClr val="7030A0"/>
                </a:solidFill>
              </a:rPr>
              <a:t>sekin</a:t>
            </a:r>
            <a:r>
              <a:rPr lang="en-US" sz="2800" dirty="0" smtClean="0">
                <a:solidFill>
                  <a:srgbClr val="7030A0"/>
                </a:solidFill>
              </a:rPr>
              <a:t> </a:t>
            </a:r>
            <a:r>
              <a:rPr lang="en-US" sz="2800" dirty="0" err="1" smtClean="0">
                <a:solidFill>
                  <a:srgbClr val="7030A0"/>
                </a:solidFill>
              </a:rPr>
              <a:t>oshirib</a:t>
            </a:r>
            <a:r>
              <a:rPr lang="en-US" sz="2800" dirty="0" smtClean="0">
                <a:solidFill>
                  <a:srgbClr val="7030A0"/>
                </a:solidFill>
              </a:rPr>
              <a:t> </a:t>
            </a:r>
            <a:r>
              <a:rPr lang="en-US" sz="2800" dirty="0" err="1" smtClean="0">
                <a:solidFill>
                  <a:srgbClr val="7030A0"/>
                </a:solidFill>
              </a:rPr>
              <a:t>borish</a:t>
            </a:r>
            <a:r>
              <a:rPr lang="en-US" sz="2800" dirty="0" smtClean="0">
                <a:solidFill>
                  <a:srgbClr val="7030A0"/>
                </a:solidFill>
              </a:rPr>
              <a:t>. </a:t>
            </a:r>
            <a:br>
              <a:rPr lang="en-US" sz="2800" dirty="0" smtClean="0">
                <a:solidFill>
                  <a:srgbClr val="7030A0"/>
                </a:solidFill>
              </a:rPr>
            </a:br>
            <a:r>
              <a:rPr lang="en-US" sz="1000" dirty="0" smtClean="0">
                <a:solidFill>
                  <a:srgbClr val="7030A0"/>
                </a:solidFill>
              </a:rPr>
              <a:t/>
            </a:r>
            <a:br>
              <a:rPr lang="en-US" sz="1000" dirty="0" smtClean="0">
                <a:solidFill>
                  <a:srgbClr val="7030A0"/>
                </a:solidFill>
              </a:rPr>
            </a:br>
            <a:r>
              <a:rPr lang="en-US" sz="2800" dirty="0" err="1" smtClean="0">
                <a:solidFill>
                  <a:srgbClr val="7030A0"/>
                </a:solidFill>
              </a:rPr>
              <a:t>Fikr-mulohazalarni</a:t>
            </a:r>
            <a:r>
              <a:rPr lang="en-US" sz="2800" dirty="0" smtClean="0">
                <a:solidFill>
                  <a:srgbClr val="7030A0"/>
                </a:solidFill>
              </a:rPr>
              <a:t> </a:t>
            </a:r>
            <a:r>
              <a:rPr lang="en-US" sz="2800" dirty="0" err="1" smtClean="0">
                <a:solidFill>
                  <a:srgbClr val="7030A0"/>
                </a:solidFill>
              </a:rPr>
              <a:t>boshqalar</a:t>
            </a:r>
            <a:r>
              <a:rPr lang="en-US" sz="2800" dirty="0" smtClean="0">
                <a:solidFill>
                  <a:srgbClr val="7030A0"/>
                </a:solidFill>
              </a:rPr>
              <a:t> </a:t>
            </a:r>
            <a:r>
              <a:rPr lang="en-US" sz="2800" dirty="0" err="1" smtClean="0">
                <a:solidFill>
                  <a:srgbClr val="7030A0"/>
                </a:solidFill>
              </a:rPr>
              <a:t>bilan</a:t>
            </a:r>
            <a:r>
              <a:rPr lang="en-US" sz="2800" dirty="0" smtClean="0">
                <a:solidFill>
                  <a:srgbClr val="7030A0"/>
                </a:solidFill>
              </a:rPr>
              <a:t> </a:t>
            </a:r>
            <a:r>
              <a:rPr lang="en-US" sz="2800" dirty="0" err="1" smtClean="0">
                <a:solidFill>
                  <a:srgbClr val="7030A0"/>
                </a:solidFill>
              </a:rPr>
              <a:t>muxokama</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a:t>
            </a:r>
            <a:r>
              <a:rPr lang="ru-RU" sz="2800" dirty="0" smtClean="0">
                <a:solidFill>
                  <a:srgbClr val="7030A0"/>
                </a:solidFill>
              </a:rPr>
              <a:t/>
            </a:r>
            <a:br>
              <a:rPr lang="ru-RU" sz="2800" dirty="0" smtClean="0">
                <a:solidFill>
                  <a:srgbClr val="7030A0"/>
                </a:solidFill>
              </a:rPr>
            </a:br>
            <a:endParaRPr lang="ru-RU" sz="2800" b="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285852" y="285728"/>
            <a:ext cx="7572428" cy="1384995"/>
          </a:xfrm>
          <a:prstGeom prst="rect">
            <a:avLst/>
          </a:prstGeom>
        </p:spPr>
        <p:txBody>
          <a:bodyPr wrap="square">
            <a:spAutoFit/>
          </a:bodyPr>
          <a:lstStyle/>
          <a:p>
            <a:pPr algn="ctr"/>
            <a:r>
              <a:rPr lang="en-US" sz="2800" b="1" dirty="0" err="1" smtClean="0">
                <a:solidFill>
                  <a:srgbClr val="FF0000"/>
                </a:solidFill>
                <a:ea typeface="+mj-ea"/>
                <a:cs typeface="+mj-cs"/>
              </a:rPr>
              <a:t>Har</a:t>
            </a:r>
            <a:r>
              <a:rPr lang="en-US" sz="2800" b="1" dirty="0" smtClean="0">
                <a:solidFill>
                  <a:srgbClr val="FF0000"/>
                </a:solidFill>
                <a:ea typeface="+mj-ea"/>
                <a:cs typeface="+mj-cs"/>
              </a:rPr>
              <a:t> </a:t>
            </a:r>
            <a:r>
              <a:rPr lang="en-US" sz="2800" b="1" dirty="0" err="1" smtClean="0">
                <a:solidFill>
                  <a:srgbClr val="FF0000"/>
                </a:solidFill>
                <a:ea typeface="+mj-ea"/>
                <a:cs typeface="+mj-cs"/>
              </a:rPr>
              <a:t>qanday</a:t>
            </a:r>
            <a:r>
              <a:rPr lang="en-US" sz="2800" b="1" dirty="0" smtClean="0">
                <a:solidFill>
                  <a:srgbClr val="FF0000"/>
                </a:solidFill>
                <a:ea typeface="+mj-ea"/>
                <a:cs typeface="+mj-cs"/>
              </a:rPr>
              <a:t> "</a:t>
            </a:r>
            <a:r>
              <a:rPr lang="en-US" sz="2800" b="1" dirty="0" err="1" smtClean="0">
                <a:solidFill>
                  <a:srgbClr val="FF0000"/>
                </a:solidFill>
                <a:ea typeface="+mj-ea"/>
                <a:cs typeface="+mj-cs"/>
              </a:rPr>
              <a:t>moslashuvchanlik</a:t>
            </a:r>
            <a:r>
              <a:rPr lang="en-US" sz="2800" b="1" dirty="0" smtClean="0">
                <a:solidFill>
                  <a:srgbClr val="FF0000"/>
                </a:solidFill>
                <a:ea typeface="+mj-ea"/>
                <a:cs typeface="+mj-cs"/>
              </a:rPr>
              <a:t>" </a:t>
            </a:r>
            <a:r>
              <a:rPr lang="en-US" sz="2800" b="1" dirty="0" err="1" smtClean="0">
                <a:solidFill>
                  <a:srgbClr val="FF0000"/>
                </a:solidFill>
                <a:ea typeface="+mj-ea"/>
                <a:cs typeface="+mj-cs"/>
              </a:rPr>
              <a:t>ko'nikmalarni</a:t>
            </a:r>
            <a:r>
              <a:rPr lang="en-US" sz="2800" b="1" dirty="0" smtClean="0">
                <a:solidFill>
                  <a:srgbClr val="FF0000"/>
                </a:solidFill>
                <a:ea typeface="+mj-ea"/>
                <a:cs typeface="+mj-cs"/>
              </a:rPr>
              <a:t> </a:t>
            </a:r>
            <a:r>
              <a:rPr lang="en-US" sz="2800" b="1" dirty="0" err="1" smtClean="0">
                <a:solidFill>
                  <a:srgbClr val="FF0000"/>
                </a:solidFill>
                <a:ea typeface="+mj-ea"/>
                <a:cs typeface="+mj-cs"/>
              </a:rPr>
              <a:t>tez</a:t>
            </a:r>
            <a:r>
              <a:rPr lang="en-US" sz="2800" b="1" dirty="0" smtClean="0">
                <a:solidFill>
                  <a:srgbClr val="FF0000"/>
                </a:solidFill>
                <a:ea typeface="+mj-ea"/>
                <a:cs typeface="+mj-cs"/>
              </a:rPr>
              <a:t> </a:t>
            </a:r>
            <a:r>
              <a:rPr lang="en-US" sz="2800" b="1" dirty="0" err="1" smtClean="0">
                <a:solidFill>
                  <a:srgbClr val="FF0000"/>
                </a:solidFill>
                <a:ea typeface="+mj-ea"/>
                <a:cs typeface="+mj-cs"/>
              </a:rPr>
              <a:t>va</a:t>
            </a:r>
            <a:r>
              <a:rPr lang="en-US" sz="2800" b="1" dirty="0" smtClean="0">
                <a:solidFill>
                  <a:srgbClr val="FF0000"/>
                </a:solidFill>
                <a:ea typeface="+mj-ea"/>
                <a:cs typeface="+mj-cs"/>
              </a:rPr>
              <a:t> </a:t>
            </a:r>
            <a:r>
              <a:rPr lang="en-US" sz="2800" b="1" dirty="0" err="1" smtClean="0">
                <a:solidFill>
                  <a:srgbClr val="FF0000"/>
                </a:solidFill>
                <a:ea typeface="+mj-ea"/>
                <a:cs typeface="+mj-cs"/>
              </a:rPr>
              <a:t>ishonchli</a:t>
            </a:r>
            <a:r>
              <a:rPr lang="en-US" sz="2800" b="1" dirty="0" smtClean="0">
                <a:solidFill>
                  <a:srgbClr val="FF0000"/>
                </a:solidFill>
                <a:ea typeface="+mj-ea"/>
                <a:cs typeface="+mj-cs"/>
              </a:rPr>
              <a:t> </a:t>
            </a:r>
            <a:r>
              <a:rPr lang="en-US" sz="2800" b="1" dirty="0" err="1" smtClean="0">
                <a:solidFill>
                  <a:srgbClr val="FF0000"/>
                </a:solidFill>
                <a:ea typeface="+mj-ea"/>
                <a:cs typeface="+mj-cs"/>
              </a:rPr>
              <a:t>tarzda</a:t>
            </a:r>
            <a:r>
              <a:rPr lang="en-US" sz="2800" b="1" dirty="0" smtClean="0">
                <a:solidFill>
                  <a:srgbClr val="FF0000"/>
                </a:solidFill>
                <a:ea typeface="+mj-ea"/>
                <a:cs typeface="+mj-cs"/>
              </a:rPr>
              <a:t> </a:t>
            </a:r>
            <a:r>
              <a:rPr lang="en-US" sz="2800" b="1" dirty="0" err="1" smtClean="0">
                <a:solidFill>
                  <a:srgbClr val="FF0000"/>
                </a:solidFill>
                <a:ea typeface="+mj-ea"/>
                <a:cs typeface="+mj-cs"/>
              </a:rPr>
              <a:t>rivojlantirish</a:t>
            </a:r>
            <a:r>
              <a:rPr lang="en-US" sz="2800" b="1" dirty="0" smtClean="0">
                <a:solidFill>
                  <a:srgbClr val="FF0000"/>
                </a:solidFill>
                <a:ea typeface="+mj-ea"/>
                <a:cs typeface="+mj-cs"/>
              </a:rPr>
              <a:t> universal </a:t>
            </a:r>
            <a:r>
              <a:rPr lang="en-US" sz="2800" b="1" dirty="0" err="1" smtClean="0">
                <a:solidFill>
                  <a:srgbClr val="FF0000"/>
                </a:solidFill>
                <a:ea typeface="+mj-ea"/>
                <a:cs typeface="+mj-cs"/>
              </a:rPr>
              <a:t>qoidalari</a:t>
            </a:r>
            <a:r>
              <a:rPr lang="en-US" sz="2800" b="1" dirty="0" smtClean="0">
                <a:solidFill>
                  <a:srgbClr val="FF0000"/>
                </a:solidFill>
                <a:ea typeface="+mj-ea"/>
                <a:cs typeface="+mj-cs"/>
              </a:rPr>
              <a:t>:</a:t>
            </a:r>
            <a:endParaRPr lang="ru-RU" sz="2800" b="1" dirty="0">
              <a:solidFill>
                <a:srgbClr val="FF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707886"/>
          </a:xfrm>
          <a:prstGeom prst="rect">
            <a:avLst/>
          </a:prstGeom>
        </p:spPr>
        <p:txBody>
          <a:bodyPr wrap="square">
            <a:spAutoFit/>
          </a:bodyPr>
          <a:lstStyle/>
          <a:p>
            <a:pPr lvl="0" algn="ctr"/>
            <a:r>
              <a:rPr lang="en-US" sz="4000" b="1" dirty="0" smtClean="0">
                <a:solidFill>
                  <a:srgbClr val="FF0000"/>
                </a:solidFill>
                <a:latin typeface="Times New Roman" pitchFamily="18" charset="0"/>
                <a:ea typeface="Times New Roman" pitchFamily="18" charset="0"/>
                <a:cs typeface="Times New Roman" pitchFamily="18" charset="0"/>
              </a:rPr>
              <a:t>"</a:t>
            </a:r>
            <a:r>
              <a:rPr lang="en-US" sz="4000" b="1" dirty="0" err="1" smtClean="0">
                <a:solidFill>
                  <a:srgbClr val="FF0000"/>
                </a:solidFill>
                <a:latin typeface="Times New Roman" pitchFamily="18" charset="0"/>
                <a:ea typeface="Times New Roman" pitchFamily="18" charset="0"/>
                <a:cs typeface="Times New Roman" pitchFamily="18" charset="0"/>
              </a:rPr>
              <a:t>Hayot</a:t>
            </a:r>
            <a:r>
              <a:rPr lang="en-US" sz="4000" b="1" dirty="0" smtClean="0">
                <a:solidFill>
                  <a:srgbClr val="FF0000"/>
                </a:solidFill>
                <a:latin typeface="Times New Roman" pitchFamily="18" charset="0"/>
                <a:ea typeface="Times New Roman" pitchFamily="18" charset="0"/>
                <a:cs typeface="Times New Roman" pitchFamily="18" charset="0"/>
              </a:rPr>
              <a:t> </a:t>
            </a:r>
            <a:r>
              <a:rPr lang="en-US" sz="4000" b="1" dirty="0" err="1" smtClean="0">
                <a:solidFill>
                  <a:srgbClr val="FF0000"/>
                </a:solidFill>
                <a:latin typeface="Times New Roman" pitchFamily="18" charset="0"/>
                <a:ea typeface="Times New Roman" pitchFamily="18" charset="0"/>
                <a:cs typeface="Times New Roman" pitchFamily="18" charset="0"/>
              </a:rPr>
              <a:t>balansi</a:t>
            </a:r>
            <a:r>
              <a:rPr lang="en-US" sz="4000" b="1" dirty="0" smtClean="0">
                <a:solidFill>
                  <a:srgbClr val="FF0000"/>
                </a:solidFill>
                <a:latin typeface="Times New Roman" pitchFamily="18" charset="0"/>
                <a:ea typeface="Times New Roman" pitchFamily="18" charset="0"/>
                <a:cs typeface="Times New Roman" pitchFamily="18" charset="0"/>
              </a:rPr>
              <a:t> </a:t>
            </a:r>
            <a:r>
              <a:rPr lang="en-US" sz="4000" b="1" dirty="0" err="1" smtClean="0">
                <a:solidFill>
                  <a:srgbClr val="FF0000"/>
                </a:solidFill>
                <a:latin typeface="Times New Roman" pitchFamily="18" charset="0"/>
                <a:ea typeface="Times New Roman" pitchFamily="18" charset="0"/>
                <a:cs typeface="Times New Roman" pitchFamily="18" charset="0"/>
              </a:rPr>
              <a:t>g'ildiragi"usuli</a:t>
            </a:r>
            <a:endParaRPr lang="ru-RU" sz="4000" dirty="0" smtClean="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0897" name="Rectangle 1"/>
          <p:cNvSpPr>
            <a:spLocks noGrp="1" noChangeArrowheads="1"/>
          </p:cNvSpPr>
          <p:nvPr>
            <p:ph type="title"/>
          </p:nvPr>
        </p:nvSpPr>
        <p:spPr bwMode="auto">
          <a:xfrm>
            <a:off x="1214414" y="1214422"/>
            <a:ext cx="7429528"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Hayotda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muvozanatga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erishish</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hayotingizning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barcha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sohalarini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tartibga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solish</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kerak</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Siz</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muhim</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bo'lgan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hayotning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qaysi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qismlarini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bilish</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ushbu</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usul</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to’g’ri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keladi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b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endParaRPr kumimoji="0" lang="ru-RU" sz="2400" b="0" i="0" u="none" strike="noStrike" cap="none" normalizeH="0" baseline="0" dirty="0" smtClean="0">
              <a:ln>
                <a:noFill/>
              </a:ln>
              <a:solidFill>
                <a:srgbClr val="002060"/>
              </a:solidFill>
              <a:effectLst/>
              <a:latin typeface="Times New Roman" pitchFamily="18" charset="0"/>
              <a:cs typeface="Times New Roman" pitchFamily="18" charset="0"/>
            </a:endParaRPr>
          </a:p>
          <a:p>
            <a:pPr marR="0" lvl="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g'ildiragi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tahlil</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qilish</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rejalashtirish</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usuli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har</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sohaning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hozirgi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holatini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1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10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balgacha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baholang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(1-yomon, 10-hamma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narsa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ajoyib</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b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lang="en-US" sz="2400" dirty="0" smtClean="0">
                <a:solidFill>
                  <a:srgbClr val="002060"/>
                </a:solidFill>
                <a:effectLst/>
                <a:latin typeface="Times New Roman" pitchFamily="18" charset="0"/>
                <a:ea typeface="Times New Roman" pitchFamily="18" charset="0"/>
                <a:cs typeface="Times New Roman" pitchFamily="18" charset="0"/>
              </a:rPr>
              <a:t/>
            </a:r>
            <a:br>
              <a:rPr lang="en-US" sz="2400" dirty="0" smtClean="0">
                <a:solidFill>
                  <a:srgbClr val="002060"/>
                </a:solidFill>
                <a:effectLst/>
                <a:latin typeface="Times New Roman" pitchFamily="18" charset="0"/>
                <a:ea typeface="Times New Roman" pitchFamily="18" charset="0"/>
                <a:cs typeface="Times New Roman" pitchFamily="18" charset="0"/>
              </a:rPr>
            </a:b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Oxir-oqibat</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hayotingizning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muvozanatiga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erishasiz</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Hayotda</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norozilikning</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asosiy</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manbai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ozroq</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ball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to'plagan</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hayot</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sohasi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Uni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yaxshilash-umumiy</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farovonlik</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tuyg'usini</a:t>
            </a:r>
            <a:r>
              <a:rPr kumimoji="0" lang="en-US" sz="2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yaxshilashdir</a:t>
            </a:r>
            <a:r>
              <a:rPr kumimoji="0" lang="ru-RU" sz="2400" b="0" i="0" u="none" strike="noStrike" cap="none" normalizeH="0" baseline="0" dirty="0" smtClean="0">
                <a:ln>
                  <a:noFill/>
                </a:ln>
                <a:solidFill>
                  <a:srgbClr val="002060"/>
                </a:solidFill>
                <a:effectLst/>
                <a:latin typeface="Times New Roman" pitchFamily="18" charset="0"/>
                <a:cs typeface="Times New Roman" pitchFamily="18" charset="0"/>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1200329"/>
          </a:xfrm>
          <a:prstGeom prst="rect">
            <a:avLst/>
          </a:prstGeom>
        </p:spPr>
        <p:txBody>
          <a:bodyPr wrap="square">
            <a:spAutoFit/>
          </a:bodyPr>
          <a:lstStyle/>
          <a:p>
            <a:pPr lvl="0" algn="ctr"/>
            <a:r>
              <a:rPr lang="en-US" sz="3600" b="1" dirty="0" smtClean="0">
                <a:solidFill>
                  <a:srgbClr val="FF0000"/>
                </a:solidFill>
                <a:latin typeface="Times New Roman" pitchFamily="18" charset="0"/>
                <a:cs typeface="Times New Roman" pitchFamily="18" charset="0"/>
              </a:rPr>
              <a:t>QADRIYATLAR VA ETIK MEYORLAR </a:t>
            </a:r>
            <a:endParaRPr lang="ru-RU" sz="4000" dirty="0" smtClean="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Диаграмма 4"/>
          <p:cNvGraphicFramePr/>
          <p:nvPr/>
        </p:nvGraphicFramePr>
        <p:xfrm>
          <a:off x="1142976" y="1500174"/>
          <a:ext cx="7858180" cy="500066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1200329"/>
          </a:xfrm>
          <a:prstGeom prst="rect">
            <a:avLst/>
          </a:prstGeom>
          <a:solidFill>
            <a:srgbClr val="FFFF00"/>
          </a:solidFill>
        </p:spPr>
        <p:txBody>
          <a:bodyPr wrap="square">
            <a:spAutoFit/>
          </a:bodyPr>
          <a:lstStyle/>
          <a:p>
            <a:pPr lvl="0" algn="ctr"/>
            <a:r>
              <a:rPr lang="en-US" sz="3600" b="1" dirty="0" smtClean="0">
                <a:solidFill>
                  <a:srgbClr val="FF0000"/>
                </a:solidFill>
                <a:latin typeface="Times New Roman" pitchFamily="18" charset="0"/>
                <a:cs typeface="Times New Roman" pitchFamily="18" charset="0"/>
              </a:rPr>
              <a:t>QADRIYATLAR VA ETIK MEYORLAR </a:t>
            </a:r>
            <a:endParaRPr lang="ru-RU" sz="4000" dirty="0" smtClean="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Диаграмма 4"/>
          <p:cNvGraphicFramePr/>
          <p:nvPr/>
        </p:nvGraphicFramePr>
        <p:xfrm>
          <a:off x="1142976" y="1500174"/>
          <a:ext cx="7858180" cy="521497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1200329"/>
          </a:xfrm>
          <a:prstGeom prst="rect">
            <a:avLst/>
          </a:prstGeom>
          <a:solidFill>
            <a:srgbClr val="FFFF00"/>
          </a:solidFill>
        </p:spPr>
        <p:txBody>
          <a:bodyPr wrap="square">
            <a:spAutoFit/>
          </a:bodyPr>
          <a:lstStyle/>
          <a:p>
            <a:pPr lvl="0" algn="ctr"/>
            <a:r>
              <a:rPr lang="en-US" sz="3600" b="1" dirty="0" smtClean="0">
                <a:solidFill>
                  <a:srgbClr val="FF0000"/>
                </a:solidFill>
                <a:latin typeface="Times New Roman" pitchFamily="18" charset="0"/>
                <a:cs typeface="Times New Roman" pitchFamily="18" charset="0"/>
              </a:rPr>
              <a:t>QASBIY ETIKANING ASOSIY TAMOYILLAR MODELI</a:t>
            </a:r>
            <a:endParaRPr lang="ru-RU" sz="4000" dirty="0" smtClean="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Диаграмма 4"/>
          <p:cNvGraphicFramePr/>
          <p:nvPr/>
        </p:nvGraphicFramePr>
        <p:xfrm>
          <a:off x="1142976" y="1500174"/>
          <a:ext cx="7858180" cy="521497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Oval 5"/>
          <p:cNvSpPr>
            <a:spLocks noChangeArrowheads="1"/>
          </p:cNvSpPr>
          <p:nvPr/>
        </p:nvSpPr>
        <p:spPr bwMode="auto">
          <a:xfrm>
            <a:off x="3916766" y="2062371"/>
            <a:ext cx="2426587" cy="3243370"/>
          </a:xfrm>
          <a:prstGeom prst="ellipse">
            <a:avLst/>
          </a:prstGeom>
          <a:solidFill>
            <a:srgbClr val="E7E7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4" name="Oval 6"/>
          <p:cNvSpPr>
            <a:spLocks noChangeArrowheads="1"/>
          </p:cNvSpPr>
          <p:nvPr/>
        </p:nvSpPr>
        <p:spPr bwMode="auto">
          <a:xfrm>
            <a:off x="3910826" y="2070291"/>
            <a:ext cx="2426587" cy="3235450"/>
          </a:xfrm>
          <a:prstGeom prst="ellipse">
            <a:avLst/>
          </a:pr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5" name="Oval 7"/>
          <p:cNvSpPr>
            <a:spLocks noChangeArrowheads="1"/>
          </p:cNvSpPr>
          <p:nvPr/>
        </p:nvSpPr>
        <p:spPr bwMode="auto">
          <a:xfrm>
            <a:off x="4228629" y="2494028"/>
            <a:ext cx="1788011" cy="2387976"/>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6" name="Oval 8"/>
          <p:cNvSpPr>
            <a:spLocks noChangeArrowheads="1"/>
          </p:cNvSpPr>
          <p:nvPr/>
        </p:nvSpPr>
        <p:spPr bwMode="auto">
          <a:xfrm>
            <a:off x="4540491" y="2917765"/>
            <a:ext cx="1158347" cy="1548422"/>
          </a:xfrm>
          <a:prstGeom prst="ellipse">
            <a:avLst/>
          </a:pr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7" name="Oval 9"/>
          <p:cNvSpPr>
            <a:spLocks noChangeArrowheads="1"/>
          </p:cNvSpPr>
          <p:nvPr/>
        </p:nvSpPr>
        <p:spPr bwMode="auto">
          <a:xfrm>
            <a:off x="4858294" y="3333582"/>
            <a:ext cx="528681" cy="70886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8" name="Freeform 10"/>
          <p:cNvSpPr>
            <a:spLocks/>
          </p:cNvSpPr>
          <p:nvPr/>
        </p:nvSpPr>
        <p:spPr bwMode="auto">
          <a:xfrm>
            <a:off x="5119663" y="3333582"/>
            <a:ext cx="267311" cy="708868"/>
          </a:xfrm>
          <a:custGeom>
            <a:avLst/>
            <a:gdLst>
              <a:gd name="T0" fmla="*/ 0 w 38"/>
              <a:gd name="T1" fmla="*/ 0 h 75"/>
              <a:gd name="T2" fmla="*/ 38 w 38"/>
              <a:gd name="T3" fmla="*/ 38 h 75"/>
              <a:gd name="T4" fmla="*/ 0 w 38"/>
              <a:gd name="T5" fmla="*/ 75 h 75"/>
              <a:gd name="T6" fmla="*/ 0 w 38"/>
              <a:gd name="T7" fmla="*/ 0 h 75"/>
            </a:gdLst>
            <a:ahLst/>
            <a:cxnLst>
              <a:cxn ang="0">
                <a:pos x="T0" y="T1"/>
              </a:cxn>
              <a:cxn ang="0">
                <a:pos x="T2" y="T3"/>
              </a:cxn>
              <a:cxn ang="0">
                <a:pos x="T4" y="T5"/>
              </a:cxn>
              <a:cxn ang="0">
                <a:pos x="T6" y="T7"/>
              </a:cxn>
            </a:cxnLst>
            <a:rect l="0" t="0" r="r" b="b"/>
            <a:pathLst>
              <a:path w="38" h="75">
                <a:moveTo>
                  <a:pt x="0" y="0"/>
                </a:moveTo>
                <a:cubicBezTo>
                  <a:pt x="21" y="0"/>
                  <a:pt x="38" y="17"/>
                  <a:pt x="38" y="38"/>
                </a:cubicBezTo>
                <a:cubicBezTo>
                  <a:pt x="38" y="58"/>
                  <a:pt x="21" y="75"/>
                  <a:pt x="0" y="75"/>
                </a:cubicBez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59" name="Freeform 11"/>
          <p:cNvSpPr>
            <a:spLocks/>
          </p:cNvSpPr>
          <p:nvPr/>
        </p:nvSpPr>
        <p:spPr bwMode="auto">
          <a:xfrm>
            <a:off x="5119663" y="3333582"/>
            <a:ext cx="267311" cy="708868"/>
          </a:xfrm>
          <a:custGeom>
            <a:avLst/>
            <a:gdLst>
              <a:gd name="T0" fmla="*/ 38 w 38"/>
              <a:gd name="T1" fmla="*/ 38 h 75"/>
              <a:gd name="T2" fmla="*/ 0 w 38"/>
              <a:gd name="T3" fmla="*/ 0 h 75"/>
              <a:gd name="T4" fmla="*/ 0 w 38"/>
              <a:gd name="T5" fmla="*/ 75 h 75"/>
              <a:gd name="T6" fmla="*/ 38 w 38"/>
              <a:gd name="T7" fmla="*/ 38 h 75"/>
            </a:gdLst>
            <a:ahLst/>
            <a:cxnLst>
              <a:cxn ang="0">
                <a:pos x="T0" y="T1"/>
              </a:cxn>
              <a:cxn ang="0">
                <a:pos x="T2" y="T3"/>
              </a:cxn>
              <a:cxn ang="0">
                <a:pos x="T4" y="T5"/>
              </a:cxn>
              <a:cxn ang="0">
                <a:pos x="T6" y="T7"/>
              </a:cxn>
            </a:cxnLst>
            <a:rect l="0" t="0" r="r" b="b"/>
            <a:pathLst>
              <a:path w="38" h="75">
                <a:moveTo>
                  <a:pt x="38" y="38"/>
                </a:moveTo>
                <a:cubicBezTo>
                  <a:pt x="38" y="17"/>
                  <a:pt x="21" y="0"/>
                  <a:pt x="0" y="0"/>
                </a:cubicBezTo>
                <a:cubicBezTo>
                  <a:pt x="0" y="75"/>
                  <a:pt x="0" y="75"/>
                  <a:pt x="0" y="75"/>
                </a:cubicBezTo>
                <a:cubicBezTo>
                  <a:pt x="21" y="75"/>
                  <a:pt x="38" y="58"/>
                  <a:pt x="38" y="38"/>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0" name="Freeform 12"/>
          <p:cNvSpPr>
            <a:spLocks/>
          </p:cNvSpPr>
          <p:nvPr/>
        </p:nvSpPr>
        <p:spPr bwMode="auto">
          <a:xfrm>
            <a:off x="5119664" y="2494028"/>
            <a:ext cx="896976" cy="2387976"/>
          </a:xfrm>
          <a:custGeom>
            <a:avLst/>
            <a:gdLst>
              <a:gd name="T0" fmla="*/ 0 w 127"/>
              <a:gd name="T1" fmla="*/ 0 h 253"/>
              <a:gd name="T2" fmla="*/ 0 w 127"/>
              <a:gd name="T3" fmla="*/ 45 h 253"/>
              <a:gd name="T4" fmla="*/ 82 w 127"/>
              <a:gd name="T5" fmla="*/ 127 h 253"/>
              <a:gd name="T6" fmla="*/ 0 w 127"/>
              <a:gd name="T7" fmla="*/ 209 h 253"/>
              <a:gd name="T8" fmla="*/ 0 w 127"/>
              <a:gd name="T9" fmla="*/ 253 h 253"/>
              <a:gd name="T10" fmla="*/ 127 w 127"/>
              <a:gd name="T11" fmla="*/ 127 h 253"/>
              <a:gd name="T12" fmla="*/ 0 w 127"/>
              <a:gd name="T13" fmla="*/ 0 h 253"/>
            </a:gdLst>
            <a:ahLst/>
            <a:cxnLst>
              <a:cxn ang="0">
                <a:pos x="T0" y="T1"/>
              </a:cxn>
              <a:cxn ang="0">
                <a:pos x="T2" y="T3"/>
              </a:cxn>
              <a:cxn ang="0">
                <a:pos x="T4" y="T5"/>
              </a:cxn>
              <a:cxn ang="0">
                <a:pos x="T6" y="T7"/>
              </a:cxn>
              <a:cxn ang="0">
                <a:pos x="T8" y="T9"/>
              </a:cxn>
              <a:cxn ang="0">
                <a:pos x="T10" y="T11"/>
              </a:cxn>
              <a:cxn ang="0">
                <a:pos x="T12" y="T13"/>
              </a:cxn>
            </a:cxnLst>
            <a:rect l="0" t="0" r="r" b="b"/>
            <a:pathLst>
              <a:path w="127" h="253">
                <a:moveTo>
                  <a:pt x="0" y="0"/>
                </a:moveTo>
                <a:cubicBezTo>
                  <a:pt x="0" y="45"/>
                  <a:pt x="0" y="45"/>
                  <a:pt x="0" y="45"/>
                </a:cubicBezTo>
                <a:cubicBezTo>
                  <a:pt x="46" y="45"/>
                  <a:pt x="82" y="81"/>
                  <a:pt x="82" y="127"/>
                </a:cubicBezTo>
                <a:cubicBezTo>
                  <a:pt x="82" y="172"/>
                  <a:pt x="46" y="209"/>
                  <a:pt x="0" y="209"/>
                </a:cubicBezTo>
                <a:cubicBezTo>
                  <a:pt x="0" y="253"/>
                  <a:pt x="0" y="253"/>
                  <a:pt x="0" y="253"/>
                </a:cubicBezTo>
                <a:cubicBezTo>
                  <a:pt x="70" y="253"/>
                  <a:pt x="127" y="197"/>
                  <a:pt x="127" y="127"/>
                </a:cubicBezTo>
                <a:cubicBezTo>
                  <a:pt x="127" y="57"/>
                  <a:pt x="70" y="0"/>
                  <a:pt x="0" y="0"/>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1" name="Freeform 13"/>
          <p:cNvSpPr>
            <a:spLocks/>
          </p:cNvSpPr>
          <p:nvPr/>
        </p:nvSpPr>
        <p:spPr bwMode="auto">
          <a:xfrm>
            <a:off x="5119664" y="2917765"/>
            <a:ext cx="579173" cy="1548422"/>
          </a:xfrm>
          <a:custGeom>
            <a:avLst/>
            <a:gdLst>
              <a:gd name="T0" fmla="*/ 0 w 82"/>
              <a:gd name="T1" fmla="*/ 0 h 164"/>
              <a:gd name="T2" fmla="*/ 0 w 82"/>
              <a:gd name="T3" fmla="*/ 44 h 164"/>
              <a:gd name="T4" fmla="*/ 38 w 82"/>
              <a:gd name="T5" fmla="*/ 82 h 164"/>
              <a:gd name="T6" fmla="*/ 0 w 82"/>
              <a:gd name="T7" fmla="*/ 119 h 164"/>
              <a:gd name="T8" fmla="*/ 0 w 82"/>
              <a:gd name="T9" fmla="*/ 164 h 164"/>
              <a:gd name="T10" fmla="*/ 82 w 82"/>
              <a:gd name="T11" fmla="*/ 82 h 164"/>
              <a:gd name="T12" fmla="*/ 0 w 82"/>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82" h="164">
                <a:moveTo>
                  <a:pt x="0" y="0"/>
                </a:moveTo>
                <a:cubicBezTo>
                  <a:pt x="0" y="44"/>
                  <a:pt x="0" y="44"/>
                  <a:pt x="0" y="44"/>
                </a:cubicBezTo>
                <a:cubicBezTo>
                  <a:pt x="21" y="44"/>
                  <a:pt x="38" y="61"/>
                  <a:pt x="38" y="82"/>
                </a:cubicBezTo>
                <a:cubicBezTo>
                  <a:pt x="38" y="102"/>
                  <a:pt x="21" y="119"/>
                  <a:pt x="0" y="119"/>
                </a:cubicBezTo>
                <a:cubicBezTo>
                  <a:pt x="0" y="164"/>
                  <a:pt x="0" y="164"/>
                  <a:pt x="0" y="164"/>
                </a:cubicBezTo>
                <a:cubicBezTo>
                  <a:pt x="46" y="164"/>
                  <a:pt x="82" y="127"/>
                  <a:pt x="82" y="82"/>
                </a:cubicBezTo>
                <a:cubicBezTo>
                  <a:pt x="82" y="36"/>
                  <a:pt x="46" y="0"/>
                  <a:pt x="0" y="0"/>
                </a:cubicBezTo>
                <a:close/>
              </a:path>
            </a:pathLst>
          </a:cu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62" name="Freeform 14"/>
          <p:cNvSpPr>
            <a:spLocks/>
          </p:cNvSpPr>
          <p:nvPr/>
        </p:nvSpPr>
        <p:spPr bwMode="auto">
          <a:xfrm>
            <a:off x="5119664" y="2070291"/>
            <a:ext cx="1217749" cy="3235450"/>
          </a:xfrm>
          <a:custGeom>
            <a:avLst/>
            <a:gdLst>
              <a:gd name="T0" fmla="*/ 0 w 172"/>
              <a:gd name="T1" fmla="*/ 0 h 343"/>
              <a:gd name="T2" fmla="*/ 0 w 172"/>
              <a:gd name="T3" fmla="*/ 45 h 343"/>
              <a:gd name="T4" fmla="*/ 127 w 172"/>
              <a:gd name="T5" fmla="*/ 172 h 343"/>
              <a:gd name="T6" fmla="*/ 0 w 172"/>
              <a:gd name="T7" fmla="*/ 298 h 343"/>
              <a:gd name="T8" fmla="*/ 0 w 172"/>
              <a:gd name="T9" fmla="*/ 343 h 343"/>
              <a:gd name="T10" fmla="*/ 172 w 172"/>
              <a:gd name="T11" fmla="*/ 172 h 343"/>
              <a:gd name="T12" fmla="*/ 0 w 172"/>
              <a:gd name="T13" fmla="*/ 0 h 343"/>
            </a:gdLst>
            <a:ahLst/>
            <a:cxnLst>
              <a:cxn ang="0">
                <a:pos x="T0" y="T1"/>
              </a:cxn>
              <a:cxn ang="0">
                <a:pos x="T2" y="T3"/>
              </a:cxn>
              <a:cxn ang="0">
                <a:pos x="T4" y="T5"/>
              </a:cxn>
              <a:cxn ang="0">
                <a:pos x="T6" y="T7"/>
              </a:cxn>
              <a:cxn ang="0">
                <a:pos x="T8" y="T9"/>
              </a:cxn>
              <a:cxn ang="0">
                <a:pos x="T10" y="T11"/>
              </a:cxn>
              <a:cxn ang="0">
                <a:pos x="T12" y="T13"/>
              </a:cxn>
            </a:cxnLst>
            <a:rect l="0" t="0" r="r" b="b"/>
            <a:pathLst>
              <a:path w="172" h="343">
                <a:moveTo>
                  <a:pt x="0" y="0"/>
                </a:moveTo>
                <a:cubicBezTo>
                  <a:pt x="0" y="45"/>
                  <a:pt x="0" y="45"/>
                  <a:pt x="0" y="45"/>
                </a:cubicBezTo>
                <a:cubicBezTo>
                  <a:pt x="70" y="45"/>
                  <a:pt x="127" y="102"/>
                  <a:pt x="127" y="172"/>
                </a:cubicBezTo>
                <a:cubicBezTo>
                  <a:pt x="127" y="242"/>
                  <a:pt x="70" y="298"/>
                  <a:pt x="0" y="298"/>
                </a:cubicBezTo>
                <a:cubicBezTo>
                  <a:pt x="0" y="343"/>
                  <a:pt x="0" y="343"/>
                  <a:pt x="0" y="343"/>
                </a:cubicBezTo>
                <a:cubicBezTo>
                  <a:pt x="95" y="343"/>
                  <a:pt x="172" y="266"/>
                  <a:pt x="172" y="172"/>
                </a:cubicBezTo>
                <a:cubicBezTo>
                  <a:pt x="172" y="77"/>
                  <a:pt x="95" y="0"/>
                  <a:pt x="0" y="0"/>
                </a:cubicBezTo>
                <a:close/>
              </a:path>
            </a:pathLst>
          </a:cu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2" name="Заголовок 1"/>
          <p:cNvSpPr>
            <a:spLocks noGrp="1"/>
          </p:cNvSpPr>
          <p:nvPr>
            <p:ph type="title"/>
          </p:nvPr>
        </p:nvSpPr>
        <p:spPr>
          <a:xfrm>
            <a:off x="1214414" y="354564"/>
            <a:ext cx="7786742" cy="842412"/>
          </a:xfrm>
          <a:solidFill>
            <a:srgbClr val="FFFF00"/>
          </a:solidFill>
        </p:spPr>
        <p:txBody>
          <a:bodyPr>
            <a:normAutofit/>
          </a:bodyPr>
          <a:lstStyle/>
          <a:p>
            <a:pPr algn="ctr"/>
            <a:r>
              <a:rPr lang="en-US" sz="3600" b="1" dirty="0" smtClean="0">
                <a:solidFill>
                  <a:srgbClr val="FF0000"/>
                </a:solidFill>
                <a:effectLst/>
              </a:rPr>
              <a:t>REJALASHDA </a:t>
            </a:r>
            <a:r>
              <a:rPr lang="ru-RU" sz="3600" b="1" dirty="0" smtClean="0">
                <a:solidFill>
                  <a:srgbClr val="FF0000"/>
                </a:solidFill>
                <a:effectLst/>
              </a:rPr>
              <a:t>6 </a:t>
            </a:r>
            <a:r>
              <a:rPr lang="en-US" sz="3600" b="1" dirty="0" smtClean="0">
                <a:solidFill>
                  <a:srgbClr val="FF0000"/>
                </a:solidFill>
                <a:effectLst/>
              </a:rPr>
              <a:t>KALIT SAVOLLAR</a:t>
            </a:r>
            <a:endParaRPr lang="ru-RU" sz="36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23</a:t>
            </a:fld>
            <a:endParaRPr lang="ru-RU" dirty="0"/>
          </a:p>
        </p:txBody>
      </p:sp>
      <p:sp>
        <p:nvSpPr>
          <p:cNvPr id="28" name="TextBox 27"/>
          <p:cNvSpPr txBox="1"/>
          <p:nvPr/>
        </p:nvSpPr>
        <p:spPr>
          <a:xfrm>
            <a:off x="7068143" y="3252880"/>
            <a:ext cx="1986698" cy="350609"/>
          </a:xfrm>
          <a:prstGeom prst="rect">
            <a:avLst/>
          </a:prstGeom>
          <a:noFill/>
        </p:spPr>
        <p:txBody>
          <a:bodyPr wrap="none" rtlCol="0">
            <a:spAutoFit/>
          </a:bodyPr>
          <a:lstStyle/>
          <a:p>
            <a:pPr>
              <a:lnSpc>
                <a:spcPts val="2200"/>
              </a:lnSpc>
            </a:pPr>
            <a:r>
              <a:rPr lang="en-US" sz="1600" dirty="0" smtClean="0"/>
              <a:t>VAQT CHEGARASI</a:t>
            </a:r>
            <a:endParaRPr lang="en-US" sz="1600" dirty="0"/>
          </a:p>
        </p:txBody>
      </p:sp>
      <p:cxnSp>
        <p:nvCxnSpPr>
          <p:cNvPr id="71" name="Прямая соединительная линия 70"/>
          <p:cNvCxnSpPr/>
          <p:nvPr/>
        </p:nvCxnSpPr>
        <p:spPr>
          <a:xfrm>
            <a:off x="3744930" y="2368555"/>
            <a:ext cx="1042137"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2207997" y="2143433"/>
            <a:ext cx="971741" cy="461665"/>
          </a:xfrm>
          <a:prstGeom prst="rect">
            <a:avLst/>
          </a:prstGeom>
          <a:noFill/>
        </p:spPr>
        <p:txBody>
          <a:bodyPr wrap="none" rtlCol="0">
            <a:spAutoFit/>
          </a:bodyPr>
          <a:lstStyle/>
          <a:p>
            <a:pPr algn="r"/>
            <a:r>
              <a:rPr lang="en-US" sz="2400" b="1" dirty="0" smtClean="0">
                <a:latin typeface="+mj-lt"/>
              </a:rPr>
              <a:t>NIMA</a:t>
            </a:r>
            <a:endParaRPr lang="en-US" sz="1600" b="1" dirty="0">
              <a:latin typeface="+mj-lt"/>
            </a:endParaRPr>
          </a:p>
        </p:txBody>
      </p:sp>
      <p:sp>
        <p:nvSpPr>
          <p:cNvPr id="73" name="TextBox 72"/>
          <p:cNvSpPr txBox="1"/>
          <p:nvPr/>
        </p:nvSpPr>
        <p:spPr>
          <a:xfrm>
            <a:off x="1172579" y="2520673"/>
            <a:ext cx="2007153" cy="338554"/>
          </a:xfrm>
          <a:prstGeom prst="rect">
            <a:avLst/>
          </a:prstGeom>
          <a:noFill/>
        </p:spPr>
        <p:txBody>
          <a:bodyPr wrap="none" rtlCol="0">
            <a:spAutoFit/>
          </a:bodyPr>
          <a:lstStyle/>
          <a:p>
            <a:pPr algn="r"/>
            <a:r>
              <a:rPr lang="en-US" sz="1600" dirty="0" smtClean="0"/>
              <a:t>NIMAGA ERISHISH</a:t>
            </a:r>
            <a:endParaRPr lang="en-US" sz="1600" dirty="0"/>
          </a:p>
        </p:txBody>
      </p:sp>
      <p:sp>
        <p:nvSpPr>
          <p:cNvPr id="74" name="Freeform 5"/>
          <p:cNvSpPr>
            <a:spLocks noEditPoints="1"/>
          </p:cNvSpPr>
          <p:nvPr/>
        </p:nvSpPr>
        <p:spPr bwMode="auto">
          <a:xfrm>
            <a:off x="3328234" y="2212720"/>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78" name="Прямая соединительная линия 77"/>
          <p:cNvCxnSpPr/>
          <p:nvPr/>
        </p:nvCxnSpPr>
        <p:spPr>
          <a:xfrm>
            <a:off x="3744930" y="3107062"/>
            <a:ext cx="827070"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2430810" y="2913565"/>
            <a:ext cx="748923" cy="461665"/>
          </a:xfrm>
          <a:prstGeom prst="rect">
            <a:avLst/>
          </a:prstGeom>
          <a:noFill/>
        </p:spPr>
        <p:txBody>
          <a:bodyPr wrap="none" rtlCol="0">
            <a:spAutoFit/>
          </a:bodyPr>
          <a:lstStyle/>
          <a:p>
            <a:pPr algn="r"/>
            <a:r>
              <a:rPr lang="en-US" sz="2400" b="1" dirty="0" smtClean="0">
                <a:latin typeface="+mj-lt"/>
              </a:rPr>
              <a:t>KIM</a:t>
            </a:r>
            <a:endParaRPr lang="en-US" sz="2400" b="1" dirty="0">
              <a:latin typeface="+mj-lt"/>
            </a:endParaRPr>
          </a:p>
        </p:txBody>
      </p:sp>
      <p:sp>
        <p:nvSpPr>
          <p:cNvPr id="80" name="TextBox 79"/>
          <p:cNvSpPr txBox="1"/>
          <p:nvPr/>
        </p:nvSpPr>
        <p:spPr>
          <a:xfrm>
            <a:off x="1013766" y="3269539"/>
            <a:ext cx="2165978" cy="338554"/>
          </a:xfrm>
          <a:prstGeom prst="rect">
            <a:avLst/>
          </a:prstGeom>
          <a:noFill/>
        </p:spPr>
        <p:txBody>
          <a:bodyPr wrap="none" rtlCol="0">
            <a:spAutoFit/>
          </a:bodyPr>
          <a:lstStyle/>
          <a:p>
            <a:pPr algn="r"/>
            <a:r>
              <a:rPr lang="en-US" sz="1600" dirty="0" smtClean="0"/>
              <a:t>KIM ERDAM BERADI</a:t>
            </a:r>
            <a:endParaRPr lang="ru-RU" sz="1600" dirty="0"/>
          </a:p>
        </p:txBody>
      </p:sp>
      <p:sp>
        <p:nvSpPr>
          <p:cNvPr id="81" name="Freeform 5"/>
          <p:cNvSpPr>
            <a:spLocks noEditPoints="1"/>
          </p:cNvSpPr>
          <p:nvPr/>
        </p:nvSpPr>
        <p:spPr bwMode="auto">
          <a:xfrm>
            <a:off x="3328234" y="2961586"/>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82" name="Прямая соединительная линия 81"/>
          <p:cNvCxnSpPr/>
          <p:nvPr/>
        </p:nvCxnSpPr>
        <p:spPr>
          <a:xfrm>
            <a:off x="3744930" y="3845569"/>
            <a:ext cx="1042137"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675798" y="3641712"/>
            <a:ext cx="1503938" cy="461665"/>
          </a:xfrm>
          <a:prstGeom prst="rect">
            <a:avLst/>
          </a:prstGeom>
          <a:noFill/>
        </p:spPr>
        <p:txBody>
          <a:bodyPr wrap="none" rtlCol="0">
            <a:spAutoFit/>
          </a:bodyPr>
          <a:lstStyle/>
          <a:p>
            <a:pPr algn="r"/>
            <a:r>
              <a:rPr lang="en-US" sz="2400" b="1" dirty="0" smtClean="0">
                <a:latin typeface="+mj-lt"/>
              </a:rPr>
              <a:t>KAERDA</a:t>
            </a:r>
            <a:endParaRPr lang="en-US" sz="2400" b="1" dirty="0">
              <a:latin typeface="+mj-lt"/>
            </a:endParaRPr>
          </a:p>
        </p:txBody>
      </p:sp>
      <p:sp>
        <p:nvSpPr>
          <p:cNvPr id="84" name="TextBox 83"/>
          <p:cNvSpPr txBox="1"/>
          <p:nvPr/>
        </p:nvSpPr>
        <p:spPr>
          <a:xfrm>
            <a:off x="2538206" y="3997687"/>
            <a:ext cx="641522" cy="356444"/>
          </a:xfrm>
          <a:prstGeom prst="rect">
            <a:avLst/>
          </a:prstGeom>
          <a:noFill/>
        </p:spPr>
        <p:txBody>
          <a:bodyPr wrap="none" rtlCol="0">
            <a:spAutoFit/>
          </a:bodyPr>
          <a:lstStyle/>
          <a:p>
            <a:pPr algn="r">
              <a:lnSpc>
                <a:spcPts val="2200"/>
              </a:lnSpc>
            </a:pPr>
            <a:r>
              <a:rPr lang="en-US" sz="1600" dirty="0" smtClean="0"/>
              <a:t>JOYI</a:t>
            </a:r>
            <a:endParaRPr lang="ru-RU" sz="1600" dirty="0"/>
          </a:p>
        </p:txBody>
      </p:sp>
      <p:sp>
        <p:nvSpPr>
          <p:cNvPr id="85" name="Freeform 5"/>
          <p:cNvSpPr>
            <a:spLocks noEditPoints="1"/>
          </p:cNvSpPr>
          <p:nvPr/>
        </p:nvSpPr>
        <p:spPr bwMode="auto">
          <a:xfrm>
            <a:off x="3328234" y="3689734"/>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cxnSp>
        <p:nvCxnSpPr>
          <p:cNvPr id="93" name="Прямая соединительная линия 92"/>
          <p:cNvCxnSpPr/>
          <p:nvPr/>
        </p:nvCxnSpPr>
        <p:spPr>
          <a:xfrm flipH="1">
            <a:off x="5763803" y="3074608"/>
            <a:ext cx="845999"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4" name="Freeform 5"/>
          <p:cNvSpPr>
            <a:spLocks noEditPoints="1"/>
          </p:cNvSpPr>
          <p:nvPr/>
        </p:nvSpPr>
        <p:spPr bwMode="auto">
          <a:xfrm>
            <a:off x="6720424" y="2886083"/>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95" name="TextBox 94"/>
          <p:cNvSpPr txBox="1"/>
          <p:nvPr/>
        </p:nvSpPr>
        <p:spPr>
          <a:xfrm>
            <a:off x="7068144" y="2829472"/>
            <a:ext cx="1537600" cy="461665"/>
          </a:xfrm>
          <a:prstGeom prst="rect">
            <a:avLst/>
          </a:prstGeom>
          <a:noFill/>
        </p:spPr>
        <p:txBody>
          <a:bodyPr wrap="none" rtlCol="0">
            <a:spAutoFit/>
          </a:bodyPr>
          <a:lstStyle/>
          <a:p>
            <a:r>
              <a:rPr lang="en-US" sz="2400" b="1" dirty="0" smtClean="0">
                <a:latin typeface="+mj-lt"/>
              </a:rPr>
              <a:t>KACHON</a:t>
            </a:r>
            <a:endParaRPr lang="en-US" sz="2400" b="1" dirty="0">
              <a:latin typeface="+mj-lt"/>
            </a:endParaRPr>
          </a:p>
        </p:txBody>
      </p:sp>
      <p:sp>
        <p:nvSpPr>
          <p:cNvPr id="97" name="TextBox 96"/>
          <p:cNvSpPr txBox="1"/>
          <p:nvPr/>
        </p:nvSpPr>
        <p:spPr>
          <a:xfrm>
            <a:off x="7068143" y="4323317"/>
            <a:ext cx="2073003" cy="356444"/>
          </a:xfrm>
          <a:prstGeom prst="rect">
            <a:avLst/>
          </a:prstGeom>
          <a:noFill/>
        </p:spPr>
        <p:txBody>
          <a:bodyPr wrap="none" rtlCol="0">
            <a:spAutoFit/>
          </a:bodyPr>
          <a:lstStyle/>
          <a:p>
            <a:pPr>
              <a:lnSpc>
                <a:spcPts val="2200"/>
              </a:lnSpc>
            </a:pPr>
            <a:r>
              <a:rPr lang="en-US" sz="1600" dirty="0" smtClean="0"/>
              <a:t>BELGILASH KERAK</a:t>
            </a:r>
            <a:endParaRPr lang="ru-RU" sz="1600" dirty="0"/>
          </a:p>
        </p:txBody>
      </p:sp>
      <p:cxnSp>
        <p:nvCxnSpPr>
          <p:cNvPr id="98" name="Прямая соединительная линия 97"/>
          <p:cNvCxnSpPr/>
          <p:nvPr/>
        </p:nvCxnSpPr>
        <p:spPr>
          <a:xfrm flipH="1">
            <a:off x="5463284" y="4145045"/>
            <a:ext cx="1146518"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9" name="Freeform 5"/>
          <p:cNvSpPr>
            <a:spLocks noEditPoints="1"/>
          </p:cNvSpPr>
          <p:nvPr/>
        </p:nvSpPr>
        <p:spPr bwMode="auto">
          <a:xfrm>
            <a:off x="6720424" y="3956520"/>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100" name="TextBox 99"/>
          <p:cNvSpPr txBox="1"/>
          <p:nvPr/>
        </p:nvSpPr>
        <p:spPr>
          <a:xfrm>
            <a:off x="7068144" y="3910541"/>
            <a:ext cx="1838580" cy="461665"/>
          </a:xfrm>
          <a:prstGeom prst="rect">
            <a:avLst/>
          </a:prstGeom>
          <a:noFill/>
        </p:spPr>
        <p:txBody>
          <a:bodyPr wrap="none" rtlCol="0">
            <a:spAutoFit/>
          </a:bodyPr>
          <a:lstStyle/>
          <a:p>
            <a:r>
              <a:rPr lang="en-US" sz="2400" b="1" dirty="0" smtClean="0">
                <a:latin typeface="+mj-lt"/>
              </a:rPr>
              <a:t>TALABLAR</a:t>
            </a:r>
            <a:endParaRPr lang="en-US" sz="2400" b="1" dirty="0">
              <a:latin typeface="+mj-lt"/>
            </a:endParaRPr>
          </a:p>
        </p:txBody>
      </p:sp>
      <p:sp>
        <p:nvSpPr>
          <p:cNvPr id="102" name="TextBox 101"/>
          <p:cNvSpPr txBox="1"/>
          <p:nvPr/>
        </p:nvSpPr>
        <p:spPr>
          <a:xfrm>
            <a:off x="7068144" y="5145973"/>
            <a:ext cx="1263487" cy="356444"/>
          </a:xfrm>
          <a:prstGeom prst="rect">
            <a:avLst/>
          </a:prstGeom>
          <a:noFill/>
        </p:spPr>
        <p:txBody>
          <a:bodyPr wrap="none" rtlCol="0">
            <a:spAutoFit/>
          </a:bodyPr>
          <a:lstStyle/>
          <a:p>
            <a:pPr>
              <a:lnSpc>
                <a:spcPts val="2200"/>
              </a:lnSpc>
            </a:pPr>
            <a:r>
              <a:rPr lang="en-US" sz="1600" dirty="0" smtClean="0"/>
              <a:t>SABABLAR</a:t>
            </a:r>
            <a:endParaRPr lang="ru-RU" sz="1600" dirty="0"/>
          </a:p>
        </p:txBody>
      </p:sp>
      <p:cxnSp>
        <p:nvCxnSpPr>
          <p:cNvPr id="103" name="Прямая соединительная линия 102"/>
          <p:cNvCxnSpPr/>
          <p:nvPr/>
        </p:nvCxnSpPr>
        <p:spPr>
          <a:xfrm flipH="1">
            <a:off x="5463284" y="4967701"/>
            <a:ext cx="1146518" cy="0"/>
          </a:xfrm>
          <a:prstGeom prst="line">
            <a:avLst/>
          </a:prstGeom>
          <a:ln>
            <a:solidFill>
              <a:schemeClr val="tx1"/>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4" name="Freeform 5"/>
          <p:cNvSpPr>
            <a:spLocks noEditPoints="1"/>
          </p:cNvSpPr>
          <p:nvPr/>
        </p:nvSpPr>
        <p:spPr bwMode="auto">
          <a:xfrm>
            <a:off x="6720424" y="4779176"/>
            <a:ext cx="272228" cy="362970"/>
          </a:xfrm>
          <a:custGeom>
            <a:avLst/>
            <a:gdLst>
              <a:gd name="T0" fmla="*/ 425 w 850"/>
              <a:gd name="T1" fmla="*/ 0 h 850"/>
              <a:gd name="T2" fmla="*/ 0 w 850"/>
              <a:gd name="T3" fmla="*/ 425 h 850"/>
              <a:gd name="T4" fmla="*/ 425 w 850"/>
              <a:gd name="T5" fmla="*/ 850 h 850"/>
              <a:gd name="T6" fmla="*/ 850 w 850"/>
              <a:gd name="T7" fmla="*/ 425 h 850"/>
              <a:gd name="T8" fmla="*/ 425 w 850"/>
              <a:gd name="T9" fmla="*/ 0 h 850"/>
              <a:gd name="T10" fmla="*/ 455 w 850"/>
              <a:gd name="T11" fmla="*/ 661 h 850"/>
              <a:gd name="T12" fmla="*/ 421 w 850"/>
              <a:gd name="T13" fmla="*/ 674 h 850"/>
              <a:gd name="T14" fmla="*/ 386 w 850"/>
              <a:gd name="T15" fmla="*/ 661 h 850"/>
              <a:gd name="T16" fmla="*/ 371 w 850"/>
              <a:gd name="T17" fmla="*/ 625 h 850"/>
              <a:gd name="T18" fmla="*/ 385 w 850"/>
              <a:gd name="T19" fmla="*/ 590 h 850"/>
              <a:gd name="T20" fmla="*/ 421 w 850"/>
              <a:gd name="T21" fmla="*/ 576 h 850"/>
              <a:gd name="T22" fmla="*/ 456 w 850"/>
              <a:gd name="T23" fmla="*/ 590 h 850"/>
              <a:gd name="T24" fmla="*/ 470 w 850"/>
              <a:gd name="T25" fmla="*/ 625 h 850"/>
              <a:gd name="T26" fmla="*/ 455 w 850"/>
              <a:gd name="T27" fmla="*/ 661 h 850"/>
              <a:gd name="T28" fmla="*/ 578 w 850"/>
              <a:gd name="T29" fmla="*/ 356 h 850"/>
              <a:gd name="T30" fmla="*/ 551 w 850"/>
              <a:gd name="T31" fmla="*/ 393 h 850"/>
              <a:gd name="T32" fmla="*/ 495 w 850"/>
              <a:gd name="T33" fmla="*/ 444 h 850"/>
              <a:gd name="T34" fmla="*/ 477 w 850"/>
              <a:gd name="T35" fmla="*/ 462 h 850"/>
              <a:gd name="T36" fmla="*/ 467 w 850"/>
              <a:gd name="T37" fmla="*/ 476 h 850"/>
              <a:gd name="T38" fmla="*/ 462 w 850"/>
              <a:gd name="T39" fmla="*/ 489 h 850"/>
              <a:gd name="T40" fmla="*/ 457 w 850"/>
              <a:gd name="T41" fmla="*/ 512 h 850"/>
              <a:gd name="T42" fmla="*/ 417 w 850"/>
              <a:gd name="T43" fmla="*/ 546 h 850"/>
              <a:gd name="T44" fmla="*/ 389 w 850"/>
              <a:gd name="T45" fmla="*/ 535 h 850"/>
              <a:gd name="T46" fmla="*/ 377 w 850"/>
              <a:gd name="T47" fmla="*/ 501 h 850"/>
              <a:gd name="T48" fmla="*/ 385 w 850"/>
              <a:gd name="T49" fmla="*/ 453 h 850"/>
              <a:gd name="T50" fmla="*/ 408 w 850"/>
              <a:gd name="T51" fmla="*/ 418 h 850"/>
              <a:gd name="T52" fmla="*/ 446 w 850"/>
              <a:gd name="T53" fmla="*/ 381 h 850"/>
              <a:gd name="T54" fmla="*/ 477 w 850"/>
              <a:gd name="T55" fmla="*/ 354 h 850"/>
              <a:gd name="T56" fmla="*/ 493 w 850"/>
              <a:gd name="T57" fmla="*/ 333 h 850"/>
              <a:gd name="T58" fmla="*/ 499 w 850"/>
              <a:gd name="T59" fmla="*/ 308 h 850"/>
              <a:gd name="T60" fmla="*/ 480 w 850"/>
              <a:gd name="T61" fmla="*/ 263 h 850"/>
              <a:gd name="T62" fmla="*/ 429 w 850"/>
              <a:gd name="T63" fmla="*/ 245 h 850"/>
              <a:gd name="T64" fmla="*/ 376 w 850"/>
              <a:gd name="T65" fmla="*/ 263 h 850"/>
              <a:gd name="T66" fmla="*/ 347 w 850"/>
              <a:gd name="T67" fmla="*/ 317 h 850"/>
              <a:gd name="T68" fmla="*/ 304 w 850"/>
              <a:gd name="T69" fmla="*/ 354 h 850"/>
              <a:gd name="T70" fmla="*/ 273 w 850"/>
              <a:gd name="T71" fmla="*/ 341 h 850"/>
              <a:gd name="T72" fmla="*/ 260 w 850"/>
              <a:gd name="T73" fmla="*/ 313 h 850"/>
              <a:gd name="T74" fmla="*/ 280 w 850"/>
              <a:gd name="T75" fmla="*/ 250 h 850"/>
              <a:gd name="T76" fmla="*/ 339 w 850"/>
              <a:gd name="T77" fmla="*/ 197 h 850"/>
              <a:gd name="T78" fmla="*/ 429 w 850"/>
              <a:gd name="T79" fmla="*/ 176 h 850"/>
              <a:gd name="T80" fmla="*/ 513 w 850"/>
              <a:gd name="T81" fmla="*/ 193 h 850"/>
              <a:gd name="T82" fmla="*/ 570 w 850"/>
              <a:gd name="T83" fmla="*/ 241 h 850"/>
              <a:gd name="T84" fmla="*/ 590 w 850"/>
              <a:gd name="T85" fmla="*/ 307 h 850"/>
              <a:gd name="T86" fmla="*/ 578 w 850"/>
              <a:gd name="T87" fmla="*/ 356 h 850"/>
              <a:gd name="T88" fmla="*/ 578 w 850"/>
              <a:gd name="T89" fmla="*/ 356 h 850"/>
              <a:gd name="T90" fmla="*/ 578 w 850"/>
              <a:gd name="T91" fmla="*/ 356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50" h="850">
                <a:moveTo>
                  <a:pt x="425" y="0"/>
                </a:moveTo>
                <a:cubicBezTo>
                  <a:pt x="190" y="0"/>
                  <a:pt x="0" y="190"/>
                  <a:pt x="0" y="425"/>
                </a:cubicBezTo>
                <a:cubicBezTo>
                  <a:pt x="0" y="660"/>
                  <a:pt x="190" y="850"/>
                  <a:pt x="425" y="850"/>
                </a:cubicBezTo>
                <a:cubicBezTo>
                  <a:pt x="660" y="850"/>
                  <a:pt x="850" y="660"/>
                  <a:pt x="850" y="425"/>
                </a:cubicBezTo>
                <a:cubicBezTo>
                  <a:pt x="850" y="190"/>
                  <a:pt x="660" y="0"/>
                  <a:pt x="425" y="0"/>
                </a:cubicBezTo>
                <a:close/>
                <a:moveTo>
                  <a:pt x="455" y="661"/>
                </a:moveTo>
                <a:cubicBezTo>
                  <a:pt x="445" y="670"/>
                  <a:pt x="434" y="674"/>
                  <a:pt x="421" y="674"/>
                </a:cubicBezTo>
                <a:cubicBezTo>
                  <a:pt x="408" y="674"/>
                  <a:pt x="396" y="670"/>
                  <a:pt x="386" y="661"/>
                </a:cubicBezTo>
                <a:cubicBezTo>
                  <a:pt x="376" y="653"/>
                  <a:pt x="371" y="641"/>
                  <a:pt x="371" y="625"/>
                </a:cubicBezTo>
                <a:cubicBezTo>
                  <a:pt x="371" y="611"/>
                  <a:pt x="376" y="599"/>
                  <a:pt x="385" y="590"/>
                </a:cubicBezTo>
                <a:cubicBezTo>
                  <a:pt x="395" y="581"/>
                  <a:pt x="407" y="576"/>
                  <a:pt x="421" y="576"/>
                </a:cubicBezTo>
                <a:cubicBezTo>
                  <a:pt x="435" y="576"/>
                  <a:pt x="447" y="581"/>
                  <a:pt x="456" y="590"/>
                </a:cubicBezTo>
                <a:cubicBezTo>
                  <a:pt x="465" y="599"/>
                  <a:pt x="470" y="611"/>
                  <a:pt x="470" y="625"/>
                </a:cubicBezTo>
                <a:cubicBezTo>
                  <a:pt x="470" y="640"/>
                  <a:pt x="465" y="652"/>
                  <a:pt x="455" y="661"/>
                </a:cubicBezTo>
                <a:close/>
                <a:moveTo>
                  <a:pt x="578" y="356"/>
                </a:moveTo>
                <a:cubicBezTo>
                  <a:pt x="571" y="370"/>
                  <a:pt x="562" y="382"/>
                  <a:pt x="551" y="393"/>
                </a:cubicBezTo>
                <a:cubicBezTo>
                  <a:pt x="541" y="403"/>
                  <a:pt x="522" y="420"/>
                  <a:pt x="495" y="444"/>
                </a:cubicBezTo>
                <a:cubicBezTo>
                  <a:pt x="488" y="451"/>
                  <a:pt x="482" y="457"/>
                  <a:pt x="477" y="462"/>
                </a:cubicBezTo>
                <a:cubicBezTo>
                  <a:pt x="473" y="467"/>
                  <a:pt x="469" y="472"/>
                  <a:pt x="467" y="476"/>
                </a:cubicBezTo>
                <a:cubicBezTo>
                  <a:pt x="465" y="481"/>
                  <a:pt x="463" y="485"/>
                  <a:pt x="462" y="489"/>
                </a:cubicBezTo>
                <a:cubicBezTo>
                  <a:pt x="461" y="493"/>
                  <a:pt x="459" y="501"/>
                  <a:pt x="457" y="512"/>
                </a:cubicBezTo>
                <a:cubicBezTo>
                  <a:pt x="452" y="534"/>
                  <a:pt x="439" y="546"/>
                  <a:pt x="417" y="546"/>
                </a:cubicBezTo>
                <a:cubicBezTo>
                  <a:pt x="406" y="546"/>
                  <a:pt x="396" y="542"/>
                  <a:pt x="389" y="535"/>
                </a:cubicBezTo>
                <a:cubicBezTo>
                  <a:pt x="381" y="527"/>
                  <a:pt x="377" y="516"/>
                  <a:pt x="377" y="501"/>
                </a:cubicBezTo>
                <a:cubicBezTo>
                  <a:pt x="377" y="483"/>
                  <a:pt x="380" y="467"/>
                  <a:pt x="385" y="453"/>
                </a:cubicBezTo>
                <a:cubicBezTo>
                  <a:pt x="391" y="440"/>
                  <a:pt x="399" y="428"/>
                  <a:pt x="408" y="418"/>
                </a:cubicBezTo>
                <a:cubicBezTo>
                  <a:pt x="418" y="408"/>
                  <a:pt x="430" y="396"/>
                  <a:pt x="446" y="381"/>
                </a:cubicBezTo>
                <a:cubicBezTo>
                  <a:pt x="460" y="369"/>
                  <a:pt x="471" y="360"/>
                  <a:pt x="477" y="354"/>
                </a:cubicBezTo>
                <a:cubicBezTo>
                  <a:pt x="483" y="347"/>
                  <a:pt x="488" y="340"/>
                  <a:pt x="493" y="333"/>
                </a:cubicBezTo>
                <a:cubicBezTo>
                  <a:pt x="497" y="325"/>
                  <a:pt x="499" y="317"/>
                  <a:pt x="499" y="308"/>
                </a:cubicBezTo>
                <a:cubicBezTo>
                  <a:pt x="499" y="290"/>
                  <a:pt x="493" y="275"/>
                  <a:pt x="480" y="263"/>
                </a:cubicBezTo>
                <a:cubicBezTo>
                  <a:pt x="466" y="251"/>
                  <a:pt x="450" y="245"/>
                  <a:pt x="429" y="245"/>
                </a:cubicBezTo>
                <a:cubicBezTo>
                  <a:pt x="405" y="245"/>
                  <a:pt x="387" y="251"/>
                  <a:pt x="376" y="263"/>
                </a:cubicBezTo>
                <a:cubicBezTo>
                  <a:pt x="364" y="276"/>
                  <a:pt x="354" y="293"/>
                  <a:pt x="347" y="317"/>
                </a:cubicBezTo>
                <a:cubicBezTo>
                  <a:pt x="339" y="342"/>
                  <a:pt x="325" y="354"/>
                  <a:pt x="304" y="354"/>
                </a:cubicBezTo>
                <a:cubicBezTo>
                  <a:pt x="292" y="354"/>
                  <a:pt x="281" y="350"/>
                  <a:pt x="273" y="341"/>
                </a:cubicBezTo>
                <a:cubicBezTo>
                  <a:pt x="264" y="333"/>
                  <a:pt x="260" y="323"/>
                  <a:pt x="260" y="313"/>
                </a:cubicBezTo>
                <a:cubicBezTo>
                  <a:pt x="260" y="292"/>
                  <a:pt x="267" y="271"/>
                  <a:pt x="280" y="250"/>
                </a:cubicBezTo>
                <a:cubicBezTo>
                  <a:pt x="294" y="228"/>
                  <a:pt x="313" y="211"/>
                  <a:pt x="339" y="197"/>
                </a:cubicBezTo>
                <a:cubicBezTo>
                  <a:pt x="365" y="183"/>
                  <a:pt x="395" y="176"/>
                  <a:pt x="429" y="176"/>
                </a:cubicBezTo>
                <a:cubicBezTo>
                  <a:pt x="461" y="176"/>
                  <a:pt x="489" y="181"/>
                  <a:pt x="513" y="193"/>
                </a:cubicBezTo>
                <a:cubicBezTo>
                  <a:pt x="538" y="205"/>
                  <a:pt x="556" y="221"/>
                  <a:pt x="570" y="241"/>
                </a:cubicBezTo>
                <a:cubicBezTo>
                  <a:pt x="583" y="261"/>
                  <a:pt x="590" y="283"/>
                  <a:pt x="590" y="307"/>
                </a:cubicBezTo>
                <a:cubicBezTo>
                  <a:pt x="590" y="326"/>
                  <a:pt x="586" y="342"/>
                  <a:pt x="578" y="356"/>
                </a:cubicBezTo>
                <a:close/>
                <a:moveTo>
                  <a:pt x="578" y="356"/>
                </a:moveTo>
                <a:cubicBezTo>
                  <a:pt x="578" y="356"/>
                  <a:pt x="578" y="356"/>
                  <a:pt x="578" y="356"/>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ru-RU"/>
          </a:p>
        </p:txBody>
      </p:sp>
      <p:sp>
        <p:nvSpPr>
          <p:cNvPr id="105" name="TextBox 104"/>
          <p:cNvSpPr txBox="1"/>
          <p:nvPr/>
        </p:nvSpPr>
        <p:spPr>
          <a:xfrm>
            <a:off x="7068143" y="4743829"/>
            <a:ext cx="1433406" cy="461665"/>
          </a:xfrm>
          <a:prstGeom prst="rect">
            <a:avLst/>
          </a:prstGeom>
          <a:noFill/>
        </p:spPr>
        <p:txBody>
          <a:bodyPr wrap="none" rtlCol="0">
            <a:spAutoFit/>
          </a:bodyPr>
          <a:lstStyle/>
          <a:p>
            <a:r>
              <a:rPr lang="en-US" sz="2400" b="1" dirty="0" smtClean="0">
                <a:latin typeface="+mj-lt"/>
              </a:rPr>
              <a:t>NIMAGA</a:t>
            </a:r>
            <a:endParaRPr lang="en-US" sz="2400" b="1" dirty="0">
              <a:latin typeface="+mj-lt"/>
            </a:endParaRPr>
          </a:p>
        </p:txBody>
      </p:sp>
      <p:grpSp>
        <p:nvGrpSpPr>
          <p:cNvPr id="5" name="Группа 42"/>
          <p:cNvGrpSpPr/>
          <p:nvPr/>
        </p:nvGrpSpPr>
        <p:grpSpPr>
          <a:xfrm>
            <a:off x="5098777" y="1831304"/>
            <a:ext cx="1404531" cy="1877084"/>
            <a:chOff x="6641460" y="1633790"/>
            <a:chExt cx="2195281" cy="2200410"/>
          </a:xfrm>
        </p:grpSpPr>
        <p:sp>
          <p:nvSpPr>
            <p:cNvPr id="44" name="Freeform 17"/>
            <p:cNvSpPr>
              <a:spLocks/>
            </p:cNvSpPr>
            <p:nvPr/>
          </p:nvSpPr>
          <p:spPr bwMode="auto">
            <a:xfrm>
              <a:off x="6933822" y="2023606"/>
              <a:ext cx="1528490" cy="1528490"/>
            </a:xfrm>
            <a:custGeom>
              <a:avLst/>
              <a:gdLst>
                <a:gd name="T0" fmla="*/ 279 w 298"/>
                <a:gd name="T1" fmla="*/ 0 h 298"/>
                <a:gd name="T2" fmla="*/ 298 w 298"/>
                <a:gd name="T3" fmla="*/ 17 h 298"/>
                <a:gd name="T4" fmla="*/ 17 w 298"/>
                <a:gd name="T5" fmla="*/ 298 h 298"/>
                <a:gd name="T6" fmla="*/ 0 w 298"/>
                <a:gd name="T7" fmla="*/ 279 h 298"/>
                <a:gd name="T8" fmla="*/ 279 w 298"/>
                <a:gd name="T9" fmla="*/ 0 h 298"/>
              </a:gdLst>
              <a:ahLst/>
              <a:cxnLst>
                <a:cxn ang="0">
                  <a:pos x="T0" y="T1"/>
                </a:cxn>
                <a:cxn ang="0">
                  <a:pos x="T2" y="T3"/>
                </a:cxn>
                <a:cxn ang="0">
                  <a:pos x="T4" y="T5"/>
                </a:cxn>
                <a:cxn ang="0">
                  <a:pos x="T6" y="T7"/>
                </a:cxn>
                <a:cxn ang="0">
                  <a:pos x="T8" y="T9"/>
                </a:cxn>
              </a:cxnLst>
              <a:rect l="0" t="0" r="r" b="b"/>
              <a:pathLst>
                <a:path w="298" h="298">
                  <a:moveTo>
                    <a:pt x="279" y="0"/>
                  </a:moveTo>
                  <a:lnTo>
                    <a:pt x="298" y="17"/>
                  </a:lnTo>
                  <a:lnTo>
                    <a:pt x="17" y="298"/>
                  </a:lnTo>
                  <a:lnTo>
                    <a:pt x="0" y="279"/>
                  </a:lnTo>
                  <a:lnTo>
                    <a:pt x="279" y="0"/>
                  </a:lnTo>
                  <a:close/>
                </a:path>
              </a:pathLst>
            </a:custGeom>
            <a:solidFill>
              <a:schemeClr val="tx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nvGrpSpPr>
            <p:cNvPr id="6" name="Группа 44"/>
            <p:cNvGrpSpPr/>
            <p:nvPr/>
          </p:nvGrpSpPr>
          <p:grpSpPr>
            <a:xfrm>
              <a:off x="6641460" y="1633790"/>
              <a:ext cx="2195281" cy="2200410"/>
              <a:chOff x="6641460" y="1633790"/>
              <a:chExt cx="2195281" cy="2200410"/>
            </a:xfrm>
          </p:grpSpPr>
          <p:sp>
            <p:nvSpPr>
              <p:cNvPr id="46" name="Freeform 15"/>
              <p:cNvSpPr>
                <a:spLocks/>
              </p:cNvSpPr>
              <p:nvPr/>
            </p:nvSpPr>
            <p:spPr bwMode="auto">
              <a:xfrm>
                <a:off x="6641460" y="3064826"/>
                <a:ext cx="769374" cy="769374"/>
              </a:xfrm>
              <a:custGeom>
                <a:avLst/>
                <a:gdLst>
                  <a:gd name="T0" fmla="*/ 0 w 150"/>
                  <a:gd name="T1" fmla="*/ 150 h 150"/>
                  <a:gd name="T2" fmla="*/ 19 w 150"/>
                  <a:gd name="T3" fmla="*/ 76 h 150"/>
                  <a:gd name="T4" fmla="*/ 40 w 150"/>
                  <a:gd name="T5" fmla="*/ 0 h 150"/>
                  <a:gd name="T6" fmla="*/ 76 w 150"/>
                  <a:gd name="T7" fmla="*/ 73 h 150"/>
                  <a:gd name="T8" fmla="*/ 150 w 150"/>
                  <a:gd name="T9" fmla="*/ 112 h 150"/>
                  <a:gd name="T10" fmla="*/ 74 w 150"/>
                  <a:gd name="T11" fmla="*/ 131 h 150"/>
                  <a:gd name="T12" fmla="*/ 0 w 150"/>
                  <a:gd name="T13" fmla="*/ 150 h 150"/>
                </a:gdLst>
                <a:ahLst/>
                <a:cxnLst>
                  <a:cxn ang="0">
                    <a:pos x="T0" y="T1"/>
                  </a:cxn>
                  <a:cxn ang="0">
                    <a:pos x="T2" y="T3"/>
                  </a:cxn>
                  <a:cxn ang="0">
                    <a:pos x="T4" y="T5"/>
                  </a:cxn>
                  <a:cxn ang="0">
                    <a:pos x="T6" y="T7"/>
                  </a:cxn>
                  <a:cxn ang="0">
                    <a:pos x="T8" y="T9"/>
                  </a:cxn>
                  <a:cxn ang="0">
                    <a:pos x="T10" y="T11"/>
                  </a:cxn>
                  <a:cxn ang="0">
                    <a:pos x="T12" y="T13"/>
                  </a:cxn>
                </a:cxnLst>
                <a:rect l="0" t="0" r="r" b="b"/>
                <a:pathLst>
                  <a:path w="150" h="150">
                    <a:moveTo>
                      <a:pt x="0" y="150"/>
                    </a:moveTo>
                    <a:lnTo>
                      <a:pt x="19" y="76"/>
                    </a:lnTo>
                    <a:lnTo>
                      <a:pt x="40" y="0"/>
                    </a:lnTo>
                    <a:lnTo>
                      <a:pt x="76" y="73"/>
                    </a:lnTo>
                    <a:lnTo>
                      <a:pt x="150" y="112"/>
                    </a:lnTo>
                    <a:lnTo>
                      <a:pt x="74" y="131"/>
                    </a:lnTo>
                    <a:lnTo>
                      <a:pt x="0" y="150"/>
                    </a:lnTo>
                    <a:close/>
                  </a:path>
                </a:pathLst>
              </a:custGeom>
              <a:solidFill>
                <a:schemeClr val="tx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7" name="Freeform 16"/>
              <p:cNvSpPr>
                <a:spLocks/>
              </p:cNvSpPr>
              <p:nvPr/>
            </p:nvSpPr>
            <p:spPr bwMode="auto">
              <a:xfrm>
                <a:off x="8031463" y="1633790"/>
                <a:ext cx="805278" cy="805278"/>
              </a:xfrm>
              <a:custGeom>
                <a:avLst/>
                <a:gdLst>
                  <a:gd name="T0" fmla="*/ 65 w 157"/>
                  <a:gd name="T1" fmla="*/ 0 h 157"/>
                  <a:gd name="T2" fmla="*/ 0 w 157"/>
                  <a:gd name="T3" fmla="*/ 64 h 157"/>
                  <a:gd name="T4" fmla="*/ 22 w 157"/>
                  <a:gd name="T5" fmla="*/ 138 h 157"/>
                  <a:gd name="T6" fmla="*/ 93 w 157"/>
                  <a:gd name="T7" fmla="*/ 157 h 157"/>
                  <a:gd name="T8" fmla="*/ 157 w 157"/>
                  <a:gd name="T9" fmla="*/ 93 h 157"/>
                  <a:gd name="T10" fmla="*/ 84 w 157"/>
                  <a:gd name="T11" fmla="*/ 74 h 157"/>
                  <a:gd name="T12" fmla="*/ 65 w 157"/>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157" h="157">
                    <a:moveTo>
                      <a:pt x="65" y="0"/>
                    </a:moveTo>
                    <a:lnTo>
                      <a:pt x="0" y="64"/>
                    </a:lnTo>
                    <a:lnTo>
                      <a:pt x="22" y="138"/>
                    </a:lnTo>
                    <a:lnTo>
                      <a:pt x="93" y="157"/>
                    </a:lnTo>
                    <a:lnTo>
                      <a:pt x="157" y="93"/>
                    </a:lnTo>
                    <a:lnTo>
                      <a:pt x="84" y="74"/>
                    </a:lnTo>
                    <a:lnTo>
                      <a:pt x="65" y="0"/>
                    </a:lnTo>
                    <a:close/>
                  </a:path>
                </a:pathLst>
              </a:custGeom>
              <a:solidFill>
                <a:schemeClr val="tx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8" name="Freeform 18"/>
              <p:cNvSpPr>
                <a:spLocks/>
              </p:cNvSpPr>
              <p:nvPr/>
            </p:nvSpPr>
            <p:spPr bwMode="auto">
              <a:xfrm>
                <a:off x="6641460" y="1633790"/>
                <a:ext cx="1820852" cy="2200410"/>
              </a:xfrm>
              <a:custGeom>
                <a:avLst/>
                <a:gdLst>
                  <a:gd name="T0" fmla="*/ 355 w 355"/>
                  <a:gd name="T1" fmla="*/ 74 h 429"/>
                  <a:gd name="T2" fmla="*/ 336 w 355"/>
                  <a:gd name="T3" fmla="*/ 0 h 429"/>
                  <a:gd name="T4" fmla="*/ 271 w 355"/>
                  <a:gd name="T5" fmla="*/ 64 h 429"/>
                  <a:gd name="T6" fmla="*/ 288 w 355"/>
                  <a:gd name="T7" fmla="*/ 124 h 429"/>
                  <a:gd name="T8" fmla="*/ 71 w 355"/>
                  <a:gd name="T9" fmla="*/ 341 h 429"/>
                  <a:gd name="T10" fmla="*/ 40 w 355"/>
                  <a:gd name="T11" fmla="*/ 279 h 429"/>
                  <a:gd name="T12" fmla="*/ 19 w 355"/>
                  <a:gd name="T13" fmla="*/ 355 h 429"/>
                  <a:gd name="T14" fmla="*/ 0 w 355"/>
                  <a:gd name="T15" fmla="*/ 429 h 429"/>
                  <a:gd name="T16" fmla="*/ 355 w 355"/>
                  <a:gd name="T17" fmla="*/ 7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429">
                    <a:moveTo>
                      <a:pt x="355" y="74"/>
                    </a:moveTo>
                    <a:lnTo>
                      <a:pt x="336" y="0"/>
                    </a:lnTo>
                    <a:lnTo>
                      <a:pt x="271" y="64"/>
                    </a:lnTo>
                    <a:lnTo>
                      <a:pt x="288" y="124"/>
                    </a:lnTo>
                    <a:lnTo>
                      <a:pt x="71" y="341"/>
                    </a:lnTo>
                    <a:lnTo>
                      <a:pt x="40" y="279"/>
                    </a:lnTo>
                    <a:lnTo>
                      <a:pt x="19" y="355"/>
                    </a:lnTo>
                    <a:lnTo>
                      <a:pt x="0" y="429"/>
                    </a:lnTo>
                    <a:lnTo>
                      <a:pt x="355" y="74"/>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grpSp>
    </p:spTree>
    <p:extLst>
      <p:ext uri="{BB962C8B-B14F-4D97-AF65-F5344CB8AC3E}">
        <p14:creationId xmlns:p14="http://schemas.microsoft.com/office/powerpoint/2010/main" xmlns="" val="1728014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42976" y="142852"/>
            <a:ext cx="7786742" cy="707886"/>
          </a:xfrm>
          <a:prstGeom prst="rect">
            <a:avLst/>
          </a:prstGeom>
          <a:solidFill>
            <a:srgbClr val="FFFF00"/>
          </a:solidFill>
        </p:spPr>
        <p:txBody>
          <a:bodyPr wrap="square">
            <a:spAutoFit/>
          </a:bodyPr>
          <a:lstStyle/>
          <a:p>
            <a:pPr lvl="0" algn="ctr"/>
            <a:r>
              <a:rPr lang="en-US" sz="4000" b="1" dirty="0" smtClean="0">
                <a:solidFill>
                  <a:srgbClr val="FF0000"/>
                </a:solidFill>
                <a:latin typeface="Times New Roman" pitchFamily="18" charset="0"/>
                <a:cs typeface="Times New Roman" pitchFamily="18" charset="0"/>
              </a:rPr>
              <a:t>SMART REJALAHTIRISH</a:t>
            </a:r>
            <a:endParaRPr lang="ru-RU" sz="4000" dirty="0" smtClean="0">
              <a:solidFill>
                <a:srgbClr val="FF0000"/>
              </a:solidFill>
              <a:latin typeface="Times New Roman" pitchFamily="18" charset="0"/>
              <a:cs typeface="Times New Roman" pitchFamily="18" charset="0"/>
            </a:endParaRPr>
          </a:p>
        </p:txBody>
      </p:sp>
      <p:sp>
        <p:nvSpPr>
          <p:cNvPr id="84994" name="Rectangle 2"/>
          <p:cNvSpPr>
            <a:spLocks noChangeArrowheads="1"/>
          </p:cNvSpPr>
          <p:nvPr/>
        </p:nvSpPr>
        <p:spPr bwMode="auto">
          <a:xfrm>
            <a:off x="1214414" y="1142984"/>
            <a:ext cx="7715272"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O'rta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qisqa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muddatli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SMART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usulidan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foydalanish</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kerak</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p>
          <a:p>
            <a:pPr marL="0" marR="0" lvl="0" indent="252413"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Uzoq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muddatli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aniq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emas</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balki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maqsadlar-harakat</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yo'nalishini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belgilash</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yanada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mos</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keladi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Sof</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o'z-o'zini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aldash-uzoq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muddatli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ayniqsa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SMART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usuli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bilan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hayot</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belgilash</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SMART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usuli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istalgan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rejalashtirilgan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natijaning</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formulasini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tanlashga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yordam</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beradi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Bu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sizning</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maqsadlaringizni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belgilashning</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bir</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shakli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ularga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erishish</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usuli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emas</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Aqlli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maqsadlarni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to'g'ri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belgilash</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siz</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tajriba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orttirishingiz</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aqlli</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bo'lishingiz</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kerak</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solidFill>
                  <a:srgbClr val="FF0000"/>
                </a:solidFill>
                <a:effectLst/>
              </a:rPr>
              <a:t>SMART</a:t>
            </a:r>
            <a:r>
              <a:rPr lang="ru-RU" b="1" dirty="0" smtClean="0">
                <a:solidFill>
                  <a:srgbClr val="FF0000"/>
                </a:solidFill>
                <a:effectLst/>
              </a:rPr>
              <a:t> </a:t>
            </a:r>
            <a:r>
              <a:rPr lang="en-US" b="1" dirty="0" smtClean="0">
                <a:solidFill>
                  <a:srgbClr val="FF0000"/>
                </a:solidFill>
                <a:effectLst/>
              </a:rPr>
              <a:t>REJALASHTIRISH</a:t>
            </a:r>
            <a:endParaRPr lang="ru-RU" b="1" dirty="0">
              <a:solidFill>
                <a:srgbClr val="FF0000"/>
              </a:solidFill>
              <a:effectLst/>
            </a:endParaRPr>
          </a:p>
        </p:txBody>
      </p:sp>
      <p:sp>
        <p:nvSpPr>
          <p:cNvPr id="3" name="Нижний колонтитул 2"/>
          <p:cNvSpPr>
            <a:spLocks noGrp="1"/>
          </p:cNvSpPr>
          <p:nvPr>
            <p:ph type="ftr" sz="quarter" idx="11"/>
          </p:nvPr>
        </p:nvSpPr>
        <p:spPr/>
        <p:txBody>
          <a:bodyPr/>
          <a:lstStyle/>
          <a:p>
            <a:r>
              <a:rPr lang="en-US" dirty="0"/>
              <a:t>SMART </a:t>
            </a:r>
            <a:r>
              <a:rPr lang="ru-RU" dirty="0"/>
              <a:t>цели</a:t>
            </a:r>
          </a:p>
        </p:txBody>
      </p:sp>
      <p:sp>
        <p:nvSpPr>
          <p:cNvPr id="4" name="Номер слайда 3"/>
          <p:cNvSpPr>
            <a:spLocks noGrp="1"/>
          </p:cNvSpPr>
          <p:nvPr>
            <p:ph type="sldNum" sz="quarter" idx="12"/>
          </p:nvPr>
        </p:nvSpPr>
        <p:spPr/>
        <p:txBody>
          <a:bodyPr/>
          <a:lstStyle/>
          <a:p>
            <a:fld id="{48836D8C-085C-4B4A-9F18-73BCA0AD2898}" type="slidenum">
              <a:rPr lang="ru-RU" smtClean="0"/>
              <a:pPr/>
              <a:t>25</a:t>
            </a:fld>
            <a:endParaRPr lang="ru-RU" dirty="0"/>
          </a:p>
        </p:txBody>
      </p:sp>
      <p:grpSp>
        <p:nvGrpSpPr>
          <p:cNvPr id="5" name="Группа 8"/>
          <p:cNvGrpSpPr/>
          <p:nvPr/>
        </p:nvGrpSpPr>
        <p:grpSpPr>
          <a:xfrm>
            <a:off x="1356458" y="2042959"/>
            <a:ext cx="1479892" cy="3563096"/>
            <a:chOff x="1808610" y="2042959"/>
            <a:chExt cx="1973192" cy="3563096"/>
          </a:xfrm>
        </p:grpSpPr>
        <p:sp>
          <p:nvSpPr>
            <p:cNvPr id="57" name="TextBox 56"/>
            <p:cNvSpPr txBox="1"/>
            <p:nvPr/>
          </p:nvSpPr>
          <p:spPr>
            <a:xfrm>
              <a:off x="1924829" y="3680581"/>
              <a:ext cx="1505112" cy="830997"/>
            </a:xfrm>
            <a:prstGeom prst="rect">
              <a:avLst/>
            </a:prstGeom>
            <a:noFill/>
          </p:spPr>
          <p:txBody>
            <a:bodyPr wrap="none" rtlCol="0">
              <a:spAutoFit/>
            </a:bodyPr>
            <a:lstStyle/>
            <a:p>
              <a:pPr algn="ctr"/>
              <a:r>
                <a:rPr lang="en-US" sz="1600" b="1" dirty="0">
                  <a:latin typeface="+mj-lt"/>
                </a:rPr>
                <a:t>SPECIFIC</a:t>
              </a:r>
            </a:p>
            <a:p>
              <a:pPr algn="ctr"/>
              <a:r>
                <a:rPr lang="en-US" sz="1600" b="1" dirty="0" err="1" smtClean="0">
                  <a:latin typeface="+mj-lt"/>
                </a:rPr>
                <a:t>Maqsad</a:t>
              </a:r>
              <a:r>
                <a:rPr lang="en-US" sz="1600" b="1" dirty="0" smtClean="0">
                  <a:latin typeface="+mj-lt"/>
                </a:rPr>
                <a:t> </a:t>
              </a:r>
            </a:p>
            <a:p>
              <a:pPr algn="ctr"/>
              <a:r>
                <a:rPr lang="en-US" sz="1600" b="1" dirty="0" err="1" smtClean="0">
                  <a:latin typeface="+mj-lt"/>
                </a:rPr>
                <a:t>Aniq</a:t>
              </a:r>
              <a:endParaRPr lang="ru-RU" sz="1600" b="1" dirty="0">
                <a:latin typeface="+mj-lt"/>
              </a:endParaRPr>
            </a:p>
          </p:txBody>
        </p:sp>
        <p:sp>
          <p:nvSpPr>
            <p:cNvPr id="62" name="TextBox 61"/>
            <p:cNvSpPr txBox="1"/>
            <p:nvPr/>
          </p:nvSpPr>
          <p:spPr>
            <a:xfrm>
              <a:off x="1808610" y="5082835"/>
              <a:ext cx="1973192" cy="523220"/>
            </a:xfrm>
            <a:prstGeom prst="rect">
              <a:avLst/>
            </a:prstGeom>
            <a:noFill/>
          </p:spPr>
          <p:txBody>
            <a:bodyPr wrap="none" rtlCol="0">
              <a:spAutoFit/>
            </a:bodyPr>
            <a:lstStyle/>
            <a:p>
              <a:pPr algn="ctr"/>
              <a:r>
                <a:rPr lang="en-US" sz="1400" dirty="0" err="1" smtClean="0">
                  <a:latin typeface="+mj-lt"/>
                </a:rPr>
                <a:t>Nimaga</a:t>
              </a:r>
              <a:r>
                <a:rPr lang="en-US" sz="1400" dirty="0" smtClean="0">
                  <a:latin typeface="+mj-lt"/>
                </a:rPr>
                <a:t> </a:t>
              </a:r>
            </a:p>
            <a:p>
              <a:pPr algn="ctr"/>
              <a:r>
                <a:rPr lang="en-US" sz="1400" dirty="0" err="1" smtClean="0">
                  <a:latin typeface="+mj-lt"/>
                </a:rPr>
                <a:t>Erishmokchisiz</a:t>
              </a:r>
              <a:r>
                <a:rPr lang="en-US" sz="1400" dirty="0" smtClean="0">
                  <a:latin typeface="+mj-lt"/>
                </a:rPr>
                <a:t>?</a:t>
              </a:r>
              <a:endParaRPr lang="ru-RU" sz="1400" dirty="0">
                <a:latin typeface="+mj-lt"/>
              </a:endParaRPr>
            </a:p>
          </p:txBody>
        </p:sp>
        <p:sp>
          <p:nvSpPr>
            <p:cNvPr id="68" name="Равнобедренный треугольник 67"/>
            <p:cNvSpPr/>
            <p:nvPr/>
          </p:nvSpPr>
          <p:spPr>
            <a:xfrm rot="10800000">
              <a:off x="2381431" y="4668115"/>
              <a:ext cx="385547" cy="144016"/>
            </a:xfrm>
            <a:prstGeom prst="triangle">
              <a:avLst/>
            </a:prstGeom>
            <a:solidFill>
              <a:schemeClr val="tx2"/>
            </a:solidFill>
            <a:ln w="6350">
              <a:noFill/>
              <a:round/>
              <a:headEnd/>
              <a:tailEnd/>
            </a:ln>
          </p:spPr>
          <p:txBody>
            <a:bodyPr vert="horz" wrap="square" lIns="91440" tIns="45720" rIns="91440" bIns="45720" numCol="1" anchor="t" anchorCtr="0" compatLnSpc="1">
              <a:prstTxWarp prst="textNoShape">
                <a:avLst/>
              </a:prstTxWarp>
            </a:bodyPr>
            <a:lstStyle/>
            <a:p>
              <a:endParaRPr lang="ru-RU">
                <a:solidFill>
                  <a:schemeClr val="tx1"/>
                </a:solidFill>
              </a:endParaRPr>
            </a:p>
          </p:txBody>
        </p:sp>
        <p:sp>
          <p:nvSpPr>
            <p:cNvPr id="43" name="Овал 42"/>
            <p:cNvSpPr/>
            <p:nvPr/>
          </p:nvSpPr>
          <p:spPr>
            <a:xfrm>
              <a:off x="1869579" y="2042959"/>
              <a:ext cx="1404000" cy="140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400" dirty="0">
                  <a:latin typeface="+mj-lt"/>
                </a:rPr>
                <a:t>S</a:t>
              </a:r>
              <a:endParaRPr lang="ru-RU" sz="4400" dirty="0">
                <a:solidFill>
                  <a:schemeClr val="lt1"/>
                </a:solidFill>
                <a:latin typeface="+mj-lt"/>
              </a:endParaRPr>
            </a:p>
          </p:txBody>
        </p:sp>
      </p:grpSp>
      <p:grpSp>
        <p:nvGrpSpPr>
          <p:cNvPr id="6" name="Группа 6"/>
          <p:cNvGrpSpPr/>
          <p:nvPr/>
        </p:nvGrpSpPr>
        <p:grpSpPr>
          <a:xfrm>
            <a:off x="2700567" y="2042959"/>
            <a:ext cx="1627370" cy="3601568"/>
            <a:chOff x="3411932" y="2042959"/>
            <a:chExt cx="2169825" cy="3601568"/>
          </a:xfrm>
        </p:grpSpPr>
        <p:sp>
          <p:nvSpPr>
            <p:cNvPr id="58" name="TextBox 57"/>
            <p:cNvSpPr txBox="1"/>
            <p:nvPr/>
          </p:nvSpPr>
          <p:spPr>
            <a:xfrm>
              <a:off x="3411932" y="3680581"/>
              <a:ext cx="2169825" cy="584775"/>
            </a:xfrm>
            <a:prstGeom prst="rect">
              <a:avLst/>
            </a:prstGeom>
            <a:noFill/>
          </p:spPr>
          <p:txBody>
            <a:bodyPr wrap="none" rtlCol="0">
              <a:spAutoFit/>
            </a:bodyPr>
            <a:lstStyle/>
            <a:p>
              <a:pPr algn="ctr"/>
              <a:r>
                <a:rPr lang="en-US" sz="1600" b="1" dirty="0">
                  <a:latin typeface="+mj-lt"/>
                </a:rPr>
                <a:t>MEASURABLE</a:t>
              </a:r>
              <a:endParaRPr lang="ru-RU" sz="1600" b="1" dirty="0">
                <a:latin typeface="+mj-lt"/>
              </a:endParaRPr>
            </a:p>
            <a:p>
              <a:pPr algn="ctr"/>
              <a:r>
                <a:rPr lang="en-US" sz="1600" b="1" dirty="0" err="1" smtClean="0">
                  <a:latin typeface="+mj-lt"/>
                </a:rPr>
                <a:t>O’lchovli</a:t>
              </a:r>
              <a:endParaRPr lang="ru-RU" sz="1600" b="1" dirty="0">
                <a:latin typeface="+mj-lt"/>
              </a:endParaRPr>
            </a:p>
          </p:txBody>
        </p:sp>
        <p:sp>
          <p:nvSpPr>
            <p:cNvPr id="63" name="TextBox 62"/>
            <p:cNvSpPr txBox="1"/>
            <p:nvPr/>
          </p:nvSpPr>
          <p:spPr>
            <a:xfrm>
              <a:off x="3438152" y="5082835"/>
              <a:ext cx="1535035" cy="561692"/>
            </a:xfrm>
            <a:prstGeom prst="rect">
              <a:avLst/>
            </a:prstGeom>
            <a:noFill/>
          </p:spPr>
          <p:txBody>
            <a:bodyPr wrap="none" rtlCol="0">
              <a:spAutoFit/>
            </a:bodyPr>
            <a:lstStyle/>
            <a:p>
              <a:pPr algn="ctr">
                <a:spcAft>
                  <a:spcPts val="300"/>
                </a:spcAft>
              </a:pPr>
              <a:r>
                <a:rPr lang="en-US" sz="1400" dirty="0" err="1" smtClean="0">
                  <a:latin typeface="+mj-lt"/>
                </a:rPr>
                <a:t>Kanday</a:t>
              </a:r>
              <a:r>
                <a:rPr lang="en-US" sz="1400" dirty="0" smtClean="0">
                  <a:latin typeface="+mj-lt"/>
                </a:rPr>
                <a:t> </a:t>
              </a:r>
            </a:p>
            <a:p>
              <a:pPr algn="ctr">
                <a:spcAft>
                  <a:spcPts val="300"/>
                </a:spcAft>
              </a:pPr>
              <a:r>
                <a:rPr lang="en-US" sz="1400" dirty="0" err="1" smtClean="0">
                  <a:latin typeface="+mj-lt"/>
                </a:rPr>
                <a:t>o’lchasysiz</a:t>
              </a:r>
              <a:r>
                <a:rPr lang="en-US" sz="1400" dirty="0" smtClean="0">
                  <a:latin typeface="+mj-lt"/>
                </a:rPr>
                <a:t>?</a:t>
              </a:r>
              <a:endParaRPr lang="ru-RU" sz="1400" dirty="0">
                <a:latin typeface="+mj-lt"/>
              </a:endParaRPr>
            </a:p>
          </p:txBody>
        </p:sp>
        <p:sp>
          <p:nvSpPr>
            <p:cNvPr id="67" name="Равнобедренный треугольник 66"/>
            <p:cNvSpPr/>
            <p:nvPr/>
          </p:nvSpPr>
          <p:spPr>
            <a:xfrm rot="10800000">
              <a:off x="4094729" y="4668115"/>
              <a:ext cx="385547" cy="144016"/>
            </a:xfrm>
            <a:prstGeom prst="triangle">
              <a:avLst/>
            </a:prstGeom>
            <a:solidFill>
              <a:schemeClr val="tx2"/>
            </a:solidFill>
            <a:ln w="6350">
              <a:noFill/>
              <a:round/>
              <a:headEnd/>
              <a:tailEnd/>
            </a:ln>
          </p:spPr>
          <p:txBody>
            <a:bodyPr vert="horz" wrap="square" lIns="91440" tIns="45720" rIns="91440" bIns="45720" numCol="1" anchor="t" anchorCtr="0" compatLnSpc="1">
              <a:prstTxWarp prst="textNoShape">
                <a:avLst/>
              </a:prstTxWarp>
            </a:bodyPr>
            <a:lstStyle/>
            <a:p>
              <a:endParaRPr lang="ru-RU">
                <a:solidFill>
                  <a:schemeClr val="tx1"/>
                </a:solidFill>
              </a:endParaRPr>
            </a:p>
          </p:txBody>
        </p:sp>
        <p:sp>
          <p:nvSpPr>
            <p:cNvPr id="46" name="Овал 45"/>
            <p:cNvSpPr/>
            <p:nvPr/>
          </p:nvSpPr>
          <p:spPr>
            <a:xfrm>
              <a:off x="3566784" y="2042959"/>
              <a:ext cx="1404000" cy="140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400" dirty="0">
                  <a:latin typeface="+mj-lt"/>
                </a:rPr>
                <a:t>M</a:t>
              </a:r>
              <a:endParaRPr lang="ru-RU" sz="4400" dirty="0">
                <a:latin typeface="+mj-lt"/>
              </a:endParaRPr>
            </a:p>
          </p:txBody>
        </p:sp>
      </p:grpSp>
      <p:grpSp>
        <p:nvGrpSpPr>
          <p:cNvPr id="7" name="Группа 7"/>
          <p:cNvGrpSpPr/>
          <p:nvPr/>
        </p:nvGrpSpPr>
        <p:grpSpPr>
          <a:xfrm>
            <a:off x="4202598" y="2042959"/>
            <a:ext cx="1537388" cy="3855484"/>
            <a:chOff x="5118111" y="2042959"/>
            <a:chExt cx="2049851" cy="3855484"/>
          </a:xfrm>
        </p:grpSpPr>
        <p:sp>
          <p:nvSpPr>
            <p:cNvPr id="59" name="TextBox 58"/>
            <p:cNvSpPr txBox="1"/>
            <p:nvPr/>
          </p:nvSpPr>
          <p:spPr>
            <a:xfrm>
              <a:off x="5170237" y="3680581"/>
              <a:ext cx="1997725" cy="830997"/>
            </a:xfrm>
            <a:prstGeom prst="rect">
              <a:avLst/>
            </a:prstGeom>
            <a:noFill/>
          </p:spPr>
          <p:txBody>
            <a:bodyPr wrap="none" rtlCol="0">
              <a:spAutoFit/>
            </a:bodyPr>
            <a:lstStyle/>
            <a:p>
              <a:pPr algn="ctr"/>
              <a:r>
                <a:rPr lang="en-US" sz="1600" b="1" dirty="0" smtClean="0">
                  <a:latin typeface="+mj-lt"/>
                </a:rPr>
                <a:t>ACHIEVABLE</a:t>
              </a:r>
            </a:p>
            <a:p>
              <a:pPr algn="ctr"/>
              <a:r>
                <a:rPr lang="en-US" sz="1600" b="1" dirty="0" err="1" smtClean="0">
                  <a:latin typeface="+mj-lt"/>
                </a:rPr>
                <a:t>Erishish</a:t>
              </a:r>
              <a:r>
                <a:rPr lang="en-US" sz="1600" b="1" dirty="0" smtClean="0">
                  <a:latin typeface="+mj-lt"/>
                </a:rPr>
                <a:t> </a:t>
              </a:r>
            </a:p>
            <a:p>
              <a:pPr algn="ctr"/>
              <a:r>
                <a:rPr lang="en-US" sz="1600" b="1" dirty="0" err="1" smtClean="0">
                  <a:latin typeface="+mj-lt"/>
                </a:rPr>
                <a:t>mumkin</a:t>
              </a:r>
              <a:endParaRPr lang="ru-RU" sz="1600" b="1" dirty="0">
                <a:latin typeface="+mj-lt"/>
              </a:endParaRPr>
            </a:p>
          </p:txBody>
        </p:sp>
        <p:sp>
          <p:nvSpPr>
            <p:cNvPr id="66" name="Равнобедренный треугольник 65"/>
            <p:cNvSpPr/>
            <p:nvPr/>
          </p:nvSpPr>
          <p:spPr>
            <a:xfrm rot="10800000">
              <a:off x="5771882" y="4668115"/>
              <a:ext cx="385547" cy="144016"/>
            </a:xfrm>
            <a:prstGeom prst="triangle">
              <a:avLst/>
            </a:prstGeom>
            <a:solidFill>
              <a:schemeClr val="tx2"/>
            </a:solidFill>
            <a:ln w="6350">
              <a:noFill/>
              <a:round/>
              <a:headEnd/>
              <a:tailEnd/>
            </a:ln>
          </p:spPr>
          <p:txBody>
            <a:bodyPr vert="horz" wrap="square" lIns="91440" tIns="45720" rIns="91440" bIns="45720" numCol="1" anchor="t" anchorCtr="0" compatLnSpc="1">
              <a:prstTxWarp prst="textNoShape">
                <a:avLst/>
              </a:prstTxWarp>
            </a:bodyPr>
            <a:lstStyle/>
            <a:p>
              <a:endParaRPr lang="ru-RU">
                <a:solidFill>
                  <a:schemeClr val="tx1"/>
                </a:solidFill>
              </a:endParaRPr>
            </a:p>
          </p:txBody>
        </p:sp>
        <p:sp>
          <p:nvSpPr>
            <p:cNvPr id="70" name="TextBox 69"/>
            <p:cNvSpPr txBox="1"/>
            <p:nvPr/>
          </p:nvSpPr>
          <p:spPr>
            <a:xfrm>
              <a:off x="5118111" y="5082835"/>
              <a:ext cx="1466640" cy="815608"/>
            </a:xfrm>
            <a:prstGeom prst="rect">
              <a:avLst/>
            </a:prstGeom>
            <a:noFill/>
          </p:spPr>
          <p:txBody>
            <a:bodyPr wrap="none" rtlCol="0">
              <a:spAutoFit/>
            </a:bodyPr>
            <a:lstStyle/>
            <a:p>
              <a:pPr algn="ctr">
                <a:spcAft>
                  <a:spcPts val="300"/>
                </a:spcAft>
              </a:pPr>
              <a:r>
                <a:rPr lang="en-US" sz="1400" dirty="0" err="1" smtClean="0">
                  <a:latin typeface="+mj-lt"/>
                </a:rPr>
                <a:t>Maqsadga</a:t>
              </a:r>
              <a:r>
                <a:rPr lang="en-US" sz="1400" dirty="0" smtClean="0">
                  <a:latin typeface="+mj-lt"/>
                </a:rPr>
                <a:t> </a:t>
              </a:r>
            </a:p>
            <a:p>
              <a:pPr algn="ctr">
                <a:spcAft>
                  <a:spcPts val="300"/>
                </a:spcAft>
              </a:pPr>
              <a:r>
                <a:rPr lang="en-US" sz="1400" dirty="0" err="1" smtClean="0">
                  <a:latin typeface="+mj-lt"/>
                </a:rPr>
                <a:t>erishish</a:t>
              </a:r>
              <a:r>
                <a:rPr lang="en-US" sz="1400" dirty="0" smtClean="0">
                  <a:latin typeface="+mj-lt"/>
                </a:rPr>
                <a:t> </a:t>
              </a:r>
            </a:p>
            <a:p>
              <a:pPr algn="ctr">
                <a:spcAft>
                  <a:spcPts val="300"/>
                </a:spcAft>
              </a:pPr>
              <a:r>
                <a:rPr lang="en-US" sz="1400" dirty="0" err="1" smtClean="0">
                  <a:latin typeface="+mj-lt"/>
                </a:rPr>
                <a:t>mumkinmi</a:t>
              </a:r>
              <a:r>
                <a:rPr lang="en-US" sz="1400" dirty="0" smtClean="0">
                  <a:latin typeface="+mj-lt"/>
                </a:rPr>
                <a:t>?</a:t>
              </a:r>
              <a:endParaRPr lang="ru-RU" sz="1400" dirty="0">
                <a:latin typeface="+mj-lt"/>
              </a:endParaRPr>
            </a:p>
          </p:txBody>
        </p:sp>
        <p:sp>
          <p:nvSpPr>
            <p:cNvPr id="49" name="Овал 48"/>
            <p:cNvSpPr/>
            <p:nvPr/>
          </p:nvSpPr>
          <p:spPr>
            <a:xfrm>
              <a:off x="5263989" y="2042959"/>
              <a:ext cx="1404000" cy="140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400" dirty="0">
                  <a:latin typeface="+mj-lt"/>
                </a:rPr>
                <a:t>A</a:t>
              </a:r>
              <a:endParaRPr lang="ru-RU" sz="4400" dirty="0">
                <a:latin typeface="+mj-lt"/>
              </a:endParaRPr>
            </a:p>
          </p:txBody>
        </p:sp>
      </p:grpSp>
      <p:grpSp>
        <p:nvGrpSpPr>
          <p:cNvPr id="8" name="Группа 5"/>
          <p:cNvGrpSpPr/>
          <p:nvPr/>
        </p:nvGrpSpPr>
        <p:grpSpPr>
          <a:xfrm>
            <a:off x="5668134" y="2042960"/>
            <a:ext cx="1293400" cy="3601568"/>
            <a:chOff x="6917285" y="2042959"/>
            <a:chExt cx="1724529" cy="3601568"/>
          </a:xfrm>
        </p:grpSpPr>
        <p:sp>
          <p:nvSpPr>
            <p:cNvPr id="60" name="TextBox 59"/>
            <p:cNvSpPr txBox="1"/>
            <p:nvPr/>
          </p:nvSpPr>
          <p:spPr>
            <a:xfrm>
              <a:off x="6947591" y="3680581"/>
              <a:ext cx="1694223" cy="830997"/>
            </a:xfrm>
            <a:prstGeom prst="rect">
              <a:avLst/>
            </a:prstGeom>
            <a:noFill/>
          </p:spPr>
          <p:txBody>
            <a:bodyPr wrap="none" rtlCol="0">
              <a:spAutoFit/>
            </a:bodyPr>
            <a:lstStyle/>
            <a:p>
              <a:pPr algn="ctr"/>
              <a:r>
                <a:rPr lang="en-US" sz="1600" b="1" dirty="0" smtClean="0">
                  <a:latin typeface="+mj-lt"/>
                </a:rPr>
                <a:t>RELEVANT</a:t>
              </a:r>
            </a:p>
            <a:p>
              <a:pPr algn="ctr"/>
              <a:r>
                <a:rPr lang="en-US" sz="1600" b="1" dirty="0" err="1" smtClean="0">
                  <a:latin typeface="+mj-lt"/>
                </a:rPr>
                <a:t>Maqsadga</a:t>
              </a:r>
              <a:r>
                <a:rPr lang="en-US" sz="1600" b="1" dirty="0" smtClean="0">
                  <a:latin typeface="+mj-lt"/>
                </a:rPr>
                <a:t> </a:t>
              </a:r>
            </a:p>
            <a:p>
              <a:pPr algn="ctr"/>
              <a:r>
                <a:rPr lang="en-US" sz="1600" b="1" dirty="0" err="1" smtClean="0">
                  <a:latin typeface="+mj-lt"/>
                </a:rPr>
                <a:t>tegishli</a:t>
              </a:r>
              <a:endParaRPr lang="ru-RU" sz="1400" dirty="0">
                <a:solidFill>
                  <a:schemeClr val="bg1">
                    <a:lumMod val="50000"/>
                  </a:schemeClr>
                </a:solidFill>
              </a:endParaRPr>
            </a:p>
          </p:txBody>
        </p:sp>
        <p:sp>
          <p:nvSpPr>
            <p:cNvPr id="65" name="Равнобедренный треугольник 64"/>
            <p:cNvSpPr/>
            <p:nvPr/>
          </p:nvSpPr>
          <p:spPr>
            <a:xfrm rot="10800000">
              <a:off x="7439633" y="4668115"/>
              <a:ext cx="385547" cy="144016"/>
            </a:xfrm>
            <a:prstGeom prst="triangle">
              <a:avLst/>
            </a:prstGeom>
            <a:solidFill>
              <a:schemeClr val="tx2"/>
            </a:solidFill>
            <a:ln w="6350">
              <a:noFill/>
              <a:round/>
              <a:headEnd/>
              <a:tailEnd/>
            </a:ln>
          </p:spPr>
          <p:txBody>
            <a:bodyPr vert="horz" wrap="square" lIns="91440" tIns="45720" rIns="91440" bIns="45720" numCol="1" anchor="t" anchorCtr="0" compatLnSpc="1">
              <a:prstTxWarp prst="textNoShape">
                <a:avLst/>
              </a:prstTxWarp>
            </a:bodyPr>
            <a:lstStyle/>
            <a:p>
              <a:endParaRPr lang="ru-RU">
                <a:solidFill>
                  <a:schemeClr val="tx1"/>
                </a:solidFill>
              </a:endParaRPr>
            </a:p>
          </p:txBody>
        </p:sp>
        <p:sp>
          <p:nvSpPr>
            <p:cNvPr id="69" name="TextBox 68"/>
            <p:cNvSpPr txBox="1"/>
            <p:nvPr/>
          </p:nvSpPr>
          <p:spPr>
            <a:xfrm>
              <a:off x="6917285" y="5082835"/>
              <a:ext cx="1426028" cy="561692"/>
            </a:xfrm>
            <a:prstGeom prst="rect">
              <a:avLst/>
            </a:prstGeom>
            <a:noFill/>
          </p:spPr>
          <p:txBody>
            <a:bodyPr wrap="none" rtlCol="0">
              <a:spAutoFit/>
            </a:bodyPr>
            <a:lstStyle/>
            <a:p>
              <a:pPr algn="ctr">
                <a:spcAft>
                  <a:spcPts val="300"/>
                </a:spcAft>
              </a:pPr>
              <a:r>
                <a:rPr lang="en-US" sz="1400" dirty="0" err="1" smtClean="0">
                  <a:latin typeface="+mj-lt"/>
                </a:rPr>
                <a:t>Maqsadga</a:t>
              </a:r>
              <a:r>
                <a:rPr lang="en-US" sz="1400" dirty="0" smtClean="0">
                  <a:latin typeface="+mj-lt"/>
                </a:rPr>
                <a:t> </a:t>
              </a:r>
            </a:p>
            <a:p>
              <a:pPr algn="ctr">
                <a:spcAft>
                  <a:spcPts val="300"/>
                </a:spcAft>
              </a:pPr>
              <a:r>
                <a:rPr lang="en-US" sz="1400" dirty="0" err="1" smtClean="0">
                  <a:latin typeface="+mj-lt"/>
                </a:rPr>
                <a:t>tegishlimi</a:t>
              </a:r>
              <a:r>
                <a:rPr lang="en-US" sz="1400" dirty="0" smtClean="0">
                  <a:latin typeface="+mj-lt"/>
                </a:rPr>
                <a:t>?</a:t>
              </a:r>
              <a:endParaRPr lang="ru-RU" sz="1400" dirty="0">
                <a:latin typeface="+mj-lt"/>
              </a:endParaRPr>
            </a:p>
          </p:txBody>
        </p:sp>
        <p:sp>
          <p:nvSpPr>
            <p:cNvPr id="52" name="Овал 51"/>
            <p:cNvSpPr/>
            <p:nvPr/>
          </p:nvSpPr>
          <p:spPr>
            <a:xfrm>
              <a:off x="6961194" y="2042959"/>
              <a:ext cx="1404000" cy="140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400" dirty="0">
                  <a:latin typeface="+mj-lt"/>
                </a:rPr>
                <a:t>R</a:t>
              </a:r>
              <a:endParaRPr lang="ru-RU" sz="4400" dirty="0">
                <a:latin typeface="+mj-lt"/>
              </a:endParaRPr>
            </a:p>
          </p:txBody>
        </p:sp>
      </p:grpSp>
      <p:grpSp>
        <p:nvGrpSpPr>
          <p:cNvPr id="9" name="Группа 4"/>
          <p:cNvGrpSpPr/>
          <p:nvPr/>
        </p:nvGrpSpPr>
        <p:grpSpPr>
          <a:xfrm>
            <a:off x="6949764" y="2042960"/>
            <a:ext cx="1578459" cy="3563096"/>
            <a:chOff x="9266369" y="2042959"/>
            <a:chExt cx="2104615" cy="3563096"/>
          </a:xfrm>
        </p:grpSpPr>
        <p:sp>
          <p:nvSpPr>
            <p:cNvPr id="61" name="TextBox 60"/>
            <p:cNvSpPr txBox="1"/>
            <p:nvPr/>
          </p:nvSpPr>
          <p:spPr>
            <a:xfrm>
              <a:off x="9378560" y="3680581"/>
              <a:ext cx="1992424" cy="830997"/>
            </a:xfrm>
            <a:prstGeom prst="rect">
              <a:avLst/>
            </a:prstGeom>
            <a:noFill/>
          </p:spPr>
          <p:txBody>
            <a:bodyPr wrap="none" rtlCol="0">
              <a:spAutoFit/>
            </a:bodyPr>
            <a:lstStyle/>
            <a:p>
              <a:pPr algn="ctr"/>
              <a:r>
                <a:rPr lang="en-US" sz="1600" b="1" dirty="0" smtClean="0">
                  <a:latin typeface="+mj-lt"/>
                </a:rPr>
                <a:t>TIME-BOUND</a:t>
              </a:r>
            </a:p>
            <a:p>
              <a:pPr algn="ctr"/>
              <a:r>
                <a:rPr lang="en-US" sz="1600" b="1" dirty="0" err="1" smtClean="0">
                  <a:latin typeface="+mj-lt"/>
                </a:rPr>
                <a:t>Muddati</a:t>
              </a:r>
              <a:r>
                <a:rPr lang="en-US" sz="1600" b="1" dirty="0" smtClean="0">
                  <a:latin typeface="+mj-lt"/>
                </a:rPr>
                <a:t> </a:t>
              </a:r>
            </a:p>
            <a:p>
              <a:pPr algn="ctr"/>
              <a:r>
                <a:rPr lang="en-US" sz="1600" b="1" dirty="0" err="1" smtClean="0">
                  <a:latin typeface="+mj-lt"/>
                </a:rPr>
                <a:t>cheklangan</a:t>
              </a:r>
              <a:endParaRPr lang="ru-RU" sz="1400" dirty="0">
                <a:solidFill>
                  <a:schemeClr val="bg1">
                    <a:lumMod val="50000"/>
                  </a:schemeClr>
                </a:solidFill>
              </a:endParaRPr>
            </a:p>
          </p:txBody>
        </p:sp>
        <p:sp>
          <p:nvSpPr>
            <p:cNvPr id="64" name="Равнобедренный треугольник 63"/>
            <p:cNvSpPr/>
            <p:nvPr/>
          </p:nvSpPr>
          <p:spPr>
            <a:xfrm rot="10800000">
              <a:off x="10001880" y="4668115"/>
              <a:ext cx="385547" cy="144016"/>
            </a:xfrm>
            <a:prstGeom prst="triangle">
              <a:avLst/>
            </a:prstGeom>
            <a:solidFill>
              <a:schemeClr val="tx2"/>
            </a:solidFill>
            <a:ln w="6350">
              <a:noFill/>
              <a:round/>
              <a:headEnd/>
              <a:tailEnd/>
            </a:ln>
          </p:spPr>
          <p:txBody>
            <a:bodyPr vert="horz" wrap="square" lIns="91440" tIns="45720" rIns="91440" bIns="45720" numCol="1" anchor="t" anchorCtr="0" compatLnSpc="1">
              <a:prstTxWarp prst="textNoShape">
                <a:avLst/>
              </a:prstTxWarp>
            </a:bodyPr>
            <a:lstStyle/>
            <a:p>
              <a:endParaRPr lang="ru-RU">
                <a:solidFill>
                  <a:schemeClr val="tx1"/>
                </a:solidFill>
              </a:endParaRPr>
            </a:p>
          </p:txBody>
        </p:sp>
        <p:sp>
          <p:nvSpPr>
            <p:cNvPr id="71" name="TextBox 70"/>
            <p:cNvSpPr txBox="1"/>
            <p:nvPr/>
          </p:nvSpPr>
          <p:spPr>
            <a:xfrm>
              <a:off x="9266369" y="5082835"/>
              <a:ext cx="1639767" cy="523220"/>
            </a:xfrm>
            <a:prstGeom prst="rect">
              <a:avLst/>
            </a:prstGeom>
            <a:noFill/>
          </p:spPr>
          <p:txBody>
            <a:bodyPr wrap="none" rtlCol="0">
              <a:spAutoFit/>
            </a:bodyPr>
            <a:lstStyle/>
            <a:p>
              <a:pPr algn="ctr"/>
              <a:r>
                <a:rPr lang="en-US" sz="1400" dirty="0" err="1" smtClean="0">
                  <a:latin typeface="+mj-lt"/>
                </a:rPr>
                <a:t>Kancha</a:t>
              </a:r>
              <a:r>
                <a:rPr lang="en-US" sz="1400" dirty="0" smtClean="0">
                  <a:latin typeface="+mj-lt"/>
                </a:rPr>
                <a:t> </a:t>
              </a:r>
              <a:r>
                <a:rPr lang="en-US" sz="1400" dirty="0" err="1" smtClean="0">
                  <a:latin typeface="+mj-lt"/>
                </a:rPr>
                <a:t>vaqt</a:t>
              </a:r>
              <a:r>
                <a:rPr lang="en-US" sz="1400" dirty="0" smtClean="0">
                  <a:latin typeface="+mj-lt"/>
                </a:rPr>
                <a:t> </a:t>
              </a:r>
            </a:p>
            <a:p>
              <a:pPr algn="ctr"/>
              <a:r>
                <a:rPr lang="en-US" sz="1400" dirty="0" err="1" smtClean="0">
                  <a:latin typeface="+mj-lt"/>
                </a:rPr>
                <a:t>kerak</a:t>
              </a:r>
              <a:r>
                <a:rPr lang="en-US" sz="1400" dirty="0" smtClean="0">
                  <a:latin typeface="+mj-lt"/>
                </a:rPr>
                <a:t>?</a:t>
              </a:r>
              <a:endParaRPr lang="ru-RU" sz="1400" dirty="0">
                <a:latin typeface="+mj-lt"/>
              </a:endParaRPr>
            </a:p>
          </p:txBody>
        </p:sp>
        <p:sp>
          <p:nvSpPr>
            <p:cNvPr id="55" name="Овал 54"/>
            <p:cNvSpPr/>
            <p:nvPr/>
          </p:nvSpPr>
          <p:spPr>
            <a:xfrm>
              <a:off x="9499226" y="2042959"/>
              <a:ext cx="1404000" cy="1404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400" dirty="0">
                  <a:latin typeface="+mj-lt"/>
                </a:rPr>
                <a:t>T</a:t>
              </a:r>
              <a:endParaRPr lang="ru-RU" sz="4400" dirty="0">
                <a:latin typeface="+mj-lt"/>
              </a:endParaRPr>
            </a:p>
          </p:txBody>
        </p:sp>
      </p:grpSp>
    </p:spTree>
    <p:extLst>
      <p:ext uri="{BB962C8B-B14F-4D97-AF65-F5344CB8AC3E}">
        <p14:creationId xmlns:p14="http://schemas.microsoft.com/office/powerpoint/2010/main" xmlns="" val="3604976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748" y="354564"/>
            <a:ext cx="7408069" cy="574106"/>
          </a:xfrm>
          <a:solidFill>
            <a:srgbClr val="FFFF00"/>
          </a:solidFill>
        </p:spPr>
        <p:txBody>
          <a:bodyPr>
            <a:noAutofit/>
          </a:bodyPr>
          <a:lstStyle/>
          <a:p>
            <a:pPr algn="ctr"/>
            <a:r>
              <a:rPr lang="en-US" sz="2400" b="1" dirty="0" smtClean="0">
                <a:solidFill>
                  <a:srgbClr val="FF0000"/>
                </a:solidFill>
                <a:effectLst/>
              </a:rPr>
              <a:t>SMARTSMART MAQSADI USULI AFZALLIKLARI</a:t>
            </a:r>
            <a:endParaRPr lang="ru-RU" sz="2400" b="1" dirty="0">
              <a:solidFill>
                <a:srgbClr val="FF0000"/>
              </a:solidFill>
              <a:effectLst/>
            </a:endParaRPr>
          </a:p>
        </p:txBody>
      </p:sp>
      <p:sp>
        <p:nvSpPr>
          <p:cNvPr id="3" name="Нижний колонтитул 2"/>
          <p:cNvSpPr>
            <a:spLocks noGrp="1"/>
          </p:cNvSpPr>
          <p:nvPr>
            <p:ph type="ftr" sz="quarter" idx="11"/>
          </p:nvPr>
        </p:nvSpPr>
        <p:spPr/>
        <p:txBody>
          <a:bodyPr/>
          <a:lstStyle/>
          <a:p>
            <a:r>
              <a:rPr lang="en-US" dirty="0"/>
              <a:t>SMART </a:t>
            </a:r>
            <a:r>
              <a:rPr lang="ru-RU" dirty="0"/>
              <a:t>цели</a:t>
            </a:r>
          </a:p>
        </p:txBody>
      </p:sp>
      <p:sp>
        <p:nvSpPr>
          <p:cNvPr id="4" name="Номер слайда 3"/>
          <p:cNvSpPr>
            <a:spLocks noGrp="1"/>
          </p:cNvSpPr>
          <p:nvPr>
            <p:ph type="sldNum" sz="quarter" idx="12"/>
          </p:nvPr>
        </p:nvSpPr>
        <p:spPr/>
        <p:txBody>
          <a:bodyPr/>
          <a:lstStyle/>
          <a:p>
            <a:fld id="{48836D8C-085C-4B4A-9F18-73BCA0AD2898}" type="slidenum">
              <a:rPr lang="ru-RU" smtClean="0"/>
              <a:pPr/>
              <a:t>26</a:t>
            </a:fld>
            <a:endParaRPr lang="ru-RU" dirty="0"/>
          </a:p>
        </p:txBody>
      </p:sp>
      <p:sp>
        <p:nvSpPr>
          <p:cNvPr id="31" name="TextBox 30"/>
          <p:cNvSpPr txBox="1"/>
          <p:nvPr/>
        </p:nvSpPr>
        <p:spPr>
          <a:xfrm>
            <a:off x="1214414" y="948690"/>
            <a:ext cx="7643866" cy="5847755"/>
          </a:xfrm>
          <a:prstGeom prst="rect">
            <a:avLst/>
          </a:prstGeom>
          <a:noFill/>
        </p:spPr>
        <p:txBody>
          <a:bodyPr wrap="square" rtlCol="0">
            <a:spAutoFit/>
          </a:bodyPr>
          <a:lstStyle/>
          <a:p>
            <a:r>
              <a:rPr lang="en-US" dirty="0" err="1" smtClean="0"/>
              <a:t>Vazifalarni</a:t>
            </a:r>
            <a:r>
              <a:rPr lang="en-US" dirty="0" smtClean="0"/>
              <a:t> </a:t>
            </a:r>
            <a:r>
              <a:rPr lang="en-US" dirty="0" err="1" smtClean="0"/>
              <a:t>belgilash</a:t>
            </a:r>
            <a:r>
              <a:rPr lang="en-US" dirty="0" smtClean="0"/>
              <a:t> </a:t>
            </a:r>
            <a:r>
              <a:rPr lang="en-US" dirty="0" err="1" smtClean="0"/>
              <a:t>kontseptsiyasi</a:t>
            </a:r>
            <a:r>
              <a:rPr lang="en-US" dirty="0" smtClean="0"/>
              <a:t> </a:t>
            </a:r>
            <a:r>
              <a:rPr lang="en-US" dirty="0" err="1" smtClean="0"/>
              <a:t>oddiy</a:t>
            </a:r>
            <a:r>
              <a:rPr lang="en-US" dirty="0" smtClean="0"/>
              <a:t> </a:t>
            </a:r>
            <a:r>
              <a:rPr lang="en-US" dirty="0" err="1" smtClean="0"/>
              <a:t>odamlar</a:t>
            </a:r>
            <a:r>
              <a:rPr lang="en-US" dirty="0" smtClean="0"/>
              <a:t> </a:t>
            </a:r>
            <a:r>
              <a:rPr lang="en-US" dirty="0" err="1" smtClean="0"/>
              <a:t>tomonidan</a:t>
            </a:r>
            <a:r>
              <a:rPr lang="en-US" dirty="0" smtClean="0"/>
              <a:t> </a:t>
            </a:r>
            <a:r>
              <a:rPr lang="en-US" dirty="0" err="1" smtClean="0"/>
              <a:t>shaxsiy</a:t>
            </a:r>
            <a:r>
              <a:rPr lang="en-US" dirty="0" smtClean="0"/>
              <a:t> </a:t>
            </a:r>
            <a:r>
              <a:rPr lang="en-US" dirty="0" err="1" smtClean="0"/>
              <a:t>maqsadlar</a:t>
            </a:r>
            <a:r>
              <a:rPr lang="en-US" dirty="0" smtClean="0"/>
              <a:t> </a:t>
            </a:r>
            <a:r>
              <a:rPr lang="en-US" dirty="0" err="1" smtClean="0"/>
              <a:t>uchun</a:t>
            </a:r>
            <a:r>
              <a:rPr lang="en-US" dirty="0" smtClean="0"/>
              <a:t> </a:t>
            </a:r>
            <a:r>
              <a:rPr lang="en-US" dirty="0" err="1" smtClean="0"/>
              <a:t>ishlatiladi</a:t>
            </a:r>
            <a:r>
              <a:rPr lang="en-US" dirty="0" smtClean="0"/>
              <a:t>. Smart </a:t>
            </a:r>
            <a:r>
              <a:rPr lang="en-US" dirty="0" err="1" smtClean="0"/>
              <a:t>tizimi</a:t>
            </a:r>
            <a:r>
              <a:rPr lang="en-US" dirty="0" smtClean="0"/>
              <a:t> </a:t>
            </a:r>
            <a:r>
              <a:rPr lang="en-US" dirty="0" err="1" smtClean="0"/>
              <a:t>vazifalarni</a:t>
            </a:r>
            <a:r>
              <a:rPr lang="en-US" dirty="0" smtClean="0"/>
              <a:t> </a:t>
            </a:r>
            <a:r>
              <a:rPr lang="en-US" dirty="0" err="1" smtClean="0"/>
              <a:t>amalga</a:t>
            </a:r>
            <a:r>
              <a:rPr lang="en-US" dirty="0" smtClean="0"/>
              <a:t> </a:t>
            </a:r>
            <a:r>
              <a:rPr lang="en-US" dirty="0" err="1" smtClean="0"/>
              <a:t>oshirishda</a:t>
            </a:r>
            <a:r>
              <a:rPr lang="en-US" dirty="0" smtClean="0"/>
              <a:t> </a:t>
            </a:r>
            <a:r>
              <a:rPr lang="en-US" dirty="0" err="1" smtClean="0"/>
              <a:t>aniqlikni</a:t>
            </a:r>
            <a:r>
              <a:rPr lang="en-US" dirty="0" smtClean="0"/>
              <a:t> </a:t>
            </a:r>
            <a:r>
              <a:rPr lang="en-US" dirty="0" err="1" smtClean="0"/>
              <a:t>ta'minlaydi</a:t>
            </a:r>
            <a:r>
              <a:rPr lang="en-US" dirty="0" smtClean="0"/>
              <a:t>.</a:t>
            </a:r>
          </a:p>
          <a:p>
            <a:endParaRPr lang="ru-RU" sz="1000" dirty="0" smtClean="0"/>
          </a:p>
          <a:p>
            <a:r>
              <a:rPr lang="en-US" b="1" dirty="0" smtClean="0"/>
              <a:t>SMART </a:t>
            </a:r>
            <a:r>
              <a:rPr lang="en-US" b="1" dirty="0" err="1" smtClean="0"/>
              <a:t>maqsadlarning</a:t>
            </a:r>
            <a:r>
              <a:rPr lang="en-US" b="1" dirty="0" smtClean="0"/>
              <a:t> </a:t>
            </a:r>
            <a:r>
              <a:rPr lang="en-US" b="1" dirty="0" err="1" smtClean="0"/>
              <a:t>asosiy</a:t>
            </a:r>
            <a:r>
              <a:rPr lang="en-US" b="1" dirty="0" smtClean="0"/>
              <a:t> </a:t>
            </a:r>
            <a:r>
              <a:rPr lang="en-US" b="1" dirty="0" err="1" smtClean="0"/>
              <a:t>afzalliklari</a:t>
            </a:r>
            <a:r>
              <a:rPr lang="en-US" dirty="0" smtClean="0"/>
              <a:t>:</a:t>
            </a:r>
          </a:p>
          <a:p>
            <a:endParaRPr lang="ru-RU" sz="1000" dirty="0" smtClean="0"/>
          </a:p>
          <a:p>
            <a:pPr lvl="0"/>
            <a:r>
              <a:rPr lang="en-US" b="1" dirty="0" err="1" smtClean="0"/>
              <a:t>Yo'nalishni</a:t>
            </a:r>
            <a:r>
              <a:rPr lang="en-US" b="1" dirty="0" smtClean="0"/>
              <a:t> </a:t>
            </a:r>
            <a:r>
              <a:rPr lang="en-US" b="1" dirty="0" err="1" smtClean="0"/>
              <a:t>taqdim</a:t>
            </a:r>
            <a:r>
              <a:rPr lang="en-US" b="1" dirty="0" smtClean="0"/>
              <a:t> </a:t>
            </a:r>
            <a:r>
              <a:rPr lang="en-US" b="1" dirty="0" err="1" smtClean="0"/>
              <a:t>etish</a:t>
            </a:r>
            <a:r>
              <a:rPr lang="en-US" b="1" dirty="0" smtClean="0"/>
              <a:t>.</a:t>
            </a:r>
            <a:r>
              <a:rPr lang="en-US" dirty="0" smtClean="0"/>
              <a:t> Agar </a:t>
            </a:r>
            <a:r>
              <a:rPr lang="en-US" dirty="0" err="1" smtClean="0"/>
              <a:t>aqlli</a:t>
            </a:r>
            <a:r>
              <a:rPr lang="en-US" dirty="0" smtClean="0"/>
              <a:t> </a:t>
            </a:r>
            <a:r>
              <a:rPr lang="en-US" dirty="0" err="1" smtClean="0"/>
              <a:t>maqsadlar</a:t>
            </a:r>
            <a:r>
              <a:rPr lang="en-US" dirty="0" smtClean="0"/>
              <a:t> </a:t>
            </a:r>
            <a:r>
              <a:rPr lang="en-US" dirty="0" err="1" smtClean="0"/>
              <a:t>belgilangan</a:t>
            </a:r>
            <a:r>
              <a:rPr lang="en-US" dirty="0" smtClean="0"/>
              <a:t> </a:t>
            </a:r>
            <a:r>
              <a:rPr lang="en-US" dirty="0" err="1" smtClean="0"/>
              <a:t>bo'lsa</a:t>
            </a:r>
            <a:r>
              <a:rPr lang="en-US" dirty="0" smtClean="0"/>
              <a:t>, </a:t>
            </a:r>
            <a:r>
              <a:rPr lang="en-US" dirty="0" err="1" smtClean="0"/>
              <a:t>unda</a:t>
            </a:r>
            <a:r>
              <a:rPr lang="en-US" dirty="0" smtClean="0"/>
              <a:t> </a:t>
            </a:r>
            <a:r>
              <a:rPr lang="en-US" dirty="0" err="1" smtClean="0"/>
              <a:t>sizning</a:t>
            </a:r>
            <a:r>
              <a:rPr lang="en-US" dirty="0" smtClean="0"/>
              <a:t> </a:t>
            </a:r>
            <a:r>
              <a:rPr lang="en-US" dirty="0" err="1" smtClean="0"/>
              <a:t>vazifangizni</a:t>
            </a:r>
            <a:r>
              <a:rPr lang="en-US" dirty="0" smtClean="0"/>
              <a:t> </a:t>
            </a:r>
            <a:r>
              <a:rPr lang="en-US" dirty="0" err="1" smtClean="0"/>
              <a:t>bajarish</a:t>
            </a:r>
            <a:r>
              <a:rPr lang="en-US" dirty="0" smtClean="0"/>
              <a:t> </a:t>
            </a:r>
            <a:r>
              <a:rPr lang="en-US" dirty="0" err="1" smtClean="0"/>
              <a:t>uchun</a:t>
            </a:r>
            <a:r>
              <a:rPr lang="en-US" dirty="0" smtClean="0"/>
              <a:t> </a:t>
            </a:r>
            <a:r>
              <a:rPr lang="en-US" dirty="0" err="1" smtClean="0"/>
              <a:t>aniq</a:t>
            </a:r>
            <a:r>
              <a:rPr lang="en-US" dirty="0" smtClean="0"/>
              <a:t> </a:t>
            </a:r>
            <a:r>
              <a:rPr lang="en-US" dirty="0" err="1" smtClean="0"/>
              <a:t>yo'nalish</a:t>
            </a:r>
            <a:r>
              <a:rPr lang="en-US" dirty="0" smtClean="0"/>
              <a:t> </a:t>
            </a:r>
            <a:r>
              <a:rPr lang="en-US" dirty="0" err="1" smtClean="0"/>
              <a:t>mavjud</a:t>
            </a:r>
            <a:r>
              <a:rPr lang="en-US" dirty="0" smtClean="0"/>
              <a:t>. Agar </a:t>
            </a:r>
            <a:r>
              <a:rPr lang="en-US" dirty="0" err="1" smtClean="0"/>
              <a:t>sizda</a:t>
            </a:r>
            <a:r>
              <a:rPr lang="en-US" dirty="0" smtClean="0"/>
              <a:t> </a:t>
            </a:r>
            <a:r>
              <a:rPr lang="en-US" dirty="0" err="1" smtClean="0"/>
              <a:t>ishingiz</a:t>
            </a:r>
            <a:r>
              <a:rPr lang="en-US" dirty="0" smtClean="0"/>
              <a:t> </a:t>
            </a:r>
            <a:r>
              <a:rPr lang="en-US" dirty="0" err="1" smtClean="0"/>
              <a:t>bo'lsa</a:t>
            </a:r>
            <a:r>
              <a:rPr lang="en-US" dirty="0" smtClean="0"/>
              <a:t>, </a:t>
            </a:r>
            <a:r>
              <a:rPr lang="en-US" dirty="0" err="1" smtClean="0"/>
              <a:t>belgilangan</a:t>
            </a:r>
            <a:r>
              <a:rPr lang="en-US" dirty="0" smtClean="0"/>
              <a:t> </a:t>
            </a:r>
            <a:r>
              <a:rPr lang="en-US" dirty="0" err="1" smtClean="0"/>
              <a:t>maqsadlar</a:t>
            </a:r>
            <a:r>
              <a:rPr lang="en-US" dirty="0" smtClean="0"/>
              <a:t> </a:t>
            </a:r>
            <a:r>
              <a:rPr lang="en-US" dirty="0" err="1" smtClean="0"/>
              <a:t>har</a:t>
            </a:r>
            <a:r>
              <a:rPr lang="en-US" dirty="0" smtClean="0"/>
              <a:t> </a:t>
            </a:r>
            <a:r>
              <a:rPr lang="en-US" dirty="0" err="1" smtClean="0"/>
              <a:t>kuni</a:t>
            </a:r>
            <a:r>
              <a:rPr lang="en-US" dirty="0" smtClean="0"/>
              <a:t> </a:t>
            </a:r>
            <a:r>
              <a:rPr lang="en-US" dirty="0" err="1" smtClean="0"/>
              <a:t>qaror</a:t>
            </a:r>
            <a:r>
              <a:rPr lang="en-US" dirty="0" smtClean="0"/>
              <a:t> </a:t>
            </a:r>
            <a:r>
              <a:rPr lang="en-US" dirty="0" err="1" smtClean="0"/>
              <a:t>qabul</a:t>
            </a:r>
            <a:r>
              <a:rPr lang="en-US" dirty="0" smtClean="0"/>
              <a:t> </a:t>
            </a:r>
            <a:r>
              <a:rPr lang="en-US" dirty="0" err="1" smtClean="0"/>
              <a:t>qilish</a:t>
            </a:r>
            <a:r>
              <a:rPr lang="en-US" dirty="0" smtClean="0"/>
              <a:t> </a:t>
            </a:r>
            <a:r>
              <a:rPr lang="en-US" dirty="0" err="1" smtClean="0"/>
              <a:t>uchun</a:t>
            </a:r>
            <a:r>
              <a:rPr lang="en-US" dirty="0" smtClean="0"/>
              <a:t> </a:t>
            </a:r>
            <a:r>
              <a:rPr lang="en-US" dirty="0" err="1" smtClean="0"/>
              <a:t>jamoani</a:t>
            </a:r>
            <a:r>
              <a:rPr lang="en-US" dirty="0" smtClean="0"/>
              <a:t> </a:t>
            </a:r>
            <a:r>
              <a:rPr lang="en-US" dirty="0" err="1" smtClean="0"/>
              <a:t>boshqaradi</a:t>
            </a:r>
            <a:r>
              <a:rPr lang="en-US" dirty="0" smtClean="0"/>
              <a:t>.</a:t>
            </a:r>
          </a:p>
          <a:p>
            <a:pPr lvl="0"/>
            <a:endParaRPr lang="ru-RU" sz="1000" dirty="0" smtClean="0"/>
          </a:p>
          <a:p>
            <a:pPr lvl="0"/>
            <a:r>
              <a:rPr lang="en-US" b="1" dirty="0" err="1" smtClean="0"/>
              <a:t>Rejalashtirishga</a:t>
            </a:r>
            <a:r>
              <a:rPr lang="en-US" b="1" dirty="0" smtClean="0"/>
              <a:t> </a:t>
            </a:r>
            <a:r>
              <a:rPr lang="en-US" b="1" dirty="0" err="1" smtClean="0"/>
              <a:t>yordam</a:t>
            </a:r>
            <a:r>
              <a:rPr lang="en-US" b="1" dirty="0" smtClean="0"/>
              <a:t> </a:t>
            </a:r>
            <a:r>
              <a:rPr lang="en-US" b="1" dirty="0" err="1" smtClean="0"/>
              <a:t>berish</a:t>
            </a:r>
            <a:r>
              <a:rPr lang="en-US" b="1" dirty="0" smtClean="0"/>
              <a:t>.</a:t>
            </a:r>
            <a:r>
              <a:rPr lang="en-US" dirty="0" smtClean="0"/>
              <a:t> </a:t>
            </a:r>
            <a:r>
              <a:rPr lang="en-US" dirty="0" err="1" smtClean="0"/>
              <a:t>Maqsadlarni</a:t>
            </a:r>
            <a:r>
              <a:rPr lang="en-US" dirty="0" smtClean="0"/>
              <a:t> </a:t>
            </a:r>
            <a:r>
              <a:rPr lang="en-US" dirty="0" err="1" smtClean="0"/>
              <a:t>belgilashni</a:t>
            </a:r>
            <a:r>
              <a:rPr lang="en-US" dirty="0" smtClean="0"/>
              <a:t> </a:t>
            </a:r>
            <a:r>
              <a:rPr lang="en-US" dirty="0" err="1" smtClean="0"/>
              <a:t>o'rganganingizdan</a:t>
            </a:r>
            <a:r>
              <a:rPr lang="en-US" dirty="0" smtClean="0"/>
              <a:t> </a:t>
            </a:r>
            <a:r>
              <a:rPr lang="en-US" dirty="0" err="1" smtClean="0"/>
              <a:t>so'ng</a:t>
            </a:r>
            <a:r>
              <a:rPr lang="en-US" dirty="0" smtClean="0"/>
              <a:t>, </a:t>
            </a:r>
            <a:r>
              <a:rPr lang="en-US" dirty="0" err="1" smtClean="0"/>
              <a:t>siz</a:t>
            </a:r>
            <a:r>
              <a:rPr lang="en-US" dirty="0" smtClean="0"/>
              <a:t> </a:t>
            </a:r>
            <a:r>
              <a:rPr lang="en-US" dirty="0" err="1" smtClean="0"/>
              <a:t>o'zingizning</a:t>
            </a:r>
            <a:r>
              <a:rPr lang="en-US" dirty="0" smtClean="0"/>
              <a:t> </a:t>
            </a:r>
            <a:r>
              <a:rPr lang="en-US" dirty="0" err="1" smtClean="0"/>
              <a:t>biznesingiz</a:t>
            </a:r>
            <a:r>
              <a:rPr lang="en-US" dirty="0" smtClean="0"/>
              <a:t> </a:t>
            </a:r>
            <a:r>
              <a:rPr lang="en-US" dirty="0" err="1" smtClean="0"/>
              <a:t>va</a:t>
            </a:r>
            <a:r>
              <a:rPr lang="en-US" dirty="0" smtClean="0"/>
              <a:t> </a:t>
            </a:r>
            <a:r>
              <a:rPr lang="en-US" dirty="0" err="1" smtClean="0"/>
              <a:t>shaxsiy</a:t>
            </a:r>
            <a:r>
              <a:rPr lang="en-US" dirty="0" smtClean="0"/>
              <a:t> </a:t>
            </a:r>
            <a:r>
              <a:rPr lang="en-US" dirty="0" err="1" smtClean="0"/>
              <a:t>kundalik</a:t>
            </a:r>
            <a:r>
              <a:rPr lang="en-US" dirty="0" smtClean="0"/>
              <a:t> </a:t>
            </a:r>
            <a:r>
              <a:rPr lang="en-US" dirty="0" err="1" smtClean="0"/>
              <a:t>muammolar</a:t>
            </a:r>
            <a:r>
              <a:rPr lang="en-US" dirty="0" smtClean="0"/>
              <a:t> </a:t>
            </a:r>
            <a:r>
              <a:rPr lang="en-US" dirty="0" err="1" smtClean="0"/>
              <a:t>uchun</a:t>
            </a:r>
            <a:r>
              <a:rPr lang="en-US" dirty="0" smtClean="0"/>
              <a:t> </a:t>
            </a:r>
            <a:r>
              <a:rPr lang="en-US" dirty="0" err="1" smtClean="0"/>
              <a:t>vazifalarni</a:t>
            </a:r>
            <a:r>
              <a:rPr lang="en-US" dirty="0" smtClean="0"/>
              <a:t> </a:t>
            </a:r>
            <a:r>
              <a:rPr lang="en-US" dirty="0" err="1" smtClean="0"/>
              <a:t>rejalashtirishning</a:t>
            </a:r>
            <a:r>
              <a:rPr lang="en-US" dirty="0" smtClean="0"/>
              <a:t> </a:t>
            </a:r>
            <a:r>
              <a:rPr lang="en-US" dirty="0" err="1" smtClean="0"/>
              <a:t>yanada</a:t>
            </a:r>
            <a:r>
              <a:rPr lang="en-US" dirty="0" smtClean="0"/>
              <a:t> </a:t>
            </a:r>
            <a:r>
              <a:rPr lang="en-US" dirty="0" err="1" smtClean="0"/>
              <a:t>rivojlangan</a:t>
            </a:r>
            <a:r>
              <a:rPr lang="en-US" dirty="0" smtClean="0"/>
              <a:t> </a:t>
            </a:r>
            <a:r>
              <a:rPr lang="en-US" dirty="0" err="1" smtClean="0"/>
              <a:t>darajasiga</a:t>
            </a:r>
            <a:r>
              <a:rPr lang="en-US" dirty="0" smtClean="0"/>
              <a:t> </a:t>
            </a:r>
            <a:r>
              <a:rPr lang="en-US" dirty="0" err="1" smtClean="0"/>
              <a:t>erishasiz</a:t>
            </a:r>
            <a:r>
              <a:rPr lang="en-US" dirty="0" smtClean="0"/>
              <a:t>.</a:t>
            </a:r>
          </a:p>
          <a:p>
            <a:pPr lvl="0"/>
            <a:endParaRPr lang="ru-RU" sz="1000" dirty="0" smtClean="0"/>
          </a:p>
          <a:p>
            <a:pPr lvl="0"/>
            <a:r>
              <a:rPr lang="en-US" b="1" dirty="0" err="1" smtClean="0"/>
              <a:t>Tez</a:t>
            </a:r>
            <a:r>
              <a:rPr lang="en-US" b="1" dirty="0" smtClean="0"/>
              <a:t> </a:t>
            </a:r>
            <a:r>
              <a:rPr lang="en-US" b="1" dirty="0" err="1" smtClean="0"/>
              <a:t>natija</a:t>
            </a:r>
            <a:r>
              <a:rPr lang="en-US" b="1" dirty="0" smtClean="0"/>
              <a:t> </a:t>
            </a:r>
            <a:r>
              <a:rPr lang="en-US" b="1" dirty="0" err="1" smtClean="0"/>
              <a:t>olish</a:t>
            </a:r>
            <a:r>
              <a:rPr lang="en-US" b="1" dirty="0" smtClean="0"/>
              <a:t>.</a:t>
            </a:r>
            <a:r>
              <a:rPr lang="en-US" dirty="0" smtClean="0"/>
              <a:t> </a:t>
            </a:r>
            <a:r>
              <a:rPr lang="en-US" dirty="0" err="1" smtClean="0"/>
              <a:t>To'g'ri</a:t>
            </a:r>
            <a:r>
              <a:rPr lang="en-US" dirty="0" smtClean="0"/>
              <a:t> </a:t>
            </a:r>
            <a:r>
              <a:rPr lang="en-US" dirty="0" err="1" smtClean="0"/>
              <a:t>tuzilgan</a:t>
            </a:r>
            <a:r>
              <a:rPr lang="en-US" dirty="0" smtClean="0"/>
              <a:t> SMART </a:t>
            </a:r>
            <a:r>
              <a:rPr lang="en-US" dirty="0" err="1" smtClean="0"/>
              <a:t>maqsadlari</a:t>
            </a:r>
            <a:r>
              <a:rPr lang="en-US" dirty="0" smtClean="0"/>
              <a:t> </a:t>
            </a:r>
            <a:r>
              <a:rPr lang="en-US" dirty="0" err="1" smtClean="0"/>
              <a:t>belgilangan</a:t>
            </a:r>
            <a:r>
              <a:rPr lang="en-US" dirty="0" smtClean="0"/>
              <a:t> </a:t>
            </a:r>
            <a:r>
              <a:rPr lang="en-US" dirty="0" err="1" smtClean="0"/>
              <a:t>vazifalarni</a:t>
            </a:r>
            <a:r>
              <a:rPr lang="en-US" dirty="0" smtClean="0"/>
              <a:t> </a:t>
            </a:r>
            <a:r>
              <a:rPr lang="en-US" dirty="0" err="1" smtClean="0"/>
              <a:t>tezroq</a:t>
            </a:r>
            <a:r>
              <a:rPr lang="en-US" dirty="0" smtClean="0"/>
              <a:t> </a:t>
            </a:r>
            <a:r>
              <a:rPr lang="en-US" dirty="0" err="1" smtClean="0"/>
              <a:t>amalga</a:t>
            </a:r>
            <a:r>
              <a:rPr lang="en-US" dirty="0" smtClean="0"/>
              <a:t> </a:t>
            </a:r>
            <a:r>
              <a:rPr lang="en-US" dirty="0" err="1" smtClean="0"/>
              <a:t>oshirishga</a:t>
            </a:r>
            <a:r>
              <a:rPr lang="en-US" dirty="0" smtClean="0"/>
              <a:t> </a:t>
            </a:r>
            <a:r>
              <a:rPr lang="en-US" dirty="0" err="1" smtClean="0"/>
              <a:t>yordam</a:t>
            </a:r>
            <a:r>
              <a:rPr lang="en-US" dirty="0" smtClean="0"/>
              <a:t> </a:t>
            </a:r>
            <a:r>
              <a:rPr lang="en-US" dirty="0" err="1" smtClean="0"/>
              <a:t>beradi</a:t>
            </a:r>
            <a:r>
              <a:rPr lang="en-US" dirty="0" smtClean="0"/>
              <a:t>. </a:t>
            </a:r>
            <a:r>
              <a:rPr lang="en-US" dirty="0" err="1" smtClean="0"/>
              <a:t>Samarasiz</a:t>
            </a:r>
            <a:r>
              <a:rPr lang="en-US" dirty="0" smtClean="0"/>
              <a:t> </a:t>
            </a:r>
            <a:r>
              <a:rPr lang="en-US" dirty="0" err="1" smtClean="0"/>
              <a:t>harakatlarni</a:t>
            </a:r>
            <a:r>
              <a:rPr lang="en-US" dirty="0" smtClean="0"/>
              <a:t> </a:t>
            </a:r>
            <a:r>
              <a:rPr lang="en-US" dirty="0" err="1" smtClean="0"/>
              <a:t>amalga</a:t>
            </a:r>
            <a:r>
              <a:rPr lang="en-US" dirty="0" smtClean="0"/>
              <a:t> </a:t>
            </a:r>
            <a:r>
              <a:rPr lang="en-US" dirty="0" err="1" smtClean="0"/>
              <a:t>oshirish</a:t>
            </a:r>
            <a:r>
              <a:rPr lang="en-US" dirty="0" smtClean="0"/>
              <a:t> </a:t>
            </a:r>
            <a:r>
              <a:rPr lang="en-US" dirty="0" err="1" smtClean="0"/>
              <a:t>uchun</a:t>
            </a:r>
            <a:r>
              <a:rPr lang="en-US" dirty="0" smtClean="0"/>
              <a:t> </a:t>
            </a:r>
            <a:r>
              <a:rPr lang="en-US" dirty="0" err="1" smtClean="0"/>
              <a:t>kamroq</a:t>
            </a:r>
            <a:r>
              <a:rPr lang="en-US" dirty="0" smtClean="0"/>
              <a:t> </a:t>
            </a:r>
            <a:r>
              <a:rPr lang="en-US" dirty="0" err="1" smtClean="0"/>
              <a:t>vaqt</a:t>
            </a:r>
            <a:r>
              <a:rPr lang="en-US" dirty="0" smtClean="0"/>
              <a:t> </a:t>
            </a:r>
            <a:r>
              <a:rPr lang="en-US" dirty="0" err="1" smtClean="0"/>
              <a:t>ketadi</a:t>
            </a:r>
            <a:r>
              <a:rPr lang="en-US" dirty="0" smtClean="0"/>
              <a:t>.</a:t>
            </a:r>
          </a:p>
          <a:p>
            <a:pPr lvl="0"/>
            <a:endParaRPr lang="ru-RU" sz="1000" dirty="0" smtClean="0"/>
          </a:p>
          <a:p>
            <a:pPr lvl="0"/>
            <a:r>
              <a:rPr lang="en-US" b="1" dirty="0" err="1" smtClean="0"/>
              <a:t>Motivatsiya</a:t>
            </a:r>
            <a:r>
              <a:rPr lang="en-US" b="1" dirty="0" smtClean="0"/>
              <a:t> </a:t>
            </a:r>
            <a:r>
              <a:rPr lang="en-US" b="1" dirty="0" err="1" smtClean="0"/>
              <a:t>vositalari</a:t>
            </a:r>
            <a:r>
              <a:rPr lang="en-US" b="1" dirty="0" smtClean="0"/>
              <a:t>.</a:t>
            </a:r>
            <a:r>
              <a:rPr lang="en-US" dirty="0" smtClean="0"/>
              <a:t> Agar </a:t>
            </a:r>
            <a:r>
              <a:rPr lang="en-US" dirty="0" err="1" smtClean="0"/>
              <a:t>sizda</a:t>
            </a:r>
            <a:r>
              <a:rPr lang="en-US" dirty="0" smtClean="0"/>
              <a:t> </a:t>
            </a:r>
            <a:r>
              <a:rPr lang="en-US" dirty="0" err="1" smtClean="0"/>
              <a:t>katta</a:t>
            </a:r>
            <a:r>
              <a:rPr lang="en-US" dirty="0" smtClean="0"/>
              <a:t> </a:t>
            </a:r>
            <a:r>
              <a:rPr lang="en-US" dirty="0" err="1" smtClean="0"/>
              <a:t>maqsad</a:t>
            </a:r>
            <a:r>
              <a:rPr lang="en-US" dirty="0" smtClean="0"/>
              <a:t> </a:t>
            </a:r>
            <a:r>
              <a:rPr lang="en-US" dirty="0" err="1" smtClean="0"/>
              <a:t>bo'lsa</a:t>
            </a:r>
            <a:r>
              <a:rPr lang="en-US" dirty="0" smtClean="0"/>
              <a:t>, u </a:t>
            </a:r>
            <a:r>
              <a:rPr lang="en-US" dirty="0" err="1" smtClean="0"/>
              <a:t>siz</a:t>
            </a:r>
            <a:r>
              <a:rPr lang="en-US" dirty="0" smtClean="0"/>
              <a:t> </a:t>
            </a:r>
            <a:r>
              <a:rPr lang="en-US" dirty="0" err="1" smtClean="0"/>
              <a:t>uchun</a:t>
            </a:r>
            <a:r>
              <a:rPr lang="en-US" dirty="0" smtClean="0"/>
              <a:t> </a:t>
            </a:r>
            <a:r>
              <a:rPr lang="en-US" dirty="0" err="1" smtClean="0"/>
              <a:t>motivatsiya</a:t>
            </a:r>
            <a:r>
              <a:rPr lang="en-US" dirty="0" smtClean="0"/>
              <a:t> </a:t>
            </a:r>
            <a:r>
              <a:rPr lang="en-US" dirty="0" err="1" smtClean="0"/>
              <a:t>vositasi</a:t>
            </a:r>
            <a:r>
              <a:rPr lang="en-US" dirty="0" smtClean="0"/>
              <a:t> </a:t>
            </a:r>
            <a:r>
              <a:rPr lang="en-US" dirty="0" err="1" smtClean="0"/>
              <a:t>bo'ladi</a:t>
            </a:r>
            <a:r>
              <a:rPr lang="en-US" dirty="0" smtClean="0"/>
              <a:t>.</a:t>
            </a:r>
            <a:endParaRPr lang="ru-RU" dirty="0" smtClean="0"/>
          </a:p>
          <a:p>
            <a:r>
              <a:rPr lang="en-US" dirty="0" smtClean="0"/>
              <a:t>Smart </a:t>
            </a:r>
            <a:r>
              <a:rPr lang="en-US" dirty="0" err="1" smtClean="0"/>
              <a:t>texnikasi</a:t>
            </a:r>
            <a:r>
              <a:rPr lang="en-US" dirty="0" smtClean="0"/>
              <a:t> </a:t>
            </a:r>
            <a:r>
              <a:rPr lang="en-US" dirty="0" err="1" smtClean="0"/>
              <a:t>bilan</a:t>
            </a:r>
            <a:r>
              <a:rPr lang="en-US" dirty="0" smtClean="0"/>
              <a:t> </a:t>
            </a:r>
            <a:r>
              <a:rPr lang="en-US" dirty="0" err="1" smtClean="0"/>
              <a:t>oqilona</a:t>
            </a:r>
            <a:r>
              <a:rPr lang="en-US" dirty="0" smtClean="0"/>
              <a:t> </a:t>
            </a:r>
            <a:r>
              <a:rPr lang="en-US" dirty="0" err="1" smtClean="0"/>
              <a:t>maqsadlarni</a:t>
            </a:r>
            <a:r>
              <a:rPr lang="en-US" dirty="0" smtClean="0"/>
              <a:t> </a:t>
            </a:r>
            <a:r>
              <a:rPr lang="en-US" dirty="0" err="1" smtClean="0"/>
              <a:t>belgilashni</a:t>
            </a:r>
            <a:r>
              <a:rPr lang="en-US" dirty="0" smtClean="0"/>
              <a:t> </a:t>
            </a:r>
            <a:r>
              <a:rPr lang="en-US" dirty="0" err="1" smtClean="0"/>
              <a:t>o'rganing</a:t>
            </a:r>
            <a:r>
              <a:rPr lang="en-US" dirty="0" smtClean="0"/>
              <a:t>.</a:t>
            </a:r>
            <a:endParaRPr lang="ru-RU" dirty="0"/>
          </a:p>
        </p:txBody>
      </p:sp>
    </p:spTree>
    <p:extLst>
      <p:ext uri="{BB962C8B-B14F-4D97-AF65-F5344CB8AC3E}">
        <p14:creationId xmlns:p14="http://schemas.microsoft.com/office/powerpoint/2010/main" xmlns="" val="3604976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748" y="354564"/>
            <a:ext cx="7408069" cy="574106"/>
          </a:xfrm>
          <a:solidFill>
            <a:srgbClr val="FFFF00"/>
          </a:solidFill>
        </p:spPr>
        <p:txBody>
          <a:bodyPr>
            <a:noAutofit/>
          </a:bodyPr>
          <a:lstStyle/>
          <a:p>
            <a:pPr lvl="0" algn="ctr"/>
            <a:r>
              <a:rPr lang="en-US" sz="2400" b="1" dirty="0" smtClean="0">
                <a:solidFill>
                  <a:srgbClr val="FF0000"/>
                </a:solidFill>
                <a:effectLst/>
              </a:rPr>
              <a:t>KAIZEN - DOIMIY TAKOMILLASHTIRISH DASTAGI </a:t>
            </a:r>
            <a:endParaRPr lang="ru-RU" sz="24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27</a:t>
            </a:fld>
            <a:endParaRPr lang="ru-RU" dirty="0"/>
          </a:p>
        </p:txBody>
      </p:sp>
      <p:sp>
        <p:nvSpPr>
          <p:cNvPr id="31" name="TextBox 30"/>
          <p:cNvSpPr txBox="1"/>
          <p:nvPr/>
        </p:nvSpPr>
        <p:spPr>
          <a:xfrm>
            <a:off x="1285852" y="1285860"/>
            <a:ext cx="7643866" cy="4585871"/>
          </a:xfrm>
          <a:prstGeom prst="rect">
            <a:avLst/>
          </a:prstGeom>
          <a:noFill/>
        </p:spPr>
        <p:txBody>
          <a:bodyPr wrap="square" rtlCol="0">
            <a:spAutoFit/>
          </a:bodyPr>
          <a:lstStyle/>
          <a:p>
            <a:r>
              <a:rPr lang="en-US" sz="2800" dirty="0" err="1" smtClean="0"/>
              <a:t>Kundalik</a:t>
            </a:r>
            <a:r>
              <a:rPr lang="en-US" sz="2800" dirty="0" smtClean="0"/>
              <a:t> </a:t>
            </a:r>
            <a:r>
              <a:rPr lang="en-US" sz="2800" dirty="0" err="1" smtClean="0"/>
              <a:t>hayotda</a:t>
            </a:r>
            <a:r>
              <a:rPr lang="en-US" sz="2800" dirty="0" smtClean="0"/>
              <a:t> “Kaizen” </a:t>
            </a:r>
            <a:r>
              <a:rPr lang="en-US" sz="2800" dirty="0" err="1" smtClean="0"/>
              <a:t>so’zi</a:t>
            </a:r>
            <a:r>
              <a:rPr lang="en-US" sz="2800" dirty="0" smtClean="0"/>
              <a:t> </a:t>
            </a:r>
            <a:r>
              <a:rPr lang="en-US" sz="2800" dirty="0" err="1" smtClean="0"/>
              <a:t>ma’nosi</a:t>
            </a:r>
            <a:r>
              <a:rPr lang="en-US" sz="2800" dirty="0" smtClean="0"/>
              <a:t> "</a:t>
            </a:r>
            <a:r>
              <a:rPr lang="en-US" sz="2800" dirty="0" err="1" smtClean="0"/>
              <a:t>doimiy</a:t>
            </a:r>
            <a:r>
              <a:rPr lang="en-US" sz="2800" dirty="0" smtClean="0"/>
              <a:t> </a:t>
            </a:r>
            <a:r>
              <a:rPr lang="en-US" sz="2800" dirty="0" err="1" smtClean="0"/>
              <a:t>rivojlantirish"dir</a:t>
            </a:r>
            <a:r>
              <a:rPr lang="en-US" sz="2800" dirty="0" smtClean="0"/>
              <a:t> </a:t>
            </a:r>
            <a:r>
              <a:rPr lang="en-US" sz="2800" dirty="0" err="1" smtClean="0"/>
              <a:t>va</a:t>
            </a:r>
            <a:r>
              <a:rPr lang="en-US" sz="2800" dirty="0" smtClean="0"/>
              <a:t> </a:t>
            </a:r>
            <a:r>
              <a:rPr lang="en-US" sz="2800" dirty="0" err="1" smtClean="0"/>
              <a:t>bu</a:t>
            </a:r>
            <a:r>
              <a:rPr lang="en-US" sz="2800" dirty="0" smtClean="0"/>
              <a:t> </a:t>
            </a:r>
            <a:r>
              <a:rPr lang="en-US" sz="2800" dirty="0" err="1" smtClean="0"/>
              <a:t>so'z</a:t>
            </a:r>
            <a:r>
              <a:rPr lang="en-US" sz="2800" dirty="0" smtClean="0"/>
              <a:t> “Toyota” </a:t>
            </a:r>
            <a:r>
              <a:rPr lang="en-US" sz="2800" dirty="0" err="1" smtClean="0"/>
              <a:t>kompaniyasida</a:t>
            </a:r>
            <a:r>
              <a:rPr lang="en-US" sz="2800" dirty="0" smtClean="0"/>
              <a:t> </a:t>
            </a:r>
            <a:r>
              <a:rPr lang="en-US" sz="2800" dirty="0" err="1" smtClean="0"/>
              <a:t>paydo</a:t>
            </a:r>
            <a:r>
              <a:rPr lang="en-US" sz="2800" dirty="0" smtClean="0"/>
              <a:t> </a:t>
            </a:r>
            <a:r>
              <a:rPr lang="en-US" sz="2800" dirty="0" err="1" smtClean="0"/>
              <a:t>bo'lgan</a:t>
            </a:r>
            <a:r>
              <a:rPr lang="en-US" sz="2800" dirty="0" smtClean="0"/>
              <a:t>. </a:t>
            </a:r>
          </a:p>
          <a:p>
            <a:endParaRPr lang="en-US" sz="1200" dirty="0" smtClean="0"/>
          </a:p>
          <a:p>
            <a:r>
              <a:rPr lang="en-US" sz="2800" dirty="0" err="1" smtClean="0"/>
              <a:t>Uzluksiz</a:t>
            </a:r>
            <a:r>
              <a:rPr lang="en-US" sz="2800" dirty="0" smtClean="0"/>
              <a:t> </a:t>
            </a:r>
            <a:r>
              <a:rPr lang="en-US" sz="2800" dirty="0" err="1" smtClean="0"/>
              <a:t>takomillashtirishning</a:t>
            </a:r>
            <a:r>
              <a:rPr lang="en-US" sz="2800" dirty="0" smtClean="0"/>
              <a:t> </a:t>
            </a:r>
            <a:r>
              <a:rPr lang="en-US" sz="2800" dirty="0" err="1" smtClean="0"/>
              <a:t>mukammal</a:t>
            </a:r>
            <a:r>
              <a:rPr lang="en-US" sz="2800" dirty="0" smtClean="0"/>
              <a:t> </a:t>
            </a:r>
            <a:r>
              <a:rPr lang="en-US" sz="2800" dirty="0" err="1" smtClean="0"/>
              <a:t>amaliyotini</a:t>
            </a:r>
            <a:r>
              <a:rPr lang="en-US" sz="2800" dirty="0" smtClean="0"/>
              <a:t> </a:t>
            </a:r>
            <a:r>
              <a:rPr lang="en-US" sz="2800" dirty="0" err="1" smtClean="0"/>
              <a:t>namoyish</a:t>
            </a:r>
            <a:r>
              <a:rPr lang="en-US" sz="2800" dirty="0" smtClean="0"/>
              <a:t> </a:t>
            </a:r>
            <a:r>
              <a:rPr lang="en-US" sz="2800" dirty="0" err="1" smtClean="0"/>
              <a:t>etadigan</a:t>
            </a:r>
            <a:r>
              <a:rPr lang="en-US" sz="2800" dirty="0" smtClean="0"/>
              <a:t>, </a:t>
            </a:r>
            <a:r>
              <a:rPr lang="en-US" sz="2800" dirty="0" err="1" smtClean="0"/>
              <a:t>cheksiz</a:t>
            </a:r>
            <a:r>
              <a:rPr lang="en-US" sz="2800" dirty="0" smtClean="0"/>
              <a:t> </a:t>
            </a:r>
            <a:r>
              <a:rPr lang="en-US" sz="2800" dirty="0" err="1" smtClean="0"/>
              <a:t>tsikllarda</a:t>
            </a:r>
            <a:r>
              <a:rPr lang="en-US" sz="2800" dirty="0" smtClean="0"/>
              <a:t> </a:t>
            </a:r>
            <a:r>
              <a:rPr lang="en-US" sz="2800" dirty="0" err="1" smtClean="0"/>
              <a:t>yaxshilanishlarni</a:t>
            </a:r>
            <a:r>
              <a:rPr lang="en-US" sz="2800" dirty="0" smtClean="0"/>
              <a:t> </a:t>
            </a:r>
            <a:r>
              <a:rPr lang="en-US" sz="2800" dirty="0" err="1" smtClean="0"/>
              <a:t>ishlab</a:t>
            </a:r>
            <a:r>
              <a:rPr lang="en-US" sz="2800" dirty="0" smtClean="0"/>
              <a:t> </a:t>
            </a:r>
            <a:r>
              <a:rPr lang="en-US" sz="2800" dirty="0" err="1" smtClean="0"/>
              <a:t>chiqarish</a:t>
            </a:r>
            <a:r>
              <a:rPr lang="en-US" sz="2800" dirty="0" smtClean="0"/>
              <a:t>, </a:t>
            </a:r>
            <a:r>
              <a:rPr lang="en-US" sz="2800" dirty="0" err="1" smtClean="0"/>
              <a:t>qo'lga</a:t>
            </a:r>
            <a:r>
              <a:rPr lang="en-US" sz="2800" dirty="0" smtClean="0"/>
              <a:t> </a:t>
            </a:r>
            <a:r>
              <a:rPr lang="en-US" sz="2800" dirty="0" err="1" smtClean="0"/>
              <a:t>olish</a:t>
            </a:r>
            <a:r>
              <a:rPr lang="en-US" sz="2800" dirty="0" smtClean="0"/>
              <a:t> </a:t>
            </a:r>
            <a:r>
              <a:rPr lang="en-US" sz="2800" dirty="0" err="1" smtClean="0"/>
              <a:t>va</a:t>
            </a:r>
            <a:r>
              <a:rPr lang="en-US" sz="2800" dirty="0" smtClean="0"/>
              <a:t> </a:t>
            </a:r>
            <a:r>
              <a:rPr lang="en-US" sz="2800" dirty="0" err="1" smtClean="0"/>
              <a:t>tahlil</a:t>
            </a:r>
            <a:r>
              <a:rPr lang="en-US" sz="2800" dirty="0" smtClean="0"/>
              <a:t> </a:t>
            </a:r>
            <a:r>
              <a:rPr lang="en-US" sz="2800" dirty="0" err="1" smtClean="0"/>
              <a:t>qilish</a:t>
            </a:r>
            <a:r>
              <a:rPr lang="en-US" sz="2800" dirty="0" smtClean="0"/>
              <a:t> </a:t>
            </a:r>
            <a:r>
              <a:rPr lang="en-US" sz="2800" dirty="0" err="1" smtClean="0"/>
              <a:t>uchun</a:t>
            </a:r>
            <a:r>
              <a:rPr lang="en-US" sz="2800" dirty="0" smtClean="0"/>
              <a:t> </a:t>
            </a:r>
            <a:r>
              <a:rPr lang="en-US" sz="2800" dirty="0" err="1" smtClean="0"/>
              <a:t>samarali</a:t>
            </a:r>
            <a:r>
              <a:rPr lang="en-US" sz="2800" dirty="0" smtClean="0"/>
              <a:t> </a:t>
            </a:r>
            <a:r>
              <a:rPr lang="en-US" sz="2800" dirty="0" err="1" smtClean="0"/>
              <a:t>boshqaruv</a:t>
            </a:r>
            <a:r>
              <a:rPr lang="en-US" sz="2800" dirty="0" smtClean="0"/>
              <a:t> </a:t>
            </a:r>
            <a:r>
              <a:rPr lang="en-US" sz="2800" dirty="0" err="1" smtClean="0"/>
              <a:t>tizimlarini</a:t>
            </a:r>
            <a:r>
              <a:rPr lang="en-US" sz="2800" dirty="0" smtClean="0"/>
              <a:t> </a:t>
            </a:r>
            <a:r>
              <a:rPr lang="en-US" sz="2800" dirty="0" err="1" smtClean="0"/>
              <a:t>yaratadigan</a:t>
            </a:r>
            <a:r>
              <a:rPr lang="en-US" sz="2800" dirty="0" smtClean="0"/>
              <a:t> </a:t>
            </a:r>
            <a:r>
              <a:rPr lang="en-US" sz="2800" dirty="0" err="1" smtClean="0"/>
              <a:t>kompaniyaning</a:t>
            </a:r>
            <a:r>
              <a:rPr lang="en-US" sz="2800" dirty="0" smtClean="0"/>
              <a:t> </a:t>
            </a:r>
            <a:r>
              <a:rPr lang="en-US" sz="2800" dirty="0" err="1" smtClean="0"/>
              <a:t>ajoyib</a:t>
            </a:r>
            <a:r>
              <a:rPr lang="en-US" sz="2800" dirty="0" smtClean="0"/>
              <a:t> </a:t>
            </a:r>
            <a:r>
              <a:rPr lang="en-US" sz="2800" dirty="0" err="1" smtClean="0"/>
              <a:t>namunasidir</a:t>
            </a:r>
            <a:r>
              <a:rPr lang="en-US" sz="2800" dirty="0" smtClean="0"/>
              <a:t>.</a:t>
            </a:r>
          </a:p>
          <a:p>
            <a:endParaRPr lang="ru-RU" sz="2800" dirty="0" smtClean="0"/>
          </a:p>
        </p:txBody>
      </p:sp>
    </p:spTree>
    <p:extLst>
      <p:ext uri="{BB962C8B-B14F-4D97-AF65-F5344CB8AC3E}">
        <p14:creationId xmlns:p14="http://schemas.microsoft.com/office/powerpoint/2010/main" xmlns="" val="3604976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748" y="354564"/>
            <a:ext cx="7408069" cy="574106"/>
          </a:xfrm>
          <a:solidFill>
            <a:srgbClr val="FFFF00"/>
          </a:solidFill>
        </p:spPr>
        <p:txBody>
          <a:bodyPr>
            <a:noAutofit/>
          </a:bodyPr>
          <a:lstStyle/>
          <a:p>
            <a:pPr lvl="0" algn="ctr"/>
            <a:r>
              <a:rPr lang="en-US" sz="2400" b="1" dirty="0" smtClean="0">
                <a:solidFill>
                  <a:srgbClr val="FF0000"/>
                </a:solidFill>
                <a:effectLst/>
              </a:rPr>
              <a:t>KAIZEN - DOIMIY TAKOMILLASHTIRISH DASTAGI </a:t>
            </a:r>
            <a:endParaRPr lang="ru-RU" sz="24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28</a:t>
            </a:fld>
            <a:endParaRPr lang="ru-RU" dirty="0"/>
          </a:p>
        </p:txBody>
      </p:sp>
      <p:graphicFrame>
        <p:nvGraphicFramePr>
          <p:cNvPr id="5" name="Схема 4"/>
          <p:cNvGraphicFramePr/>
          <p:nvPr/>
        </p:nvGraphicFramePr>
        <p:xfrm>
          <a:off x="1857356" y="1714488"/>
          <a:ext cx="6877404" cy="457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604976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748" y="354564"/>
            <a:ext cx="7408069" cy="574106"/>
          </a:xfrm>
          <a:solidFill>
            <a:srgbClr val="FFFF00"/>
          </a:solidFill>
        </p:spPr>
        <p:txBody>
          <a:bodyPr>
            <a:noAutofit/>
          </a:bodyPr>
          <a:lstStyle/>
          <a:p>
            <a:pPr lvl="0" algn="ctr"/>
            <a:r>
              <a:rPr lang="en-US" sz="2400" b="1" dirty="0" smtClean="0">
                <a:solidFill>
                  <a:srgbClr val="FF0000"/>
                </a:solidFill>
              </a:rPr>
              <a:t>KAIZEN - DOIMIY TAKOMILLASHTIRISH DASTAGI </a:t>
            </a:r>
            <a:endParaRPr lang="ru-RU" sz="24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29</a:t>
            </a:fld>
            <a:endParaRPr lang="ru-RU" dirty="0"/>
          </a:p>
        </p:txBody>
      </p:sp>
      <p:sp>
        <p:nvSpPr>
          <p:cNvPr id="31" name="TextBox 30"/>
          <p:cNvSpPr txBox="1"/>
          <p:nvPr/>
        </p:nvSpPr>
        <p:spPr>
          <a:xfrm>
            <a:off x="1214414" y="1142985"/>
            <a:ext cx="7643866" cy="4893647"/>
          </a:xfrm>
          <a:prstGeom prst="rect">
            <a:avLst/>
          </a:prstGeom>
          <a:noFill/>
        </p:spPr>
        <p:txBody>
          <a:bodyPr wrap="square" rtlCol="0">
            <a:spAutoFit/>
          </a:bodyPr>
          <a:lstStyle/>
          <a:p>
            <a:r>
              <a:rPr lang="en-US" sz="2800" b="1" dirty="0" smtClean="0"/>
              <a:t>Kaizen </a:t>
            </a:r>
            <a:r>
              <a:rPr lang="en-US" sz="2800" b="1" dirty="0" err="1" smtClean="0"/>
              <a:t>Tamoyillari</a:t>
            </a:r>
            <a:r>
              <a:rPr lang="en-US" sz="2800" b="1" dirty="0" smtClean="0"/>
              <a:t>. </a:t>
            </a:r>
          </a:p>
          <a:p>
            <a:r>
              <a:rPr lang="en-US" sz="2800" dirty="0" smtClean="0"/>
              <a:t>Kaizen </a:t>
            </a:r>
            <a:r>
              <a:rPr lang="en-US" sz="2800" dirty="0" err="1" smtClean="0"/>
              <a:t>bir</a:t>
            </a:r>
            <a:r>
              <a:rPr lang="en-US" sz="2800" dirty="0" smtClean="0"/>
              <a:t> </a:t>
            </a:r>
            <a:r>
              <a:rPr lang="en-US" sz="2800" dirty="0" err="1" smtClean="0"/>
              <a:t>necha</a:t>
            </a:r>
            <a:r>
              <a:rPr lang="en-US" sz="2800" dirty="0" smtClean="0"/>
              <a:t> </a:t>
            </a:r>
            <a:r>
              <a:rPr lang="en-US" sz="2800" dirty="0" err="1" smtClean="0"/>
              <a:t>quidagi</a:t>
            </a:r>
            <a:r>
              <a:rPr lang="en-US" sz="2800" dirty="0" smtClean="0"/>
              <a:t> </a:t>
            </a:r>
            <a:r>
              <a:rPr lang="en-US" sz="2800" dirty="0" err="1" smtClean="0"/>
              <a:t>asosiy</a:t>
            </a:r>
            <a:r>
              <a:rPr lang="en-US" sz="2800" dirty="0" smtClean="0"/>
              <a:t> </a:t>
            </a:r>
            <a:r>
              <a:rPr lang="en-US" sz="2800" dirty="0" err="1" smtClean="0"/>
              <a:t>tamoyillarga</a:t>
            </a:r>
            <a:r>
              <a:rPr lang="en-US" sz="2800" dirty="0" smtClean="0"/>
              <a:t> </a:t>
            </a:r>
            <a:r>
              <a:rPr lang="en-US" sz="2800" dirty="0" err="1" smtClean="0"/>
              <a:t>asoslanadi</a:t>
            </a:r>
            <a:r>
              <a:rPr lang="en-US" sz="2800" dirty="0" smtClean="0"/>
              <a:t>:</a:t>
            </a:r>
          </a:p>
          <a:p>
            <a:endParaRPr lang="ru-RU" sz="1000" dirty="0" smtClean="0"/>
          </a:p>
          <a:p>
            <a:pPr marL="514350" lvl="0" indent="-514350">
              <a:buAutoNum type="arabicPeriod"/>
            </a:pPr>
            <a:r>
              <a:rPr lang="en-US" sz="2800" dirty="0" smtClean="0"/>
              <a:t>Kaizen </a:t>
            </a:r>
            <a:r>
              <a:rPr lang="en-US" sz="2800" dirty="0" err="1" smtClean="0"/>
              <a:t>tamoyili</a:t>
            </a:r>
            <a:r>
              <a:rPr lang="en-US" sz="2800" dirty="0" smtClean="0"/>
              <a:t>. </a:t>
            </a:r>
            <a:r>
              <a:rPr lang="en-US" sz="2800" dirty="0" err="1" smtClean="0"/>
              <a:t>Yaxshi</a:t>
            </a:r>
            <a:r>
              <a:rPr lang="en-US" sz="2800" dirty="0" smtClean="0"/>
              <a:t> </a:t>
            </a:r>
            <a:r>
              <a:rPr lang="en-US" sz="2800" dirty="0" err="1" smtClean="0"/>
              <a:t>jarayonlar</a:t>
            </a:r>
            <a:r>
              <a:rPr lang="en-US" sz="2800" dirty="0" smtClean="0"/>
              <a:t> </a:t>
            </a:r>
            <a:r>
              <a:rPr lang="en-US" sz="2800" dirty="0" err="1" smtClean="0"/>
              <a:t>yaxshi</a:t>
            </a:r>
            <a:r>
              <a:rPr lang="en-US" sz="2800" dirty="0" smtClean="0"/>
              <a:t> </a:t>
            </a:r>
            <a:r>
              <a:rPr lang="en-US" sz="2800" dirty="0" err="1" smtClean="0"/>
              <a:t>natijalar</a:t>
            </a:r>
            <a:r>
              <a:rPr lang="en-US" sz="2800" dirty="0" smtClean="0"/>
              <a:t> </a:t>
            </a:r>
            <a:r>
              <a:rPr lang="en-US" sz="2800" dirty="0" err="1" smtClean="0"/>
              <a:t>beradi</a:t>
            </a:r>
            <a:r>
              <a:rPr lang="en-US" sz="2800" dirty="0" smtClean="0"/>
              <a:t>.</a:t>
            </a:r>
          </a:p>
          <a:p>
            <a:pPr marL="514350" lvl="0" indent="-514350">
              <a:buAutoNum type="arabicPeriod"/>
            </a:pPr>
            <a:endParaRPr lang="en-US" sz="1000" dirty="0" smtClean="0"/>
          </a:p>
          <a:p>
            <a:pPr marL="514350" lvl="0" indent="-514350">
              <a:buAutoNum type="arabicPeriod"/>
            </a:pPr>
            <a:r>
              <a:rPr lang="en-US" sz="2800" dirty="0" smtClean="0"/>
              <a:t>Kaizen </a:t>
            </a:r>
            <a:r>
              <a:rPr lang="en-US" sz="2800" dirty="0" err="1" smtClean="0"/>
              <a:t>tamoyili</a:t>
            </a:r>
            <a:r>
              <a:rPr lang="en-US" sz="2800" dirty="0" smtClean="0"/>
              <a:t>. </a:t>
            </a:r>
            <a:r>
              <a:rPr lang="en-US" sz="2800" dirty="0" err="1" smtClean="0"/>
              <a:t>Yaxshilanishlar</a:t>
            </a:r>
            <a:r>
              <a:rPr lang="en-US" sz="2800" dirty="0" smtClean="0"/>
              <a:t> </a:t>
            </a:r>
            <a:r>
              <a:rPr lang="en-US" sz="2800" dirty="0" err="1" smtClean="0"/>
              <a:t>kichik</a:t>
            </a:r>
            <a:r>
              <a:rPr lang="en-US" sz="2800" dirty="0" smtClean="0"/>
              <a:t> </a:t>
            </a:r>
            <a:r>
              <a:rPr lang="en-US" sz="2800" dirty="0" err="1" smtClean="0"/>
              <a:t>o'zgarishlarga</a:t>
            </a:r>
            <a:r>
              <a:rPr lang="en-US" sz="2800" dirty="0" smtClean="0"/>
              <a:t> </a:t>
            </a:r>
            <a:r>
              <a:rPr lang="en-US" sz="2800" dirty="0" err="1" smtClean="0"/>
              <a:t>asoslangan</a:t>
            </a:r>
            <a:r>
              <a:rPr lang="en-US" sz="2800" dirty="0" smtClean="0"/>
              <a:t>.</a:t>
            </a:r>
          </a:p>
          <a:p>
            <a:pPr marL="514350" lvl="0" indent="-514350">
              <a:buAutoNum type="arabicPeriod"/>
            </a:pPr>
            <a:endParaRPr lang="en-US" sz="1200" dirty="0" smtClean="0"/>
          </a:p>
          <a:p>
            <a:pPr marL="514350" indent="-514350">
              <a:buFontTx/>
              <a:buAutoNum type="arabicPeriod"/>
            </a:pPr>
            <a:r>
              <a:rPr lang="en-US" sz="2800" dirty="0" smtClean="0"/>
              <a:t>Kaizen </a:t>
            </a:r>
            <a:r>
              <a:rPr lang="en-US" sz="2800" dirty="0" err="1" smtClean="0"/>
              <a:t>tamoyili</a:t>
            </a:r>
            <a:r>
              <a:rPr lang="en-US" sz="2800" dirty="0" smtClean="0"/>
              <a:t>. </a:t>
            </a:r>
            <a:r>
              <a:rPr lang="en-US" sz="2800" dirty="0" err="1" smtClean="0"/>
              <a:t>Yaxshilanishlarni</a:t>
            </a:r>
            <a:r>
              <a:rPr lang="en-US" sz="2800" dirty="0" smtClean="0"/>
              <a:t> </a:t>
            </a:r>
            <a:r>
              <a:rPr lang="en-US" sz="2800" dirty="0" err="1" smtClean="0"/>
              <a:t>o'lchash</a:t>
            </a:r>
            <a:r>
              <a:rPr lang="en-US" sz="2800" dirty="0" smtClean="0"/>
              <a:t>, </a:t>
            </a:r>
            <a:r>
              <a:rPr lang="en-US" sz="2800" dirty="0" err="1" smtClean="0"/>
              <a:t>standartlashtirilgan</a:t>
            </a:r>
            <a:r>
              <a:rPr lang="en-US" sz="2800" dirty="0" smtClean="0"/>
              <a:t> </a:t>
            </a:r>
            <a:r>
              <a:rPr lang="en-US" sz="2800" dirty="0" err="1" smtClean="0"/>
              <a:t>va</a:t>
            </a:r>
            <a:r>
              <a:rPr lang="en-US" sz="2800" dirty="0" smtClean="0"/>
              <a:t> </a:t>
            </a:r>
            <a:r>
              <a:rPr lang="en-US" sz="2800" dirty="0" err="1" smtClean="0"/>
              <a:t>takrorlanadigan</a:t>
            </a:r>
            <a:r>
              <a:rPr lang="en-US" sz="2800" dirty="0" smtClean="0"/>
              <a:t> </a:t>
            </a:r>
            <a:r>
              <a:rPr lang="en-US" sz="2800" dirty="0" err="1" smtClean="0"/>
              <a:t>bo'lishi</a:t>
            </a:r>
            <a:r>
              <a:rPr lang="en-US" sz="2800" dirty="0" smtClean="0"/>
              <a:t> </a:t>
            </a:r>
            <a:r>
              <a:rPr lang="en-US" sz="2800" dirty="0" err="1" smtClean="0"/>
              <a:t>kerak</a:t>
            </a:r>
            <a:endParaRPr lang="ru-RU" sz="2800" dirty="0" smtClean="0"/>
          </a:p>
        </p:txBody>
      </p:sp>
    </p:spTree>
    <p:extLst>
      <p:ext uri="{BB962C8B-B14F-4D97-AF65-F5344CB8AC3E}">
        <p14:creationId xmlns:p14="http://schemas.microsoft.com/office/powerpoint/2010/main" xmlns="" val="3604976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748" y="354564"/>
            <a:ext cx="7408069" cy="574106"/>
          </a:xfrm>
          <a:solidFill>
            <a:srgbClr val="FFFF00"/>
          </a:solidFill>
        </p:spPr>
        <p:txBody>
          <a:bodyPr>
            <a:noAutofit/>
          </a:bodyPr>
          <a:lstStyle/>
          <a:p>
            <a:pPr lvl="0" algn="ctr"/>
            <a:r>
              <a:rPr lang="en-US" sz="2400" b="1" dirty="0" smtClean="0">
                <a:solidFill>
                  <a:srgbClr val="FF0000"/>
                </a:solidFill>
              </a:rPr>
              <a:t>KAIZEN - DOIMIY TAKOMILLASHTIRISH DASTAGI </a:t>
            </a:r>
            <a:endParaRPr lang="ru-RU" sz="2400" b="1" dirty="0">
              <a:solidFill>
                <a:srgbClr val="FF0000"/>
              </a:solidFill>
              <a:effectLst/>
            </a:endParaRPr>
          </a:p>
        </p:txBody>
      </p:sp>
      <p:sp>
        <p:nvSpPr>
          <p:cNvPr id="4" name="Номер слайда 3"/>
          <p:cNvSpPr>
            <a:spLocks noGrp="1"/>
          </p:cNvSpPr>
          <p:nvPr>
            <p:ph type="sldNum" sz="quarter" idx="12"/>
          </p:nvPr>
        </p:nvSpPr>
        <p:spPr/>
        <p:txBody>
          <a:bodyPr/>
          <a:lstStyle/>
          <a:p>
            <a:fld id="{48836D8C-085C-4B4A-9F18-73BCA0AD2898}" type="slidenum">
              <a:rPr lang="ru-RU" smtClean="0"/>
              <a:pPr/>
              <a:t>30</a:t>
            </a:fld>
            <a:endParaRPr lang="ru-RU" dirty="0"/>
          </a:p>
        </p:txBody>
      </p:sp>
      <p:sp>
        <p:nvSpPr>
          <p:cNvPr id="31" name="TextBox 30"/>
          <p:cNvSpPr txBox="1"/>
          <p:nvPr/>
        </p:nvSpPr>
        <p:spPr>
          <a:xfrm>
            <a:off x="1214414" y="1142985"/>
            <a:ext cx="7643866" cy="4955203"/>
          </a:xfrm>
          <a:prstGeom prst="rect">
            <a:avLst/>
          </a:prstGeom>
          <a:noFill/>
        </p:spPr>
        <p:txBody>
          <a:bodyPr wrap="square" rtlCol="0">
            <a:spAutoFit/>
          </a:bodyPr>
          <a:lstStyle/>
          <a:p>
            <a:r>
              <a:rPr lang="en-US" dirty="0" smtClean="0"/>
              <a:t>Kaizen </a:t>
            </a:r>
            <a:r>
              <a:rPr lang="en-US" dirty="0" err="1" smtClean="0"/>
              <a:t>tomonidan</a:t>
            </a:r>
            <a:r>
              <a:rPr lang="en-US" dirty="0" smtClean="0"/>
              <a:t> </a:t>
            </a:r>
            <a:r>
              <a:rPr lang="en-US" dirty="0" err="1" smtClean="0"/>
              <a:t>ishlab</a:t>
            </a:r>
            <a:r>
              <a:rPr lang="en-US" dirty="0" smtClean="0"/>
              <a:t> </a:t>
            </a:r>
            <a:r>
              <a:rPr lang="en-US" dirty="0" err="1" smtClean="0"/>
              <a:t>chiqilgan</a:t>
            </a:r>
            <a:r>
              <a:rPr lang="en-US" dirty="0" smtClean="0"/>
              <a:t> </a:t>
            </a:r>
            <a:r>
              <a:rPr lang="en-US" dirty="0" err="1" smtClean="0"/>
              <a:t>o'zgarishlarni</a:t>
            </a:r>
            <a:r>
              <a:rPr lang="en-US" dirty="0" smtClean="0"/>
              <a:t> </a:t>
            </a:r>
            <a:r>
              <a:rPr lang="en-US" dirty="0" err="1" smtClean="0"/>
              <a:t>amalga</a:t>
            </a:r>
            <a:r>
              <a:rPr lang="en-US" dirty="0" smtClean="0"/>
              <a:t> </a:t>
            </a:r>
            <a:r>
              <a:rPr lang="en-US" dirty="0" err="1" smtClean="0"/>
              <a:t>oshirish</a:t>
            </a:r>
            <a:r>
              <a:rPr lang="en-US" dirty="0" smtClean="0"/>
              <a:t> </a:t>
            </a:r>
            <a:r>
              <a:rPr lang="en-US" dirty="0" err="1" smtClean="0"/>
              <a:t>va</a:t>
            </a:r>
            <a:r>
              <a:rPr lang="en-US" dirty="0" smtClean="0"/>
              <a:t> </a:t>
            </a:r>
            <a:r>
              <a:rPr lang="en-US" dirty="0" err="1" smtClean="0"/>
              <a:t>natijalarni</a:t>
            </a:r>
            <a:r>
              <a:rPr lang="en-US" dirty="0" smtClean="0"/>
              <a:t> monitoring </a:t>
            </a:r>
            <a:r>
              <a:rPr lang="en-US" dirty="0" err="1" smtClean="0"/>
              <a:t>qilish</a:t>
            </a:r>
            <a:r>
              <a:rPr lang="en-US" dirty="0" smtClean="0"/>
              <a:t> </a:t>
            </a:r>
            <a:r>
              <a:rPr lang="en-US" dirty="0" err="1" smtClean="0"/>
              <a:t>va</a:t>
            </a:r>
            <a:r>
              <a:rPr lang="en-US" dirty="0" smtClean="0"/>
              <a:t> </a:t>
            </a:r>
            <a:r>
              <a:rPr lang="en-US" dirty="0" err="1" smtClean="0"/>
              <a:t>keyinchalik</a:t>
            </a:r>
            <a:r>
              <a:rPr lang="en-US" dirty="0" smtClean="0"/>
              <a:t> </a:t>
            </a:r>
            <a:r>
              <a:rPr lang="en-US" dirty="0" err="1" smtClean="0"/>
              <a:t>tuzatishni</a:t>
            </a:r>
            <a:r>
              <a:rPr lang="en-US" dirty="0" smtClean="0"/>
              <a:t> </a:t>
            </a:r>
            <a:r>
              <a:rPr lang="en-US" dirty="0" err="1" smtClean="0"/>
              <a:t>o'z</a:t>
            </a:r>
            <a:r>
              <a:rPr lang="en-US" dirty="0" smtClean="0"/>
              <a:t> </a:t>
            </a:r>
            <a:r>
              <a:rPr lang="en-US" dirty="0" err="1" smtClean="0"/>
              <a:t>ichiga</a:t>
            </a:r>
            <a:r>
              <a:rPr lang="en-US" dirty="0" smtClean="0"/>
              <a:t> </a:t>
            </a:r>
            <a:r>
              <a:rPr lang="en-US" dirty="0" err="1" smtClean="0"/>
              <a:t>oladi</a:t>
            </a:r>
            <a:r>
              <a:rPr lang="en-US" dirty="0" smtClean="0"/>
              <a:t>. </a:t>
            </a:r>
          </a:p>
          <a:p>
            <a:endParaRPr lang="en-US" sz="800" dirty="0" smtClean="0"/>
          </a:p>
          <a:p>
            <a:r>
              <a:rPr lang="en-US" dirty="0" err="1" smtClean="0"/>
              <a:t>Keng</a:t>
            </a:r>
            <a:r>
              <a:rPr lang="en-US" dirty="0" smtClean="0"/>
              <a:t> </a:t>
            </a:r>
            <a:r>
              <a:rPr lang="en-US" dirty="0" err="1" smtClean="0"/>
              <a:t>ko'lamli</a:t>
            </a:r>
            <a:r>
              <a:rPr lang="en-US" dirty="0" smtClean="0"/>
              <a:t> </a:t>
            </a:r>
            <a:r>
              <a:rPr lang="en-US" dirty="0" err="1" smtClean="0"/>
              <a:t>rejalar</a:t>
            </a:r>
            <a:r>
              <a:rPr lang="en-US" dirty="0" smtClean="0"/>
              <a:t> </a:t>
            </a:r>
            <a:r>
              <a:rPr lang="en-US" dirty="0" err="1" smtClean="0"/>
              <a:t>kichik</a:t>
            </a:r>
            <a:r>
              <a:rPr lang="en-US" dirty="0" smtClean="0"/>
              <a:t> </a:t>
            </a:r>
            <a:r>
              <a:rPr lang="en-US" dirty="0" err="1" smtClean="0"/>
              <a:t>amallar</a:t>
            </a:r>
            <a:r>
              <a:rPr lang="en-US" dirty="0" smtClean="0"/>
              <a:t> </a:t>
            </a:r>
            <a:r>
              <a:rPr lang="en-US" dirty="0" err="1" smtClean="0"/>
              <a:t>bilan</a:t>
            </a:r>
            <a:r>
              <a:rPr lang="en-US" dirty="0" smtClean="0"/>
              <a:t> </a:t>
            </a:r>
            <a:r>
              <a:rPr lang="en-US" dirty="0" err="1" smtClean="0"/>
              <a:t>almashtiriladi</a:t>
            </a:r>
            <a:r>
              <a:rPr lang="en-US" dirty="0" smtClean="0"/>
              <a:t>, </a:t>
            </a:r>
            <a:r>
              <a:rPr lang="en-US" dirty="0" err="1" smtClean="0"/>
              <a:t>ular</a:t>
            </a:r>
            <a:r>
              <a:rPr lang="en-US" dirty="0" smtClean="0"/>
              <a:t> </a:t>
            </a:r>
            <a:r>
              <a:rPr lang="en-US" dirty="0" err="1" smtClean="0"/>
              <a:t>yangi</a:t>
            </a:r>
            <a:r>
              <a:rPr lang="en-US" dirty="0" smtClean="0"/>
              <a:t> </a:t>
            </a:r>
            <a:r>
              <a:rPr lang="en-US" dirty="0" err="1" smtClean="0"/>
              <a:t>yaxshilanishlarni</a:t>
            </a:r>
            <a:r>
              <a:rPr lang="en-US" dirty="0" smtClean="0"/>
              <a:t> </a:t>
            </a:r>
            <a:r>
              <a:rPr lang="en-US" dirty="0" err="1" smtClean="0"/>
              <a:t>taklif</a:t>
            </a:r>
            <a:r>
              <a:rPr lang="en-US" dirty="0" smtClean="0"/>
              <a:t> </a:t>
            </a:r>
            <a:r>
              <a:rPr lang="en-US" dirty="0" err="1" smtClean="0"/>
              <a:t>qilganda</a:t>
            </a:r>
            <a:r>
              <a:rPr lang="en-US" dirty="0" smtClean="0"/>
              <a:t> </a:t>
            </a:r>
            <a:r>
              <a:rPr lang="en-US" dirty="0" err="1" smtClean="0"/>
              <a:t>tezda</a:t>
            </a:r>
            <a:r>
              <a:rPr lang="en-US" dirty="0" smtClean="0"/>
              <a:t> </a:t>
            </a:r>
            <a:r>
              <a:rPr lang="en-US" dirty="0" err="1" smtClean="0"/>
              <a:t>sozlanishi</a:t>
            </a:r>
            <a:r>
              <a:rPr lang="en-US" dirty="0" smtClean="0"/>
              <a:t> </a:t>
            </a:r>
            <a:r>
              <a:rPr lang="en-US" dirty="0" err="1" smtClean="0"/>
              <a:t>mumkin</a:t>
            </a:r>
            <a:r>
              <a:rPr lang="en-US" dirty="0" smtClean="0"/>
              <a:t>.</a:t>
            </a:r>
            <a:endParaRPr lang="ru-RU" sz="1400" dirty="0" smtClean="0"/>
          </a:p>
          <a:p>
            <a:r>
              <a:rPr lang="en-US" dirty="0" err="1" smtClean="0"/>
              <a:t>Quyidagi</a:t>
            </a:r>
            <a:r>
              <a:rPr lang="en-US" dirty="0" smtClean="0"/>
              <a:t> </a:t>
            </a:r>
            <a:r>
              <a:rPr lang="en-US" dirty="0" err="1" smtClean="0"/>
              <a:t>tsiklni</a:t>
            </a:r>
            <a:r>
              <a:rPr lang="en-US" dirty="0" smtClean="0"/>
              <a:t> </a:t>
            </a:r>
            <a:r>
              <a:rPr lang="en-US" dirty="0" err="1" smtClean="0"/>
              <a:t>qo'llashingiz</a:t>
            </a:r>
            <a:r>
              <a:rPr lang="en-US" dirty="0" smtClean="0"/>
              <a:t> </a:t>
            </a:r>
            <a:r>
              <a:rPr lang="en-US" dirty="0" err="1" smtClean="0"/>
              <a:t>mumkin</a:t>
            </a:r>
            <a:r>
              <a:rPr lang="en-US" dirty="0" smtClean="0"/>
              <a:t>:</a:t>
            </a:r>
          </a:p>
          <a:p>
            <a:endParaRPr lang="ru-RU" sz="1400" dirty="0" smtClean="0"/>
          </a:p>
          <a:p>
            <a:r>
              <a:rPr lang="en-US" dirty="0" smtClean="0"/>
              <a:t>"</a:t>
            </a:r>
            <a:r>
              <a:rPr lang="en-US" dirty="0" err="1" smtClean="0"/>
              <a:t>Reja</a:t>
            </a:r>
            <a:r>
              <a:rPr lang="en-US" dirty="0" smtClean="0"/>
              <a:t> &gt; &gt; </a:t>
            </a:r>
            <a:r>
              <a:rPr lang="en-US" dirty="0" err="1" smtClean="0"/>
              <a:t>Amalga</a:t>
            </a:r>
            <a:r>
              <a:rPr lang="en-US" dirty="0" smtClean="0"/>
              <a:t> </a:t>
            </a:r>
            <a:r>
              <a:rPr lang="en-US" dirty="0" err="1" smtClean="0"/>
              <a:t>Oshirish</a:t>
            </a:r>
            <a:r>
              <a:rPr lang="en-US" dirty="0" smtClean="0"/>
              <a:t> &gt; &gt; </a:t>
            </a:r>
            <a:r>
              <a:rPr lang="en-US" dirty="0" err="1" smtClean="0"/>
              <a:t>Tekshirish</a:t>
            </a:r>
            <a:r>
              <a:rPr lang="en-US" dirty="0" smtClean="0"/>
              <a:t> &gt; &gt; </a:t>
            </a:r>
            <a:r>
              <a:rPr lang="en-US" dirty="0" err="1" smtClean="0"/>
              <a:t>Qayta</a:t>
            </a:r>
            <a:r>
              <a:rPr lang="en-US" dirty="0" smtClean="0"/>
              <a:t> </a:t>
            </a:r>
            <a:r>
              <a:rPr lang="en-US" dirty="0" err="1" smtClean="0"/>
              <a:t>Ko'rib</a:t>
            </a:r>
            <a:r>
              <a:rPr lang="en-US" dirty="0" smtClean="0"/>
              <a:t> </a:t>
            </a:r>
            <a:r>
              <a:rPr lang="en-US" dirty="0" err="1" smtClean="0"/>
              <a:t>Chiqish</a:t>
            </a:r>
            <a:r>
              <a:rPr lang="en-US" dirty="0" smtClean="0"/>
              <a:t>".</a:t>
            </a:r>
            <a:endParaRPr lang="ru-RU" sz="1400" dirty="0" smtClean="0"/>
          </a:p>
          <a:p>
            <a:r>
              <a:rPr lang="en-US" dirty="0" smtClean="0"/>
              <a:t> </a:t>
            </a:r>
            <a:endParaRPr lang="en-US" sz="1400" dirty="0" smtClean="0"/>
          </a:p>
          <a:p>
            <a:r>
              <a:rPr lang="en-US" b="1" dirty="0" err="1" smtClean="0"/>
              <a:t>Bunda</a:t>
            </a:r>
            <a:r>
              <a:rPr lang="en-US" b="1" dirty="0" smtClean="0"/>
              <a:t>:</a:t>
            </a:r>
          </a:p>
          <a:p>
            <a:endParaRPr lang="en-US" sz="800" b="1" dirty="0" smtClean="0"/>
          </a:p>
          <a:p>
            <a:r>
              <a:rPr lang="en-US" b="1" dirty="0" err="1" smtClean="0"/>
              <a:t>Reja</a:t>
            </a:r>
            <a:r>
              <a:rPr lang="en-US" b="1" dirty="0" smtClean="0"/>
              <a:t>.</a:t>
            </a:r>
            <a:r>
              <a:rPr lang="en-US" dirty="0" smtClean="0"/>
              <a:t> </a:t>
            </a:r>
            <a:r>
              <a:rPr lang="en-US" dirty="0" err="1" smtClean="0"/>
              <a:t>Maqsadlarni</a:t>
            </a:r>
            <a:r>
              <a:rPr lang="en-US" dirty="0" smtClean="0"/>
              <a:t> </a:t>
            </a:r>
            <a:r>
              <a:rPr lang="en-US" dirty="0" err="1" smtClean="0"/>
              <a:t>belgilash</a:t>
            </a:r>
            <a:r>
              <a:rPr lang="en-US" dirty="0" smtClean="0"/>
              <a:t>, </a:t>
            </a:r>
            <a:r>
              <a:rPr lang="en-US" dirty="0" err="1" smtClean="0"/>
              <a:t>shu</a:t>
            </a:r>
            <a:r>
              <a:rPr lang="en-US" dirty="0" smtClean="0"/>
              <a:t> </a:t>
            </a:r>
            <a:r>
              <a:rPr lang="en-US" dirty="0" err="1" smtClean="0"/>
              <a:t>jumladan</a:t>
            </a:r>
            <a:r>
              <a:rPr lang="en-US" dirty="0" smtClean="0"/>
              <a:t> </a:t>
            </a:r>
            <a:r>
              <a:rPr lang="en-US" dirty="0" err="1" smtClean="0"/>
              <a:t>yaxshilanishingizni</a:t>
            </a:r>
            <a:r>
              <a:rPr lang="en-US" dirty="0" smtClean="0"/>
              <a:t> </a:t>
            </a:r>
            <a:r>
              <a:rPr lang="en-US" dirty="0" err="1" smtClean="0"/>
              <a:t>rejalashtirish</a:t>
            </a:r>
            <a:r>
              <a:rPr lang="en-US" dirty="0" smtClean="0"/>
              <a:t>.</a:t>
            </a:r>
            <a:endParaRPr lang="en-US" sz="1400" dirty="0" smtClean="0"/>
          </a:p>
          <a:p>
            <a:endParaRPr lang="en-US" sz="800" b="1" dirty="0" smtClean="0"/>
          </a:p>
          <a:p>
            <a:r>
              <a:rPr lang="en-US" b="1" dirty="0" err="1" smtClean="0"/>
              <a:t>Amalga</a:t>
            </a:r>
            <a:r>
              <a:rPr lang="en-US" b="1" dirty="0" smtClean="0"/>
              <a:t> </a:t>
            </a:r>
            <a:r>
              <a:rPr lang="en-US" b="1" dirty="0" err="1" smtClean="0"/>
              <a:t>oshirish</a:t>
            </a:r>
            <a:r>
              <a:rPr lang="en-US" b="1" dirty="0" smtClean="0"/>
              <a:t>.</a:t>
            </a:r>
            <a:r>
              <a:rPr lang="en-US" dirty="0" smtClean="0"/>
              <a:t> </a:t>
            </a:r>
            <a:r>
              <a:rPr lang="en-US" dirty="0" err="1" smtClean="0"/>
              <a:t>Yaxshilash</a:t>
            </a:r>
            <a:r>
              <a:rPr lang="en-US" dirty="0" smtClean="0"/>
              <a:t> </a:t>
            </a:r>
            <a:r>
              <a:rPr lang="en-US" dirty="0" err="1" smtClean="0"/>
              <a:t>uchun</a:t>
            </a:r>
            <a:r>
              <a:rPr lang="en-US" dirty="0" smtClean="0"/>
              <a:t> </a:t>
            </a:r>
            <a:r>
              <a:rPr lang="en-US" dirty="0" err="1" smtClean="0"/>
              <a:t>zarur</a:t>
            </a:r>
            <a:r>
              <a:rPr lang="en-US" dirty="0" smtClean="0"/>
              <a:t> </a:t>
            </a:r>
            <a:r>
              <a:rPr lang="en-US" dirty="0" err="1" smtClean="0"/>
              <a:t>bo'lgan</a:t>
            </a:r>
            <a:r>
              <a:rPr lang="en-US" dirty="0" smtClean="0"/>
              <a:t> </a:t>
            </a:r>
            <a:r>
              <a:rPr lang="en-US" dirty="0" err="1" smtClean="0"/>
              <a:t>choralarni</a:t>
            </a:r>
            <a:r>
              <a:rPr lang="en-US" dirty="0" smtClean="0"/>
              <a:t> </a:t>
            </a:r>
            <a:r>
              <a:rPr lang="en-US" dirty="0" err="1" smtClean="0"/>
              <a:t>qo'llang</a:t>
            </a:r>
            <a:r>
              <a:rPr lang="en-US" dirty="0" smtClean="0"/>
              <a:t>.</a:t>
            </a:r>
            <a:endParaRPr lang="en-US" sz="1400" dirty="0" smtClean="0"/>
          </a:p>
          <a:p>
            <a:endParaRPr lang="en-US" sz="800" b="1" dirty="0" smtClean="0"/>
          </a:p>
          <a:p>
            <a:r>
              <a:rPr lang="en-US" b="1" dirty="0" err="1" smtClean="0"/>
              <a:t>Tekshirish</a:t>
            </a:r>
            <a:r>
              <a:rPr lang="en-US" b="1" dirty="0" smtClean="0"/>
              <a:t>.</a:t>
            </a:r>
            <a:r>
              <a:rPr lang="en-US" dirty="0" smtClean="0"/>
              <a:t> </a:t>
            </a:r>
            <a:r>
              <a:rPr lang="en-US" dirty="0" err="1" smtClean="0"/>
              <a:t>Sizning</a:t>
            </a:r>
            <a:r>
              <a:rPr lang="en-US" dirty="0" smtClean="0"/>
              <a:t> </a:t>
            </a:r>
            <a:r>
              <a:rPr lang="en-US" dirty="0" err="1" smtClean="0"/>
              <a:t>asosiy</a:t>
            </a:r>
            <a:r>
              <a:rPr lang="en-US" dirty="0" smtClean="0"/>
              <a:t> </a:t>
            </a:r>
            <a:r>
              <a:rPr lang="en-US" dirty="0" err="1" smtClean="0"/>
              <a:t>darajangizga</a:t>
            </a:r>
            <a:r>
              <a:rPr lang="en-US" dirty="0" smtClean="0"/>
              <a:t> </a:t>
            </a:r>
            <a:r>
              <a:rPr lang="en-US" dirty="0" err="1" smtClean="0"/>
              <a:t>nisbatan</a:t>
            </a:r>
            <a:r>
              <a:rPr lang="en-US" dirty="0" smtClean="0"/>
              <a:t> </a:t>
            </a:r>
            <a:r>
              <a:rPr lang="en-US" dirty="0" err="1" smtClean="0"/>
              <a:t>yaxshilanishlarni</a:t>
            </a:r>
            <a:r>
              <a:rPr lang="en-US" dirty="0" smtClean="0"/>
              <a:t> </a:t>
            </a:r>
            <a:r>
              <a:rPr lang="en-US" dirty="0" err="1" smtClean="0"/>
              <a:t>o'lchang</a:t>
            </a:r>
            <a:r>
              <a:rPr lang="en-US" dirty="0" smtClean="0"/>
              <a:t>.</a:t>
            </a:r>
            <a:endParaRPr lang="en-US" sz="1400" dirty="0" smtClean="0"/>
          </a:p>
          <a:p>
            <a:endParaRPr lang="en-US" sz="800" b="1" dirty="0" smtClean="0"/>
          </a:p>
          <a:p>
            <a:r>
              <a:rPr lang="en-US" b="1" dirty="0" err="1" smtClean="0"/>
              <a:t>Qayta</a:t>
            </a:r>
            <a:r>
              <a:rPr lang="en-US" b="1" dirty="0" smtClean="0"/>
              <a:t> </a:t>
            </a:r>
            <a:r>
              <a:rPr lang="en-US" b="1" dirty="0" err="1" smtClean="0"/>
              <a:t>ko'rib</a:t>
            </a:r>
            <a:r>
              <a:rPr lang="en-US" b="1" dirty="0" smtClean="0"/>
              <a:t> </a:t>
            </a:r>
            <a:r>
              <a:rPr lang="en-US" b="1" dirty="0" err="1" smtClean="0"/>
              <a:t>chiqish</a:t>
            </a:r>
            <a:r>
              <a:rPr lang="en-US" dirty="0" smtClean="0"/>
              <a:t>. </a:t>
            </a:r>
            <a:r>
              <a:rPr lang="en-US" dirty="0" err="1" smtClean="0"/>
              <a:t>O'zgarishlarni</a:t>
            </a:r>
            <a:r>
              <a:rPr lang="en-US" dirty="0" smtClean="0"/>
              <a:t> </a:t>
            </a:r>
            <a:r>
              <a:rPr lang="en-US" dirty="0" err="1" smtClean="0"/>
              <a:t>sozlang</a:t>
            </a:r>
            <a:r>
              <a:rPr lang="en-US" dirty="0" smtClean="0"/>
              <a:t>.</a:t>
            </a:r>
          </a:p>
        </p:txBody>
      </p:sp>
    </p:spTree>
    <p:extLst>
      <p:ext uri="{BB962C8B-B14F-4D97-AF65-F5344CB8AC3E}">
        <p14:creationId xmlns:p14="http://schemas.microsoft.com/office/powerpoint/2010/main" xmlns="" val="3604976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Развитие и рост героя. Выработка самодисциплины – решение новых сложных задач">
            <a:hlinkClick r:id="rId2" tgtFrame="&quot;_blank&quot;"/>
          </p:cNvPr>
          <p:cNvPicPr/>
          <p:nvPr/>
        </p:nvPicPr>
        <p:blipFill>
          <a:blip r:embed="rId3"/>
          <a:srcRect/>
          <a:stretch>
            <a:fillRect/>
          </a:stretch>
        </p:blipFill>
        <p:spPr bwMode="auto">
          <a:xfrm>
            <a:off x="5857884" y="1142984"/>
            <a:ext cx="2930920" cy="1643074"/>
          </a:xfrm>
          <a:prstGeom prst="rect">
            <a:avLst/>
          </a:prstGeom>
          <a:noFill/>
          <a:ln w="9525">
            <a:noFill/>
            <a:miter lim="800000"/>
            <a:headEnd/>
            <a:tailEnd/>
          </a:ln>
        </p:spPr>
      </p:pic>
      <p:pic>
        <p:nvPicPr>
          <p:cNvPr id="7" name="Picture 4" descr="https://s00.yaplakal.com/pics/pics_original/1/5/3/12211351.jpg"/>
          <p:cNvPicPr>
            <a:picLocks noChangeAspect="1" noChangeArrowheads="1"/>
          </p:cNvPicPr>
          <p:nvPr/>
        </p:nvPicPr>
        <p:blipFill>
          <a:blip r:embed="rId4"/>
          <a:srcRect l="3827" r="3061" b="38571"/>
          <a:stretch>
            <a:fillRect/>
          </a:stretch>
        </p:blipFill>
        <p:spPr bwMode="auto">
          <a:xfrm>
            <a:off x="1866880" y="2973426"/>
            <a:ext cx="5276887" cy="3108304"/>
          </a:xfrm>
          <a:prstGeom prst="rect">
            <a:avLst/>
          </a:prstGeom>
          <a:noFill/>
        </p:spPr>
      </p:pic>
      <p:sp>
        <p:nvSpPr>
          <p:cNvPr id="8" name="Заголовок 1"/>
          <p:cNvSpPr>
            <a:spLocks noGrp="1"/>
          </p:cNvSpPr>
          <p:nvPr>
            <p:ph type="title"/>
          </p:nvPr>
        </p:nvSpPr>
        <p:spPr>
          <a:xfrm>
            <a:off x="1403748" y="354564"/>
            <a:ext cx="7408069" cy="574106"/>
          </a:xfrm>
          <a:solidFill>
            <a:srgbClr val="FFFF00"/>
          </a:solidFill>
        </p:spPr>
        <p:txBody>
          <a:bodyPr>
            <a:noAutofit/>
          </a:bodyPr>
          <a:lstStyle/>
          <a:p>
            <a:pPr lvl="0" algn="ctr"/>
            <a:r>
              <a:rPr lang="en-US" sz="2400" b="1" dirty="0" smtClean="0">
                <a:solidFill>
                  <a:srgbClr val="FF0000"/>
                </a:solidFill>
              </a:rPr>
              <a:t>KAIZEN - DOIMIY TAKOMILLASHTIRISH DASTAGI </a:t>
            </a:r>
            <a:endParaRPr lang="ru-RU" sz="2400" b="1" dirty="0">
              <a:solidFill>
                <a:srgbClr val="FF0000"/>
              </a:solidFill>
              <a:effectLs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ko’shimchalar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3022</TotalTime>
  <Words>789</Words>
  <Application>Microsoft Office PowerPoint</Application>
  <PresentationFormat>Экран (4:3)</PresentationFormat>
  <Paragraphs>185</Paragraphs>
  <Slides>33</Slides>
  <Notes>6</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Солнцестояние</vt:lpstr>
      <vt:lpstr>Soft skills for Engineers.  Lecture 2. </vt:lpstr>
      <vt:lpstr> 2-MAVZU.  XAYOTIY MAQSADLAR. SHAHSIY QIMMATLAR.  SHAHSIY RIVOJLANISH.  </vt:lpstr>
      <vt:lpstr>Inson umrida hayotiy maqsadlarining o’rni. 2. Hayot balansini “g’ildirak” usuli bilan aniqlash. 3. Qadriyatlar va etik meyorlar. 4. Shaxsiy rivojlanish. SMART mezonlari bo'yicha maqsadlarni belgilash. 5. Kaizen - Doimiy takomillash va takomillashtirish. </vt:lpstr>
      <vt:lpstr>Maqsad muvaffaqiyatli kelajakning poydevoridagi birinchi toshdir (hayot tizimini tashkil etuvchi asosiy va bosh omildir).  Maqsadni to'g'ri belgilashdan keyin qilinadigan yagona narsa – bu eng yaxshi vositalar va usullarni tanlab, unga erishishdir. </vt:lpstr>
      <vt:lpstr>“Hayotdagi fojia maqsadga erishmaslik emas, fojia shundaki, hech qanday maqsad oldindan bo’lmaganligidir” Benjamin Mays (AQSH).  Hayotni uzoq yo'l bilan taqqoslash mumkin, barchasi, afsuski, qayerga ketayotganini, ularning yo'lini qayerga olib borishini aniq tushunmaydi Ko'pchilik "oqim bilan suzadi" va bir kun umidsizlikni boshdan kechiradi - vaqt o'tganini tushunganidan keyin odam baxtsizligini his qiladi.   Asosiy sabab – bu hayotda aniq maqsad yo'qligi. </vt:lpstr>
      <vt:lpstr>  Hayotda maqsad yo'qligi sabablari:  1.  maqsadsiz hayot – oddiy, jiddiy bo’lmagan odamlar uchun. Albatta ular katta muvaffaqiyatlarni istaydilar, lekin kerakli harakatlarni amalga oshirishni xohlamaydi. Ularda "olov", o'zini o'zgartirish uchun yonish istagi yetarli emas.  2. maqsad yo'qligi - o'z hayoti uchun mas'uliyatni o'z zimmasiga olish uchun jasorat yo’gligi, inson hayoti va u bilan bo'lgan hamma narsalar uchun to'liq javobgarlikni o'z zimmasiga olmaydi. Mas'uliyatsiz inson hali ham haqiqiy hayot boshlanishini kutayotgan odam.      </vt:lpstr>
      <vt:lpstr>  Hayotda maqsad yo'qligi sabablari:  3.  hech narsaga loyiq emasligini his qilgan odamlar o'z-o'zini hurmat qilmasligi, jiddiy maqsad qo'ymasligi.  4. faqat qo'rquvda yashash, tanqid qilinishdan qo'rqish. Muvaffaqiyatsizlik qo'rquvi kattalardagi muvaffaqiyatga erishish yo'lidagi eng katta to'siqdir.  5. maqsad qo'yishni qanday amalga oshirishni bilmaslik.         </vt:lpstr>
      <vt:lpstr>  Maqsadlarni tanlash. Maqsadga erishish - baxt, quvonch, mag'rurlik, o'zini hurmat qilish va yangi maqsadlarga ilhomlantiradi.   To'g'ri tanlangan maqsadlar muvaffaqiyatga olib keladi, ular shaxsning o'sishi, uning salohiyatini oshkor qilish, o'ziga ishonch hosil qilish imkonini beradi, yangi fazilatlarni rivojlantiradi.  Maqsadga erishish uchun "hayotning xaritasi" ga ega bo'lish, qaerda ekanligini aniq bilib olish kerak. Maqsadlarga erishish uchun muvaffaqiyatga erishish qoidasi –   “MEN XOHLAYMAN – BUNI QILAMAN”.        </vt:lpstr>
      <vt:lpstr>         Hayot muvozanatining “g'ildiragi” - hayot sohalari muvozanatini tahlil qilishdir.   Biz kunni boshqa odamlarning maqsadlari bilan to'ldiramiz. Biz boshqa odamlarning qadriyatlari bilan yashaymiz va istaklarimizni emas, balki boshqalarning umidlarini qondirishga harakat qilamiz.   Agar siz hozirgi kuningizni va kelajagingizni boshqarayotgan bo'lsangiz, vaqtingizni boshqarishingiz kerak.   Nimaga e'tibor berishni aniqlaganizda, siz o'zingizning hayotiy faoliyatingizni muvozanatga keltirasiz. .         </vt:lpstr>
      <vt:lpstr>         </vt:lpstr>
      <vt:lpstr>Слайд 11</vt:lpstr>
      <vt:lpstr>SAMARALI REJALASH (PARETO USULI)</vt:lpstr>
      <vt:lpstr>                                                             Shahsiy fazilatlar,                      duniyokarash                           Hard Skills /                                  Soft skills /               Amaliy ko’nikmalar              Kasbiy bilim,                              Mulokot , Sardorlik              Ko’nikma,                    Jamoa ko’nikmalari,              Mahorat         Mahorat       Muhandislik layoatlilikni rivojlantirish yollari       </vt:lpstr>
      <vt:lpstr> </vt:lpstr>
      <vt:lpstr>   Shahsiy fazilatlar va duniyo karash,  II.  Kasbiy layokatlilik – bilim, ko’nikma va       mahorat (Hard Skills),  III. Amaliy / yumshok layokatlilik – bilim,       ko’nikma va mahorat (Soft Skills),   IV. Motiv – harakatlantiruvchi kuch, intilish         asosida bo’lgan qiziqish.</vt:lpstr>
      <vt:lpstr>1. Tanqidiy fiqrlash (tashqaridan olinayotgan axborotni tanqidiy baholash, tahlil etish, aniqligini tekshirish, sabab-natija aloqalarini ko’ra bilish, kerakmas ma’lumotni va eng asosiy ma’lumotlarni ajratish, xulosa chiqarish.   2. Ijodkorlik – ichki va tashqi o’zgarishlarga egiluvchan yondashish, muammolarni yangi yechimini topish, yangicha fikr yuritish.  3. Munosabatlar o’rnatish qobiliyati – momilada bo’lish, o’z fikrini aniq yetkazish,   4. Muvofiqlashtirish qobiliyati – jamoada ishlash, sardorlik va ijrochilik vazifalarini bir hilda bajarish, vazifalarni taqsimlash va ularning ijrosini nazorat qilish.</vt:lpstr>
      <vt:lpstr> 1. Muloqot madaniyati, qobiliyati va mahorati,          samimiy munosabatlar 2. O'z-o'zini boshqarish qobiliyatlari: o’zini      holatini, vaqtini, jarayonlarini samarali      nazorat qilish. 3. Samarali fikrlash qobiliyatlari: hayotni va ishni      yanada tizimli qilishga yordam beradigan      jarayonlarni boshqarish. 4. Har qanday biznes va rahbarlikda odamlar       tomonidan talab qilinadigan boshqaruv       ko'nikmalari.</vt:lpstr>
      <vt:lpstr> Kichik qadamlar bilan harakat qilish.  Muayyan vazifalar va muddatlarni belgilash.  Muntazam mashq qilish, jurnalni yuritish.  Turli adabiyot va tajribalardan foydalanish.  O'qituvchi va ustozlarndan saboq olish.   Murakkablikni asta sekin oshirib borish.   Fikr-mulohazalarni boshqalar bilan muxokama qilish. </vt:lpstr>
      <vt:lpstr>Hayotda muvozanatga erishish uchun hayotingizning barcha sohalarini tartibga solish kerak. Siz uchun muhim bo'lgan hayotning qaysi qismlarini bilish uchun ushbu usul to’g’ri keladi.  “Hayot g'ildiragi” hayotni tahlil qilish va rejalashtirish usuli, har bir sohaning hozirgi holatini 1 dan 10 balgacha baholang (1-yomon, 10-hamma narsa ajoyib).   Oxir-oqibat, hayotingizning hayot muvozanatiga erishasiz. Hayotda norozilikning asosiy manbai – ozroq ball to'plagan hayot sohasi. Uni yaxshilash-umumiy farovonlik tuyg'usini yaxshilashdir </vt:lpstr>
      <vt:lpstr>Слайд 20</vt:lpstr>
      <vt:lpstr>Слайд 21</vt:lpstr>
      <vt:lpstr>Слайд 22</vt:lpstr>
      <vt:lpstr>REJALASHDA 6 KALIT SAVOLLAR</vt:lpstr>
      <vt:lpstr>Слайд 24</vt:lpstr>
      <vt:lpstr>SMART REJALASHTIRISH</vt:lpstr>
      <vt:lpstr>SMARTSMART MAQSADI USULI AFZALLIKLARI</vt:lpstr>
      <vt:lpstr>KAIZEN - DOIMIY TAKOMILLASHTIRISH DASTAGI </vt:lpstr>
      <vt:lpstr>KAIZEN - DOIMIY TAKOMILLASHTIRISH DASTAGI </vt:lpstr>
      <vt:lpstr>KAIZEN - DOIMIY TAKOMILLASHTIRISH DASTAGI </vt:lpstr>
      <vt:lpstr>KAIZEN - DOIMIY TAKOMILLASHTIRISH DASTAGI </vt:lpstr>
      <vt:lpstr>KAIZEN - DOIMIY TAKOMILLASHTIRISH DASTAGI </vt:lpstr>
      <vt:lpstr>Savollar, ko’shimchalar,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175</cp:revision>
  <dcterms:created xsi:type="dcterms:W3CDTF">2021-05-20T07:27:36Z</dcterms:created>
  <dcterms:modified xsi:type="dcterms:W3CDTF">2021-10-04T18:36:50Z</dcterms:modified>
</cp:coreProperties>
</file>