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59"/>
  </p:notesMasterIdLst>
  <p:sldIdLst>
    <p:sldId id="324" r:id="rId2"/>
    <p:sldId id="330" r:id="rId3"/>
    <p:sldId id="314" r:id="rId4"/>
    <p:sldId id="447" r:id="rId5"/>
    <p:sldId id="448" r:id="rId6"/>
    <p:sldId id="449" r:id="rId7"/>
    <p:sldId id="426" r:id="rId8"/>
    <p:sldId id="427" r:id="rId9"/>
    <p:sldId id="428" r:id="rId10"/>
    <p:sldId id="430" r:id="rId11"/>
    <p:sldId id="431" r:id="rId12"/>
    <p:sldId id="432" r:id="rId13"/>
    <p:sldId id="446" r:id="rId14"/>
    <p:sldId id="450" r:id="rId15"/>
    <p:sldId id="433" r:id="rId16"/>
    <p:sldId id="434" r:id="rId17"/>
    <p:sldId id="435" r:id="rId18"/>
    <p:sldId id="451" r:id="rId19"/>
    <p:sldId id="445" r:id="rId20"/>
    <p:sldId id="436" r:id="rId21"/>
    <p:sldId id="438" r:id="rId22"/>
    <p:sldId id="437" r:id="rId23"/>
    <p:sldId id="439" r:id="rId24"/>
    <p:sldId id="440" r:id="rId25"/>
    <p:sldId id="441" r:id="rId26"/>
    <p:sldId id="442" r:id="rId27"/>
    <p:sldId id="443" r:id="rId28"/>
    <p:sldId id="444" r:id="rId29"/>
    <p:sldId id="375" r:id="rId30"/>
    <p:sldId id="376" r:id="rId31"/>
    <p:sldId id="377" r:id="rId32"/>
    <p:sldId id="378" r:id="rId33"/>
    <p:sldId id="396" r:id="rId34"/>
    <p:sldId id="397" r:id="rId35"/>
    <p:sldId id="398" r:id="rId36"/>
    <p:sldId id="399" r:id="rId37"/>
    <p:sldId id="379" r:id="rId38"/>
    <p:sldId id="401" r:id="rId39"/>
    <p:sldId id="402" r:id="rId40"/>
    <p:sldId id="405" r:id="rId41"/>
    <p:sldId id="415" r:id="rId42"/>
    <p:sldId id="406" r:id="rId43"/>
    <p:sldId id="407" r:id="rId44"/>
    <p:sldId id="408" r:id="rId45"/>
    <p:sldId id="403" r:id="rId46"/>
    <p:sldId id="416" r:id="rId47"/>
    <p:sldId id="409" r:id="rId48"/>
    <p:sldId id="410" r:id="rId49"/>
    <p:sldId id="411" r:id="rId50"/>
    <p:sldId id="417" r:id="rId51"/>
    <p:sldId id="418" r:id="rId52"/>
    <p:sldId id="421" r:id="rId53"/>
    <p:sldId id="419" r:id="rId54"/>
    <p:sldId id="420" r:id="rId55"/>
    <p:sldId id="422" r:id="rId56"/>
    <p:sldId id="342" r:id="rId57"/>
    <p:sldId id="354" r:id="rId58"/>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860"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5BD2CB8B-BF8B-4D2D-8E42-4B5833EC2166}" type="datetimeFigureOut">
              <a:rPr lang="ru-RU" smtClean="0"/>
              <a:pPr/>
              <a:t>15.10.2021</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8007"/>
            <a:ext cx="5388610" cy="444127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8F9B93F6-FEBE-48C8-A24E-776B2E730130}" type="slidenum">
              <a:rPr lang="ru-RU" smtClean="0"/>
              <a:pPr/>
              <a:t>‹#›</a:t>
            </a:fld>
            <a:endParaRPr lang="ru-RU"/>
          </a:p>
        </p:txBody>
      </p:sp>
    </p:spTree>
    <p:extLst>
      <p:ext uri="{BB962C8B-B14F-4D97-AF65-F5344CB8AC3E}">
        <p14:creationId xmlns:p14="http://schemas.microsoft.com/office/powerpoint/2010/main" xmlns="" val="1340005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F9B93F6-FEBE-48C8-A24E-776B2E730130}" type="slidenum">
              <a:rPr lang="ru-RU" smtClean="0"/>
              <a:pPr/>
              <a:t>30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1ECC4DC0-A349-4600-8918-F2B6CC1FFBBC}" type="datetime1">
              <a:rPr lang="ru-RU" smtClean="0"/>
              <a:pPr/>
              <a:t>15.10.2021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3DDFE8F5-2DE8-445B-8067-797F4C63CB61}" type="datetime1">
              <a:rPr lang="ru-RU" smtClean="0"/>
              <a:pPr/>
              <a:t>15.10.2021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1968D59B-CF40-4EBC-BCCC-AF410C95F0BF}" type="datetime1">
              <a:rPr lang="ru-RU" smtClean="0"/>
              <a:pPr/>
              <a:t>15.10.2021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3ED2FC35-9CC4-4AC0-A445-A00E6ABEE112}" type="datetime1">
              <a:rPr lang="ru-RU" smtClean="0"/>
              <a:pPr/>
              <a:t>15.10.2021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6ABBA5BD-2E92-45E8-98FF-EC30A0FAD9F0}" type="datetime1">
              <a:rPr lang="ru-RU" smtClean="0"/>
              <a:pPr/>
              <a:t>15.10.2021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4C2147B7-5D57-4559-96A6-2455066281DD}" type="datetime1">
              <a:rPr lang="ru-RU" smtClean="0"/>
              <a:pPr/>
              <a:t>15.10.2021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47C12338-6674-4D94-9297-D7BFCD5E9A74}" type="datetime1">
              <a:rPr lang="ru-RU" smtClean="0"/>
              <a:pPr/>
              <a:t>15.10.2021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107F806-F87F-4FBD-9122-28957F508ED7}" type="datetime1">
              <a:rPr lang="ru-RU" smtClean="0"/>
              <a:pPr/>
              <a:t>15.10.2021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ABC1FB01-F260-4F3B-AA57-1446B3960442}" type="datetime1">
              <a:rPr lang="ru-RU" smtClean="0"/>
              <a:pPr/>
              <a:t>15.10.2021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01CA02F-0EF6-48D3-BCF2-82F4F276E201}" type="datetime1">
              <a:rPr lang="ru-RU" smtClean="0"/>
              <a:pPr/>
              <a:t>15.10.2021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DCDABA50-8D3C-4E41-85EF-5C9F4840AB04}" type="datetime1">
              <a:rPr lang="ru-RU" smtClean="0"/>
              <a:pPr/>
              <a:t>15.10.2021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EE2B6CC-4759-43F5-B3D1-3CEB4D13E2FA}" type="datetime1">
              <a:rPr lang="ru-RU" smtClean="0"/>
              <a:pPr/>
              <a:t>15.10.2021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charmzcharm.blogspot.com/2013/11/its-what-you-dont-say-that-counts.html"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3.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mtClean="0"/>
              <a:pPr/>
              <a:t>1</a:t>
            </a:fld>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3-MAVZU</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200" b="1" dirty="0" smtClean="0">
                <a:solidFill>
                  <a:srgbClr val="FF0000"/>
                </a:solidFill>
                <a:effectLst/>
                <a:latin typeface="Times New Roman" pitchFamily="18" charset="0"/>
                <a:cs typeface="Times New Roman" pitchFamily="18" charset="0"/>
              </a:rPr>
              <a:t>MUVAFFAQIYAT UCHUN SHAXSLARARO MULOQOT KO’NIKMALARI</a:t>
            </a:r>
            <a:r>
              <a:rPr lang="en-US" sz="3200" b="1" dirty="0" smtClean="0">
                <a:solidFill>
                  <a:srgbClr val="C00000"/>
                </a:solidFill>
                <a:effectLst/>
                <a:latin typeface="Times New Roman" pitchFamily="18" charset="0"/>
                <a:cs typeface="Times New Roman" pitchFamily="18" charset="0"/>
              </a:rPr>
              <a:t>. </a:t>
            </a:r>
            <a:endParaRPr lang="ru-RU" sz="3200" b="1" dirty="0">
              <a:solidFill>
                <a:srgbClr val="C00000"/>
              </a:solidFill>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400" smtClean="0">
                <a:solidFill>
                  <a:schemeClr val="tx1"/>
                </a:solidFill>
              </a:rPr>
              <a:pPr/>
              <a:t>2</a:t>
            </a:fld>
            <a:endParaRPr lang="ru-RU" sz="24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357298"/>
            <a:ext cx="7215238" cy="4929222"/>
          </a:xfrm>
        </p:spPr>
        <p:txBody>
          <a:bodyPr>
            <a:noAutofit/>
          </a:bodyPr>
          <a:lstStyle/>
          <a:p>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1. </a:t>
            </a:r>
            <a:r>
              <a:rPr lang="en-US" sz="4000" b="1" dirty="0" err="1" smtClean="0">
                <a:solidFill>
                  <a:srgbClr val="FF0000"/>
                </a:solidFill>
                <a:effectLst/>
                <a:latin typeface="Times New Roman" pitchFamily="18" charset="0"/>
                <a:cs typeface="Times New Roman" pitchFamily="18" charset="0"/>
              </a:rPr>
              <a:t>Muloqotning</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mohiyati</a:t>
            </a:r>
            <a:r>
              <a:rPr lang="en-US" sz="4000" b="1" dirty="0" smtClean="0">
                <a:solidFill>
                  <a:srgbClr val="FF0000"/>
                </a:solidFill>
                <a:effectLst/>
                <a:latin typeface="Times New Roman" pitchFamily="18" charset="0"/>
                <a:cs typeface="Times New Roman" pitchFamily="18" charset="0"/>
              </a:rPr>
              <a:t/>
            </a:r>
            <a:br>
              <a:rPr lang="en-US" sz="4000" b="1" dirty="0" smtClean="0">
                <a:solidFill>
                  <a:srgbClr val="FF0000"/>
                </a:solidFill>
                <a:effectLst/>
                <a:latin typeface="Times New Roman" pitchFamily="18" charset="0"/>
                <a:cs typeface="Times New Roman" pitchFamily="18" charset="0"/>
              </a:rPr>
            </a:br>
            <a:r>
              <a:rPr lang="ru-RU" sz="1600" b="1" dirty="0" smtClean="0">
                <a:solidFill>
                  <a:srgbClr val="FF0000"/>
                </a:solidFill>
                <a:effectLst/>
                <a:latin typeface="Times New Roman" pitchFamily="18" charset="0"/>
                <a:cs typeface="Times New Roman" pitchFamily="18" charset="0"/>
              </a:rPr>
              <a:t/>
            </a:r>
            <a:br>
              <a:rPr lang="ru-RU"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2. </a:t>
            </a:r>
            <a:r>
              <a:rPr lang="en-US" sz="4000" b="1" dirty="0" err="1" smtClean="0">
                <a:solidFill>
                  <a:srgbClr val="FF0000"/>
                </a:solidFill>
                <a:effectLst/>
                <a:latin typeface="Times New Roman" pitchFamily="18" charset="0"/>
                <a:cs typeface="Times New Roman" pitchFamily="18" charset="0"/>
              </a:rPr>
              <a:t>Muloqot</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turlari</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vazifalari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3. </a:t>
            </a:r>
            <a:r>
              <a:rPr lang="en-US" sz="4000" b="1" dirty="0" err="1" smtClean="0">
                <a:solidFill>
                  <a:srgbClr val="FF0000"/>
                </a:solidFill>
                <a:effectLst/>
                <a:latin typeface="Times New Roman" pitchFamily="18" charset="0"/>
                <a:cs typeface="Times New Roman" pitchFamily="18" charset="0"/>
              </a:rPr>
              <a:t>Shaxslararo</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muloqotning</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xususiyatlari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4. </a:t>
            </a:r>
            <a:r>
              <a:rPr lang="en-US" sz="4000" b="1" dirty="0" err="1" smtClean="0">
                <a:solidFill>
                  <a:srgbClr val="FF0000"/>
                </a:solidFill>
                <a:effectLst/>
                <a:latin typeface="Times New Roman" pitchFamily="18" charset="0"/>
                <a:cs typeface="Times New Roman" pitchFamily="18" charset="0"/>
              </a:rPr>
              <a:t>Aloqa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maydonlari</a:t>
            </a:r>
            <a:r>
              <a:rPr lang="en-US" sz="4000" b="1" dirty="0" smtClean="0">
                <a:solidFill>
                  <a:srgbClr val="FF0000"/>
                </a:solidFill>
                <a:effectLst/>
                <a:latin typeface="Times New Roman" pitchFamily="18" charset="0"/>
                <a:cs typeface="Times New Roman" pitchFamily="18" charset="0"/>
              </a:rPr>
              <a:t>.</a:t>
            </a:r>
            <a:endParaRPr lang="ru-RU" sz="4000" b="1" dirty="0">
              <a:solidFill>
                <a:srgbClr val="FF0000"/>
              </a:solidFill>
              <a:effectLst/>
              <a:latin typeface="Times New Roman" pitchFamily="18" charset="0"/>
              <a:cs typeface="Times New Roman" pitchFamily="18" charset="0"/>
            </a:endParaRPr>
          </a:p>
        </p:txBody>
      </p:sp>
      <p:sp>
        <p:nvSpPr>
          <p:cNvPr id="4" name="Прямоугольник 3"/>
          <p:cNvSpPr/>
          <p:nvPr/>
        </p:nvSpPr>
        <p:spPr>
          <a:xfrm>
            <a:off x="3357554" y="714356"/>
            <a:ext cx="3048014" cy="769441"/>
          </a:xfrm>
          <a:prstGeom prst="rect">
            <a:avLst/>
          </a:prstGeom>
        </p:spPr>
        <p:txBody>
          <a:bodyPr wrap="square">
            <a:spAutoFit/>
          </a:bodyPr>
          <a:lstStyle/>
          <a:p>
            <a:pPr algn="ctr"/>
            <a:r>
              <a:rPr lang="en-US" sz="4400" b="1" dirty="0" smtClean="0">
                <a:solidFill>
                  <a:srgbClr val="FF0000"/>
                </a:solidFill>
                <a:latin typeface="Times New Roman" pitchFamily="18" charset="0"/>
                <a:ea typeface="+mj-ea"/>
                <a:cs typeface="Times New Roman" pitchFamily="18" charset="0"/>
              </a:rPr>
              <a:t>REJA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3</a:t>
            </a:fld>
            <a:endParaRPr lang="ru-RU" sz="24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algn="ctr"/>
            <a:r>
              <a:rPr lang="en-US" sz="3200" dirty="0" err="1" smtClean="0">
                <a:solidFill>
                  <a:srgbClr val="002060"/>
                </a:solidFill>
              </a:rPr>
              <a:t>Hayot</a:t>
            </a:r>
            <a:r>
              <a:rPr lang="en-US" sz="3200" dirty="0" smtClean="0">
                <a:solidFill>
                  <a:srgbClr val="002060"/>
                </a:solidFill>
              </a:rPr>
              <a:t> </a:t>
            </a:r>
            <a:r>
              <a:rPr lang="en-US" sz="3200" dirty="0" err="1" smtClean="0">
                <a:solidFill>
                  <a:srgbClr val="002060"/>
                </a:solidFill>
              </a:rPr>
              <a:t>davomida</a:t>
            </a:r>
            <a:r>
              <a:rPr lang="en-US" sz="3200" dirty="0" smtClean="0">
                <a:solidFill>
                  <a:srgbClr val="002060"/>
                </a:solidFill>
              </a:rPr>
              <a:t> </a:t>
            </a:r>
            <a:r>
              <a:rPr lang="en-US" sz="3200" dirty="0" err="1" smtClean="0">
                <a:solidFill>
                  <a:srgbClr val="002060"/>
                </a:solidFill>
              </a:rPr>
              <a:t>insonlar</a:t>
            </a:r>
            <a:r>
              <a:rPr lang="en-US" sz="3200" dirty="0" smtClean="0">
                <a:solidFill>
                  <a:srgbClr val="002060"/>
                </a:solidFill>
              </a:rPr>
              <a:t> </a:t>
            </a:r>
            <a:r>
              <a:rPr lang="en-US" sz="3200" dirty="0" err="1" smtClean="0">
                <a:solidFill>
                  <a:srgbClr val="002060"/>
                </a:solidFill>
              </a:rPr>
              <a:t>boshqa</a:t>
            </a:r>
            <a:r>
              <a:rPr lang="en-US" sz="3200" dirty="0" smtClean="0">
                <a:solidFill>
                  <a:srgbClr val="002060"/>
                </a:solidFill>
              </a:rPr>
              <a:t> </a:t>
            </a:r>
            <a:r>
              <a:rPr lang="en-US" sz="3200" dirty="0" err="1" smtClean="0">
                <a:solidFill>
                  <a:srgbClr val="002060"/>
                </a:solidFill>
              </a:rPr>
              <a:t>insonlar</a:t>
            </a:r>
            <a:r>
              <a:rPr lang="en-US" sz="3200" dirty="0" smtClean="0">
                <a:solidFill>
                  <a:srgbClr val="002060"/>
                </a:solidFill>
              </a:rPr>
              <a:t> </a:t>
            </a:r>
            <a:r>
              <a:rPr lang="en-US" sz="3200" dirty="0" err="1" smtClean="0">
                <a:solidFill>
                  <a:srgbClr val="002060"/>
                </a:solidFill>
              </a:rPr>
              <a:t>bilan</a:t>
            </a:r>
            <a:r>
              <a:rPr lang="en-US" sz="3200" dirty="0" smtClean="0">
                <a:solidFill>
                  <a:srgbClr val="002060"/>
                </a:solidFill>
              </a:rPr>
              <a:t> </a:t>
            </a:r>
            <a:r>
              <a:rPr lang="en-US" sz="3200" dirty="0" err="1" smtClean="0">
                <a:solidFill>
                  <a:srgbClr val="002060"/>
                </a:solidFill>
              </a:rPr>
              <a:t>muloqotda</a:t>
            </a:r>
            <a:r>
              <a:rPr lang="en-US" sz="3200" dirty="0" smtClean="0">
                <a:solidFill>
                  <a:srgbClr val="002060"/>
                </a:solidFill>
              </a:rPr>
              <a:t> </a:t>
            </a:r>
            <a:r>
              <a:rPr lang="en-US" sz="3200" dirty="0" err="1" smtClean="0">
                <a:solidFill>
                  <a:srgbClr val="002060"/>
                </a:solidFill>
              </a:rPr>
              <a:t>bo’lishadi</a:t>
            </a:r>
            <a:r>
              <a:rPr lang="en-US" sz="3200" dirty="0" smtClean="0">
                <a:solidFill>
                  <a:srgbClr val="002060"/>
                </a:solidFill>
              </a:rPr>
              <a:t>, </a:t>
            </a:r>
            <a:r>
              <a:rPr lang="en-US" sz="3200" dirty="0" err="1" smtClean="0">
                <a:solidFill>
                  <a:srgbClr val="002060"/>
                </a:solidFill>
              </a:rPr>
              <a:t>shaxslararo</a:t>
            </a:r>
            <a:r>
              <a:rPr lang="en-US" sz="3200" dirty="0" smtClean="0">
                <a:solidFill>
                  <a:srgbClr val="002060"/>
                </a:solidFill>
              </a:rPr>
              <a:t> </a:t>
            </a:r>
            <a:r>
              <a:rPr lang="en-US" sz="3200" dirty="0" err="1" smtClean="0">
                <a:solidFill>
                  <a:srgbClr val="002060"/>
                </a:solidFill>
              </a:rPr>
              <a:t>munosabatlarni</a:t>
            </a:r>
            <a:r>
              <a:rPr lang="en-US" sz="3200" dirty="0" smtClean="0">
                <a:solidFill>
                  <a:srgbClr val="002060"/>
                </a:solidFill>
              </a:rPr>
              <a:t> </a:t>
            </a:r>
            <a:r>
              <a:rPr lang="en-US" sz="3200" dirty="0" err="1" smtClean="0">
                <a:solidFill>
                  <a:srgbClr val="002060"/>
                </a:solidFill>
              </a:rPr>
              <a:t>shakllantiradilar</a:t>
            </a:r>
            <a:r>
              <a:rPr lang="en-US" sz="3200" dirty="0" smtClean="0">
                <a:solidFill>
                  <a:srgbClr val="002060"/>
                </a:solidFill>
              </a:rPr>
              <a:t>, </a:t>
            </a:r>
            <a:r>
              <a:rPr lang="en-US" sz="3200" dirty="0" err="1" smtClean="0">
                <a:solidFill>
                  <a:srgbClr val="002060"/>
                </a:solidFill>
              </a:rPr>
              <a:t>guruhlar</a:t>
            </a:r>
            <a:r>
              <a:rPr lang="en-US" sz="3200" dirty="0" smtClean="0">
                <a:solidFill>
                  <a:srgbClr val="002060"/>
                </a:solidFill>
              </a:rPr>
              <a:t> </a:t>
            </a:r>
            <a:r>
              <a:rPr lang="en-US" sz="3200" dirty="0" err="1" smtClean="0">
                <a:solidFill>
                  <a:srgbClr val="002060"/>
                </a:solidFill>
              </a:rPr>
              <a:t>bir-birlari</a:t>
            </a:r>
            <a:r>
              <a:rPr lang="en-US" sz="3200" dirty="0" smtClean="0">
                <a:solidFill>
                  <a:srgbClr val="002060"/>
                </a:solidFill>
              </a:rPr>
              <a:t> </a:t>
            </a:r>
            <a:r>
              <a:rPr lang="en-US" sz="3200" dirty="0" err="1" smtClean="0">
                <a:solidFill>
                  <a:srgbClr val="002060"/>
                </a:solidFill>
              </a:rPr>
              <a:t>bilan</a:t>
            </a:r>
            <a:r>
              <a:rPr lang="en-US" sz="3200" dirty="0" smtClean="0">
                <a:solidFill>
                  <a:srgbClr val="002060"/>
                </a:solidFill>
              </a:rPr>
              <a:t> </a:t>
            </a:r>
            <a:r>
              <a:rPr lang="en-US" sz="3200" dirty="0" err="1" smtClean="0">
                <a:solidFill>
                  <a:srgbClr val="002060"/>
                </a:solidFill>
              </a:rPr>
              <a:t>aloqalar</a:t>
            </a:r>
            <a:r>
              <a:rPr lang="en-US" sz="3200" dirty="0" smtClean="0">
                <a:solidFill>
                  <a:srgbClr val="002060"/>
                </a:solidFill>
              </a:rPr>
              <a:t> </a:t>
            </a:r>
            <a:r>
              <a:rPr lang="en-US" sz="3200" dirty="0" err="1" smtClean="0">
                <a:solidFill>
                  <a:srgbClr val="002060"/>
                </a:solidFill>
              </a:rPr>
              <a:t>o'rnatadi</a:t>
            </a:r>
            <a:r>
              <a:rPr lang="en-US" sz="3200" dirty="0" smtClean="0">
                <a:solidFill>
                  <a:srgbClr val="002060"/>
                </a:solidFill>
              </a:rPr>
              <a:t> </a:t>
            </a:r>
            <a:r>
              <a:rPr lang="en-US" sz="3200" dirty="0" err="1" smtClean="0">
                <a:solidFill>
                  <a:srgbClr val="002060"/>
                </a:solidFill>
              </a:rPr>
              <a:t>va</a:t>
            </a:r>
            <a:r>
              <a:rPr lang="en-US" sz="3200" dirty="0" smtClean="0">
                <a:solidFill>
                  <a:srgbClr val="002060"/>
                </a:solidFill>
              </a:rPr>
              <a:t> </a:t>
            </a:r>
            <a:r>
              <a:rPr lang="en-US" sz="3200" dirty="0" err="1" smtClean="0">
                <a:solidFill>
                  <a:srgbClr val="002060"/>
                </a:solidFill>
              </a:rPr>
              <a:t>har</a:t>
            </a:r>
            <a:r>
              <a:rPr lang="en-US" sz="3200" dirty="0" smtClean="0">
                <a:solidFill>
                  <a:srgbClr val="002060"/>
                </a:solidFill>
              </a:rPr>
              <a:t> </a:t>
            </a:r>
            <a:r>
              <a:rPr lang="en-US" sz="3200" dirty="0" err="1" smtClean="0">
                <a:solidFill>
                  <a:srgbClr val="002060"/>
                </a:solidFill>
              </a:rPr>
              <a:t>birimizda</a:t>
            </a:r>
            <a:r>
              <a:rPr lang="en-US" sz="3200" dirty="0" smtClean="0">
                <a:solidFill>
                  <a:srgbClr val="002060"/>
                </a:solidFill>
              </a:rPr>
              <a:t> </a:t>
            </a:r>
            <a:r>
              <a:rPr lang="en-US" sz="3200" dirty="0" err="1" smtClean="0">
                <a:solidFill>
                  <a:srgbClr val="002060"/>
                </a:solidFill>
              </a:rPr>
              <a:t>bunday</a:t>
            </a:r>
            <a:r>
              <a:rPr lang="en-US" sz="3200" dirty="0" smtClean="0">
                <a:solidFill>
                  <a:srgbClr val="002060"/>
                </a:solidFill>
              </a:rPr>
              <a:t> </a:t>
            </a:r>
            <a:r>
              <a:rPr lang="en-US" sz="3200" dirty="0" err="1" smtClean="0">
                <a:solidFill>
                  <a:srgbClr val="002060"/>
                </a:solidFill>
              </a:rPr>
              <a:t>munosabatlar</a:t>
            </a:r>
            <a:r>
              <a:rPr lang="en-US" sz="3200" dirty="0" smtClean="0">
                <a:solidFill>
                  <a:srgbClr val="002060"/>
                </a:solidFill>
              </a:rPr>
              <a:t> </a:t>
            </a:r>
            <a:r>
              <a:rPr lang="en-US" sz="3200" dirty="0" err="1" smtClean="0">
                <a:solidFill>
                  <a:srgbClr val="002060"/>
                </a:solidFill>
              </a:rPr>
              <a:t>mavjud</a:t>
            </a:r>
            <a:r>
              <a:rPr lang="en-US" sz="3200" dirty="0" smtClean="0">
                <a:solidFill>
                  <a:srgbClr val="002060"/>
                </a:solidFill>
              </a:rPr>
              <a:t> </a:t>
            </a:r>
            <a:r>
              <a:rPr lang="en-US" sz="3200" dirty="0" err="1" smtClean="0">
                <a:solidFill>
                  <a:srgbClr val="002060"/>
                </a:solidFill>
              </a:rPr>
              <a:t>va</a:t>
            </a:r>
            <a:r>
              <a:rPr lang="en-US" sz="3200" dirty="0" smtClean="0">
                <a:solidFill>
                  <a:srgbClr val="002060"/>
                </a:solidFill>
              </a:rPr>
              <a:t> </a:t>
            </a:r>
            <a:r>
              <a:rPr lang="en-US" sz="3200" dirty="0" err="1" smtClean="0">
                <a:solidFill>
                  <a:srgbClr val="002060"/>
                </a:solidFill>
              </a:rPr>
              <a:t>ular</a:t>
            </a:r>
            <a:r>
              <a:rPr lang="en-US" sz="3200" dirty="0" smtClean="0">
                <a:solidFill>
                  <a:srgbClr val="002060"/>
                </a:solidFill>
              </a:rPr>
              <a:t> </a:t>
            </a:r>
            <a:r>
              <a:rPr lang="en-US" sz="3200" dirty="0" err="1" smtClean="0">
                <a:solidFill>
                  <a:srgbClr val="002060"/>
                </a:solidFill>
              </a:rPr>
              <a:t>turli</a:t>
            </a:r>
            <a:r>
              <a:rPr lang="en-US" sz="3200" dirty="0" smtClean="0">
                <a:solidFill>
                  <a:srgbClr val="002060"/>
                </a:solidFill>
              </a:rPr>
              <a:t> </a:t>
            </a:r>
            <a:r>
              <a:rPr lang="en-US" sz="3200" dirty="0" err="1" smtClean="0">
                <a:solidFill>
                  <a:srgbClr val="002060"/>
                </a:solidFill>
              </a:rPr>
              <a:t>xil</a:t>
            </a:r>
            <a:r>
              <a:rPr lang="en-US" sz="3200" dirty="0" smtClean="0">
                <a:solidFill>
                  <a:srgbClr val="002060"/>
                </a:solidFill>
              </a:rPr>
              <a:t> </a:t>
            </a:r>
            <a:r>
              <a:rPr lang="en-US" sz="3200" dirty="0" err="1" smtClean="0">
                <a:solidFill>
                  <a:srgbClr val="002060"/>
                </a:solidFill>
              </a:rPr>
              <a:t>ko’rinishda</a:t>
            </a:r>
            <a:r>
              <a:rPr lang="en-US" sz="3200" dirty="0" smtClean="0">
                <a:solidFill>
                  <a:srgbClr val="002060"/>
                </a:solidFill>
              </a:rPr>
              <a:t> </a:t>
            </a:r>
            <a:r>
              <a:rPr lang="en-US" sz="3200" dirty="0" err="1" smtClean="0">
                <a:solidFill>
                  <a:srgbClr val="002060"/>
                </a:solidFill>
              </a:rPr>
              <a:t>namoyon</a:t>
            </a:r>
            <a:r>
              <a:rPr lang="en-US" sz="3200" dirty="0" smtClean="0">
                <a:solidFill>
                  <a:srgbClr val="002060"/>
                </a:solidFill>
              </a:rPr>
              <a:t> </a:t>
            </a:r>
            <a:r>
              <a:rPr lang="en-US" sz="3200" dirty="0" err="1" smtClean="0">
                <a:solidFill>
                  <a:srgbClr val="002060"/>
                </a:solidFill>
              </a:rPr>
              <a:t>bo’ladi</a:t>
            </a:r>
            <a:r>
              <a:rPr lang="en-US" sz="3200" dirty="0" smtClean="0">
                <a:solidFill>
                  <a:srgbClr val="002060"/>
                </a:solidFill>
              </a:rPr>
              <a:t>. </a:t>
            </a:r>
            <a:r>
              <a:rPr lang="ru-RU" sz="3200" dirty="0" smtClean="0">
                <a:solidFill>
                  <a:srgbClr val="002060"/>
                </a:solidFill>
              </a:rPr>
              <a:t/>
            </a:r>
            <a:br>
              <a:rPr lang="ru-RU" sz="3200" dirty="0" smtClean="0">
                <a:solidFill>
                  <a:srgbClr val="002060"/>
                </a:solidFill>
              </a:rPr>
            </a:br>
            <a:r>
              <a:rPr lang="en-US" sz="1600" dirty="0" smtClean="0">
                <a:solidFill>
                  <a:srgbClr val="002060"/>
                </a:solidFill>
              </a:rPr>
              <a:t/>
            </a:r>
            <a:br>
              <a:rPr lang="en-US" sz="1600" dirty="0" smtClean="0">
                <a:solidFill>
                  <a:srgbClr val="002060"/>
                </a:solidFill>
              </a:rPr>
            </a:br>
            <a:r>
              <a:rPr lang="en-US" sz="3200" dirty="0" err="1" smtClean="0">
                <a:solidFill>
                  <a:srgbClr val="002060"/>
                </a:solidFill>
              </a:rPr>
              <a:t>Shaxsning</a:t>
            </a:r>
            <a:r>
              <a:rPr lang="en-US" sz="3200" dirty="0" smtClean="0">
                <a:solidFill>
                  <a:srgbClr val="002060"/>
                </a:solidFill>
              </a:rPr>
              <a:t> normal </a:t>
            </a:r>
            <a:r>
              <a:rPr lang="en-US" sz="3200" dirty="0" err="1" smtClean="0">
                <a:solidFill>
                  <a:srgbClr val="002060"/>
                </a:solidFill>
              </a:rPr>
              <a:t>rivojlanishida</a:t>
            </a:r>
            <a:r>
              <a:rPr lang="en-US" sz="3200" dirty="0" smtClean="0">
                <a:solidFill>
                  <a:srgbClr val="002060"/>
                </a:solidFill>
              </a:rPr>
              <a:t> </a:t>
            </a:r>
            <a:r>
              <a:rPr lang="en-US" sz="3200" dirty="0" err="1" smtClean="0">
                <a:solidFill>
                  <a:srgbClr val="002060"/>
                </a:solidFill>
              </a:rPr>
              <a:t>sifatli</a:t>
            </a:r>
            <a:r>
              <a:rPr lang="en-US" sz="3200" dirty="0" smtClean="0">
                <a:solidFill>
                  <a:srgbClr val="002060"/>
                </a:solidFill>
              </a:rPr>
              <a:t> </a:t>
            </a:r>
            <a:r>
              <a:rPr lang="en-US" sz="3200" dirty="0" err="1" smtClean="0">
                <a:solidFill>
                  <a:srgbClr val="002060"/>
                </a:solidFill>
              </a:rPr>
              <a:t>muloqotning</a:t>
            </a:r>
            <a:r>
              <a:rPr lang="en-US" sz="3200" dirty="0" smtClean="0">
                <a:solidFill>
                  <a:srgbClr val="002060"/>
                </a:solidFill>
              </a:rPr>
              <a:t> </a:t>
            </a:r>
            <a:r>
              <a:rPr lang="en-US" sz="3200" dirty="0" err="1" smtClean="0">
                <a:solidFill>
                  <a:srgbClr val="002060"/>
                </a:solidFill>
              </a:rPr>
              <a:t>ahamiyati</a:t>
            </a:r>
            <a:r>
              <a:rPr lang="en-US" sz="3200" dirty="0" smtClean="0">
                <a:solidFill>
                  <a:srgbClr val="002060"/>
                </a:solidFill>
              </a:rPr>
              <a:t> </a:t>
            </a:r>
            <a:r>
              <a:rPr lang="en-US" sz="3200" dirty="0" err="1" smtClean="0">
                <a:solidFill>
                  <a:srgbClr val="002060"/>
                </a:solidFill>
              </a:rPr>
              <a:t>katta</a:t>
            </a:r>
            <a:r>
              <a:rPr lang="en-US" sz="3200" dirty="0" smtClean="0">
                <a:solidFill>
                  <a:srgbClr val="002060"/>
                </a:solidFill>
              </a:rPr>
              <a:t>. </a:t>
            </a:r>
            <a:endParaRPr lang="ru-RU" sz="3200" dirty="0">
              <a:solidFill>
                <a:srgbClr val="002060"/>
              </a:solidFill>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MULOQOTNING MOHIYATI </a:t>
            </a:r>
            <a:endParaRPr lang="ru-RU" sz="4000" b="1" dirty="0">
              <a:solidFill>
                <a:srgbClr val="C0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4</a:t>
            </a:fld>
            <a:endParaRPr lang="ru-RU"/>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4643470"/>
          </a:xfrm>
        </p:spPr>
        <p:txBody>
          <a:bodyPr>
            <a:noAutofit/>
          </a:bodyPr>
          <a:lstStyle/>
          <a:p>
            <a:pPr marL="361950" algn="ctr"/>
            <a:r>
              <a:rPr lang="en-US" sz="3200" dirty="0" err="1" smtClean="0">
                <a:solidFill>
                  <a:srgbClr val="002060"/>
                </a:solidFill>
                <a:latin typeface="Times New Roman" pitchFamily="18" charset="0"/>
                <a:cs typeface="Times New Roman" pitchFamily="18" charset="0"/>
              </a:rPr>
              <a:t>Muloqot</a:t>
            </a:r>
            <a:r>
              <a:rPr lang="en-US" sz="3200" dirty="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inson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munosabatlarining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butun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tizimini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amalga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oshirishdir</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err="1" smtClean="0">
                <a:solidFill>
                  <a:srgbClr val="002060"/>
                </a:solidFill>
                <a:latin typeface="Times New Roman" pitchFamily="18" charset="0"/>
                <a:cs typeface="Times New Roman" pitchFamily="18" charset="0"/>
              </a:rPr>
              <a:t>Muloqot</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odamlarning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ijtimoiy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munosabatlarini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amalga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oshiradigan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jamiyat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a'zolari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sifatida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insonning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odamlar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bilan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o'zaro</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munosabatlarining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xos</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shaklidir</a:t>
            </a:r>
            <a:r>
              <a:rPr lang="en-US" sz="3200" dirty="0" smtClean="0">
                <a:solidFill>
                  <a:srgbClr val="002060"/>
                </a:solidFill>
                <a:latin typeface="Times New Roman" pitchFamily="18" charset="0"/>
                <a:cs typeface="Times New Roman" pitchFamily="18" charset="0"/>
              </a:rPr>
              <a:t> .</a:t>
            </a: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428604"/>
            <a:ext cx="8143900" cy="707886"/>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MULOQOTNING MOHIYATI </a:t>
            </a:r>
            <a:endParaRPr lang="ru-RU" sz="4000" b="1" dirty="0">
              <a:solidFill>
                <a:srgbClr val="FF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5</a:t>
            </a:fld>
            <a:endParaRPr lang="ru-RU"/>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382" y="1214422"/>
            <a:ext cx="7929618" cy="4572032"/>
          </a:xfrm>
        </p:spPr>
        <p:txBody>
          <a:bodyPr>
            <a:noAutofit/>
          </a:bodyPr>
          <a:lstStyle/>
          <a:p>
            <a:pPr algn="ct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Muloqot-bu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odamlar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o'rtasidagi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aloqalarni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o'rnatish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rivojlantirishning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murakkab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jarayonidir</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200" dirty="0" err="1" smtClean="0">
                <a:solidFill>
                  <a:srgbClr val="002060"/>
                </a:solidFill>
                <a:latin typeface="Times New Roman" pitchFamily="18" charset="0"/>
                <a:cs typeface="Times New Roman" pitchFamily="18" charset="0"/>
              </a:rPr>
              <a:t>Odamlar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tashkilot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korxona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guruhlarda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birgalikdagi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faoliyat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ehtiyoji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axborot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almashish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o'zaro</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hamkorlik</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idrok</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shaxsni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tushunish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uchun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yagona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strategiyani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chiqishni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ichiga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oladi</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Muloqot</a:t>
            </a:r>
            <a:r>
              <a:rPr lang="en-US" sz="36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mohiyati</a:t>
            </a:r>
            <a:r>
              <a:rPr lang="en-US" sz="36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va</a:t>
            </a:r>
            <a:r>
              <a:rPr lang="en-US" sz="36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strategiyani</a:t>
            </a:r>
            <a:r>
              <a:rPr lang="en-US" sz="36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tanlash</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6</a:t>
            </a:fld>
            <a:endParaRPr lang="ru-RU"/>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142984"/>
            <a:ext cx="7500990" cy="4929222"/>
          </a:xfrm>
        </p:spPr>
        <p:txBody>
          <a:bodyPr>
            <a:noAutofit/>
          </a:bodyPr>
          <a:lstStyle/>
          <a:p>
            <a:r>
              <a:rPr lang="en-US" sz="4400" b="1" dirty="0" smtClean="0">
                <a:solidFill>
                  <a:srgbClr val="002060"/>
                </a:solidFill>
                <a:effectLst/>
                <a:latin typeface="Times New Roman" pitchFamily="18" charset="0"/>
                <a:cs typeface="Times New Roman" pitchFamily="18" charset="0"/>
              </a:rPr>
              <a:t>1. </a:t>
            </a:r>
            <a:r>
              <a:rPr lang="en-US" sz="4400" b="1" dirty="0" err="1" smtClean="0">
                <a:solidFill>
                  <a:srgbClr val="002060"/>
                </a:solidFill>
                <a:effectLst/>
                <a:latin typeface="Times New Roman" pitchFamily="18" charset="0"/>
                <a:cs typeface="Times New Roman" pitchFamily="18" charset="0"/>
              </a:rPr>
              <a:t>Tasdiqlash</a:t>
            </a:r>
            <a:r>
              <a:rPr lang="en-US" sz="4400" b="1" dirty="0" smtClean="0">
                <a:solidFill>
                  <a:srgbClr val="002060"/>
                </a:solidFill>
                <a:effectLst/>
                <a:latin typeface="Times New Roman" pitchFamily="18" charset="0"/>
                <a:cs typeface="Times New Roman" pitchFamily="18" charset="0"/>
              </a:rPr>
              <a:t> </a:t>
            </a:r>
            <a:r>
              <a:rPr lang="en-US" sz="4400" b="1" dirty="0" err="1" smtClean="0">
                <a:solidFill>
                  <a:srgbClr val="002060"/>
                </a:solidFill>
                <a:effectLst/>
                <a:latin typeface="Times New Roman" pitchFamily="18" charset="0"/>
                <a:cs typeface="Times New Roman" pitchFamily="18" charset="0"/>
              </a:rPr>
              <a:t>ko'nikmalari</a:t>
            </a:r>
            <a:r>
              <a:rPr lang="en-US" sz="4000" b="1" dirty="0" smtClean="0">
                <a:solidFill>
                  <a:srgbClr val="002060"/>
                </a:solidFill>
                <a:effectLst/>
                <a:latin typeface="Times New Roman" pitchFamily="18" charset="0"/>
                <a:cs typeface="Times New Roman" pitchFamily="18" charset="0"/>
              </a:rPr>
              <a:t/>
            </a:r>
            <a:br>
              <a:rPr lang="en-US" sz="4000" b="1" dirty="0" smtClean="0">
                <a:solidFill>
                  <a:srgbClr val="002060"/>
                </a:solidFill>
                <a:effectLst/>
                <a:latin typeface="Times New Roman" pitchFamily="18" charset="0"/>
                <a:cs typeface="Times New Roman" pitchFamily="18" charset="0"/>
              </a:rPr>
            </a:br>
            <a:r>
              <a:rPr lang="en-US" sz="1600" b="1" dirty="0" smtClean="0">
                <a:solidFill>
                  <a:srgbClr val="002060"/>
                </a:solidFill>
                <a:effectLst/>
                <a:latin typeface="Times New Roman" pitchFamily="18" charset="0"/>
                <a:cs typeface="Times New Roman" pitchFamily="18" charset="0"/>
              </a:rPr>
              <a:t/>
            </a:r>
            <a:br>
              <a:rPr lang="en-US" sz="1600" b="1" dirty="0" smtClean="0">
                <a:solidFill>
                  <a:srgbClr val="002060"/>
                </a:solidFill>
                <a:effectLst/>
                <a:latin typeface="Times New Roman" pitchFamily="18" charset="0"/>
                <a:cs typeface="Times New Roman" pitchFamily="18" charset="0"/>
              </a:rPr>
            </a:br>
            <a:r>
              <a:rPr lang="en-US" sz="4400" b="1" dirty="0" smtClean="0">
                <a:solidFill>
                  <a:srgbClr val="002060"/>
                </a:solidFill>
                <a:effectLst/>
                <a:latin typeface="Times New Roman" pitchFamily="18" charset="0"/>
                <a:cs typeface="Times New Roman" pitchFamily="18" charset="0"/>
              </a:rPr>
              <a:t>2. </a:t>
            </a:r>
            <a:r>
              <a:rPr lang="en-US" sz="4400" b="1" dirty="0" err="1" smtClean="0">
                <a:solidFill>
                  <a:srgbClr val="002060"/>
                </a:solidFill>
                <a:effectLst/>
                <a:latin typeface="Times New Roman" pitchFamily="18" charset="0"/>
                <a:cs typeface="Times New Roman" pitchFamily="18" charset="0"/>
              </a:rPr>
              <a:t>Tinglash</a:t>
            </a:r>
            <a:r>
              <a:rPr lang="en-US" sz="4400" b="1" dirty="0" smtClean="0">
                <a:solidFill>
                  <a:srgbClr val="002060"/>
                </a:solidFill>
                <a:effectLst/>
                <a:latin typeface="Times New Roman" pitchFamily="18" charset="0"/>
                <a:cs typeface="Times New Roman" pitchFamily="18" charset="0"/>
              </a:rPr>
              <a:t> </a:t>
            </a:r>
            <a:r>
              <a:rPr lang="en-US" sz="4400" b="1" dirty="0" err="1" smtClean="0">
                <a:solidFill>
                  <a:srgbClr val="002060"/>
                </a:solidFill>
                <a:effectLst/>
                <a:latin typeface="Times New Roman" pitchFamily="18" charset="0"/>
                <a:cs typeface="Times New Roman" pitchFamily="18" charset="0"/>
              </a:rPr>
              <a:t>ko'nikmalari</a:t>
            </a:r>
            <a:r>
              <a:rPr lang="en-US" sz="4000" b="1" dirty="0" smtClean="0">
                <a:solidFill>
                  <a:srgbClr val="002060"/>
                </a:solidFill>
                <a:effectLst/>
                <a:latin typeface="Times New Roman" pitchFamily="18" charset="0"/>
                <a:cs typeface="Times New Roman" pitchFamily="18" charset="0"/>
              </a:rPr>
              <a:t/>
            </a:r>
            <a:br>
              <a:rPr lang="en-US" sz="4000" b="1" dirty="0" smtClean="0">
                <a:solidFill>
                  <a:srgbClr val="002060"/>
                </a:solidFill>
                <a:effectLst/>
                <a:latin typeface="Times New Roman" pitchFamily="18" charset="0"/>
                <a:cs typeface="Times New Roman" pitchFamily="18" charset="0"/>
              </a:rPr>
            </a:br>
            <a:r>
              <a:rPr lang="en-US" sz="1600" b="1" dirty="0" smtClean="0">
                <a:solidFill>
                  <a:srgbClr val="002060"/>
                </a:solidFill>
                <a:effectLst/>
                <a:latin typeface="Times New Roman" pitchFamily="18" charset="0"/>
                <a:cs typeface="Times New Roman" pitchFamily="18" charset="0"/>
              </a:rPr>
              <a:t/>
            </a:r>
            <a:br>
              <a:rPr lang="en-US" sz="1600" b="1" dirty="0" smtClean="0">
                <a:solidFill>
                  <a:srgbClr val="002060"/>
                </a:solidFill>
                <a:effectLst/>
                <a:latin typeface="Times New Roman" pitchFamily="18" charset="0"/>
                <a:cs typeface="Times New Roman" pitchFamily="18" charset="0"/>
              </a:rPr>
            </a:br>
            <a:r>
              <a:rPr lang="en-US" sz="4400" b="1" dirty="0" smtClean="0">
                <a:solidFill>
                  <a:srgbClr val="002060"/>
                </a:solidFill>
                <a:effectLst/>
                <a:latin typeface="Times New Roman" pitchFamily="18" charset="0"/>
                <a:cs typeface="Times New Roman" pitchFamily="18" charset="0"/>
              </a:rPr>
              <a:t>3. </a:t>
            </a:r>
            <a:r>
              <a:rPr lang="en-US" sz="4400" b="1" dirty="0" err="1" smtClean="0">
                <a:solidFill>
                  <a:srgbClr val="002060"/>
                </a:solidFill>
                <a:effectLst/>
                <a:latin typeface="Times New Roman" pitchFamily="18" charset="0"/>
                <a:cs typeface="Times New Roman" pitchFamily="18" charset="0"/>
              </a:rPr>
              <a:t>Mojarolarni</a:t>
            </a:r>
            <a:r>
              <a:rPr lang="en-US" sz="4400" b="1" dirty="0" smtClean="0">
                <a:solidFill>
                  <a:srgbClr val="002060"/>
                </a:solidFill>
                <a:effectLst/>
                <a:latin typeface="Times New Roman" pitchFamily="18" charset="0"/>
                <a:cs typeface="Times New Roman" pitchFamily="18" charset="0"/>
              </a:rPr>
              <a:t> </a:t>
            </a:r>
            <a:r>
              <a:rPr lang="en-US" sz="4400" b="1" dirty="0" err="1" smtClean="0">
                <a:solidFill>
                  <a:srgbClr val="002060"/>
                </a:solidFill>
                <a:effectLst/>
                <a:latin typeface="Times New Roman" pitchFamily="18" charset="0"/>
                <a:cs typeface="Times New Roman" pitchFamily="18" charset="0"/>
              </a:rPr>
              <a:t>hal</a:t>
            </a:r>
            <a:r>
              <a:rPr lang="en-US" sz="4400" b="1" dirty="0" smtClean="0">
                <a:solidFill>
                  <a:srgbClr val="002060"/>
                </a:solidFill>
                <a:effectLst/>
                <a:latin typeface="Times New Roman" pitchFamily="18" charset="0"/>
                <a:cs typeface="Times New Roman" pitchFamily="18" charset="0"/>
              </a:rPr>
              <a:t> </a:t>
            </a:r>
            <a:r>
              <a:rPr lang="en-US" sz="4400" b="1" dirty="0" err="1" smtClean="0">
                <a:solidFill>
                  <a:srgbClr val="002060"/>
                </a:solidFill>
                <a:effectLst/>
                <a:latin typeface="Times New Roman" pitchFamily="18" charset="0"/>
                <a:cs typeface="Times New Roman" pitchFamily="18" charset="0"/>
              </a:rPr>
              <a:t>qilish</a:t>
            </a:r>
            <a:r>
              <a:rPr lang="en-US" sz="4400" b="1" dirty="0" smtClean="0">
                <a:solidFill>
                  <a:srgbClr val="002060"/>
                </a:solidFill>
                <a:effectLst/>
                <a:latin typeface="Times New Roman" pitchFamily="18" charset="0"/>
                <a:cs typeface="Times New Roman" pitchFamily="18" charset="0"/>
              </a:rPr>
              <a:t> </a:t>
            </a:r>
            <a:r>
              <a:rPr lang="en-US" sz="4400" b="1" dirty="0" err="1" smtClean="0">
                <a:solidFill>
                  <a:srgbClr val="002060"/>
                </a:solidFill>
                <a:effectLst/>
                <a:latin typeface="Times New Roman" pitchFamily="18" charset="0"/>
                <a:cs typeface="Times New Roman" pitchFamily="18" charset="0"/>
              </a:rPr>
              <a:t>qobiliyatlari</a:t>
            </a:r>
            <a:endParaRPr lang="ru-RU" sz="44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Muloqot</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turlari</a:t>
            </a:r>
            <a:r>
              <a:rPr lang="en-US" sz="4800" b="1" dirty="0" smtClean="0">
                <a:solidFill>
                  <a:srgbClr val="FF0000"/>
                </a:solidFill>
                <a:latin typeface="Times New Roman" pitchFamily="18" charset="0"/>
                <a:ea typeface="+mj-ea"/>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7</a:t>
            </a:fld>
            <a:endParaRPr lang="ru-RU" sz="2400" dirty="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142984"/>
            <a:ext cx="7429552" cy="4929222"/>
          </a:xfrm>
        </p:spPr>
        <p:txBody>
          <a:bodyPr>
            <a:noAutofit/>
          </a:bodyPr>
          <a:lstStyle/>
          <a:p>
            <a:r>
              <a:rPr lang="en-US" sz="2800" b="1" dirty="0" smtClean="0">
                <a:solidFill>
                  <a:srgbClr val="002060"/>
                </a:solidFill>
                <a:effectLst/>
                <a:latin typeface="Times New Roman" pitchFamily="18" charset="0"/>
                <a:cs typeface="Times New Roman" pitchFamily="18" charset="0"/>
              </a:rPr>
              <a:t>1.  </a:t>
            </a:r>
            <a:r>
              <a:rPr lang="en-US" sz="2800" b="1" dirty="0" err="1" smtClean="0">
                <a:solidFill>
                  <a:srgbClr val="002060"/>
                </a:solidFill>
                <a:effectLst/>
                <a:latin typeface="Times New Roman" pitchFamily="18" charset="0"/>
                <a:cs typeface="Times New Roman" pitchFamily="18" charset="0"/>
              </a:rPr>
              <a:t>Ko'ngilchanlik</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kelishish</a:t>
            </a:r>
            <a:r>
              <a:rPr lang="en-US" sz="2800" b="1" dirty="0" smtClean="0">
                <a:solidFill>
                  <a:srgbClr val="002060"/>
                </a:solidFill>
                <a:effectLst/>
                <a:latin typeface="Times New Roman" pitchFamily="18" charset="0"/>
                <a:cs typeface="Times New Roman" pitchFamily="18" charset="0"/>
              </a:rPr>
              <a:t>)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2. </a:t>
            </a:r>
            <a:r>
              <a:rPr lang="en-US" sz="2800" b="1" dirty="0" err="1" smtClean="0">
                <a:solidFill>
                  <a:srgbClr val="002060"/>
                </a:solidFill>
                <a:effectLst/>
                <a:latin typeface="Times New Roman" pitchFamily="18" charset="0"/>
                <a:cs typeface="Times New Roman" pitchFamily="18" charset="0"/>
              </a:rPr>
              <a:t>Agressiv</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xulq-atvor</a:t>
            </a:r>
            <a:r>
              <a:rPr lang="en-US" sz="2800" b="1" dirty="0" smtClean="0">
                <a:solidFill>
                  <a:srgbClr val="002060"/>
                </a:solidFill>
                <a:effectLst/>
                <a:latin typeface="Times New Roman" pitchFamily="18" charset="0"/>
                <a:cs typeface="Times New Roman" pitchFamily="18" charset="0"/>
              </a:rPr>
              <a:t> bas </a:t>
            </a:r>
            <a:r>
              <a:rPr lang="en-US" sz="2800" b="1" dirty="0" err="1" smtClean="0">
                <a:solidFill>
                  <a:srgbClr val="002060"/>
                </a:solidFill>
                <a:effectLst/>
                <a:latin typeface="Times New Roman" pitchFamily="18" charset="0"/>
                <a:cs typeface="Times New Roman" pitchFamily="18" charset="0"/>
              </a:rPr>
              <a:t>kela</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olmaslik</a:t>
            </a:r>
            <a:r>
              <a:rPr lang="en-US" sz="2800" b="1" dirty="0" smtClean="0">
                <a:solidFill>
                  <a:srgbClr val="002060"/>
                </a:solidFill>
                <a:effectLst/>
                <a:latin typeface="Times New Roman" pitchFamily="18" charset="0"/>
                <a:cs typeface="Times New Roman" pitchFamily="18" charset="0"/>
              </a:rPr>
              <a:t>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3. </a:t>
            </a:r>
            <a:r>
              <a:rPr lang="en-US" sz="2800" b="1" dirty="0" err="1" smtClean="0">
                <a:solidFill>
                  <a:srgbClr val="002060"/>
                </a:solidFill>
                <a:effectLst/>
                <a:latin typeface="Times New Roman" pitchFamily="18" charset="0"/>
                <a:cs typeface="Times New Roman" pitchFamily="18" charset="0"/>
              </a:rPr>
              <a:t>Yumshoq</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gapirish</a:t>
            </a:r>
            <a:r>
              <a:rPr lang="en-US" sz="2800" b="1" dirty="0" smtClean="0">
                <a:solidFill>
                  <a:srgbClr val="002060"/>
                </a:solidFill>
                <a:effectLst/>
                <a:latin typeface="Times New Roman" pitchFamily="18" charset="0"/>
                <a:cs typeface="Times New Roman" pitchFamily="18" charset="0"/>
              </a:rPr>
              <a:t> </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4. Men </a:t>
            </a:r>
            <a:r>
              <a:rPr lang="en-US" sz="2800" b="1" dirty="0" err="1" smtClean="0">
                <a:solidFill>
                  <a:srgbClr val="002060"/>
                </a:solidFill>
                <a:effectLst/>
                <a:latin typeface="Times New Roman" pitchFamily="18" charset="0"/>
                <a:cs typeface="Times New Roman" pitchFamily="18" charset="0"/>
              </a:rPr>
              <a:t>uchun</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muhim</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emas</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turidagi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muloqoti</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5. </a:t>
            </a:r>
            <a:r>
              <a:rPr lang="en-US" sz="2800" b="1" dirty="0" err="1" smtClean="0">
                <a:solidFill>
                  <a:srgbClr val="002060"/>
                </a:solidFill>
                <a:effectLst/>
                <a:latin typeface="Times New Roman" pitchFamily="18" charset="0"/>
                <a:cs typeface="Times New Roman" pitchFamily="18" charset="0"/>
              </a:rPr>
              <a:t>O'z</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huquqlari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uchun</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turadi</a:t>
            </a:r>
            <a:r>
              <a:rPr lang="en-US" sz="2800" b="1" dirty="0" smtClean="0">
                <a:solidFill>
                  <a:srgbClr val="002060"/>
                </a:solidFill>
                <a:effectLst/>
                <a:latin typeface="Times New Roman" pitchFamily="18" charset="0"/>
                <a:cs typeface="Times New Roman" pitchFamily="18" charset="0"/>
              </a:rPr>
              <a:t>,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6. </a:t>
            </a:r>
            <a:r>
              <a:rPr lang="en-US" sz="2800" b="1" dirty="0" err="1" smtClean="0">
                <a:solidFill>
                  <a:srgbClr val="002060"/>
                </a:solidFill>
                <a:effectLst/>
                <a:latin typeface="Times New Roman" pitchFamily="18" charset="0"/>
                <a:cs typeface="Times New Roman" pitchFamily="18" charset="0"/>
              </a:rPr>
              <a:t>Boshqalarda</a:t>
            </a:r>
            <a:r>
              <a:rPr lang="en-US" sz="2800" b="1" dirty="0" smtClean="0">
                <a:solidFill>
                  <a:srgbClr val="002060"/>
                </a:solidFill>
                <a:effectLst/>
                <a:latin typeface="Times New Roman" pitchFamily="18" charset="0"/>
                <a:cs typeface="Times New Roman" pitchFamily="18" charset="0"/>
              </a:rPr>
              <a:t> </a:t>
            </a:r>
            <a:r>
              <a:rPr lang="en-US" sz="2800" b="1" dirty="0" smtClean="0">
                <a:solidFill>
                  <a:srgbClr val="002060"/>
                </a:solidFill>
                <a:effectLst/>
                <a:latin typeface="Times New Roman" pitchFamily="18" charset="0"/>
                <a:cs typeface="Times New Roman" pitchFamily="18" charset="0"/>
              </a:rPr>
              <a:t>his-</a:t>
            </a:r>
            <a:r>
              <a:rPr lang="en-US" sz="2800" b="1" dirty="0" err="1" smtClean="0">
                <a:solidFill>
                  <a:srgbClr val="002060"/>
                </a:solidFill>
                <a:effectLst/>
                <a:latin typeface="Times New Roman" pitchFamily="18" charset="0"/>
                <a:cs typeface="Times New Roman" pitchFamily="18" charset="0"/>
              </a:rPr>
              <a:t>tuyg'ularini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ehtiyojlarini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va</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tashvishlar</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ifoda</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hisobidan</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baland</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gapirish</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mumkin</a:t>
            </a:r>
            <a:r>
              <a:rPr lang="en-US" sz="2800" b="1" dirty="0" smtClean="0">
                <a:solidFill>
                  <a:srgbClr val="002060"/>
                </a:solidFill>
                <a:effectLst/>
                <a:latin typeface="Times New Roman" pitchFamily="18" charset="0"/>
                <a:cs typeface="Times New Roman" pitchFamily="18" charset="0"/>
              </a:rPr>
              <a:t>, </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7. </a:t>
            </a:r>
            <a:r>
              <a:rPr lang="en-US" sz="2800" b="1" dirty="0" err="1" smtClean="0">
                <a:solidFill>
                  <a:srgbClr val="002060"/>
                </a:solidFill>
                <a:effectLst/>
                <a:latin typeface="Times New Roman" pitchFamily="18" charset="0"/>
                <a:cs typeface="Times New Roman" pitchFamily="18" charset="0"/>
              </a:rPr>
              <a:t>Samarali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mulokot</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ko'nikmalarini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uchun</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usullar</a:t>
            </a:r>
            <a:r>
              <a:rPr lang="en-US" sz="2800" b="1" dirty="0" smtClean="0">
                <a:solidFill>
                  <a:srgbClr val="002060"/>
                </a:solidFill>
                <a:effectLst/>
                <a:latin typeface="Times New Roman" pitchFamily="18" charset="0"/>
                <a:cs typeface="Times New Roman" pitchFamily="18" charset="0"/>
              </a:rPr>
              <a:t> </a:t>
            </a:r>
            <a:endParaRPr lang="ru-RU" sz="28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Tasdiqlash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8</a:t>
            </a:fld>
            <a:endParaRPr lang="ru-RU" sz="2400"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7429552" cy="4357718"/>
          </a:xfrm>
        </p:spPr>
        <p:txBody>
          <a:bodyPr>
            <a:noAutofit/>
          </a:bodyPr>
          <a:lstStyle/>
          <a:p>
            <a:pPr>
              <a:lnSpc>
                <a:spcPts val="4400"/>
              </a:lnSpc>
            </a:pPr>
            <a:r>
              <a:rPr lang="en-US" sz="3200" b="1" dirty="0" smtClean="0">
                <a:solidFill>
                  <a:srgbClr val="002060"/>
                </a:solidFill>
                <a:effectLst/>
                <a:latin typeface="Times New Roman" pitchFamily="18" charset="0"/>
                <a:cs typeface="Times New Roman" pitchFamily="18" charset="0"/>
              </a:rPr>
              <a:t>1. </a:t>
            </a:r>
            <a:r>
              <a:rPr lang="en-US" sz="3200" b="1" dirty="0" err="1" smtClean="0">
                <a:solidFill>
                  <a:srgbClr val="002060"/>
                </a:solidFill>
                <a:effectLst/>
                <a:latin typeface="Times New Roman" pitchFamily="18" charset="0"/>
                <a:cs typeface="Times New Roman" pitchFamily="18" charset="0"/>
              </a:rPr>
              <a:t>Imloviy</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ma'ruzachi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uchun</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qisqa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javob</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2. </a:t>
            </a:r>
            <a:r>
              <a:rPr lang="en-US" sz="3200" b="1" dirty="0" err="1" smtClean="0">
                <a:solidFill>
                  <a:srgbClr val="002060"/>
                </a:solidFill>
                <a:effectLst/>
                <a:latin typeface="Times New Roman" pitchFamily="18" charset="0"/>
                <a:cs typeface="Times New Roman" pitchFamily="18" charset="0"/>
              </a:rPr>
              <a:t>Tinglovchilar</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tilida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gapirish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3. </a:t>
            </a:r>
            <a:r>
              <a:rPr lang="en-US" sz="3200" b="1" dirty="0" err="1" smtClean="0">
                <a:solidFill>
                  <a:srgbClr val="002060"/>
                </a:solidFill>
                <a:effectLst/>
                <a:latin typeface="Times New Roman" pitchFamily="18" charset="0"/>
                <a:cs typeface="Times New Roman" pitchFamily="18" charset="0"/>
              </a:rPr>
              <a:t>Tinglovchilarda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ishonch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hosil</a:t>
            </a:r>
            <a:r>
              <a:rPr lang="en-US" sz="3200" b="1" dirty="0" smtClean="0">
                <a:solidFill>
                  <a:srgbClr val="002060"/>
                </a:solidFill>
                <a:effectLst/>
                <a:latin typeface="Times New Roman" pitchFamily="18" charset="0"/>
                <a:cs typeface="Times New Roman" pitchFamily="18" charset="0"/>
              </a:rPr>
              <a:t> </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qilish</a:t>
            </a:r>
            <a:r>
              <a:rPr lang="en-US" sz="3200" b="1" dirty="0" smtClean="0">
                <a:solidFill>
                  <a:srgbClr val="002060"/>
                </a:solidFill>
                <a:effectLst/>
                <a:latin typeface="Times New Roman" pitchFamily="18" charset="0"/>
                <a:cs typeface="Times New Roman" pitchFamily="18" charset="0"/>
              </a:rPr>
              <a:t>.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4. </a:t>
            </a:r>
            <a:r>
              <a:rPr lang="en-US" sz="3200" b="1" dirty="0" err="1" smtClean="0">
                <a:solidFill>
                  <a:srgbClr val="002060"/>
                </a:solidFill>
                <a:effectLst/>
                <a:latin typeface="Times New Roman" pitchFamily="18" charset="0"/>
                <a:cs typeface="Times New Roman" pitchFamily="18" charset="0"/>
              </a:rPr>
              <a:t>Savol</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berish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5. </a:t>
            </a:r>
            <a:r>
              <a:rPr lang="en-US" sz="3200" b="1" dirty="0" err="1" smtClean="0">
                <a:solidFill>
                  <a:srgbClr val="002060"/>
                </a:solidFill>
                <a:effectLst/>
                <a:latin typeface="Times New Roman" pitchFamily="18" charset="0"/>
                <a:cs typeface="Times New Roman" pitchFamily="18" charset="0"/>
              </a:rPr>
              <a:t>Qiziqish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bildirish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6. </a:t>
            </a:r>
            <a:r>
              <a:rPr lang="en-US" sz="3200" b="1" dirty="0" err="1" smtClean="0">
                <a:solidFill>
                  <a:srgbClr val="002060"/>
                </a:solidFill>
                <a:effectLst/>
                <a:latin typeface="Times New Roman" pitchFamily="18" charset="0"/>
                <a:cs typeface="Times New Roman" pitchFamily="18" charset="0"/>
              </a:rPr>
              <a:t>Nutqni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bo’lmaslik</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7. </a:t>
            </a:r>
            <a:r>
              <a:rPr lang="en-US" sz="3200" b="1" dirty="0" err="1" smtClean="0">
                <a:solidFill>
                  <a:srgbClr val="002060"/>
                </a:solidFill>
                <a:effectLst/>
                <a:latin typeface="Times New Roman" pitchFamily="18" charset="0"/>
                <a:cs typeface="Times New Roman" pitchFamily="18" charset="0"/>
              </a:rPr>
              <a:t>Tinchlik</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saqlash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va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yozush</a:t>
            </a:r>
            <a:r>
              <a:rPr lang="en-US" sz="3200" b="1" dirty="0" smtClean="0">
                <a:solidFill>
                  <a:srgbClr val="002060"/>
                </a:solidFill>
                <a:effectLst/>
                <a:latin typeface="Times New Roman" pitchFamily="18" charset="0"/>
                <a:cs typeface="Times New Roman" pitchFamily="18" charset="0"/>
              </a:rPr>
              <a:t>. </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9</a:t>
            </a:fld>
            <a:endParaRPr lang="ru-RU" sz="24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4786346"/>
          </a:xfrm>
        </p:spPr>
        <p:txBody>
          <a:bodyPr>
            <a:noAutofit/>
          </a:bodyPr>
          <a:lstStyle/>
          <a:p>
            <a:r>
              <a:rPr lang="en-US" sz="3600" dirty="0" smtClean="0">
                <a:solidFill>
                  <a:srgbClr val="002060"/>
                </a:solidFill>
                <a:effectLst/>
                <a:latin typeface="Times New Roman" pitchFamily="18" charset="0"/>
                <a:cs typeface="Times New Roman" pitchFamily="18" charset="0"/>
              </a:rPr>
              <a:t>Interpersonal </a:t>
            </a:r>
            <a:r>
              <a:rPr lang="en-US" sz="3600" dirty="0" err="1" smtClean="0">
                <a:solidFill>
                  <a:srgbClr val="002060"/>
                </a:solidFill>
                <a:effectLst/>
                <a:latin typeface="Times New Roman" pitchFamily="18" charset="0"/>
                <a:cs typeface="Times New Roman" pitchFamily="18" charset="0"/>
              </a:rPr>
              <a:t>aloqa</a:t>
            </a:r>
            <a:r>
              <a:rPr lang="en-US"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bu</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odamlarning</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og'zaki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va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og'zaki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bo'lmagan</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xabarlar</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orqali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ma'lumot</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almashish</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jarayonidir</a:t>
            </a:r>
            <a:r>
              <a:rPr lang="ru-RU" sz="3600" dirty="0" smtClean="0">
                <a:solidFill>
                  <a:srgbClr val="002060"/>
                </a:solidFill>
                <a:effectLst/>
                <a:latin typeface="Times New Roman" pitchFamily="18" charset="0"/>
                <a:cs typeface="Times New Roman" pitchFamily="18" charset="0"/>
              </a:rPr>
              <a:t>.</a:t>
            </a:r>
            <a:br>
              <a:rPr lang="ru-RU" sz="3600" dirty="0" smtClean="0">
                <a:solidFill>
                  <a:srgbClr val="002060"/>
                </a:solidFill>
                <a:effectLst/>
                <a:latin typeface="Times New Roman" pitchFamily="18" charset="0"/>
                <a:cs typeface="Times New Roman" pitchFamily="18" charset="0"/>
              </a:rPr>
            </a:br>
            <a:r>
              <a:rPr lang="en-US" sz="1400" dirty="0" smtClean="0">
                <a:solidFill>
                  <a:srgbClr val="002060"/>
                </a:solidFill>
                <a:effectLst/>
                <a:latin typeface="Times New Roman" pitchFamily="18" charset="0"/>
                <a:cs typeface="Times New Roman" pitchFamily="18" charset="0"/>
              </a:rPr>
              <a:t/>
            </a:r>
            <a:br>
              <a:rPr lang="en-US" sz="14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Interpersonal </a:t>
            </a:r>
            <a:r>
              <a:rPr lang="en-US" sz="3600" dirty="0" err="1" smtClean="0">
                <a:solidFill>
                  <a:srgbClr val="002060"/>
                </a:solidFill>
                <a:effectLst/>
                <a:latin typeface="Times New Roman" pitchFamily="18" charset="0"/>
                <a:cs typeface="Times New Roman" pitchFamily="18" charset="0"/>
              </a:rPr>
              <a:t>ko'nikmalar</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o'z</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ichiga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oladi</a:t>
            </a:r>
            <a:r>
              <a:rPr lang="en-US" sz="3600" dirty="0" smtClean="0">
                <a:solidFill>
                  <a:srgbClr val="002060"/>
                </a:solidFill>
                <a:effectLst/>
                <a:latin typeface="Times New Roman" pitchFamily="18" charset="0"/>
                <a:cs typeface="Times New Roman" pitchFamily="18" charset="0"/>
              </a:rPr>
              <a:t>:</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ru-RU"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tinglash</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va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tushunish</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qobiliyati</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ru-RU"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qaror</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qabul</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qilish</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ru-RU"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muammoni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hal</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qilish</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ru-RU"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s</a:t>
            </a:r>
            <a:r>
              <a:rPr lang="en-US" sz="3600" dirty="0" err="1" smtClean="0">
                <a:solidFill>
                  <a:srgbClr val="002060"/>
                </a:solidFill>
                <a:effectLst/>
                <a:latin typeface="Times New Roman" pitchFamily="18" charset="0"/>
                <a:cs typeface="Times New Roman" pitchFamily="18" charset="0"/>
              </a:rPr>
              <a:t>haxsiy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stressni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boshqarish</a:t>
            </a:r>
            <a:r>
              <a:rPr lang="en-US" sz="3600" dirty="0" smtClean="0">
                <a:solidFill>
                  <a:srgbClr val="002060"/>
                </a:solidFill>
                <a:effectLst/>
                <a:latin typeface="Times New Roman" pitchFamily="18" charset="0"/>
                <a:cs typeface="Times New Roman" pitchFamily="18" charset="0"/>
              </a:rPr>
              <a:t>.</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000100" y="26235"/>
            <a:ext cx="8143900" cy="830997"/>
          </a:xfrm>
          <a:prstGeom prst="rect">
            <a:avLst/>
          </a:prstGeom>
          <a:solidFill>
            <a:srgbClr val="FFFF00"/>
          </a:solidFill>
        </p:spPr>
        <p:txBody>
          <a:bodyPr wrap="square">
            <a:spAutoFit/>
          </a:bodyPr>
          <a:lstStyle/>
          <a:p>
            <a:pPr algn="ctr"/>
            <a:r>
              <a:rPr lang="en-US" sz="4800" dirty="0" smtClean="0">
                <a:solidFill>
                  <a:srgbClr val="FF0000"/>
                </a:solidFill>
                <a:latin typeface="Times New Roman" pitchFamily="18" charset="0"/>
                <a:cs typeface="Times New Roman" pitchFamily="18" charset="0"/>
              </a:rPr>
              <a:t>Interpersonal </a:t>
            </a:r>
            <a:r>
              <a:rPr lang="en-US" sz="4800" dirty="0" err="1" smtClean="0">
                <a:solidFill>
                  <a:srgbClr val="FF0000"/>
                </a:solidFill>
                <a:latin typeface="Times New Roman" pitchFamily="18" charset="0"/>
                <a:cs typeface="Times New Roman" pitchFamily="18" charset="0"/>
              </a:rPr>
              <a:t>aloqa</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10</a:t>
            </a:fld>
            <a:endParaRPr lang="ru-RU" sz="24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928670"/>
            <a:ext cx="7786742" cy="4929222"/>
          </a:xfrm>
        </p:spPr>
        <p:txBody>
          <a:bodyPr>
            <a:noAutofit/>
          </a:bodyPr>
          <a:lstStyle/>
          <a:p>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Samarali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turli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xil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odamlar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qilishimiz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kerak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joyida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juda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foydali</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Bu </a:t>
            </a:r>
            <a:r>
              <a:rPr lang="en-US" sz="3600" dirty="0" err="1" smtClean="0">
                <a:solidFill>
                  <a:srgbClr val="002060"/>
                </a:solidFill>
                <a:latin typeface="Times New Roman" pitchFamily="18" charset="0"/>
                <a:cs typeface="Times New Roman" pitchFamily="18" charset="0"/>
              </a:rPr>
              <a:t>oila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ichida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do'stlar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yaxshi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munosabatlarni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saqlab</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muhim</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ahamiyatga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ega</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smtClean="0">
                <a:solidFill>
                  <a:srgbClr val="002060"/>
                </a:solidFill>
                <a:latin typeface="Times New Roman" pitchFamily="18" charset="0"/>
                <a:cs typeface="Times New Roman" pitchFamily="18" charset="0"/>
              </a:rPr>
              <a:t>   - Interpersonal </a:t>
            </a:r>
            <a:r>
              <a:rPr lang="en-US" sz="3600" dirty="0" err="1" smtClean="0">
                <a:solidFill>
                  <a:srgbClr val="002060"/>
                </a:solidFill>
                <a:latin typeface="Times New Roman" pitchFamily="18" charset="0"/>
                <a:cs typeface="Times New Roman" pitchFamily="18" charset="0"/>
              </a:rPr>
              <a:t>muloqot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qobiliyatlari</a:t>
            </a:r>
            <a:r>
              <a:rPr lang="en-US" sz="3600" dirty="0" smtClean="0">
                <a:solidFill>
                  <a:srgbClr val="002060"/>
                </a:solidFill>
                <a:latin typeface="Times New Roman" pitchFamily="18" charset="0"/>
                <a:cs typeface="Times New Roman" pitchFamily="18" charset="0"/>
              </a:rPr>
              <a:t> ham </a:t>
            </a:r>
            <a:r>
              <a:rPr lang="en-US" sz="3600" dirty="0" err="1" smtClean="0">
                <a:solidFill>
                  <a:srgbClr val="002060"/>
                </a:solidFill>
                <a:latin typeface="Times New Roman" pitchFamily="18" charset="0"/>
                <a:cs typeface="Times New Roman" pitchFamily="18" charset="0"/>
              </a:rPr>
              <a:t>hayot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qobiliyatlari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sifatida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tanilgan</a:t>
            </a:r>
            <a:r>
              <a:rPr lang="en-US" sz="3600" dirty="0" smtClean="0">
                <a:solidFill>
                  <a:srgbClr val="002060"/>
                </a:solidFill>
                <a:latin typeface="Times New Roman" pitchFamily="18" charset="0"/>
                <a:cs typeface="Times New Roman" pitchFamily="18" charset="0"/>
              </a:rPr>
              <a:t>.</a:t>
            </a:r>
            <a:r>
              <a:rPr lang="en-US" sz="3600" b="1" dirty="0" smtClean="0">
                <a:solidFill>
                  <a:srgbClr val="002060"/>
                </a:solidFill>
                <a:effectLst/>
                <a:latin typeface="Times New Roman" pitchFamily="18" charset="0"/>
                <a:cs typeface="Times New Roman" pitchFamily="18" charset="0"/>
              </a:rPr>
              <a:t> </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3"/>
            <a:ext cx="7858180" cy="707886"/>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Kommunikatsiyaning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ahamiyati</a:t>
            </a:r>
            <a:endParaRPr lang="ru-RU" sz="40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11</a:t>
            </a:fld>
            <a:endParaRPr lang="ru-RU" sz="2400" dirty="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428736"/>
            <a:ext cx="8072462" cy="3143272"/>
          </a:xfrm>
        </p:spPr>
        <p:txBody>
          <a:bodyPr>
            <a:noAutofit/>
          </a:bodyPr>
          <a:lstStyle/>
          <a:p>
            <a:pPr>
              <a:lnSpc>
                <a:spcPct val="150000"/>
              </a:lnSpc>
            </a:pPr>
            <a:r>
              <a:rPr lang="en-US" sz="3600" dirty="0" err="1" smtClean="0">
                <a:solidFill>
                  <a:srgbClr val="002060"/>
                </a:solidFill>
                <a:latin typeface="Times New Roman" pitchFamily="18" charset="0"/>
                <a:cs typeface="Times New Roman" pitchFamily="18" charset="0"/>
              </a:rPr>
              <a:t>Shaxslararo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mazmunlidir</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Shaxslararo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muloqotni</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qaytarib bo'lmaydi</a:t>
            </a:r>
            <a:r>
              <a:rPr lang="en-US" sz="3600" dirty="0" smtClean="0">
                <a:solidFill>
                  <a:srgbClr val="002060"/>
                </a:solidFill>
                <a:latin typeface="Times New Roman" pitchFamily="18" charset="0"/>
                <a:cs typeface="Times New Roman" pitchFamily="18" charset="0"/>
              </a:rPr>
              <a:t>.</a:t>
            </a:r>
            <a:r>
              <a:rPr lang="uz-Latn-UZ" sz="3600" dirty="0" smtClean="0">
                <a:solidFill>
                  <a:srgbClr val="002060"/>
                </a:solidFill>
                <a:latin typeface="Times New Roman" pitchFamily="18" charset="0"/>
                <a:cs typeface="Times New Roman" pitchFamily="18" charset="0"/>
              </a:rPr>
              <a:t> </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Shaxslararo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murakkab</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hisoblanadi</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Shaxslararo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muqarrar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hisoblanadi</a:t>
            </a:r>
            <a:r>
              <a:rPr lang="en-US" sz="3600" dirty="0" smtClean="0">
                <a:solidFill>
                  <a:srgbClr val="002060"/>
                </a:solidFill>
                <a:latin typeface="Times New Roman" pitchFamily="18" charset="0"/>
                <a:cs typeface="Times New Roman" pitchFamily="18" charset="0"/>
              </a:rPr>
              <a:t>. </a:t>
            </a:r>
            <a:r>
              <a:rPr lang="en-US" sz="3600" b="1" dirty="0" smtClean="0">
                <a:solidFill>
                  <a:srgbClr val="002060"/>
                </a:solidFill>
                <a:effectLst/>
                <a:latin typeface="Times New Roman" pitchFamily="18" charset="0"/>
                <a:cs typeface="Times New Roman" pitchFamily="18" charset="0"/>
              </a:rPr>
              <a:t> </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Kommunikatsiya</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tamoyillari</a:t>
            </a:r>
            <a:r>
              <a:rPr lang="en-US" sz="4800" b="1" dirty="0" smtClean="0">
                <a:solidFill>
                  <a:srgbClr val="FF0000"/>
                </a:solidFill>
                <a:latin typeface="Times New Roman" pitchFamily="18" charset="0"/>
                <a:cs typeface="Times New Roman" pitchFamily="18" charset="0"/>
              </a:rPr>
              <a:t> </a:t>
            </a:r>
            <a:endParaRPr lang="ru-RU" sz="4800" b="1"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12</a:t>
            </a:fld>
            <a:endParaRPr lang="ru-RU" sz="2400" dirty="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071538" y="71414"/>
            <a:ext cx="7929618" cy="1000132"/>
          </a:xfrm>
          <a:solidFill>
            <a:srgbClr val="FFFF00"/>
          </a:solidFill>
        </p:spPr>
        <p:txBody>
          <a:bodyPr>
            <a:normAutofit/>
          </a:bodyPr>
          <a:lstStyle/>
          <a:p>
            <a:pPr algn="ctr" eaLnBrk="1" hangingPunct="1"/>
            <a:r>
              <a:rPr lang="en-US" altLang="en-US" sz="4800" b="1" dirty="0" err="1" smtClean="0">
                <a:solidFill>
                  <a:srgbClr val="FF0000"/>
                </a:solidFill>
                <a:effectLst/>
                <a:latin typeface="Times New Roman" pitchFamily="18" charset="0"/>
                <a:cs typeface="Times New Roman" pitchFamily="18" charset="0"/>
              </a:rPr>
              <a:t>Layoqatli</a:t>
            </a:r>
            <a:r>
              <a:rPr lang="en-US" altLang="en-US" sz="4800" b="1" dirty="0" smtClean="0">
                <a:solidFill>
                  <a:srgbClr val="FF0000"/>
                </a:solidFill>
                <a:effectLst/>
                <a:latin typeface="Times New Roman" pitchFamily="18" charset="0"/>
                <a:cs typeface="Times New Roman" pitchFamily="18" charset="0"/>
              </a:rPr>
              <a:t> </a:t>
            </a:r>
            <a:r>
              <a:rPr lang="en-US" altLang="en-US" sz="4800" b="1" dirty="0" err="1" smtClean="0">
                <a:solidFill>
                  <a:srgbClr val="FF0000"/>
                </a:solidFill>
                <a:effectLst/>
                <a:latin typeface="Times New Roman" pitchFamily="18" charset="0"/>
                <a:cs typeface="Times New Roman" pitchFamily="18" charset="0"/>
              </a:rPr>
              <a:t>mulokot</a:t>
            </a:r>
            <a:endParaRPr lang="en-US" altLang="en-US" sz="4800" b="1" dirty="0" smtClean="0">
              <a:solidFill>
                <a:srgbClr val="FF0000"/>
              </a:solidFill>
              <a:effectLst/>
              <a:latin typeface="Times New Roman" pitchFamily="18" charset="0"/>
              <a:cs typeface="Times New Roman" pitchFamily="18" charset="0"/>
            </a:endParaRPr>
          </a:p>
        </p:txBody>
      </p:sp>
      <p:sp>
        <p:nvSpPr>
          <p:cNvPr id="21507" name="Content Placeholder 2"/>
          <p:cNvSpPr>
            <a:spLocks noGrp="1"/>
          </p:cNvSpPr>
          <p:nvPr>
            <p:ph idx="1"/>
          </p:nvPr>
        </p:nvSpPr>
        <p:spPr>
          <a:xfrm>
            <a:off x="1428728" y="1071546"/>
            <a:ext cx="7562872" cy="3714776"/>
          </a:xfrm>
        </p:spPr>
        <p:txBody>
          <a:bodyPr>
            <a:normAutofit/>
          </a:bodyPr>
          <a:lstStyle/>
          <a:p>
            <a:pPr marL="0" indent="0">
              <a:buNone/>
            </a:pPr>
            <a:r>
              <a:rPr lang="en-US" altLang="en-US" sz="3200" b="1" dirty="0" smtClean="0">
                <a:solidFill>
                  <a:srgbClr val="002060"/>
                </a:solidFill>
                <a:latin typeface="Times New Roman" pitchFamily="18" charset="0"/>
                <a:cs typeface="Times New Roman" pitchFamily="18" charset="0"/>
              </a:rPr>
              <a:t>5 </a:t>
            </a:r>
            <a:r>
              <a:rPr lang="en-US" altLang="en-US" b="1" dirty="0" err="1" smtClean="0">
                <a:solidFill>
                  <a:srgbClr val="002060"/>
                </a:solidFill>
                <a:latin typeface="Times New Roman" pitchFamily="18" charset="0"/>
                <a:cs typeface="Times New Roman" pitchFamily="18" charset="0"/>
              </a:rPr>
              <a:t>Xususiyatlari</a:t>
            </a:r>
            <a:r>
              <a:rPr lang="en-US" altLang="en-US" b="1" dirty="0" smtClean="0">
                <a:solidFill>
                  <a:srgbClr val="002060"/>
                </a:solidFill>
                <a:latin typeface="Times New Roman" pitchFamily="18" charset="0"/>
                <a:cs typeface="Times New Roman" pitchFamily="18" charset="0"/>
              </a:rPr>
              <a:t>:</a:t>
            </a:r>
          </a:p>
          <a:p>
            <a:pPr marL="514350" indent="-514350">
              <a:buAutoNum type="arabicPeriod"/>
            </a:pPr>
            <a:r>
              <a:rPr lang="en-US" altLang="en-US" b="1" dirty="0" err="1" smtClean="0">
                <a:solidFill>
                  <a:srgbClr val="002060"/>
                </a:solidFill>
                <a:latin typeface="Times New Roman" pitchFamily="18" charset="0"/>
                <a:cs typeface="Times New Roman" pitchFamily="18" charset="0"/>
              </a:rPr>
              <a:t>Moslashuvchanlik</a:t>
            </a:r>
            <a:endParaRPr lang="en-US" altLang="en-US" b="1" dirty="0" smtClean="0">
              <a:solidFill>
                <a:srgbClr val="002060"/>
              </a:solidFill>
              <a:latin typeface="Times New Roman" pitchFamily="18" charset="0"/>
              <a:cs typeface="Times New Roman" pitchFamily="18" charset="0"/>
            </a:endParaRPr>
          </a:p>
          <a:p>
            <a:pPr marL="514350" indent="-514350">
              <a:buAutoNum type="arabicPeriod"/>
            </a:pPr>
            <a:r>
              <a:rPr lang="en-US" altLang="en-US" b="1" dirty="0" err="1" smtClean="0">
                <a:solidFill>
                  <a:srgbClr val="002060"/>
                </a:solidFill>
                <a:latin typeface="Times New Roman" pitchFamily="18" charset="0"/>
                <a:cs typeface="Times New Roman" pitchFamily="18" charset="0"/>
              </a:rPr>
              <a:t>Bilim</a:t>
            </a:r>
            <a:r>
              <a:rPr lang="en-US" altLang="en-US" b="1" dirty="0" smtClean="0">
                <a:solidFill>
                  <a:srgbClr val="002060"/>
                </a:solidFill>
                <a:latin typeface="Times New Roman" pitchFamily="18" charset="0"/>
                <a:cs typeface="Times New Roman" pitchFamily="18" charset="0"/>
              </a:rPr>
              <a:t> </a:t>
            </a:r>
          </a:p>
          <a:p>
            <a:pPr marL="514350" indent="-514350">
              <a:buAutoNum type="arabicPeriod"/>
            </a:pPr>
            <a:r>
              <a:rPr lang="en-US" altLang="en-US" b="1" dirty="0" err="1" smtClean="0">
                <a:solidFill>
                  <a:srgbClr val="002060"/>
                </a:solidFill>
                <a:latin typeface="Times New Roman" pitchFamily="18" charset="0"/>
                <a:cs typeface="Times New Roman" pitchFamily="18" charset="0"/>
              </a:rPr>
              <a:t>Murakkablik</a:t>
            </a:r>
            <a:endParaRPr lang="en-US" altLang="en-US" b="1" dirty="0" smtClean="0">
              <a:solidFill>
                <a:srgbClr val="002060"/>
              </a:solidFill>
              <a:latin typeface="Times New Roman" pitchFamily="18" charset="0"/>
              <a:cs typeface="Times New Roman" pitchFamily="18" charset="0"/>
            </a:endParaRPr>
          </a:p>
          <a:p>
            <a:pPr marL="514350" indent="-514350">
              <a:buAutoNum type="arabicPeriod"/>
            </a:pPr>
            <a:r>
              <a:rPr lang="en-US" altLang="en-US" b="1" dirty="0" smtClean="0">
                <a:solidFill>
                  <a:srgbClr val="002060"/>
                </a:solidFill>
                <a:latin typeface="Times New Roman" pitchFamily="18" charset="0"/>
                <a:cs typeface="Times New Roman" pitchFamily="18" charset="0"/>
              </a:rPr>
              <a:t>Empathy (</a:t>
            </a:r>
            <a:r>
              <a:rPr lang="en-US" altLang="en-US" b="1" dirty="0" err="1" smtClean="0">
                <a:solidFill>
                  <a:srgbClr val="002060"/>
                </a:solidFill>
                <a:latin typeface="Times New Roman" pitchFamily="18" charset="0"/>
                <a:cs typeface="Times New Roman" pitchFamily="18" charset="0"/>
              </a:rPr>
              <a:t>Hamdardlik</a:t>
            </a:r>
            <a:r>
              <a:rPr lang="en-US" altLang="en-US" b="1" dirty="0" smtClean="0">
                <a:solidFill>
                  <a:srgbClr val="002060"/>
                </a:solidFill>
                <a:latin typeface="Times New Roman" pitchFamily="18" charset="0"/>
                <a:cs typeface="Times New Roman" pitchFamily="18" charset="0"/>
              </a:rPr>
              <a:t>) </a:t>
            </a:r>
          </a:p>
          <a:p>
            <a:pPr marL="514350" indent="-514350">
              <a:buAutoNum type="arabicPeriod"/>
            </a:pPr>
            <a:r>
              <a:rPr lang="en-US" altLang="en-US" b="1" dirty="0" err="1" smtClean="0">
                <a:solidFill>
                  <a:srgbClr val="002060"/>
                </a:solidFill>
                <a:latin typeface="Times New Roman" pitchFamily="18" charset="0"/>
                <a:cs typeface="Times New Roman" pitchFamily="18" charset="0"/>
              </a:rPr>
              <a:t>Axloqiy</a:t>
            </a:r>
            <a:r>
              <a:rPr lang="en-US" altLang="en-US" b="1" dirty="0" smtClean="0">
                <a:solidFill>
                  <a:srgbClr val="002060"/>
                </a:solidFill>
                <a:latin typeface="Times New Roman" pitchFamily="18" charset="0"/>
                <a:cs typeface="Times New Roman" pitchFamily="18" charset="0"/>
              </a:rPr>
              <a:t> </a:t>
            </a:r>
            <a:r>
              <a:rPr lang="en-US" altLang="en-US" b="1" dirty="0" err="1" smtClean="0">
                <a:solidFill>
                  <a:srgbClr val="002060"/>
                </a:solidFill>
                <a:latin typeface="Times New Roman" pitchFamily="18" charset="0"/>
                <a:cs typeface="Times New Roman" pitchFamily="18" charset="0"/>
              </a:rPr>
              <a:t>o'z-o'zini</a:t>
            </a:r>
            <a:r>
              <a:rPr lang="en-US" altLang="en-US" b="1" dirty="0" smtClean="0">
                <a:solidFill>
                  <a:srgbClr val="002060"/>
                </a:solidFill>
                <a:latin typeface="Times New Roman" pitchFamily="18" charset="0"/>
                <a:cs typeface="Times New Roman" pitchFamily="18" charset="0"/>
              </a:rPr>
              <a:t> </a:t>
            </a:r>
            <a:r>
              <a:rPr lang="en-US" altLang="en-US" b="1" dirty="0" err="1" smtClean="0">
                <a:solidFill>
                  <a:srgbClr val="002060"/>
                </a:solidFill>
                <a:latin typeface="Times New Roman" pitchFamily="18" charset="0"/>
                <a:cs typeface="Times New Roman" pitchFamily="18" charset="0"/>
              </a:rPr>
              <a:t>anglash</a:t>
            </a:r>
            <a:endParaRPr lang="en-US" altLang="en-US" sz="3200" dirty="0" smtClean="0">
              <a:solidFill>
                <a:srgbClr val="002060"/>
              </a:solidFill>
              <a:latin typeface="Times New Roman" pitchFamily="18" charset="0"/>
              <a:cs typeface="Times New Roman" pitchFamily="18" charset="0"/>
            </a:endParaRPr>
          </a:p>
        </p:txBody>
      </p:sp>
      <p:pic>
        <p:nvPicPr>
          <p:cNvPr id="21508" name="Picture 5"/>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929454" y="1500173"/>
            <a:ext cx="1794683" cy="1672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9" name="Picture 6"/>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428728" y="4855908"/>
            <a:ext cx="1717318" cy="16449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0" name="Picture 7"/>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7215206" y="3143248"/>
            <a:ext cx="1928794" cy="1442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1" name="Picture 8"/>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3786182" y="4857760"/>
            <a:ext cx="2731022" cy="16515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12" name="Picture 9"/>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6858016" y="4857760"/>
            <a:ext cx="1785950" cy="1785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382" y="1214422"/>
            <a:ext cx="7715336" cy="5143536"/>
          </a:xfrm>
        </p:spPr>
        <p:txBody>
          <a:bodyPr>
            <a:noAutofit/>
          </a:bodyPr>
          <a:lstStyle/>
          <a:p>
            <a:pPr algn="ctr"/>
            <a:r>
              <a:rPr lang="en-US" sz="2800" dirty="0" smtClean="0">
                <a:solidFill>
                  <a:srgbClr val="002060"/>
                </a:solidFill>
                <a:effectLst/>
                <a:latin typeface="Bodoni MT" pitchFamily="18" charset="0"/>
              </a:rPr>
              <a:t/>
            </a:r>
            <a:br>
              <a:rPr lang="en-US" sz="2800" dirty="0" smtClean="0">
                <a:solidFill>
                  <a:srgbClr val="002060"/>
                </a:solidFill>
                <a:effectLst/>
                <a:latin typeface="Bodoni MT" pitchFamily="18" charset="0"/>
              </a:rPr>
            </a:br>
            <a:r>
              <a:rPr lang="en-US" sz="2800" dirty="0" err="1" smtClean="0">
                <a:solidFill>
                  <a:srgbClr val="002060"/>
                </a:solidFill>
                <a:effectLst/>
                <a:latin typeface="Bodoni MT" pitchFamily="18" charset="0"/>
              </a:rPr>
              <a:t>Muloqot</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madaniyati</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qobiliyati</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va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mahoratiga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erishish</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samimiy</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munosabatlarni</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shakllantirish</a:t>
            </a:r>
            <a:r>
              <a:rPr lang="en-US" sz="2800" dirty="0" smtClean="0">
                <a:solidFill>
                  <a:srgbClr val="002060"/>
                </a:solidFill>
                <a:effectLst/>
                <a:latin typeface="Bodoni MT" pitchFamily="18" charset="0"/>
              </a:rPr>
              <a:t/>
            </a:r>
            <a:br>
              <a:rPr lang="en-US" sz="2800" dirty="0" smtClean="0">
                <a:solidFill>
                  <a:srgbClr val="002060"/>
                </a:solidFill>
                <a:effectLst/>
                <a:latin typeface="Bodoni MT" pitchFamily="18" charset="0"/>
              </a:rPr>
            </a:br>
            <a:r>
              <a:rPr lang="en-US" sz="1200" dirty="0" smtClean="0">
                <a:solidFill>
                  <a:srgbClr val="002060"/>
                </a:solidFill>
                <a:effectLst/>
                <a:latin typeface="Bodoni MT" pitchFamily="18" charset="0"/>
              </a:rPr>
              <a:t/>
            </a:r>
            <a:br>
              <a:rPr lang="en-US" sz="1200" dirty="0" smtClean="0">
                <a:solidFill>
                  <a:srgbClr val="002060"/>
                </a:solidFill>
                <a:effectLst/>
                <a:latin typeface="Bodoni MT" pitchFamily="18" charset="0"/>
              </a:rPr>
            </a:br>
            <a:r>
              <a:rPr lang="en-US" sz="2800" dirty="0" err="1" smtClean="0">
                <a:solidFill>
                  <a:srgbClr val="002060"/>
                </a:solidFill>
                <a:effectLst/>
                <a:latin typeface="Bodoni MT" pitchFamily="18" charset="0"/>
              </a:rPr>
              <a:t>Munosabatlar</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o’rnatish</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qobiliyati</a:t>
            </a:r>
            <a:r>
              <a:rPr lang="en-US" sz="2800" dirty="0" smtClean="0">
                <a:solidFill>
                  <a:srgbClr val="002060"/>
                </a:solidFill>
                <a:effectLst/>
                <a:latin typeface="Bodoni MT" pitchFamily="18" charset="0"/>
              </a:rPr>
              <a:t> – </a:t>
            </a:r>
            <a:r>
              <a:rPr lang="en-US" sz="2800" dirty="0" err="1" smtClean="0">
                <a:solidFill>
                  <a:srgbClr val="002060"/>
                </a:solidFill>
                <a:effectLst/>
                <a:latin typeface="Bodoni MT" pitchFamily="18" charset="0"/>
              </a:rPr>
              <a:t>muomalada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bo’lish</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o’z</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fikrini</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aniq</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yetkazish</a:t>
            </a:r>
            <a:r>
              <a:rPr lang="en-US" sz="2800" dirty="0" smtClean="0">
                <a:solidFill>
                  <a:srgbClr val="002060"/>
                </a:solidFill>
                <a:effectLst/>
                <a:latin typeface="Bodoni MT" pitchFamily="18" charset="0"/>
              </a:rPr>
              <a:t/>
            </a:r>
            <a:br>
              <a:rPr lang="en-US" sz="2800" dirty="0" smtClean="0">
                <a:solidFill>
                  <a:srgbClr val="002060"/>
                </a:solidFill>
                <a:effectLst/>
                <a:latin typeface="Bodoni MT" pitchFamily="18" charset="0"/>
              </a:rPr>
            </a:br>
            <a:r>
              <a:rPr lang="en-US" sz="1200" dirty="0" smtClean="0">
                <a:solidFill>
                  <a:srgbClr val="002060"/>
                </a:solidFill>
                <a:effectLst/>
                <a:latin typeface="Bodoni MT" pitchFamily="18" charset="0"/>
              </a:rPr>
              <a:t/>
            </a:r>
            <a:br>
              <a:rPr lang="en-US" sz="1200" dirty="0" smtClean="0">
                <a:solidFill>
                  <a:srgbClr val="002060"/>
                </a:solidFill>
                <a:effectLst/>
                <a:latin typeface="Bodoni MT" pitchFamily="18" charset="0"/>
              </a:rPr>
            </a:br>
            <a:r>
              <a:rPr lang="en-US" sz="2800" dirty="0" err="1">
                <a:solidFill>
                  <a:srgbClr val="002060"/>
                </a:solidFill>
                <a:effectLst/>
                <a:latin typeface="Bodoni MT" pitchFamily="18" charset="0"/>
              </a:rPr>
              <a:t>H</a:t>
            </a:r>
            <a:r>
              <a:rPr lang="en-US" sz="2800" dirty="0" err="1" smtClean="0">
                <a:solidFill>
                  <a:srgbClr val="002060"/>
                </a:solidFill>
                <a:effectLst/>
                <a:latin typeface="Bodoni MT" pitchFamily="18" charset="0"/>
              </a:rPr>
              <a:t>amkorlikda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ishlash</a:t>
            </a:r>
            <a:r>
              <a:rPr lang="en-US" sz="2800" dirty="0" smtClean="0">
                <a:solidFill>
                  <a:srgbClr val="002060"/>
                </a:solidFill>
                <a:effectLst/>
                <a:latin typeface="Bodoni MT" pitchFamily="18" charset="0"/>
              </a:rPr>
              <a:t> (Cooperation) </a:t>
            </a:r>
            <a:br>
              <a:rPr lang="en-US" sz="2800" dirty="0" smtClean="0">
                <a:solidFill>
                  <a:srgbClr val="002060"/>
                </a:solidFill>
                <a:effectLst/>
                <a:latin typeface="Bodoni MT" pitchFamily="18" charset="0"/>
              </a:rPr>
            </a:br>
            <a:r>
              <a:rPr lang="en-US" sz="2800" dirty="0" err="1" smtClean="0">
                <a:solidFill>
                  <a:srgbClr val="002060"/>
                </a:solidFill>
                <a:effectLst/>
                <a:latin typeface="Bodoni MT" pitchFamily="18" charset="0"/>
              </a:rPr>
              <a:t>Ishontirish</a:t>
            </a:r>
            <a:r>
              <a:rPr lang="en-US" sz="2800" dirty="0" smtClean="0">
                <a:solidFill>
                  <a:srgbClr val="002060"/>
                </a:solidFill>
                <a:effectLst/>
                <a:latin typeface="Bodoni MT" pitchFamily="18" charset="0"/>
              </a:rPr>
              <a:t> (The ability to convince)</a:t>
            </a:r>
            <a:br>
              <a:rPr lang="en-US" sz="2800" dirty="0" smtClean="0">
                <a:solidFill>
                  <a:srgbClr val="002060"/>
                </a:solidFill>
                <a:effectLst/>
                <a:latin typeface="Bodoni MT" pitchFamily="18" charset="0"/>
              </a:rPr>
            </a:br>
            <a:r>
              <a:rPr lang="en-US" sz="1200" dirty="0" smtClean="0">
                <a:solidFill>
                  <a:srgbClr val="002060"/>
                </a:solidFill>
                <a:effectLst/>
                <a:latin typeface="Bodoni MT" pitchFamily="18" charset="0"/>
              </a:rPr>
              <a:t/>
            </a:r>
            <a:br>
              <a:rPr lang="en-US" sz="1200" dirty="0" smtClean="0">
                <a:solidFill>
                  <a:srgbClr val="002060"/>
                </a:solidFill>
                <a:effectLst/>
                <a:latin typeface="Bodoni MT" pitchFamily="18" charset="0"/>
              </a:rPr>
            </a:br>
            <a:r>
              <a:rPr lang="en-US" sz="2800" dirty="0" err="1" smtClean="0">
                <a:solidFill>
                  <a:srgbClr val="002060"/>
                </a:solidFill>
                <a:effectLst/>
                <a:latin typeface="Bodoni MT" pitchFamily="18" charset="0"/>
              </a:rPr>
              <a:t>Har</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qanday</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biznes</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va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rahbarlikda</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odamlar</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tomonidan</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talab</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qilinadigan</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boshqaruv</a:t>
            </a:r>
            <a:r>
              <a:rPr lang="en-US" sz="2800" dirty="0" smtClean="0">
                <a:solidFill>
                  <a:srgbClr val="002060"/>
                </a:solidFill>
                <a:effectLst/>
                <a:latin typeface="Bodoni MT" pitchFamily="18" charset="0"/>
              </a:rPr>
              <a:t> </a:t>
            </a:r>
            <a:r>
              <a:rPr lang="en-US" sz="2800" dirty="0" err="1" smtClean="0">
                <a:solidFill>
                  <a:srgbClr val="002060"/>
                </a:solidFill>
                <a:effectLst/>
                <a:latin typeface="Bodoni MT" pitchFamily="18" charset="0"/>
              </a:rPr>
              <a:t>ko'nikmalari</a:t>
            </a:r>
            <a:r>
              <a:rPr lang="en-US" sz="2800" dirty="0" smtClean="0">
                <a:solidFill>
                  <a:srgbClr val="002060"/>
                </a:solidFill>
                <a:effectLst/>
                <a:latin typeface="Bodoni MT" pitchFamily="18" charset="0"/>
              </a:rPr>
              <a:t/>
            </a:r>
            <a:br>
              <a:rPr lang="en-US" sz="2800" dirty="0" smtClean="0">
                <a:solidFill>
                  <a:srgbClr val="002060"/>
                </a:solidFill>
                <a:effectLst/>
                <a:latin typeface="Bodoni MT" pitchFamily="18" charset="0"/>
              </a:rPr>
            </a:br>
            <a:r>
              <a:rPr lang="en-US" sz="1000" dirty="0" smtClean="0">
                <a:solidFill>
                  <a:srgbClr val="002060"/>
                </a:solidFill>
                <a:effectLst/>
                <a:latin typeface="Bodoni MT" pitchFamily="18" charset="0"/>
              </a:rPr>
              <a:t/>
            </a:r>
            <a:br>
              <a:rPr lang="en-US" sz="1000" dirty="0" smtClean="0">
                <a:solidFill>
                  <a:srgbClr val="002060"/>
                </a:solidFill>
                <a:effectLst/>
                <a:latin typeface="Bodoni MT" pitchFamily="18" charset="0"/>
              </a:rPr>
            </a:br>
            <a:r>
              <a:rPr lang="en-US" sz="2800" dirty="0" smtClean="0">
                <a:solidFill>
                  <a:srgbClr val="002060"/>
                </a:solidFill>
                <a:effectLst/>
                <a:latin typeface="Bodoni MT" pitchFamily="18" charset="0"/>
              </a:rPr>
              <a:t>.</a:t>
            </a:r>
            <a:br>
              <a:rPr lang="en-US" sz="2800" dirty="0" smtClean="0">
                <a:solidFill>
                  <a:srgbClr val="002060"/>
                </a:solidFill>
                <a:effectLst/>
                <a:latin typeface="Bodoni MT" pitchFamily="18" charset="0"/>
              </a:rPr>
            </a:br>
            <a:endParaRPr lang="ru-RU" sz="2800" dirty="0">
              <a:solidFill>
                <a:srgbClr val="002060"/>
              </a:solidFill>
              <a:effectLst/>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err="1" smtClean="0">
                <a:solidFill>
                  <a:srgbClr val="FF0000"/>
                </a:solidFill>
                <a:ea typeface="+mj-ea"/>
                <a:cs typeface="+mj-cs"/>
              </a:rPr>
              <a:t>Muloqot</a:t>
            </a:r>
            <a:r>
              <a:rPr lang="en-US" sz="3600" b="1" dirty="0" smtClean="0">
                <a:solidFill>
                  <a:srgbClr val="FF0000"/>
                </a:solidFill>
                <a:ea typeface="+mj-ea"/>
                <a:cs typeface="+mj-cs"/>
              </a:rPr>
              <a:t>: </a:t>
            </a:r>
            <a:r>
              <a:rPr lang="en-US" sz="3600" b="1" dirty="0" err="1" smtClean="0">
                <a:solidFill>
                  <a:srgbClr val="FF0000"/>
                </a:solidFill>
                <a:ea typeface="+mj-ea"/>
                <a:cs typeface="+mj-cs"/>
              </a:rPr>
              <a:t>asosiy</a:t>
            </a:r>
            <a:r>
              <a:rPr lang="en-US" sz="3600" b="1" dirty="0" smtClean="0">
                <a:solidFill>
                  <a:srgbClr val="FF0000"/>
                </a:solidFill>
                <a:ea typeface="+mj-ea"/>
                <a:cs typeface="+mj-cs"/>
              </a:rPr>
              <a:t> </a:t>
            </a:r>
            <a:r>
              <a:rPr lang="en-US" sz="3600" b="1" dirty="0" err="1" smtClean="0">
                <a:solidFill>
                  <a:srgbClr val="FF0000"/>
                </a:solidFill>
                <a:ea typeface="+mj-ea"/>
                <a:cs typeface="+mj-cs"/>
              </a:rPr>
              <a:t>yo'nalishlari</a:t>
            </a:r>
            <a:endParaRPr lang="ru-RU" sz="3600" b="1" dirty="0">
              <a:solidFill>
                <a:srgbClr val="FF0000"/>
              </a:solidFill>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14</a:t>
            </a:fld>
            <a:endParaRPr lang="ru-R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7429552" cy="4357718"/>
          </a:xfrm>
        </p:spPr>
        <p:txBody>
          <a:bodyPr>
            <a:noAutofit/>
          </a:bodyPr>
          <a:lstStyle/>
          <a:p>
            <a:pPr>
              <a:lnSpc>
                <a:spcPts val="4400"/>
              </a:lnSpc>
            </a:pPr>
            <a:r>
              <a:rPr lang="en-US" sz="3200" b="1" dirty="0" smtClean="0">
                <a:solidFill>
                  <a:srgbClr val="002060"/>
                </a:solidFill>
                <a:effectLst/>
                <a:latin typeface="Times New Roman" pitchFamily="18" charset="0"/>
                <a:cs typeface="Times New Roman" pitchFamily="18" charset="0"/>
              </a:rPr>
              <a:t>1. </a:t>
            </a:r>
            <a:r>
              <a:rPr lang="en-US" sz="3200" b="1" dirty="0" err="1" smtClean="0">
                <a:solidFill>
                  <a:srgbClr val="002060"/>
                </a:solidFill>
                <a:effectLst/>
                <a:latin typeface="Times New Roman" pitchFamily="18" charset="0"/>
                <a:cs typeface="Times New Roman" pitchFamily="18" charset="0"/>
              </a:rPr>
              <a:t>Imloviy</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ma'ruzachi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uchun</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qisqa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javob</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2. </a:t>
            </a:r>
            <a:r>
              <a:rPr lang="en-US" sz="3200" b="1" dirty="0" err="1" smtClean="0">
                <a:solidFill>
                  <a:srgbClr val="002060"/>
                </a:solidFill>
                <a:effectLst/>
                <a:latin typeface="Times New Roman" pitchFamily="18" charset="0"/>
                <a:cs typeface="Times New Roman" pitchFamily="18" charset="0"/>
              </a:rPr>
              <a:t>Tinglovchilar</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tilida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gapirish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3. </a:t>
            </a:r>
            <a:r>
              <a:rPr lang="en-US" sz="3200" b="1" dirty="0" err="1" smtClean="0">
                <a:solidFill>
                  <a:srgbClr val="002060"/>
                </a:solidFill>
                <a:effectLst/>
                <a:latin typeface="Times New Roman" pitchFamily="18" charset="0"/>
                <a:cs typeface="Times New Roman" pitchFamily="18" charset="0"/>
              </a:rPr>
              <a:t>Tinglovchilarda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ishonch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hosil</a:t>
            </a:r>
            <a:r>
              <a:rPr lang="en-US" sz="3200" b="1" dirty="0" smtClean="0">
                <a:solidFill>
                  <a:srgbClr val="002060"/>
                </a:solidFill>
                <a:effectLst/>
                <a:latin typeface="Times New Roman" pitchFamily="18" charset="0"/>
                <a:cs typeface="Times New Roman" pitchFamily="18" charset="0"/>
              </a:rPr>
              <a:t> </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qilish</a:t>
            </a:r>
            <a:r>
              <a:rPr lang="en-US" sz="3200" b="1" dirty="0" smtClean="0">
                <a:solidFill>
                  <a:srgbClr val="002060"/>
                </a:solidFill>
                <a:effectLst/>
                <a:latin typeface="Times New Roman" pitchFamily="18" charset="0"/>
                <a:cs typeface="Times New Roman" pitchFamily="18" charset="0"/>
              </a:rPr>
              <a:t>.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4. </a:t>
            </a:r>
            <a:r>
              <a:rPr lang="en-US" sz="3200" b="1" dirty="0" err="1" smtClean="0">
                <a:solidFill>
                  <a:srgbClr val="002060"/>
                </a:solidFill>
                <a:effectLst/>
                <a:latin typeface="Times New Roman" pitchFamily="18" charset="0"/>
                <a:cs typeface="Times New Roman" pitchFamily="18" charset="0"/>
              </a:rPr>
              <a:t>Savol</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berish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5. </a:t>
            </a:r>
            <a:r>
              <a:rPr lang="en-US" sz="3200" b="1" dirty="0" err="1" smtClean="0">
                <a:solidFill>
                  <a:srgbClr val="002060"/>
                </a:solidFill>
                <a:effectLst/>
                <a:latin typeface="Times New Roman" pitchFamily="18" charset="0"/>
                <a:cs typeface="Times New Roman" pitchFamily="18" charset="0"/>
              </a:rPr>
              <a:t>Qiziqish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bildirish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6. </a:t>
            </a:r>
            <a:r>
              <a:rPr lang="en-US" sz="3200" b="1" dirty="0" err="1" smtClean="0">
                <a:solidFill>
                  <a:srgbClr val="002060"/>
                </a:solidFill>
                <a:effectLst/>
                <a:latin typeface="Times New Roman" pitchFamily="18" charset="0"/>
                <a:cs typeface="Times New Roman" pitchFamily="18" charset="0"/>
              </a:rPr>
              <a:t>Nutqni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bo’lmaslik</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7. </a:t>
            </a:r>
            <a:r>
              <a:rPr lang="en-US" sz="3200" b="1" dirty="0" err="1" smtClean="0">
                <a:solidFill>
                  <a:srgbClr val="002060"/>
                </a:solidFill>
                <a:effectLst/>
                <a:latin typeface="Times New Roman" pitchFamily="18" charset="0"/>
                <a:cs typeface="Times New Roman" pitchFamily="18" charset="0"/>
              </a:rPr>
              <a:t>Tinchlik</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saqlash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va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yozush</a:t>
            </a:r>
            <a:r>
              <a:rPr lang="en-US" sz="3200" b="1" dirty="0" smtClean="0">
                <a:solidFill>
                  <a:srgbClr val="002060"/>
                </a:solidFill>
                <a:effectLst/>
                <a:latin typeface="Times New Roman" pitchFamily="18" charset="0"/>
                <a:cs typeface="Times New Roman" pitchFamily="18" charset="0"/>
              </a:rPr>
              <a:t>. </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429652" y="6305550"/>
            <a:ext cx="641196" cy="476250"/>
          </a:xfrm>
        </p:spPr>
        <p:txBody>
          <a:bodyPr anchor="b"/>
          <a:lstStyle/>
          <a:p>
            <a:fld id="{1182D2C8-8C08-481D-98E3-DD766A4C5F69}" type="slidenum">
              <a:rPr lang="ru-RU" sz="2400" smtClean="0">
                <a:solidFill>
                  <a:schemeClr val="tx1"/>
                </a:solidFill>
              </a:rPr>
              <a:pPr/>
              <a:t>15</a:t>
            </a:fld>
            <a:endParaRPr lang="ru-RU" sz="2400"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6858048" cy="3857652"/>
          </a:xfrm>
        </p:spPr>
        <p:txBody>
          <a:bodyPr>
            <a:noAutofit/>
          </a:bodyPr>
          <a:lstStyle/>
          <a:p>
            <a:r>
              <a:rPr lang="en-US" sz="3600" b="1" dirty="0" err="1" smtClean="0">
                <a:solidFill>
                  <a:srgbClr val="002060"/>
                </a:solidFill>
                <a:effectLst/>
                <a:latin typeface="Times New Roman" pitchFamily="18" charset="0"/>
                <a:cs typeface="Times New Roman" pitchFamily="18" charset="0"/>
              </a:rPr>
              <a:t>Tinglash</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latin typeface="Times New Roman" pitchFamily="18" charset="0"/>
                <a:cs typeface="Times New Roman" pitchFamily="18" charset="0"/>
              </a:rPr>
              <a:t>ko'nikmalari</a:t>
            </a:r>
            <a:r>
              <a:rPr lang="en-US" sz="3600" b="1" dirty="0" smtClean="0">
                <a:solidFill>
                  <a:srgbClr val="002060"/>
                </a:solidFill>
                <a:latin typeface="Times New Roman" pitchFamily="18" charset="0"/>
                <a:cs typeface="Times New Roman" pitchFamily="18" charset="0"/>
              </a:rPr>
              <a:t> </a:t>
            </a:r>
            <a:r>
              <a:rPr lang="ru-RU" sz="3600" b="1" dirty="0" smtClean="0">
                <a:solidFill>
                  <a:srgbClr val="002060"/>
                </a:solidFill>
                <a:latin typeface="Times New Roman" pitchFamily="18" charset="0"/>
                <a:cs typeface="Times New Roman" pitchFamily="18" charset="0"/>
              </a:rPr>
              <a:t/>
            </a:r>
            <a:br>
              <a:rPr lang="ru-RU" sz="3600" b="1" dirty="0" smtClean="0">
                <a:solidFill>
                  <a:srgbClr val="002060"/>
                </a:solidFill>
                <a:latin typeface="Times New Roman" pitchFamily="18" charset="0"/>
                <a:cs typeface="Times New Roman" pitchFamily="18" charset="0"/>
              </a:rPr>
            </a:br>
            <a:r>
              <a:rPr lang="ru-RU" sz="1800" b="1" dirty="0" smtClean="0">
                <a:solidFill>
                  <a:srgbClr val="002060"/>
                </a:solidFill>
                <a:effectLst/>
                <a:latin typeface="Times New Roman" pitchFamily="18" charset="0"/>
                <a:cs typeface="Times New Roman" pitchFamily="18" charset="0"/>
              </a:rPr>
              <a:t/>
            </a:r>
            <a:br>
              <a:rPr lang="ru-RU" sz="1800" b="1" dirty="0" smtClean="0">
                <a:solidFill>
                  <a:srgbClr val="002060"/>
                </a:solidFill>
                <a:effectLst/>
                <a:latin typeface="Times New Roman" pitchFamily="18" charset="0"/>
                <a:cs typeface="Times New Roman" pitchFamily="18" charset="0"/>
              </a:rPr>
            </a:br>
            <a:r>
              <a:rPr lang="en-US" sz="3600" b="1" dirty="0" err="1" smtClean="0">
                <a:solidFill>
                  <a:srgbClr val="002060"/>
                </a:solidFill>
                <a:effectLst/>
                <a:latin typeface="Times New Roman" pitchFamily="18" charset="0"/>
                <a:cs typeface="Times New Roman" pitchFamily="18" charset="0"/>
              </a:rPr>
              <a:t>Muloqot</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latin typeface="Times New Roman" pitchFamily="18" charset="0"/>
                <a:cs typeface="Times New Roman" pitchFamily="18" charset="0"/>
              </a:rPr>
              <a:t>ko'nikmalari</a:t>
            </a:r>
            <a:r>
              <a:rPr lang="en-US" sz="3600" b="1" dirty="0" smtClean="0">
                <a:solidFill>
                  <a:srgbClr val="002060"/>
                </a:solidFill>
                <a:latin typeface="Times New Roman" pitchFamily="18" charset="0"/>
                <a:cs typeface="Times New Roman" pitchFamily="18" charset="0"/>
              </a:rPr>
              <a:t> </a:t>
            </a:r>
            <a:r>
              <a:rPr lang="ru-RU" sz="3600" b="1" dirty="0" smtClean="0">
                <a:solidFill>
                  <a:srgbClr val="002060"/>
                </a:solidFill>
                <a:latin typeface="Times New Roman" pitchFamily="18" charset="0"/>
                <a:cs typeface="Times New Roman" pitchFamily="18" charset="0"/>
              </a:rPr>
              <a:t/>
            </a:r>
            <a:br>
              <a:rPr lang="ru-RU" sz="3600" b="1" dirty="0" smtClean="0">
                <a:solidFill>
                  <a:srgbClr val="002060"/>
                </a:solidFill>
                <a:latin typeface="Times New Roman" pitchFamily="18" charset="0"/>
                <a:cs typeface="Times New Roman" pitchFamily="18" charset="0"/>
              </a:rPr>
            </a:br>
            <a:r>
              <a:rPr lang="ru-RU" sz="1800" b="1" dirty="0" smtClean="0">
                <a:solidFill>
                  <a:srgbClr val="002060"/>
                </a:solidFill>
                <a:effectLst/>
                <a:latin typeface="Times New Roman" pitchFamily="18" charset="0"/>
                <a:cs typeface="Times New Roman" pitchFamily="18" charset="0"/>
              </a:rPr>
              <a:t/>
            </a:r>
            <a:br>
              <a:rPr lang="ru-RU" sz="1800" b="1" dirty="0" smtClean="0">
                <a:solidFill>
                  <a:srgbClr val="002060"/>
                </a:solidFill>
                <a:effectLst/>
                <a:latin typeface="Times New Roman" pitchFamily="18" charset="0"/>
                <a:cs typeface="Times New Roman" pitchFamily="18" charset="0"/>
              </a:rPr>
            </a:br>
            <a:r>
              <a:rPr lang="en-US" sz="3600" b="1" dirty="0" err="1" smtClean="0">
                <a:solidFill>
                  <a:srgbClr val="002060"/>
                </a:solidFill>
                <a:effectLst/>
                <a:latin typeface="Times New Roman" pitchFamily="18" charset="0"/>
                <a:cs typeface="Times New Roman" pitchFamily="18" charset="0"/>
              </a:rPr>
              <a:t>Og'zaki</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muloqot</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latin typeface="Times New Roman" pitchFamily="18" charset="0"/>
                <a:cs typeface="Times New Roman" pitchFamily="18" charset="0"/>
              </a:rPr>
              <a:t>ko'nikmalari</a:t>
            </a:r>
            <a:r>
              <a:rPr lang="en-US" sz="3600" b="1" dirty="0" smtClean="0">
                <a:solidFill>
                  <a:srgbClr val="002060"/>
                </a:solidFill>
                <a:latin typeface="Times New Roman" pitchFamily="18" charset="0"/>
                <a:cs typeface="Times New Roman" pitchFamily="18" charset="0"/>
              </a:rPr>
              <a:t> </a:t>
            </a:r>
            <a:r>
              <a:rPr lang="ru-RU" sz="3600" b="1" dirty="0" smtClean="0">
                <a:solidFill>
                  <a:srgbClr val="002060"/>
                </a:solidFill>
                <a:latin typeface="Times New Roman" pitchFamily="18" charset="0"/>
                <a:cs typeface="Times New Roman" pitchFamily="18" charset="0"/>
              </a:rPr>
              <a:t/>
            </a:r>
            <a:br>
              <a:rPr lang="ru-RU" sz="3600" b="1" dirty="0" smtClean="0">
                <a:solidFill>
                  <a:srgbClr val="002060"/>
                </a:solidFill>
                <a:latin typeface="Times New Roman" pitchFamily="18" charset="0"/>
                <a:cs typeface="Times New Roman" pitchFamily="18" charset="0"/>
              </a:rPr>
            </a:br>
            <a:r>
              <a:rPr lang="ru-RU" sz="1800" b="1" dirty="0" smtClean="0">
                <a:solidFill>
                  <a:srgbClr val="002060"/>
                </a:solidFill>
                <a:effectLst/>
                <a:latin typeface="Times New Roman" pitchFamily="18" charset="0"/>
                <a:cs typeface="Times New Roman" pitchFamily="18" charset="0"/>
              </a:rPr>
              <a:t/>
            </a:r>
            <a:br>
              <a:rPr lang="ru-RU" sz="1800" b="1" dirty="0" smtClean="0">
                <a:solidFill>
                  <a:srgbClr val="002060"/>
                </a:solidFill>
                <a:effectLst/>
                <a:latin typeface="Times New Roman" pitchFamily="18" charset="0"/>
                <a:cs typeface="Times New Roman" pitchFamily="18" charset="0"/>
              </a:rPr>
            </a:br>
            <a:r>
              <a:rPr lang="en-US" sz="3600" b="1" dirty="0" err="1" smtClean="0">
                <a:solidFill>
                  <a:srgbClr val="002060"/>
                </a:solidFill>
                <a:effectLst/>
                <a:latin typeface="Times New Roman" pitchFamily="18" charset="0"/>
                <a:cs typeface="Times New Roman" pitchFamily="18" charset="0"/>
              </a:rPr>
              <a:t>Og'zaki</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bo'lmagan</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muloqot</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latin typeface="Times New Roman" pitchFamily="18" charset="0"/>
                <a:cs typeface="Times New Roman" pitchFamily="18" charset="0"/>
              </a:rPr>
              <a:t>ko'nikmalari</a:t>
            </a:r>
            <a:r>
              <a:rPr lang="en-US" sz="3600" b="1" dirty="0" smtClean="0">
                <a:solidFill>
                  <a:srgbClr val="002060"/>
                </a:solidFill>
                <a:latin typeface="Times New Roman" pitchFamily="18" charset="0"/>
                <a:cs typeface="Times New Roman" pitchFamily="18" charset="0"/>
              </a:rPr>
              <a:t> </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214290"/>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Muloqot</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16</a:t>
            </a:fld>
            <a:endParaRPr lang="ru-RU" sz="2400"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1142984"/>
            <a:ext cx="7643866" cy="4857784"/>
          </a:xfrm>
        </p:spPr>
        <p:txBody>
          <a:bodyPr>
            <a:noAutofit/>
          </a:bodyPr>
          <a:lstStyle/>
          <a:p>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Tinglash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faqat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og'zaki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muloqot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ko'proq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muhim</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ahamiyatga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ega</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Tinglash</a:t>
            </a: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bu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faqat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eshitish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emas</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Tinglash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so’zlarni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eshitish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emas</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balki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kanday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aytilgan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til</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ovoz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o’zgarishi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tanasini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holatiga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e’tibor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berishdir</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Tinglash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aytilgan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so'zlarni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eshitish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bilan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qatorda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hislaringizni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jamlab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ishlatishingizni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talab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qiladi</a:t>
            </a:r>
            <a:r>
              <a:rPr lang="en-US" sz="3200" dirty="0" smtClean="0">
                <a:solidFill>
                  <a:srgbClr val="002060"/>
                </a:solidFill>
                <a:latin typeface="Times New Roman" pitchFamily="18" charset="0"/>
                <a:cs typeface="Times New Roman" pitchFamily="18" charset="0"/>
              </a:rPr>
              <a:t>.</a:t>
            </a:r>
            <a:r>
              <a:rPr lang="en-US" sz="3200" b="1" dirty="0" smtClean="0">
                <a:solidFill>
                  <a:srgbClr val="002060"/>
                </a:solidFill>
                <a:effectLst/>
                <a:latin typeface="Times New Roman" pitchFamily="18" charset="0"/>
                <a:cs typeface="Times New Roman" pitchFamily="18" charset="0"/>
              </a:rPr>
              <a:t> </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mahorati</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501090" y="6305550"/>
            <a:ext cx="569758" cy="476250"/>
          </a:xfrm>
        </p:spPr>
        <p:txBody>
          <a:bodyPr anchor="b"/>
          <a:lstStyle/>
          <a:p>
            <a:fld id="{1182D2C8-8C08-481D-98E3-DD766A4C5F69}" type="slidenum">
              <a:rPr lang="ru-RU" sz="2400" smtClean="0">
                <a:solidFill>
                  <a:schemeClr val="tx1"/>
                </a:solidFill>
              </a:rPr>
              <a:pPr/>
              <a:t>17</a:t>
            </a:fld>
            <a:endParaRPr lang="ru-RU" sz="2400" dirty="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pPr marL="361950"/>
            <a:r>
              <a:rPr lang="en-US" sz="3600"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Muloqot</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uchun</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asosiy</a:t>
            </a:r>
            <a:r>
              <a:rPr lang="en-US" sz="3600" b="1" dirty="0" smtClean="0">
                <a:solidFill>
                  <a:srgbClr val="002060"/>
                </a:solidFill>
                <a:effectLst/>
                <a:latin typeface="Times New Roman" pitchFamily="18" charset="0"/>
                <a:cs typeface="Times New Roman" pitchFamily="18" charset="0"/>
              </a:rPr>
              <a:t> </a:t>
            </a:r>
            <a:r>
              <a:rPr lang="en-US" sz="3600" b="1" dirty="0" err="1" smtClean="0">
                <a:solidFill>
                  <a:srgbClr val="002060"/>
                </a:solidFill>
                <a:effectLst/>
                <a:latin typeface="Times New Roman" pitchFamily="18" charset="0"/>
                <a:cs typeface="Times New Roman" pitchFamily="18" charset="0"/>
              </a:rPr>
              <a:t>strategiyalar</a:t>
            </a:r>
            <a:r>
              <a:rPr lang="en-US" sz="3600" b="1" dirty="0" smtClean="0">
                <a:solidFill>
                  <a:srgbClr val="002060"/>
                </a:solidFill>
                <a:effectLst/>
                <a:latin typeface="Times New Roman" pitchFamily="18" charset="0"/>
                <a:cs typeface="Times New Roman" pitchFamily="18" charset="0"/>
              </a:rPr>
              <a:t>:</a:t>
            </a:r>
            <a:br>
              <a:rPr lang="en-US" sz="3600" b="1" dirty="0" smtClean="0">
                <a:solidFill>
                  <a:srgbClr val="002060"/>
                </a:solidFill>
                <a:effectLst/>
                <a:latin typeface="Times New Roman" pitchFamily="18" charset="0"/>
                <a:cs typeface="Times New Roman" pitchFamily="18" charset="0"/>
              </a:rPr>
            </a:br>
            <a:r>
              <a:rPr lang="ru-RU" sz="1200" dirty="0" smtClean="0">
                <a:solidFill>
                  <a:srgbClr val="002060"/>
                </a:solidFill>
                <a:effectLst/>
                <a:latin typeface="Times New Roman" pitchFamily="18" charset="0"/>
                <a:cs typeface="Times New Roman" pitchFamily="18" charset="0"/>
              </a:rPr>
              <a:t/>
            </a:r>
            <a:br>
              <a:rPr lang="ru-RU" sz="12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1. </a:t>
            </a:r>
            <a:r>
              <a:rPr lang="en-US" sz="3600" dirty="0" err="1" smtClean="0">
                <a:solidFill>
                  <a:srgbClr val="002060"/>
                </a:solidFill>
                <a:effectLst/>
                <a:latin typeface="Times New Roman" pitchFamily="18" charset="0"/>
                <a:cs typeface="Times New Roman" pitchFamily="18" charset="0"/>
              </a:rPr>
              <a:t>ochiq-yopiq</a:t>
            </a:r>
            <a:r>
              <a:rPr lang="en-US" sz="3600" dirty="0" smtClean="0">
                <a:solidFill>
                  <a:srgbClr val="002060"/>
                </a:solidFill>
                <a:effectLst/>
                <a:latin typeface="Times New Roman" pitchFamily="18" charset="0"/>
                <a:cs typeface="Times New Roman" pitchFamily="18" charset="0"/>
              </a:rPr>
              <a:t>,</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en-US" sz="1200" dirty="0" smtClean="0">
                <a:solidFill>
                  <a:srgbClr val="002060"/>
                </a:solidFill>
                <a:effectLst/>
                <a:latin typeface="Times New Roman" pitchFamily="18" charset="0"/>
                <a:cs typeface="Times New Roman" pitchFamily="18" charset="0"/>
              </a:rPr>
              <a:t/>
            </a:r>
            <a:br>
              <a:rPr lang="en-US" sz="12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2. </a:t>
            </a:r>
            <a:r>
              <a:rPr lang="en-US" sz="3600" dirty="0" err="1" smtClean="0">
                <a:solidFill>
                  <a:srgbClr val="002060"/>
                </a:solidFill>
                <a:effectLst/>
                <a:latin typeface="Times New Roman" pitchFamily="18" charset="0"/>
                <a:cs typeface="Times New Roman" pitchFamily="18" charset="0"/>
              </a:rPr>
              <a:t>monologik-dialogik</a:t>
            </a:r>
            <a:r>
              <a:rPr lang="en-US" sz="3600" dirty="0" smtClean="0">
                <a:solidFill>
                  <a:srgbClr val="002060"/>
                </a:solidFill>
                <a:effectLst/>
                <a:latin typeface="Times New Roman" pitchFamily="18" charset="0"/>
                <a:cs typeface="Times New Roman" pitchFamily="18" charset="0"/>
              </a:rPr>
              <a:t>,</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en-US" sz="1200" dirty="0" smtClean="0">
                <a:solidFill>
                  <a:srgbClr val="002060"/>
                </a:solidFill>
                <a:effectLst/>
                <a:latin typeface="Times New Roman" pitchFamily="18" charset="0"/>
                <a:cs typeface="Times New Roman" pitchFamily="18" charset="0"/>
              </a:rPr>
              <a:t/>
            </a:r>
            <a:br>
              <a:rPr lang="en-US" sz="12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3. </a:t>
            </a:r>
            <a:r>
              <a:rPr lang="en-US" sz="3600" dirty="0" err="1" smtClean="0">
                <a:solidFill>
                  <a:srgbClr val="002060"/>
                </a:solidFill>
                <a:effectLst/>
                <a:latin typeface="Times New Roman" pitchFamily="18" charset="0"/>
                <a:cs typeface="Times New Roman" pitchFamily="18" charset="0"/>
              </a:rPr>
              <a:t>rol</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ijtimoiy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rollar</a:t>
            </a:r>
            <a:r>
              <a:rPr lang="en-US"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shaxsiy</a:t>
            </a:r>
            <a:r>
              <a:rPr lang="en-US" sz="3600" dirty="0" smtClean="0">
                <a:solidFill>
                  <a:srgbClr val="002060"/>
                </a:solidFill>
                <a:effectLst/>
                <a:latin typeface="Times New Roman" pitchFamily="18" charset="0"/>
                <a:cs typeface="Times New Roman" pitchFamily="18" charset="0"/>
              </a:rPr>
              <a:t> </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samimiy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bilan</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muloqot</a:t>
            </a:r>
            <a:r>
              <a:rPr lang="en-US" sz="3600" dirty="0" smtClean="0">
                <a:solidFill>
                  <a:srgbClr val="002060"/>
                </a:solidFill>
                <a:effectLst/>
                <a:latin typeface="Times New Roman" pitchFamily="18" charset="0"/>
                <a:cs typeface="Times New Roman" pitchFamily="18" charset="0"/>
              </a:rPr>
              <a:t>).</a:t>
            </a:r>
            <a:endParaRPr lang="ru-RU" sz="36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Muloqot</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mohiyati</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va</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strategiyasini</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tanlash</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400" b="1" smtClean="0">
                <a:solidFill>
                  <a:schemeClr val="tx1"/>
                </a:solidFill>
              </a:rPr>
              <a:pPr/>
              <a:t>18</a:t>
            </a:fld>
            <a:endParaRPr lang="ru-RU" sz="2400" b="1" dirty="0">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7429552" cy="4357718"/>
          </a:xfrm>
        </p:spPr>
        <p:txBody>
          <a:bodyPr>
            <a:noAutofit/>
          </a:bodyPr>
          <a:lstStyle/>
          <a:p>
            <a:pPr>
              <a:lnSpc>
                <a:spcPts val="4400"/>
              </a:lnSpc>
            </a:pP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19</a:t>
            </a:fld>
            <a:endParaRPr lang="ru-RU" sz="2400" dirty="0">
              <a:solidFill>
                <a:schemeClr val="tx1"/>
              </a:solidFill>
            </a:endParaRPr>
          </a:p>
        </p:txBody>
      </p:sp>
      <p:pic>
        <p:nvPicPr>
          <p:cNvPr id="6" name="Рисунок 5" descr="C:\Users\User\Desktop\Student-Body-Language-Poster2.jpg"/>
          <p:cNvPicPr/>
          <p:nvPr/>
        </p:nvPicPr>
        <p:blipFill>
          <a:blip r:embed="rId2"/>
          <a:srcRect l="5538" t="9351" r="7282" b="11299"/>
          <a:stretch>
            <a:fillRect/>
          </a:stretch>
        </p:blipFill>
        <p:spPr bwMode="auto">
          <a:xfrm>
            <a:off x="1071538" y="1071546"/>
            <a:ext cx="7929618" cy="5000660"/>
          </a:xfrm>
          <a:prstGeom prst="rect">
            <a:avLst/>
          </a:prstGeom>
          <a:noFill/>
          <a:ln w="9525">
            <a:noFill/>
            <a:miter lim="800000"/>
            <a:headEnd/>
            <a:tailEnd/>
          </a:ln>
        </p:spPr>
      </p:pic>
      <p:sp>
        <p:nvSpPr>
          <p:cNvPr id="7" name="TextBox 6"/>
          <p:cNvSpPr txBox="1"/>
          <p:nvPr/>
        </p:nvSpPr>
        <p:spPr>
          <a:xfrm>
            <a:off x="1357290" y="6143644"/>
            <a:ext cx="7429552" cy="307777"/>
          </a:xfrm>
          <a:prstGeom prst="rect">
            <a:avLst/>
          </a:prstGeom>
          <a:noFill/>
        </p:spPr>
        <p:txBody>
          <a:bodyPr wrap="square" rtlCol="0">
            <a:spAutoFit/>
          </a:bodyPr>
          <a:lstStyle/>
          <a:p>
            <a:r>
              <a:rPr lang="en-US" sz="1400" dirty="0" err="1" smtClean="0">
                <a:solidFill>
                  <a:srgbClr val="7030A0"/>
                </a:solidFill>
                <a:hlinkClick r:id="rId3"/>
              </a:rPr>
              <a:t>Manba</a:t>
            </a:r>
            <a:r>
              <a:rPr lang="en-US" sz="1400" dirty="0" smtClean="0">
                <a:solidFill>
                  <a:srgbClr val="7030A0"/>
                </a:solidFill>
                <a:hlinkClick r:id="rId3"/>
              </a:rPr>
              <a:t>  http</a:t>
            </a:r>
            <a:r>
              <a:rPr lang="en-US" sz="1400" dirty="0" smtClean="0">
                <a:solidFill>
                  <a:srgbClr val="7030A0"/>
                </a:solidFill>
                <a:hlinkClick r:id="rId3"/>
              </a:rPr>
              <a:t>://</a:t>
            </a:r>
            <a:r>
              <a:rPr lang="en-US" sz="1400" dirty="0" smtClean="0">
                <a:solidFill>
                  <a:srgbClr val="7030A0"/>
                </a:solidFill>
                <a:hlinkClick r:id="rId3"/>
              </a:rPr>
              <a:t>charmzcharm.blogspot.com/2013/11/its-what-you-dont-say-that-counts.html</a:t>
            </a:r>
            <a:r>
              <a:rPr lang="en-US" sz="1400" dirty="0" smtClean="0">
                <a:solidFill>
                  <a:srgbClr val="7030A0"/>
                </a:solidFill>
              </a:rPr>
              <a:t> </a:t>
            </a:r>
            <a:endParaRPr lang="ru-RU" sz="1400" dirty="0">
              <a:solidFill>
                <a:srgbClr val="7030A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142984"/>
            <a:ext cx="7500990" cy="5072098"/>
          </a:xfrm>
        </p:spPr>
        <p:txBody>
          <a:bodyPr>
            <a:noAutofit/>
          </a:bodyPr>
          <a:lstStyle/>
          <a:p>
            <a:r>
              <a:rPr lang="en-US" sz="3600" dirty="0" err="1" smtClean="0">
                <a:solidFill>
                  <a:srgbClr val="002060"/>
                </a:solidFill>
                <a:latin typeface="Times New Roman" pitchFamily="18" charset="0"/>
                <a:cs typeface="Times New Roman" pitchFamily="18" charset="0"/>
              </a:rPr>
              <a:t>Gapirmaslik</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Tinglashga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tayyorlanish</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M</a:t>
            </a:r>
            <a:r>
              <a:rPr lang="uz-Latn-UZ" sz="3600" dirty="0" smtClean="0">
                <a:solidFill>
                  <a:srgbClr val="002060"/>
                </a:solidFill>
                <a:latin typeface="Times New Roman" pitchFamily="18" charset="0"/>
                <a:cs typeface="Times New Roman" pitchFamily="18" charset="0"/>
              </a:rPr>
              <a:t>a'ruzachi</a:t>
            </a:r>
            <a:r>
              <a:rPr lang="en-US" sz="3600" dirty="0" err="1" smtClean="0">
                <a:solidFill>
                  <a:srgbClr val="002060"/>
                </a:solidFill>
                <a:latin typeface="Times New Roman" pitchFamily="18" charset="0"/>
                <a:cs typeface="Times New Roman" pitchFamily="18" charset="0"/>
              </a:rPr>
              <a:t>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engil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Empathise</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Sabrli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Ohanga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e’tibor</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G'oyalarga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e’tibor</a:t>
            </a: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faqat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so'zlarga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emas</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Og'zaki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bo'lmagan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e’tibor</a:t>
            </a:r>
            <a:r>
              <a:rPr lang="en-US" sz="3600" dirty="0" smtClean="0">
                <a:solidFill>
                  <a:srgbClr val="002060"/>
                </a:solidFill>
                <a:latin typeface="Times New Roman" pitchFamily="18" charset="0"/>
                <a:cs typeface="Times New Roman" pitchFamily="18" charset="0"/>
              </a:rPr>
              <a:t>.</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tamoyillari</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20</a:t>
            </a:fld>
            <a:endParaRPr lang="ru-RU" sz="2400" dirty="0">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7429552" cy="4357718"/>
          </a:xfrm>
        </p:spPr>
        <p:txBody>
          <a:bodyPr>
            <a:noAutofit/>
          </a:bodyPr>
          <a:lstStyle/>
          <a:p>
            <a:pPr>
              <a:lnSpc>
                <a:spcPts val="4400"/>
              </a:lnSpc>
            </a:pPr>
            <a:r>
              <a:rPr lang="en-US" sz="3200" b="1" dirty="0" smtClean="0">
                <a:solidFill>
                  <a:srgbClr val="002060"/>
                </a:solidFill>
                <a:effectLst/>
                <a:latin typeface="Times New Roman" pitchFamily="18" charset="0"/>
                <a:cs typeface="Times New Roman" pitchFamily="18" charset="0"/>
              </a:rPr>
              <a:t>1. </a:t>
            </a:r>
            <a:r>
              <a:rPr lang="en-US" sz="3200" b="1" dirty="0" err="1" smtClean="0">
                <a:solidFill>
                  <a:srgbClr val="002060"/>
                </a:solidFill>
                <a:effectLst/>
                <a:latin typeface="Times New Roman" pitchFamily="18" charset="0"/>
                <a:cs typeface="Times New Roman" pitchFamily="18" charset="0"/>
              </a:rPr>
              <a:t>Ma'ruzachi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uchun</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qisqa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imloviy</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javob</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2. </a:t>
            </a:r>
            <a:r>
              <a:rPr lang="en-US" sz="3200" b="1" dirty="0" err="1" smtClean="0">
                <a:solidFill>
                  <a:srgbClr val="002060"/>
                </a:solidFill>
                <a:effectLst/>
                <a:latin typeface="Times New Roman" pitchFamily="18" charset="0"/>
                <a:cs typeface="Times New Roman" pitchFamily="18" charset="0"/>
              </a:rPr>
              <a:t>Tinglovchilar</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tilida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gapirish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3. </a:t>
            </a:r>
            <a:r>
              <a:rPr lang="en-US" sz="3200" b="1" dirty="0" err="1" smtClean="0">
                <a:solidFill>
                  <a:srgbClr val="002060"/>
                </a:solidFill>
                <a:effectLst/>
                <a:latin typeface="Times New Roman" pitchFamily="18" charset="0"/>
                <a:cs typeface="Times New Roman" pitchFamily="18" charset="0"/>
              </a:rPr>
              <a:t>Tinglovchilarda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ishonch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hosil</a:t>
            </a:r>
            <a:r>
              <a:rPr lang="en-US" sz="3200" b="1" dirty="0" smtClean="0">
                <a:solidFill>
                  <a:srgbClr val="002060"/>
                </a:solidFill>
                <a:effectLst/>
                <a:latin typeface="Times New Roman" pitchFamily="18" charset="0"/>
                <a:cs typeface="Times New Roman" pitchFamily="18" charset="0"/>
              </a:rPr>
              <a:t> </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qilish</a:t>
            </a:r>
            <a:r>
              <a:rPr lang="en-US" sz="3200" b="1" dirty="0" smtClean="0">
                <a:solidFill>
                  <a:srgbClr val="002060"/>
                </a:solidFill>
                <a:effectLst/>
                <a:latin typeface="Times New Roman" pitchFamily="18" charset="0"/>
                <a:cs typeface="Times New Roman" pitchFamily="18" charset="0"/>
              </a:rPr>
              <a:t>.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4. </a:t>
            </a:r>
            <a:r>
              <a:rPr lang="en-US" sz="3200" b="1" dirty="0" err="1" smtClean="0">
                <a:solidFill>
                  <a:srgbClr val="002060"/>
                </a:solidFill>
                <a:effectLst/>
                <a:latin typeface="Times New Roman" pitchFamily="18" charset="0"/>
                <a:cs typeface="Times New Roman" pitchFamily="18" charset="0"/>
              </a:rPr>
              <a:t>Savol</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berish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5. </a:t>
            </a:r>
            <a:r>
              <a:rPr lang="en-US" sz="3200" b="1" dirty="0" err="1" smtClean="0">
                <a:solidFill>
                  <a:srgbClr val="002060"/>
                </a:solidFill>
                <a:effectLst/>
                <a:latin typeface="Times New Roman" pitchFamily="18" charset="0"/>
                <a:cs typeface="Times New Roman" pitchFamily="18" charset="0"/>
              </a:rPr>
              <a:t>Qiziqish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bildirish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6. </a:t>
            </a:r>
            <a:r>
              <a:rPr lang="en-US" sz="3200" b="1" dirty="0" err="1" smtClean="0">
                <a:solidFill>
                  <a:srgbClr val="002060"/>
                </a:solidFill>
                <a:effectLst/>
                <a:latin typeface="Times New Roman" pitchFamily="18" charset="0"/>
                <a:cs typeface="Times New Roman" pitchFamily="18" charset="0"/>
              </a:rPr>
              <a:t>Nutqni</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bo’lmaslik</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7. </a:t>
            </a:r>
            <a:r>
              <a:rPr lang="en-US" sz="3200" b="1" dirty="0" err="1" smtClean="0">
                <a:solidFill>
                  <a:srgbClr val="002060"/>
                </a:solidFill>
                <a:effectLst/>
                <a:latin typeface="Times New Roman" pitchFamily="18" charset="0"/>
                <a:cs typeface="Times New Roman" pitchFamily="18" charset="0"/>
              </a:rPr>
              <a:t>Tinchlik</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saqlash</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va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yozush</a:t>
            </a:r>
            <a:r>
              <a:rPr lang="en-US" sz="3200" b="1" dirty="0" smtClean="0">
                <a:solidFill>
                  <a:srgbClr val="002060"/>
                </a:solidFill>
                <a:effectLst/>
                <a:latin typeface="Times New Roman" pitchFamily="18" charset="0"/>
                <a:cs typeface="Times New Roman" pitchFamily="18" charset="0"/>
              </a:rPr>
              <a:t>. </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Tinglash</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ko'nikmalari</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21</a:t>
            </a:fld>
            <a:endParaRPr lang="ru-RU" sz="2400" dirty="0">
              <a:solidFill>
                <a:schemeClr val="tx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071546"/>
            <a:ext cx="7429552" cy="5072098"/>
          </a:xfrm>
        </p:spPr>
        <p:txBody>
          <a:bodyPr>
            <a:noAutofit/>
          </a:bodyPr>
          <a:lstStyle/>
          <a:p>
            <a:r>
              <a:rPr lang="en-US" sz="3200" dirty="0" smtClean="0">
                <a:solidFill>
                  <a:srgbClr val="002060"/>
                </a:solidFill>
              </a:rPr>
              <a:t>- </a:t>
            </a:r>
            <a:r>
              <a:rPr lang="en-US" sz="3200" dirty="0" err="1" smtClean="0">
                <a:solidFill>
                  <a:srgbClr val="002060"/>
                </a:solidFill>
              </a:rPr>
              <a:t>Aloqa</a:t>
            </a:r>
            <a:r>
              <a:rPr lang="en-US" sz="3200" dirty="0" smtClean="0">
                <a:solidFill>
                  <a:srgbClr val="002060"/>
                </a:solidFill>
              </a:rPr>
              <a:t> </a:t>
            </a:r>
            <a:r>
              <a:rPr lang="en-US" sz="3200" dirty="0" err="1" smtClean="0">
                <a:solidFill>
                  <a:srgbClr val="002060"/>
                </a:solidFill>
              </a:rPr>
              <a:t>aslida</a:t>
            </a:r>
            <a:r>
              <a:rPr lang="en-US" sz="3200" dirty="0" smtClean="0">
                <a:solidFill>
                  <a:srgbClr val="002060"/>
                </a:solidFill>
              </a:rPr>
              <a:t> </a:t>
            </a:r>
            <a:r>
              <a:rPr lang="en-US" sz="3200" dirty="0" err="1" smtClean="0">
                <a:solidFill>
                  <a:srgbClr val="002060"/>
                </a:solidFill>
              </a:rPr>
              <a:t>faqat</a:t>
            </a:r>
            <a:r>
              <a:rPr lang="en-US" sz="3200" dirty="0" smtClean="0">
                <a:solidFill>
                  <a:srgbClr val="002060"/>
                </a:solidFill>
              </a:rPr>
              <a:t> </a:t>
            </a:r>
            <a:r>
              <a:rPr lang="en-US" sz="3200" dirty="0" err="1" smtClean="0">
                <a:solidFill>
                  <a:srgbClr val="002060"/>
                </a:solidFill>
              </a:rPr>
              <a:t>nima</a:t>
            </a:r>
            <a:r>
              <a:rPr lang="en-US" sz="3200" dirty="0" smtClean="0">
                <a:solidFill>
                  <a:srgbClr val="002060"/>
                </a:solidFill>
              </a:rPr>
              <a:t> </a:t>
            </a:r>
            <a:r>
              <a:rPr lang="en-US" sz="3200" dirty="0" err="1" smtClean="0">
                <a:solidFill>
                  <a:srgbClr val="002060"/>
                </a:solidFill>
              </a:rPr>
              <a:t>haqida</a:t>
            </a:r>
            <a:r>
              <a:rPr lang="en-US" sz="3200" dirty="0" smtClean="0">
                <a:solidFill>
                  <a:srgbClr val="002060"/>
                </a:solidFill>
              </a:rPr>
              <a:t> </a:t>
            </a:r>
            <a:r>
              <a:rPr lang="en-US" sz="3200" dirty="0" err="1" smtClean="0">
                <a:solidFill>
                  <a:srgbClr val="002060"/>
                </a:solidFill>
              </a:rPr>
              <a:t>gapirilganligi</a:t>
            </a:r>
            <a:r>
              <a:rPr lang="en-US" sz="3200" dirty="0" smtClean="0">
                <a:solidFill>
                  <a:srgbClr val="002060"/>
                </a:solidFill>
              </a:rPr>
              <a:t> </a:t>
            </a:r>
            <a:r>
              <a:rPr lang="en-US" sz="3200" dirty="0" err="1" smtClean="0">
                <a:solidFill>
                  <a:srgbClr val="002060"/>
                </a:solidFill>
              </a:rPr>
              <a:t>emas</a:t>
            </a:r>
            <a:r>
              <a:rPr lang="en-US" sz="3200" dirty="0" smtClean="0">
                <a:solidFill>
                  <a:srgbClr val="002060"/>
                </a:solidFill>
              </a:rPr>
              <a:t>, </a:t>
            </a:r>
            <a:r>
              <a:rPr lang="en-US" sz="3200" dirty="0" err="1" smtClean="0">
                <a:solidFill>
                  <a:srgbClr val="002060"/>
                </a:solidFill>
              </a:rPr>
              <a:t>balqi</a:t>
            </a:r>
            <a:r>
              <a:rPr lang="en-US" sz="3200" dirty="0" smtClean="0">
                <a:solidFill>
                  <a:srgbClr val="002060"/>
                </a:solidFill>
              </a:rPr>
              <a:t> </a:t>
            </a:r>
            <a:r>
              <a:rPr lang="en-US" sz="3200" dirty="0" err="1" smtClean="0">
                <a:solidFill>
                  <a:srgbClr val="002060"/>
                </a:solidFill>
              </a:rPr>
              <a:t>qanday</a:t>
            </a:r>
            <a:r>
              <a:rPr lang="en-US" sz="3200" dirty="0" smtClean="0">
                <a:solidFill>
                  <a:srgbClr val="002060"/>
                </a:solidFill>
              </a:rPr>
              <a:t> </a:t>
            </a:r>
            <a:r>
              <a:rPr lang="en-US" sz="3200" dirty="0" err="1" smtClean="0">
                <a:solidFill>
                  <a:srgbClr val="002060"/>
                </a:solidFill>
              </a:rPr>
              <a:t>ovoz</a:t>
            </a:r>
            <a:r>
              <a:rPr lang="en-US" sz="3200" dirty="0" smtClean="0">
                <a:solidFill>
                  <a:srgbClr val="002060"/>
                </a:solidFill>
              </a:rPr>
              <a:t> </a:t>
            </a:r>
            <a:r>
              <a:rPr lang="en-US" sz="3200" dirty="0" err="1" smtClean="0">
                <a:solidFill>
                  <a:srgbClr val="002060"/>
                </a:solidFill>
              </a:rPr>
              <a:t>va</a:t>
            </a:r>
            <a:r>
              <a:rPr lang="en-US" sz="3200" dirty="0" smtClean="0">
                <a:solidFill>
                  <a:srgbClr val="002060"/>
                </a:solidFill>
              </a:rPr>
              <a:t> </a:t>
            </a:r>
            <a:r>
              <a:rPr lang="en-US" sz="3200" dirty="0" err="1" smtClean="0">
                <a:solidFill>
                  <a:srgbClr val="002060"/>
                </a:solidFill>
              </a:rPr>
              <a:t>ohangi</a:t>
            </a:r>
            <a:r>
              <a:rPr lang="en-US" sz="3200" dirty="0" smtClean="0">
                <a:solidFill>
                  <a:srgbClr val="002060"/>
                </a:solidFill>
              </a:rPr>
              <a:t> </a:t>
            </a:r>
            <a:r>
              <a:rPr lang="en-US" sz="3200" dirty="0" err="1" smtClean="0">
                <a:solidFill>
                  <a:srgbClr val="002060"/>
                </a:solidFill>
              </a:rPr>
              <a:t>orqali</a:t>
            </a:r>
            <a:r>
              <a:rPr lang="en-US" sz="3200" dirty="0" smtClean="0">
                <a:solidFill>
                  <a:srgbClr val="002060"/>
                </a:solidFill>
              </a:rPr>
              <a:t> </a:t>
            </a:r>
            <a:r>
              <a:rPr lang="en-US" sz="3200" dirty="0" err="1" smtClean="0">
                <a:solidFill>
                  <a:srgbClr val="002060"/>
                </a:solidFill>
              </a:rPr>
              <a:t>hamda</a:t>
            </a:r>
            <a:r>
              <a:rPr lang="en-US" sz="3200" dirty="0" smtClean="0">
                <a:solidFill>
                  <a:srgbClr val="002060"/>
                </a:solidFill>
              </a:rPr>
              <a:t>  </a:t>
            </a:r>
            <a:r>
              <a:rPr lang="en-US" sz="3200" dirty="0" err="1" smtClean="0">
                <a:solidFill>
                  <a:srgbClr val="002060"/>
                </a:solidFill>
              </a:rPr>
              <a:t>yuz</a:t>
            </a:r>
            <a:r>
              <a:rPr lang="en-US" sz="3200" dirty="0" smtClean="0">
                <a:solidFill>
                  <a:srgbClr val="002060"/>
                </a:solidFill>
              </a:rPr>
              <a:t> </a:t>
            </a:r>
            <a:r>
              <a:rPr lang="en-US" sz="3200" dirty="0" err="1" smtClean="0">
                <a:solidFill>
                  <a:srgbClr val="002060"/>
                </a:solidFill>
              </a:rPr>
              <a:t>ifodalari</a:t>
            </a:r>
            <a:r>
              <a:rPr lang="en-US" sz="3200" dirty="0" smtClean="0">
                <a:solidFill>
                  <a:srgbClr val="002060"/>
                </a:solidFill>
              </a:rPr>
              <a:t>,</a:t>
            </a:r>
            <a:r>
              <a:rPr lang="en-US" sz="3200" dirty="0" smtClean="0">
                <a:solidFill>
                  <a:srgbClr val="002060"/>
                </a:solidFill>
              </a:rPr>
              <a:t> </a:t>
            </a:r>
            <a:r>
              <a:rPr lang="en-US" sz="3200" dirty="0" err="1" smtClean="0">
                <a:solidFill>
                  <a:srgbClr val="002060"/>
                </a:solidFill>
              </a:rPr>
              <a:t>imo-ishoralar</a:t>
            </a:r>
            <a:r>
              <a:rPr lang="en-US" sz="3200" dirty="0" smtClean="0">
                <a:solidFill>
                  <a:srgbClr val="002060"/>
                </a:solidFill>
              </a:rPr>
              <a:t> </a:t>
            </a:r>
            <a:r>
              <a:rPr lang="en-US" sz="3200" dirty="0" err="1" smtClean="0">
                <a:solidFill>
                  <a:srgbClr val="002060"/>
                </a:solidFill>
              </a:rPr>
              <a:t>va</a:t>
            </a:r>
            <a:r>
              <a:rPr lang="en-US" sz="3200" dirty="0" smtClean="0">
                <a:solidFill>
                  <a:srgbClr val="002060"/>
                </a:solidFill>
              </a:rPr>
              <a:t> </a:t>
            </a:r>
            <a:r>
              <a:rPr lang="en-US" sz="3200" dirty="0" err="1" smtClean="0">
                <a:solidFill>
                  <a:srgbClr val="002060"/>
                </a:solidFill>
              </a:rPr>
              <a:t>tana</a:t>
            </a:r>
            <a:r>
              <a:rPr lang="en-US" sz="3200" dirty="0" smtClean="0">
                <a:solidFill>
                  <a:srgbClr val="002060"/>
                </a:solidFill>
              </a:rPr>
              <a:t> </a:t>
            </a:r>
            <a:r>
              <a:rPr lang="en-US" sz="3200" dirty="0" err="1" smtClean="0">
                <a:solidFill>
                  <a:srgbClr val="002060"/>
                </a:solidFill>
              </a:rPr>
              <a:t>tilidir</a:t>
            </a:r>
            <a:r>
              <a:rPr lang="en-US" sz="3200" dirty="0" smtClean="0">
                <a:solidFill>
                  <a:srgbClr val="002060"/>
                </a:solidFill>
              </a:rPr>
              <a:t> (no </a:t>
            </a:r>
            <a:r>
              <a:rPr lang="en-US" sz="3200" dirty="0" err="1" smtClean="0">
                <a:solidFill>
                  <a:srgbClr val="002060"/>
                </a:solidFill>
              </a:rPr>
              <a:t>og'zaki</a:t>
            </a:r>
            <a:r>
              <a:rPr lang="en-US" sz="3200" dirty="0" smtClean="0">
                <a:solidFill>
                  <a:srgbClr val="002060"/>
                </a:solidFill>
              </a:rPr>
              <a:t> </a:t>
            </a:r>
            <a:r>
              <a:rPr lang="en-US" sz="3200" dirty="0" err="1" smtClean="0">
                <a:solidFill>
                  <a:srgbClr val="002060"/>
                </a:solidFill>
              </a:rPr>
              <a:t>xabarlar</a:t>
            </a:r>
            <a:r>
              <a:rPr lang="en-US" sz="3200" dirty="0" smtClean="0">
                <a:solidFill>
                  <a:srgbClr val="002060"/>
                </a:solidFill>
              </a:rPr>
              <a:t>).</a:t>
            </a:r>
            <a:r>
              <a:rPr lang="ru-RU" sz="3200" dirty="0" smtClean="0">
                <a:solidFill>
                  <a:srgbClr val="002060"/>
                </a:solidFill>
              </a:rPr>
              <a:t/>
            </a:r>
            <a:br>
              <a:rPr lang="ru-RU" sz="3200" dirty="0" smtClean="0">
                <a:solidFill>
                  <a:srgbClr val="002060"/>
                </a:solidFill>
              </a:rPr>
            </a:br>
            <a:r>
              <a:rPr lang="en-US" sz="3200" dirty="0" smtClean="0">
                <a:solidFill>
                  <a:srgbClr val="002060"/>
                </a:solidFill>
              </a:rPr>
              <a:t>- </a:t>
            </a:r>
            <a:r>
              <a:rPr lang="en-US" sz="3200" dirty="0" err="1" smtClean="0">
                <a:solidFill>
                  <a:srgbClr val="002060"/>
                </a:solidFill>
              </a:rPr>
              <a:t>Shaxslararo</a:t>
            </a:r>
            <a:r>
              <a:rPr lang="en-US" sz="3200" dirty="0" smtClean="0">
                <a:solidFill>
                  <a:srgbClr val="002060"/>
                </a:solidFill>
              </a:rPr>
              <a:t> </a:t>
            </a:r>
            <a:r>
              <a:rPr lang="en-US" sz="3200" dirty="0" err="1" smtClean="0">
                <a:solidFill>
                  <a:srgbClr val="002060"/>
                </a:solidFill>
              </a:rPr>
              <a:t>muloqot</a:t>
            </a:r>
            <a:r>
              <a:rPr lang="en-US" sz="3200" dirty="0" smtClean="0">
                <a:solidFill>
                  <a:srgbClr val="002060"/>
                </a:solidFill>
              </a:rPr>
              <a:t> </a:t>
            </a:r>
            <a:r>
              <a:rPr lang="en-US" sz="3200" dirty="0" err="1" smtClean="0">
                <a:solidFill>
                  <a:srgbClr val="002060"/>
                </a:solidFill>
              </a:rPr>
              <a:t>yuzma-yuzdir</a:t>
            </a:r>
            <a:r>
              <a:rPr lang="en-US" sz="3200" dirty="0" smtClean="0">
                <a:solidFill>
                  <a:srgbClr val="002060"/>
                </a:solidFill>
              </a:rPr>
              <a:t>.</a:t>
            </a:r>
            <a:r>
              <a:rPr lang="ru-RU" sz="3200" dirty="0" smtClean="0">
                <a:solidFill>
                  <a:srgbClr val="002060"/>
                </a:solidFill>
              </a:rPr>
              <a:t/>
            </a:r>
            <a:br>
              <a:rPr lang="ru-RU" sz="3200" dirty="0" smtClean="0">
                <a:solidFill>
                  <a:srgbClr val="002060"/>
                </a:solidFill>
              </a:rPr>
            </a:br>
            <a:r>
              <a:rPr lang="en-US" sz="3200" dirty="0" smtClean="0">
                <a:solidFill>
                  <a:srgbClr val="002060"/>
                </a:solidFill>
              </a:rPr>
              <a:t>- </a:t>
            </a:r>
            <a:r>
              <a:rPr lang="en-US" sz="3200" dirty="0" err="1" smtClean="0">
                <a:solidFill>
                  <a:srgbClr val="002060"/>
                </a:solidFill>
              </a:rPr>
              <a:t>Muloqot</a:t>
            </a:r>
            <a:r>
              <a:rPr lang="en-US" sz="3200" dirty="0" smtClean="0">
                <a:solidFill>
                  <a:srgbClr val="002060"/>
                </a:solidFill>
              </a:rPr>
              <a:t> </a:t>
            </a:r>
            <a:r>
              <a:rPr lang="en-US" sz="3200" dirty="0" err="1" smtClean="0">
                <a:solidFill>
                  <a:srgbClr val="002060"/>
                </a:solidFill>
              </a:rPr>
              <a:t>amalga</a:t>
            </a:r>
            <a:r>
              <a:rPr lang="en-US" sz="3200" dirty="0" smtClean="0">
                <a:solidFill>
                  <a:srgbClr val="002060"/>
                </a:solidFill>
              </a:rPr>
              <a:t> </a:t>
            </a:r>
            <a:r>
              <a:rPr lang="en-US" sz="3200" dirty="0" err="1" smtClean="0">
                <a:solidFill>
                  <a:srgbClr val="002060"/>
                </a:solidFill>
              </a:rPr>
              <a:t>bo’lmasa-da</a:t>
            </a:r>
            <a:r>
              <a:rPr lang="en-US" sz="3200" dirty="0" smtClean="0">
                <a:solidFill>
                  <a:srgbClr val="002060"/>
                </a:solidFill>
              </a:rPr>
              <a:t> </a:t>
            </a:r>
            <a:r>
              <a:rPr lang="en-US" sz="3200" dirty="0" err="1" smtClean="0">
                <a:solidFill>
                  <a:srgbClr val="002060"/>
                </a:solidFill>
              </a:rPr>
              <a:t>odamlar</a:t>
            </a:r>
            <a:r>
              <a:rPr lang="en-US" sz="3200" dirty="0" smtClean="0">
                <a:solidFill>
                  <a:srgbClr val="002060"/>
                </a:solidFill>
              </a:rPr>
              <a:t> </a:t>
            </a:r>
            <a:r>
              <a:rPr lang="en-US" sz="3200" dirty="0" err="1" smtClean="0">
                <a:solidFill>
                  <a:srgbClr val="002060"/>
                </a:solidFill>
              </a:rPr>
              <a:t>xabar</a:t>
            </a:r>
            <a:r>
              <a:rPr lang="en-US" sz="3200" dirty="0" smtClean="0">
                <a:solidFill>
                  <a:srgbClr val="002060"/>
                </a:solidFill>
              </a:rPr>
              <a:t> </a:t>
            </a:r>
            <a:r>
              <a:rPr lang="en-US" sz="3200" dirty="0" err="1" smtClean="0">
                <a:solidFill>
                  <a:srgbClr val="002060"/>
                </a:solidFill>
              </a:rPr>
              <a:t>oladi</a:t>
            </a:r>
            <a:r>
              <a:rPr lang="en-US" sz="3200" dirty="0" smtClean="0">
                <a:solidFill>
                  <a:srgbClr val="002060"/>
                </a:solidFill>
              </a:rPr>
              <a:t>. Bu </a:t>
            </a:r>
            <a:r>
              <a:rPr lang="en-US" sz="3200" dirty="0" smtClean="0">
                <a:solidFill>
                  <a:srgbClr val="002060"/>
                </a:solidFill>
              </a:rPr>
              <a:t>no-</a:t>
            </a:r>
            <a:r>
              <a:rPr lang="en-US" sz="3200" dirty="0" err="1" smtClean="0">
                <a:solidFill>
                  <a:srgbClr val="002060"/>
                </a:solidFill>
              </a:rPr>
              <a:t>og'zaki</a:t>
            </a:r>
            <a:r>
              <a:rPr lang="en-US" sz="3200" dirty="0" smtClean="0">
                <a:solidFill>
                  <a:srgbClr val="002060"/>
                </a:solidFill>
              </a:rPr>
              <a:t> (no </a:t>
            </a:r>
            <a:r>
              <a:rPr lang="en-US" sz="3200" dirty="0" err="1" smtClean="0">
                <a:solidFill>
                  <a:srgbClr val="002060"/>
                </a:solidFill>
              </a:rPr>
              <a:t>varbal</a:t>
            </a:r>
            <a:r>
              <a:rPr lang="en-US" sz="3200" dirty="0" smtClean="0">
                <a:solidFill>
                  <a:srgbClr val="002060"/>
                </a:solidFill>
              </a:rPr>
              <a:t>) </a:t>
            </a:r>
            <a:r>
              <a:rPr lang="en-US" sz="3200" dirty="0" err="1" smtClean="0">
                <a:solidFill>
                  <a:srgbClr val="002060"/>
                </a:solidFill>
              </a:rPr>
              <a:t>xatti-xarakatlar</a:t>
            </a:r>
            <a:r>
              <a:rPr lang="en-US" sz="3200" dirty="0" smtClean="0">
                <a:solidFill>
                  <a:srgbClr val="002060"/>
                </a:solidFill>
              </a:rPr>
              <a:t> </a:t>
            </a:r>
            <a:r>
              <a:rPr lang="en-US" sz="3200" dirty="0" err="1" smtClean="0">
                <a:solidFill>
                  <a:srgbClr val="002060"/>
                </a:solidFill>
              </a:rPr>
              <a:t>deyiladi</a:t>
            </a:r>
            <a:r>
              <a:rPr lang="en-US" sz="3200" dirty="0" smtClean="0">
                <a:solidFill>
                  <a:srgbClr val="002060"/>
                </a:solidFill>
              </a:rPr>
              <a:t>.</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Muloqot</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mahorati</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429652" y="6305550"/>
            <a:ext cx="641196" cy="476250"/>
          </a:xfrm>
        </p:spPr>
        <p:txBody>
          <a:bodyPr anchor="b"/>
          <a:lstStyle/>
          <a:p>
            <a:fld id="{1182D2C8-8C08-481D-98E3-DD766A4C5F69}" type="slidenum">
              <a:rPr lang="ru-RU" sz="2400" smtClean="0">
                <a:solidFill>
                  <a:schemeClr val="tx1"/>
                </a:solidFill>
              </a:rPr>
              <a:pPr/>
              <a:t>22</a:t>
            </a:fld>
            <a:endParaRPr lang="ru-RU" sz="2400"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1071546"/>
            <a:ext cx="7786710" cy="4357718"/>
          </a:xfrm>
        </p:spPr>
        <p:txBody>
          <a:bodyPr>
            <a:noAutofit/>
          </a:bodyPr>
          <a:lstStyle/>
          <a:p>
            <a:pPr>
              <a:lnSpc>
                <a:spcPts val="4700"/>
              </a:lnSpc>
            </a:pPr>
            <a:r>
              <a:rPr lang="en-US" sz="3600" dirty="0" smtClean="0">
                <a:solidFill>
                  <a:srgbClr val="002060"/>
                </a:solidFill>
              </a:rPr>
              <a:t>- </a:t>
            </a:r>
            <a:r>
              <a:rPr lang="en-US" sz="3600" b="1" dirty="0" err="1" smtClean="0">
                <a:solidFill>
                  <a:srgbClr val="002060"/>
                </a:solidFill>
                <a:effectLst/>
              </a:rPr>
              <a:t>Jo'natuvchi</a:t>
            </a:r>
            <a:r>
              <a:rPr lang="en-US" sz="3600" b="1" dirty="0" smtClean="0">
                <a:solidFill>
                  <a:srgbClr val="002060"/>
                </a:solidFill>
                <a:effectLst/>
              </a:rPr>
              <a:t> </a:t>
            </a:r>
            <a:r>
              <a:rPr lang="en-US" sz="3600" b="1" dirty="0" err="1" smtClean="0">
                <a:solidFill>
                  <a:srgbClr val="002060"/>
                </a:solidFill>
                <a:effectLst/>
              </a:rPr>
              <a:t>va</a:t>
            </a:r>
            <a:r>
              <a:rPr lang="en-US" sz="3600" b="1" dirty="0" smtClean="0">
                <a:solidFill>
                  <a:srgbClr val="002060"/>
                </a:solidFill>
                <a:effectLst/>
              </a:rPr>
              <a:t> </a:t>
            </a:r>
            <a:r>
              <a:rPr lang="en-US" sz="3600" b="1" dirty="0" err="1" smtClean="0">
                <a:solidFill>
                  <a:srgbClr val="002060"/>
                </a:solidFill>
                <a:effectLst/>
              </a:rPr>
              <a:t>Qabul</a:t>
            </a:r>
            <a:r>
              <a:rPr lang="en-US" sz="3600" b="1" dirty="0" smtClean="0">
                <a:solidFill>
                  <a:srgbClr val="002060"/>
                </a:solidFill>
                <a:effectLst/>
              </a:rPr>
              <a:t> </a:t>
            </a:r>
            <a:r>
              <a:rPr lang="en-US" sz="3600" b="1" dirty="0" err="1" smtClean="0">
                <a:solidFill>
                  <a:srgbClr val="002060"/>
                </a:solidFill>
                <a:effectLst/>
              </a:rPr>
              <a:t>qiluvchilar</a:t>
            </a:r>
            <a:r>
              <a:rPr lang="ru-RU" sz="3600" b="1" dirty="0" smtClean="0">
                <a:solidFill>
                  <a:srgbClr val="002060"/>
                </a:solidFill>
                <a:effectLst/>
              </a:rPr>
              <a:t/>
            </a:r>
            <a:br>
              <a:rPr lang="ru-RU" sz="3600" b="1" dirty="0" smtClean="0">
                <a:solidFill>
                  <a:srgbClr val="002060"/>
                </a:solidFill>
                <a:effectLst/>
              </a:rPr>
            </a:br>
            <a:r>
              <a:rPr lang="en-US" sz="3600" b="1" dirty="0" smtClean="0">
                <a:solidFill>
                  <a:srgbClr val="002060"/>
                </a:solidFill>
                <a:effectLst/>
              </a:rPr>
              <a:t>- </a:t>
            </a:r>
            <a:r>
              <a:rPr lang="en-US" sz="3600" b="1" dirty="0" err="1" smtClean="0">
                <a:solidFill>
                  <a:srgbClr val="002060"/>
                </a:solidFill>
                <a:effectLst/>
              </a:rPr>
              <a:t>Xabar</a:t>
            </a:r>
            <a:r>
              <a:rPr lang="en-US" sz="3600" b="1" dirty="0" smtClean="0">
                <a:solidFill>
                  <a:srgbClr val="002060"/>
                </a:solidFill>
                <a:effectLst/>
              </a:rPr>
              <a:t/>
            </a:r>
            <a:br>
              <a:rPr lang="en-US" sz="3600" b="1" dirty="0" smtClean="0">
                <a:solidFill>
                  <a:srgbClr val="002060"/>
                </a:solidFill>
                <a:effectLst/>
              </a:rPr>
            </a:br>
            <a:r>
              <a:rPr lang="en-US" sz="3600" b="1" dirty="0" smtClean="0">
                <a:solidFill>
                  <a:srgbClr val="002060"/>
                </a:solidFill>
                <a:effectLst/>
              </a:rPr>
              <a:t>- </a:t>
            </a:r>
            <a:r>
              <a:rPr lang="en-US" sz="3600" b="1" dirty="0" err="1" smtClean="0">
                <a:solidFill>
                  <a:srgbClr val="002060"/>
                </a:solidFill>
                <a:effectLst/>
              </a:rPr>
              <a:t>Qayta</a:t>
            </a:r>
            <a:r>
              <a:rPr lang="en-US" sz="3600" b="1" dirty="0" smtClean="0">
                <a:solidFill>
                  <a:srgbClr val="002060"/>
                </a:solidFill>
                <a:effectLst/>
              </a:rPr>
              <a:t> </a:t>
            </a:r>
            <a:r>
              <a:rPr lang="en-US" sz="3600" b="1" dirty="0" err="1" smtClean="0">
                <a:solidFill>
                  <a:srgbClr val="002060"/>
                </a:solidFill>
                <a:effectLst/>
              </a:rPr>
              <a:t>aloqa</a:t>
            </a:r>
            <a:r>
              <a:rPr lang="ru-RU" sz="3600" b="1" dirty="0" smtClean="0">
                <a:solidFill>
                  <a:srgbClr val="002060"/>
                </a:solidFill>
                <a:effectLst/>
              </a:rPr>
              <a:t/>
            </a:r>
            <a:br>
              <a:rPr lang="ru-RU" sz="3600" b="1" dirty="0" smtClean="0">
                <a:solidFill>
                  <a:srgbClr val="002060"/>
                </a:solidFill>
                <a:effectLst/>
              </a:rPr>
            </a:br>
            <a:r>
              <a:rPr lang="en-US" sz="3600" b="1" dirty="0" smtClean="0">
                <a:solidFill>
                  <a:srgbClr val="002060"/>
                </a:solidFill>
                <a:effectLst/>
              </a:rPr>
              <a:t>- </a:t>
            </a:r>
            <a:r>
              <a:rPr lang="en-US" sz="3600" b="1" dirty="0" err="1" smtClean="0">
                <a:solidFill>
                  <a:srgbClr val="002060"/>
                </a:solidFill>
                <a:effectLst/>
              </a:rPr>
              <a:t>Xabar</a:t>
            </a:r>
            <a:r>
              <a:rPr lang="en-US" sz="3600" b="1" dirty="0" smtClean="0">
                <a:solidFill>
                  <a:srgbClr val="002060"/>
                </a:solidFill>
                <a:effectLst/>
              </a:rPr>
              <a:t> </a:t>
            </a:r>
            <a:r>
              <a:rPr lang="en-US" sz="3600" b="1" dirty="0" err="1" smtClean="0">
                <a:solidFill>
                  <a:srgbClr val="002060"/>
                </a:solidFill>
                <a:effectLst/>
              </a:rPr>
              <a:t>tarqalish</a:t>
            </a:r>
            <a:r>
              <a:rPr lang="en-US" sz="3600" b="1" dirty="0" smtClean="0">
                <a:solidFill>
                  <a:srgbClr val="002060"/>
                </a:solidFill>
                <a:effectLst/>
              </a:rPr>
              <a:t> </a:t>
            </a:r>
            <a:r>
              <a:rPr lang="en-US" sz="3600" b="1" dirty="0" err="1" smtClean="0">
                <a:solidFill>
                  <a:srgbClr val="002060"/>
                </a:solidFill>
                <a:effectLst/>
              </a:rPr>
              <a:t>kanali</a:t>
            </a:r>
            <a:r>
              <a:rPr lang="en-US" sz="3600" b="1" dirty="0" smtClean="0">
                <a:solidFill>
                  <a:srgbClr val="002060"/>
                </a:solidFill>
                <a:effectLst/>
              </a:rPr>
              <a:t> </a:t>
            </a:r>
            <a:r>
              <a:rPr lang="ru-RU" sz="3600" b="1" dirty="0" smtClean="0">
                <a:solidFill>
                  <a:srgbClr val="002060"/>
                </a:solidFill>
                <a:effectLst/>
              </a:rPr>
              <a:t/>
            </a:r>
            <a:br>
              <a:rPr lang="ru-RU" sz="3600" b="1" dirty="0" smtClean="0">
                <a:solidFill>
                  <a:srgbClr val="002060"/>
                </a:solidFill>
                <a:effectLst/>
              </a:rPr>
            </a:br>
            <a:r>
              <a:rPr lang="en-US" sz="3600" b="1" dirty="0" smtClean="0">
                <a:solidFill>
                  <a:srgbClr val="002060"/>
                </a:solidFill>
                <a:effectLst/>
              </a:rPr>
              <a:t>- </a:t>
            </a:r>
            <a:r>
              <a:rPr lang="en-US" sz="3600" b="1" dirty="0" err="1" smtClean="0">
                <a:solidFill>
                  <a:srgbClr val="002060"/>
                </a:solidFill>
                <a:effectLst/>
              </a:rPr>
              <a:t>Shovqin</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Kommunikatsiya</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elementlari</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23</a:t>
            </a:fld>
            <a:endParaRPr lang="ru-RU" sz="2400" dirty="0">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000108"/>
            <a:ext cx="7429552" cy="4786346"/>
          </a:xfrm>
        </p:spPr>
        <p:txBody>
          <a:bodyPr>
            <a:noAutofit/>
          </a:bodyPr>
          <a:lstStyle/>
          <a:p>
            <a:pPr>
              <a:lnSpc>
                <a:spcPts val="4400"/>
              </a:lnSpc>
            </a:pP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Uchrashuvning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dastlabki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necha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daqiqasi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juda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muhim</a:t>
            </a:r>
            <a:r>
              <a:rPr lang="ru-RU"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chunki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birinchi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taassurotlar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keyingi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muloqotning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muvaffaqiyatiga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sezilarli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a:t>
            </a:r>
            <a:r>
              <a:rPr lang="ru-RU" sz="3200" dirty="0" smtClean="0">
                <a:solidFill>
                  <a:srgbClr val="002060"/>
                </a:solidFill>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sir </a:t>
            </a:r>
            <a:r>
              <a:rPr lang="en-US" sz="3200" dirty="0" err="1" smtClean="0">
                <a:solidFill>
                  <a:srgbClr val="002060"/>
                </a:solidFill>
                <a:latin typeface="Times New Roman" pitchFamily="18" charset="0"/>
                <a:cs typeface="Times New Roman" pitchFamily="18" charset="0"/>
              </a:rPr>
              <a:t>ko</a:t>
            </a:r>
            <a:r>
              <a:rPr lang="ru-RU" sz="3200" dirty="0" smtClean="0">
                <a:solidFill>
                  <a:srgbClr val="002060"/>
                </a:solidFill>
                <a:latin typeface="Times New Roman" pitchFamily="18" charset="0"/>
                <a:cs typeface="Times New Roman" pitchFamily="18" charset="0"/>
              </a:rPr>
              <a:t>'</a:t>
            </a:r>
            <a:r>
              <a:rPr lang="en-US" sz="3200" dirty="0" err="1" smtClean="0">
                <a:solidFill>
                  <a:srgbClr val="002060"/>
                </a:solidFill>
                <a:latin typeface="Times New Roman" pitchFamily="18" charset="0"/>
                <a:cs typeface="Times New Roman" pitchFamily="18" charset="0"/>
              </a:rPr>
              <a:t>rsatadi</a:t>
            </a:r>
            <a:r>
              <a:rPr lang="ru-RU" sz="3200" dirty="0" smtClean="0">
                <a:solidFill>
                  <a:srgbClr val="002060"/>
                </a:solidFill>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katnashchi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uchrashuvdan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o’zining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umidlari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kutishlari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bilan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keladi</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Agar </a:t>
            </a:r>
            <a:r>
              <a:rPr lang="en-US" sz="3200" dirty="0" err="1" smtClean="0">
                <a:solidFill>
                  <a:srgbClr val="002060"/>
                </a:solidFill>
                <a:latin typeface="Times New Roman" pitchFamily="18" charset="0"/>
                <a:cs typeface="Times New Roman" pitchFamily="18" charset="0"/>
              </a:rPr>
              <a:t>kutishlar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tasdiqlanmasa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mulokot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samarali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yoki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silliq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bo'lmaydi</a:t>
            </a:r>
            <a:r>
              <a:rPr lang="en-US" sz="3200" dirty="0" smtClean="0">
                <a:solidFill>
                  <a:srgbClr val="002060"/>
                </a:solidFill>
                <a:latin typeface="Times New Roman" pitchFamily="18" charset="0"/>
                <a:cs typeface="Times New Roman" pitchFamily="18" charset="0"/>
              </a:rPr>
              <a:t>.</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Og'zaki</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muloqotalar</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072462" y="6305550"/>
            <a:ext cx="998386" cy="476250"/>
          </a:xfrm>
        </p:spPr>
        <p:txBody>
          <a:bodyPr anchor="b"/>
          <a:lstStyle/>
          <a:p>
            <a:fld id="{1182D2C8-8C08-481D-98E3-DD766A4C5F69}" type="slidenum">
              <a:rPr lang="ru-RU" sz="2400" smtClean="0">
                <a:solidFill>
                  <a:schemeClr val="tx1"/>
                </a:solidFill>
              </a:rPr>
              <a:pPr/>
              <a:t>24</a:t>
            </a:fld>
            <a:endParaRPr lang="ru-RU" sz="2400"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142984"/>
            <a:ext cx="7429552" cy="5072098"/>
          </a:xfrm>
        </p:spPr>
        <p:txBody>
          <a:bodyPr>
            <a:noAutofit/>
          </a:bodyPr>
          <a:lstStyle/>
          <a:p>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Mulokotda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ko'pchilik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passiv</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bo’ladi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chunki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boshqalarga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yoqishni</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xohlaydi</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ru-RU"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Passiv</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natijasizlikka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oboradi</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Passiv</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boshqalarga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mas'uliyatni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zimmasiga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olishga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rahbarlik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qaror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imkon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beradi</a:t>
            </a:r>
            <a:r>
              <a:rPr lang="en-US" sz="3600" dirty="0" smtClean="0">
                <a:solidFill>
                  <a:srgbClr val="002060"/>
                </a:solidFill>
                <a:latin typeface="Times New Roman" pitchFamily="18" charset="0"/>
                <a:cs typeface="Times New Roman" pitchFamily="18" charset="0"/>
              </a:rPr>
              <a:t>.</a:t>
            </a:r>
            <a:r>
              <a:rPr lang="en-US" sz="3600" b="1" dirty="0" smtClean="0">
                <a:solidFill>
                  <a:srgbClr val="002060"/>
                </a:solidFill>
                <a:effectLst/>
                <a:latin typeface="Times New Roman" pitchFamily="18" charset="0"/>
                <a:cs typeface="Times New Roman" pitchFamily="18" charset="0"/>
              </a:rPr>
              <a:t> </a:t>
            </a:r>
            <a:endParaRPr lang="ru-RU" sz="36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Passiv</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bo'lish</a:t>
            </a:r>
            <a:r>
              <a:rPr lang="en-US" sz="4800" b="1" dirty="0" smtClean="0">
                <a:solidFill>
                  <a:srgbClr val="FF0000"/>
                </a:solidFill>
                <a:latin typeface="Times New Roman" pitchFamily="18" charset="0"/>
                <a:cs typeface="Times New Roman" pitchFamily="18" charset="0"/>
              </a:rPr>
              <a:t> </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25</a:t>
            </a:fld>
            <a:endParaRPr lang="ru-RU" sz="2400"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000108"/>
            <a:ext cx="7429552" cy="5143536"/>
          </a:xfrm>
        </p:spPr>
        <p:txBody>
          <a:bodyPr>
            <a:noAutofit/>
          </a:bodyPr>
          <a:lstStyle/>
          <a:p>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Tajovuzkor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tarzda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javob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berish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orqali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o'zgalarning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haq-huquqlari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izzat-nafsiga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putur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yetkazadi</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Agressiv</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javob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kimdir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zaruratsiz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ichiga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olishi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mumkin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kimgadur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e'tiborsizlik</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yoki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boshqalarning</a:t>
            </a:r>
            <a:r>
              <a:rPr lang="en-US" sz="3200" dirty="0" smtClean="0">
                <a:solidFill>
                  <a:srgbClr val="002060"/>
                </a:solidFill>
                <a:latin typeface="Times New Roman" pitchFamily="18" charset="0"/>
                <a:cs typeface="Times New Roman" pitchFamily="18" charset="0"/>
              </a:rPr>
              <a:t> his-</a:t>
            </a:r>
            <a:r>
              <a:rPr lang="en-US" sz="3200" dirty="0" err="1" smtClean="0">
                <a:solidFill>
                  <a:srgbClr val="002060"/>
                </a:solidFill>
                <a:latin typeface="Times New Roman" pitchFamily="18" charset="0"/>
                <a:cs typeface="Times New Roman" pitchFamily="18" charset="0"/>
              </a:rPr>
              <a:t>tuyg'ularini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hisobga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olmaslikka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olib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keladi</a:t>
            </a:r>
            <a:r>
              <a:rPr lang="en-US" sz="3200" dirty="0" smtClean="0">
                <a:solidFill>
                  <a:srgbClr val="002060"/>
                </a:solidFill>
                <a:latin typeface="Times New Roman" pitchFamily="18" charset="0"/>
                <a:cs typeface="Times New Roman" pitchFamily="18" charset="0"/>
              </a:rPr>
              <a:t>.</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Noto'g'ri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tajovuzkor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javoblar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shaxsni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agressiv</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yoki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passiv</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tarzda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javob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berishga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undaydi</a:t>
            </a:r>
            <a:r>
              <a:rPr lang="en-US" sz="3200" dirty="0" smtClean="0">
                <a:solidFill>
                  <a:srgbClr val="002060"/>
                </a:solidFill>
                <a:latin typeface="Times New Roman" pitchFamily="18" charset="0"/>
                <a:cs typeface="Times New Roman" pitchFamily="18" charset="0"/>
              </a:rPr>
              <a:t>.</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Agressiv</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bo'lish</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26</a:t>
            </a:fld>
            <a:endParaRPr lang="ru-RU" sz="2400" dirty="0">
              <a:solidFill>
                <a:schemeClr val="tx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000108"/>
            <a:ext cx="7643834" cy="4929222"/>
          </a:xfrm>
        </p:spPr>
        <p:txBody>
          <a:bodyPr>
            <a:noAutofit/>
          </a:bodyPr>
          <a:lstStyle/>
          <a:p>
            <a:pPr>
              <a:lnSpc>
                <a:spcPts val="4600"/>
              </a:lnSpc>
            </a:pPr>
            <a:r>
              <a:rPr lang="en-US" sz="3200" dirty="0" smtClean="0">
                <a:solidFill>
                  <a:srgbClr val="002060"/>
                </a:solidFill>
              </a:rPr>
              <a:t>- </a:t>
            </a:r>
            <a:r>
              <a:rPr lang="en-US" sz="3600" dirty="0" err="1" smtClean="0">
                <a:solidFill>
                  <a:srgbClr val="002060"/>
                </a:solidFill>
                <a:latin typeface="Times New Roman" pitchFamily="18" charset="0"/>
                <a:cs typeface="Times New Roman" pitchFamily="18" charset="0"/>
              </a:rPr>
              <a:t>Shaxslararo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kelishuvchanli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juda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muhimdir</a:t>
            </a:r>
            <a:r>
              <a:rPr lang="en-US" sz="3600" dirty="0" smtClean="0">
                <a:solidFill>
                  <a:srgbClr val="002060"/>
                </a:solidFill>
                <a:latin typeface="Times New Roman" pitchFamily="18" charset="0"/>
                <a:cs typeface="Times New Roman" pitchFamily="18" charset="0"/>
              </a:rPr>
              <a:t>.</a:t>
            </a:r>
            <a:r>
              <a:rPr lang="ru-RU" sz="3600" dirty="0" smtClean="0">
                <a:solidFill>
                  <a:srgbClr val="002060"/>
                </a:solidFill>
                <a:latin typeface="Times New Roman" pitchFamily="18" charset="0"/>
                <a:cs typeface="Times New Roman" pitchFamily="18" charset="0"/>
              </a:rPr>
              <a:t></a:t>
            </a:r>
            <a:br>
              <a:rPr lang="ru-RU"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Kelishuvchanli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boshqalarning</a:t>
            </a:r>
            <a:r>
              <a:rPr lang="en-US" sz="3600" dirty="0" smtClean="0">
                <a:solidFill>
                  <a:srgbClr val="002060"/>
                </a:solidFill>
                <a:latin typeface="Times New Roman" pitchFamily="18" charset="0"/>
                <a:cs typeface="Times New Roman" pitchFamily="18" charset="0"/>
              </a:rPr>
              <a:t>  his-</a:t>
            </a:r>
            <a:r>
              <a:rPr lang="en-US" sz="3600" dirty="0" err="1" smtClean="0">
                <a:solidFill>
                  <a:srgbClr val="002060"/>
                </a:solidFill>
                <a:latin typeface="Times New Roman" pitchFamily="18" charset="0"/>
                <a:cs typeface="Times New Roman" pitchFamily="18" charset="0"/>
              </a:rPr>
              <a:t>tuyg'ulariga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hurmatni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bildiradi</a:t>
            </a:r>
            <a:r>
              <a:rPr lang="en-US" sz="3600" dirty="0" smtClean="0">
                <a:solidFill>
                  <a:srgbClr val="002060"/>
                </a:solidFill>
                <a:latin typeface="Times New Roman" pitchFamily="18" charset="0"/>
                <a:cs typeface="Times New Roman" pitchFamily="18" charset="0"/>
              </a:rPr>
              <a:t>.</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Boshqalar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qilayotgan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ishlari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uchun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minnatdorlik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bildiradi</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Kelishuvchanlik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barchani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tenglashtiradi</a:t>
            </a:r>
            <a:r>
              <a:rPr lang="en-US" sz="3200" dirty="0" smtClean="0">
                <a:solidFill>
                  <a:srgbClr val="002060"/>
                </a:solidFill>
              </a:rPr>
              <a:t>.</a:t>
            </a: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142976" y="142852"/>
            <a:ext cx="785818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Kelishuvchanli</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bo'lish</a:t>
            </a:r>
            <a:endParaRPr lang="ru-RU" sz="48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27</a:t>
            </a:fld>
            <a:endParaRPr lang="ru-RU" sz="2400" dirty="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1000108"/>
            <a:ext cx="7858148" cy="4929222"/>
          </a:xfrm>
        </p:spPr>
        <p:txBody>
          <a:bodyPr>
            <a:noAutofit/>
          </a:bodyPr>
          <a:lstStyle/>
          <a:p>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Shaxslararo</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muloqot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nafaqat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so'zlarning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aniq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ma'nosini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ichiga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oladi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balki</a:t>
            </a:r>
            <a:r>
              <a:rPr lang="en-US" sz="3200" dirty="0" smtClean="0">
                <a:solidFill>
                  <a:srgbClr val="002060"/>
                </a:solidFill>
                <a:latin typeface="Times New Roman" pitchFamily="18" charset="0"/>
                <a:cs typeface="Times New Roman" pitchFamily="18" charset="0"/>
              </a:rPr>
              <a:t> no-</a:t>
            </a:r>
            <a:r>
              <a:rPr lang="en-US" sz="3200" dirty="0" err="1" smtClean="0">
                <a:solidFill>
                  <a:srgbClr val="002060"/>
                </a:solidFill>
                <a:latin typeface="Times New Roman" pitchFamily="18" charset="0"/>
                <a:cs typeface="Times New Roman" pitchFamily="18" charset="0"/>
              </a:rPr>
              <a:t>og'zaki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xatti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ifodalanishi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orqali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yopiq</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xabarni</a:t>
            </a:r>
            <a:r>
              <a:rPr lang="en-US" sz="3200" dirty="0" smtClean="0">
                <a:solidFill>
                  <a:srgbClr val="002060"/>
                </a:solidFill>
                <a:latin typeface="Times New Roman" pitchFamily="18" charset="0"/>
                <a:cs typeface="Times New Roman" pitchFamily="18" charset="0"/>
              </a:rPr>
              <a:t> ham </a:t>
            </a:r>
            <a:r>
              <a:rPr lang="en-US" sz="3200" dirty="0" err="1" smtClean="0">
                <a:solidFill>
                  <a:srgbClr val="002060"/>
                </a:solidFill>
                <a:latin typeface="Times New Roman" pitchFamily="18" charset="0"/>
                <a:cs typeface="Times New Roman" pitchFamily="18" charset="0"/>
              </a:rPr>
              <a:t>anglatadi</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No-</a:t>
            </a:r>
            <a:r>
              <a:rPr lang="en-US" sz="3200" dirty="0" err="1" smtClean="0">
                <a:solidFill>
                  <a:srgbClr val="002060"/>
                </a:solidFill>
                <a:latin typeface="Times New Roman" pitchFamily="18" charset="0"/>
                <a:cs typeface="Times New Roman" pitchFamily="18" charset="0"/>
              </a:rPr>
              <a:t>og'zaki</a:t>
            </a:r>
            <a:r>
              <a:rPr lang="en-US" sz="3200" dirty="0" smtClean="0">
                <a:solidFill>
                  <a:srgbClr val="002060"/>
                </a:solidFill>
                <a:latin typeface="Times New Roman" pitchFamily="18" charset="0"/>
                <a:cs typeface="Times New Roman" pitchFamily="18" charset="0"/>
              </a:rPr>
              <a:t> (no-</a:t>
            </a:r>
            <a:r>
              <a:rPr lang="en-US" sz="3200" dirty="0" err="1" smtClean="0">
                <a:solidFill>
                  <a:srgbClr val="002060"/>
                </a:solidFill>
                <a:latin typeface="Times New Roman" pitchFamily="18" charset="0"/>
                <a:cs typeface="Times New Roman" pitchFamily="18" charset="0"/>
              </a:rPr>
              <a:t>varbal</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kommunikatsiyalar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ichiga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oladi</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yuz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ifodalari</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ovozning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ohangi</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tana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tilidagi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imo-ishoralar</a:t>
            </a:r>
            <a:r>
              <a:rPr lang="en-US" sz="3200" dirty="0" smtClean="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katnashchilar</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orasidagi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fazoviy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masofa</a:t>
            </a:r>
            <a:r>
              <a:rPr lang="en-US" sz="3200" dirty="0" smtClean="0">
                <a:solidFill>
                  <a:srgbClr val="002060"/>
                </a:solidFill>
                <a:latin typeface="Times New Roman" pitchFamily="18" charset="0"/>
                <a:cs typeface="Times New Roman" pitchFamily="18" charset="0"/>
              </a:rPr>
              <a:t>.</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071538" y="0"/>
            <a:ext cx="8072462"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Og'zaki</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bo'lmagan</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muloqot</a:t>
            </a:r>
            <a:endParaRPr lang="ru-RU" sz="4800" b="1"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358214" y="6305550"/>
            <a:ext cx="712634" cy="476250"/>
          </a:xfrm>
        </p:spPr>
        <p:txBody>
          <a:bodyPr anchor="b"/>
          <a:lstStyle/>
          <a:p>
            <a:fld id="{1182D2C8-8C08-481D-98E3-DD766A4C5F69}" type="slidenum">
              <a:rPr lang="ru-RU" sz="2400" smtClean="0">
                <a:solidFill>
                  <a:schemeClr val="tx1"/>
                </a:solidFill>
              </a:rPr>
              <a:pPr/>
              <a:t>28</a:t>
            </a:fld>
            <a:endParaRPr lang="ru-RU" sz="2400" dirty="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pPr marL="361950" indent="361950"/>
            <a:r>
              <a:rPr lang="en-US" sz="4400" dirty="0" smtClean="0">
                <a:solidFill>
                  <a:srgbClr val="C00000"/>
                </a:solidFill>
                <a:latin typeface="Times New Roman" pitchFamily="18" charset="0"/>
                <a:cs typeface="Times New Roman" pitchFamily="18" charset="0"/>
              </a:rPr>
              <a:t/>
            </a:r>
            <a:br>
              <a:rPr lang="en-US" sz="4400" dirty="0" smtClean="0">
                <a:solidFill>
                  <a:srgbClr val="C00000"/>
                </a:solidFill>
                <a:latin typeface="Times New Roman" pitchFamily="18" charset="0"/>
                <a:cs typeface="Times New Roman" pitchFamily="18" charset="0"/>
              </a:rPr>
            </a:br>
            <a:r>
              <a:rPr lang="en-US" sz="4400" dirty="0" smtClean="0">
                <a:solidFill>
                  <a:srgbClr val="C00000"/>
                </a:solidFill>
                <a:latin typeface="Times New Roman" pitchFamily="18" charset="0"/>
                <a:cs typeface="Times New Roman" pitchFamily="18" charset="0"/>
              </a:rPr>
              <a:t> </a:t>
            </a:r>
            <a:r>
              <a:rPr lang="ru-RU" sz="4400" dirty="0" smtClean="0">
                <a:latin typeface="Times New Roman" pitchFamily="18" charset="0"/>
                <a:cs typeface="Times New Roman" pitchFamily="18" charset="0"/>
              </a:rPr>
              <a:t/>
            </a:r>
            <a:br>
              <a:rPr lang="ru-RU" sz="4400" dirty="0" smtClean="0">
                <a:latin typeface="Times New Roman" pitchFamily="18" charset="0"/>
                <a:cs typeface="Times New Roman" pitchFamily="18" charset="0"/>
              </a:rPr>
            </a:br>
            <a:r>
              <a:rPr lang="en-US" sz="4400" dirty="0" smtClean="0">
                <a:latin typeface="Times New Roman" pitchFamily="18" charset="0"/>
                <a:cs typeface="Times New Roman" pitchFamily="18" charset="0"/>
              </a:rPr>
              <a:t>1. </a:t>
            </a:r>
            <a:r>
              <a:rPr lang="en-US" sz="4400" dirty="0" err="1" smtClean="0">
                <a:latin typeface="Times New Roman" pitchFamily="18" charset="0"/>
                <a:cs typeface="Times New Roman" pitchFamily="18" charset="0"/>
              </a:rPr>
              <a:t>Kontent</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tarkib</a:t>
            </a:r>
            <a:r>
              <a:rPr lang="en-US" sz="4400" dirty="0" smtClean="0">
                <a:latin typeface="Times New Roman" pitchFamily="18" charset="0"/>
                <a:cs typeface="Times New Roman" pitchFamily="18" charset="0"/>
              </a:rPr>
              <a:t>),</a:t>
            </a:r>
            <a:br>
              <a:rPr lang="en-US" sz="44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en-US" sz="4400" dirty="0" smtClean="0">
                <a:latin typeface="Times New Roman" pitchFamily="18" charset="0"/>
                <a:cs typeface="Times New Roman" pitchFamily="18" charset="0"/>
              </a:rPr>
              <a:t>2. </a:t>
            </a:r>
            <a:r>
              <a:rPr lang="en-US" sz="4400" dirty="0" err="1" smtClean="0">
                <a:latin typeface="Times New Roman" pitchFamily="18" charset="0"/>
                <a:cs typeface="Times New Roman" pitchFamily="18" charset="0"/>
              </a:rPr>
              <a:t>Maqsad</a:t>
            </a:r>
            <a:r>
              <a:rPr lang="en-US" sz="4400" dirty="0" smtClean="0">
                <a:latin typeface="Times New Roman" pitchFamily="18" charset="0"/>
                <a:cs typeface="Times New Roman" pitchFamily="18" charset="0"/>
              </a:rPr>
              <a:t>,</a:t>
            </a:r>
            <a:r>
              <a:rPr lang="ru-RU" sz="4400" dirty="0" smtClean="0">
                <a:latin typeface="Times New Roman" pitchFamily="18" charset="0"/>
                <a:cs typeface="Times New Roman" pitchFamily="18" charset="0"/>
              </a:rPr>
              <a:t/>
            </a:r>
            <a:br>
              <a:rPr lang="ru-RU" sz="44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4400" dirty="0" smtClean="0">
                <a:latin typeface="Times New Roman" pitchFamily="18" charset="0"/>
                <a:cs typeface="Times New Roman" pitchFamily="18" charset="0"/>
              </a:rPr>
              <a:t>3. </a:t>
            </a:r>
            <a:r>
              <a:rPr lang="en-US" sz="4400" dirty="0" err="1" smtClean="0">
                <a:latin typeface="Times New Roman" pitchFamily="18" charset="0"/>
                <a:cs typeface="Times New Roman" pitchFamily="18" charset="0"/>
              </a:rPr>
              <a:t>Vosita</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kanal</a:t>
            </a:r>
            <a:r>
              <a:rPr lang="en-US" sz="4400" dirty="0" smtClean="0">
                <a:latin typeface="Times New Roman" pitchFamily="18" charset="0"/>
                <a:cs typeface="Times New Roman" pitchFamily="18" charset="0"/>
              </a:rPr>
              <a:t>).</a:t>
            </a:r>
            <a:r>
              <a:rPr lang="ru-RU" sz="4400" dirty="0" smtClean="0">
                <a:latin typeface="Times New Roman" pitchFamily="18" charset="0"/>
                <a:cs typeface="Times New Roman" pitchFamily="18" charset="0"/>
              </a:rPr>
              <a:t/>
            </a:r>
            <a:br>
              <a:rPr lang="ru-RU" sz="4400" dirty="0" smtClean="0">
                <a:latin typeface="Times New Roman" pitchFamily="18" charset="0"/>
                <a:cs typeface="Times New Roman" pitchFamily="18" charset="0"/>
              </a:rPr>
            </a:br>
            <a:r>
              <a:rPr lang="en-US" sz="4400" dirty="0" smtClean="0">
                <a:solidFill>
                  <a:srgbClr val="C00000"/>
                </a:solidFill>
                <a:latin typeface="Times New Roman" pitchFamily="18" charset="0"/>
                <a:cs typeface="Times New Roman" pitchFamily="18" charset="0"/>
              </a:rPr>
              <a:t/>
            </a:r>
            <a:br>
              <a:rPr lang="en-US" sz="4400" dirty="0" smtClean="0">
                <a:solidFill>
                  <a:srgbClr val="C00000"/>
                </a:solidFill>
                <a:latin typeface="Times New Roman" pitchFamily="18" charset="0"/>
                <a:cs typeface="Times New Roman" pitchFamily="18" charset="0"/>
              </a:rPr>
            </a:br>
            <a:endParaRPr lang="ru-RU" sz="44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1000100" y="285728"/>
            <a:ext cx="8143900" cy="1200329"/>
          </a:xfrm>
          <a:prstGeom prst="rect">
            <a:avLst/>
          </a:prstGeom>
          <a:solidFill>
            <a:srgbClr val="FFFF00"/>
          </a:solidFill>
        </p:spPr>
        <p:txBody>
          <a:bodyPr wrap="square">
            <a:spAutoFit/>
          </a:bodyPr>
          <a:lstStyle/>
          <a:p>
            <a:pPr algn="ctr"/>
            <a:r>
              <a:rPr lang="en-US" sz="3600" b="1" dirty="0" err="1" smtClean="0">
                <a:solidFill>
                  <a:srgbClr val="FF0000"/>
                </a:solidFill>
              </a:rPr>
              <a:t>Muloqot</a:t>
            </a:r>
            <a:r>
              <a:rPr lang="en-US" sz="3600" b="1" dirty="0" smtClean="0">
                <a:solidFill>
                  <a:srgbClr val="FF0000"/>
                </a:solidFill>
              </a:rPr>
              <a:t> </a:t>
            </a:r>
            <a:r>
              <a:rPr lang="en-US" sz="3600" b="1" dirty="0" err="1" smtClean="0">
                <a:solidFill>
                  <a:srgbClr val="FF0000"/>
                </a:solidFill>
              </a:rPr>
              <a:t>quyidagi</a:t>
            </a:r>
            <a:r>
              <a:rPr lang="en-US" sz="3600" b="1" dirty="0" smtClean="0">
                <a:solidFill>
                  <a:srgbClr val="FF0000"/>
                </a:solidFill>
              </a:rPr>
              <a:t> </a:t>
            </a:r>
            <a:r>
              <a:rPr lang="en-US" sz="3600" b="1" dirty="0" err="1" smtClean="0">
                <a:solidFill>
                  <a:srgbClr val="FF0000"/>
                </a:solidFill>
              </a:rPr>
              <a:t>jihatlarni</a:t>
            </a:r>
            <a:r>
              <a:rPr lang="en-US" sz="3600" b="1" dirty="0" smtClean="0">
                <a:solidFill>
                  <a:srgbClr val="FF0000"/>
                </a:solidFill>
              </a:rPr>
              <a:t> </a:t>
            </a:r>
            <a:r>
              <a:rPr lang="en-US" sz="3600" b="1" dirty="0" err="1" smtClean="0">
                <a:solidFill>
                  <a:srgbClr val="FF0000"/>
                </a:solidFill>
              </a:rPr>
              <a:t>ta'kidlaydi</a:t>
            </a:r>
            <a:r>
              <a:rPr lang="en-US" sz="3600" b="1" dirty="0" smtClean="0">
                <a:solidFill>
                  <a:srgbClr val="FF0000"/>
                </a:solidFill>
              </a:rPr>
              <a:t>:</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r>
              <a:rPr lang="en-US" dirty="0" smtClean="0">
                <a:solidFill>
                  <a:schemeClr val="tx1"/>
                </a:solidFill>
              </a:rPr>
              <a:t>9</a:t>
            </a:r>
            <a:endParaRPr lang="ru-RU" dirty="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382" y="1428736"/>
            <a:ext cx="7929618" cy="4572032"/>
          </a:xfrm>
        </p:spPr>
        <p:txBody>
          <a:bodyPr>
            <a:noAutofit/>
          </a:bodyPr>
          <a:lstStyle/>
          <a:p>
            <a:pPr marL="361950"/>
            <a:r>
              <a:rPr lang="en-US" sz="4000" dirty="0" smtClean="0">
                <a:solidFill>
                  <a:srgbClr val="C00000"/>
                </a:solidFill>
                <a:latin typeface="Times New Roman" pitchFamily="18" charset="0"/>
                <a:cs typeface="Times New Roman" pitchFamily="18" charset="0"/>
              </a:rPr>
              <a:t/>
            </a:r>
            <a:br>
              <a:rPr lang="en-US" sz="4000" dirty="0" smtClean="0">
                <a:solidFill>
                  <a:srgbClr val="C00000"/>
                </a:solidFill>
                <a:latin typeface="Times New Roman" pitchFamily="18" charset="0"/>
                <a:cs typeface="Times New Roman" pitchFamily="18" charset="0"/>
              </a:rPr>
            </a:br>
            <a:r>
              <a:rPr lang="en-US" sz="4000" dirty="0" err="1" smtClean="0">
                <a:latin typeface="Times New Roman" pitchFamily="18" charset="0"/>
                <a:cs typeface="Times New Roman" pitchFamily="18" charset="0"/>
              </a:rPr>
              <a:t>Odamlar</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bir-birlari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bilan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yangilik</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xizmat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shaxsiy</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atrof</a:t>
            </a:r>
            <a:r>
              <a:rPr lang="en-US" sz="4000" dirty="0" smtClean="0">
                <a:latin typeface="Times New Roman" pitchFamily="18" charset="0"/>
                <a:cs typeface="Times New Roman" pitchFamily="18" charset="0"/>
              </a:rPr>
              <a:t>-</a:t>
            </a:r>
            <a:r>
              <a:rPr lang="en-US" sz="4000" dirty="0" err="1" smtClean="0">
                <a:latin typeface="Times New Roman" pitchFamily="18" charset="0"/>
                <a:cs typeface="Times New Roman" pitchFamily="18" charset="0"/>
              </a:rPr>
              <a:t>muhit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haqidagi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bilimlarni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hayot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davomida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to'plangan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tajriba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ko'nikma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mahorat</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elementlarini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qamrab</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olgan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ma'lumotlarni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almashishadilar</a:t>
            </a:r>
            <a:r>
              <a:rPr lang="en-US" sz="4000" dirty="0" smtClean="0">
                <a:latin typeface="Times New Roman" pitchFamily="18" charset="0"/>
                <a:cs typeface="Times New Roman" pitchFamily="18" charset="0"/>
              </a:rPr>
              <a:t>.</a:t>
            </a:r>
            <a:r>
              <a:rPr lang="en-US" sz="4000" dirty="0" smtClean="0">
                <a:solidFill>
                  <a:srgbClr val="C00000"/>
                </a:solidFill>
                <a:latin typeface="Times New Roman" pitchFamily="18" charset="0"/>
                <a:cs typeface="Times New Roman" pitchFamily="18" charset="0"/>
              </a:rPr>
              <a:t/>
            </a:r>
            <a:br>
              <a:rPr lang="en-US" sz="4000" dirty="0" smtClean="0">
                <a:solidFill>
                  <a:srgbClr val="C00000"/>
                </a:solidFill>
                <a:latin typeface="Times New Roman" pitchFamily="18" charset="0"/>
                <a:cs typeface="Times New Roman" pitchFamily="18" charset="0"/>
              </a:rPr>
            </a:br>
            <a:endParaRPr lang="ru-RU" sz="40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1000100" y="285728"/>
            <a:ext cx="8143900" cy="769441"/>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cs typeface="Times New Roman" pitchFamily="18" charset="0"/>
              </a:rPr>
              <a:t>Tarkib</a:t>
            </a:r>
            <a:endParaRPr lang="ru-RU" sz="4400" b="1"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a:xfrm>
            <a:off x="8501090" y="6305550"/>
            <a:ext cx="569758" cy="476250"/>
          </a:xfrm>
        </p:spPr>
        <p:txBody>
          <a:bodyPr/>
          <a:lstStyle/>
          <a:p>
            <a:fld id="{1182D2C8-8C08-481D-98E3-DD766A4C5F69}" type="slidenum">
              <a:rPr lang="ru-RU" sz="2400" smtClean="0">
                <a:solidFill>
                  <a:schemeClr val="tx1"/>
                </a:solidFill>
              </a:rPr>
              <a:pPr/>
              <a:t>30</a:t>
            </a:fld>
            <a:endParaRPr lang="ru-RU" sz="2400" dirty="0">
              <a:solidFill>
                <a:schemeClr val="tx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pPr marL="266700"/>
            <a:r>
              <a:rPr lang="en-US" sz="3600" dirty="0" smtClean="0">
                <a:solidFill>
                  <a:srgbClr val="C00000"/>
                </a:solidFill>
                <a:latin typeface="Times New Roman" pitchFamily="18" charset="0"/>
                <a:cs typeface="Times New Roman" pitchFamily="18" charset="0"/>
              </a:rPr>
              <a:t/>
            </a:r>
            <a:br>
              <a:rPr lang="en-US" sz="3600" dirty="0" smtClean="0">
                <a:solidFill>
                  <a:srgbClr val="C00000"/>
                </a:solidFill>
                <a:latin typeface="Times New Roman" pitchFamily="18" charset="0"/>
                <a:cs typeface="Times New Roman" pitchFamily="18" charset="0"/>
              </a:rPr>
            </a:br>
            <a:r>
              <a:rPr lang="en-US" sz="3600" dirty="0" smtClean="0">
                <a:solidFill>
                  <a:srgbClr val="C00000"/>
                </a:solidFill>
                <a:latin typeface="Times New Roman" pitchFamily="18" charset="0"/>
                <a:cs typeface="Times New Roman" pitchFamily="18" charset="0"/>
              </a:rPr>
              <a:t> </a:t>
            </a:r>
            <a:br>
              <a:rPr lang="en-US" sz="3600" dirty="0" smtClean="0">
                <a:solidFill>
                  <a:srgbClr val="C00000"/>
                </a:solidFill>
                <a:latin typeface="Times New Roman" pitchFamily="18" charset="0"/>
                <a:cs typeface="Times New Roman" pitchFamily="18" charset="0"/>
              </a:rPr>
            </a:br>
            <a:r>
              <a:rPr lang="en-US" sz="3600" dirty="0" err="1" smtClean="0">
                <a:latin typeface="Times New Roman" pitchFamily="18" charset="0"/>
                <a:cs typeface="Times New Roman" pitchFamily="18" charset="0"/>
              </a:rPr>
              <a:t>Inson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ko'plab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kommunikativ</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maqsadlarga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ega</a:t>
            </a:r>
            <a:r>
              <a:rPr lang="en-US" sz="3600" dirty="0" smtClean="0">
                <a:latin typeface="Times New Roman" pitchFamily="18" charset="0"/>
                <a:cs typeface="Times New Roman" pitchFamily="18" charset="0"/>
              </a:rPr>
              <a:t>: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1. </a:t>
            </a:r>
            <a:r>
              <a:rPr lang="en-US" sz="3600" dirty="0" err="1" smtClean="0">
                <a:latin typeface="Times New Roman" pitchFamily="18" charset="0"/>
                <a:cs typeface="Times New Roman" pitchFamily="18" charset="0"/>
              </a:rPr>
              <a:t>atrof</a:t>
            </a:r>
            <a:r>
              <a:rPr lang="en-US" sz="3600" dirty="0" smtClean="0">
                <a:latin typeface="Times New Roman" pitchFamily="18" charset="0"/>
                <a:cs typeface="Times New Roman" pitchFamily="18" charset="0"/>
              </a:rPr>
              <a:t>-</a:t>
            </a:r>
            <a:r>
              <a:rPr lang="en-US" sz="3600" dirty="0" err="1" smtClean="0">
                <a:latin typeface="Times New Roman" pitchFamily="18" charset="0"/>
                <a:cs typeface="Times New Roman" pitchFamily="18" charset="0"/>
              </a:rPr>
              <a:t>muhit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haqida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ob'ektiv</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bilimlarni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olish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uzatish</a:t>
            </a:r>
            <a:r>
              <a:rPr lang="en-US" sz="3600" dirty="0" smtClean="0">
                <a:latin typeface="Times New Roman" pitchFamily="18" charset="0"/>
                <a:cs typeface="Times New Roman" pitchFamily="18" charset="0"/>
              </a:rPr>
              <a:t>,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2. </a:t>
            </a:r>
            <a:r>
              <a:rPr lang="en-US" sz="3600" dirty="0" err="1" smtClean="0">
                <a:latin typeface="Times New Roman" pitchFamily="18" charset="0"/>
                <a:cs typeface="Times New Roman" pitchFamily="18" charset="0"/>
              </a:rPr>
              <a:t>ta'lim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tarbiya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berish</a:t>
            </a:r>
            <a:r>
              <a:rPr lang="en-US" sz="3600" dirty="0" smtClean="0">
                <a:latin typeface="Times New Roman" pitchFamily="18" charset="0"/>
                <a:cs typeface="Times New Roman" pitchFamily="18" charset="0"/>
              </a:rPr>
              <a:t>,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3. </a:t>
            </a:r>
            <a:r>
              <a:rPr lang="en-US" sz="3600" dirty="0" err="1" smtClean="0">
                <a:latin typeface="Times New Roman" pitchFamily="18" charset="0"/>
                <a:cs typeface="Times New Roman" pitchFamily="18" charset="0"/>
              </a:rPr>
              <a:t>odamlarning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birgalikdagi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faoliyatini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oqilona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muvofiqlashtirish</a:t>
            </a:r>
            <a:r>
              <a:rPr lang="en-US" sz="3600" dirty="0" smtClean="0">
                <a:latin typeface="Times New Roman" pitchFamily="18" charset="0"/>
                <a:cs typeface="Times New Roman" pitchFamily="18" charset="0"/>
              </a:rPr>
              <a:t>, 4. </a:t>
            </a:r>
            <a:r>
              <a:rPr lang="en-US" sz="3600" dirty="0" err="1" smtClean="0">
                <a:latin typeface="Times New Roman" pitchFamily="18" charset="0"/>
                <a:cs typeface="Times New Roman" pitchFamily="18" charset="0"/>
              </a:rPr>
              <a:t>shaxsiy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xizmat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biznes</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aloqalarini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o'rnatish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boshqalar</a:t>
            </a:r>
            <a:r>
              <a:rPr lang="en-US" sz="3600" dirty="0" smtClean="0">
                <a:latin typeface="Times New Roman" pitchFamily="18" charset="0"/>
                <a:cs typeface="Times New Roman" pitchFamily="18" charset="0"/>
              </a:rPr>
              <a:t>.</a:t>
            </a:r>
            <a:r>
              <a:rPr lang="ru-RU" sz="3600" dirty="0" smtClean="0">
                <a:solidFill>
                  <a:srgbClr val="C00000"/>
                </a:solidFill>
                <a:latin typeface="Times New Roman" pitchFamily="18" charset="0"/>
                <a:cs typeface="Times New Roman" pitchFamily="18" charset="0"/>
              </a:rPr>
              <a:t/>
            </a:r>
            <a:br>
              <a:rPr lang="ru-RU" sz="3600" dirty="0" smtClean="0">
                <a:solidFill>
                  <a:srgbClr val="C00000"/>
                </a:solidFill>
                <a:latin typeface="Times New Roman" pitchFamily="18" charset="0"/>
                <a:cs typeface="Times New Roman" pitchFamily="18" charset="0"/>
              </a:rPr>
            </a:br>
            <a:r>
              <a:rPr lang="en-US" sz="3600" dirty="0" smtClean="0">
                <a:solidFill>
                  <a:srgbClr val="C00000"/>
                </a:solidFill>
                <a:latin typeface="Times New Roman" pitchFamily="18" charset="0"/>
                <a:cs typeface="Times New Roman" pitchFamily="18" charset="0"/>
              </a:rPr>
              <a:t/>
            </a:r>
            <a:br>
              <a:rPr lang="en-US" sz="3600" dirty="0" smtClean="0">
                <a:solidFill>
                  <a:srgbClr val="C00000"/>
                </a:solidFill>
                <a:latin typeface="Times New Roman" pitchFamily="18" charset="0"/>
                <a:cs typeface="Times New Roman" pitchFamily="18" charset="0"/>
              </a:rPr>
            </a:br>
            <a:endParaRPr lang="ru-RU" sz="3600" dirty="0">
              <a:solidFill>
                <a:srgbClr val="C00000"/>
              </a:solidFill>
              <a:latin typeface="Times New Roman" pitchFamily="18" charset="0"/>
              <a:cs typeface="Times New Roman" pitchFamily="18" charset="0"/>
            </a:endParaRPr>
          </a:p>
        </p:txBody>
      </p:sp>
      <p:sp>
        <p:nvSpPr>
          <p:cNvPr id="3" name="Прямоугольник 2"/>
          <p:cNvSpPr/>
          <p:nvPr/>
        </p:nvSpPr>
        <p:spPr>
          <a:xfrm>
            <a:off x="1000100" y="285728"/>
            <a:ext cx="8143900" cy="769441"/>
          </a:xfrm>
          <a:prstGeom prst="rect">
            <a:avLst/>
          </a:prstGeom>
          <a:solidFill>
            <a:srgbClr val="FFFF00"/>
          </a:solidFill>
        </p:spPr>
        <p:txBody>
          <a:bodyPr wrap="square">
            <a:spAutoFit/>
          </a:bodyPr>
          <a:lstStyle/>
          <a:p>
            <a:pPr algn="ctr"/>
            <a:r>
              <a:rPr lang="en-US" sz="44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Muloqotning</a:t>
            </a:r>
            <a:r>
              <a:rPr lang="en-US" sz="44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4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maqsadi</a:t>
            </a:r>
            <a:endParaRPr lang="ru-RU" sz="44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smtClean="0">
                <a:solidFill>
                  <a:schemeClr val="tx1"/>
                </a:solidFill>
              </a:rPr>
              <a:pPr/>
              <a:t>31</a:t>
            </a:fld>
            <a:endParaRPr lang="ru-RU" sz="1800" dirty="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pPr marL="266700"/>
            <a:r>
              <a:rPr lang="en-US" sz="4400" dirty="0" err="1" smtClean="0">
                <a:solidFill>
                  <a:srgbClr val="002060"/>
                </a:solidFill>
                <a:latin typeface="Times New Roman" pitchFamily="18" charset="0"/>
                <a:cs typeface="Times New Roman" pitchFamily="18" charset="0"/>
              </a:rPr>
              <a:t>Bir</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odamdan</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ikkinchisiga</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muloqot</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jarayonida</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uzatiladigan</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axborotni</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kodlash</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uzatish</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qayta</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ishlash</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va</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dekodlash</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usullari</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va</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texnik</a:t>
            </a:r>
            <a:r>
              <a:rPr lang="en-US" sz="4400" dirty="0" smtClean="0">
                <a:solidFill>
                  <a:srgbClr val="002060"/>
                </a:solidFill>
                <a:latin typeface="Times New Roman" pitchFamily="18" charset="0"/>
                <a:cs typeface="Times New Roman" pitchFamily="18" charset="0"/>
              </a:rPr>
              <a:t> </a:t>
            </a:r>
            <a:r>
              <a:rPr lang="en-US" sz="4400" dirty="0" err="1" smtClean="0">
                <a:solidFill>
                  <a:srgbClr val="002060"/>
                </a:solidFill>
                <a:latin typeface="Times New Roman" pitchFamily="18" charset="0"/>
                <a:cs typeface="Times New Roman" pitchFamily="18" charset="0"/>
              </a:rPr>
              <a:t>vositalari</a:t>
            </a:r>
            <a:r>
              <a:rPr lang="en-US" sz="4400" dirty="0" smtClean="0">
                <a:solidFill>
                  <a:srgbClr val="002060"/>
                </a:solidFill>
                <a:latin typeface="Times New Roman" pitchFamily="18" charset="0"/>
                <a:cs typeface="Times New Roman" pitchFamily="18" charset="0"/>
              </a:rPr>
              <a:t>. </a:t>
            </a:r>
            <a:endParaRPr lang="ru-RU" sz="44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Aloqa</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vositalari</a:t>
            </a:r>
            <a:r>
              <a:rPr lang="en-US" sz="4800" b="1" dirty="0" smtClean="0">
                <a:solidFill>
                  <a:srgbClr val="FF0000"/>
                </a:solidFill>
                <a:latin typeface="Times New Roman" pitchFamily="18" charset="0"/>
                <a:cs typeface="Times New Roman" pitchFamily="18" charset="0"/>
              </a:rPr>
              <a:t> </a:t>
            </a:r>
            <a:endParaRPr lang="ru-RU" sz="48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b="1" smtClean="0">
                <a:solidFill>
                  <a:schemeClr val="tx1"/>
                </a:solidFill>
              </a:rPr>
              <a:pPr/>
              <a:t>32</a:t>
            </a:fld>
            <a:endParaRPr lang="ru-RU" sz="2000" b="1" dirty="0">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r>
              <a:rPr lang="en-US" sz="2800" dirty="0" smtClean="0">
                <a:solidFill>
                  <a:srgbClr val="002060"/>
                </a:solidFill>
              </a:rPr>
              <a:t>1. </a:t>
            </a:r>
            <a:r>
              <a:rPr lang="en-US" sz="2800" dirty="0" err="1" smtClean="0">
                <a:solidFill>
                  <a:srgbClr val="002060"/>
                </a:solidFill>
              </a:rPr>
              <a:t>Til</a:t>
            </a:r>
            <a:r>
              <a:rPr lang="en-US" sz="2800" dirty="0" smtClean="0">
                <a:solidFill>
                  <a:srgbClr val="002060"/>
                </a:solidFill>
              </a:rPr>
              <a:t> – Assai </a:t>
            </a:r>
            <a:r>
              <a:rPr lang="en-US" sz="2800" dirty="0" err="1" smtClean="0">
                <a:solidFill>
                  <a:srgbClr val="002060"/>
                </a:solidFill>
              </a:rPr>
              <a:t>ovozli</a:t>
            </a:r>
            <a:r>
              <a:rPr lang="en-US" sz="2800" dirty="0" smtClean="0">
                <a:solidFill>
                  <a:srgbClr val="002060"/>
                </a:solidFill>
              </a:rPr>
              <a:t> (audio) </a:t>
            </a:r>
            <a:r>
              <a:rPr lang="en-US" sz="2800" dirty="0" err="1" smtClean="0">
                <a:solidFill>
                  <a:srgbClr val="002060"/>
                </a:solidFill>
              </a:rPr>
              <a:t>signallarni</a:t>
            </a:r>
            <a:r>
              <a:rPr lang="en-US" sz="2800" dirty="0" smtClean="0">
                <a:solidFill>
                  <a:srgbClr val="002060"/>
                </a:solidFill>
              </a:rPr>
              <a:t> </a:t>
            </a:r>
            <a:r>
              <a:rPr lang="en-US" sz="2800" dirty="0" err="1" smtClean="0">
                <a:solidFill>
                  <a:srgbClr val="002060"/>
                </a:solidFill>
              </a:rPr>
              <a:t>chiqarish</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qabul</a:t>
            </a:r>
            <a:r>
              <a:rPr lang="en-US" sz="2800" dirty="0" smtClean="0">
                <a:solidFill>
                  <a:srgbClr val="002060"/>
                </a:solidFill>
              </a:rPr>
              <a:t> </a:t>
            </a:r>
            <a:r>
              <a:rPr lang="en-US" sz="2800" dirty="0" err="1" smtClean="0">
                <a:solidFill>
                  <a:srgbClr val="002060"/>
                </a:solidFill>
              </a:rPr>
              <a:t>qilish</a:t>
            </a:r>
            <a:r>
              <a:rPr lang="en-US" sz="2800" dirty="0" smtClean="0">
                <a:solidFill>
                  <a:srgbClr val="002060"/>
                </a:solidFill>
              </a:rPr>
              <a:t>,</a:t>
            </a:r>
            <a:r>
              <a:rPr lang="ru-RU" sz="2800" dirty="0" smtClean="0">
                <a:solidFill>
                  <a:srgbClr val="002060"/>
                </a:solidFill>
              </a:rPr>
              <a:t/>
            </a:r>
            <a:br>
              <a:rPr lang="ru-RU" sz="2800" dirty="0" smtClean="0">
                <a:solidFill>
                  <a:srgbClr val="002060"/>
                </a:solidFill>
              </a:rPr>
            </a:br>
            <a:r>
              <a:rPr lang="en-US" sz="2800" dirty="0" smtClean="0">
                <a:solidFill>
                  <a:srgbClr val="002060"/>
                </a:solidFill>
              </a:rPr>
              <a:t>2. </a:t>
            </a:r>
            <a:r>
              <a:rPr lang="en-US" sz="2800" dirty="0" err="1" smtClean="0">
                <a:solidFill>
                  <a:srgbClr val="002060"/>
                </a:solidFill>
              </a:rPr>
              <a:t>Hissiy</a:t>
            </a:r>
            <a:r>
              <a:rPr lang="en-US" sz="2800" dirty="0" smtClean="0">
                <a:solidFill>
                  <a:srgbClr val="002060"/>
                </a:solidFill>
              </a:rPr>
              <a:t> </a:t>
            </a:r>
            <a:r>
              <a:rPr lang="en-US" sz="2800" dirty="0" err="1" smtClean="0">
                <a:solidFill>
                  <a:srgbClr val="002060"/>
                </a:solidFill>
              </a:rPr>
              <a:t>organlar</a:t>
            </a:r>
            <a:r>
              <a:rPr lang="en-US" sz="2800" dirty="0" smtClean="0">
                <a:solidFill>
                  <a:srgbClr val="002060"/>
                </a:solidFill>
              </a:rPr>
              <a:t> </a:t>
            </a:r>
            <a:r>
              <a:rPr lang="en-US" sz="2800" dirty="0" err="1" smtClean="0">
                <a:solidFill>
                  <a:srgbClr val="002060"/>
                </a:solidFill>
              </a:rPr>
              <a:t>orqali</a:t>
            </a:r>
            <a:r>
              <a:rPr lang="en-US" sz="2800" dirty="0" smtClean="0">
                <a:solidFill>
                  <a:srgbClr val="002060"/>
                </a:solidFill>
              </a:rPr>
              <a:t> </a:t>
            </a:r>
            <a:r>
              <a:rPr lang="en-US" sz="2800" dirty="0" smtClean="0">
                <a:solidFill>
                  <a:srgbClr val="002060"/>
                </a:solidFill>
                <a:effectLst/>
              </a:rPr>
              <a:t>(video) </a:t>
            </a:r>
            <a:r>
              <a:rPr lang="en-US" sz="2800" dirty="0" err="1" smtClean="0">
                <a:solidFill>
                  <a:srgbClr val="002060"/>
                </a:solidFill>
              </a:rPr>
              <a:t>boshqalarning</a:t>
            </a:r>
            <a:r>
              <a:rPr lang="en-US" sz="2800" dirty="0" smtClean="0">
                <a:solidFill>
                  <a:srgbClr val="002060"/>
                </a:solidFill>
              </a:rPr>
              <a:t> </a:t>
            </a:r>
            <a:r>
              <a:rPr lang="en-US" sz="2800" dirty="0" err="1" smtClean="0">
                <a:solidFill>
                  <a:srgbClr val="002060"/>
                </a:solidFill>
              </a:rPr>
              <a:t>harakatlarini</a:t>
            </a:r>
            <a:r>
              <a:rPr lang="en-US" sz="2800" dirty="0" smtClean="0">
                <a:solidFill>
                  <a:srgbClr val="002060"/>
                </a:solidFill>
              </a:rPr>
              <a:t> </a:t>
            </a:r>
            <a:r>
              <a:rPr lang="en-US" sz="2800" dirty="0" err="1" smtClean="0">
                <a:solidFill>
                  <a:srgbClr val="002060"/>
                </a:solidFill>
              </a:rPr>
              <a:t>kuzatish</a:t>
            </a:r>
            <a:r>
              <a:rPr lang="en-US" sz="2800" dirty="0" smtClean="0">
                <a:solidFill>
                  <a:srgbClr val="002060"/>
                </a:solidFill>
              </a:rPr>
              <a:t>,</a:t>
            </a:r>
            <a:r>
              <a:rPr lang="ru-RU" sz="2800" dirty="0" smtClean="0">
                <a:solidFill>
                  <a:srgbClr val="002060"/>
                </a:solidFill>
              </a:rPr>
              <a:t/>
            </a:r>
            <a:br>
              <a:rPr lang="ru-RU" sz="2800" dirty="0" smtClean="0">
                <a:solidFill>
                  <a:srgbClr val="002060"/>
                </a:solidFill>
              </a:rPr>
            </a:br>
            <a:r>
              <a:rPr lang="en-US" sz="2800" dirty="0" smtClean="0">
                <a:solidFill>
                  <a:srgbClr val="002060"/>
                </a:solidFill>
              </a:rPr>
              <a:t>3. </a:t>
            </a:r>
            <a:r>
              <a:rPr lang="en-US" sz="2800" dirty="0" err="1" smtClean="0">
                <a:solidFill>
                  <a:srgbClr val="002060"/>
                </a:solidFill>
              </a:rPr>
              <a:t>Yozuv</a:t>
            </a:r>
            <a:r>
              <a:rPr lang="en-US" sz="2800" dirty="0" smtClean="0">
                <a:solidFill>
                  <a:srgbClr val="002060"/>
                </a:solidFill>
              </a:rPr>
              <a:t> </a:t>
            </a:r>
            <a:r>
              <a:rPr lang="en-US" sz="2800" dirty="0" err="1" smtClean="0">
                <a:solidFill>
                  <a:srgbClr val="002060"/>
                </a:solidFill>
              </a:rPr>
              <a:t>turli</a:t>
            </a:r>
            <a:r>
              <a:rPr lang="en-US" sz="2800" dirty="0" smtClean="0">
                <a:solidFill>
                  <a:srgbClr val="002060"/>
                </a:solidFill>
              </a:rPr>
              <a:t> </a:t>
            </a:r>
            <a:r>
              <a:rPr lang="en-US" sz="2800" dirty="0" err="1" smtClean="0">
                <a:solidFill>
                  <a:srgbClr val="002060"/>
                </a:solidFill>
              </a:rPr>
              <a:t>shakllari</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turlari</a:t>
            </a:r>
            <a:r>
              <a:rPr lang="en-US" sz="2800" dirty="0" smtClean="0">
                <a:solidFill>
                  <a:srgbClr val="002060"/>
                </a:solidFill>
              </a:rPr>
              <a:t> (</a:t>
            </a:r>
            <a:r>
              <a:rPr lang="en-US" sz="2800" dirty="0" err="1" smtClean="0">
                <a:solidFill>
                  <a:srgbClr val="002060"/>
                </a:solidFill>
              </a:rPr>
              <a:t>matnlar</a:t>
            </a:r>
            <a:r>
              <a:rPr lang="en-US" sz="2800" dirty="0" smtClean="0">
                <a:solidFill>
                  <a:srgbClr val="002060"/>
                </a:solidFill>
              </a:rPr>
              <a:t>, </a:t>
            </a:r>
            <a:r>
              <a:rPr lang="en-US" sz="2800" dirty="0" err="1" smtClean="0">
                <a:solidFill>
                  <a:srgbClr val="002060"/>
                </a:solidFill>
              </a:rPr>
              <a:t>chizmalar</a:t>
            </a:r>
            <a:r>
              <a:rPr lang="en-US" sz="2800" dirty="0" smtClean="0">
                <a:solidFill>
                  <a:srgbClr val="002060"/>
                </a:solidFill>
              </a:rPr>
              <a:t>, </a:t>
            </a:r>
            <a:r>
              <a:rPr lang="en-US" sz="2800" dirty="0" err="1" smtClean="0">
                <a:solidFill>
                  <a:srgbClr val="002060"/>
                </a:solidFill>
              </a:rPr>
              <a:t>sxema</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diagrammalar</a:t>
            </a:r>
            <a:r>
              <a:rPr lang="en-US" sz="2800" dirty="0" smtClean="0">
                <a:solidFill>
                  <a:srgbClr val="002060"/>
                </a:solidFill>
              </a:rPr>
              <a:t>),</a:t>
            </a:r>
            <a:r>
              <a:rPr lang="ru-RU" sz="2800" dirty="0" smtClean="0">
                <a:solidFill>
                  <a:srgbClr val="002060"/>
                </a:solidFill>
              </a:rPr>
              <a:t/>
            </a:r>
            <a:br>
              <a:rPr lang="ru-RU" sz="2800" dirty="0" smtClean="0">
                <a:solidFill>
                  <a:srgbClr val="002060"/>
                </a:solidFill>
              </a:rPr>
            </a:br>
            <a:r>
              <a:rPr lang="en-US" sz="2800" dirty="0" smtClean="0">
                <a:solidFill>
                  <a:srgbClr val="002060"/>
                </a:solidFill>
              </a:rPr>
              <a:t>4. </a:t>
            </a:r>
            <a:r>
              <a:rPr lang="en-US" sz="2800" dirty="0" err="1" smtClean="0">
                <a:solidFill>
                  <a:srgbClr val="002060"/>
                </a:solidFill>
              </a:rPr>
              <a:t>Axborotni</a:t>
            </a:r>
            <a:r>
              <a:rPr lang="en-US" sz="2800" dirty="0" smtClean="0">
                <a:solidFill>
                  <a:srgbClr val="002060"/>
                </a:solidFill>
              </a:rPr>
              <a:t> </a:t>
            </a:r>
            <a:r>
              <a:rPr lang="en-US" sz="2800" dirty="0" err="1" smtClean="0">
                <a:solidFill>
                  <a:srgbClr val="002060"/>
                </a:solidFill>
              </a:rPr>
              <a:t>yozish</a:t>
            </a:r>
            <a:r>
              <a:rPr lang="en-US" sz="2800" dirty="0" smtClean="0">
                <a:solidFill>
                  <a:srgbClr val="002060"/>
                </a:solidFill>
              </a:rPr>
              <a:t>, </a:t>
            </a:r>
            <a:r>
              <a:rPr lang="en-US" sz="2800" dirty="0" err="1" smtClean="0">
                <a:solidFill>
                  <a:srgbClr val="002060"/>
                </a:solidFill>
              </a:rPr>
              <a:t>uzatish</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saqlashning</a:t>
            </a:r>
            <a:r>
              <a:rPr lang="en-US" sz="2800" dirty="0" smtClean="0">
                <a:solidFill>
                  <a:srgbClr val="002060"/>
                </a:solidFill>
              </a:rPr>
              <a:t> </a:t>
            </a:r>
            <a:r>
              <a:rPr lang="en-US" sz="2800" dirty="0" err="1" smtClean="0">
                <a:solidFill>
                  <a:srgbClr val="002060"/>
                </a:solidFill>
              </a:rPr>
              <a:t>texnik</a:t>
            </a:r>
            <a:r>
              <a:rPr lang="en-US" sz="2800" dirty="0" smtClean="0">
                <a:solidFill>
                  <a:srgbClr val="002060"/>
                </a:solidFill>
              </a:rPr>
              <a:t> </a:t>
            </a:r>
            <a:r>
              <a:rPr lang="en-US" sz="2800" dirty="0" err="1" smtClean="0">
                <a:solidFill>
                  <a:srgbClr val="002060"/>
                </a:solidFill>
              </a:rPr>
              <a:t>vositalari</a:t>
            </a:r>
            <a:r>
              <a:rPr lang="en-US" sz="2800" dirty="0" smtClean="0">
                <a:solidFill>
                  <a:srgbClr val="002060"/>
                </a:solidFill>
              </a:rPr>
              <a:t> (radio </a:t>
            </a:r>
            <a:r>
              <a:rPr lang="en-US" sz="2800" dirty="0" err="1" smtClean="0">
                <a:solidFill>
                  <a:srgbClr val="002060"/>
                </a:solidFill>
              </a:rPr>
              <a:t>va</a:t>
            </a:r>
            <a:r>
              <a:rPr lang="en-US" sz="2800" dirty="0" smtClean="0">
                <a:solidFill>
                  <a:srgbClr val="002060"/>
                </a:solidFill>
              </a:rPr>
              <a:t> video </a:t>
            </a:r>
            <a:r>
              <a:rPr lang="en-US" sz="2800" dirty="0" err="1" smtClean="0">
                <a:solidFill>
                  <a:srgbClr val="002060"/>
                </a:solidFill>
              </a:rPr>
              <a:t>uskunalari</a:t>
            </a:r>
            <a:r>
              <a:rPr lang="en-US" sz="2800" dirty="0" smtClean="0">
                <a:solidFill>
                  <a:srgbClr val="002060"/>
                </a:solidFill>
              </a:rPr>
              <a:t>, </a:t>
            </a:r>
            <a:r>
              <a:rPr lang="en-US" sz="2800" dirty="0" err="1" smtClean="0">
                <a:solidFill>
                  <a:srgbClr val="002060"/>
                </a:solidFill>
              </a:rPr>
              <a:t>mexanik</a:t>
            </a:r>
            <a:r>
              <a:rPr lang="en-US" sz="2800" dirty="0" smtClean="0">
                <a:solidFill>
                  <a:srgbClr val="002060"/>
                </a:solidFill>
              </a:rPr>
              <a:t>, </a:t>
            </a:r>
            <a:r>
              <a:rPr lang="en-US" sz="2800" dirty="0" err="1" smtClean="0">
                <a:solidFill>
                  <a:srgbClr val="002060"/>
                </a:solidFill>
              </a:rPr>
              <a:t>magnit</a:t>
            </a:r>
            <a:r>
              <a:rPr lang="en-US" sz="2800" dirty="0" smtClean="0">
                <a:solidFill>
                  <a:srgbClr val="002060"/>
                </a:solidFill>
              </a:rPr>
              <a:t>, </a:t>
            </a:r>
            <a:r>
              <a:rPr lang="en-US" sz="2800" dirty="0" err="1" smtClean="0">
                <a:solidFill>
                  <a:srgbClr val="002060"/>
                </a:solidFill>
              </a:rPr>
              <a:t>lazer</a:t>
            </a:r>
            <a:r>
              <a:rPr lang="en-US" sz="2800" dirty="0" smtClean="0">
                <a:solidFill>
                  <a:srgbClr val="002060"/>
                </a:solidFill>
              </a:rPr>
              <a:t> </a:t>
            </a:r>
            <a:r>
              <a:rPr lang="en-US" sz="2800" dirty="0" err="1" smtClean="0">
                <a:solidFill>
                  <a:srgbClr val="002060"/>
                </a:solidFill>
              </a:rPr>
              <a:t>va</a:t>
            </a:r>
            <a:r>
              <a:rPr lang="en-US" sz="2800" dirty="0" smtClean="0">
                <a:solidFill>
                  <a:srgbClr val="002060"/>
                </a:solidFill>
              </a:rPr>
              <a:t> </a:t>
            </a:r>
            <a:r>
              <a:rPr lang="en-US" sz="2800" dirty="0" err="1" smtClean="0">
                <a:solidFill>
                  <a:srgbClr val="002060"/>
                </a:solidFill>
              </a:rPr>
              <a:t>boshqa</a:t>
            </a:r>
            <a:r>
              <a:rPr lang="en-US" sz="2800" dirty="0" smtClean="0">
                <a:solidFill>
                  <a:srgbClr val="002060"/>
                </a:solidFill>
              </a:rPr>
              <a:t> </a:t>
            </a:r>
            <a:r>
              <a:rPr lang="en-US" sz="2800" dirty="0" err="1" smtClean="0">
                <a:solidFill>
                  <a:srgbClr val="002060"/>
                </a:solidFill>
              </a:rPr>
              <a:t>ro'yxatga</a:t>
            </a:r>
            <a:r>
              <a:rPr lang="en-US" sz="2800" dirty="0" smtClean="0">
                <a:solidFill>
                  <a:srgbClr val="002060"/>
                </a:solidFill>
              </a:rPr>
              <a:t> </a:t>
            </a:r>
            <a:r>
              <a:rPr lang="en-US" sz="2800" dirty="0" err="1" smtClean="0">
                <a:solidFill>
                  <a:srgbClr val="002060"/>
                </a:solidFill>
              </a:rPr>
              <a:t>olish</a:t>
            </a:r>
            <a:r>
              <a:rPr lang="en-US" sz="2800" dirty="0" smtClean="0">
                <a:solidFill>
                  <a:srgbClr val="002060"/>
                </a:solidFill>
              </a:rPr>
              <a:t> </a:t>
            </a:r>
            <a:r>
              <a:rPr lang="en-US" sz="2800" dirty="0" err="1" smtClean="0">
                <a:solidFill>
                  <a:srgbClr val="002060"/>
                </a:solidFill>
              </a:rPr>
              <a:t>shakllari</a:t>
            </a:r>
            <a:r>
              <a:rPr lang="en-US" sz="2800" dirty="0" smtClean="0">
                <a:solidFill>
                  <a:srgbClr val="002060"/>
                </a:solidFill>
              </a:rPr>
              <a:t>).</a:t>
            </a:r>
            <a:r>
              <a:rPr lang="en-US" sz="2800" dirty="0" smtClean="0">
                <a:solidFill>
                  <a:srgbClr val="002060"/>
                </a:solidFill>
                <a:latin typeface="Times New Roman" pitchFamily="18" charset="0"/>
                <a:cs typeface="Times New Roman" pitchFamily="18" charset="0"/>
              </a:rPr>
              <a:t> </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830997"/>
          </a:xfrm>
          <a:prstGeom prst="rect">
            <a:avLst/>
          </a:prstGeom>
          <a:solidFill>
            <a:srgbClr val="FFFF00"/>
          </a:solidFill>
        </p:spPr>
        <p:txBody>
          <a:bodyPr wrap="square">
            <a:spAutoFit/>
          </a:bodyPr>
          <a:lstStyle/>
          <a:p>
            <a:pPr algn="ctr"/>
            <a:r>
              <a:rPr lang="en-US" sz="4800" b="1" dirty="0" err="1" smtClean="0">
                <a:solidFill>
                  <a:srgbClr val="FF0000"/>
                </a:solidFill>
                <a:latin typeface="Times New Roman" pitchFamily="18" charset="0"/>
                <a:cs typeface="Times New Roman" pitchFamily="18" charset="0"/>
              </a:rPr>
              <a:t>Aloqa</a:t>
            </a:r>
            <a:r>
              <a:rPr lang="en-US" sz="4800" b="1" dirty="0" smtClean="0">
                <a:solidFill>
                  <a:srgbClr val="FF0000"/>
                </a:solidFill>
                <a:latin typeface="Times New Roman" pitchFamily="18" charset="0"/>
                <a:cs typeface="Times New Roman" pitchFamily="18" charset="0"/>
              </a:rPr>
              <a:t> </a:t>
            </a:r>
            <a:r>
              <a:rPr lang="en-US" sz="4800" b="1" dirty="0" err="1" smtClean="0">
                <a:solidFill>
                  <a:srgbClr val="FF0000"/>
                </a:solidFill>
                <a:latin typeface="Times New Roman" pitchFamily="18" charset="0"/>
                <a:cs typeface="Times New Roman" pitchFamily="18" charset="0"/>
              </a:rPr>
              <a:t>vositalari</a:t>
            </a:r>
            <a:r>
              <a:rPr lang="en-US" sz="4800" b="1" dirty="0" smtClean="0">
                <a:solidFill>
                  <a:srgbClr val="FF0000"/>
                </a:solidFill>
                <a:latin typeface="Times New Roman" pitchFamily="18" charset="0"/>
                <a:cs typeface="Times New Roman" pitchFamily="18" charset="0"/>
              </a:rPr>
              <a:t> </a:t>
            </a:r>
            <a:endParaRPr lang="ru-RU" sz="48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b="1" smtClean="0">
                <a:solidFill>
                  <a:schemeClr val="tx1"/>
                </a:solidFill>
              </a:rPr>
              <a:pPr/>
              <a:t>33</a:t>
            </a:fld>
            <a:endParaRPr lang="ru-RU" sz="2000" b="1"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00108"/>
            <a:ext cx="7929618" cy="5572164"/>
          </a:xfrm>
          <a:ln w="28575">
            <a:solidFill>
              <a:schemeClr val="tx1"/>
            </a:solidFill>
          </a:ln>
        </p:spPr>
        <p:txBody>
          <a:bodyPr>
            <a:noAutofit/>
          </a:bodyPr>
          <a:lstStyle/>
          <a:p>
            <a:pPr marL="266700" lvl="0" algn="ctr"/>
            <a:r>
              <a:rPr lang="en-US" sz="4400" b="1" dirty="0" err="1" smtClean="0">
                <a:solidFill>
                  <a:srgbClr val="FF0000"/>
                </a:solidFill>
                <a:latin typeface="Times New Roman" pitchFamily="18" charset="0"/>
                <a:cs typeface="Times New Roman" pitchFamily="18" charset="0"/>
              </a:rPr>
              <a:t>Muloqot</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modeli</a:t>
            </a:r>
            <a:r>
              <a:rPr lang="en-US" sz="4400" b="1" dirty="0" smtClean="0">
                <a:solidFill>
                  <a:srgbClr val="FF0000"/>
                </a:solidFill>
                <a:latin typeface="Times New Roman" pitchFamily="18" charset="0"/>
                <a:cs typeface="Times New Roman" pitchFamily="18" charset="0"/>
              </a:rPr>
              <a:t>  - </a:t>
            </a:r>
            <a:r>
              <a:rPr lang="en-US" sz="4400" b="1" dirty="0" err="1" smtClean="0">
                <a:solidFill>
                  <a:srgbClr val="FF0000"/>
                </a:solidFill>
                <a:latin typeface="Times New Roman" pitchFamily="18" charset="0"/>
                <a:cs typeface="Times New Roman" pitchFamily="18" charset="0"/>
              </a:rPr>
              <a:t>muloqot</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jarayonlarini</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taqdim</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etuvchi</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sxemalar</a:t>
            </a:r>
            <a:r>
              <a:rPr lang="en-US" sz="4400" b="1" dirty="0" smtClean="0">
                <a:solidFill>
                  <a:srgbClr val="FF0000"/>
                </a:solidFill>
                <a:latin typeface="Times New Roman" pitchFamily="18" charset="0"/>
                <a:cs typeface="Times New Roman" pitchFamily="18" charset="0"/>
              </a:rPr>
              <a:t>.</a:t>
            </a:r>
            <a:br>
              <a:rPr lang="en-US" sz="4400" b="1" dirty="0" smtClean="0">
                <a:solidFill>
                  <a:srgbClr val="FF0000"/>
                </a:solidFill>
                <a:latin typeface="Times New Roman" pitchFamily="18" charset="0"/>
                <a:cs typeface="Times New Roman" pitchFamily="18" charset="0"/>
              </a:rPr>
            </a:br>
            <a:r>
              <a:rPr lang="en-US" sz="4800" dirty="0" smtClean="0">
                <a:solidFill>
                  <a:schemeClr val="tx1"/>
                </a:solidFill>
                <a:effectLst/>
                <a:latin typeface="Arial" pitchFamily="34" charset="0"/>
                <a:cs typeface="Arial" pitchFamily="34" charset="0"/>
              </a:rPr>
              <a:t/>
            </a:r>
            <a:br>
              <a:rPr lang="en-US" sz="4800" dirty="0" smtClean="0">
                <a:solidFill>
                  <a:schemeClr val="tx1"/>
                </a:solidFill>
                <a:effectLst/>
                <a:latin typeface="Arial" pitchFamily="34" charset="0"/>
                <a:cs typeface="Arial" pitchFamily="34"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dirty="0" smtClean="0">
                <a:solidFill>
                  <a:srgbClr val="002060"/>
                </a:solidFill>
                <a:latin typeface="Times New Roman" pitchFamily="18" charset="0"/>
                <a:cs typeface="Times New Roman" pitchFamily="18" charset="0"/>
              </a:rPr>
              <a:t> </a:t>
            </a:r>
            <a:r>
              <a:rPr lang="en-US" sz="3600" b="1" dirty="0" err="1" smtClean="0">
                <a:solidFill>
                  <a:srgbClr val="FF0000"/>
                </a:solidFill>
                <a:effectLst/>
                <a:latin typeface="Times New Roman" pitchFamily="18" charset="0"/>
                <a:ea typeface="Calibri" pitchFamily="34" charset="0"/>
                <a:cs typeface="Times New Roman" pitchFamily="18" charset="0"/>
              </a:rPr>
              <a:t>Chiziqli</a:t>
            </a:r>
            <a:r>
              <a:rPr lang="en-US" sz="3600" b="1" dirty="0" smtClean="0">
                <a:solidFill>
                  <a:srgbClr val="FF0000"/>
                </a:solidFill>
                <a:effectLst/>
                <a:latin typeface="Times New Roman" pitchFamily="18" charset="0"/>
                <a:ea typeface="Calibri" pitchFamily="34" charset="0"/>
                <a:cs typeface="Times New Roman" pitchFamily="18" charset="0"/>
              </a:rPr>
              <a:t> </a:t>
            </a:r>
            <a:r>
              <a:rPr lang="en-US" sz="3600" b="1" dirty="0" err="1" smtClean="0">
                <a:solidFill>
                  <a:srgbClr val="FF0000"/>
                </a:solidFill>
                <a:effectLst/>
                <a:latin typeface="Times New Roman" pitchFamily="18" charset="0"/>
                <a:ea typeface="Calibri" pitchFamily="34" charset="0"/>
                <a:cs typeface="Times New Roman" pitchFamily="18" charset="0"/>
              </a:rPr>
              <a:t>muloqot</a:t>
            </a:r>
            <a:r>
              <a:rPr lang="en-US" sz="3600" b="1" dirty="0" smtClean="0">
                <a:solidFill>
                  <a:srgbClr val="FF0000"/>
                </a:solidFill>
                <a:effectLst/>
                <a:latin typeface="Times New Roman" pitchFamily="18" charset="0"/>
                <a:ea typeface="Calibri" pitchFamily="34" charset="0"/>
                <a:cs typeface="Times New Roman" pitchFamily="18" charset="0"/>
              </a:rPr>
              <a:t>  </a:t>
            </a:r>
            <a:r>
              <a:rPr lang="en-US" sz="3600" b="1" dirty="0" err="1" smtClean="0">
                <a:solidFill>
                  <a:srgbClr val="FF0000"/>
                </a:solidFill>
                <a:effectLst/>
                <a:latin typeface="Times New Roman" pitchFamily="18" charset="0"/>
                <a:ea typeface="Calibri" pitchFamily="34" charset="0"/>
                <a:cs typeface="Times New Roman" pitchFamily="18" charset="0"/>
              </a:rPr>
              <a:t>modeli</a:t>
            </a:r>
            <a:endParaRPr lang="ru-RU" sz="3600" dirty="0">
              <a:solidFill>
                <a:srgbClr val="FF000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err="1" smtClean="0">
                <a:solidFill>
                  <a:srgbClr val="FF0000"/>
                </a:solidFill>
                <a:latin typeface="Times New Roman" pitchFamily="18" charset="0"/>
                <a:cs typeface="Times New Roman" pitchFamily="18" charset="0"/>
              </a:rPr>
              <a:t>Muloqot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modellari</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b="1" smtClean="0">
                <a:solidFill>
                  <a:schemeClr val="tx1"/>
                </a:solidFill>
              </a:rPr>
              <a:pPr/>
              <a:t>34</a:t>
            </a:fld>
            <a:endParaRPr lang="ru-RU" sz="2000" b="1" dirty="0">
              <a:solidFill>
                <a:schemeClr val="tx1"/>
              </a:solidFill>
            </a:endParaRPr>
          </a:p>
        </p:txBody>
      </p:sp>
      <p:sp>
        <p:nvSpPr>
          <p:cNvPr id="2061" name="Text Box 13"/>
          <p:cNvSpPr txBox="1">
            <a:spLocks noChangeArrowheads="1"/>
          </p:cNvSpPr>
          <p:nvPr/>
        </p:nvSpPr>
        <p:spPr bwMode="auto">
          <a:xfrm>
            <a:off x="1285852" y="4500570"/>
            <a:ext cx="2000264" cy="733425"/>
          </a:xfrm>
          <a:prstGeom prst="rect">
            <a:avLst/>
          </a:prstGeom>
          <a:solidFill>
            <a:schemeClr val="accent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252413"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Jo’natuvchi</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kodlash</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060" name="Text Box 12"/>
          <p:cNvSpPr txBox="1">
            <a:spLocks noChangeArrowheads="1"/>
          </p:cNvSpPr>
          <p:nvPr/>
        </p:nvSpPr>
        <p:spPr bwMode="auto">
          <a:xfrm>
            <a:off x="6858016" y="4143380"/>
            <a:ext cx="2009778" cy="1357322"/>
          </a:xfrm>
          <a:prstGeom prst="rect">
            <a:avLst/>
          </a:prstGeom>
          <a:solidFill>
            <a:schemeClr val="accent2"/>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252413"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Qabul</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qiluvchi</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dekodlash</a:t>
            </a:r>
            <a:r>
              <a:rPr kumimoji="0" lang="en-U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9" name="Text Box 11"/>
          <p:cNvSpPr txBox="1">
            <a:spLocks noChangeArrowheads="1"/>
          </p:cNvSpPr>
          <p:nvPr/>
        </p:nvSpPr>
        <p:spPr bwMode="auto">
          <a:xfrm>
            <a:off x="4643438" y="4643446"/>
            <a:ext cx="1214446" cy="409575"/>
          </a:xfrm>
          <a:prstGeom prst="rect">
            <a:avLst/>
          </a:prstGeom>
          <a:solidFill>
            <a:srgbClr val="92D05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Xabar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8" name="AutoShape 10"/>
          <p:cNvSpPr>
            <a:spLocks noChangeShapeType="1"/>
          </p:cNvSpPr>
          <p:nvPr/>
        </p:nvSpPr>
        <p:spPr bwMode="auto">
          <a:xfrm>
            <a:off x="3500430" y="4786322"/>
            <a:ext cx="847725" cy="0"/>
          </a:xfrm>
          <a:prstGeom prst="straightConnector1">
            <a:avLst/>
          </a:prstGeom>
          <a:noFill/>
          <a:ln w="317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057" name="AutoShape 9"/>
          <p:cNvSpPr>
            <a:spLocks noChangeShapeType="1"/>
          </p:cNvSpPr>
          <p:nvPr/>
        </p:nvSpPr>
        <p:spPr bwMode="auto">
          <a:xfrm>
            <a:off x="5929322" y="4857760"/>
            <a:ext cx="809625" cy="0"/>
          </a:xfrm>
          <a:prstGeom prst="straightConnector1">
            <a:avLst/>
          </a:prstGeom>
          <a:noFill/>
          <a:ln w="317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06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066" name="Rectangle 18"/>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r>
            <a:br>
              <a:rPr kumimoji="0" lang="ru-RU" sz="6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5" name="Прямая со стрелкой 24"/>
          <p:cNvCxnSpPr/>
          <p:nvPr/>
        </p:nvCxnSpPr>
        <p:spPr>
          <a:xfrm rot="5400000">
            <a:off x="5035553" y="4393413"/>
            <a:ext cx="500860"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5400000">
            <a:off x="5036347" y="4393413"/>
            <a:ext cx="500860" cy="79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rot="5400000">
            <a:off x="1964513" y="4250537"/>
            <a:ext cx="500860" cy="79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rot="5400000">
            <a:off x="7679553" y="3893347"/>
            <a:ext cx="500860" cy="79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rot="5400000">
            <a:off x="6036479" y="4536289"/>
            <a:ext cx="500860" cy="79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Text Box 11"/>
          <p:cNvSpPr txBox="1">
            <a:spLocks noChangeArrowheads="1"/>
          </p:cNvSpPr>
          <p:nvPr/>
        </p:nvSpPr>
        <p:spPr bwMode="auto">
          <a:xfrm>
            <a:off x="1571604" y="3571876"/>
            <a:ext cx="1214446" cy="42862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5" name="Text Box 11"/>
          <p:cNvSpPr txBox="1">
            <a:spLocks noChangeArrowheads="1"/>
          </p:cNvSpPr>
          <p:nvPr/>
        </p:nvSpPr>
        <p:spPr bwMode="auto">
          <a:xfrm>
            <a:off x="5572132" y="3857628"/>
            <a:ext cx="1214446" cy="42862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6" name="Text Box 11"/>
          <p:cNvSpPr txBox="1">
            <a:spLocks noChangeArrowheads="1"/>
          </p:cNvSpPr>
          <p:nvPr/>
        </p:nvSpPr>
        <p:spPr bwMode="auto">
          <a:xfrm>
            <a:off x="7358082" y="3143248"/>
            <a:ext cx="1214446" cy="42862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7" name="Text Box 11"/>
          <p:cNvSpPr txBox="1">
            <a:spLocks noChangeArrowheads="1"/>
          </p:cNvSpPr>
          <p:nvPr/>
        </p:nvSpPr>
        <p:spPr bwMode="auto">
          <a:xfrm>
            <a:off x="4357686" y="3643314"/>
            <a:ext cx="1214446" cy="42862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00108"/>
            <a:ext cx="7929618" cy="5572164"/>
          </a:xfrm>
          <a:ln w="28575">
            <a:solidFill>
              <a:schemeClr val="tx1"/>
            </a:solidFill>
          </a:ln>
        </p:spPr>
        <p:txBody>
          <a:bodyPr>
            <a:noAutofit/>
          </a:bodyPr>
          <a:lstStyle/>
          <a:p>
            <a:pPr marL="266700" algn="ct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3200" b="1" dirty="0" err="1" smtClean="0">
                <a:solidFill>
                  <a:srgbClr val="FF0000"/>
                </a:solidFill>
                <a:effectLst/>
                <a:latin typeface="Times New Roman" pitchFamily="18" charset="0"/>
                <a:ea typeface="Calibri" pitchFamily="34" charset="0"/>
                <a:cs typeface="Times New Roman" pitchFamily="18" charset="0"/>
              </a:rPr>
              <a:t>Interfaol</a:t>
            </a:r>
            <a:r>
              <a:rPr lang="en-US" sz="3200" b="1" dirty="0" smtClean="0">
                <a:solidFill>
                  <a:srgbClr val="FF0000"/>
                </a:solidFill>
                <a:effectLst/>
                <a:latin typeface="Times New Roman" pitchFamily="18" charset="0"/>
                <a:ea typeface="Calibri" pitchFamily="34" charset="0"/>
                <a:cs typeface="Times New Roman" pitchFamily="18" charset="0"/>
              </a:rPr>
              <a:t> </a:t>
            </a:r>
            <a:r>
              <a:rPr lang="en-US" sz="3200" b="1" dirty="0" err="1" smtClean="0">
                <a:solidFill>
                  <a:srgbClr val="FF0000"/>
                </a:solidFill>
                <a:effectLst/>
                <a:latin typeface="Times New Roman" pitchFamily="18" charset="0"/>
                <a:ea typeface="Calibri" pitchFamily="34" charset="0"/>
                <a:cs typeface="Times New Roman" pitchFamily="18" charset="0"/>
              </a:rPr>
              <a:t>muloqot</a:t>
            </a:r>
            <a:r>
              <a:rPr lang="en-US" sz="3200" b="1" dirty="0" smtClean="0">
                <a:solidFill>
                  <a:srgbClr val="FF0000"/>
                </a:solidFill>
                <a:effectLst/>
                <a:latin typeface="Times New Roman" pitchFamily="18" charset="0"/>
                <a:ea typeface="Calibri" pitchFamily="34" charset="0"/>
                <a:cs typeface="Times New Roman" pitchFamily="18" charset="0"/>
              </a:rPr>
              <a:t>  </a:t>
            </a:r>
            <a:r>
              <a:rPr lang="en-US" sz="3200" b="1" dirty="0" err="1" smtClean="0">
                <a:solidFill>
                  <a:srgbClr val="FF0000"/>
                </a:solidFill>
                <a:effectLst/>
                <a:latin typeface="Times New Roman" pitchFamily="18" charset="0"/>
                <a:ea typeface="Calibri" pitchFamily="34" charset="0"/>
                <a:cs typeface="Times New Roman" pitchFamily="18" charset="0"/>
              </a:rPr>
              <a:t>modeli</a:t>
            </a:r>
            <a:r>
              <a:rPr lang="ru-RU" sz="800" dirty="0" smtClean="0">
                <a:solidFill>
                  <a:schemeClr val="tx1"/>
                </a:solidFill>
                <a:effectLst/>
                <a:latin typeface="Arial" pitchFamily="34" charset="0"/>
                <a:cs typeface="Arial" pitchFamily="34" charset="0"/>
              </a:rPr>
              <a:t/>
            </a:r>
            <a:br>
              <a:rPr lang="ru-RU" sz="800" dirty="0" smtClean="0">
                <a:solidFill>
                  <a:schemeClr val="tx1"/>
                </a:solidFill>
                <a:effectLst/>
                <a:latin typeface="Arial" pitchFamily="34" charset="0"/>
                <a:cs typeface="Arial" pitchFamily="34"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endParaRPr lang="ru-RU" sz="3600" dirty="0">
              <a:solidFill>
                <a:srgbClr val="FF000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err="1" smtClean="0">
                <a:solidFill>
                  <a:srgbClr val="FF0000"/>
                </a:solidFill>
                <a:latin typeface="Times New Roman" pitchFamily="18" charset="0"/>
                <a:cs typeface="Times New Roman" pitchFamily="18" charset="0"/>
              </a:rPr>
              <a:t>Muloqot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modellari</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b="1" smtClean="0">
                <a:solidFill>
                  <a:schemeClr val="tx1"/>
                </a:solidFill>
              </a:rPr>
              <a:pPr/>
              <a:t>35</a:t>
            </a:fld>
            <a:endParaRPr lang="ru-RU" sz="2000" b="1" dirty="0">
              <a:solidFill>
                <a:schemeClr val="tx1"/>
              </a:solidFill>
            </a:endParaRPr>
          </a:p>
        </p:txBody>
      </p:sp>
      <p:sp>
        <p:nvSpPr>
          <p:cNvPr id="206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066" name="Rectangle 18"/>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r>
            <a:br>
              <a:rPr kumimoji="0" lang="ru-RU" sz="6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0188" name="Oval 12"/>
          <p:cNvSpPr>
            <a:spLocks noChangeArrowheads="1"/>
          </p:cNvSpPr>
          <p:nvPr/>
        </p:nvSpPr>
        <p:spPr bwMode="auto">
          <a:xfrm>
            <a:off x="1214414" y="2643182"/>
            <a:ext cx="1914525" cy="1838325"/>
          </a:xfrm>
          <a:prstGeom prst="ellipse">
            <a:avLst/>
          </a:pr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0187" name="Text Box 11"/>
          <p:cNvSpPr txBox="1">
            <a:spLocks noChangeArrowheads="1"/>
          </p:cNvSpPr>
          <p:nvPr/>
        </p:nvSpPr>
        <p:spPr bwMode="auto">
          <a:xfrm>
            <a:off x="1500166" y="3000372"/>
            <a:ext cx="1284300" cy="1158886"/>
          </a:xfrm>
          <a:prstGeom prst="rect">
            <a:avLst/>
          </a:prstGeom>
          <a:solidFill>
            <a:srgbClr val="FFFF0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Jo’natuvchi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R="0" lvl="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Sharhlovchi</a:t>
            </a: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R="0" lvl="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qabul</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qiluvchi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86" name="Oval 10"/>
          <p:cNvSpPr>
            <a:spLocks noChangeArrowheads="1"/>
          </p:cNvSpPr>
          <p:nvPr/>
        </p:nvSpPr>
        <p:spPr bwMode="auto">
          <a:xfrm>
            <a:off x="6929454" y="2428868"/>
            <a:ext cx="1976439" cy="1897063"/>
          </a:xfrm>
          <a:prstGeom prst="ellipse">
            <a:avLst/>
          </a:prstGeom>
          <a:solidFill>
            <a:srgbClr val="FFC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0185" name="Text Box 9"/>
          <p:cNvSpPr txBox="1">
            <a:spLocks noChangeArrowheads="1"/>
          </p:cNvSpPr>
          <p:nvPr/>
        </p:nvSpPr>
        <p:spPr bwMode="auto">
          <a:xfrm>
            <a:off x="7286644" y="2857496"/>
            <a:ext cx="1357322" cy="1143008"/>
          </a:xfrm>
          <a:prstGeom prst="rect">
            <a:avLst/>
          </a:prstGeom>
          <a:solidFill>
            <a:srgbClr val="FFC00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Jo’natuvchi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R="0" lvl="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Sharhlovchi</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R="0" lvl="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qabul</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qiluvchi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84" name="Oval 8"/>
          <p:cNvSpPr>
            <a:spLocks noChangeArrowheads="1"/>
          </p:cNvSpPr>
          <p:nvPr/>
        </p:nvSpPr>
        <p:spPr bwMode="auto">
          <a:xfrm>
            <a:off x="4572000" y="1714488"/>
            <a:ext cx="1419225" cy="771525"/>
          </a:xfrm>
          <a:prstGeom prst="ellipse">
            <a:avLst/>
          </a:prstGeom>
          <a:solidFill>
            <a:srgbClr val="92D05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0183" name="Text Box 7"/>
          <p:cNvSpPr txBox="1">
            <a:spLocks noChangeArrowheads="1"/>
          </p:cNvSpPr>
          <p:nvPr/>
        </p:nvSpPr>
        <p:spPr bwMode="auto">
          <a:xfrm>
            <a:off x="4857752" y="2000240"/>
            <a:ext cx="990600" cy="341313"/>
          </a:xfrm>
          <a:prstGeom prst="rect">
            <a:avLst/>
          </a:prstGeom>
          <a:solidFill>
            <a:srgbClr val="92D05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Xabar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82" name="Oval 6"/>
          <p:cNvSpPr>
            <a:spLocks noChangeArrowheads="1"/>
          </p:cNvSpPr>
          <p:nvPr/>
        </p:nvSpPr>
        <p:spPr bwMode="auto">
          <a:xfrm>
            <a:off x="4643438" y="4357694"/>
            <a:ext cx="1419225" cy="771525"/>
          </a:xfrm>
          <a:prstGeom prst="ellipse">
            <a:avLst/>
          </a:prstGeom>
          <a:solidFill>
            <a:srgbClr val="92D05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0181" name="Text Box 5"/>
          <p:cNvSpPr txBox="1">
            <a:spLocks noChangeArrowheads="1"/>
          </p:cNvSpPr>
          <p:nvPr/>
        </p:nvSpPr>
        <p:spPr bwMode="auto">
          <a:xfrm>
            <a:off x="4857752" y="4572008"/>
            <a:ext cx="990600" cy="341312"/>
          </a:xfrm>
          <a:prstGeom prst="rect">
            <a:avLst/>
          </a:prstGeom>
          <a:solidFill>
            <a:srgbClr val="92D05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Xabar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80" name="AutoShape 4"/>
          <p:cNvSpPr>
            <a:spLocks noChangeShapeType="1"/>
          </p:cNvSpPr>
          <p:nvPr/>
        </p:nvSpPr>
        <p:spPr bwMode="auto">
          <a:xfrm flipH="1" flipV="1">
            <a:off x="5929322" y="2357429"/>
            <a:ext cx="1219202" cy="373063"/>
          </a:xfrm>
          <a:prstGeom prst="straightConnector1">
            <a:avLst/>
          </a:prstGeom>
          <a:noFill/>
          <a:ln w="19050" cap="rnd">
            <a:solidFill>
              <a:srgbClr val="000000"/>
            </a:solidFill>
            <a:prstDash val="sysDot"/>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0179" name="AutoShape 3"/>
          <p:cNvSpPr>
            <a:spLocks noChangeShapeType="1"/>
          </p:cNvSpPr>
          <p:nvPr/>
        </p:nvSpPr>
        <p:spPr bwMode="auto">
          <a:xfrm flipH="1">
            <a:off x="3071801" y="2357430"/>
            <a:ext cx="1481143" cy="785818"/>
          </a:xfrm>
          <a:prstGeom prst="straightConnector1">
            <a:avLst/>
          </a:prstGeom>
          <a:noFill/>
          <a:ln w="19050" cap="rnd">
            <a:solidFill>
              <a:srgbClr val="000000"/>
            </a:solidFill>
            <a:prstDash val="sysDot"/>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0178" name="AutoShape 2"/>
          <p:cNvSpPr>
            <a:spLocks noChangeShapeType="1"/>
          </p:cNvSpPr>
          <p:nvPr/>
        </p:nvSpPr>
        <p:spPr bwMode="auto">
          <a:xfrm>
            <a:off x="2928926" y="4214818"/>
            <a:ext cx="1571636" cy="571504"/>
          </a:xfrm>
          <a:prstGeom prst="straightConnector1">
            <a:avLst/>
          </a:prstGeom>
          <a:noFill/>
          <a:ln w="19050" cap="rnd">
            <a:solidFill>
              <a:srgbClr val="000000"/>
            </a:solidFill>
            <a:prstDash val="sysDot"/>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0177" name="AutoShape 1"/>
          <p:cNvSpPr>
            <a:spLocks noChangeShapeType="1"/>
          </p:cNvSpPr>
          <p:nvPr/>
        </p:nvSpPr>
        <p:spPr bwMode="auto">
          <a:xfrm flipV="1">
            <a:off x="6143636" y="4143379"/>
            <a:ext cx="928694" cy="442913"/>
          </a:xfrm>
          <a:prstGeom prst="straightConnector1">
            <a:avLst/>
          </a:prstGeom>
          <a:noFill/>
          <a:ln w="19050" cap="rnd">
            <a:solidFill>
              <a:srgbClr val="000000"/>
            </a:solidFill>
            <a:prstDash val="sysDot"/>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0189" name="Rectangle 1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Char char="•"/>
              <a:tabLst/>
            </a:pPr>
            <a:r>
              <a:rPr kumimoji="0" lang="en-US" sz="14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munosabatlar yoki muammo).</a:t>
            </a:r>
            <a:endParaRPr kumimoji="0" lang="ru-RU" sz="600" b="0" i="0" u="none" strike="noStrike" cap="none" normalizeH="0" baseline="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0194" name="Rectangle 18"/>
          <p:cNvSpPr>
            <a:spLocks noChangeArrowheads="1"/>
          </p:cNvSpPr>
          <p:nvPr/>
        </p:nvSpPr>
        <p:spPr bwMode="auto">
          <a:xfrm>
            <a:off x="0" y="457200"/>
            <a:ext cx="439864"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dirty="0" smtClean="0">
                <a:ln>
                  <a:noFill/>
                </a:ln>
                <a:solidFill>
                  <a:schemeClr val="tx1"/>
                </a:solidFill>
                <a:effectLst/>
                <a:latin typeface="Arial" pitchFamily="34" charset="0"/>
                <a:cs typeface="Arial" pitchFamily="34" charset="0"/>
              </a:rPr>
              <a:t/>
            </a:r>
            <a:br>
              <a:rPr kumimoji="0" lang="ru-RU" sz="600" b="0" i="0" u="none" strike="noStrike" cap="none" normalizeH="0" baseline="0" dirty="0" smtClean="0">
                <a:ln>
                  <a:noFill/>
                </a:ln>
                <a:solidFill>
                  <a:schemeClr val="tx1"/>
                </a:solidFill>
                <a:effectLst/>
                <a:latin typeface="Arial" pitchFamily="34"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00108"/>
            <a:ext cx="7929618" cy="5572164"/>
          </a:xfrm>
          <a:ln w="28575">
            <a:solidFill>
              <a:schemeClr val="tx1"/>
            </a:solidFill>
          </a:ln>
        </p:spPr>
        <p:txBody>
          <a:bodyPr>
            <a:noAutofit/>
          </a:bodyPr>
          <a:lstStyle/>
          <a:p>
            <a:pPr marL="266700" lvl="0" algn="ct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3200" b="1" dirty="0" err="1" smtClean="0">
                <a:solidFill>
                  <a:srgbClr val="FF0000"/>
                </a:solidFill>
                <a:effectLst/>
                <a:latin typeface="Times New Roman" pitchFamily="18" charset="0"/>
                <a:ea typeface="Calibri" pitchFamily="34" charset="0"/>
                <a:cs typeface="Times New Roman" pitchFamily="18" charset="0"/>
              </a:rPr>
              <a:t>Transaksion</a:t>
            </a:r>
            <a:r>
              <a:rPr lang="en-US" sz="3200" b="1" dirty="0" smtClean="0">
                <a:solidFill>
                  <a:srgbClr val="FF0000"/>
                </a:solidFill>
                <a:effectLst/>
                <a:latin typeface="Times New Roman" pitchFamily="18" charset="0"/>
                <a:ea typeface="Calibri" pitchFamily="34" charset="0"/>
                <a:cs typeface="Times New Roman" pitchFamily="18" charset="0"/>
              </a:rPr>
              <a:t> </a:t>
            </a:r>
            <a:r>
              <a:rPr lang="en-US" sz="3200" b="1" dirty="0" err="1" smtClean="0">
                <a:solidFill>
                  <a:srgbClr val="FF0000"/>
                </a:solidFill>
                <a:effectLst/>
                <a:latin typeface="Times New Roman" pitchFamily="18" charset="0"/>
                <a:ea typeface="Calibri" pitchFamily="34" charset="0"/>
                <a:cs typeface="Times New Roman" pitchFamily="18" charset="0"/>
              </a:rPr>
              <a:t>muloqot</a:t>
            </a:r>
            <a:r>
              <a:rPr lang="en-US" sz="3200" b="1" dirty="0" smtClean="0">
                <a:solidFill>
                  <a:srgbClr val="FF0000"/>
                </a:solidFill>
                <a:effectLst/>
                <a:latin typeface="Times New Roman" pitchFamily="18" charset="0"/>
                <a:ea typeface="Calibri" pitchFamily="34" charset="0"/>
                <a:cs typeface="Times New Roman" pitchFamily="18" charset="0"/>
              </a:rPr>
              <a:t>  </a:t>
            </a:r>
            <a:r>
              <a:rPr lang="en-US" sz="3200" b="1" dirty="0" err="1" smtClean="0">
                <a:solidFill>
                  <a:srgbClr val="FF0000"/>
                </a:solidFill>
                <a:effectLst/>
                <a:latin typeface="Times New Roman" pitchFamily="18" charset="0"/>
                <a:ea typeface="Calibri" pitchFamily="34" charset="0"/>
                <a:cs typeface="Times New Roman" pitchFamily="18" charset="0"/>
              </a:rPr>
              <a:t>modeli</a:t>
            </a: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r>
              <a:rPr lang="ru-RU" sz="800" dirty="0" smtClean="0">
                <a:solidFill>
                  <a:schemeClr val="tx1"/>
                </a:solidFill>
                <a:effectLst/>
                <a:latin typeface="Arial" pitchFamily="34" charset="0"/>
                <a:cs typeface="Arial" pitchFamily="34" charset="0"/>
              </a:rPr>
              <a:t/>
            </a:r>
            <a:br>
              <a:rPr lang="ru-RU" sz="800" dirty="0" smtClean="0">
                <a:solidFill>
                  <a:schemeClr val="tx1"/>
                </a:solidFill>
                <a:effectLst/>
                <a:latin typeface="Arial" pitchFamily="34" charset="0"/>
                <a:cs typeface="Arial" pitchFamily="34" charset="0"/>
              </a:rPr>
            </a:br>
            <a:r>
              <a:rPr lang="ru-RU" sz="800" dirty="0" smtClean="0">
                <a:solidFill>
                  <a:schemeClr val="tx1"/>
                </a:solidFill>
                <a:effectLst/>
                <a:latin typeface="Arial" pitchFamily="34" charset="0"/>
                <a:cs typeface="Arial" pitchFamily="34" charset="0"/>
              </a:rPr>
              <a:t/>
            </a:r>
            <a:br>
              <a:rPr lang="ru-RU" sz="800" dirty="0" smtClean="0">
                <a:solidFill>
                  <a:schemeClr val="tx1"/>
                </a:solidFill>
                <a:effectLst/>
                <a:latin typeface="Arial" pitchFamily="34" charset="0"/>
                <a:cs typeface="Arial" pitchFamily="34" charset="0"/>
              </a:rPr>
            </a:br>
            <a:r>
              <a:rPr lang="en-US" sz="4400" b="1" dirty="0" smtClean="0">
                <a:solidFill>
                  <a:srgbClr val="FF0000"/>
                </a:solidFill>
                <a:latin typeface="Times New Roman" pitchFamily="18" charset="0"/>
                <a:cs typeface="Times New Roman" pitchFamily="18" charset="0"/>
              </a:rPr>
              <a:t/>
            </a:r>
            <a:br>
              <a:rPr lang="en-US" sz="4400" b="1" dirty="0" smtClean="0">
                <a:solidFill>
                  <a:srgbClr val="FF0000"/>
                </a:solidFill>
                <a:latin typeface="Times New Roman" pitchFamily="18" charset="0"/>
                <a:cs typeface="Times New Roman" pitchFamily="18" charset="0"/>
              </a:rPr>
            </a:br>
            <a:endParaRPr lang="ru-RU" sz="3600" dirty="0">
              <a:solidFill>
                <a:srgbClr val="FF000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err="1" smtClean="0">
                <a:solidFill>
                  <a:srgbClr val="FF0000"/>
                </a:solidFill>
                <a:latin typeface="Times New Roman" pitchFamily="18" charset="0"/>
                <a:cs typeface="Times New Roman" pitchFamily="18" charset="0"/>
              </a:rPr>
              <a:t>Muloqot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modellari</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2000" b="1" smtClean="0">
                <a:solidFill>
                  <a:schemeClr val="tx1"/>
                </a:solidFill>
              </a:rPr>
              <a:pPr/>
              <a:t>36</a:t>
            </a:fld>
            <a:endParaRPr lang="ru-RU" sz="2000" b="1" dirty="0">
              <a:solidFill>
                <a:schemeClr val="tx1"/>
              </a:solidFill>
            </a:endParaRPr>
          </a:p>
        </p:txBody>
      </p:sp>
      <p:sp>
        <p:nvSpPr>
          <p:cNvPr id="206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066" name="Rectangle 18"/>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r>
            <a:br>
              <a:rPr kumimoji="0" lang="ru-RU" sz="6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0194" name="Rectangle 18"/>
          <p:cNvSpPr>
            <a:spLocks noChangeArrowheads="1"/>
          </p:cNvSpPr>
          <p:nvPr/>
        </p:nvSpPr>
        <p:spPr bwMode="auto">
          <a:xfrm>
            <a:off x="0" y="457200"/>
            <a:ext cx="439864"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dirty="0" smtClean="0">
                <a:ln>
                  <a:noFill/>
                </a:ln>
                <a:solidFill>
                  <a:schemeClr val="tx1"/>
                </a:solidFill>
                <a:effectLst/>
                <a:latin typeface="Arial" pitchFamily="34" charset="0"/>
                <a:cs typeface="Arial" pitchFamily="34" charset="0"/>
              </a:rPr>
              <a:t/>
            </a:r>
            <a:br>
              <a:rPr kumimoji="0" lang="ru-RU" sz="600" b="0" i="0" u="none" strike="noStrike" cap="none" normalizeH="0" baseline="0" dirty="0" smtClean="0">
                <a:ln>
                  <a:noFill/>
                </a:ln>
                <a:solidFill>
                  <a:schemeClr val="tx1"/>
                </a:solidFill>
                <a:effectLst/>
                <a:latin typeface="Arial" pitchFamily="34"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44" name="Oval 44"/>
          <p:cNvSpPr>
            <a:spLocks noChangeArrowheads="1"/>
          </p:cNvSpPr>
          <p:nvPr/>
        </p:nvSpPr>
        <p:spPr bwMode="auto">
          <a:xfrm>
            <a:off x="5867400" y="3432174"/>
            <a:ext cx="1914525" cy="1619250"/>
          </a:xfrm>
          <a:prstGeom prst="ellipse">
            <a:avLst/>
          </a:pr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1243" name="Oval 43"/>
          <p:cNvSpPr>
            <a:spLocks noChangeArrowheads="1"/>
          </p:cNvSpPr>
          <p:nvPr/>
        </p:nvSpPr>
        <p:spPr bwMode="auto">
          <a:xfrm>
            <a:off x="2257425" y="3489324"/>
            <a:ext cx="1914525" cy="1619250"/>
          </a:xfrm>
          <a:prstGeom prst="ellipse">
            <a:avLst/>
          </a:pr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51242" name="Text Box 42"/>
          <p:cNvSpPr txBox="1">
            <a:spLocks noChangeArrowheads="1"/>
          </p:cNvSpPr>
          <p:nvPr/>
        </p:nvSpPr>
        <p:spPr bwMode="auto">
          <a:xfrm>
            <a:off x="6178550" y="3721099"/>
            <a:ext cx="1219200" cy="1076325"/>
          </a:xfrm>
          <a:prstGeom prst="rect">
            <a:avLst/>
          </a:prstGeom>
          <a:solidFill>
            <a:srgbClr val="FFFF0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Muloqotchi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jo’natadi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va</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qabul</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qiladi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41" name="Text Box 41"/>
          <p:cNvSpPr txBox="1">
            <a:spLocks noChangeArrowheads="1"/>
          </p:cNvSpPr>
          <p:nvPr/>
        </p:nvSpPr>
        <p:spPr bwMode="auto">
          <a:xfrm>
            <a:off x="2643174" y="3857628"/>
            <a:ext cx="1219200" cy="1076325"/>
          </a:xfrm>
          <a:prstGeom prst="rect">
            <a:avLst/>
          </a:prstGeom>
          <a:solidFill>
            <a:srgbClr val="FFFF00"/>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Muloqotchi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jo’natadi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va</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qabul</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qiladi</a:t>
            </a:r>
            <a:r>
              <a:rPr kumimoji="0" lang="en-US"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40" name="Oval 40"/>
          <p:cNvSpPr>
            <a:spLocks noChangeArrowheads="1"/>
          </p:cNvSpPr>
          <p:nvPr/>
        </p:nvSpPr>
        <p:spPr bwMode="auto">
          <a:xfrm>
            <a:off x="2028825" y="3286124"/>
            <a:ext cx="3438525" cy="2076450"/>
          </a:xfrm>
          <a:prstGeom prst="ellipse">
            <a:avLst/>
          </a:prstGeom>
          <a:noFill/>
          <a:ln w="127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ru-RU"/>
          </a:p>
        </p:txBody>
      </p:sp>
      <p:sp>
        <p:nvSpPr>
          <p:cNvPr id="51239" name="Oval 39"/>
          <p:cNvSpPr>
            <a:spLocks noChangeArrowheads="1"/>
          </p:cNvSpPr>
          <p:nvPr/>
        </p:nvSpPr>
        <p:spPr bwMode="auto">
          <a:xfrm>
            <a:off x="4572000" y="3286124"/>
            <a:ext cx="3438525" cy="2076450"/>
          </a:xfrm>
          <a:prstGeom prst="ellipse">
            <a:avLst/>
          </a:prstGeom>
          <a:noFill/>
          <a:ln w="127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ru-RU"/>
          </a:p>
        </p:txBody>
      </p:sp>
      <p:sp>
        <p:nvSpPr>
          <p:cNvPr id="51238" name="Text Box 38"/>
          <p:cNvSpPr txBox="1">
            <a:spLocks noChangeArrowheads="1"/>
          </p:cNvSpPr>
          <p:nvPr/>
        </p:nvSpPr>
        <p:spPr bwMode="auto">
          <a:xfrm>
            <a:off x="4643438" y="4214818"/>
            <a:ext cx="771525"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Xabar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37" name="AutoShape 37"/>
          <p:cNvSpPr>
            <a:spLocks noChangeShapeType="1"/>
          </p:cNvSpPr>
          <p:nvPr/>
        </p:nvSpPr>
        <p:spPr bwMode="auto">
          <a:xfrm>
            <a:off x="4130681" y="4276731"/>
            <a:ext cx="400050" cy="9525"/>
          </a:xfrm>
          <a:prstGeom prst="straightConnector1">
            <a:avLst/>
          </a:prstGeom>
          <a:noFill/>
          <a:ln w="2857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1236" name="AutoShape 36"/>
          <p:cNvSpPr>
            <a:spLocks noChangeShapeType="1"/>
          </p:cNvSpPr>
          <p:nvPr/>
        </p:nvSpPr>
        <p:spPr bwMode="auto">
          <a:xfrm>
            <a:off x="5429256" y="4286256"/>
            <a:ext cx="400050" cy="9525"/>
          </a:xfrm>
          <a:prstGeom prst="straightConnector1">
            <a:avLst/>
          </a:prstGeom>
          <a:noFill/>
          <a:ln w="2857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1235" name="Text Box 35"/>
          <p:cNvSpPr txBox="1">
            <a:spLocks noChangeArrowheads="1"/>
          </p:cNvSpPr>
          <p:nvPr/>
        </p:nvSpPr>
        <p:spPr bwMode="auto">
          <a:xfrm>
            <a:off x="3714744" y="2928934"/>
            <a:ext cx="857256"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kanallar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33" name="AutoShape 33"/>
          <p:cNvSpPr>
            <a:spLocks noChangeShapeType="1"/>
          </p:cNvSpPr>
          <p:nvPr/>
        </p:nvSpPr>
        <p:spPr bwMode="auto">
          <a:xfrm>
            <a:off x="4152906" y="3233743"/>
            <a:ext cx="171450" cy="1057275"/>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1232" name="AutoShape 32"/>
          <p:cNvSpPr>
            <a:spLocks noChangeShapeType="1"/>
          </p:cNvSpPr>
          <p:nvPr/>
        </p:nvSpPr>
        <p:spPr bwMode="auto">
          <a:xfrm>
            <a:off x="5448306" y="3252793"/>
            <a:ext cx="171450" cy="1057275"/>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51247" name="Rectangle 4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1253" name="Rectangle 53"/>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600" b="0" i="0" u="none" strike="noStrike" cap="none" normalizeH="0" baseline="0" smtClean="0">
                <a:ln>
                  <a:noFill/>
                </a:ln>
                <a:solidFill>
                  <a:schemeClr val="tx1"/>
                </a:solidFill>
                <a:effectLst/>
                <a:latin typeface="Arial" pitchFamily="34" charset="0"/>
                <a:cs typeface="Arial" pitchFamily="34" charset="0"/>
              </a:rPr>
              <a:t/>
            </a:r>
            <a:br>
              <a:rPr kumimoji="0" lang="ru-RU" sz="6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1254" name="Rectangle 54"/>
          <p:cNvSpPr>
            <a:spLocks noChangeArrowheads="1"/>
          </p:cNvSpPr>
          <p:nvPr/>
        </p:nvSpPr>
        <p:spPr bwMode="auto">
          <a:xfrm>
            <a:off x="0" y="457200"/>
            <a:ext cx="439864" cy="92333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cs typeface="Arial" pitchFamily="34" charset="0"/>
              </a:rPr>
              <a:t/>
            </a:r>
            <a:br>
              <a:rPr kumimoji="0" lang="ru-RU" sz="1800" b="0" i="0" u="none" strike="noStrike" cap="none" normalizeH="0" baseline="0" dirty="0" smtClean="0">
                <a:ln>
                  <a:noFill/>
                </a:ln>
                <a:solidFill>
                  <a:schemeClr val="tx1"/>
                </a:solidFill>
                <a:effectLst/>
                <a:latin typeface="Arial" pitchFamily="34"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5" name="Text Box 35"/>
          <p:cNvSpPr txBox="1">
            <a:spLocks noChangeArrowheads="1"/>
          </p:cNvSpPr>
          <p:nvPr/>
        </p:nvSpPr>
        <p:spPr bwMode="auto">
          <a:xfrm>
            <a:off x="5429256" y="2928934"/>
            <a:ext cx="857256"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kanallar</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67" name="Прямая со стрелкой 66"/>
          <p:cNvCxnSpPr/>
          <p:nvPr/>
        </p:nvCxnSpPr>
        <p:spPr>
          <a:xfrm rot="5400000">
            <a:off x="2892413" y="3178967"/>
            <a:ext cx="500860" cy="79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9" name="Прямая со стрелкой 68"/>
          <p:cNvCxnSpPr/>
          <p:nvPr/>
        </p:nvCxnSpPr>
        <p:spPr>
          <a:xfrm rot="5400000">
            <a:off x="6536545" y="3178967"/>
            <a:ext cx="500860" cy="79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 name="Прямая со стрелкой 69"/>
          <p:cNvCxnSpPr/>
          <p:nvPr/>
        </p:nvCxnSpPr>
        <p:spPr>
          <a:xfrm rot="5400000">
            <a:off x="4750595" y="3250405"/>
            <a:ext cx="500860" cy="79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1" name="Text Box 35"/>
          <p:cNvSpPr txBox="1">
            <a:spLocks noChangeArrowheads="1"/>
          </p:cNvSpPr>
          <p:nvPr/>
        </p:nvSpPr>
        <p:spPr bwMode="auto">
          <a:xfrm>
            <a:off x="2143108" y="2714620"/>
            <a:ext cx="928694"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2" name="Text Box 35"/>
          <p:cNvSpPr txBox="1">
            <a:spLocks noChangeArrowheads="1"/>
          </p:cNvSpPr>
          <p:nvPr/>
        </p:nvSpPr>
        <p:spPr bwMode="auto">
          <a:xfrm>
            <a:off x="4500562" y="2571744"/>
            <a:ext cx="928694"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3" name="Text Box 35"/>
          <p:cNvSpPr txBox="1">
            <a:spLocks noChangeArrowheads="1"/>
          </p:cNvSpPr>
          <p:nvPr/>
        </p:nvSpPr>
        <p:spPr bwMode="auto">
          <a:xfrm>
            <a:off x="6643702" y="2605084"/>
            <a:ext cx="928694" cy="32385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Times New Roman" pitchFamily="18" charset="0"/>
                <a:cs typeface="Times New Roman" pitchFamily="18" charset="0"/>
              </a:rPr>
              <a:t>shovqin</a:t>
            </a:r>
            <a:endParaRPr kumimoji="0" lang="en-US"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7929618" cy="4572032"/>
          </a:xfrm>
        </p:spPr>
        <p:txBody>
          <a:bodyPr>
            <a:noAutofit/>
          </a:bodyPr>
          <a:lstStyle/>
          <a:p>
            <a:pPr lvl="0"/>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err="1" smtClean="0">
                <a:solidFill>
                  <a:srgbClr val="002060"/>
                </a:solidFill>
                <a:latin typeface="Times New Roman" pitchFamily="18" charset="0"/>
                <a:cs typeface="Times New Roman" pitchFamily="18" charset="0"/>
              </a:rPr>
              <a:t>Muloqot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turlari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orasida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quyidagilar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mavjud</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1. instrumental (</a:t>
            </a:r>
            <a:r>
              <a:rPr lang="en-US" sz="3600" dirty="0" err="1" smtClean="0">
                <a:solidFill>
                  <a:srgbClr val="002060"/>
                </a:solidFill>
                <a:latin typeface="Times New Roman" pitchFamily="18" charset="0"/>
                <a:cs typeface="Times New Roman" pitchFamily="18" charset="0"/>
              </a:rPr>
              <a:t>umumiy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maqsadli</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ru-RU" sz="1200" dirty="0" smtClean="0">
                <a:solidFill>
                  <a:srgbClr val="002060"/>
                </a:solidFill>
                <a:latin typeface="Times New Roman" pitchFamily="18" charset="0"/>
                <a:cs typeface="Times New Roman" pitchFamily="18" charset="0"/>
              </a:rPr>
              <a:t/>
            </a:r>
            <a:br>
              <a:rPr lang="ru-RU"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2. </a:t>
            </a:r>
            <a:r>
              <a:rPr lang="en-US" sz="3600" dirty="0" err="1" smtClean="0">
                <a:solidFill>
                  <a:srgbClr val="002060"/>
                </a:solidFill>
                <a:latin typeface="Times New Roman" pitchFamily="18" charset="0"/>
                <a:cs typeface="Times New Roman" pitchFamily="18" charset="0"/>
              </a:rPr>
              <a:t>xizmat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jamoa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shaxsiy</a:t>
            </a:r>
            <a:r>
              <a:rPr lang="en-US" sz="3600" dirty="0" smtClean="0">
                <a:solidFill>
                  <a:srgbClr val="002060"/>
                </a:solidFill>
                <a:latin typeface="Times New Roman" pitchFamily="18" charset="0"/>
                <a:cs typeface="Times New Roman" pitchFamily="18" charset="0"/>
              </a:rPr>
              <a:t>,</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3. </a:t>
            </a:r>
            <a:r>
              <a:rPr lang="en-US" sz="3600" dirty="0" err="1" smtClean="0">
                <a:solidFill>
                  <a:srgbClr val="002060"/>
                </a:solidFill>
                <a:latin typeface="Times New Roman" pitchFamily="18" charset="0"/>
                <a:cs typeface="Times New Roman" pitchFamily="18" charset="0"/>
              </a:rPr>
              <a:t>og'zaki</a:t>
            </a:r>
            <a:r>
              <a:rPr lang="en-US" sz="3600" dirty="0" smtClean="0">
                <a:solidFill>
                  <a:srgbClr val="002060"/>
                </a:solidFill>
                <a:latin typeface="Times New Roman" pitchFamily="18" charset="0"/>
                <a:cs typeface="Times New Roman" pitchFamily="18" charset="0"/>
              </a:rPr>
              <a:t> (verbal)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og'zaki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bo'lmagan</a:t>
            </a:r>
            <a:r>
              <a:rPr lang="en-US" sz="3600" dirty="0" smtClean="0">
                <a:solidFill>
                  <a:srgbClr val="002060"/>
                </a:solidFill>
                <a:latin typeface="Times New Roman" pitchFamily="18" charset="0"/>
                <a:cs typeface="Times New Roman" pitchFamily="18" charset="0"/>
              </a:rPr>
              <a:t> (no verbal).</a:t>
            </a: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ru-RU" sz="3600" dirty="0" smtClean="0">
                <a:solidFill>
                  <a:srgbClr val="002060"/>
                </a:solidFill>
                <a:latin typeface="Times New Roman" pitchFamily="18" charset="0"/>
                <a:cs typeface="Times New Roman" pitchFamily="18" charset="0"/>
              </a:rPr>
              <a:t/>
            </a:r>
            <a:br>
              <a:rPr lang="ru-RU"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err="1" smtClean="0">
                <a:solidFill>
                  <a:srgbClr val="FF0000"/>
                </a:solidFill>
                <a:latin typeface="Times New Roman" pitchFamily="18" charset="0"/>
                <a:ea typeface="+mj-ea"/>
                <a:cs typeface="Times New Roman" pitchFamily="18" charset="0"/>
              </a:rPr>
              <a:t>Muloqot</a:t>
            </a:r>
            <a:r>
              <a:rPr lang="en-US" sz="3600" b="1" dirty="0" smtClean="0">
                <a:solidFill>
                  <a:srgbClr val="FF0000"/>
                </a:solidFill>
                <a:latin typeface="Times New Roman" pitchFamily="18" charset="0"/>
                <a:ea typeface="+mj-ea"/>
                <a:cs typeface="Times New Roman" pitchFamily="18" charset="0"/>
              </a:rPr>
              <a:t> </a:t>
            </a:r>
            <a:r>
              <a:rPr lang="en-US" sz="3600" b="1" dirty="0" err="1" smtClean="0">
                <a:solidFill>
                  <a:srgbClr val="FF0000"/>
                </a:solidFill>
                <a:latin typeface="Times New Roman" pitchFamily="18" charset="0"/>
                <a:ea typeface="+mj-ea"/>
                <a:cs typeface="Times New Roman" pitchFamily="18" charset="0"/>
              </a:rPr>
              <a:t>turlari</a:t>
            </a:r>
            <a:r>
              <a:rPr lang="en-US" sz="3600" b="1" dirty="0" smtClean="0">
                <a:solidFill>
                  <a:srgbClr val="FF0000"/>
                </a:solidFill>
                <a:latin typeface="Times New Roman" pitchFamily="18" charset="0"/>
                <a:ea typeface="+mj-ea"/>
                <a:cs typeface="Times New Roman" pitchFamily="18" charset="0"/>
              </a:rPr>
              <a:t> </a:t>
            </a:r>
            <a:r>
              <a:rPr lang="en-US" sz="3600" b="1" dirty="0" err="1" smtClean="0">
                <a:solidFill>
                  <a:srgbClr val="FF0000"/>
                </a:solidFill>
                <a:latin typeface="Times New Roman" pitchFamily="18" charset="0"/>
                <a:ea typeface="+mj-ea"/>
                <a:cs typeface="Times New Roman" pitchFamily="18" charset="0"/>
              </a:rPr>
              <a:t>va</a:t>
            </a:r>
            <a:r>
              <a:rPr lang="en-US" sz="3600" b="1" dirty="0" smtClean="0">
                <a:solidFill>
                  <a:srgbClr val="FF0000"/>
                </a:solidFill>
                <a:latin typeface="Times New Roman" pitchFamily="18" charset="0"/>
                <a:ea typeface="+mj-ea"/>
                <a:cs typeface="Times New Roman" pitchFamily="18" charset="0"/>
              </a:rPr>
              <a:t> </a:t>
            </a:r>
            <a:r>
              <a:rPr lang="en-US" sz="3600" b="1" dirty="0" err="1" smtClean="0">
                <a:solidFill>
                  <a:srgbClr val="FF0000"/>
                </a:solidFill>
                <a:latin typeface="Times New Roman" pitchFamily="18" charset="0"/>
                <a:ea typeface="+mj-ea"/>
                <a:cs typeface="Times New Roman" pitchFamily="18" charset="0"/>
              </a:rPr>
              <a:t>vazifalari</a:t>
            </a:r>
            <a:endParaRPr lang="ru-RU" sz="3600" b="1" dirty="0">
              <a:solidFill>
                <a:srgbClr val="FF0000"/>
              </a:solidFill>
              <a:latin typeface="Times New Roman" pitchFamily="18" charset="0"/>
              <a:ea typeface="+mj-ea"/>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37</a:t>
            </a:fld>
            <a:endParaRPr lang="ru-RU" sz="1800" b="1" dirty="0">
              <a:solidFill>
                <a:schemeClr val="tx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857364"/>
            <a:ext cx="7929618" cy="4786346"/>
          </a:xfrm>
        </p:spPr>
        <p:txBody>
          <a:bodyPr>
            <a:noAutofit/>
          </a:bodyPr>
          <a:lstStyle/>
          <a:p>
            <a:pPr lvl="0"/>
            <a:r>
              <a:rPr lang="en-US" sz="4000" dirty="0" smtClean="0">
                <a:solidFill>
                  <a:srgbClr val="002060"/>
                </a:solidFill>
                <a:latin typeface="Times New Roman" pitchFamily="18" charset="0"/>
                <a:cs typeface="Times New Roman" pitchFamily="18" charset="0"/>
              </a:rPr>
              <a:t>1. </a:t>
            </a:r>
            <a:r>
              <a:rPr lang="en-US" sz="4000" dirty="0" err="1" smtClean="0">
                <a:solidFill>
                  <a:srgbClr val="002060"/>
                </a:solidFill>
                <a:latin typeface="Times New Roman" pitchFamily="18" charset="0"/>
                <a:cs typeface="Times New Roman" pitchFamily="18" charset="0"/>
              </a:rPr>
              <a:t>shaxslararo</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muloqot</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ikki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yoki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uch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kishi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o'rtasidagi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muloqotdir</a:t>
            </a:r>
            <a:r>
              <a:rPr lang="en-US" sz="4000" dirty="0" smtClean="0">
                <a:solidFill>
                  <a:srgbClr val="002060"/>
                </a:solidFill>
                <a:latin typeface="Times New Roman" pitchFamily="18" charset="0"/>
                <a:cs typeface="Times New Roman" pitchFamily="18" charset="0"/>
              </a:rPr>
              <a:t>,</a:t>
            </a:r>
            <a:r>
              <a:rPr lang="ru-RU" sz="4000" dirty="0" smtClean="0">
                <a:solidFill>
                  <a:srgbClr val="002060"/>
                </a:solidFill>
                <a:latin typeface="Times New Roman" pitchFamily="18" charset="0"/>
                <a:cs typeface="Times New Roman" pitchFamily="18" charset="0"/>
              </a:rPr>
              <a:t/>
            </a:r>
            <a:br>
              <a:rPr lang="ru-RU" sz="40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2. </a:t>
            </a:r>
            <a:r>
              <a:rPr lang="en-US" sz="4000" dirty="0" err="1" smtClean="0">
                <a:solidFill>
                  <a:srgbClr val="002060"/>
                </a:solidFill>
                <a:latin typeface="Times New Roman" pitchFamily="18" charset="0"/>
                <a:cs typeface="Times New Roman" pitchFamily="18" charset="0"/>
              </a:rPr>
              <a:t>shaxsiy</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guruh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aloqasi-bu</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bir</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shaxs</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guruh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o'rtasidagi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muloqotdir</a:t>
            </a:r>
            <a:r>
              <a:rPr lang="en-US" sz="4000" dirty="0" smtClean="0">
                <a:solidFill>
                  <a:srgbClr val="002060"/>
                </a:solidFill>
                <a:latin typeface="Times New Roman" pitchFamily="18" charset="0"/>
                <a:cs typeface="Times New Roman" pitchFamily="18" charset="0"/>
              </a:rPr>
              <a:t>,</a:t>
            </a:r>
            <a:r>
              <a:rPr lang="ru-RU" sz="4000" dirty="0" smtClean="0">
                <a:solidFill>
                  <a:srgbClr val="002060"/>
                </a:solidFill>
                <a:latin typeface="Times New Roman" pitchFamily="18" charset="0"/>
                <a:cs typeface="Times New Roman" pitchFamily="18" charset="0"/>
              </a:rPr>
              <a:t/>
            </a:r>
            <a:br>
              <a:rPr lang="ru-RU" sz="40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3. </a:t>
            </a:r>
            <a:r>
              <a:rPr lang="en-US" sz="4000" dirty="0" err="1" smtClean="0">
                <a:solidFill>
                  <a:srgbClr val="002060"/>
                </a:solidFill>
                <a:latin typeface="Times New Roman" pitchFamily="18" charset="0"/>
                <a:cs typeface="Times New Roman" pitchFamily="18" charset="0"/>
              </a:rPr>
              <a:t>guruhlararo</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muloqot-guruhlar</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o'rtasida</a:t>
            </a:r>
            <a:r>
              <a:rPr lang="en-US" sz="4000" dirty="0" smtClean="0">
                <a:solidFill>
                  <a:srgbClr val="002060"/>
                </a:solidFill>
                <a:latin typeface="Times New Roman" pitchFamily="18" charset="0"/>
                <a:cs typeface="Times New Roman" pitchFamily="18" charset="0"/>
              </a:rPr>
              <a:t>.</a:t>
            </a:r>
            <a:endParaRPr lang="ru-RU" sz="4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938992"/>
          </a:xfrm>
          <a:prstGeom prst="rect">
            <a:avLst/>
          </a:prstGeom>
          <a:solidFill>
            <a:srgbClr val="FFFF00"/>
          </a:solidFill>
        </p:spPr>
        <p:txBody>
          <a:bodyPr wrap="square">
            <a:spAutoFit/>
          </a:bodyPr>
          <a:lstStyle/>
          <a:p>
            <a:pPr algn="ct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Muloqotda</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qatnashuvchi</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odamlar</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soni</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bo’yicha</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muloqotning</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uch</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turi</a:t>
            </a:r>
            <a:r>
              <a:rPr lang="en-US" sz="4000" b="1" dirty="0"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 </a:t>
            </a:r>
            <a:r>
              <a:rPr lang="en-US" sz="4000" b="1" dirty="0" err="1" smtClean="0">
                <a:solidFill>
                  <a:srgbClr val="FF0000"/>
                </a:solidFill>
                <a:effectLst>
                  <a:outerShdw blurRad="50000" dist="30000" dir="5400000" algn="tl" rotWithShape="0">
                    <a:srgbClr val="000000">
                      <a:alpha val="30000"/>
                    </a:srgbClr>
                  </a:outerShdw>
                </a:effectLst>
                <a:latin typeface="Times New Roman" pitchFamily="18" charset="0"/>
                <a:cs typeface="Times New Roman" pitchFamily="18" charset="0"/>
              </a:rPr>
              <a:t>mavjud</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38</a:t>
            </a:fld>
            <a:endParaRPr lang="ru-RU" sz="1800" b="1" dirty="0">
              <a:solidFill>
                <a:schemeClr val="tx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lvl="0"/>
            <a:r>
              <a:rPr lang="en-US" sz="3600" dirty="0" smtClean="0">
                <a:solidFill>
                  <a:srgbClr val="002060"/>
                </a:solidFill>
                <a:latin typeface="Times New Roman" pitchFamily="18" charset="0"/>
                <a:cs typeface="Times New Roman" pitchFamily="18" charset="0"/>
              </a:rPr>
              <a:t>1. </a:t>
            </a:r>
            <a:r>
              <a:rPr lang="en-US" sz="3600" dirty="0" smtClean="0">
                <a:latin typeface="Times New Roman" pitchFamily="18" charset="0"/>
                <a:cs typeface="Times New Roman" pitchFamily="18" charset="0"/>
              </a:rPr>
              <a:t>Kim? (</a:t>
            </a:r>
            <a:r>
              <a:rPr lang="en-US" sz="3600" dirty="0" err="1" smtClean="0">
                <a:latin typeface="Times New Roman" pitchFamily="18" charset="0"/>
                <a:cs typeface="Times New Roman" pitchFamily="18" charset="0"/>
              </a:rPr>
              <a:t>xabar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yuboradi</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Yuboruvchi</a:t>
            </a:r>
            <a:r>
              <a:rPr lang="en-US" sz="3600"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2. </a:t>
            </a:r>
            <a:r>
              <a:rPr lang="en-US" sz="3600" dirty="0" err="1" smtClean="0">
                <a:latin typeface="Times New Roman" pitchFamily="18" charset="0"/>
                <a:cs typeface="Times New Roman" pitchFamily="18" charset="0"/>
              </a:rPr>
              <a:t>Nima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uzatiladi</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Xabar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mazmuni</a:t>
            </a:r>
            <a:r>
              <a:rPr lang="en-US" sz="3600"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3. </a:t>
            </a:r>
            <a:r>
              <a:rPr lang="en-US" sz="3600" dirty="0" err="1" smtClean="0">
                <a:latin typeface="Times New Roman" pitchFamily="18" charset="0"/>
                <a:cs typeface="Times New Roman" pitchFamily="18" charset="0"/>
              </a:rPr>
              <a:t>Qanday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qilib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uzatish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amalga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oshiriladi</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Kanal</a:t>
            </a:r>
            <a:r>
              <a:rPr lang="en-US" sz="3600"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4. </a:t>
            </a:r>
            <a:r>
              <a:rPr lang="en-US" sz="3600" dirty="0" err="1" smtClean="0">
                <a:latin typeface="Times New Roman" pitchFamily="18" charset="0"/>
                <a:cs typeface="Times New Roman" pitchFamily="18" charset="0"/>
              </a:rPr>
              <a:t>Kimga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xabar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yuborilgan</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Qabul</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qiluvchi</a:t>
            </a:r>
            <a:r>
              <a:rPr lang="en-US" sz="3600"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5. </a:t>
            </a:r>
            <a:r>
              <a:rPr lang="en-US" sz="3600" dirty="0" err="1" smtClean="0">
                <a:latin typeface="Times New Roman" pitchFamily="18" charset="0"/>
                <a:cs typeface="Times New Roman" pitchFamily="18" charset="0"/>
              </a:rPr>
              <a:t>Qanday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ta'sir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bilan</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Muloqot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samaradorligi</a:t>
            </a:r>
            <a:r>
              <a:rPr lang="en-US" sz="3600" dirty="0" smtClean="0">
                <a:latin typeface="Times New Roman" pitchFamily="18" charset="0"/>
                <a:cs typeface="Times New Roman" pitchFamily="18" charset="0"/>
              </a:rPr>
              <a:t>.</a:t>
            </a:r>
            <a:r>
              <a:rPr lang="en-US" sz="3600" dirty="0" smtClean="0">
                <a:solidFill>
                  <a:srgbClr val="002060"/>
                </a:solidFill>
                <a:latin typeface="Times New Roman" pitchFamily="18" charset="0"/>
                <a:cs typeface="Times New Roman" pitchFamily="18" charset="0"/>
              </a:rPr>
              <a:t>.</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Aloqa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jarayonining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modeli</a:t>
            </a:r>
            <a:r>
              <a:rPr lang="en-US" sz="4000" b="1" dirty="0" smtClean="0">
                <a:solidFill>
                  <a:srgbClr val="FF0000"/>
                </a:solidFill>
                <a:latin typeface="Times New Roman" pitchFamily="18" charset="0"/>
                <a:cs typeface="Times New Roman" pitchFamily="18" charset="0"/>
              </a:rPr>
              <a:t> (G. </a:t>
            </a:r>
            <a:r>
              <a:rPr lang="en-US" sz="4000" b="1" dirty="0" err="1" smtClean="0">
                <a:solidFill>
                  <a:srgbClr val="FF0000"/>
                </a:solidFill>
                <a:latin typeface="Times New Roman" pitchFamily="18" charset="0"/>
                <a:cs typeface="Times New Roman" pitchFamily="18" charset="0"/>
              </a:rPr>
              <a:t>Lasswell</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AQSh</a:t>
            </a:r>
            <a:r>
              <a:rPr lang="en-US" sz="4000" b="1" dirty="0" smtClean="0">
                <a:solidFill>
                  <a:srgbClr val="FF0000"/>
                </a:solidFill>
                <a:latin typeface="Times New Roman" pitchFamily="18" charset="0"/>
                <a:cs typeface="Times New Roman" pitchFamily="18" charset="0"/>
              </a:rPr>
              <a:t>)</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39</a:t>
            </a:fld>
            <a:endParaRPr lang="ru-RU" sz="1800" b="1" dirty="0">
              <a:solidFill>
                <a:schemeClr val="tx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r>
              <a:rPr lang="en-US" sz="2800" dirty="0" smtClean="0">
                <a:latin typeface="Times New Roman" pitchFamily="18" charset="0"/>
                <a:cs typeface="Times New Roman" pitchFamily="18" charset="0"/>
              </a:rPr>
              <a:t>1. </a:t>
            </a:r>
            <a:r>
              <a:rPr lang="en-US" sz="2800" dirty="0" err="1" smtClean="0">
                <a:latin typeface="Times New Roman" pitchFamily="18" charset="0"/>
                <a:cs typeface="Times New Roman" pitchFamily="18" charset="0"/>
              </a:rPr>
              <a:t>Axborotni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yetkazish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qabul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doimiy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munosabatlarni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saqlab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qolish</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
            </a:r>
            <a:br>
              <a:rPr lang="ru-RU"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2. </a:t>
            </a:r>
            <a:r>
              <a:rPr lang="en-US" sz="2800" dirty="0" err="1" smtClean="0">
                <a:latin typeface="Times New Roman" pitchFamily="18" charset="0"/>
                <a:cs typeface="Times New Roman" pitchFamily="18" charset="0"/>
              </a:rPr>
              <a:t>Axborotlar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almashinuvi</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qabul</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so'rovga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javoban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axborot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uzatish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fikr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almashish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fikr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almashish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h.k</a:t>
            </a:r>
            <a:r>
              <a:rPr lang="en-US" sz="2800"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3. </a:t>
            </a:r>
            <a:r>
              <a:rPr lang="en-US" sz="2800" dirty="0" err="1" smtClean="0">
                <a:latin typeface="Times New Roman" pitchFamily="18" charset="0"/>
                <a:cs typeface="Times New Roman" pitchFamily="18" charset="0"/>
              </a:rPr>
              <a:t>Muayyan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amalga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oshirishga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qaratilgan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aloqa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sherikning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faoliyatini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rag'batlantirish</a:t>
            </a:r>
            <a:r>
              <a:rPr lang="en-US" sz="2800"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4. </a:t>
            </a:r>
            <a:r>
              <a:rPr lang="en-US" sz="2800" dirty="0" err="1" smtClean="0">
                <a:latin typeface="Times New Roman" pitchFamily="18" charset="0"/>
                <a:cs typeface="Times New Roman" pitchFamily="18" charset="0"/>
              </a:rPr>
              <a:t>Muvofiqlashtirish</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birgalikdagi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faoliyatni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rejalashtirishda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yo'nalish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harakatlarning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mustahkamligi</a:t>
            </a:r>
            <a:r>
              <a:rPr lang="en-US" sz="2800" dirty="0" smtClean="0">
                <a:latin typeface="Times New Roman" pitchFamily="18" charset="0"/>
                <a:cs typeface="Times New Roman" pitchFamily="18" charset="0"/>
              </a:rPr>
              <a:t>;</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Muloqotning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sakkiz</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aloqa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funksiyasi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40</a:t>
            </a:fld>
            <a:endParaRPr lang="ru-RU" sz="1800" b="1" dirty="0">
              <a:solidFill>
                <a:schemeClr val="tx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5. </a:t>
            </a:r>
            <a:r>
              <a:rPr lang="en-US" sz="2800" dirty="0" err="1" smtClean="0">
                <a:latin typeface="Times New Roman" pitchFamily="18" charset="0"/>
                <a:cs typeface="Times New Roman" pitchFamily="18" charset="0"/>
              </a:rPr>
              <a:t>tushunish</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xabarning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ma'nosini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yetarli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darajada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anglash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sheriklarining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niyatlari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munosabatlari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tajribasini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tushunish</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6. </a:t>
            </a:r>
            <a:r>
              <a:rPr lang="en-US" sz="2800" dirty="0" err="1" smtClean="0">
                <a:latin typeface="Times New Roman" pitchFamily="18" charset="0"/>
                <a:cs typeface="Times New Roman" pitchFamily="18" charset="0"/>
              </a:rPr>
              <a:t>hamkorlik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hissiyotini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uyg'otish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shaxsiy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tajribani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o’stirish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uchun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yuqori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sezuvchanlik</a:t>
            </a:r>
            <a:r>
              <a:rPr lang="en-US" sz="2800"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7. </a:t>
            </a:r>
            <a:r>
              <a:rPr lang="en-US" sz="2800" dirty="0" err="1" smtClean="0">
                <a:latin typeface="Times New Roman" pitchFamily="18" charset="0"/>
                <a:cs typeface="Times New Roman" pitchFamily="18" charset="0"/>
              </a:rPr>
              <a:t>o'zaro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munosabatlarni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o'rnatish</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jamoaning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roli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maqomi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xurmat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shaxslararo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aloqalari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tizimida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o'rnini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bilish</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
            </a:r>
            <a:br>
              <a:rPr lang="ru-RU"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8. </a:t>
            </a:r>
            <a:r>
              <a:rPr lang="en-US" sz="2800" dirty="0" err="1" smtClean="0">
                <a:latin typeface="Times New Roman" pitchFamily="18" charset="0"/>
                <a:cs typeface="Times New Roman" pitchFamily="18" charset="0"/>
              </a:rPr>
              <a:t>xatti-harakatlar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niyatlar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munosabatlar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fikrlar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qarorlar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g'oyalarga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ta'sir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o’tqazish</a:t>
            </a:r>
            <a:r>
              <a:rPr lang="en-US" sz="2800"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Muloqotning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sakkiz</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aloqa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funksiyasi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41</a:t>
            </a:fld>
            <a:endParaRPr lang="ru-RU" sz="1800" b="1" dirty="0">
              <a:solidFill>
                <a:schemeClr val="tx1"/>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71546"/>
            <a:ext cx="7929618" cy="4857784"/>
          </a:xfrm>
        </p:spPr>
        <p:txBody>
          <a:bodyPr>
            <a:noAutofit/>
          </a:bodyPr>
          <a:lstStyle/>
          <a:p>
            <a:pPr marL="361950"/>
            <a:r>
              <a:rPr lang="en-US" sz="3600" dirty="0" err="1" smtClean="0">
                <a:solidFill>
                  <a:srgbClr val="002060"/>
                </a:solidFill>
                <a:latin typeface="Times New Roman" pitchFamily="18" charset="0"/>
                <a:cs typeface="Times New Roman" pitchFamily="18" charset="0"/>
              </a:rPr>
              <a:t>O'zaro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ta'sirning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tarkibiy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qismlari</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ru-RU" sz="1000" dirty="0" smtClean="0">
                <a:solidFill>
                  <a:srgbClr val="002060"/>
                </a:solidFill>
                <a:latin typeface="Times New Roman" pitchFamily="18" charset="0"/>
                <a:cs typeface="Times New Roman" pitchFamily="18" charset="0"/>
              </a:rPr>
              <a:t/>
            </a:r>
            <a:br>
              <a:rPr lang="ru-RU" sz="10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1. </a:t>
            </a:r>
            <a:r>
              <a:rPr lang="en-US" sz="3600" dirty="0" err="1" smtClean="0">
                <a:solidFill>
                  <a:srgbClr val="002060"/>
                </a:solidFill>
                <a:latin typeface="Times New Roman" pitchFamily="18" charset="0"/>
                <a:cs typeface="Times New Roman" pitchFamily="18" charset="0"/>
              </a:rPr>
              <a:t>Ishtirokchilarning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pozitsiyalari</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800" dirty="0" smtClean="0">
                <a:solidFill>
                  <a:srgbClr val="002060"/>
                </a:solidFill>
                <a:latin typeface="Times New Roman" pitchFamily="18" charset="0"/>
                <a:cs typeface="Times New Roman" pitchFamily="18" charset="0"/>
              </a:rPr>
              <a:t/>
            </a:r>
            <a:br>
              <a:rPr lang="en-US" sz="8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1.1. </a:t>
            </a:r>
            <a:r>
              <a:rPr lang="en-US" sz="3600" dirty="0" err="1" smtClean="0">
                <a:solidFill>
                  <a:srgbClr val="002060"/>
                </a:solidFill>
                <a:latin typeface="Times New Roman" pitchFamily="18" charset="0"/>
                <a:cs typeface="Times New Roman" pitchFamily="18" charset="0"/>
              </a:rPr>
              <a:t>hukmronlik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bo'ysunish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800" dirty="0" smtClean="0">
                <a:solidFill>
                  <a:srgbClr val="002060"/>
                </a:solidFill>
                <a:latin typeface="Times New Roman" pitchFamily="18" charset="0"/>
                <a:cs typeface="Times New Roman" pitchFamily="18" charset="0"/>
              </a:rPr>
              <a:t/>
            </a:r>
            <a:br>
              <a:rPr lang="en-US" sz="8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1.2. </a:t>
            </a:r>
            <a:r>
              <a:rPr lang="en-US" sz="3600" dirty="0" err="1" smtClean="0">
                <a:solidFill>
                  <a:srgbClr val="002060"/>
                </a:solidFill>
                <a:latin typeface="Times New Roman" pitchFamily="18" charset="0"/>
                <a:cs typeface="Times New Roman" pitchFamily="18" charset="0"/>
              </a:rPr>
              <a:t>sherikni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rad</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etish</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ru-RU" sz="1600" dirty="0" smtClean="0">
                <a:solidFill>
                  <a:srgbClr val="002060"/>
                </a:solidFill>
                <a:latin typeface="Times New Roman" pitchFamily="18" charset="0"/>
                <a:cs typeface="Times New Roman" pitchFamily="18" charset="0"/>
              </a:rPr>
              <a:t/>
            </a:r>
            <a:br>
              <a:rPr lang="ru-RU" sz="1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2. </a:t>
            </a:r>
            <a:r>
              <a:rPr lang="en-US" sz="3600" dirty="0" err="1" smtClean="0">
                <a:solidFill>
                  <a:srgbClr val="002060"/>
                </a:solidFill>
                <a:latin typeface="Times New Roman" pitchFamily="18" charset="0"/>
                <a:cs typeface="Times New Roman" pitchFamily="18" charset="0"/>
              </a:rPr>
              <a:t>Vaziyat</a:t>
            </a:r>
            <a:r>
              <a:rPr lang="en-US" sz="3600" dirty="0" smtClean="0">
                <a:solidFill>
                  <a:srgbClr val="002060"/>
                </a:solidFill>
                <a:latin typeface="Times New Roman" pitchFamily="18" charset="0"/>
                <a:cs typeface="Times New Roman" pitchFamily="18" charset="0"/>
              </a:rPr>
              <a:t>,</a:t>
            </a:r>
            <a:br>
              <a:rPr lang="en-US" sz="3600" dirty="0" smtClean="0">
                <a:solidFill>
                  <a:srgbClr val="002060"/>
                </a:solidFill>
                <a:latin typeface="Times New Roman" pitchFamily="18" charset="0"/>
                <a:cs typeface="Times New Roman" pitchFamily="18" charset="0"/>
              </a:rPr>
            </a:br>
            <a:r>
              <a:rPr lang="ru-RU" sz="1600" dirty="0" smtClean="0">
                <a:solidFill>
                  <a:srgbClr val="002060"/>
                </a:solidFill>
                <a:latin typeface="Times New Roman" pitchFamily="18" charset="0"/>
                <a:cs typeface="Times New Roman" pitchFamily="18" charset="0"/>
              </a:rPr>
              <a:t/>
            </a:r>
            <a:br>
              <a:rPr lang="ru-RU" sz="1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3. </a:t>
            </a:r>
            <a:r>
              <a:rPr lang="en-US" sz="3600" dirty="0" err="1" smtClean="0">
                <a:solidFill>
                  <a:srgbClr val="002060"/>
                </a:solidFill>
                <a:latin typeface="Times New Roman" pitchFamily="18" charset="0"/>
                <a:cs typeface="Times New Roman" pitchFamily="18" charset="0"/>
              </a:rPr>
              <a:t>Faoliyat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uslubi</a:t>
            </a:r>
            <a:r>
              <a:rPr lang="en-US" sz="3600" dirty="0" smtClean="0">
                <a:solidFill>
                  <a:srgbClr val="002060"/>
                </a:solidFill>
                <a:latin typeface="Times New Roman" pitchFamily="18" charset="0"/>
                <a:cs typeface="Times New Roman" pitchFamily="18" charset="0"/>
              </a:rPr>
              <a:t>.</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707886"/>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Aloqa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maydoni</a:t>
            </a:r>
            <a:r>
              <a:rPr lang="ru-RU"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va</a:t>
            </a:r>
            <a:r>
              <a:rPr lang="ru-RU"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zonalar</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turlari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42</a:t>
            </a:fld>
            <a:endParaRPr lang="ru-RU" sz="1800" b="1" dirty="0">
              <a:solidFill>
                <a:schemeClr val="tx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382" y="1500174"/>
            <a:ext cx="7929618" cy="4857784"/>
          </a:xfrm>
        </p:spPr>
        <p:txBody>
          <a:bodyPr>
            <a:noAutofit/>
          </a:bodyPr>
          <a:lstStyle/>
          <a:p>
            <a:r>
              <a:rPr lang="en-US" sz="2800" dirty="0" err="1" smtClean="0">
                <a:latin typeface="Times New Roman" pitchFamily="18" charset="0"/>
                <a:cs typeface="Times New Roman" pitchFamily="18" charset="0"/>
              </a:rPr>
              <a:t>Suhbatdoshlarning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so'zlari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xil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ma'noga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uchun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fazoviy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holatda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intilish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muhimdir</a:t>
            </a:r>
            <a:r>
              <a:rPr lang="en-US" sz="2800" dirty="0" smtClean="0">
                <a:latin typeface="Times New Roman" pitchFamily="18" charset="0"/>
                <a:cs typeface="Times New Roman" pitchFamily="18" charset="0"/>
              </a:rPr>
              <a:t>. </a:t>
            </a:r>
            <a:br>
              <a:rPr lang="en-US" sz="2800" dirty="0" smtClean="0">
                <a:latin typeface="Times New Roman" pitchFamily="18" charset="0"/>
                <a:cs typeface="Times New Roman" pitchFamily="18" charset="0"/>
              </a:rPr>
            </a:br>
            <a:r>
              <a:rPr lang="ru-RU" sz="1200" dirty="0" smtClean="0">
                <a:latin typeface="Times New Roman" pitchFamily="18" charset="0"/>
                <a:cs typeface="Times New Roman" pitchFamily="18" charset="0"/>
              </a:rPr>
              <a:t/>
            </a:r>
            <a:br>
              <a:rPr lang="ru-RU" sz="12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Suhbatdoshlarning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masofa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o'zaro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joylanishi</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ru-RU" sz="1000" dirty="0" smtClean="0">
                <a:latin typeface="Times New Roman" pitchFamily="18" charset="0"/>
                <a:cs typeface="Times New Roman" pitchFamily="18" charset="0"/>
              </a:rPr>
              <a:t/>
            </a:r>
            <a:br>
              <a:rPr lang="ru-RU" sz="10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1. </a:t>
            </a:r>
            <a:r>
              <a:rPr lang="en-US" sz="2800" dirty="0" err="1" smtClean="0">
                <a:latin typeface="Times New Roman" pitchFamily="18" charset="0"/>
                <a:cs typeface="Times New Roman" pitchFamily="18" charset="0"/>
              </a:rPr>
              <a:t>bir-biriga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qarama-qarshi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joylanishi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aloqa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paydo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bo'lishiga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yordam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muzokaralar</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ru-RU" sz="1000" dirty="0" smtClean="0">
                <a:latin typeface="Times New Roman" pitchFamily="18" charset="0"/>
                <a:cs typeface="Times New Roman" pitchFamily="18" charset="0"/>
              </a:rPr>
              <a:t/>
            </a:r>
            <a:br>
              <a:rPr lang="ru-RU" sz="10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2. </a:t>
            </a:r>
            <a:r>
              <a:rPr lang="en-US" sz="2800" dirty="0" err="1" smtClean="0">
                <a:latin typeface="Times New Roman" pitchFamily="18" charset="0"/>
                <a:cs typeface="Times New Roman" pitchFamily="18" charset="0"/>
              </a:rPr>
              <a:t>bir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tomonlama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joylanishi</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yaqin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do'stlar</a:t>
            </a:r>
            <a:r>
              <a:rPr lang="en-US" sz="2800" dirty="0" smtClean="0">
                <a:latin typeface="Times New Roman" pitchFamily="18" charset="0"/>
                <a:cs typeface="Times New Roman" pitchFamily="18" charset="0"/>
              </a:rPr>
              <a:t>,</a:t>
            </a:r>
            <a:br>
              <a:rPr lang="en-US" sz="2800" dirty="0" smtClean="0">
                <a:latin typeface="Times New Roman" pitchFamily="18" charset="0"/>
                <a:cs typeface="Times New Roman" pitchFamily="18" charset="0"/>
              </a:rPr>
            </a:br>
            <a:r>
              <a:rPr lang="ru-RU" sz="1000" dirty="0" smtClean="0">
                <a:latin typeface="Times New Roman" pitchFamily="18" charset="0"/>
                <a:cs typeface="Times New Roman" pitchFamily="18" charset="0"/>
              </a:rPr>
              <a:t/>
            </a:r>
            <a:br>
              <a:rPr lang="ru-RU" sz="10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3. </a:t>
            </a:r>
            <a:r>
              <a:rPr lang="en-US" sz="2800" dirty="0" err="1" smtClean="0">
                <a:latin typeface="Times New Roman" pitchFamily="18" charset="0"/>
                <a:cs typeface="Times New Roman" pitchFamily="18" charset="0"/>
              </a:rPr>
              <a:t>stolning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burchagida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joylanishi</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bo’yicha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suhbat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ishtirokchilari</a:t>
            </a:r>
            <a:r>
              <a:rPr lang="en-US" sz="2800" dirty="0" smtClean="0">
                <a:solidFill>
                  <a:srgbClr val="002060"/>
                </a:solidFill>
                <a:latin typeface="Times New Roman" pitchFamily="18" charset="0"/>
                <a:cs typeface="Times New Roman" pitchFamily="18" charset="0"/>
              </a:rPr>
              <a:t>.</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SUHBATDOSHLARNING JOYLANISHI</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43</a:t>
            </a:fld>
            <a:endParaRPr lang="ru-RU" sz="1800" b="1" dirty="0">
              <a:solidFill>
                <a:schemeClr val="tx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4500594"/>
          </a:xfrm>
        </p:spPr>
        <p:txBody>
          <a:bodyPr>
            <a:noAutofit/>
          </a:bodyPr>
          <a:lstStyle/>
          <a:p>
            <a:pPr marL="361950"/>
            <a:r>
              <a:rPr lang="en-US" sz="3600" dirty="0" err="1" smtClean="0">
                <a:latin typeface="Times New Roman" pitchFamily="18" charset="0"/>
                <a:cs typeface="Times New Roman" pitchFamily="18" charset="0"/>
              </a:rPr>
              <a:t>Hudud</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inson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o'zining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jismoniy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tanasining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davomi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kabi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o'zini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o'ylaydigan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makon</a:t>
            </a:r>
            <a:r>
              <a:rPr lang="en-US" sz="3600" dirty="0" smtClean="0">
                <a:latin typeface="Times New Roman" pitchFamily="18" charset="0"/>
                <a:cs typeface="Times New Roman" pitchFamily="18" charset="0"/>
              </a:rPr>
              <a:t>. </a:t>
            </a:r>
            <a:br>
              <a:rPr lang="en-US" sz="36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3600" dirty="0" err="1" smtClean="0">
                <a:latin typeface="Times New Roman" pitchFamily="18" charset="0"/>
                <a:cs typeface="Times New Roman" pitchFamily="18" charset="0"/>
              </a:rPr>
              <a:t>Har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bir</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inson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o'zining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atrofidagi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o'z</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shaxsiy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hududiga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ega</a:t>
            </a:r>
            <a:r>
              <a:rPr lang="en-US" sz="3600" dirty="0" smtClean="0">
                <a:latin typeface="Times New Roman" pitchFamily="18" charset="0"/>
                <a:cs typeface="Times New Roman" pitchFamily="18" charset="0"/>
              </a:rPr>
              <a:t>. </a:t>
            </a:r>
            <a:br>
              <a:rPr lang="en-US" sz="3600" dirty="0" smtClean="0">
                <a:latin typeface="Times New Roman" pitchFamily="18" charset="0"/>
                <a:cs typeface="Times New Roman" pitchFamily="18" charset="0"/>
              </a:rPr>
            </a:br>
            <a:r>
              <a:rPr lang="en-US" sz="1200" dirty="0" smtClean="0">
                <a:latin typeface="Times New Roman" pitchFamily="18" charset="0"/>
                <a:cs typeface="Times New Roman" pitchFamily="18" charset="0"/>
              </a:rPr>
              <a:t/>
            </a:r>
            <a:br>
              <a:rPr lang="en-US" sz="1200" dirty="0" smtClean="0">
                <a:latin typeface="Times New Roman" pitchFamily="18" charset="0"/>
                <a:cs typeface="Times New Roman" pitchFamily="18" charset="0"/>
              </a:rPr>
            </a:br>
            <a:r>
              <a:rPr lang="en-US" sz="3600" dirty="0" err="1" smtClean="0">
                <a:latin typeface="Times New Roman" pitchFamily="18" charset="0"/>
                <a:cs typeface="Times New Roman" pitchFamily="18" charset="0"/>
              </a:rPr>
              <a:t>Shaxsiy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makon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zonasining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o'lchamlari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ijtimoiy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milliy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tarzda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belgilanadi</a:t>
            </a:r>
            <a:r>
              <a:rPr lang="en-US" sz="3600" dirty="0" smtClean="0">
                <a:latin typeface="Times New Roman" pitchFamily="18" charset="0"/>
                <a:cs typeface="Times New Roman" pitchFamily="18" charset="0"/>
              </a:rPr>
              <a:t>.</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707886"/>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Odamning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shaxsiy</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komfort</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hududi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44</a:t>
            </a:fld>
            <a:endParaRPr lang="ru-RU" sz="1800" b="1" dirty="0">
              <a:solidFill>
                <a:schemeClr val="tx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lvl="0"/>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077218"/>
          </a:xfrm>
          <a:prstGeom prst="rect">
            <a:avLst/>
          </a:prstGeom>
          <a:solidFill>
            <a:srgbClr val="FFFF00"/>
          </a:solidFill>
        </p:spPr>
        <p:txBody>
          <a:bodyPr wrap="square">
            <a:spAutoFit/>
          </a:bodyPr>
          <a:lstStyle/>
          <a:p>
            <a:pPr algn="ctr"/>
            <a:endParaRPr lang="en-US" sz="2400" b="1" dirty="0" smtClean="0">
              <a:solidFill>
                <a:srgbClr val="FF0000"/>
              </a:solidFill>
              <a:latin typeface="Times New Roman" pitchFamily="18" charset="0"/>
              <a:cs typeface="Times New Roman" pitchFamily="18" charset="0"/>
            </a:endParaRPr>
          </a:p>
          <a:p>
            <a:pPr algn="ctr"/>
            <a:r>
              <a:rPr lang="en-US" sz="4000" b="1" dirty="0" err="1" smtClean="0">
                <a:solidFill>
                  <a:srgbClr val="FF0000"/>
                </a:solidFill>
                <a:latin typeface="Times New Roman" pitchFamily="18" charset="0"/>
                <a:cs typeface="Times New Roman" pitchFamily="18" charset="0"/>
              </a:rPr>
              <a:t>Odamning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shaxsiy</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komfort</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hududi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45</a:t>
            </a:fld>
            <a:endParaRPr lang="ru-RU" sz="1800" b="1" dirty="0">
              <a:solidFill>
                <a:schemeClr val="tx1"/>
              </a:solidFill>
            </a:endParaRPr>
          </a:p>
        </p:txBody>
      </p:sp>
      <p:pic>
        <p:nvPicPr>
          <p:cNvPr id="5" name="Рисунок 4"/>
          <p:cNvPicPr>
            <a:picLocks noChangeAspect="1"/>
          </p:cNvPicPr>
          <p:nvPr/>
        </p:nvPicPr>
        <p:blipFill>
          <a:blip r:embed="rId2"/>
          <a:stretch>
            <a:fillRect/>
          </a:stretch>
        </p:blipFill>
        <p:spPr>
          <a:xfrm>
            <a:off x="1071538" y="1458384"/>
            <a:ext cx="7835725" cy="4113756"/>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928670"/>
            <a:ext cx="7929618" cy="5572140"/>
          </a:xfrm>
        </p:spPr>
        <p:txBody>
          <a:bodyPr>
            <a:noAutofit/>
          </a:bodyPr>
          <a:lstStyle/>
          <a:p>
            <a:pPr lvl="0"/>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45 </a:t>
            </a:r>
            <a:r>
              <a:rPr lang="en-US" sz="2400" dirty="0" err="1" smtClean="0">
                <a:solidFill>
                  <a:srgbClr val="002060"/>
                </a:solidFill>
                <a:latin typeface="Times New Roman" pitchFamily="18" charset="0"/>
                <a:cs typeface="Times New Roman" pitchFamily="18" charset="0"/>
              </a:rPr>
              <a:t>sm</a:t>
            </a:r>
            <a:r>
              <a:rPr lang="en-US" sz="2400" dirty="0" smtClean="0">
                <a:solidFill>
                  <a:srgbClr val="002060"/>
                </a:solidFill>
                <a:latin typeface="Times New Roman" pitchFamily="18" charset="0"/>
                <a:cs typeface="Times New Roman" pitchFamily="18" charset="0"/>
              </a:rPr>
              <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1.2 m</a:t>
            </a:r>
            <a:br>
              <a:rPr lang="en-US" sz="2400" dirty="0" smtClean="0">
                <a:solidFill>
                  <a:srgbClr val="002060"/>
                </a:solidFill>
                <a:latin typeface="Times New Roman" pitchFamily="18" charset="0"/>
                <a:cs typeface="Times New Roman" pitchFamily="18" charset="0"/>
              </a:rPr>
            </a:br>
            <a:r>
              <a:rPr lang="en-US" sz="2400" dirty="0" smtClean="0">
                <a:solidFill>
                  <a:srgbClr val="002060"/>
                </a:solidFill>
                <a:latin typeface="Times New Roman" pitchFamily="18" charset="0"/>
                <a:cs typeface="Times New Roman" pitchFamily="18" charset="0"/>
              </a:rPr>
              <a:t>					3,6 m</a:t>
            </a:r>
            <a:endParaRPr lang="ru-RU" sz="24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707886"/>
          </a:xfrm>
          <a:prstGeom prst="rect">
            <a:avLst/>
          </a:prstGeom>
          <a:solidFill>
            <a:srgbClr val="FFFF00"/>
          </a:solidFill>
        </p:spPr>
        <p:txBody>
          <a:bodyPr wrap="square">
            <a:spAutoFit/>
          </a:bodyPr>
          <a:lstStyle/>
          <a:p>
            <a:pPr algn="ctr"/>
            <a:r>
              <a:rPr lang="en-US" sz="4000" b="1" dirty="0" err="1" smtClean="0">
                <a:solidFill>
                  <a:srgbClr val="FF0000"/>
                </a:solidFill>
                <a:latin typeface="Times New Roman" pitchFamily="18" charset="0"/>
                <a:cs typeface="Times New Roman" pitchFamily="18" charset="0"/>
              </a:rPr>
              <a:t>Muloqotda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komfort</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zonalar</a:t>
            </a:r>
            <a:r>
              <a:rPr lang="en-US" sz="4000" b="1" dirty="0" smtClean="0">
                <a:solidFill>
                  <a:srgbClr val="FF0000"/>
                </a:solidFill>
                <a:latin typeface="Times New Roman" pitchFamily="18" charset="0"/>
                <a:cs typeface="Times New Roman" pitchFamily="18" charset="0"/>
              </a:rPr>
              <a:t>, m</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46</a:t>
            </a:fld>
            <a:endParaRPr lang="ru-RU" sz="1800" b="1" dirty="0">
              <a:solidFill>
                <a:schemeClr val="tx1"/>
              </a:solidFill>
            </a:endParaRPr>
          </a:p>
        </p:txBody>
      </p:sp>
      <p:cxnSp>
        <p:nvCxnSpPr>
          <p:cNvPr id="7" name="Прямая соединительная линия 6"/>
          <p:cNvCxnSpPr/>
          <p:nvPr/>
        </p:nvCxnSpPr>
        <p:spPr>
          <a:xfrm>
            <a:off x="1571604" y="4999048"/>
            <a:ext cx="7000924" cy="1588"/>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12" name="Дуга 11"/>
          <p:cNvSpPr/>
          <p:nvPr/>
        </p:nvSpPr>
        <p:spPr>
          <a:xfrm>
            <a:off x="2285984" y="2714620"/>
            <a:ext cx="1571636" cy="2857520"/>
          </a:xfrm>
          <a:prstGeom prst="arc">
            <a:avLst>
              <a:gd name="adj1" fmla="val 18451331"/>
              <a:gd name="adj2" fmla="val 5468399"/>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3" name="TextBox 12"/>
          <p:cNvSpPr txBox="1"/>
          <p:nvPr/>
        </p:nvSpPr>
        <p:spPr>
          <a:xfrm>
            <a:off x="3357554" y="2643182"/>
            <a:ext cx="1214446" cy="646331"/>
          </a:xfrm>
          <a:prstGeom prst="rect">
            <a:avLst/>
          </a:prstGeom>
          <a:noFill/>
        </p:spPr>
        <p:txBody>
          <a:bodyPr wrap="square" rtlCol="0">
            <a:spAutoFit/>
          </a:bodyPr>
          <a:lstStyle/>
          <a:p>
            <a:r>
              <a:rPr lang="en-US" dirty="0" err="1" smtClean="0"/>
              <a:t>Shaxsiy</a:t>
            </a:r>
            <a:r>
              <a:rPr lang="en-US" dirty="0" smtClean="0"/>
              <a:t> </a:t>
            </a:r>
            <a:r>
              <a:rPr lang="en-US" dirty="0" err="1" smtClean="0"/>
              <a:t>zona</a:t>
            </a:r>
            <a:r>
              <a:rPr lang="en-US" dirty="0" smtClean="0"/>
              <a:t> </a:t>
            </a:r>
            <a:endParaRPr lang="ru-RU" dirty="0"/>
          </a:p>
        </p:txBody>
      </p:sp>
      <p:sp>
        <p:nvSpPr>
          <p:cNvPr id="15" name="Дуга 14"/>
          <p:cNvSpPr/>
          <p:nvPr/>
        </p:nvSpPr>
        <p:spPr>
          <a:xfrm>
            <a:off x="3571868" y="2214554"/>
            <a:ext cx="1571636" cy="3571900"/>
          </a:xfrm>
          <a:prstGeom prst="arc">
            <a:avLst>
              <a:gd name="adj1" fmla="val 18451331"/>
              <a:gd name="adj2" fmla="val 5488323"/>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6" name="TextBox 15"/>
          <p:cNvSpPr txBox="1"/>
          <p:nvPr/>
        </p:nvSpPr>
        <p:spPr>
          <a:xfrm>
            <a:off x="4786314" y="2357430"/>
            <a:ext cx="1214446" cy="646331"/>
          </a:xfrm>
          <a:prstGeom prst="rect">
            <a:avLst/>
          </a:prstGeom>
          <a:noFill/>
        </p:spPr>
        <p:txBody>
          <a:bodyPr wrap="square" rtlCol="0">
            <a:spAutoFit/>
          </a:bodyPr>
          <a:lstStyle/>
          <a:p>
            <a:r>
              <a:rPr lang="en-US" dirty="0" err="1" smtClean="0"/>
              <a:t>Do’stlar</a:t>
            </a:r>
            <a:r>
              <a:rPr lang="en-US" dirty="0" smtClean="0"/>
              <a:t>  </a:t>
            </a:r>
            <a:r>
              <a:rPr lang="en-US" dirty="0" err="1" smtClean="0"/>
              <a:t>zona</a:t>
            </a:r>
            <a:r>
              <a:rPr lang="en-US" dirty="0" smtClean="0"/>
              <a:t> </a:t>
            </a:r>
            <a:endParaRPr lang="ru-RU" dirty="0"/>
          </a:p>
        </p:txBody>
      </p:sp>
      <p:sp>
        <p:nvSpPr>
          <p:cNvPr id="17" name="TextBox 16"/>
          <p:cNvSpPr txBox="1"/>
          <p:nvPr/>
        </p:nvSpPr>
        <p:spPr>
          <a:xfrm>
            <a:off x="6215074" y="2357430"/>
            <a:ext cx="1214446" cy="646331"/>
          </a:xfrm>
          <a:prstGeom prst="rect">
            <a:avLst/>
          </a:prstGeom>
          <a:noFill/>
        </p:spPr>
        <p:txBody>
          <a:bodyPr wrap="square" rtlCol="0">
            <a:spAutoFit/>
          </a:bodyPr>
          <a:lstStyle/>
          <a:p>
            <a:r>
              <a:rPr lang="en-US" dirty="0" err="1" smtClean="0"/>
              <a:t>Ijtimoiy</a:t>
            </a:r>
            <a:r>
              <a:rPr lang="en-US" dirty="0" smtClean="0"/>
              <a:t>  </a:t>
            </a:r>
            <a:r>
              <a:rPr lang="en-US" dirty="0" err="1" smtClean="0"/>
              <a:t>zona</a:t>
            </a:r>
            <a:r>
              <a:rPr lang="en-US" dirty="0" smtClean="0"/>
              <a:t> </a:t>
            </a:r>
            <a:endParaRPr lang="ru-RU" dirty="0"/>
          </a:p>
        </p:txBody>
      </p:sp>
      <p:sp>
        <p:nvSpPr>
          <p:cNvPr id="18" name="Дуга 17"/>
          <p:cNvSpPr/>
          <p:nvPr/>
        </p:nvSpPr>
        <p:spPr>
          <a:xfrm>
            <a:off x="5500694" y="1857364"/>
            <a:ext cx="1571636" cy="4143404"/>
          </a:xfrm>
          <a:prstGeom prst="arc">
            <a:avLst>
              <a:gd name="adj1" fmla="val 18451331"/>
              <a:gd name="adj2" fmla="val 5349277"/>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pic>
        <p:nvPicPr>
          <p:cNvPr id="19" name="Рисунок 18"/>
          <p:cNvPicPr/>
          <p:nvPr/>
        </p:nvPicPr>
        <p:blipFill>
          <a:blip r:embed="rId2"/>
          <a:srcRect r="82526" b="37778"/>
          <a:stretch>
            <a:fillRect/>
          </a:stretch>
        </p:blipFill>
        <p:spPr>
          <a:xfrm>
            <a:off x="1071538" y="1833570"/>
            <a:ext cx="1857388" cy="345281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1446550"/>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cs typeface="Times New Roman" pitchFamily="18" charset="0"/>
              </a:rPr>
              <a:t>Muloqotda</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komfort</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zonalar</a:t>
            </a:r>
            <a:r>
              <a:rPr lang="en-US" sz="4400" b="1" dirty="0" smtClean="0">
                <a:solidFill>
                  <a:srgbClr val="FF0000"/>
                </a:solidFill>
                <a:latin typeface="Times New Roman" pitchFamily="18" charset="0"/>
                <a:cs typeface="Times New Roman" pitchFamily="18" charset="0"/>
              </a:rPr>
              <a:t>, </a:t>
            </a:r>
          </a:p>
          <a:p>
            <a:pPr algn="ctr"/>
            <a:r>
              <a:rPr lang="en-US" sz="4400" b="1" dirty="0" smtClean="0">
                <a:solidFill>
                  <a:srgbClr val="FF0000"/>
                </a:solidFill>
                <a:latin typeface="Times New Roman" pitchFamily="18" charset="0"/>
                <a:cs typeface="Times New Roman" pitchFamily="18" charset="0"/>
              </a:rPr>
              <a:t>m</a:t>
            </a:r>
            <a:endParaRPr lang="ru-RU" sz="44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47</a:t>
            </a:fld>
            <a:endParaRPr lang="ru-RU" sz="1800" b="1" dirty="0">
              <a:solidFill>
                <a:schemeClr val="tx1"/>
              </a:solidFill>
            </a:endParaRPr>
          </a:p>
        </p:txBody>
      </p:sp>
      <p:graphicFrame>
        <p:nvGraphicFramePr>
          <p:cNvPr id="6" name="Таблица 5"/>
          <p:cNvGraphicFramePr>
            <a:graphicFrameLocks noGrp="1"/>
          </p:cNvGraphicFramePr>
          <p:nvPr/>
        </p:nvGraphicFramePr>
        <p:xfrm>
          <a:off x="1071540" y="1571612"/>
          <a:ext cx="8072460" cy="4857784"/>
        </p:xfrm>
        <a:graphic>
          <a:graphicData uri="http://schemas.openxmlformats.org/drawingml/2006/table">
            <a:tbl>
              <a:tblPr firstRow="1" bandRow="1">
                <a:tableStyleId>{5C22544A-7EE6-4342-B048-85BDC9FD1C3A}</a:tableStyleId>
              </a:tblPr>
              <a:tblGrid>
                <a:gridCol w="1614492"/>
                <a:gridCol w="1614492"/>
                <a:gridCol w="1614492"/>
                <a:gridCol w="1614492"/>
                <a:gridCol w="1614492"/>
              </a:tblGrid>
              <a:tr h="1115491">
                <a:tc>
                  <a:txBody>
                    <a:bodyPr/>
                    <a:lstStyle/>
                    <a:p>
                      <a:pPr algn="ctr"/>
                      <a:r>
                        <a:rPr lang="en-US" sz="2800" dirty="0" smtClean="0">
                          <a:latin typeface="Times New Roman" pitchFamily="18" charset="0"/>
                          <a:cs typeface="Times New Roman" pitchFamily="18" charset="0"/>
                        </a:rPr>
                        <a:t>&lt;15 </a:t>
                      </a:r>
                      <a:r>
                        <a:rPr lang="en-US" sz="2800" dirty="0" err="1" smtClean="0">
                          <a:latin typeface="Times New Roman" pitchFamily="18" charset="0"/>
                          <a:cs typeface="Times New Roman" pitchFamily="18" charset="0"/>
                        </a:rPr>
                        <a:t>sm</a:t>
                      </a:r>
                      <a:r>
                        <a:rPr lang="en-US"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a:txBody>
                  <a:tcPr/>
                </a:tc>
                <a:tc>
                  <a:txBody>
                    <a:bodyPr/>
                    <a:lstStyle/>
                    <a:p>
                      <a:pPr algn="ctr"/>
                      <a:r>
                        <a:rPr lang="en-US" sz="2800" dirty="0" smtClean="0">
                          <a:latin typeface="Times New Roman" pitchFamily="18" charset="0"/>
                          <a:cs typeface="Times New Roman" pitchFamily="18" charset="0"/>
                        </a:rPr>
                        <a:t>15-45 </a:t>
                      </a:r>
                      <a:r>
                        <a:rPr lang="en-US" sz="2800" dirty="0" err="1" smtClean="0">
                          <a:latin typeface="Times New Roman" pitchFamily="18" charset="0"/>
                          <a:cs typeface="Times New Roman" pitchFamily="18" charset="0"/>
                        </a:rPr>
                        <a:t>sm</a:t>
                      </a:r>
                      <a:endParaRPr lang="ru-RU" sz="2800" dirty="0">
                        <a:latin typeface="Times New Roman" pitchFamily="18" charset="0"/>
                        <a:cs typeface="Times New Roman" pitchFamily="18" charset="0"/>
                      </a:endParaRPr>
                    </a:p>
                  </a:txBody>
                  <a:tcPr/>
                </a:tc>
                <a:tc>
                  <a:txBody>
                    <a:bodyPr/>
                    <a:lstStyle/>
                    <a:p>
                      <a:pPr algn="ctr"/>
                      <a:r>
                        <a:rPr lang="en-US" sz="2800" dirty="0" smtClean="0">
                          <a:latin typeface="Times New Roman" pitchFamily="18" charset="0"/>
                          <a:cs typeface="Times New Roman" pitchFamily="18" charset="0"/>
                        </a:rPr>
                        <a:t>46 sm-1,2 m</a:t>
                      </a:r>
                      <a:endParaRPr lang="ru-RU" sz="2800" dirty="0">
                        <a:latin typeface="Times New Roman" pitchFamily="18" charset="0"/>
                        <a:cs typeface="Times New Roman" pitchFamily="18" charset="0"/>
                      </a:endParaRPr>
                    </a:p>
                  </a:txBody>
                  <a:tcPr/>
                </a:tc>
                <a:tc>
                  <a:txBody>
                    <a:bodyPr/>
                    <a:lstStyle/>
                    <a:p>
                      <a:pPr algn="ctr"/>
                      <a:r>
                        <a:rPr lang="en-US" sz="2800" dirty="0" smtClean="0">
                          <a:latin typeface="Times New Roman" pitchFamily="18" charset="0"/>
                          <a:cs typeface="Times New Roman" pitchFamily="18" charset="0"/>
                        </a:rPr>
                        <a:t>1,2-3,6 m</a:t>
                      </a:r>
                      <a:endParaRPr lang="ru-RU" sz="2800" dirty="0">
                        <a:latin typeface="Times New Roman" pitchFamily="18" charset="0"/>
                        <a:cs typeface="Times New Roman" pitchFamily="18" charset="0"/>
                      </a:endParaRPr>
                    </a:p>
                  </a:txBody>
                  <a:tcPr/>
                </a:tc>
                <a:tc>
                  <a:txBody>
                    <a:bodyPr/>
                    <a:lstStyle/>
                    <a:p>
                      <a:pPr algn="ctr"/>
                      <a:r>
                        <a:rPr lang="en-US" sz="2800" dirty="0" smtClean="0">
                          <a:latin typeface="Times New Roman" pitchFamily="18" charset="0"/>
                          <a:cs typeface="Times New Roman" pitchFamily="18" charset="0"/>
                        </a:rPr>
                        <a:t>&gt;3,6 m</a:t>
                      </a:r>
                      <a:endParaRPr lang="ru-RU" sz="2800" dirty="0">
                        <a:latin typeface="Times New Roman" pitchFamily="18" charset="0"/>
                        <a:cs typeface="Times New Roman" pitchFamily="18" charset="0"/>
                      </a:endParaRPr>
                    </a:p>
                  </a:txBody>
                  <a:tcPr/>
                </a:tc>
              </a:tr>
              <a:tr h="1619261">
                <a:tc>
                  <a:txBody>
                    <a:bodyPr/>
                    <a:lstStyle/>
                    <a:p>
                      <a:pPr algn="ctr"/>
                      <a:r>
                        <a:rPr lang="en-US" sz="2800" dirty="0" err="1" smtClean="0">
                          <a:latin typeface="Times New Roman" pitchFamily="18" charset="0"/>
                          <a:cs typeface="Times New Roman" pitchFamily="18" charset="0"/>
                        </a:rPr>
                        <a:t>Samimiy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shaxsiy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zona</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Shaxsiy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kabinet</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Egalik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zonasi</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Ijtimoiy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zona</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Jamoaviy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zona</a:t>
                      </a:r>
                      <a:endParaRPr lang="ru-RU" sz="2800" dirty="0">
                        <a:latin typeface="Times New Roman" pitchFamily="18" charset="0"/>
                        <a:cs typeface="Times New Roman" pitchFamily="18" charset="0"/>
                      </a:endParaRPr>
                    </a:p>
                  </a:txBody>
                  <a:tcPr/>
                </a:tc>
              </a:tr>
              <a:tr h="2123032">
                <a:tc>
                  <a:txBody>
                    <a:bodyPr/>
                    <a:lstStyle/>
                    <a:p>
                      <a:pPr algn="ctr"/>
                      <a:r>
                        <a:rPr lang="en-US" sz="2800" dirty="0" smtClean="0">
                          <a:latin typeface="Times New Roman" pitchFamily="18" charset="0"/>
                          <a:cs typeface="Times New Roman" pitchFamily="18" charset="0"/>
                        </a:rPr>
                        <a:t>Ota-</a:t>
                      </a:r>
                      <a:r>
                        <a:rPr lang="en-US" sz="2800" dirty="0" err="1" smtClean="0">
                          <a:latin typeface="Times New Roman" pitchFamily="18" charset="0"/>
                          <a:cs typeface="Times New Roman" pitchFamily="18" charset="0"/>
                        </a:rPr>
                        <a:t>ona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yaqinlar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bolalar</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Yaqin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do’stlar</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Yaqin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suhbat-doshlar</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Xizmat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suhbat</a:t>
                      </a:r>
                      <a:r>
                        <a:rPr lang="en-US" sz="2800" dirty="0" smtClean="0">
                          <a:latin typeface="Times New Roman" pitchFamily="18" charset="0"/>
                          <a:cs typeface="Times New Roman" pitchFamily="18" charset="0"/>
                        </a:rPr>
                        <a:t>,</a:t>
                      </a:r>
                      <a:r>
                        <a:rPr lang="en-US" sz="2800" baseline="0" dirty="0" smtClean="0">
                          <a:latin typeface="Times New Roman" pitchFamily="18" charset="0"/>
                          <a:cs typeface="Times New Roman" pitchFamily="18" charset="0"/>
                        </a:rPr>
                        <a:t> </a:t>
                      </a:r>
                      <a:r>
                        <a:rPr lang="en-US" sz="2800" baseline="0" dirty="0" err="1" smtClean="0">
                          <a:latin typeface="Times New Roman" pitchFamily="18" charset="0"/>
                          <a:cs typeface="Times New Roman" pitchFamily="18" charset="0"/>
                        </a:rPr>
                        <a:t>murojat-lar</a:t>
                      </a:r>
                      <a:endParaRPr lang="ru-RU" sz="2800" dirty="0">
                        <a:latin typeface="Times New Roman" pitchFamily="18" charset="0"/>
                        <a:cs typeface="Times New Roman" pitchFamily="18" charset="0"/>
                      </a:endParaRPr>
                    </a:p>
                  </a:txBody>
                  <a:tcPr/>
                </a:tc>
                <a:tc>
                  <a:txBody>
                    <a:bodyPr/>
                    <a:lstStyle/>
                    <a:p>
                      <a:pPr algn="ctr"/>
                      <a:r>
                        <a:rPr lang="en-US" sz="2800" dirty="0" err="1" smtClean="0">
                          <a:latin typeface="Times New Roman" pitchFamily="18" charset="0"/>
                          <a:cs typeface="Times New Roman" pitchFamily="18" charset="0"/>
                        </a:rPr>
                        <a:t>Barcha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boshqa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muloqot</a:t>
                      </a:r>
                      <a:endParaRPr lang="ru-RU" sz="2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429288"/>
          </a:xfrm>
        </p:spPr>
        <p:txBody>
          <a:bodyPr>
            <a:noAutofit/>
          </a:bodyPr>
          <a:lstStyle/>
          <a:p>
            <a:pPr marL="361950" indent="-361950"/>
            <a:r>
              <a:rPr lang="en-US" sz="2800" dirty="0" smtClean="0">
                <a:solidFill>
                  <a:srgbClr val="002060"/>
                </a:solidFill>
                <a:latin typeface="Times New Roman" pitchFamily="18" charset="0"/>
                <a:cs typeface="Times New Roman" pitchFamily="18" charset="0"/>
              </a:rPr>
              <a:t>1. </a:t>
            </a:r>
            <a:r>
              <a:rPr lang="en-US" sz="2800" dirty="0" err="1" smtClean="0">
                <a:solidFill>
                  <a:srgbClr val="002060"/>
                </a:solidFill>
                <a:latin typeface="Times New Roman" pitchFamily="18" charset="0"/>
                <a:cs typeface="Times New Roman" pitchFamily="18" charset="0"/>
              </a:rPr>
              <a:t>Shaxslar</a:t>
            </a:r>
            <a:r>
              <a:rPr lang="en-US" sz="2800" dirty="0" smtClean="0">
                <a:solidFill>
                  <a:srgbClr val="002060"/>
                </a:solidFill>
                <a:latin typeface="Times New Roman" pitchFamily="18" charset="0"/>
                <a:cs typeface="Times New Roman" pitchFamily="18" charset="0"/>
              </a:rPr>
              <a:t> / </a:t>
            </a:r>
            <a:r>
              <a:rPr lang="en-US" sz="2800" dirty="0" err="1" smtClean="0">
                <a:solidFill>
                  <a:srgbClr val="002060"/>
                </a:solidFill>
                <a:latin typeface="Times New Roman" pitchFamily="18" charset="0"/>
                <a:cs typeface="Times New Roman" pitchFamily="18" charset="0"/>
              </a:rPr>
              <a:t>vaziyat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haqida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oldindan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o’rnatilgan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fikrlar</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natijada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odamlar</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vaziyatlar</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muammolarni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obyektiv</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tahlil</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qilish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tushunish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yo'q</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ru-RU" sz="1000" dirty="0" smtClean="0">
                <a:solidFill>
                  <a:srgbClr val="002060"/>
                </a:solidFill>
                <a:latin typeface="Times New Roman" pitchFamily="18" charset="0"/>
                <a:cs typeface="Times New Roman" pitchFamily="18" charset="0"/>
              </a:rPr>
              <a:t/>
            </a:r>
            <a:br>
              <a:rPr lang="ru-RU" sz="10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2. “</a:t>
            </a:r>
            <a:r>
              <a:rPr lang="en-US" sz="2800" dirty="0" err="1" smtClean="0">
                <a:solidFill>
                  <a:srgbClr val="002060"/>
                </a:solidFill>
                <a:latin typeface="Times New Roman" pitchFamily="18" charset="0"/>
                <a:cs typeface="Times New Roman" pitchFamily="18" charset="0"/>
              </a:rPr>
              <a:t>Noto'g'ri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tushunchalar</a:t>
            </a:r>
            <a:r>
              <a:rPr lang="en-US" sz="2800" dirty="0" smtClean="0">
                <a:solidFill>
                  <a:srgbClr val="002060"/>
                </a:solidFill>
                <a:latin typeface="Times New Roman" pitchFamily="18" charset="0"/>
                <a:cs typeface="Times New Roman" pitchFamily="18" charset="0"/>
              </a:rPr>
              <a:t>" – </a:t>
            </a:r>
            <a:r>
              <a:rPr lang="en-US" sz="2800" dirty="0" err="1" smtClean="0">
                <a:solidFill>
                  <a:srgbClr val="002060"/>
                </a:solidFill>
                <a:latin typeface="Times New Roman" pitchFamily="18" charset="0"/>
                <a:cs typeface="Times New Roman" pitchFamily="18" charset="0"/>
              </a:rPr>
              <a:t>o'z</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nuqtai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nazariga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zid</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bo'lgan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yangi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g'ayrioddiy</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narsalarni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rad</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etish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moyilligi</a:t>
            </a:r>
            <a:r>
              <a:rPr lang="en-US" sz="2800" dirty="0" smtClean="0">
                <a:solidFill>
                  <a:srgbClr val="002060"/>
                </a:solidFill>
                <a:latin typeface="Times New Roman" pitchFamily="18" charset="0"/>
                <a:cs typeface="Times New Roman" pitchFamily="18" charset="0"/>
              </a:rPr>
              <a:t> (biz </a:t>
            </a:r>
            <a:r>
              <a:rPr lang="en-US" sz="2800" dirty="0" err="1" smtClean="0">
                <a:solidFill>
                  <a:srgbClr val="002060"/>
                </a:solidFill>
                <a:latin typeface="Times New Roman" pitchFamily="18" charset="0"/>
                <a:cs typeface="Times New Roman" pitchFamily="18" charset="0"/>
              </a:rPr>
              <a:t>ishonmoqchi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bo'lgan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narsaga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ishonamiz</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ru-RU" sz="1000" dirty="0" smtClean="0">
                <a:solidFill>
                  <a:srgbClr val="002060"/>
                </a:solidFill>
                <a:latin typeface="Times New Roman" pitchFamily="18" charset="0"/>
                <a:cs typeface="Times New Roman" pitchFamily="18" charset="0"/>
              </a:rPr>
              <a:t/>
            </a:r>
            <a:br>
              <a:rPr lang="ru-RU" sz="10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3. </a:t>
            </a:r>
            <a:r>
              <a:rPr lang="en-US" sz="2800" dirty="0" err="1" smtClean="0">
                <a:solidFill>
                  <a:srgbClr val="002060"/>
                </a:solidFill>
                <a:latin typeface="Times New Roman" pitchFamily="18" charset="0"/>
                <a:cs typeface="Times New Roman" pitchFamily="18" charset="0"/>
              </a:rPr>
              <a:t>Odamlar</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o'rtasidagi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yomon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munosabatlar</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ru-RU" sz="1000" dirty="0" smtClean="0">
                <a:solidFill>
                  <a:srgbClr val="002060"/>
                </a:solidFill>
                <a:latin typeface="Times New Roman" pitchFamily="18" charset="0"/>
                <a:cs typeface="Times New Roman" pitchFamily="18" charset="0"/>
              </a:rPr>
              <a:t/>
            </a:r>
            <a:br>
              <a:rPr lang="ru-RU" sz="10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4. </a:t>
            </a:r>
            <a:r>
              <a:rPr lang="en-US" sz="2800" dirty="0" err="1" smtClean="0">
                <a:solidFill>
                  <a:srgbClr val="002060"/>
                </a:solidFill>
                <a:latin typeface="Times New Roman" pitchFamily="18" charset="0"/>
                <a:cs typeface="Times New Roman" pitchFamily="18" charset="0"/>
              </a:rPr>
              <a:t>Suhbatdoshning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e'tibor</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qiziqishining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yo'qligi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uning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ma'lumotlarini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tushunish</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QONIQARSIZ MULOQOTNING ASOSIY  SABABLARI</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48</a:t>
            </a:fld>
            <a:endParaRPr lang="ru-RU" sz="1800" b="1" dirty="0">
              <a:solidFill>
                <a:schemeClr val="tx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628650" lvl="0" indent="-447675">
              <a:tabLst>
                <a:tab pos="447675" algn="l"/>
                <a:tab pos="628650" algn="l"/>
              </a:tabLst>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Birgalikda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hamqorlik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uchun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zarur</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muloqotning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samarali</a:t>
            </a:r>
            <a:r>
              <a:rPr lang="en-US" sz="3600" dirty="0" smtClean="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k</a:t>
            </a:r>
            <a:r>
              <a:rPr lang="en-US" sz="3600" dirty="0" err="1" smtClean="0">
                <a:solidFill>
                  <a:srgbClr val="002060"/>
                </a:solidFill>
                <a:latin typeface="Times New Roman" pitchFamily="18" charset="0"/>
                <a:cs typeface="Times New Roman" pitchFamily="18" charset="0"/>
              </a:rPr>
              <a:t>o’nikmalari</a:t>
            </a:r>
            <a:r>
              <a:rPr lang="en-US" sz="3600" dirty="0" smtClean="0">
                <a:solidFill>
                  <a:srgbClr val="002060"/>
                </a:solidFill>
                <a:latin typeface="Times New Roman" pitchFamily="18" charset="0"/>
                <a:cs typeface="Times New Roman" pitchFamily="18" charset="0"/>
              </a:rPr>
              <a:t> –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eshitish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qiziqishni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ifoda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etish</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qayta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berish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guruhda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ishlash</a:t>
            </a:r>
            <a:r>
              <a:rPr lang="en-US" sz="3600" dirty="0" smtClean="0">
                <a:solidFill>
                  <a:srgbClr val="002060"/>
                </a:solidFill>
                <a:latin typeface="Times New Roman" pitchFamily="18" charset="0"/>
                <a:cs typeface="Times New Roman" pitchFamily="18" charset="0"/>
              </a:rPr>
              <a:t> </a:t>
            </a:r>
            <a:r>
              <a:rPr lang="en-US" sz="3600" dirty="0" err="1">
                <a:solidFill>
                  <a:srgbClr val="002060"/>
                </a:solidFill>
                <a:latin typeface="Times New Roman" pitchFamily="18" charset="0"/>
                <a:cs typeface="Times New Roman" pitchFamily="18" charset="0"/>
              </a:rPr>
              <a:t>k</a:t>
            </a:r>
            <a:r>
              <a:rPr lang="en-US" sz="3600" dirty="0" err="1" smtClean="0">
                <a:solidFill>
                  <a:srgbClr val="002060"/>
                </a:solidFill>
                <a:latin typeface="Times New Roman" pitchFamily="18" charset="0"/>
                <a:cs typeface="Times New Roman" pitchFamily="18" charset="0"/>
              </a:rPr>
              <a:t>o’nikmasi</a:t>
            </a:r>
            <a:r>
              <a:rPr lang="en-US" sz="3600" dirty="0" smtClean="0">
                <a:solidFill>
                  <a:srgbClr val="002060"/>
                </a:solidFill>
                <a:latin typeface="Times New Roman" pitchFamily="18" charset="0"/>
                <a:cs typeface="Times New Roman" pitchFamily="18" charset="0"/>
              </a:rPr>
              <a:t>.</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INSONLARARO MULOQOT QONIKMALARI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49</a:t>
            </a:fld>
            <a:endParaRPr lang="ru-RU" sz="1800" b="1" dirty="0">
              <a:solidFill>
                <a:schemeClr val="tx1"/>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Shaxsiy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o’zaro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aloqalar</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Kasbiy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o’zaro</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aloqalar</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osonligi</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Guruhlarda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osonligi</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Boshqa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istiqbollar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ochiqligi</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Ishdagi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yuklamalarni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bo’lish</a:t>
            </a:r>
            <a:r>
              <a:rPr lang="en-US" sz="3600" dirty="0" smtClean="0">
                <a:solidFill>
                  <a:srgbClr val="002060"/>
                </a:solidFill>
                <a:latin typeface="Times New Roman" pitchFamily="18" charset="0"/>
                <a:cs typeface="Times New Roman" pitchFamily="18" charset="0"/>
              </a:rPr>
              <a:t>.</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323439"/>
          </a:xfrm>
          <a:prstGeom prst="rect">
            <a:avLst/>
          </a:prstGeom>
          <a:solidFill>
            <a:srgbClr val="FFFF00"/>
          </a:solidFill>
        </p:spPr>
        <p:txBody>
          <a:bodyPr wrap="square">
            <a:spAutoFit/>
          </a:bodyPr>
          <a:lstStyle/>
          <a:p>
            <a:pPr algn="ctr"/>
            <a:r>
              <a:rPr lang="en-US" sz="4000" b="1" dirty="0" smtClean="0">
                <a:solidFill>
                  <a:srgbClr val="FF0000"/>
                </a:solidFill>
                <a:latin typeface="Times New Roman" pitchFamily="18" charset="0"/>
                <a:cs typeface="Times New Roman" pitchFamily="18" charset="0"/>
              </a:rPr>
              <a:t>MULOQOT KO’NIKMALARINING FOYDASI</a:t>
            </a:r>
            <a:endParaRPr lang="ru-RU" sz="40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50</a:t>
            </a:fld>
            <a:endParaRPr lang="ru-RU" sz="1800" b="1" dirty="0">
              <a:solidFill>
                <a:schemeClr val="tx1"/>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Eshitish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qiziqishni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ifoda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Verbal:</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Ishlatiladigan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so’zlar</a:t>
            </a:r>
            <a:r>
              <a:rPr lang="en-US" sz="3600" dirty="0" smtClean="0">
                <a:solidFill>
                  <a:srgbClr val="002060"/>
                </a:solidFill>
                <a:latin typeface="Times New Roman" pitchFamily="18" charset="0"/>
                <a:cs typeface="Times New Roman" pitchFamily="18" charset="0"/>
              </a:rPr>
              <a:t> – 7%</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Ishlatiladigan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oxang</a:t>
            </a:r>
            <a:r>
              <a:rPr lang="en-US" sz="3600" dirty="0" smtClean="0">
                <a:solidFill>
                  <a:srgbClr val="002060"/>
                </a:solidFill>
                <a:latin typeface="Times New Roman" pitchFamily="18" charset="0"/>
                <a:cs typeface="Times New Roman" pitchFamily="18" charset="0"/>
              </a:rPr>
              <a:t> – 13%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Noverbal</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Tana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badan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xarakatlari</a:t>
            </a:r>
            <a:r>
              <a:rPr lang="en-US" sz="3600" dirty="0" smtClean="0">
                <a:solidFill>
                  <a:srgbClr val="002060"/>
                </a:solidFill>
                <a:latin typeface="Times New Roman" pitchFamily="18" charset="0"/>
                <a:cs typeface="Times New Roman" pitchFamily="18" charset="0"/>
              </a:rPr>
              <a:t> – 80% </a:t>
            </a:r>
            <a:br>
              <a:rPr lang="en-US" sz="3600" dirty="0" smtClean="0">
                <a:solidFill>
                  <a:srgbClr val="002060"/>
                </a:solidFill>
                <a:latin typeface="Times New Roman" pitchFamily="18" charset="0"/>
                <a:cs typeface="Times New Roman" pitchFamily="18" charset="0"/>
              </a:rPr>
            </a:b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MULOQOT KO’NIKMALARINING JIHATLARI</a:t>
            </a:r>
            <a:endParaRPr lang="ru-RU" sz="3600"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51</a:t>
            </a:fld>
            <a:endParaRPr lang="ru-RU" sz="1800" b="1" dirty="0">
              <a:solidFill>
                <a:schemeClr val="tx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Boshqalarni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gapini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bo’lmaslik</a:t>
            </a:r>
            <a:r>
              <a:rPr lang="en-US" sz="4000" dirty="0" smtClean="0">
                <a:solidFill>
                  <a:srgbClr val="002060"/>
                </a:solidFill>
                <a:latin typeface="Times New Roman" pitchFamily="18" charset="0"/>
                <a:cs typeface="Times New Roman" pitchFamily="18" charset="0"/>
              </a:rPr>
              <a:t>,</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Maksimal</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e’tibor</a:t>
            </a:r>
            <a:r>
              <a:rPr lang="en-US" sz="4000" dirty="0" smtClean="0">
                <a:solidFill>
                  <a:srgbClr val="002060"/>
                </a:solidFill>
                <a:latin typeface="Times New Roman" pitchFamily="18" charset="0"/>
                <a:cs typeface="Times New Roman" pitchFamily="18" charset="0"/>
              </a:rPr>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Boshqacha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so’zlarni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ishlatish</a:t>
            </a:r>
            <a:r>
              <a:rPr lang="en-US" sz="4000" dirty="0" smtClean="0">
                <a:solidFill>
                  <a:srgbClr val="002060"/>
                </a:solidFill>
                <a:latin typeface="Times New Roman" pitchFamily="18" charset="0"/>
                <a:cs typeface="Times New Roman" pitchFamily="18" charset="0"/>
              </a:rPr>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Yakunlash</a:t>
            </a:r>
            <a:r>
              <a:rPr lang="en-US" sz="4000" dirty="0" smtClean="0">
                <a:solidFill>
                  <a:srgbClr val="002060"/>
                </a:solidFill>
                <a:latin typeface="Times New Roman" pitchFamily="18" charset="0"/>
                <a:cs typeface="Times New Roman" pitchFamily="18" charset="0"/>
              </a:rPr>
              <a:t>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Ochiq</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savollarni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ishlatish</a:t>
            </a:r>
            <a:r>
              <a:rPr lang="en-US" sz="4000" dirty="0" smtClean="0">
                <a:solidFill>
                  <a:srgbClr val="002060"/>
                </a:solidFill>
                <a:latin typeface="Times New Roman" pitchFamily="18" charset="0"/>
                <a:cs typeface="Times New Roman" pitchFamily="18" charset="0"/>
              </a:rPr>
              <a:t>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So’zlovchining</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noverbal</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tiliga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e’tibor</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berish</a:t>
            </a:r>
            <a:endParaRPr lang="ru-RU" sz="4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FAOL ESHITISH JIHATLARI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52</a:t>
            </a:fld>
            <a:endParaRPr lang="ru-RU" sz="1800" b="1" dirty="0">
              <a:solidFill>
                <a:schemeClr val="tx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Qo’llar</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holati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xarakati</a:t>
            </a:r>
            <a:r>
              <a:rPr lang="en-US" sz="4000" dirty="0" smtClean="0">
                <a:solidFill>
                  <a:srgbClr val="002060"/>
                </a:solidFill>
                <a:latin typeface="Times New Roman" pitchFamily="18" charset="0"/>
                <a:cs typeface="Times New Roman" pitchFamily="18" charset="0"/>
              </a:rPr>
              <a:t>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Yuzning</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ifodasi</a:t>
            </a:r>
            <a:r>
              <a:rPr lang="en-US" sz="4000" dirty="0" smtClean="0">
                <a:solidFill>
                  <a:srgbClr val="002060"/>
                </a:solidFill>
                <a:latin typeface="Times New Roman" pitchFamily="18" charset="0"/>
                <a:cs typeface="Times New Roman" pitchFamily="18" charset="0"/>
              </a:rPr>
              <a:t>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Ko’zlar</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bilan</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aloqa</a:t>
            </a:r>
            <a:r>
              <a:rPr lang="en-US" sz="4000" dirty="0" smtClean="0">
                <a:solidFill>
                  <a:srgbClr val="002060"/>
                </a:solidFill>
                <a:latin typeface="Times New Roman" pitchFamily="18" charset="0"/>
                <a:cs typeface="Times New Roman" pitchFamily="18" charset="0"/>
              </a:rPr>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O’tirish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holati</a:t>
            </a:r>
            <a:r>
              <a:rPr lang="en-US" sz="4000" dirty="0" smtClean="0">
                <a:solidFill>
                  <a:srgbClr val="002060"/>
                </a:solidFill>
                <a:latin typeface="Times New Roman" pitchFamily="18" charset="0"/>
                <a:cs typeface="Times New Roman" pitchFamily="18" charset="0"/>
              </a:rPr>
              <a:t/>
            </a:r>
            <a:br>
              <a:rPr lang="en-US" sz="4000" dirty="0" smtClean="0">
                <a:solidFill>
                  <a:srgbClr val="002060"/>
                </a:solidFill>
                <a:latin typeface="Times New Roman" pitchFamily="18" charset="0"/>
                <a:cs typeface="Times New Roman" pitchFamily="18" charset="0"/>
              </a:rPr>
            </a:br>
            <a:r>
              <a:rPr lang="en-US" sz="4000" dirty="0" smtClean="0">
                <a:solidFill>
                  <a:srgbClr val="002060"/>
                </a:solidFill>
                <a:latin typeface="Times New Roman" pitchFamily="18" charset="0"/>
                <a:cs typeface="Times New Roman" pitchFamily="18" charset="0"/>
              </a:rPr>
              <a:t>				- </a:t>
            </a:r>
            <a:r>
              <a:rPr lang="en-US" sz="4000" dirty="0" err="1" smtClean="0">
                <a:solidFill>
                  <a:srgbClr val="002060"/>
                </a:solidFill>
                <a:latin typeface="Times New Roman" pitchFamily="18" charset="0"/>
                <a:cs typeface="Times New Roman" pitchFamily="18" charset="0"/>
              </a:rPr>
              <a:t>Ovoz</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ohangi</a:t>
            </a:r>
            <a:r>
              <a:rPr lang="en-US" sz="4000" dirty="0" smtClean="0">
                <a:solidFill>
                  <a:srgbClr val="002060"/>
                </a:solidFill>
                <a:latin typeface="Times New Roman" pitchFamily="18" charset="0"/>
                <a:cs typeface="Times New Roman" pitchFamily="18" charset="0"/>
              </a:rPr>
              <a:t> </a:t>
            </a:r>
            <a:br>
              <a:rPr lang="en-US" sz="4000" dirty="0" smtClean="0">
                <a:solidFill>
                  <a:srgbClr val="002060"/>
                </a:solidFill>
                <a:latin typeface="Times New Roman" pitchFamily="18" charset="0"/>
                <a:cs typeface="Times New Roman" pitchFamily="18" charset="0"/>
              </a:rPr>
            </a:br>
            <a:endParaRPr lang="ru-RU" sz="4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TANA (BADAN) HARAKATLARI </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53</a:t>
            </a:fld>
            <a:endParaRPr lang="ru-RU" sz="1800" b="1" dirty="0">
              <a:solidFill>
                <a:schemeClr val="tx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3600" dirty="0" smtClean="0">
                <a:solidFill>
                  <a:srgbClr val="002060"/>
                </a:solidFill>
                <a:latin typeface="Times New Roman" pitchFamily="18" charset="0"/>
                <a:cs typeface="Times New Roman" pitchFamily="18" charset="0"/>
              </a:rPr>
              <a:t>   - Biz </a:t>
            </a:r>
            <a:r>
              <a:rPr lang="en-US" sz="3600" dirty="0" err="1" smtClean="0">
                <a:solidFill>
                  <a:srgbClr val="002060"/>
                </a:solidFill>
                <a:latin typeface="Times New Roman" pitchFamily="18" charset="0"/>
                <a:cs typeface="Times New Roman" pitchFamily="18" charset="0"/>
              </a:rPr>
              <a:t>o’ylagan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gapirgan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narsalarning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birligi</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000" dirty="0" smtClean="0">
                <a:solidFill>
                  <a:srgbClr val="002060"/>
                </a:solidFill>
                <a:latin typeface="Times New Roman" pitchFamily="18" charset="0"/>
                <a:cs typeface="Times New Roman" pitchFamily="18" charset="0"/>
              </a:rPr>
              <a:t/>
            </a:r>
            <a:br>
              <a:rPr lang="en-US" sz="10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Eshitishni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xoxlamoq</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1000" dirty="0" smtClean="0">
                <a:solidFill>
                  <a:srgbClr val="002060"/>
                </a:solidFill>
                <a:latin typeface="Times New Roman" pitchFamily="18" charset="0"/>
                <a:cs typeface="Times New Roman" pitchFamily="18" charset="0"/>
              </a:rPr>
              <a:t/>
            </a:r>
            <a:br>
              <a:rPr lang="en-US" sz="10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Ochiqlilik</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darajasi</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Boshqalarga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hurmat</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E’tiborni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ko’z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aloqa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ta’na</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badan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holati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va</a:t>
            </a:r>
            <a:r>
              <a:rPr lang="en-US" sz="3600" dirty="0" smtClean="0">
                <a:solidFill>
                  <a:srgbClr val="002060"/>
                </a:solidFill>
                <a:latin typeface="Times New Roman" pitchFamily="18" charset="0"/>
                <a:cs typeface="Times New Roman" pitchFamily="18" charset="0"/>
              </a:rPr>
              <a:t> bosh </a:t>
            </a:r>
            <a:r>
              <a:rPr lang="en-US" sz="3600" dirty="0" err="1" smtClean="0">
                <a:solidFill>
                  <a:srgbClr val="002060"/>
                </a:solidFill>
                <a:latin typeface="Times New Roman" pitchFamily="18" charset="0"/>
                <a:cs typeface="Times New Roman" pitchFamily="18" charset="0"/>
              </a:rPr>
              <a:t>xarakati</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ifodalash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285728"/>
            <a:ext cx="8143900" cy="646331"/>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YAXSHI MULOQOT ALOMATLARI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54</a:t>
            </a:fld>
            <a:endParaRPr lang="ru-RU" sz="1800" b="1" dirty="0">
              <a:solidFill>
                <a:schemeClr val="tx1"/>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85860"/>
            <a:ext cx="7929618" cy="5072098"/>
          </a:xfrm>
        </p:spPr>
        <p:txBody>
          <a:bodyPr>
            <a:noAutofit/>
          </a:bodyPr>
          <a:lstStyle/>
          <a:p>
            <a:pPr marL="447675" lvl="0" indent="-447675">
              <a:tabLst>
                <a:tab pos="628650" algn="l"/>
              </a:tabLst>
            </a:pP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So’zlarni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ochiq</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Aytilgan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gaplarga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e’tibor</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Aytilgan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gapga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munosabatingizni</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bildirishga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shoshilmaslik</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Gaplarning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mazmunini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ajratish</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Biror</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narsani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tushunmasangiz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so’rang</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Yordam</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taklif</a:t>
            </a: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qo’shimcha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bering</a:t>
            </a:r>
            <a:r>
              <a:rPr lang="en-US" sz="3600" dirty="0" smtClean="0">
                <a:solidFill>
                  <a:srgbClr val="002060"/>
                </a:solidFill>
                <a:latin typeface="Times New Roman" pitchFamily="18" charset="0"/>
                <a:cs typeface="Times New Roman" pitchFamily="18" charset="0"/>
              </a:rPr>
              <a:t>. </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en-US" sz="3600" b="1" dirty="0" smtClean="0">
                <a:solidFill>
                  <a:srgbClr val="FF0000"/>
                </a:solidFill>
                <a:latin typeface="Times New Roman" pitchFamily="18" charset="0"/>
                <a:cs typeface="Times New Roman" pitchFamily="18" charset="0"/>
              </a:rPr>
              <a:t>YAXSHI MULOQOT (QAYTA  ALOQA) ALOMATLARI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z="1800" b="1" smtClean="0">
                <a:solidFill>
                  <a:schemeClr val="tx1"/>
                </a:solidFill>
              </a:rPr>
              <a:pPr/>
              <a:t>55</a:t>
            </a:fld>
            <a:endParaRPr lang="ru-RU" sz="1800" b="1" dirty="0">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q</a:t>
            </a: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56</a:t>
            </a:fld>
            <a:endParaRPr lang="ru-RU" sz="2000" b="1" dirty="0">
              <a:solidFill>
                <a:schemeClr val="tx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1800" b="1" smtClean="0">
                <a:solidFill>
                  <a:schemeClr val="tx1"/>
                </a:solidFill>
                <a:latin typeface="Times New Roman" pitchFamily="18" charset="0"/>
                <a:cs typeface="Times New Roman" pitchFamily="18" charset="0"/>
              </a:rPr>
              <a:pPr/>
              <a:t>57</a:t>
            </a:fld>
            <a:endParaRPr lang="ru-RU" sz="1800" b="1" dirty="0">
              <a:solidFill>
                <a:schemeClr val="tx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5140</TotalTime>
  <Words>739</Words>
  <Application>Microsoft Office PowerPoint</Application>
  <PresentationFormat>Экран (4:3)</PresentationFormat>
  <Paragraphs>221</Paragraphs>
  <Slides>57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57</vt:i4>
      </vt:variant>
    </vt:vector>
  </HeadingPairs>
  <TitlesOfParts>
    <vt:vector size="58" baseType="lpstr">
      <vt:lpstr>Солнцестояние</vt:lpstr>
      <vt:lpstr>Soft skills for Engineers.  Lecture 3. </vt:lpstr>
      <vt:lpstr> 3-MAVZU   MUVAFFAQIYAT UCHUN SHAXSLARARO MULOQOT KO’NIKMALARI. </vt:lpstr>
      <vt:lpstr> 1. Muloqotning mohiyati  2. Muloqot turlari va vazifalari  3. Shaxslararo muloqotning xususiyatlari  4. Aloqa maydonlari.</vt:lpstr>
      <vt:lpstr>Hayot davomida insonlar boshqa insonlar bilan muloqotda bo’lishadi, shaxslararo munosabatlarni shakllantiradilar, guruhlar bir-birlari bilan aloqalar o'rnatadi va har birimizda bunday munosabatlar mavjud va ular turli xil ko’rinishda namoyon bo’ladi.   Shaxsning normal rivojlanishida sifatli muloqotning ahamiyati katta. </vt:lpstr>
      <vt:lpstr>Muloqot – inson munosabatlarining butun tizimini amalga oshirishdir.  Muloqot – odamlarning ijtimoiy munosabatlarini amalga oshiradigan jamiyat a'zolari sifatida insonning boshqa odamlar bilan o'zaro munosabatlarining o'ziga xos shaklidir .</vt:lpstr>
      <vt:lpstr>  Muloqot-bu odamlar o'rtasidagi aloqalarni o'rnatish va rivojlantirishning murakkab jarayonidir.  Odamlar tashkilot, korxona va guruhlarda birgalikdagi faoliyat qilish ehtiyoji, axborot almashish, o'zaro hamkorlik, idrok va boshqa shaxsni tushunish uchun yagona strategiyani ishlab chiqishni o'z ichiga oladi.  </vt:lpstr>
      <vt:lpstr>1. Tasdiqlash ko'nikmalari  2. Tinglash ko'nikmalari  3. Mojarolarni hal qilish qobiliyatlari</vt:lpstr>
      <vt:lpstr>1.  Ko'ngilchanlik (kelishish)  2. Agressiv xulq-atvor bas kela olmaslik  3. Yumshoq gapirish  4. Men uchun muhim emas” turidagi muloqoti 5. O'z huquqlari uchun turadi,   6. Boshqalarda his-tuyg'ularini, ehtiyojlarini va tashvishlar ifoda hisobidan baland gapirish mumkin,  7. Samarali mulokot ko'nikmalarini uchun usullar </vt:lpstr>
      <vt:lpstr>1. Imloviy ma'ruzachi uchun qisqa javob 2. Tinglovchilar tilida gapirish. 3. Tinglovchilarda ishonch hosil  qilish.  4. Savol berish. 5. Qiziqish bildirish. 6. Nutqni bo’lmaslik. 7. Tinchlik saqlash va yozush. </vt:lpstr>
      <vt:lpstr>Interpersonal aloqa - bu odamlarning og'zaki va og'zaki bo'lmagan xabarlar orqali ma'lumot almashish jarayonidir.  Interpersonal ko'nikmalar o'z ichiga oladi:  - tinglash va tushunish qobiliyati  - qaror qabul qilish  - muammoni hal qilish  - shaxsiy stressni boshqarish. </vt:lpstr>
      <vt:lpstr>    - Samarali muloqot turli xil odamlar bilan muloqot qilishimiz kerak bo'lgan ish joyida juda foydali.       - Bu oila ichida va do'stlar bilan yaxshi munosabatlarni saqlab muhim ahamiyatga ega.     - Interpersonal muloqot qobiliyatlari ham hayot qobiliyatlari sifatida tanilgan. </vt:lpstr>
      <vt:lpstr>Shaxslararo muloqot mazmunlidir. Shaxslararo muloqotni qaytarib bo'lmaydi.  Shaxslararo aloqa murakkab hisoblanadi. Shaxslararo aloqa muqarrar hisoblanadi.  </vt:lpstr>
      <vt:lpstr>Layoqatli mulokot</vt:lpstr>
      <vt:lpstr> Muloqot madaniyati, qobiliyati va mahoratiga erishish, samimiy munosabatlarni shakllantirish  Munosabatlar o’rnatish qobiliyati – muomalada bo’lish, o’z fikrini aniq yetkazish  Hamkorlikda ishlash (Cooperation)  Ishontirish (The ability to convince)  Har qanday biznes va rahbarlikda odamlar tomonidan talab qilinadigan boshqaruv ko'nikmalari  . </vt:lpstr>
      <vt:lpstr>1. Imloviy ma'ruzachi uchun qisqa javob 2. Tinglovchilar tilida gapirish. 3. Tinglovchilarda ishonch hosil  qilish.  4. Savol berish. 5. Qiziqish bildirish. 6. Nutqni bo’lmaslik. 7. Tinchlik saqlash va yozush. </vt:lpstr>
      <vt:lpstr>Tinglash ko'nikmalari   Muloqot ko'nikmalari   Og'zaki muloqot ko'nikmalari   Og'zaki bo'lmagan muloqot ko'nikmalari </vt:lpstr>
      <vt:lpstr>- Tinglash faqat og'zaki muloqot ko'proq muhim ahamiyatga ega. - Tinglash – bu faqat eshitish emas. - Tinglash so’zlarni eshitish emas, balki kanday aytilgan, til va ovoz o’zgarishi, o'z tanasini holatiga e’tibor berishdir. - Tinglash aytilgan so'zlarni eshitish bilan bir qatorda boshqa hislaringizni jamlab ishlatishingizni talab qiladi. </vt:lpstr>
      <vt:lpstr> Muloqot uchun asosiy strategiyalar:  1. ochiq-yopiq,  2. monologik-dialogik,  3. rol (ijtimoiy rollar) - shaxsiy      (samimiy bilan muloqot).</vt:lpstr>
      <vt:lpstr>Слайд 19</vt:lpstr>
      <vt:lpstr>Gapirmaslik Tinglashga tayyorlanish Ma'ruzachini engil qabul qilish  Empathise Sabrli bo'lish Ohanga e’tibor G'oyalarga e’tibor - faqat so'zlarga emas Og'zaki bo'lmagan muloqotga e’tibor.</vt:lpstr>
      <vt:lpstr>1. Ma'ruzachi uchun qisqa imloviy javob 2. Tinglovchilar tilida gapirish. 3. Tinglovchilarda ishonch hosil  qilish.  4. Savol berish. 5. Qiziqish bildirish. 6. Nutqni bo’lmaslik. 7. Tinchlik saqlash va yozush. </vt:lpstr>
      <vt:lpstr>- Aloqa aslida faqat nima haqida gapirilganligi emas, balqi qanday ovoz va ohangi orqali hamda  yuz ifodalari, imo-ishoralar va tana tilidir (no og'zaki xabarlar). - Shaxslararo muloqot yuzma-yuzdir. - Muloqot amalga bo’lmasa-da odamlar xabar oladi. Bu no-og'zaki (no varbal) xatti-xarakatlar deyiladi.</vt:lpstr>
      <vt:lpstr>- Jo'natuvchi va Qabul qiluvchilar - Xabar - Qayta aloqa - Xabar tarqalish kanali  - Shovqin</vt:lpstr>
      <vt:lpstr>- Uchrashuvning dastlabki bir necha daqiqasi juda muhim, chunki birinchi taassurotlar keyingi muloqotning muvaffaqiyatiga sezilarli ta'sir ko'rsatadi. - Har katnashchi uchrashuvdan o’zining umidlari va kutishlari bilan keladi. - Agar kutishlar tasdiqlanmasa, mulokot samarali yoki silliq bo'lmaydi.</vt:lpstr>
      <vt:lpstr>- Mulokotda ko'pchilik passiv bo’ladi, chunki ular boshqalarga yoqishni xohlaydi. - Passiv bo’lish aloqa natijasizlikka oboradi. - Passiv bo'lish boshqalarga mas'uliyatni o'z zimmasiga olishga, ularga rahbarlik qilishga va qaror qabul qilishga imkon beradi. </vt:lpstr>
      <vt:lpstr>- Tajovuzkor tarzda javob berish orqali o'zgalarning haq-huquqlari va izzat-nafsiga putur yetkazadi. - Agressiv javob kimdir zaruratsiz o'z ichiga olishi mumkin, kimgadur e'tiborsizlik, yoki boshqalarning his-tuyg'ularini hisobga olmaslikka olib keladi. - Noto'g'ri tajovuzkor javoblar boshqa shaxsni agressiv yoki passiv tarzda javob berishga undaydi.</vt:lpstr>
      <vt:lpstr>- Shaxslararo muloqotda kelishuvchanli bo’lish juda muhimdir. - Kelishuvchanli bo’lish boshqalarning  his-tuyg'ulariga hurmatni bildiradi. - Boshqalar qilayotgan ishlari uchun minnatdorlik bildiradi.  - Kelishuvchanlik barchani tenglashtiradi.</vt:lpstr>
      <vt:lpstr>  Shaxslararo muloqot nafaqat so'zlarning aniq ma'nosini o'z ichiga oladi, balki no-og'zaki xatti ifodalanishi orqali yopiq xabarni ham anglatadi.  No-og'zaki (no-varbal) kommunikatsiyalar o'z ichiga oladi:  - yuz ifodalari  - ovozning ohangi,  - tana tilidagi imo-ishoralar,   - katnashchilar orasidagi fazoviy masofa. </vt:lpstr>
      <vt:lpstr>   1. Kontent (tarkib),  2. Maqsad,  3. Vosita (kanal).  </vt:lpstr>
      <vt:lpstr> Odamlar bir-birlari bilan yangilik, xizmat, shaxsiy, atrof-muhit haqidagi bilimlarni, hayot davomida to'plangan tajriba, ko'nikma va mahorat elementlarini qamrab olgan ma'lumotlarni almashishadilar. </vt:lpstr>
      <vt:lpstr>   Inson ko'plab kommunikativ maqsadlarga ega:  1. atrof-muhit haqida ob'ektiv bilimlarni olish va uzatish,  2. ta'lim va tarbiya berish,  3. odamlarning birgalikdagi faoliyatini oqilona  muvofiqlashtirish, 4. shaxsiy, xizmat va biznes aloqalarini o'rnatish va boshqalar.  </vt:lpstr>
      <vt:lpstr>Bir odamdan ikkinchisiga muloqot jarayonida uzatiladigan axborotni kodlash, uzatish, qayta ishlash va dekodlash usullari va texnik vositalari. </vt:lpstr>
      <vt:lpstr>1. Til – Assai ovozli (audio) signallarni chiqarish va qabul qilish, 2. Hissiy organlar orqali (video) boshqalarning harakatlarini kuzatish, 3. Yozuv turli shakllari va turlari (matnlar, chizmalar, sxema va diagrammalar), 4. Axborotni yozish, uzatish va saqlashning texnik vositalari (radio va video uskunalari, mexanik, magnit, lazer va boshqa ro'yxatga olish shakllari). </vt:lpstr>
      <vt:lpstr>Muloqot modeli  - muloqot jarayonlarini taqdim etuvchi sxemalar.     Chiziqli muloqot  modeli</vt:lpstr>
      <vt:lpstr>        Interfaol muloqot  modeli  </vt:lpstr>
      <vt:lpstr>  Transaksion muloqot  modeli         </vt:lpstr>
      <vt:lpstr>  Muloqot turlari orasida quyidagilar mavjud:  1. instrumental (umumiy) va maqsadli,  2. xizmat (jamoa) va shaxsiy,  3. og'zaki (verbal) va og'zaki bo'lmagan (no verbal).   </vt:lpstr>
      <vt:lpstr>1. shaxslararo muloqot ikki yoki uch kishi o'rtasidagi muloqotdir,  2. shaxsiy va guruh aloqasi-bu bir shaxs va guruh o'rtasidagi muloqotdir,  3. guruhlararo muloqot-guruhlar o'rtasida.</vt:lpstr>
      <vt:lpstr>1. Kim? (xabar yuboradi) – Yuboruvchi. 2. Nima? (uzatiladi) – Xabar mazmuni. 3. Qanday qilib? (uzatish amalga oshiriladi) – Kanal. 4. Kimga? (xabar yuborilgan) – Qabul qiluvchi. 5. Qanday ta'sir bilan? – Muloqot samaradorligi..</vt:lpstr>
      <vt:lpstr>1. Axborotni yetkazish, qabul qilish va doimiy o'zaro munosabatlarni saqlab qolish;  2. Axborotlar almashinuvi - qabul - so'rovga javoban axborot uzatish, fikr almashish, fikr almashish va h.k.;  3. Muayyan o’zaro harakatlarni amalga oshirishga qaratilgan aloqa sherikning faoliyatini rag'batlantirish;  4. Muvofiqlashtirish - birgalikdagi faoliyatni rejalashtirishda o'zaro yo'nalish va harakatlarning mustahkamligi;</vt:lpstr>
      <vt:lpstr> 5. tushunish - xabarning ma'nosini yetarli darajada anglash va sheriklarining niyatlari, munosabatlari, tajribasini tushunish;  6. hamkorlik hissiyotini uyg'otish va shaxsiy tajribani o’stirish uchun yuqori sezuvchanlik;  7. o'zaro munosabatlarni o'rnatish – jamoaning roli, maqomi, xurmat, shaxslararo va aloqalari tizimida o'z o'rnini bilish;  8. xatti-harakatlar, niyatlar, munosabatlar, fikrlar, qarorlar va g'oyalarga ta'sir o’tqazish. </vt:lpstr>
      <vt:lpstr>O'zaro ta'sirning tarkibiy qismlari:  1. Ishtirokchilarning pozitsiyalari       1.1. hukmronlik –bo'ysunish,       1.2. sherikni qabul qilish / rad etish,  2. Vaziyat,  3. Faoliyat uslubi.</vt:lpstr>
      <vt:lpstr>Suhbatdoshlarning so'zlari bir xil ma'noga ega bo'lishi uchun teng fazoviy holatda bo'lishga intilish muhimdir.    Suhbatdoshlarning masofa va o'zaro joylanishi:  1. bir-biriga qarama-qarshi joylanishi aloqa paydo bo'lishiga yordam beradi (muzokaralar),  2. bir tomonlama joylanishi – yaqin do'stlar,  3. stolning burchagida joylanishi – ish bo’yicha suhbat ishtirokchilari.</vt:lpstr>
      <vt:lpstr>Hudud – bu inson o'zining jismoniy tanasining davomi kabi o'zini o'ylaydigan makon.   Har bir inson o'zining atrofidagi o'z shaxsiy hududiga ega.   Shaxsiy makon zonasining o'lchamlari ijtimoiy va milliy tarzda belgilanadi.</vt:lpstr>
      <vt:lpstr>Слайд 45</vt:lpstr>
      <vt:lpstr>       45 sm           1.2 m      3,6 m</vt:lpstr>
      <vt:lpstr>Слайд 47</vt:lpstr>
      <vt:lpstr>1. Shaxslar / vaziyat haqida oldindan o’rnatilgan fikrlar, natijada odamlar, vaziyatlar, muammolarni obyektiv tahlil qilish va tushunish yo'q.  2. “Noto'g'ri tushunchalar" – o'z nuqtai nazariga zid bo'lgan yangi va g'ayrioddiy narsalarni rad etish moyilligi (biz ishonmoqchi bo'lgan narsaga ishonamiz).  3. Odamlar o'rtasidagi yomon munosabatlar.  4. Suhbatdoshning e'tibor va qiziqishining yo'qligi va uning ma'lumotlarini tushunish. </vt:lpstr>
      <vt:lpstr>- Birgalikda ishlash va hamqorlik qilish uchun zarur  - muloqotning samarali ko’nikmalari –          eshitish va qiziqishni ifoda etish  - qayta aloqani berish va qabul qilish        - guruhda ishlash ko’nikmasi.</vt:lpstr>
      <vt:lpstr>- Shaxsiy o’zaro aloqalar - Kasbiy o’zaro aloqalar   - Ishga qabul qilish osonligi     - Guruhlarda ishlash osonligi      - Boshqa istiqbollar ochiqligi     -Ishdagi yuklamalarni bo’lish.</vt:lpstr>
      <vt:lpstr>- Eshitish va qiziqishni ifoda etish  - Verbal:   Ishlatiladigan so’zlar – 7%       Ishlatiladigan oxang – 13%    - Noverbal    Tana (badan) xarakatlari – 80%  </vt:lpstr>
      <vt:lpstr>- Boshqalarni gapini bo’lmaslik, - Maksimal e’tibor   - Boshqacha so’zlarni ishlatish      - Yakunlash     - “Ochiq” savollarni       ishlatish        - So’zlovchining noverbal      tiliga e’tibor berish</vt:lpstr>
      <vt:lpstr>  - Qo’llar holati va xarakati     - Yuzning ifodasi        - Ko’zlar bilan aloqa       - O’tirish holati     - Ovoz ohangi  </vt:lpstr>
      <vt:lpstr>   - Biz o’ylagan, gapirgan va qilgan     narsalarning birligi      - Eshitishni xoxlamoq      - Ochiqlilik darajasi      - Boshqalarga hurmat - E’tiborni  ko’z bilan aloqa, ta’na        (badan) holati va bosh xarakati             bilan ifodalash.  </vt:lpstr>
      <vt:lpstr>   - So’zlarni ochiq qabul qilish   - Aytilgan gaplarga e’tibor      - Aytilgan gapga o’z munosabatingizni          bildirishga shoshilmaslik       - Gaplarning mazmunini ajratish           - Biror narsani tushunmasangiz     so’rang  - Yordam/ taklif / qo’shimcha bering. </vt:lpstr>
      <vt:lpstr>Savollar, qo’shimchalar,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250</cp:revision>
  <dcterms:created xsi:type="dcterms:W3CDTF">2021-05-20T07:27:36Z</dcterms:created>
  <dcterms:modified xsi:type="dcterms:W3CDTF">2021-10-16T17:43:43Z</dcterms:modified>
</cp:coreProperties>
</file>