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diagrams/layout2.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0" r:id="rId1"/>
  </p:sldMasterIdLst>
  <p:notesMasterIdLst>
    <p:notesMasterId r:id="rId50"/>
  </p:notesMasterIdLst>
  <p:sldIdLst>
    <p:sldId id="324" r:id="rId2"/>
    <p:sldId id="330" r:id="rId3"/>
    <p:sldId id="314" r:id="rId4"/>
    <p:sldId id="388" r:id="rId5"/>
    <p:sldId id="399" r:id="rId6"/>
    <p:sldId id="398" r:id="rId7"/>
    <p:sldId id="384" r:id="rId8"/>
    <p:sldId id="394" r:id="rId9"/>
    <p:sldId id="386" r:id="rId10"/>
    <p:sldId id="325" r:id="rId11"/>
    <p:sldId id="387" r:id="rId12"/>
    <p:sldId id="389" r:id="rId13"/>
    <p:sldId id="391" r:id="rId14"/>
    <p:sldId id="392" r:id="rId15"/>
    <p:sldId id="393" r:id="rId16"/>
    <p:sldId id="390" r:id="rId17"/>
    <p:sldId id="396" r:id="rId18"/>
    <p:sldId id="395" r:id="rId19"/>
    <p:sldId id="368" r:id="rId20"/>
    <p:sldId id="369" r:id="rId21"/>
    <p:sldId id="356" r:id="rId22"/>
    <p:sldId id="357" r:id="rId23"/>
    <p:sldId id="358" r:id="rId24"/>
    <p:sldId id="359" r:id="rId25"/>
    <p:sldId id="360" r:id="rId26"/>
    <p:sldId id="361" r:id="rId27"/>
    <p:sldId id="362" r:id="rId28"/>
    <p:sldId id="363" r:id="rId29"/>
    <p:sldId id="364" r:id="rId30"/>
    <p:sldId id="365" r:id="rId31"/>
    <p:sldId id="370" r:id="rId32"/>
    <p:sldId id="371" r:id="rId33"/>
    <p:sldId id="372" r:id="rId34"/>
    <p:sldId id="374" r:id="rId35"/>
    <p:sldId id="375" r:id="rId36"/>
    <p:sldId id="376" r:id="rId37"/>
    <p:sldId id="373" r:id="rId38"/>
    <p:sldId id="377" r:id="rId39"/>
    <p:sldId id="378" r:id="rId40"/>
    <p:sldId id="379" r:id="rId41"/>
    <p:sldId id="366" r:id="rId42"/>
    <p:sldId id="381" r:id="rId43"/>
    <p:sldId id="382" r:id="rId44"/>
    <p:sldId id="383" r:id="rId45"/>
    <p:sldId id="380" r:id="rId46"/>
    <p:sldId id="367" r:id="rId47"/>
    <p:sldId id="342" r:id="rId48"/>
    <p:sldId id="354" r:id="rId49"/>
  </p:sldIdLst>
  <p:sldSz cx="9144000" cy="6858000" type="screen4x3"/>
  <p:notesSz cx="6735763" cy="986948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10" d="100"/>
          <a:sy n="110" d="100"/>
        </p:scale>
        <p:origin x="-1026"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85F712-B10A-4A97-ABAB-A5CB996D60BE}" type="doc">
      <dgm:prSet loTypeId="urn:microsoft.com/office/officeart/2005/8/layout/chevron1" loCatId="process" qsTypeId="urn:microsoft.com/office/officeart/2005/8/quickstyle/simple1" qsCatId="simple" csTypeId="urn:microsoft.com/office/officeart/2005/8/colors/accent1_2" csCatId="accent1" phldr="0"/>
      <dgm:spPr/>
    </dgm:pt>
    <dgm:pt modelId="{3CD3FFB7-5CAF-46FC-A609-5232D58B88BF}" type="pres">
      <dgm:prSet presAssocID="{5285F712-B10A-4A97-ABAB-A5CB996D60BE}" presName="Name0" presStyleCnt="0">
        <dgm:presLayoutVars>
          <dgm:dir/>
          <dgm:animLvl val="lvl"/>
          <dgm:resizeHandles val="exact"/>
        </dgm:presLayoutVars>
      </dgm:prSet>
      <dgm:spPr/>
    </dgm:pt>
  </dgm:ptLst>
  <dgm:cxnLst>
    <dgm:cxn modelId="{BE5B1401-4108-42C0-A9DC-3877E36604F0}" type="presOf" srcId="{5285F712-B10A-4A97-ABAB-A5CB996D60BE}" destId="{3CD3FFB7-5CAF-46FC-A609-5232D58B88BF}" srcOrd="0" destOrd="0" presId="urn:microsoft.com/office/officeart/2005/8/layout/chevron1"/>
  </dgm:cxnLst>
  <dgm:bg/>
  <dgm:whole/>
</dgm:dataModel>
</file>

<file path=ppt/diagrams/data2.xml><?xml version="1.0" encoding="utf-8"?>
<dgm:dataModel xmlns:dgm="http://schemas.openxmlformats.org/drawingml/2006/diagram" xmlns:a="http://schemas.openxmlformats.org/drawingml/2006/main">
  <dgm:ptLst>
    <dgm:pt modelId="{605752D4-437E-46DA-819B-370EBFBD7053}"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ru-RU"/>
        </a:p>
      </dgm:t>
    </dgm:pt>
    <dgm:pt modelId="{10E579A3-5369-452D-A7B5-5D746279394E}">
      <dgm:prSet phldrT="[Текст]"/>
      <dgm:spPr>
        <a:solidFill>
          <a:schemeClr val="accent2">
            <a:lumMod val="60000"/>
            <a:lumOff val="40000"/>
          </a:schemeClr>
        </a:solidFill>
      </dgm:spPr>
      <dgm:t>
        <a:bodyPr/>
        <a:lstStyle/>
        <a:p>
          <a:r>
            <a:rPr lang="en-US" dirty="0" err="1" smtClean="0">
              <a:solidFill>
                <a:srgbClr val="002060"/>
              </a:solidFill>
            </a:rPr>
            <a:t>Muammoni</a:t>
          </a:r>
          <a:r>
            <a:rPr lang="en-US" dirty="0" smtClean="0">
              <a:solidFill>
                <a:srgbClr val="002060"/>
              </a:solidFill>
            </a:rPr>
            <a:t> </a:t>
          </a:r>
          <a:r>
            <a:rPr lang="en-US" dirty="0" err="1" smtClean="0">
              <a:solidFill>
                <a:srgbClr val="002060"/>
              </a:solidFill>
            </a:rPr>
            <a:t>tanlash</a:t>
          </a:r>
          <a:r>
            <a:rPr lang="en-US" dirty="0" smtClean="0">
              <a:solidFill>
                <a:srgbClr val="002060"/>
              </a:solidFill>
            </a:rPr>
            <a:t> </a:t>
          </a:r>
          <a:endParaRPr lang="ru-RU" dirty="0">
            <a:solidFill>
              <a:srgbClr val="002060"/>
            </a:solidFill>
          </a:endParaRPr>
        </a:p>
      </dgm:t>
    </dgm:pt>
    <dgm:pt modelId="{CFB10542-383B-4087-A54D-9A5AD1B1BD95}" type="parTrans" cxnId="{51372105-B20D-4057-AA00-0A37106F9B1F}">
      <dgm:prSet/>
      <dgm:spPr/>
      <dgm:t>
        <a:bodyPr/>
        <a:lstStyle/>
        <a:p>
          <a:endParaRPr lang="ru-RU"/>
        </a:p>
      </dgm:t>
    </dgm:pt>
    <dgm:pt modelId="{CDC89B27-73EF-4D5D-904A-5FA11BD1888C}" type="sibTrans" cxnId="{51372105-B20D-4057-AA00-0A37106F9B1F}">
      <dgm:prSet/>
      <dgm:spPr/>
      <dgm:t>
        <a:bodyPr/>
        <a:lstStyle/>
        <a:p>
          <a:endParaRPr lang="ru-RU"/>
        </a:p>
      </dgm:t>
    </dgm:pt>
    <dgm:pt modelId="{3A1C1B7B-D6C7-471D-8403-08041A19C32C}">
      <dgm:prSet phldrT="[Текст]"/>
      <dgm:spPr>
        <a:solidFill>
          <a:srgbClr val="92D050"/>
        </a:solidFill>
      </dgm:spPr>
      <dgm:t>
        <a:bodyPr/>
        <a:lstStyle/>
        <a:p>
          <a:r>
            <a:rPr lang="en-US" dirty="0" err="1" smtClean="0">
              <a:solidFill>
                <a:srgbClr val="002060"/>
              </a:solidFill>
            </a:rPr>
            <a:t>Muammo</a:t>
          </a:r>
          <a:r>
            <a:rPr lang="en-US" dirty="0" smtClean="0">
              <a:solidFill>
                <a:srgbClr val="002060"/>
              </a:solidFill>
            </a:rPr>
            <a:t> </a:t>
          </a:r>
          <a:r>
            <a:rPr lang="en-US" dirty="0" err="1" smtClean="0">
              <a:solidFill>
                <a:srgbClr val="002060"/>
              </a:solidFill>
            </a:rPr>
            <a:t>tahlili</a:t>
          </a:r>
          <a:endParaRPr lang="ru-RU" dirty="0">
            <a:solidFill>
              <a:srgbClr val="002060"/>
            </a:solidFill>
          </a:endParaRPr>
        </a:p>
      </dgm:t>
    </dgm:pt>
    <dgm:pt modelId="{B4EFF0ED-0BC7-4933-B5CD-AA06AE43A50D}" type="parTrans" cxnId="{35A1C020-1C10-4EA5-B3E5-8C660BA21B04}">
      <dgm:prSet/>
      <dgm:spPr/>
      <dgm:t>
        <a:bodyPr/>
        <a:lstStyle/>
        <a:p>
          <a:endParaRPr lang="ru-RU"/>
        </a:p>
      </dgm:t>
    </dgm:pt>
    <dgm:pt modelId="{D4984349-98A6-4043-981C-FC8CC8CEFB42}" type="sibTrans" cxnId="{35A1C020-1C10-4EA5-B3E5-8C660BA21B04}">
      <dgm:prSet/>
      <dgm:spPr/>
      <dgm:t>
        <a:bodyPr/>
        <a:lstStyle/>
        <a:p>
          <a:endParaRPr lang="ru-RU"/>
        </a:p>
      </dgm:t>
    </dgm:pt>
    <dgm:pt modelId="{04F0B0C0-55E3-459B-ADFE-4DD606847DF1}">
      <dgm:prSet phldrT="[Текст]"/>
      <dgm:spPr>
        <a:solidFill>
          <a:schemeClr val="accent5">
            <a:lumMod val="40000"/>
            <a:lumOff val="60000"/>
          </a:schemeClr>
        </a:solidFill>
      </dgm:spPr>
      <dgm:t>
        <a:bodyPr/>
        <a:lstStyle/>
        <a:p>
          <a:r>
            <a:rPr lang="en-US" dirty="0" err="1" smtClean="0">
              <a:solidFill>
                <a:srgbClr val="002060"/>
              </a:solidFill>
            </a:rPr>
            <a:t>Yechim</a:t>
          </a:r>
          <a:r>
            <a:rPr lang="en-US" dirty="0" smtClean="0">
              <a:solidFill>
                <a:srgbClr val="002060"/>
              </a:solidFill>
            </a:rPr>
            <a:t> </a:t>
          </a:r>
          <a:r>
            <a:rPr lang="en-US" dirty="0" err="1" smtClean="0">
              <a:solidFill>
                <a:srgbClr val="002060"/>
              </a:solidFill>
            </a:rPr>
            <a:t>go’ya</a:t>
          </a:r>
          <a:r>
            <a:rPr lang="en-US" dirty="0" smtClean="0">
              <a:solidFill>
                <a:srgbClr val="002060"/>
              </a:solidFill>
            </a:rPr>
            <a:t> </a:t>
          </a:r>
          <a:r>
            <a:rPr lang="en-US" dirty="0" err="1" smtClean="0">
              <a:solidFill>
                <a:srgbClr val="002060"/>
              </a:solidFill>
            </a:rPr>
            <a:t>ishlab</a:t>
          </a:r>
          <a:r>
            <a:rPr lang="en-US" dirty="0" smtClean="0">
              <a:solidFill>
                <a:srgbClr val="002060"/>
              </a:solidFill>
            </a:rPr>
            <a:t> </a:t>
          </a:r>
          <a:r>
            <a:rPr lang="en-US" dirty="0" err="1" smtClean="0">
              <a:solidFill>
                <a:srgbClr val="002060"/>
              </a:solidFill>
            </a:rPr>
            <a:t>chiqish</a:t>
          </a:r>
          <a:endParaRPr lang="ru-RU" dirty="0">
            <a:solidFill>
              <a:srgbClr val="002060"/>
            </a:solidFill>
          </a:endParaRPr>
        </a:p>
      </dgm:t>
    </dgm:pt>
    <dgm:pt modelId="{4C7B7BD6-F790-4AA7-87E7-CDF9C0EB53B1}" type="parTrans" cxnId="{50E9F333-709D-40B6-AF69-F9045F86AAAC}">
      <dgm:prSet/>
      <dgm:spPr/>
      <dgm:t>
        <a:bodyPr/>
        <a:lstStyle/>
        <a:p>
          <a:endParaRPr lang="ru-RU"/>
        </a:p>
      </dgm:t>
    </dgm:pt>
    <dgm:pt modelId="{AB8C4249-3EE0-4346-8C19-FD6F401A8CBE}" type="sibTrans" cxnId="{50E9F333-709D-40B6-AF69-F9045F86AAAC}">
      <dgm:prSet/>
      <dgm:spPr/>
      <dgm:t>
        <a:bodyPr/>
        <a:lstStyle/>
        <a:p>
          <a:endParaRPr lang="ru-RU"/>
        </a:p>
      </dgm:t>
    </dgm:pt>
    <dgm:pt modelId="{F3B1345C-7407-4BC7-A576-1AA018E9C483}">
      <dgm:prSet phldrT="[Текст]"/>
      <dgm:spPr>
        <a:solidFill>
          <a:schemeClr val="accent2">
            <a:lumMod val="60000"/>
            <a:lumOff val="40000"/>
          </a:schemeClr>
        </a:solidFill>
      </dgm:spPr>
      <dgm:t>
        <a:bodyPr/>
        <a:lstStyle/>
        <a:p>
          <a:r>
            <a:rPr lang="en-US" dirty="0" err="1" smtClean="0">
              <a:solidFill>
                <a:srgbClr val="002060"/>
              </a:solidFill>
            </a:rPr>
            <a:t>Sinash</a:t>
          </a:r>
          <a:r>
            <a:rPr lang="en-US" dirty="0" smtClean="0">
              <a:solidFill>
                <a:srgbClr val="002060"/>
              </a:solidFill>
            </a:rPr>
            <a:t> </a:t>
          </a:r>
          <a:r>
            <a:rPr lang="en-US" dirty="0" err="1" smtClean="0">
              <a:solidFill>
                <a:srgbClr val="002060"/>
              </a:solidFill>
            </a:rPr>
            <a:t>va</a:t>
          </a:r>
          <a:r>
            <a:rPr lang="en-US" dirty="0" smtClean="0">
              <a:solidFill>
                <a:srgbClr val="002060"/>
              </a:solidFill>
            </a:rPr>
            <a:t> </a:t>
          </a:r>
          <a:r>
            <a:rPr lang="en-US" dirty="0" err="1" smtClean="0">
              <a:solidFill>
                <a:srgbClr val="002060"/>
              </a:solidFill>
            </a:rPr>
            <a:t>baholash</a:t>
          </a:r>
          <a:endParaRPr lang="ru-RU" dirty="0">
            <a:solidFill>
              <a:srgbClr val="002060"/>
            </a:solidFill>
          </a:endParaRPr>
        </a:p>
      </dgm:t>
    </dgm:pt>
    <dgm:pt modelId="{C4648AEA-447F-4F73-A95A-4B471FD1EA87}" type="parTrans" cxnId="{F6A2BF83-D6CC-4DFD-BE60-7F7BAE924147}">
      <dgm:prSet/>
      <dgm:spPr/>
      <dgm:t>
        <a:bodyPr/>
        <a:lstStyle/>
        <a:p>
          <a:endParaRPr lang="ru-RU"/>
        </a:p>
      </dgm:t>
    </dgm:pt>
    <dgm:pt modelId="{837C25EB-36DE-4AF2-A21C-0B166638F216}" type="sibTrans" cxnId="{F6A2BF83-D6CC-4DFD-BE60-7F7BAE924147}">
      <dgm:prSet/>
      <dgm:spPr/>
      <dgm:t>
        <a:bodyPr/>
        <a:lstStyle/>
        <a:p>
          <a:endParaRPr lang="ru-RU"/>
        </a:p>
      </dgm:t>
    </dgm:pt>
    <dgm:pt modelId="{F5688823-2832-49E3-AB74-64511BE24EF7}">
      <dgm:prSet phldrT="[Текст]"/>
      <dgm:spPr>
        <a:solidFill>
          <a:srgbClr val="92D050"/>
        </a:solidFill>
      </dgm:spPr>
      <dgm:t>
        <a:bodyPr/>
        <a:lstStyle/>
        <a:p>
          <a:r>
            <a:rPr lang="en-US" dirty="0" err="1" smtClean="0">
              <a:solidFill>
                <a:srgbClr val="002060"/>
              </a:solidFill>
            </a:rPr>
            <a:t>Joriy</a:t>
          </a:r>
          <a:r>
            <a:rPr lang="en-US" dirty="0" smtClean="0">
              <a:solidFill>
                <a:srgbClr val="002060"/>
              </a:solidFill>
            </a:rPr>
            <a:t> </a:t>
          </a:r>
          <a:r>
            <a:rPr lang="en-US" dirty="0" err="1" smtClean="0">
              <a:solidFill>
                <a:srgbClr val="002060"/>
              </a:solidFill>
            </a:rPr>
            <a:t>etish</a:t>
          </a:r>
          <a:endParaRPr lang="ru-RU" dirty="0">
            <a:solidFill>
              <a:srgbClr val="002060"/>
            </a:solidFill>
          </a:endParaRPr>
        </a:p>
      </dgm:t>
    </dgm:pt>
    <dgm:pt modelId="{F2220FC6-B2CC-44B6-9D13-555889289C10}" type="parTrans" cxnId="{543D6E92-075F-430A-A205-D56FB04C1D3B}">
      <dgm:prSet/>
      <dgm:spPr/>
      <dgm:t>
        <a:bodyPr/>
        <a:lstStyle/>
        <a:p>
          <a:endParaRPr lang="ru-RU"/>
        </a:p>
      </dgm:t>
    </dgm:pt>
    <dgm:pt modelId="{00E878F9-6841-499A-9F29-44A02B39B331}" type="sibTrans" cxnId="{543D6E92-075F-430A-A205-D56FB04C1D3B}">
      <dgm:prSet/>
      <dgm:spPr/>
      <dgm:t>
        <a:bodyPr/>
        <a:lstStyle/>
        <a:p>
          <a:endParaRPr lang="ru-RU"/>
        </a:p>
      </dgm:t>
    </dgm:pt>
    <dgm:pt modelId="{1F083B79-740F-42EC-A30F-30395739B2AC}" type="pres">
      <dgm:prSet presAssocID="{605752D4-437E-46DA-819B-370EBFBD7053}" presName="Name0" presStyleCnt="0">
        <dgm:presLayoutVars>
          <dgm:dir/>
          <dgm:animLvl val="lvl"/>
          <dgm:resizeHandles val="exact"/>
        </dgm:presLayoutVars>
      </dgm:prSet>
      <dgm:spPr/>
      <dgm:t>
        <a:bodyPr/>
        <a:lstStyle/>
        <a:p>
          <a:endParaRPr lang="ru-RU"/>
        </a:p>
      </dgm:t>
    </dgm:pt>
    <dgm:pt modelId="{1901A11F-3DCD-472B-8C49-E5D7C13B070F}" type="pres">
      <dgm:prSet presAssocID="{10E579A3-5369-452D-A7B5-5D746279394E}" presName="parTxOnly" presStyleLbl="node1" presStyleIdx="0" presStyleCnt="5" custScaleX="137543" custScaleY="184964" custLinFactX="13076" custLinFactY="-200000" custLinFactNeighborX="100000" custLinFactNeighborY="-234343">
        <dgm:presLayoutVars>
          <dgm:chMax val="0"/>
          <dgm:chPref val="0"/>
          <dgm:bulletEnabled val="1"/>
        </dgm:presLayoutVars>
      </dgm:prSet>
      <dgm:spPr/>
      <dgm:t>
        <a:bodyPr/>
        <a:lstStyle/>
        <a:p>
          <a:endParaRPr lang="ru-RU"/>
        </a:p>
      </dgm:t>
    </dgm:pt>
    <dgm:pt modelId="{2CFF2658-AC93-4B9F-9426-68DE5F403A5F}" type="pres">
      <dgm:prSet presAssocID="{CDC89B27-73EF-4D5D-904A-5FA11BD1888C}" presName="parTxOnlySpace" presStyleCnt="0"/>
      <dgm:spPr/>
    </dgm:pt>
    <dgm:pt modelId="{57EA48F9-BB85-4EE9-A12A-848CFB3174E4}" type="pres">
      <dgm:prSet presAssocID="{3A1C1B7B-D6C7-471D-8403-08041A19C32C}" presName="parTxOnly" presStyleLbl="node1" presStyleIdx="1" presStyleCnt="5" custScaleX="137058" custScaleY="194818" custLinFactX="-7961" custLinFactY="-100000" custLinFactNeighborX="-100000" custLinFactNeighborY="-138400">
        <dgm:presLayoutVars>
          <dgm:chMax val="0"/>
          <dgm:chPref val="0"/>
          <dgm:bulletEnabled val="1"/>
        </dgm:presLayoutVars>
      </dgm:prSet>
      <dgm:spPr/>
      <dgm:t>
        <a:bodyPr/>
        <a:lstStyle/>
        <a:p>
          <a:endParaRPr lang="ru-RU"/>
        </a:p>
      </dgm:t>
    </dgm:pt>
    <dgm:pt modelId="{BFF0C9E9-00DE-43B8-914C-941B956DCFB9}" type="pres">
      <dgm:prSet presAssocID="{D4984349-98A6-4043-981C-FC8CC8CEFB42}" presName="parTxOnlySpace" presStyleCnt="0"/>
      <dgm:spPr/>
    </dgm:pt>
    <dgm:pt modelId="{A8F123AA-0E70-4553-9E3F-D280F5A589E2}" type="pres">
      <dgm:prSet presAssocID="{04F0B0C0-55E3-459B-ADFE-4DD606847DF1}" presName="parTxOnly" presStyleLbl="node1" presStyleIdx="2" presStyleCnt="5" custScaleX="161115" custScaleY="176406" custLinFactX="-40109" custLinFactNeighborX="-100000" custLinFactNeighborY="-45126">
        <dgm:presLayoutVars>
          <dgm:chMax val="0"/>
          <dgm:chPref val="0"/>
          <dgm:bulletEnabled val="1"/>
        </dgm:presLayoutVars>
      </dgm:prSet>
      <dgm:spPr/>
      <dgm:t>
        <a:bodyPr/>
        <a:lstStyle/>
        <a:p>
          <a:endParaRPr lang="ru-RU"/>
        </a:p>
      </dgm:t>
    </dgm:pt>
    <dgm:pt modelId="{C801EF43-EE46-4072-9254-E2D5F146A138}" type="pres">
      <dgm:prSet presAssocID="{AB8C4249-3EE0-4346-8C19-FD6F401A8CBE}" presName="parTxOnlySpace" presStyleCnt="0"/>
      <dgm:spPr/>
    </dgm:pt>
    <dgm:pt modelId="{3B33E41E-9A62-4F7B-8AD0-B5DB2F798C9C}" type="pres">
      <dgm:prSet presAssocID="{F3B1345C-7407-4BC7-A576-1AA018E9C483}" presName="parTxOnly" presStyleLbl="node1" presStyleIdx="3" presStyleCnt="5" custScaleX="160612" custScaleY="152581" custLinFactX="-91430" custLinFactY="29306" custLinFactNeighborX="-100000" custLinFactNeighborY="100000">
        <dgm:presLayoutVars>
          <dgm:chMax val="0"/>
          <dgm:chPref val="0"/>
          <dgm:bulletEnabled val="1"/>
        </dgm:presLayoutVars>
      </dgm:prSet>
      <dgm:spPr/>
      <dgm:t>
        <a:bodyPr/>
        <a:lstStyle/>
        <a:p>
          <a:endParaRPr lang="ru-RU"/>
        </a:p>
      </dgm:t>
    </dgm:pt>
    <dgm:pt modelId="{0FA5B6DC-113E-4599-8E29-8A30B8E79F92}" type="pres">
      <dgm:prSet presAssocID="{837C25EB-36DE-4AF2-A21C-0B166638F216}" presName="parTxOnlySpace" presStyleCnt="0"/>
      <dgm:spPr/>
    </dgm:pt>
    <dgm:pt modelId="{F3707CD8-8834-4A0E-B26E-B4223CB9C360}" type="pres">
      <dgm:prSet presAssocID="{F5688823-2832-49E3-AB74-64511BE24EF7}" presName="parTxOnly" presStyleLbl="node1" presStyleIdx="4" presStyleCnt="5" custScaleX="165206" custScaleY="171420" custLinFactX="-142319" custLinFactY="100000" custLinFactNeighborX="-200000" custLinFactNeighborY="199734">
        <dgm:presLayoutVars>
          <dgm:chMax val="0"/>
          <dgm:chPref val="0"/>
          <dgm:bulletEnabled val="1"/>
        </dgm:presLayoutVars>
      </dgm:prSet>
      <dgm:spPr/>
      <dgm:t>
        <a:bodyPr/>
        <a:lstStyle/>
        <a:p>
          <a:endParaRPr lang="ru-RU"/>
        </a:p>
      </dgm:t>
    </dgm:pt>
  </dgm:ptLst>
  <dgm:cxnLst>
    <dgm:cxn modelId="{50E9F333-709D-40B6-AF69-F9045F86AAAC}" srcId="{605752D4-437E-46DA-819B-370EBFBD7053}" destId="{04F0B0C0-55E3-459B-ADFE-4DD606847DF1}" srcOrd="2" destOrd="0" parTransId="{4C7B7BD6-F790-4AA7-87E7-CDF9C0EB53B1}" sibTransId="{AB8C4249-3EE0-4346-8C19-FD6F401A8CBE}"/>
    <dgm:cxn modelId="{1925A3FD-8FBB-4FAB-B20B-6BE20DA4402B}" type="presOf" srcId="{04F0B0C0-55E3-459B-ADFE-4DD606847DF1}" destId="{A8F123AA-0E70-4553-9E3F-D280F5A589E2}" srcOrd="0" destOrd="0" presId="urn:microsoft.com/office/officeart/2005/8/layout/chevron1"/>
    <dgm:cxn modelId="{51372105-B20D-4057-AA00-0A37106F9B1F}" srcId="{605752D4-437E-46DA-819B-370EBFBD7053}" destId="{10E579A3-5369-452D-A7B5-5D746279394E}" srcOrd="0" destOrd="0" parTransId="{CFB10542-383B-4087-A54D-9A5AD1B1BD95}" sibTransId="{CDC89B27-73EF-4D5D-904A-5FA11BD1888C}"/>
    <dgm:cxn modelId="{543D6E92-075F-430A-A205-D56FB04C1D3B}" srcId="{605752D4-437E-46DA-819B-370EBFBD7053}" destId="{F5688823-2832-49E3-AB74-64511BE24EF7}" srcOrd="4" destOrd="0" parTransId="{F2220FC6-B2CC-44B6-9D13-555889289C10}" sibTransId="{00E878F9-6841-499A-9F29-44A02B39B331}"/>
    <dgm:cxn modelId="{74488117-07A2-4590-AD4B-77B68A7BEF6C}" type="presOf" srcId="{F5688823-2832-49E3-AB74-64511BE24EF7}" destId="{F3707CD8-8834-4A0E-B26E-B4223CB9C360}" srcOrd="0" destOrd="0" presId="urn:microsoft.com/office/officeart/2005/8/layout/chevron1"/>
    <dgm:cxn modelId="{D0AF0B4B-62DA-44D6-A2EC-043733B6E750}" type="presOf" srcId="{F3B1345C-7407-4BC7-A576-1AA018E9C483}" destId="{3B33E41E-9A62-4F7B-8AD0-B5DB2F798C9C}" srcOrd="0" destOrd="0" presId="urn:microsoft.com/office/officeart/2005/8/layout/chevron1"/>
    <dgm:cxn modelId="{35A1C020-1C10-4EA5-B3E5-8C660BA21B04}" srcId="{605752D4-437E-46DA-819B-370EBFBD7053}" destId="{3A1C1B7B-D6C7-471D-8403-08041A19C32C}" srcOrd="1" destOrd="0" parTransId="{B4EFF0ED-0BC7-4933-B5CD-AA06AE43A50D}" sibTransId="{D4984349-98A6-4043-981C-FC8CC8CEFB42}"/>
    <dgm:cxn modelId="{DD43DEA5-FD6F-41DC-9090-359E065F0A72}" type="presOf" srcId="{3A1C1B7B-D6C7-471D-8403-08041A19C32C}" destId="{57EA48F9-BB85-4EE9-A12A-848CFB3174E4}" srcOrd="0" destOrd="0" presId="urn:microsoft.com/office/officeart/2005/8/layout/chevron1"/>
    <dgm:cxn modelId="{F6A2BF83-D6CC-4DFD-BE60-7F7BAE924147}" srcId="{605752D4-437E-46DA-819B-370EBFBD7053}" destId="{F3B1345C-7407-4BC7-A576-1AA018E9C483}" srcOrd="3" destOrd="0" parTransId="{C4648AEA-447F-4F73-A95A-4B471FD1EA87}" sibTransId="{837C25EB-36DE-4AF2-A21C-0B166638F216}"/>
    <dgm:cxn modelId="{47504C7A-9707-46A1-B7D9-FBD4CB343E98}" type="presOf" srcId="{605752D4-437E-46DA-819B-370EBFBD7053}" destId="{1F083B79-740F-42EC-A30F-30395739B2AC}" srcOrd="0" destOrd="0" presId="urn:microsoft.com/office/officeart/2005/8/layout/chevron1"/>
    <dgm:cxn modelId="{B6D037F5-F33A-4112-84E3-F85AD9F881AB}" type="presOf" srcId="{10E579A3-5369-452D-A7B5-5D746279394E}" destId="{1901A11F-3DCD-472B-8C49-E5D7C13B070F}" srcOrd="0" destOrd="0" presId="urn:microsoft.com/office/officeart/2005/8/layout/chevron1"/>
    <dgm:cxn modelId="{70E533F8-4524-402D-BACB-A8619080D70C}" type="presParOf" srcId="{1F083B79-740F-42EC-A30F-30395739B2AC}" destId="{1901A11F-3DCD-472B-8C49-E5D7C13B070F}" srcOrd="0" destOrd="0" presId="urn:microsoft.com/office/officeart/2005/8/layout/chevron1"/>
    <dgm:cxn modelId="{01B4B1AE-6D60-4CDA-A373-9586BF9646C8}" type="presParOf" srcId="{1F083B79-740F-42EC-A30F-30395739B2AC}" destId="{2CFF2658-AC93-4B9F-9426-68DE5F403A5F}" srcOrd="1" destOrd="0" presId="urn:microsoft.com/office/officeart/2005/8/layout/chevron1"/>
    <dgm:cxn modelId="{8E020D0E-3384-4EEE-8E19-BBCB8B897F34}" type="presParOf" srcId="{1F083B79-740F-42EC-A30F-30395739B2AC}" destId="{57EA48F9-BB85-4EE9-A12A-848CFB3174E4}" srcOrd="2" destOrd="0" presId="urn:microsoft.com/office/officeart/2005/8/layout/chevron1"/>
    <dgm:cxn modelId="{A4D91C60-9F15-4099-9C1C-B855E161B228}" type="presParOf" srcId="{1F083B79-740F-42EC-A30F-30395739B2AC}" destId="{BFF0C9E9-00DE-43B8-914C-941B956DCFB9}" srcOrd="3" destOrd="0" presId="urn:microsoft.com/office/officeart/2005/8/layout/chevron1"/>
    <dgm:cxn modelId="{8C66B673-C890-4BCE-A320-7651481C51B2}" type="presParOf" srcId="{1F083B79-740F-42EC-A30F-30395739B2AC}" destId="{A8F123AA-0E70-4553-9E3F-D280F5A589E2}" srcOrd="4" destOrd="0" presId="urn:microsoft.com/office/officeart/2005/8/layout/chevron1"/>
    <dgm:cxn modelId="{FA4280A1-72B9-4D0C-9EF3-9E4542350099}" type="presParOf" srcId="{1F083B79-740F-42EC-A30F-30395739B2AC}" destId="{C801EF43-EE46-4072-9254-E2D5F146A138}" srcOrd="5" destOrd="0" presId="urn:microsoft.com/office/officeart/2005/8/layout/chevron1"/>
    <dgm:cxn modelId="{2A4A711B-11B2-403B-8F1D-A2483B4313D8}" type="presParOf" srcId="{1F083B79-740F-42EC-A30F-30395739B2AC}" destId="{3B33E41E-9A62-4F7B-8AD0-B5DB2F798C9C}" srcOrd="6" destOrd="0" presId="urn:microsoft.com/office/officeart/2005/8/layout/chevron1"/>
    <dgm:cxn modelId="{78535307-C324-4677-8249-C4F5E5753685}" type="presParOf" srcId="{1F083B79-740F-42EC-A30F-30395739B2AC}" destId="{0FA5B6DC-113E-4599-8E29-8A30B8E79F92}" srcOrd="7" destOrd="0" presId="urn:microsoft.com/office/officeart/2005/8/layout/chevron1"/>
    <dgm:cxn modelId="{30C7F87F-3F9B-4B71-964E-1767B1C71073}" type="presParOf" srcId="{1F083B79-740F-42EC-A30F-30395739B2AC}" destId="{F3707CD8-8834-4A0E-B26E-B4223CB9C360}" srcOrd="8" destOrd="0" presId="urn:microsoft.com/office/officeart/2005/8/layout/chevron1"/>
  </dgm:cxnLst>
  <dgm:bg/>
  <dgm:whole/>
</dgm:dataModel>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93474"/>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5373" y="0"/>
            <a:ext cx="2918831" cy="493474"/>
          </a:xfrm>
          <a:prstGeom prst="rect">
            <a:avLst/>
          </a:prstGeom>
        </p:spPr>
        <p:txBody>
          <a:bodyPr vert="horz" lIns="91440" tIns="45720" rIns="91440" bIns="45720" rtlCol="0"/>
          <a:lstStyle>
            <a:lvl1pPr algn="r">
              <a:defRPr sz="1200"/>
            </a:lvl1pPr>
          </a:lstStyle>
          <a:p>
            <a:fld id="{5BD2CB8B-BF8B-4D2D-8E42-4B5833EC2166}" type="datetimeFigureOut">
              <a:rPr lang="ru-RU" smtClean="0"/>
              <a:pPr/>
              <a:t>17.10.2021</a:t>
            </a:fld>
            <a:endParaRPr lang="ru-RU"/>
          </a:p>
        </p:txBody>
      </p:sp>
      <p:sp>
        <p:nvSpPr>
          <p:cNvPr id="4" name="Образ слайда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3577" y="4688007"/>
            <a:ext cx="5388610" cy="444127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74301"/>
            <a:ext cx="2918831" cy="493474"/>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5373" y="9374301"/>
            <a:ext cx="2918831" cy="493474"/>
          </a:xfrm>
          <a:prstGeom prst="rect">
            <a:avLst/>
          </a:prstGeom>
        </p:spPr>
        <p:txBody>
          <a:bodyPr vert="horz" lIns="91440" tIns="45720" rIns="91440" bIns="45720" rtlCol="0" anchor="b"/>
          <a:lstStyle>
            <a:lvl1pPr algn="r">
              <a:defRPr sz="1200"/>
            </a:lvl1pPr>
          </a:lstStyle>
          <a:p>
            <a:fld id="{8F9B93F6-FEBE-48C8-A24E-776B2E730130}"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5"/>
          <p:cNvSpPr txBox="1">
            <a:spLocks noGrp="1" noChangeArrowheads="1"/>
          </p:cNvSpPr>
          <p:nvPr/>
        </p:nvSpPr>
        <p:spPr bwMode="auto">
          <a:xfrm>
            <a:off x="3816932" y="9401717"/>
            <a:ext cx="2918831" cy="460918"/>
          </a:xfrm>
          <a:prstGeom prst="rect">
            <a:avLst/>
          </a:prstGeom>
          <a:noFill/>
          <a:ln w="9525">
            <a:noFill/>
            <a:miter lim="800000"/>
            <a:headEnd/>
            <a:tailEnd/>
          </a:ln>
        </p:spPr>
        <p:txBody>
          <a:bodyPr lIns="19279" tIns="0" rIns="19279" bIns="0" anchor="b"/>
          <a:lstStyle/>
          <a:p>
            <a:pPr algn="r" defTabSz="762000" eaLnBrk="0" hangingPunct="0"/>
            <a:fld id="{159EA757-4CFC-4430-96A0-B729DA9EEE6C}" type="slidenum">
              <a:rPr lang="en-GB" altLang="en-US" sz="1000" i="1">
                <a:latin typeface="Times New Roman" pitchFamily="18" charset="0"/>
              </a:rPr>
              <a:pPr algn="r" defTabSz="762000" eaLnBrk="0" hangingPunct="0"/>
              <a:t>36</a:t>
            </a:fld>
            <a:endParaRPr lang="en-GB" altLang="en-US" sz="1000" i="1">
              <a:latin typeface="Times New Roman" pitchFamily="18" charset="0"/>
            </a:endParaRPr>
          </a:p>
        </p:txBody>
      </p:sp>
      <p:sp>
        <p:nvSpPr>
          <p:cNvPr id="20483" name="Rectangle 2"/>
          <p:cNvSpPr>
            <a:spLocks noGrp="1" noRot="1" noChangeAspect="1" noChangeArrowheads="1" noTextEdit="1"/>
          </p:cNvSpPr>
          <p:nvPr>
            <p:ph type="sldImg"/>
          </p:nvPr>
        </p:nvSpPr>
        <p:spPr bwMode="auto">
          <a:xfrm>
            <a:off x="1074738" y="879475"/>
            <a:ext cx="4584700" cy="3438525"/>
          </a:xfrm>
          <a:noFill/>
          <a:ln>
            <a:solidFill>
              <a:srgbClr val="000000"/>
            </a:solidFill>
            <a:miter lim="800000"/>
            <a:headEnd/>
            <a:tailEnd/>
          </a:ln>
        </p:spPr>
      </p:sp>
      <p:sp>
        <p:nvSpPr>
          <p:cNvPr id="20484" name="Rectangle 3"/>
          <p:cNvSpPr>
            <a:spLocks noGrp="1" noChangeArrowheads="1"/>
          </p:cNvSpPr>
          <p:nvPr>
            <p:ph type="body" idx="1"/>
          </p:nvPr>
        </p:nvSpPr>
        <p:spPr bwMode="auto">
          <a:xfrm>
            <a:off x="898102" y="4684581"/>
            <a:ext cx="4939560" cy="4446410"/>
          </a:xfrm>
          <a:noFill/>
        </p:spPr>
        <p:txBody>
          <a:bodyPr wrap="square" numCol="1" anchor="t" anchorCtr="0" compatLnSpc="1">
            <a:prstTxWarp prst="textNoShape">
              <a:avLst/>
            </a:prstTxWarp>
          </a:bodyPr>
          <a:lstStyle/>
          <a:p>
            <a:pPr eaLnBrk="1" hangingPunct="1">
              <a:spcBef>
                <a:spcPct val="0"/>
              </a:spcBef>
            </a:pPr>
            <a:endParaRPr lang="en-US" altLang="en-US"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978AE4F5-6D25-41DF-8023-02673E19B1F7}" type="datetime1">
              <a:rPr lang="ru-RU" smtClean="0"/>
              <a:pPr/>
              <a:t>17.10.2021</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48463CDD-5EEB-49AC-88C3-8E415DE8C82C}" type="datetime1">
              <a:rPr lang="ru-RU" smtClean="0"/>
              <a:pPr/>
              <a:t>17.10.2021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CCC1B0AD-D59B-4832-AEC2-39C76CAB40E5}" type="datetime1">
              <a:rPr lang="ru-RU" smtClean="0"/>
              <a:pPr/>
              <a:t>17.10.2021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9A907984-0DA6-4707-A3C8-4F5F6519338E}" type="datetime1">
              <a:rPr lang="ru-RU" smtClean="0"/>
              <a:pPr/>
              <a:t>17.10.2021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FFAFA7C6-F8B8-436A-9D9A-264DF3C2E4D5}" type="datetime1">
              <a:rPr lang="ru-RU" smtClean="0"/>
              <a:pPr/>
              <a:t>17.10.2021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B25B441-2681-4453-BBB2-3A109FB7136E}" type="datetime1">
              <a:rPr lang="ru-RU" smtClean="0"/>
              <a:pPr/>
              <a:t>17.10.2021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EB538BBE-D199-4F45-9D50-87721951E4CE}" type="datetime1">
              <a:rPr lang="ru-RU" smtClean="0"/>
              <a:pPr/>
              <a:t>17.10.2021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696B1F18-BCBC-4715-B144-0131EB9AC65C}" type="datetime1">
              <a:rPr lang="ru-RU" smtClean="0"/>
              <a:pPr/>
              <a:t>17.10.2021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9D0E157B-4E93-4FA7-ABD9-4DB1F277BEBE}" type="datetime1">
              <a:rPr lang="ru-RU" smtClean="0"/>
              <a:pPr/>
              <a:t>17.10.2021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3E5BC92E-05F8-4939-8587-7B2E42AC753C}" type="datetime1">
              <a:rPr lang="ru-RU" smtClean="0"/>
              <a:pPr/>
              <a:t>17.10.2021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25810176-BD07-4A22-A8EC-CD98D3433707}" type="datetime1">
              <a:rPr lang="ru-RU" smtClean="0"/>
              <a:pPr/>
              <a:t>17.10.2021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11D5F6E-98B8-45EA-A8E3-3FB60F3A98C5}" type="datetime1">
              <a:rPr lang="ru-RU" smtClean="0"/>
              <a:pPr/>
              <a:t>17.10.2021</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182D2C8-8C08-481D-98E3-DD766A4C5F69}"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diagramLayout" Target="../diagrams/layout1.xml"/><Relationship Id="rId7" Type="http://schemas.openxmlformats.org/officeDocument/2006/relationships/diagramLayout" Target="../diagrams/layout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diagramColors" Target="../diagrams/colors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pPr algn="ct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Soft skills for Engineers.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Lecture 4. </a:t>
            </a:r>
            <a:endParaRPr lang="ru-RU" sz="36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000" b="1" smtClean="0">
                <a:solidFill>
                  <a:schemeClr val="tx1"/>
                </a:solidFill>
              </a:rPr>
              <a:pPr/>
              <a:t>1</a:t>
            </a:fld>
            <a:endParaRPr lang="ru-RU" sz="2000" b="1"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0"/>
            <a:ext cx="8143900" cy="6858000"/>
          </a:xfrm>
          <a:noFill/>
        </p:spPr>
        <p:txBody>
          <a:bodyPr>
            <a:noAutofit/>
          </a:bodyPr>
          <a:lstStyle/>
          <a:p>
            <a:pPr algn="ctr">
              <a:lnSpc>
                <a:spcPts val="5000"/>
              </a:lnSpc>
              <a:spcAft>
                <a:spcPts val="2400"/>
              </a:spcAft>
            </a:pPr>
            <a:r>
              <a:rPr lang="en-US" sz="3600" b="1" dirty="0" smtClean="0">
                <a:solidFill>
                  <a:srgbClr val="C00000"/>
                </a:solidFill>
                <a:effectLst/>
                <a:latin typeface="Times New Roman" pitchFamily="18" charset="0"/>
                <a:cs typeface="Times New Roman" pitchFamily="18" charset="0"/>
              </a:rPr>
              <a:t>4-MAVZU</a:t>
            </a: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latin typeface="Times New Roman" pitchFamily="18" charset="0"/>
                <a:cs typeface="Times New Roman" pitchFamily="18" charset="0"/>
              </a:rPr>
              <a:t>TANQIDIY FIKRLASH VA IJODKORLIK</a:t>
            </a:r>
            <a:endParaRPr lang="ru-RU" sz="3600" b="1" dirty="0">
              <a:solidFill>
                <a:srgbClr val="C00000"/>
              </a:solidFill>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400" smtClean="0">
                <a:solidFill>
                  <a:schemeClr val="tx1"/>
                </a:solidFill>
              </a:rPr>
              <a:pPr/>
              <a:t>2</a:t>
            </a:fld>
            <a:endParaRPr lang="ru-RU" sz="2400" dirty="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71604" y="1142984"/>
            <a:ext cx="7215238" cy="4929222"/>
          </a:xfrm>
        </p:spPr>
        <p:txBody>
          <a:bodyPr>
            <a:noAutofit/>
          </a:bodyPr>
          <a:lstStyle/>
          <a:p>
            <a:pPr>
              <a:lnSpc>
                <a:spcPts val="4000"/>
              </a:lnSpc>
            </a:pPr>
            <a:r>
              <a:rPr lang="ru-RU" sz="3200" b="1" dirty="0" smtClean="0">
                <a:solidFill>
                  <a:srgbClr val="002060"/>
                </a:solidFill>
                <a:effectLst/>
                <a:latin typeface="Times New Roman" pitchFamily="18" charset="0"/>
                <a:cs typeface="Times New Roman" pitchFamily="18" charset="0"/>
              </a:rPr>
              <a:t/>
            </a:r>
            <a:br>
              <a:rPr lang="ru-RU"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1. </a:t>
            </a:r>
            <a:r>
              <a:rPr lang="uz-Latn-UZ" sz="3200" b="1" dirty="0" smtClean="0">
                <a:solidFill>
                  <a:srgbClr val="002060"/>
                </a:solidFill>
                <a:effectLst/>
                <a:latin typeface="Times New Roman" pitchFamily="18" charset="0"/>
                <a:cs typeface="Times New Roman" pitchFamily="18" charset="0"/>
              </a:rPr>
              <a:t>Tanqidiy fikrlash tushunchasi va asosiy xususiyatlari. </a:t>
            </a: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2. </a:t>
            </a:r>
            <a:r>
              <a:rPr lang="uz-Latn-UZ" sz="3200" b="1" dirty="0" smtClean="0">
                <a:solidFill>
                  <a:srgbClr val="002060"/>
                </a:solidFill>
                <a:effectLst/>
                <a:latin typeface="Times New Roman" pitchFamily="18" charset="0"/>
                <a:cs typeface="Times New Roman" pitchFamily="18" charset="0"/>
              </a:rPr>
              <a:t>Tanqidiy va tanqidiy bo'lmagan fikrlash usullari: qiyosiy tahlil. </a:t>
            </a: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3. </a:t>
            </a:r>
            <a:r>
              <a:rPr lang="uz-Latn-UZ" sz="3200" b="1" dirty="0" smtClean="0">
                <a:solidFill>
                  <a:srgbClr val="002060"/>
                </a:solidFill>
                <a:effectLst/>
                <a:latin typeface="Times New Roman" pitchFamily="18" charset="0"/>
                <a:cs typeface="Times New Roman" pitchFamily="18" charset="0"/>
              </a:rPr>
              <a:t>Tanqidiy fikrlashni rivojlantirish usullari va texnologiyasi. </a:t>
            </a: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4. </a:t>
            </a:r>
            <a:r>
              <a:rPr lang="uz-Latn-UZ" sz="3200" b="1" dirty="0" smtClean="0">
                <a:solidFill>
                  <a:srgbClr val="002060"/>
                </a:solidFill>
                <a:effectLst/>
                <a:latin typeface="Times New Roman" pitchFamily="18" charset="0"/>
                <a:cs typeface="Times New Roman" pitchFamily="18" charset="0"/>
              </a:rPr>
              <a:t>Fikrlashning muhim funktsiyasini rag'batlantirish texnikasi va mashqlari</a:t>
            </a:r>
            <a:r>
              <a:rPr lang="uz-Latn-UZ" sz="3200" dirty="0" smtClean="0">
                <a:solidFill>
                  <a:srgbClr val="002060"/>
                </a:solidFill>
                <a:latin typeface="Times New Roman" pitchFamily="18" charset="0"/>
                <a:cs typeface="Times New Roman" pitchFamily="18" charset="0"/>
              </a:rPr>
              <a:t>.</a:t>
            </a: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3357554" y="357166"/>
            <a:ext cx="3048014" cy="769441"/>
          </a:xfrm>
          <a:prstGeom prst="rect">
            <a:avLst/>
          </a:prstGeom>
        </p:spPr>
        <p:txBody>
          <a:bodyPr wrap="square">
            <a:spAutoFit/>
          </a:bodyPr>
          <a:lstStyle/>
          <a:p>
            <a:pPr algn="ctr"/>
            <a:r>
              <a:rPr lang="en-US" sz="4400" b="1" dirty="0" smtClean="0">
                <a:solidFill>
                  <a:srgbClr val="C00000"/>
                </a:solidFill>
                <a:latin typeface="Times New Roman" pitchFamily="18" charset="0"/>
                <a:ea typeface="+mj-ea"/>
                <a:cs typeface="Times New Roman" pitchFamily="18" charset="0"/>
              </a:rPr>
              <a:t>REJA </a:t>
            </a:r>
            <a:endParaRPr lang="ru-RU" sz="4400" dirty="0">
              <a:solidFill>
                <a:srgbClr val="C0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3</a:t>
            </a:fld>
            <a:endParaRPr lang="ru-RU" sz="2400" dirty="0">
              <a:solidFill>
                <a:schemeClr val="tx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71604" y="1142984"/>
            <a:ext cx="7215238" cy="4929222"/>
          </a:xfrm>
        </p:spPr>
        <p:txBody>
          <a:bodyPr>
            <a:noAutofit/>
          </a:bodyPr>
          <a:lstStyle/>
          <a:p>
            <a:pPr>
              <a:lnSpc>
                <a:spcPts val="4000"/>
              </a:lnSpc>
            </a:pPr>
            <a:r>
              <a:rPr lang="en-US" sz="3600" dirty="0" smtClean="0">
                <a:solidFill>
                  <a:srgbClr val="002060"/>
                </a:solidFill>
                <a:effectLst/>
                <a:latin typeface="Times New Roman" pitchFamily="18" charset="0"/>
                <a:cs typeface="Times New Roman" pitchFamily="18" charset="0"/>
              </a:rPr>
              <a:t>"</a:t>
            </a:r>
            <a:r>
              <a:rPr lang="en-US" sz="3600" dirty="0" err="1" smtClean="0">
                <a:solidFill>
                  <a:srgbClr val="002060"/>
                </a:solidFill>
                <a:effectLst/>
                <a:latin typeface="Times New Roman" pitchFamily="18" charset="0"/>
                <a:cs typeface="Times New Roman" pitchFamily="18" charset="0"/>
              </a:rPr>
              <a:t>Ta'limning</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vazifasi</a:t>
            </a:r>
            <a:r>
              <a:rPr lang="en-US" sz="3600" dirty="0" smtClean="0">
                <a:solidFill>
                  <a:srgbClr val="002060"/>
                </a:solidFill>
                <a:effectLst/>
                <a:latin typeface="Times New Roman" pitchFamily="18" charset="0"/>
                <a:cs typeface="Times New Roman" pitchFamily="18" charset="0"/>
              </a:rPr>
              <a:t> – </a:t>
            </a:r>
            <a:r>
              <a:rPr lang="en-US" sz="3600" dirty="0" err="1" smtClean="0">
                <a:solidFill>
                  <a:srgbClr val="002060"/>
                </a:solidFill>
                <a:effectLst/>
                <a:latin typeface="Times New Roman" pitchFamily="18" charset="0"/>
                <a:cs typeface="Times New Roman" pitchFamily="18" charset="0"/>
              </a:rPr>
              <a:t>odamlarni</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jadal</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fikrlashga</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va</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tanqidiy</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fikrlashga</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o'rgatishdir</a:t>
            </a:r>
            <a:r>
              <a:rPr lang="en-US" sz="3600" dirty="0" smtClean="0">
                <a:solidFill>
                  <a:srgbClr val="002060"/>
                </a:solidFill>
                <a:effectLst/>
                <a:latin typeface="Times New Roman" pitchFamily="18" charset="0"/>
                <a:cs typeface="Times New Roman" pitchFamily="18" charset="0"/>
              </a:rPr>
              <a:t>. </a:t>
            </a:r>
            <a:r>
              <a:rPr lang="en-US" sz="3600" dirty="0" smtClean="0">
                <a:solidFill>
                  <a:srgbClr val="002060"/>
                </a:solidFill>
                <a:effectLst/>
                <a:latin typeface="Times New Roman" pitchFamily="18" charset="0"/>
                <a:cs typeface="Times New Roman" pitchFamily="18" charset="0"/>
              </a:rPr>
              <a:t/>
            </a:r>
            <a:br>
              <a:rPr lang="en-US" sz="3600" dirty="0" smtClean="0">
                <a:solidFill>
                  <a:srgbClr val="002060"/>
                </a:solidFill>
                <a:effectLst/>
                <a:latin typeface="Times New Roman" pitchFamily="18" charset="0"/>
                <a:cs typeface="Times New Roman" pitchFamily="18" charset="0"/>
              </a:rPr>
            </a:br>
            <a:r>
              <a:rPr lang="en-US" sz="3600" dirty="0" smtClean="0">
                <a:solidFill>
                  <a:srgbClr val="002060"/>
                </a:solidFill>
                <a:effectLst/>
                <a:latin typeface="Times New Roman" pitchFamily="18" charset="0"/>
                <a:cs typeface="Times New Roman" pitchFamily="18" charset="0"/>
              </a:rPr>
              <a:t/>
            </a:r>
            <a:br>
              <a:rPr lang="en-US" sz="3600" dirty="0" smtClean="0">
                <a:solidFill>
                  <a:srgbClr val="002060"/>
                </a:solidFill>
                <a:effectLst/>
                <a:latin typeface="Times New Roman" pitchFamily="18" charset="0"/>
                <a:cs typeface="Times New Roman" pitchFamily="18" charset="0"/>
              </a:rPr>
            </a:br>
            <a:r>
              <a:rPr lang="en-US" sz="3600" dirty="0" err="1" smtClean="0">
                <a:solidFill>
                  <a:srgbClr val="002060"/>
                </a:solidFill>
                <a:effectLst/>
                <a:latin typeface="Times New Roman" pitchFamily="18" charset="0"/>
                <a:cs typeface="Times New Roman" pitchFamily="18" charset="0"/>
              </a:rPr>
              <a:t>Aql</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va</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tarbiya</a:t>
            </a:r>
            <a:r>
              <a:rPr lang="en-US" sz="3600" dirty="0" smtClean="0">
                <a:solidFill>
                  <a:srgbClr val="002060"/>
                </a:solidFill>
                <a:effectLst/>
                <a:latin typeface="Times New Roman" pitchFamily="18" charset="0"/>
                <a:cs typeface="Times New Roman" pitchFamily="18" charset="0"/>
              </a:rPr>
              <a:t> - </a:t>
            </a:r>
            <a:r>
              <a:rPr lang="en-US" sz="3600" dirty="0" err="1" smtClean="0">
                <a:solidFill>
                  <a:srgbClr val="002060"/>
                </a:solidFill>
                <a:effectLst/>
                <a:latin typeface="Times New Roman" pitchFamily="18" charset="0"/>
                <a:cs typeface="Times New Roman" pitchFamily="18" charset="0"/>
              </a:rPr>
              <a:t>bu</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haqiqiy</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ta'lim</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maqsadidir</a:t>
            </a:r>
            <a:r>
              <a:rPr lang="en-US" sz="3600" dirty="0" smtClean="0">
                <a:solidFill>
                  <a:srgbClr val="002060"/>
                </a:solidFill>
                <a:effectLst/>
                <a:latin typeface="Times New Roman" pitchFamily="18" charset="0"/>
                <a:cs typeface="Times New Roman" pitchFamily="18" charset="0"/>
              </a:rPr>
              <a:t>.</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	</a:t>
            </a:r>
            <a:r>
              <a:rPr lang="en-US" sz="3200" dirty="0" smtClean="0">
                <a:solidFill>
                  <a:srgbClr val="002060"/>
                </a:solidFill>
                <a:latin typeface="Times New Roman" pitchFamily="18" charset="0"/>
                <a:cs typeface="Times New Roman" pitchFamily="18" charset="0"/>
              </a:rPr>
              <a:t>		</a:t>
            </a:r>
            <a:r>
              <a:rPr lang="en-US" sz="3200" b="1" dirty="0" smtClean="0">
                <a:solidFill>
                  <a:srgbClr val="002060"/>
                </a:solidFill>
                <a:latin typeface="Times New Roman" pitchFamily="18" charset="0"/>
                <a:cs typeface="Times New Roman" pitchFamily="18" charset="0"/>
              </a:rPr>
              <a:t>Martin </a:t>
            </a:r>
            <a:r>
              <a:rPr lang="en-US" sz="3200" b="1" dirty="0" smtClean="0">
                <a:solidFill>
                  <a:srgbClr val="002060"/>
                </a:solidFill>
                <a:latin typeface="Times New Roman" pitchFamily="18" charset="0"/>
                <a:cs typeface="Times New Roman" pitchFamily="18" charset="0"/>
              </a:rPr>
              <a:t>Luther King, </a:t>
            </a:r>
            <a:r>
              <a:rPr lang="en-US" sz="3200" b="1" dirty="0" smtClean="0">
                <a:solidFill>
                  <a:srgbClr val="002060"/>
                </a:solidFill>
                <a:latin typeface="Times New Roman" pitchFamily="18" charset="0"/>
                <a:cs typeface="Times New Roman" pitchFamily="18" charset="0"/>
              </a:rPr>
              <a:t>Jr.</a:t>
            </a: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071538" y="214290"/>
            <a:ext cx="7929618" cy="769441"/>
          </a:xfrm>
          <a:prstGeom prst="rect">
            <a:avLst/>
          </a:prstGeom>
          <a:solidFill>
            <a:srgbClr val="FFFF00"/>
          </a:solidFill>
        </p:spPr>
        <p:txBody>
          <a:bodyPr wrap="square">
            <a:spAutoFit/>
          </a:bodyPr>
          <a:lstStyle/>
          <a:p>
            <a:pPr algn="ctr"/>
            <a:r>
              <a:rPr lang="en-US" sz="4400" b="1" dirty="0" err="1" smtClean="0">
                <a:solidFill>
                  <a:srgbClr val="FF0000"/>
                </a:solidFill>
                <a:latin typeface="Times New Roman" pitchFamily="18" charset="0"/>
                <a:ea typeface="+mj-ea"/>
                <a:cs typeface="Times New Roman" pitchFamily="18" charset="0"/>
              </a:rPr>
              <a:t>Jadal</a:t>
            </a:r>
            <a:r>
              <a:rPr lang="en-US" sz="4400" b="1" dirty="0" smtClean="0">
                <a:solidFill>
                  <a:srgbClr val="FF0000"/>
                </a:solidFill>
                <a:latin typeface="Times New Roman" pitchFamily="18" charset="0"/>
                <a:ea typeface="+mj-ea"/>
                <a:cs typeface="Times New Roman" pitchFamily="18" charset="0"/>
              </a:rPr>
              <a:t> </a:t>
            </a:r>
            <a:r>
              <a:rPr lang="en-US" sz="4400" b="1" dirty="0" err="1" smtClean="0">
                <a:solidFill>
                  <a:srgbClr val="FF0000"/>
                </a:solidFill>
                <a:latin typeface="Times New Roman" pitchFamily="18" charset="0"/>
                <a:ea typeface="+mj-ea"/>
                <a:cs typeface="Times New Roman" pitchFamily="18" charset="0"/>
              </a:rPr>
              <a:t>va</a:t>
            </a:r>
            <a:r>
              <a:rPr lang="en-US" sz="4400" b="1" dirty="0" smtClean="0">
                <a:solidFill>
                  <a:srgbClr val="FF0000"/>
                </a:solidFill>
                <a:latin typeface="Times New Roman" pitchFamily="18" charset="0"/>
                <a:ea typeface="+mj-ea"/>
                <a:cs typeface="Times New Roman" pitchFamily="18" charset="0"/>
              </a:rPr>
              <a:t> </a:t>
            </a:r>
            <a:r>
              <a:rPr lang="en-US" sz="4400" b="1" dirty="0" err="1" smtClean="0">
                <a:solidFill>
                  <a:srgbClr val="FF0000"/>
                </a:solidFill>
                <a:latin typeface="Times New Roman" pitchFamily="18" charset="0"/>
                <a:ea typeface="+mj-ea"/>
                <a:cs typeface="Times New Roman" pitchFamily="18" charset="0"/>
              </a:rPr>
              <a:t>tanqidiy</a:t>
            </a:r>
            <a:r>
              <a:rPr lang="en-US" sz="4400" b="1" dirty="0" smtClean="0">
                <a:solidFill>
                  <a:srgbClr val="FF0000"/>
                </a:solidFill>
                <a:latin typeface="Times New Roman" pitchFamily="18" charset="0"/>
                <a:ea typeface="+mj-ea"/>
                <a:cs typeface="Times New Roman" pitchFamily="18" charset="0"/>
              </a:rPr>
              <a:t> </a:t>
            </a:r>
            <a:r>
              <a:rPr lang="en-US" sz="4400" b="1" dirty="0" err="1" smtClean="0">
                <a:solidFill>
                  <a:srgbClr val="FF0000"/>
                </a:solidFill>
                <a:latin typeface="Times New Roman" pitchFamily="18" charset="0"/>
                <a:ea typeface="+mj-ea"/>
                <a:cs typeface="Times New Roman" pitchFamily="18" charset="0"/>
              </a:rPr>
              <a:t>fiqrlash</a:t>
            </a:r>
            <a:r>
              <a:rPr lang="en-US" sz="4400" b="1" dirty="0" smtClean="0">
                <a:solidFill>
                  <a:srgbClr val="FF0000"/>
                </a:solidFill>
                <a:latin typeface="Times New Roman" pitchFamily="18" charset="0"/>
                <a:ea typeface="+mj-ea"/>
                <a:cs typeface="Times New Roman" pitchFamily="18" charset="0"/>
              </a:rPr>
              <a:t>  </a:t>
            </a:r>
            <a:endParaRPr lang="ru-RU" sz="44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4</a:t>
            </a:fld>
            <a:endParaRPr lang="ru-RU" sz="24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071546"/>
            <a:ext cx="2357454" cy="4786346"/>
          </a:xfrm>
        </p:spPr>
        <p:txBody>
          <a:bodyPr>
            <a:noAutofit/>
          </a:bodyPr>
          <a:lstStyle/>
          <a:p>
            <a:pPr marL="180975">
              <a:lnSpc>
                <a:spcPts val="4100"/>
              </a:lnSpc>
            </a:pPr>
            <a:r>
              <a:rPr lang="en-US" sz="2800" b="1" dirty="0" err="1" smtClean="0">
                <a:solidFill>
                  <a:srgbClr val="C00000"/>
                </a:solidFill>
                <a:effectLst/>
                <a:latin typeface="Times New Roman" pitchFamily="18" charset="0"/>
                <a:cs typeface="Times New Roman" pitchFamily="18" charset="0"/>
              </a:rPr>
              <a:t>Ravshanlik</a:t>
            </a:r>
            <a:r>
              <a:rPr lang="en-US" sz="2800" b="1" dirty="0" smtClean="0">
                <a:solidFill>
                  <a:srgbClr val="C00000"/>
                </a:solidFill>
                <a:effectLst/>
                <a:latin typeface="Times New Roman" pitchFamily="18" charset="0"/>
                <a:cs typeface="Times New Roman" pitchFamily="18" charset="0"/>
              </a:rPr>
              <a:t/>
            </a:r>
            <a:br>
              <a:rPr lang="en-US" sz="2800" b="1" dirty="0" smtClean="0">
                <a:solidFill>
                  <a:srgbClr val="C00000"/>
                </a:solidFill>
                <a:effectLst/>
                <a:latin typeface="Times New Roman" pitchFamily="18" charset="0"/>
                <a:cs typeface="Times New Roman" pitchFamily="18" charset="0"/>
              </a:rPr>
            </a:br>
            <a:r>
              <a:rPr lang="en-US" sz="2800" b="1" dirty="0" err="1" smtClean="0">
                <a:solidFill>
                  <a:srgbClr val="C00000"/>
                </a:solidFill>
                <a:effectLst/>
                <a:latin typeface="Times New Roman" pitchFamily="18" charset="0"/>
                <a:cs typeface="Times New Roman" pitchFamily="18" charset="0"/>
              </a:rPr>
              <a:t>To'g'rilik</a:t>
            </a:r>
            <a:r>
              <a:rPr lang="en-US" sz="2800" b="1" dirty="0" smtClean="0">
                <a:solidFill>
                  <a:srgbClr val="C00000"/>
                </a:solidFill>
                <a:effectLst/>
                <a:latin typeface="Times New Roman" pitchFamily="18" charset="0"/>
                <a:cs typeface="Times New Roman" pitchFamily="18" charset="0"/>
              </a:rPr>
              <a:t/>
            </a:r>
            <a:br>
              <a:rPr lang="en-US" sz="2800" b="1" dirty="0" smtClean="0">
                <a:solidFill>
                  <a:srgbClr val="C00000"/>
                </a:solidFill>
                <a:effectLst/>
                <a:latin typeface="Times New Roman" pitchFamily="18" charset="0"/>
                <a:cs typeface="Times New Roman" pitchFamily="18" charset="0"/>
              </a:rPr>
            </a:br>
            <a:r>
              <a:rPr lang="en-US" sz="2800" b="1" dirty="0" err="1" smtClean="0">
                <a:solidFill>
                  <a:srgbClr val="C00000"/>
                </a:solidFill>
                <a:effectLst/>
                <a:latin typeface="Times New Roman" pitchFamily="18" charset="0"/>
                <a:cs typeface="Times New Roman" pitchFamily="18" charset="0"/>
              </a:rPr>
              <a:t>Aniqlik</a:t>
            </a:r>
            <a:r>
              <a:rPr lang="en-US" sz="2800" b="1" dirty="0" smtClean="0">
                <a:solidFill>
                  <a:srgbClr val="C00000"/>
                </a:solidFill>
                <a:effectLst/>
                <a:latin typeface="Times New Roman" pitchFamily="18" charset="0"/>
                <a:cs typeface="Times New Roman" pitchFamily="18" charset="0"/>
              </a:rPr>
              <a:t/>
            </a:r>
            <a:br>
              <a:rPr lang="en-US" sz="2800" b="1" dirty="0" smtClean="0">
                <a:solidFill>
                  <a:srgbClr val="C00000"/>
                </a:solidFill>
                <a:effectLst/>
                <a:latin typeface="Times New Roman" pitchFamily="18" charset="0"/>
                <a:cs typeface="Times New Roman" pitchFamily="18" charset="0"/>
              </a:rPr>
            </a:br>
            <a:r>
              <a:rPr lang="en-US" sz="2800" b="1" dirty="0" err="1" smtClean="0">
                <a:solidFill>
                  <a:srgbClr val="C00000"/>
                </a:solidFill>
                <a:effectLst/>
                <a:latin typeface="Times New Roman" pitchFamily="18" charset="0"/>
                <a:cs typeface="Times New Roman" pitchFamily="18" charset="0"/>
              </a:rPr>
              <a:t>Dolzarblik</a:t>
            </a:r>
            <a:r>
              <a:rPr lang="en-US" sz="2800" b="1" dirty="0" smtClean="0">
                <a:solidFill>
                  <a:srgbClr val="C00000"/>
                </a:solidFill>
                <a:effectLst/>
                <a:latin typeface="Times New Roman" pitchFamily="18" charset="0"/>
                <a:cs typeface="Times New Roman" pitchFamily="18" charset="0"/>
              </a:rPr>
              <a:t/>
            </a:r>
            <a:br>
              <a:rPr lang="en-US" sz="2800" b="1" dirty="0" smtClean="0">
                <a:solidFill>
                  <a:srgbClr val="C00000"/>
                </a:solidFill>
                <a:effectLst/>
                <a:latin typeface="Times New Roman" pitchFamily="18" charset="0"/>
                <a:cs typeface="Times New Roman" pitchFamily="18" charset="0"/>
              </a:rPr>
            </a:br>
            <a:r>
              <a:rPr lang="en-US" sz="2800" b="1" dirty="0" err="1" smtClean="0">
                <a:solidFill>
                  <a:srgbClr val="C00000"/>
                </a:solidFill>
                <a:effectLst/>
                <a:latin typeface="Times New Roman" pitchFamily="18" charset="0"/>
                <a:cs typeface="Times New Roman" pitchFamily="18" charset="0"/>
              </a:rPr>
              <a:t>Chuqurlik</a:t>
            </a:r>
            <a:r>
              <a:rPr lang="en-US" sz="2800" b="1" dirty="0" smtClean="0">
                <a:solidFill>
                  <a:srgbClr val="C00000"/>
                </a:solidFill>
                <a:effectLst/>
                <a:latin typeface="Times New Roman" pitchFamily="18" charset="0"/>
                <a:cs typeface="Times New Roman" pitchFamily="18" charset="0"/>
              </a:rPr>
              <a:t/>
            </a:r>
            <a:br>
              <a:rPr lang="en-US" sz="2800" b="1" dirty="0" smtClean="0">
                <a:solidFill>
                  <a:srgbClr val="C00000"/>
                </a:solidFill>
                <a:effectLst/>
                <a:latin typeface="Times New Roman" pitchFamily="18" charset="0"/>
                <a:cs typeface="Times New Roman" pitchFamily="18" charset="0"/>
              </a:rPr>
            </a:br>
            <a:r>
              <a:rPr lang="en-US" sz="2800" b="1" dirty="0" err="1" smtClean="0">
                <a:solidFill>
                  <a:srgbClr val="C00000"/>
                </a:solidFill>
                <a:effectLst/>
                <a:latin typeface="Times New Roman" pitchFamily="18" charset="0"/>
                <a:cs typeface="Times New Roman" pitchFamily="18" charset="0"/>
              </a:rPr>
              <a:t>Kenglik</a:t>
            </a:r>
            <a:r>
              <a:rPr lang="en-US" sz="2800" b="1" dirty="0" smtClean="0">
                <a:solidFill>
                  <a:srgbClr val="C00000"/>
                </a:solidFill>
                <a:effectLst/>
                <a:latin typeface="Times New Roman" pitchFamily="18" charset="0"/>
                <a:cs typeface="Times New Roman" pitchFamily="18" charset="0"/>
              </a:rPr>
              <a:t/>
            </a:r>
            <a:br>
              <a:rPr lang="en-US" sz="2800" b="1" dirty="0" smtClean="0">
                <a:solidFill>
                  <a:srgbClr val="C00000"/>
                </a:solidFill>
                <a:effectLst/>
                <a:latin typeface="Times New Roman" pitchFamily="18" charset="0"/>
                <a:cs typeface="Times New Roman" pitchFamily="18" charset="0"/>
              </a:rPr>
            </a:br>
            <a:r>
              <a:rPr lang="en-US" sz="2800" b="1" dirty="0" err="1" smtClean="0">
                <a:solidFill>
                  <a:srgbClr val="C00000"/>
                </a:solidFill>
                <a:effectLst/>
                <a:latin typeface="Times New Roman" pitchFamily="18" charset="0"/>
                <a:cs typeface="Times New Roman" pitchFamily="18" charset="0"/>
              </a:rPr>
              <a:t>Mantiq</a:t>
            </a:r>
            <a:r>
              <a:rPr lang="en-US" sz="2800" b="1" dirty="0" smtClean="0">
                <a:solidFill>
                  <a:srgbClr val="C00000"/>
                </a:solidFill>
                <a:effectLst/>
                <a:latin typeface="Times New Roman" pitchFamily="18" charset="0"/>
                <a:cs typeface="Times New Roman" pitchFamily="18" charset="0"/>
              </a:rPr>
              <a:t> </a:t>
            </a:r>
            <a:br>
              <a:rPr lang="en-US" sz="2800" b="1" dirty="0" smtClean="0">
                <a:solidFill>
                  <a:srgbClr val="C00000"/>
                </a:solidFill>
                <a:effectLst/>
                <a:latin typeface="Times New Roman" pitchFamily="18" charset="0"/>
                <a:cs typeface="Times New Roman" pitchFamily="18" charset="0"/>
              </a:rPr>
            </a:br>
            <a:r>
              <a:rPr lang="en-US" sz="2800" b="1" dirty="0" err="1" smtClean="0">
                <a:solidFill>
                  <a:srgbClr val="C00000"/>
                </a:solidFill>
                <a:effectLst/>
                <a:latin typeface="Times New Roman" pitchFamily="18" charset="0"/>
                <a:cs typeface="Times New Roman" pitchFamily="18" charset="0"/>
              </a:rPr>
              <a:t>Axloq</a:t>
            </a:r>
            <a:endParaRPr lang="ru-RU" sz="2800" b="1" dirty="0">
              <a:solidFill>
                <a:srgbClr val="C00000"/>
              </a:solidFill>
              <a:effectLst/>
              <a:latin typeface="Times New Roman" pitchFamily="18" charset="0"/>
              <a:cs typeface="Times New Roman" pitchFamily="18" charset="0"/>
            </a:endParaRPr>
          </a:p>
        </p:txBody>
      </p:sp>
      <p:sp>
        <p:nvSpPr>
          <p:cNvPr id="3" name="Прямоугольник 2"/>
          <p:cNvSpPr/>
          <p:nvPr/>
        </p:nvSpPr>
        <p:spPr>
          <a:xfrm>
            <a:off x="1071538" y="142852"/>
            <a:ext cx="7929618"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GB" sz="3600" b="1" dirty="0" err="1" smtClean="0">
                <a:solidFill>
                  <a:srgbClr val="FF0000"/>
                </a:solidFill>
                <a:latin typeface="Times New Roman" pitchFamily="18" charset="0"/>
                <a:cs typeface="Times New Roman" pitchFamily="18" charset="0"/>
              </a:rPr>
              <a:t>Umumjahon</a:t>
            </a:r>
            <a:r>
              <a:rPr lang="en-GB" sz="3600" b="1" dirty="0" smtClean="0">
                <a:solidFill>
                  <a:srgbClr val="FF0000"/>
                </a:solidFill>
                <a:latin typeface="Times New Roman" pitchFamily="18" charset="0"/>
                <a:cs typeface="Times New Roman" pitchFamily="18" charset="0"/>
              </a:rPr>
              <a:t> </a:t>
            </a:r>
            <a:r>
              <a:rPr lang="en-GB" sz="3600" b="1" dirty="0" err="1" smtClean="0">
                <a:solidFill>
                  <a:srgbClr val="FF0000"/>
                </a:solidFill>
                <a:latin typeface="Times New Roman" pitchFamily="18" charset="0"/>
                <a:cs typeface="Times New Roman" pitchFamily="18" charset="0"/>
              </a:rPr>
              <a:t>Intellektual</a:t>
            </a:r>
            <a:r>
              <a:rPr lang="en-GB" sz="3600" b="1" dirty="0" smtClean="0">
                <a:solidFill>
                  <a:srgbClr val="FF0000"/>
                </a:solidFill>
                <a:latin typeface="Times New Roman" pitchFamily="18" charset="0"/>
                <a:cs typeface="Times New Roman" pitchFamily="18" charset="0"/>
              </a:rPr>
              <a:t> </a:t>
            </a:r>
            <a:r>
              <a:rPr lang="en-GB" sz="3600" b="1" dirty="0" err="1" smtClean="0">
                <a:solidFill>
                  <a:srgbClr val="FF0000"/>
                </a:solidFill>
                <a:latin typeface="Times New Roman" pitchFamily="18" charset="0"/>
                <a:cs typeface="Times New Roman" pitchFamily="18" charset="0"/>
              </a:rPr>
              <a:t>Standartlari</a:t>
            </a:r>
            <a:r>
              <a:rPr lang="en-GB" sz="3600" b="1" dirty="0" smtClean="0">
                <a:solidFill>
                  <a:srgbClr val="FF0000"/>
                </a:solidFill>
                <a:latin typeface="Times New Roman" pitchFamily="18" charset="0"/>
                <a:cs typeface="Times New Roman" pitchFamily="18" charset="0"/>
              </a:rPr>
              <a:t> </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5</a:t>
            </a:fld>
            <a:endParaRPr lang="ru-RU" sz="2000" dirty="0">
              <a:solidFill>
                <a:schemeClr val="tx1"/>
              </a:solidFill>
              <a:latin typeface="Times New Roman" pitchFamily="18" charset="0"/>
              <a:cs typeface="Times New Roman" pitchFamily="18" charset="0"/>
            </a:endParaRPr>
          </a:p>
        </p:txBody>
      </p:sp>
      <p:sp>
        <p:nvSpPr>
          <p:cNvPr id="5" name="Прямоугольник 4"/>
          <p:cNvSpPr/>
          <p:nvPr/>
        </p:nvSpPr>
        <p:spPr>
          <a:xfrm>
            <a:off x="3500430" y="2000240"/>
            <a:ext cx="5286412" cy="2554545"/>
          </a:xfrm>
          <a:prstGeom prst="rect">
            <a:avLst/>
          </a:prstGeom>
        </p:spPr>
        <p:txBody>
          <a:bodyPr wrap="square">
            <a:spAutoFit/>
          </a:bodyPr>
          <a:lstStyle/>
          <a:p>
            <a:r>
              <a:rPr lang="en-US" sz="3200" dirty="0" err="1" smtClean="0">
                <a:solidFill>
                  <a:srgbClr val="002060"/>
                </a:solidFill>
                <a:latin typeface="Times New Roman" pitchFamily="18" charset="0"/>
                <a:cs typeface="Times New Roman" pitchFamily="18" charset="0"/>
              </a:rPr>
              <a:t>Tanqidiy</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fikrlash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intellektual</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standartlarni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qo'llash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orqali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fikrlash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sifatini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oshirishni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o'z</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ichiga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oladi</a:t>
            </a:r>
            <a:r>
              <a:rPr lang="en-US" sz="3200" dirty="0" smtClean="0">
                <a:solidFill>
                  <a:srgbClr val="002060"/>
                </a:solidFill>
                <a:latin typeface="Times New Roman" pitchFamily="18" charset="0"/>
                <a:cs typeface="Times New Roman" pitchFamily="18" charset="0"/>
              </a:rPr>
              <a:t>.</a:t>
            </a:r>
          </a:p>
          <a:p>
            <a:r>
              <a:rPr lang="en-US" sz="3200" dirty="0" smtClean="0">
                <a:solidFill>
                  <a:srgbClr val="002060"/>
                </a:solidFill>
                <a:latin typeface="Times New Roman" pitchFamily="18" charset="0"/>
                <a:cs typeface="Times New Roman" pitchFamily="18" charset="0"/>
              </a:rPr>
              <a:t>				R</a:t>
            </a:r>
            <a:r>
              <a:rPr lang="en-US" sz="3200" dirty="0" smtClean="0">
                <a:solidFill>
                  <a:srgbClr val="002060"/>
                </a:solidFill>
                <a:latin typeface="Times New Roman" pitchFamily="18" charset="0"/>
                <a:cs typeface="Times New Roman" pitchFamily="18" charset="0"/>
              </a:rPr>
              <a:t>. </a:t>
            </a:r>
            <a:r>
              <a:rPr lang="en-US" sz="3200" dirty="0" smtClean="0">
                <a:solidFill>
                  <a:srgbClr val="002060"/>
                </a:solidFill>
                <a:latin typeface="Times New Roman" pitchFamily="18" charset="0"/>
                <a:cs typeface="Times New Roman" pitchFamily="18" charset="0"/>
              </a:rPr>
              <a:t>Paul</a:t>
            </a:r>
            <a:endParaRPr lang="ru-RU" sz="3200" dirty="0">
              <a:solidFill>
                <a:srgbClr val="002060"/>
              </a:solidFill>
              <a:latin typeface="Times New Roman" pitchFamily="18" charset="0"/>
              <a:cs typeface="Times New Roman" pitchFamily="18" charset="0"/>
            </a:endParaRPr>
          </a:p>
        </p:txBody>
      </p:sp>
      <p:sp>
        <p:nvSpPr>
          <p:cNvPr id="6" name="Text Box 8"/>
          <p:cNvSpPr txBox="1">
            <a:spLocks noChangeArrowheads="1"/>
          </p:cNvSpPr>
          <p:nvPr/>
        </p:nvSpPr>
        <p:spPr bwMode="auto">
          <a:xfrm>
            <a:off x="1214414" y="5929330"/>
            <a:ext cx="7552860" cy="369332"/>
          </a:xfrm>
          <a:prstGeom prst="rect">
            <a:avLst/>
          </a:prstGeom>
          <a:noFill/>
          <a:ln w="9525">
            <a:noFill/>
            <a:miter lim="800000"/>
            <a:headEnd/>
            <a:tailEnd/>
          </a:ln>
        </p:spPr>
        <p:txBody>
          <a:bodyPr wrap="square">
            <a:spAutoFit/>
          </a:bodyPr>
          <a:lstStyle/>
          <a:p>
            <a:pPr algn="r"/>
            <a:r>
              <a:rPr lang="en-GB" dirty="0" err="1" smtClean="0">
                <a:latin typeface="Calibri" pitchFamily="34" charset="0"/>
              </a:rPr>
              <a:t>Manba</a:t>
            </a:r>
            <a:r>
              <a:rPr lang="en-GB" dirty="0" smtClean="0">
                <a:latin typeface="Calibri" pitchFamily="34" charset="0"/>
              </a:rPr>
              <a:t>: http</a:t>
            </a:r>
            <a:r>
              <a:rPr lang="en-GB" dirty="0">
                <a:latin typeface="Calibri" pitchFamily="34" charset="0"/>
              </a:rPr>
              <a:t>://</a:t>
            </a:r>
            <a:r>
              <a:rPr lang="en-GB" dirty="0" smtClean="0">
                <a:latin typeface="Calibri" pitchFamily="34" charset="0"/>
              </a:rPr>
              <a:t>set.lanl.gov/programs/cif/Resource/Handouts/intlStan.htm</a:t>
            </a:r>
            <a:endParaRPr lang="en-GB" dirty="0">
              <a:latin typeface="Calibri"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142984"/>
            <a:ext cx="8072462" cy="4857784"/>
          </a:xfrm>
        </p:spPr>
        <p:txBody>
          <a:bodyPr>
            <a:noAutofit/>
          </a:bodyPr>
          <a:lstStyle/>
          <a:p>
            <a:pPr marL="361950">
              <a:lnSpc>
                <a:spcPts val="3600"/>
              </a:lnSpc>
            </a:pPr>
            <a:r>
              <a:rPr lang="uz-Latn-UZ" sz="3200" dirty="0" smtClean="0">
                <a:solidFill>
                  <a:srgbClr val="002060"/>
                </a:solidFill>
                <a:effectLst/>
                <a:latin typeface="Times New Roman" pitchFamily="18" charset="0"/>
                <a:cs typeface="Times New Roman" pitchFamily="18" charset="0"/>
              </a:rPr>
              <a:t>Tanqidiy fikrlash - bu nimaga ishonish va nima qilish kerakligini hal qilishga qaratilgan aqlli reflektiv fikrlash</a:t>
            </a:r>
            <a:r>
              <a:rPr lang="en-US" sz="3200" dirty="0" smtClean="0">
                <a:solidFill>
                  <a:srgbClr val="002060"/>
                </a:solidFill>
                <a:effectLst/>
                <a:latin typeface="Times New Roman" pitchFamily="18" charset="0"/>
                <a:cs typeface="Times New Roman" pitchFamily="18" charset="0"/>
              </a:rPr>
              <a:t>.</a:t>
            </a:r>
            <a:br>
              <a:rPr lang="en-US" sz="3200" dirty="0" smtClean="0">
                <a:solidFill>
                  <a:srgbClr val="002060"/>
                </a:solidFill>
                <a:effectLst/>
                <a:latin typeface="Times New Roman" pitchFamily="18" charset="0"/>
                <a:cs typeface="Times New Roman" pitchFamily="18" charset="0"/>
              </a:rPr>
            </a:br>
            <a:r>
              <a:rPr lang="en-US" sz="900" dirty="0" smtClean="0">
                <a:solidFill>
                  <a:srgbClr val="002060"/>
                </a:solidFill>
                <a:effectLst/>
                <a:latin typeface="Times New Roman" pitchFamily="18" charset="0"/>
                <a:cs typeface="Times New Roman" pitchFamily="18" charset="0"/>
              </a:rPr>
              <a:t/>
            </a:r>
            <a:br>
              <a:rPr lang="en-US" sz="900" dirty="0" smtClean="0">
                <a:solidFill>
                  <a:srgbClr val="002060"/>
                </a:solidFill>
                <a:effectLst/>
                <a:latin typeface="Times New Roman" pitchFamily="18" charset="0"/>
                <a:cs typeface="Times New Roman" pitchFamily="18" charset="0"/>
              </a:rPr>
            </a:br>
            <a:r>
              <a:rPr lang="uz-Latn-UZ" sz="3200" dirty="0" smtClean="0">
                <a:solidFill>
                  <a:srgbClr val="002060"/>
                </a:solidFill>
                <a:effectLst/>
                <a:latin typeface="Times New Roman" pitchFamily="18" charset="0"/>
                <a:cs typeface="Times New Roman" pitchFamily="18" charset="0"/>
              </a:rPr>
              <a:t>"Tanqidiy" so'zi (yunon tilidan</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olingan</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bo’lib</a:t>
            </a: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"Tanqid" - hukm qilish san'ati va "kriterion" - hukm qilish vositasi</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so’zlaridan</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kelib</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chikkan</a:t>
            </a:r>
            <a:r>
              <a:rPr lang="uz-Latn-UZ" sz="3200" dirty="0" smtClean="0">
                <a:solidFill>
                  <a:srgbClr val="002060"/>
                </a:solidFill>
                <a:effectLst/>
                <a:latin typeface="Times New Roman" pitchFamily="18" charset="0"/>
                <a:cs typeface="Times New Roman" pitchFamily="18" charset="0"/>
              </a:rPr>
              <a:t>)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uz-Latn-UZ" sz="3200" dirty="0" smtClean="0">
                <a:solidFill>
                  <a:srgbClr val="002060"/>
                </a:solidFill>
                <a:effectLst/>
                <a:latin typeface="Times New Roman" pitchFamily="18" charset="0"/>
                <a:cs typeface="Times New Roman" pitchFamily="18" charset="0"/>
              </a:rPr>
              <a:t>Tanqidiy fikrlash - bu yo'naltirilgan fikrlash; mezonlarga asoslangan hukm qilish san'ati</a:t>
            </a:r>
            <a:r>
              <a:rPr lang="uz-Latn-UZ" sz="3200" dirty="0" smtClean="0">
                <a:solidFill>
                  <a:srgbClr val="002060"/>
                </a:solidFill>
                <a:latin typeface="Times New Roman" pitchFamily="18" charset="0"/>
                <a:cs typeface="Times New Roman" pitchFamily="18" charset="0"/>
              </a:rPr>
              <a:t>.</a:t>
            </a:r>
            <a:endParaRPr lang="ru-RU" sz="32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71570" y="142852"/>
            <a:ext cx="7929586" cy="707886"/>
          </a:xfrm>
          <a:prstGeom prst="rect">
            <a:avLst/>
          </a:prstGeom>
          <a:solidFill>
            <a:srgbClr val="FFFF00"/>
          </a:solidFill>
        </p:spPr>
        <p:txBody>
          <a:bodyPr wrap="square">
            <a:spAutoFit/>
          </a:bodyPr>
          <a:lstStyle/>
          <a:p>
            <a:pPr algn="ctr"/>
            <a:r>
              <a:rPr lang="uz-Latn-UZ"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Atama</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va</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tushunchalar</a:t>
            </a:r>
            <a:endParaRPr lang="ru-RU" sz="40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6</a:t>
            </a:fld>
            <a:endParaRPr lang="ru-RU" sz="200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71604" y="1142984"/>
            <a:ext cx="7215238" cy="5357850"/>
          </a:xfrm>
        </p:spPr>
        <p:txBody>
          <a:bodyPr>
            <a:noAutofit/>
          </a:bodyPr>
          <a:lstStyle/>
          <a:p>
            <a:pPr>
              <a:lnSpc>
                <a:spcPts val="4000"/>
              </a:lnSpc>
            </a:pPr>
            <a:r>
              <a:rPr lang="en-US" sz="4000" dirty="0" err="1" smtClean="0">
                <a:solidFill>
                  <a:srgbClr val="002060"/>
                </a:solidFill>
                <a:effectLst/>
                <a:latin typeface="Times New Roman" pitchFamily="18" charset="0"/>
                <a:cs typeface="Times New Roman" pitchFamily="18" charset="0"/>
              </a:rPr>
              <a:t>Fikrlash-bu</a:t>
            </a:r>
            <a:r>
              <a:rPr lang="en-US" sz="4000" dirty="0" smtClean="0">
                <a:solidFill>
                  <a:srgbClr val="002060"/>
                </a:solidFill>
                <a:effectLst/>
                <a:latin typeface="Times New Roman" pitchFamily="18" charset="0"/>
                <a:cs typeface="Times New Roman" pitchFamily="18" charset="0"/>
              </a:rPr>
              <a:t> </a:t>
            </a:r>
            <a:r>
              <a:rPr lang="en-US" sz="4000" dirty="0" err="1" smtClean="0">
                <a:solidFill>
                  <a:srgbClr val="002060"/>
                </a:solidFill>
                <a:effectLst/>
                <a:latin typeface="Times New Roman" pitchFamily="18" charset="0"/>
                <a:cs typeface="Times New Roman" pitchFamily="18" charset="0"/>
              </a:rPr>
              <a:t>bizning</a:t>
            </a:r>
            <a:r>
              <a:rPr lang="en-US" sz="4000" dirty="0" smtClean="0">
                <a:solidFill>
                  <a:srgbClr val="002060"/>
                </a:solidFill>
                <a:effectLst/>
                <a:latin typeface="Times New Roman" pitchFamily="18" charset="0"/>
                <a:cs typeface="Times New Roman" pitchFamily="18" charset="0"/>
              </a:rPr>
              <a:t> </a:t>
            </a:r>
            <a:r>
              <a:rPr lang="en-US" sz="4000" dirty="0" err="1" smtClean="0">
                <a:solidFill>
                  <a:srgbClr val="002060"/>
                </a:solidFill>
                <a:effectLst/>
                <a:latin typeface="Times New Roman" pitchFamily="18" charset="0"/>
                <a:cs typeface="Times New Roman" pitchFamily="18" charset="0"/>
              </a:rPr>
              <a:t>dunyomizni</a:t>
            </a:r>
            <a:r>
              <a:rPr lang="en-US" sz="4000" dirty="0" smtClean="0">
                <a:solidFill>
                  <a:srgbClr val="002060"/>
                </a:solidFill>
                <a:effectLst/>
                <a:latin typeface="Times New Roman" pitchFamily="18" charset="0"/>
                <a:cs typeface="Times New Roman" pitchFamily="18" charset="0"/>
              </a:rPr>
              <a:t> his </a:t>
            </a:r>
            <a:r>
              <a:rPr lang="en-US" sz="4000" dirty="0" err="1" smtClean="0">
                <a:solidFill>
                  <a:srgbClr val="002060"/>
                </a:solidFill>
                <a:effectLst/>
                <a:latin typeface="Times New Roman" pitchFamily="18" charset="0"/>
                <a:cs typeface="Times New Roman" pitchFamily="18" charset="0"/>
              </a:rPr>
              <a:t>qilish</a:t>
            </a:r>
            <a:r>
              <a:rPr lang="en-US" sz="4000" dirty="0" smtClean="0">
                <a:solidFill>
                  <a:srgbClr val="002060"/>
                </a:solidFill>
                <a:effectLst/>
                <a:latin typeface="Times New Roman" pitchFamily="18" charset="0"/>
                <a:cs typeface="Times New Roman" pitchFamily="18" charset="0"/>
              </a:rPr>
              <a:t> </a:t>
            </a:r>
            <a:r>
              <a:rPr lang="en-US" sz="4000" dirty="0" err="1" smtClean="0">
                <a:solidFill>
                  <a:srgbClr val="002060"/>
                </a:solidFill>
                <a:effectLst/>
                <a:latin typeface="Times New Roman" pitchFamily="18" charset="0"/>
                <a:cs typeface="Times New Roman" pitchFamily="18" charset="0"/>
              </a:rPr>
              <a:t>uchun</a:t>
            </a:r>
            <a:r>
              <a:rPr lang="en-US" sz="4000" dirty="0" smtClean="0">
                <a:solidFill>
                  <a:srgbClr val="002060"/>
                </a:solidFill>
                <a:effectLst/>
                <a:latin typeface="Times New Roman" pitchFamily="18" charset="0"/>
                <a:cs typeface="Times New Roman" pitchFamily="18" charset="0"/>
              </a:rPr>
              <a:t> </a:t>
            </a:r>
            <a:r>
              <a:rPr lang="en-US" sz="4000" dirty="0" err="1" smtClean="0">
                <a:solidFill>
                  <a:srgbClr val="002060"/>
                </a:solidFill>
                <a:effectLst/>
                <a:latin typeface="Times New Roman" pitchFamily="18" charset="0"/>
                <a:cs typeface="Times New Roman" pitchFamily="18" charset="0"/>
              </a:rPr>
              <a:t>foydalanadigan</a:t>
            </a:r>
            <a:r>
              <a:rPr lang="en-US" sz="4000" dirty="0" smtClean="0">
                <a:solidFill>
                  <a:srgbClr val="002060"/>
                </a:solidFill>
                <a:effectLst/>
                <a:latin typeface="Times New Roman" pitchFamily="18" charset="0"/>
                <a:cs typeface="Times New Roman" pitchFamily="18" charset="0"/>
              </a:rPr>
              <a:t> </a:t>
            </a:r>
            <a:r>
              <a:rPr lang="en-US" sz="4000" dirty="0" err="1" smtClean="0">
                <a:solidFill>
                  <a:srgbClr val="002060"/>
                </a:solidFill>
                <a:effectLst/>
                <a:latin typeface="Times New Roman" pitchFamily="18" charset="0"/>
                <a:cs typeface="Times New Roman" pitchFamily="18" charset="0"/>
              </a:rPr>
              <a:t>maqsadli</a:t>
            </a:r>
            <a:r>
              <a:rPr lang="en-US" sz="4000" dirty="0" smtClean="0">
                <a:solidFill>
                  <a:srgbClr val="002060"/>
                </a:solidFill>
                <a:effectLst/>
                <a:latin typeface="Times New Roman" pitchFamily="18" charset="0"/>
                <a:cs typeface="Times New Roman" pitchFamily="18" charset="0"/>
              </a:rPr>
              <a:t> </a:t>
            </a:r>
            <a:r>
              <a:rPr lang="en-US" sz="4000" dirty="0" err="1" smtClean="0">
                <a:solidFill>
                  <a:srgbClr val="002060"/>
                </a:solidFill>
                <a:effectLst/>
                <a:latin typeface="Times New Roman" pitchFamily="18" charset="0"/>
                <a:cs typeface="Times New Roman" pitchFamily="18" charset="0"/>
              </a:rPr>
              <a:t>tashkil</a:t>
            </a:r>
            <a:r>
              <a:rPr lang="en-US" sz="4000" dirty="0" smtClean="0">
                <a:solidFill>
                  <a:srgbClr val="002060"/>
                </a:solidFill>
                <a:effectLst/>
                <a:latin typeface="Times New Roman" pitchFamily="18" charset="0"/>
                <a:cs typeface="Times New Roman" pitchFamily="18" charset="0"/>
              </a:rPr>
              <a:t> </a:t>
            </a:r>
            <a:r>
              <a:rPr lang="en-US" sz="4000" dirty="0" smtClean="0">
                <a:solidFill>
                  <a:srgbClr val="002060"/>
                </a:solidFill>
                <a:effectLst/>
                <a:latin typeface="Times New Roman" pitchFamily="18" charset="0"/>
                <a:cs typeface="Times New Roman" pitchFamily="18" charset="0"/>
              </a:rPr>
              <a:t/>
            </a:r>
            <a:br>
              <a:rPr lang="en-US" sz="4000" dirty="0" smtClean="0">
                <a:solidFill>
                  <a:srgbClr val="002060"/>
                </a:solidFill>
                <a:effectLst/>
                <a:latin typeface="Times New Roman" pitchFamily="18" charset="0"/>
                <a:cs typeface="Times New Roman" pitchFamily="18" charset="0"/>
              </a:rPr>
            </a:br>
            <a:r>
              <a:rPr lang="en-US" sz="4000" dirty="0" err="1" smtClean="0">
                <a:solidFill>
                  <a:srgbClr val="002060"/>
                </a:solidFill>
                <a:effectLst/>
                <a:latin typeface="Times New Roman" pitchFamily="18" charset="0"/>
                <a:cs typeface="Times New Roman" pitchFamily="18" charset="0"/>
              </a:rPr>
              <a:t>etilgan</a:t>
            </a:r>
            <a:r>
              <a:rPr lang="en-US" sz="4000" dirty="0" smtClean="0">
                <a:solidFill>
                  <a:srgbClr val="002060"/>
                </a:solidFill>
                <a:effectLst/>
                <a:latin typeface="Times New Roman" pitchFamily="18" charset="0"/>
                <a:cs typeface="Times New Roman" pitchFamily="18" charset="0"/>
              </a:rPr>
              <a:t> </a:t>
            </a:r>
            <a:r>
              <a:rPr lang="en-US" sz="4000" dirty="0" err="1" smtClean="0">
                <a:solidFill>
                  <a:srgbClr val="002060"/>
                </a:solidFill>
                <a:effectLst/>
                <a:latin typeface="Times New Roman" pitchFamily="18" charset="0"/>
                <a:cs typeface="Times New Roman" pitchFamily="18" charset="0"/>
              </a:rPr>
              <a:t>o’ylash</a:t>
            </a:r>
            <a:r>
              <a:rPr lang="en-US" sz="4000" dirty="0" smtClean="0">
                <a:solidFill>
                  <a:srgbClr val="002060"/>
                </a:solidFill>
                <a:effectLst/>
                <a:latin typeface="Times New Roman" pitchFamily="18" charset="0"/>
                <a:cs typeface="Times New Roman" pitchFamily="18" charset="0"/>
              </a:rPr>
              <a:t>, </a:t>
            </a:r>
            <a:br>
              <a:rPr lang="en-US" sz="4000" dirty="0" smtClean="0">
                <a:solidFill>
                  <a:srgbClr val="002060"/>
                </a:solidFill>
                <a:effectLst/>
                <a:latin typeface="Times New Roman" pitchFamily="18" charset="0"/>
                <a:cs typeface="Times New Roman" pitchFamily="18" charset="0"/>
              </a:rPr>
            </a:br>
            <a:r>
              <a:rPr lang="en-US" sz="4000" dirty="0" err="1" smtClean="0">
                <a:solidFill>
                  <a:srgbClr val="002060"/>
                </a:solidFill>
                <a:effectLst/>
                <a:latin typeface="Times New Roman" pitchFamily="18" charset="0"/>
                <a:cs typeface="Times New Roman" pitchFamily="18" charset="0"/>
              </a:rPr>
              <a:t>bilim</a:t>
            </a:r>
            <a:r>
              <a:rPr lang="en-US" sz="4000" dirty="0" smtClean="0">
                <a:solidFill>
                  <a:srgbClr val="002060"/>
                </a:solidFill>
                <a:effectLst/>
                <a:latin typeface="Times New Roman" pitchFamily="18" charset="0"/>
                <a:cs typeface="Times New Roman" pitchFamily="18" charset="0"/>
              </a:rPr>
              <a:t> </a:t>
            </a:r>
            <a:r>
              <a:rPr lang="en-US" sz="4000" dirty="0" err="1" smtClean="0">
                <a:solidFill>
                  <a:srgbClr val="002060"/>
                </a:solidFill>
                <a:effectLst/>
                <a:latin typeface="Times New Roman" pitchFamily="18" charset="0"/>
                <a:cs typeface="Times New Roman" pitchFamily="18" charset="0"/>
              </a:rPr>
              <a:t>olish</a:t>
            </a:r>
            <a:r>
              <a:rPr lang="en-US" sz="4000" dirty="0" smtClean="0">
                <a:solidFill>
                  <a:srgbClr val="002060"/>
                </a:solidFill>
                <a:effectLst/>
                <a:latin typeface="Times New Roman" pitchFamily="18" charset="0"/>
                <a:cs typeface="Times New Roman" pitchFamily="18" charset="0"/>
              </a:rPr>
              <a:t>, </a:t>
            </a:r>
            <a:r>
              <a:rPr lang="ru-RU" sz="4000" dirty="0" smtClean="0">
                <a:solidFill>
                  <a:srgbClr val="002060"/>
                </a:solidFill>
                <a:effectLst/>
                <a:latin typeface="Times New Roman" pitchFamily="18" charset="0"/>
                <a:cs typeface="Times New Roman" pitchFamily="18" charset="0"/>
              </a:rPr>
              <a:t/>
            </a:r>
            <a:br>
              <a:rPr lang="ru-RU" sz="4000" dirty="0" smtClean="0">
                <a:solidFill>
                  <a:srgbClr val="002060"/>
                </a:solidFill>
                <a:effectLst/>
                <a:latin typeface="Times New Roman" pitchFamily="18" charset="0"/>
                <a:cs typeface="Times New Roman" pitchFamily="18" charset="0"/>
              </a:rPr>
            </a:br>
            <a:r>
              <a:rPr lang="en-US" sz="4000" dirty="0" err="1" smtClean="0">
                <a:solidFill>
                  <a:srgbClr val="002060"/>
                </a:solidFill>
                <a:effectLst/>
                <a:latin typeface="Times New Roman" pitchFamily="18" charset="0"/>
                <a:cs typeface="Times New Roman" pitchFamily="18" charset="0"/>
              </a:rPr>
              <a:t>mulohoza</a:t>
            </a:r>
            <a:r>
              <a:rPr lang="en-US" sz="4000" dirty="0" smtClean="0">
                <a:solidFill>
                  <a:srgbClr val="002060"/>
                </a:solidFill>
                <a:effectLst/>
                <a:latin typeface="Times New Roman" pitchFamily="18" charset="0"/>
                <a:cs typeface="Times New Roman" pitchFamily="18" charset="0"/>
              </a:rPr>
              <a:t> </a:t>
            </a:r>
            <a:r>
              <a:rPr lang="en-US" sz="4000" dirty="0" err="1" smtClean="0">
                <a:solidFill>
                  <a:srgbClr val="002060"/>
                </a:solidFill>
                <a:effectLst/>
                <a:latin typeface="Times New Roman" pitchFamily="18" charset="0"/>
                <a:cs typeface="Times New Roman" pitchFamily="18" charset="0"/>
              </a:rPr>
              <a:t>yuritish</a:t>
            </a:r>
            <a:r>
              <a:rPr lang="en-US" sz="4000" dirty="0" smtClean="0">
                <a:solidFill>
                  <a:srgbClr val="002060"/>
                </a:solidFill>
                <a:effectLst/>
                <a:latin typeface="Times New Roman" pitchFamily="18" charset="0"/>
                <a:cs typeface="Times New Roman" pitchFamily="18" charset="0"/>
              </a:rPr>
              <a:t/>
            </a:r>
            <a:br>
              <a:rPr lang="en-US" sz="4000" dirty="0" smtClean="0">
                <a:solidFill>
                  <a:srgbClr val="002060"/>
                </a:solidFill>
                <a:effectLst/>
                <a:latin typeface="Times New Roman" pitchFamily="18" charset="0"/>
                <a:cs typeface="Times New Roman" pitchFamily="18" charset="0"/>
              </a:rPr>
            </a:br>
            <a:r>
              <a:rPr lang="en-US" sz="4000" dirty="0" err="1" smtClean="0">
                <a:solidFill>
                  <a:srgbClr val="002060"/>
                </a:solidFill>
                <a:effectLst/>
                <a:latin typeface="Times New Roman" pitchFamily="18" charset="0"/>
                <a:cs typeface="Times New Roman" pitchFamily="18" charset="0"/>
              </a:rPr>
              <a:t>jarayonidir</a:t>
            </a:r>
            <a:r>
              <a:rPr lang="en-US" sz="4000" dirty="0" smtClean="0">
                <a:solidFill>
                  <a:srgbClr val="002060"/>
                </a:solidFill>
                <a:effectLst/>
                <a:latin typeface="Times New Roman" pitchFamily="18" charset="0"/>
                <a:cs typeface="Times New Roman" pitchFamily="18" charset="0"/>
              </a:rPr>
              <a:t>.</a:t>
            </a:r>
            <a:r>
              <a:rPr lang="en-US" sz="4000" dirty="0" smtClean="0">
                <a:solidFill>
                  <a:srgbClr val="002060"/>
                </a:solidFill>
                <a:effectLst/>
                <a:latin typeface="Times New Roman" pitchFamily="18" charset="0"/>
                <a:cs typeface="Times New Roman" pitchFamily="18" charset="0"/>
              </a:rPr>
              <a:t/>
            </a:r>
            <a:br>
              <a:rPr lang="en-US" sz="4000" dirty="0" smtClean="0">
                <a:solidFill>
                  <a:srgbClr val="002060"/>
                </a:solidFill>
                <a:effectLst/>
                <a:latin typeface="Times New Roman" pitchFamily="18" charset="0"/>
                <a:cs typeface="Times New Roman" pitchFamily="18" charset="0"/>
              </a:rPr>
            </a:br>
            <a:r>
              <a:rPr lang="en-US" sz="4000" dirty="0" smtClean="0">
                <a:solidFill>
                  <a:srgbClr val="002060"/>
                </a:solidFill>
                <a:effectLst/>
                <a:latin typeface="Times New Roman" pitchFamily="18" charset="0"/>
                <a:cs typeface="Times New Roman" pitchFamily="18" charset="0"/>
              </a:rPr>
              <a:t/>
            </a:r>
            <a:br>
              <a:rPr lang="en-US" sz="4000"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071538" y="214290"/>
            <a:ext cx="7929618" cy="769441"/>
          </a:xfrm>
          <a:prstGeom prst="rect">
            <a:avLst/>
          </a:prstGeom>
          <a:solidFill>
            <a:srgbClr val="FFFF00"/>
          </a:solidFill>
        </p:spPr>
        <p:txBody>
          <a:bodyPr wrap="square">
            <a:spAutoFit/>
          </a:bodyPr>
          <a:lstStyle/>
          <a:p>
            <a:pPr algn="ctr"/>
            <a:r>
              <a:rPr lang="en-US" sz="4400" b="1" dirty="0" err="1" smtClean="0">
                <a:solidFill>
                  <a:srgbClr val="FF0000"/>
                </a:solidFill>
                <a:latin typeface="Times New Roman" pitchFamily="18" charset="0"/>
                <a:ea typeface="+mj-ea"/>
                <a:cs typeface="Times New Roman" pitchFamily="18" charset="0"/>
              </a:rPr>
              <a:t>Fiqrlash</a:t>
            </a:r>
            <a:r>
              <a:rPr lang="en-US" sz="4400" b="1" dirty="0" smtClean="0">
                <a:solidFill>
                  <a:srgbClr val="FF0000"/>
                </a:solidFill>
                <a:latin typeface="Times New Roman" pitchFamily="18" charset="0"/>
                <a:ea typeface="+mj-ea"/>
                <a:cs typeface="Times New Roman" pitchFamily="18" charset="0"/>
              </a:rPr>
              <a:t>  - </a:t>
            </a:r>
            <a:r>
              <a:rPr lang="en-US" sz="4400" b="1" dirty="0" err="1" smtClean="0">
                <a:solidFill>
                  <a:srgbClr val="FF0000"/>
                </a:solidFill>
                <a:latin typeface="Times New Roman" pitchFamily="18" charset="0"/>
                <a:ea typeface="+mj-ea"/>
                <a:cs typeface="Times New Roman" pitchFamily="18" charset="0"/>
              </a:rPr>
              <a:t>o’zi</a:t>
            </a:r>
            <a:r>
              <a:rPr lang="en-US" sz="4400" b="1" dirty="0" smtClean="0">
                <a:solidFill>
                  <a:srgbClr val="FF0000"/>
                </a:solidFill>
                <a:latin typeface="Times New Roman" pitchFamily="18" charset="0"/>
                <a:ea typeface="+mj-ea"/>
                <a:cs typeface="Times New Roman" pitchFamily="18" charset="0"/>
              </a:rPr>
              <a:t> </a:t>
            </a:r>
            <a:r>
              <a:rPr lang="en-US" sz="4400" b="1" dirty="0" err="1" smtClean="0">
                <a:solidFill>
                  <a:srgbClr val="FF0000"/>
                </a:solidFill>
                <a:latin typeface="Times New Roman" pitchFamily="18" charset="0"/>
                <a:ea typeface="+mj-ea"/>
                <a:cs typeface="Times New Roman" pitchFamily="18" charset="0"/>
              </a:rPr>
              <a:t>nima</a:t>
            </a:r>
            <a:r>
              <a:rPr lang="en-US" sz="4400" b="1" dirty="0" smtClean="0">
                <a:solidFill>
                  <a:srgbClr val="FF0000"/>
                </a:solidFill>
                <a:latin typeface="Times New Roman" pitchFamily="18" charset="0"/>
                <a:ea typeface="+mj-ea"/>
                <a:cs typeface="Times New Roman" pitchFamily="18" charset="0"/>
              </a:rPr>
              <a:t>?  </a:t>
            </a:r>
            <a:endParaRPr lang="ru-RU" sz="44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7</a:t>
            </a:fld>
            <a:endParaRPr lang="ru-RU" sz="2400" dirty="0">
              <a:solidFill>
                <a:schemeClr val="tx1"/>
              </a:solidFill>
            </a:endParaRPr>
          </a:p>
        </p:txBody>
      </p:sp>
      <p:pic>
        <p:nvPicPr>
          <p:cNvPr id="7" name="Рисунок 6" descr="As you start asking questions and seek answers, you are in fact thinking.&#10;Thinking is a&#10;purposeful organized&#10;cognitive pro..."/>
          <p:cNvPicPr/>
          <p:nvPr/>
        </p:nvPicPr>
        <p:blipFill>
          <a:blip r:embed="rId2"/>
          <a:srcRect l="6794" t="21034" r="62173" b="26371"/>
          <a:stretch>
            <a:fillRect/>
          </a:stretch>
        </p:blipFill>
        <p:spPr bwMode="auto">
          <a:xfrm>
            <a:off x="5786446" y="2643183"/>
            <a:ext cx="3143272" cy="3500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71604" y="1142984"/>
            <a:ext cx="7215238" cy="5357850"/>
          </a:xfrm>
        </p:spPr>
        <p:txBody>
          <a:bodyPr>
            <a:noAutofit/>
          </a:bodyPr>
          <a:lstStyle/>
          <a:p>
            <a:pPr>
              <a:lnSpc>
                <a:spcPts val="4000"/>
              </a:lnSpc>
            </a:pPr>
            <a:r>
              <a:rPr lang="en-US" sz="4000" dirty="0" smtClean="0">
                <a:solidFill>
                  <a:srgbClr val="002060"/>
                </a:solidFill>
                <a:effectLst/>
                <a:latin typeface="Times New Roman" pitchFamily="18" charset="0"/>
                <a:cs typeface="Times New Roman" pitchFamily="18" charset="0"/>
              </a:rPr>
              <a:t/>
            </a:r>
            <a:br>
              <a:rPr lang="en-US" sz="4000" dirty="0" smtClean="0">
                <a:solidFill>
                  <a:srgbClr val="002060"/>
                </a:solidFill>
                <a:effectLst/>
                <a:latin typeface="Times New Roman" pitchFamily="18" charset="0"/>
                <a:cs typeface="Times New Roman" pitchFamily="18" charset="0"/>
              </a:rPr>
            </a:br>
            <a:r>
              <a:rPr lang="en-US" sz="4000" dirty="0" smtClean="0">
                <a:solidFill>
                  <a:srgbClr val="002060"/>
                </a:solidFill>
                <a:effectLst/>
                <a:latin typeface="Times New Roman" pitchFamily="18" charset="0"/>
                <a:cs typeface="Times New Roman" pitchFamily="18" charset="0"/>
              </a:rPr>
              <a:t/>
            </a:r>
            <a:br>
              <a:rPr lang="en-US" sz="4000"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endParaRPr lang="ru-RU" sz="3200" b="1" dirty="0">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071538" y="214290"/>
            <a:ext cx="7929618" cy="769441"/>
          </a:xfrm>
          <a:prstGeom prst="rect">
            <a:avLst/>
          </a:prstGeom>
          <a:solidFill>
            <a:srgbClr val="FFFF00"/>
          </a:solidFill>
        </p:spPr>
        <p:txBody>
          <a:bodyPr wrap="square">
            <a:spAutoFit/>
          </a:bodyPr>
          <a:lstStyle/>
          <a:p>
            <a:pPr algn="ctr"/>
            <a:r>
              <a:rPr lang="en-US" sz="4400" b="1" dirty="0" err="1" smtClean="0">
                <a:solidFill>
                  <a:srgbClr val="FF0000"/>
                </a:solidFill>
                <a:latin typeface="Times New Roman" pitchFamily="18" charset="0"/>
                <a:ea typeface="+mj-ea"/>
                <a:cs typeface="Times New Roman" pitchFamily="18" charset="0"/>
              </a:rPr>
              <a:t>Fiqrlash</a:t>
            </a:r>
            <a:r>
              <a:rPr lang="en-US" sz="4400" b="1" dirty="0" smtClean="0">
                <a:solidFill>
                  <a:srgbClr val="FF0000"/>
                </a:solidFill>
                <a:latin typeface="Times New Roman" pitchFamily="18" charset="0"/>
                <a:ea typeface="+mj-ea"/>
                <a:cs typeface="Times New Roman" pitchFamily="18" charset="0"/>
              </a:rPr>
              <a:t>  - </a:t>
            </a:r>
            <a:r>
              <a:rPr lang="en-US" sz="4400" b="1" dirty="0" err="1" smtClean="0">
                <a:solidFill>
                  <a:srgbClr val="FF0000"/>
                </a:solidFill>
                <a:latin typeface="Times New Roman" pitchFamily="18" charset="0"/>
                <a:ea typeface="+mj-ea"/>
                <a:cs typeface="Times New Roman" pitchFamily="18" charset="0"/>
              </a:rPr>
              <a:t>o’zi</a:t>
            </a:r>
            <a:r>
              <a:rPr lang="en-US" sz="4400" b="1" dirty="0" smtClean="0">
                <a:solidFill>
                  <a:srgbClr val="FF0000"/>
                </a:solidFill>
                <a:latin typeface="Times New Roman" pitchFamily="18" charset="0"/>
                <a:ea typeface="+mj-ea"/>
                <a:cs typeface="Times New Roman" pitchFamily="18" charset="0"/>
              </a:rPr>
              <a:t> </a:t>
            </a:r>
            <a:r>
              <a:rPr lang="en-US" sz="4400" b="1" dirty="0" err="1" smtClean="0">
                <a:solidFill>
                  <a:srgbClr val="FF0000"/>
                </a:solidFill>
                <a:latin typeface="Times New Roman" pitchFamily="18" charset="0"/>
                <a:ea typeface="+mj-ea"/>
                <a:cs typeface="Times New Roman" pitchFamily="18" charset="0"/>
              </a:rPr>
              <a:t>nima</a:t>
            </a:r>
            <a:r>
              <a:rPr lang="en-US" sz="4400" b="1" dirty="0" smtClean="0">
                <a:solidFill>
                  <a:srgbClr val="FF0000"/>
                </a:solidFill>
                <a:latin typeface="Times New Roman" pitchFamily="18" charset="0"/>
                <a:ea typeface="+mj-ea"/>
                <a:cs typeface="Times New Roman" pitchFamily="18" charset="0"/>
              </a:rPr>
              <a:t>?  </a:t>
            </a:r>
            <a:endParaRPr lang="ru-RU" sz="44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8</a:t>
            </a:fld>
            <a:endParaRPr lang="ru-RU" sz="2400" dirty="0">
              <a:solidFill>
                <a:schemeClr val="tx1"/>
              </a:solidFill>
            </a:endParaRPr>
          </a:p>
        </p:txBody>
      </p:sp>
      <p:sp>
        <p:nvSpPr>
          <p:cNvPr id="6" name="TextBox 5"/>
          <p:cNvSpPr txBox="1"/>
          <p:nvPr/>
        </p:nvSpPr>
        <p:spPr>
          <a:xfrm>
            <a:off x="1285852" y="1000108"/>
            <a:ext cx="7429552" cy="5286062"/>
          </a:xfrm>
          <a:prstGeom prst="rect">
            <a:avLst/>
          </a:prstGeom>
          <a:noFill/>
        </p:spPr>
        <p:txBody>
          <a:bodyPr wrap="square" rtlCol="0">
            <a:spAutoFit/>
          </a:bodyPr>
          <a:lstStyle/>
          <a:p>
            <a:pPr>
              <a:lnSpc>
                <a:spcPts val="4500"/>
              </a:lnSpc>
            </a:pPr>
            <a:r>
              <a:rPr lang="en-GB" sz="2800" b="1" dirty="0" err="1" smtClean="0">
                <a:solidFill>
                  <a:srgbClr val="002060"/>
                </a:solidFill>
                <a:latin typeface="Times New Roman" pitchFamily="18" charset="0"/>
                <a:cs typeface="Times New Roman" pitchFamily="18" charset="0"/>
              </a:rPr>
              <a:t>Fikrlashning</a:t>
            </a:r>
            <a:r>
              <a:rPr lang="en-GB" sz="2800" b="1" dirty="0" smtClean="0">
                <a:solidFill>
                  <a:srgbClr val="002060"/>
                </a:solidFill>
                <a:latin typeface="Times New Roman" pitchFamily="18" charset="0"/>
                <a:cs typeface="Times New Roman" pitchFamily="18" charset="0"/>
              </a:rPr>
              <a:t> 6 </a:t>
            </a:r>
            <a:r>
              <a:rPr lang="en-GB" sz="2800" b="1" dirty="0" err="1" smtClean="0">
                <a:solidFill>
                  <a:srgbClr val="002060"/>
                </a:solidFill>
                <a:latin typeface="Times New Roman" pitchFamily="18" charset="0"/>
                <a:cs typeface="Times New Roman" pitchFamily="18" charset="0"/>
              </a:rPr>
              <a:t>darajasi</a:t>
            </a:r>
            <a:r>
              <a:rPr lang="en-GB" sz="2800" b="1" dirty="0" smtClean="0">
                <a:solidFill>
                  <a:srgbClr val="002060"/>
                </a:solidFill>
                <a:latin typeface="Times New Roman" pitchFamily="18" charset="0"/>
                <a:cs typeface="Times New Roman" pitchFamily="18" charset="0"/>
              </a:rPr>
              <a:t>:</a:t>
            </a:r>
          </a:p>
          <a:p>
            <a:pPr marL="1077913" indent="-361950">
              <a:lnSpc>
                <a:spcPts val="4500"/>
              </a:lnSpc>
              <a:buFont typeface="Arial" pitchFamily="34" charset="0"/>
              <a:buChar char="•"/>
            </a:pPr>
            <a:r>
              <a:rPr lang="en-GB" sz="2800" dirty="0" err="1" smtClean="0">
                <a:solidFill>
                  <a:srgbClr val="002060"/>
                </a:solidFill>
                <a:latin typeface="Times New Roman" pitchFamily="18" charset="0"/>
                <a:cs typeface="Times New Roman" pitchFamily="18" charset="0"/>
              </a:rPr>
              <a:t>Eslab</a:t>
            </a:r>
            <a:r>
              <a:rPr lang="en-GB" sz="2800" dirty="0" smtClean="0">
                <a:solidFill>
                  <a:srgbClr val="002060"/>
                </a:solidFill>
                <a:latin typeface="Times New Roman" pitchFamily="18" charset="0"/>
                <a:cs typeface="Times New Roman" pitchFamily="18" charset="0"/>
              </a:rPr>
              <a:t> </a:t>
            </a:r>
            <a:r>
              <a:rPr lang="en-GB" sz="2800" dirty="0" err="1" smtClean="0">
                <a:solidFill>
                  <a:srgbClr val="002060"/>
                </a:solidFill>
                <a:latin typeface="Times New Roman" pitchFamily="18" charset="0"/>
                <a:cs typeface="Times New Roman" pitchFamily="18" charset="0"/>
              </a:rPr>
              <a:t>qolish</a:t>
            </a:r>
            <a:endParaRPr lang="en-GB" sz="2800" dirty="0" smtClean="0">
              <a:solidFill>
                <a:srgbClr val="002060"/>
              </a:solidFill>
              <a:latin typeface="Times New Roman" pitchFamily="18" charset="0"/>
              <a:cs typeface="Times New Roman" pitchFamily="18" charset="0"/>
            </a:endParaRPr>
          </a:p>
          <a:p>
            <a:pPr marL="1077913" lvl="2" indent="-361950">
              <a:lnSpc>
                <a:spcPts val="4500"/>
              </a:lnSpc>
              <a:buFont typeface="Arial" pitchFamily="34" charset="0"/>
              <a:buChar char="•"/>
            </a:pPr>
            <a:r>
              <a:rPr lang="en-GB" sz="2800" dirty="0" err="1" smtClean="0">
                <a:solidFill>
                  <a:srgbClr val="002060"/>
                </a:solidFill>
                <a:latin typeface="Times New Roman" pitchFamily="18" charset="0"/>
                <a:cs typeface="Times New Roman" pitchFamily="18" charset="0"/>
              </a:rPr>
              <a:t>Tushunush</a:t>
            </a:r>
            <a:r>
              <a:rPr lang="en-GB" sz="2800" dirty="0" smtClean="0">
                <a:solidFill>
                  <a:srgbClr val="002060"/>
                </a:solidFill>
                <a:latin typeface="Times New Roman" pitchFamily="18" charset="0"/>
                <a:cs typeface="Times New Roman" pitchFamily="18" charset="0"/>
              </a:rPr>
              <a:t> </a:t>
            </a:r>
            <a:endParaRPr lang="en-GB" sz="2800" dirty="0" smtClean="0">
              <a:solidFill>
                <a:srgbClr val="002060"/>
              </a:solidFill>
              <a:latin typeface="Times New Roman" pitchFamily="18" charset="0"/>
              <a:cs typeface="Times New Roman" pitchFamily="18" charset="0"/>
            </a:endParaRPr>
          </a:p>
          <a:p>
            <a:pPr marL="1077913" indent="-361950">
              <a:lnSpc>
                <a:spcPts val="4500"/>
              </a:lnSpc>
              <a:buFont typeface="Arial" pitchFamily="34" charset="0"/>
              <a:buChar char="•"/>
            </a:pPr>
            <a:r>
              <a:rPr lang="en-GB" sz="2800" dirty="0" err="1" smtClean="0">
                <a:solidFill>
                  <a:srgbClr val="002060"/>
                </a:solidFill>
                <a:latin typeface="Times New Roman" pitchFamily="18" charset="0"/>
                <a:cs typeface="Times New Roman" pitchFamily="18" charset="0"/>
              </a:rPr>
              <a:t>Qo'llash</a:t>
            </a:r>
            <a:r>
              <a:rPr lang="en-GB" sz="2800" dirty="0" smtClean="0">
                <a:solidFill>
                  <a:srgbClr val="002060"/>
                </a:solidFill>
                <a:latin typeface="Times New Roman" pitchFamily="18" charset="0"/>
                <a:cs typeface="Times New Roman" pitchFamily="18" charset="0"/>
              </a:rPr>
              <a:t> </a:t>
            </a:r>
          </a:p>
          <a:p>
            <a:pPr marL="1077913" indent="-361950">
              <a:lnSpc>
                <a:spcPts val="4500"/>
              </a:lnSpc>
              <a:buFont typeface="Arial" pitchFamily="34" charset="0"/>
              <a:buChar char="•"/>
            </a:pPr>
            <a:r>
              <a:rPr lang="en-GB" sz="2800" dirty="0" err="1" smtClean="0">
                <a:solidFill>
                  <a:srgbClr val="002060"/>
                </a:solidFill>
                <a:latin typeface="Times New Roman" pitchFamily="18" charset="0"/>
                <a:cs typeface="Times New Roman" pitchFamily="18" charset="0"/>
              </a:rPr>
              <a:t>Tahlil</a:t>
            </a:r>
            <a:r>
              <a:rPr lang="en-GB" sz="2800" dirty="0" smtClean="0">
                <a:solidFill>
                  <a:srgbClr val="002060"/>
                </a:solidFill>
                <a:latin typeface="Times New Roman" pitchFamily="18" charset="0"/>
                <a:cs typeface="Times New Roman" pitchFamily="18" charset="0"/>
              </a:rPr>
              <a:t> </a:t>
            </a:r>
            <a:r>
              <a:rPr lang="en-GB" sz="2800" dirty="0" err="1" smtClean="0">
                <a:solidFill>
                  <a:srgbClr val="002060"/>
                </a:solidFill>
                <a:latin typeface="Times New Roman" pitchFamily="18" charset="0"/>
                <a:cs typeface="Times New Roman" pitchFamily="18" charset="0"/>
              </a:rPr>
              <a:t>etish</a:t>
            </a:r>
            <a:r>
              <a:rPr lang="en-GB" sz="2800" dirty="0" smtClean="0">
                <a:solidFill>
                  <a:srgbClr val="002060"/>
                </a:solidFill>
                <a:latin typeface="Times New Roman" pitchFamily="18" charset="0"/>
                <a:cs typeface="Times New Roman" pitchFamily="18" charset="0"/>
              </a:rPr>
              <a:t>	</a:t>
            </a:r>
          </a:p>
          <a:p>
            <a:pPr marL="1077913" indent="-361950">
              <a:lnSpc>
                <a:spcPts val="4500"/>
              </a:lnSpc>
              <a:buFont typeface="Arial" pitchFamily="34" charset="0"/>
              <a:buChar char="•"/>
            </a:pPr>
            <a:r>
              <a:rPr lang="en-GB" sz="2800" dirty="0" err="1" smtClean="0">
                <a:solidFill>
                  <a:srgbClr val="002060"/>
                </a:solidFill>
                <a:latin typeface="Times New Roman" pitchFamily="18" charset="0"/>
                <a:cs typeface="Times New Roman" pitchFamily="18" charset="0"/>
              </a:rPr>
              <a:t>Sintez</a:t>
            </a:r>
            <a:r>
              <a:rPr lang="en-GB" sz="2800" dirty="0" smtClean="0">
                <a:solidFill>
                  <a:srgbClr val="002060"/>
                </a:solidFill>
                <a:latin typeface="Times New Roman" pitchFamily="18" charset="0"/>
                <a:cs typeface="Times New Roman" pitchFamily="18" charset="0"/>
              </a:rPr>
              <a:t> - </a:t>
            </a:r>
            <a:r>
              <a:rPr lang="en-GB" sz="2800" dirty="0" err="1" smtClean="0">
                <a:solidFill>
                  <a:srgbClr val="002060"/>
                </a:solidFill>
                <a:latin typeface="Times New Roman" pitchFamily="18" charset="0"/>
                <a:cs typeface="Times New Roman" pitchFamily="18" charset="0"/>
              </a:rPr>
              <a:t>yaratish</a:t>
            </a:r>
            <a:endParaRPr lang="en-GB" sz="2800" dirty="0" smtClean="0">
              <a:solidFill>
                <a:srgbClr val="002060"/>
              </a:solidFill>
              <a:latin typeface="Times New Roman" pitchFamily="18" charset="0"/>
              <a:cs typeface="Times New Roman" pitchFamily="18" charset="0"/>
            </a:endParaRPr>
          </a:p>
          <a:p>
            <a:pPr marL="1077913" indent="-361950">
              <a:lnSpc>
                <a:spcPts val="4500"/>
              </a:lnSpc>
              <a:buFont typeface="Arial" pitchFamily="34" charset="0"/>
              <a:buChar char="•"/>
            </a:pPr>
            <a:r>
              <a:rPr lang="en-GB" sz="2800" dirty="0" err="1" smtClean="0">
                <a:solidFill>
                  <a:srgbClr val="002060"/>
                </a:solidFill>
                <a:latin typeface="Times New Roman" pitchFamily="18" charset="0"/>
                <a:cs typeface="Times New Roman" pitchFamily="18" charset="0"/>
              </a:rPr>
              <a:t>Baholash</a:t>
            </a:r>
            <a:r>
              <a:rPr lang="en-GB" sz="2800" dirty="0" smtClean="0">
                <a:solidFill>
                  <a:srgbClr val="002060"/>
                </a:solidFill>
                <a:latin typeface="Times New Roman" pitchFamily="18" charset="0"/>
                <a:cs typeface="Times New Roman" pitchFamily="18" charset="0"/>
              </a:rPr>
              <a:t> </a:t>
            </a:r>
          </a:p>
          <a:p>
            <a:pPr marL="534988" indent="-354013">
              <a:lnSpc>
                <a:spcPts val="4500"/>
              </a:lnSpc>
              <a:tabLst>
                <a:tab pos="534988" algn="l"/>
              </a:tabLst>
            </a:pPr>
            <a:r>
              <a:rPr lang="en-GB" sz="2800" b="1" dirty="0" err="1" smtClean="0">
                <a:solidFill>
                  <a:srgbClr val="002060"/>
                </a:solidFill>
                <a:latin typeface="Times New Roman" pitchFamily="18" charset="0"/>
                <a:cs typeface="Times New Roman" pitchFamily="18" charset="0"/>
              </a:rPr>
              <a:t>Nima</a:t>
            </a:r>
            <a:r>
              <a:rPr lang="en-GB" sz="2800" b="1" dirty="0" smtClean="0">
                <a:solidFill>
                  <a:srgbClr val="002060"/>
                </a:solidFill>
                <a:latin typeface="Times New Roman" pitchFamily="18" charset="0"/>
                <a:cs typeface="Times New Roman" pitchFamily="18" charset="0"/>
              </a:rPr>
              <a:t> </a:t>
            </a:r>
            <a:r>
              <a:rPr lang="en-GB" sz="2800" b="1" dirty="0" err="1" smtClean="0">
                <a:solidFill>
                  <a:srgbClr val="002060"/>
                </a:solidFill>
                <a:latin typeface="Times New Roman" pitchFamily="18" charset="0"/>
                <a:cs typeface="Times New Roman" pitchFamily="18" charset="0"/>
              </a:rPr>
              <a:t>qilishni</a:t>
            </a:r>
            <a:r>
              <a:rPr lang="en-GB" sz="2800" b="1" dirty="0" smtClean="0">
                <a:solidFill>
                  <a:srgbClr val="002060"/>
                </a:solidFill>
                <a:latin typeface="Times New Roman" pitchFamily="18" charset="0"/>
                <a:cs typeface="Times New Roman" pitchFamily="18" charset="0"/>
              </a:rPr>
              <a:t> </a:t>
            </a:r>
            <a:r>
              <a:rPr lang="en-GB" sz="2800" b="1" dirty="0" err="1" smtClean="0">
                <a:solidFill>
                  <a:srgbClr val="002060"/>
                </a:solidFill>
                <a:latin typeface="Times New Roman" pitchFamily="18" charset="0"/>
                <a:cs typeface="Times New Roman" pitchFamily="18" charset="0"/>
              </a:rPr>
              <a:t>o'rganishimiz</a:t>
            </a:r>
            <a:r>
              <a:rPr lang="en-GB" sz="2800" b="1" dirty="0" smtClean="0">
                <a:solidFill>
                  <a:srgbClr val="002060"/>
                </a:solidFill>
                <a:latin typeface="Times New Roman" pitchFamily="18" charset="0"/>
                <a:cs typeface="Times New Roman" pitchFamily="18" charset="0"/>
              </a:rPr>
              <a:t> </a:t>
            </a:r>
            <a:r>
              <a:rPr lang="en-GB" sz="2800" b="1" dirty="0" err="1" smtClean="0">
                <a:solidFill>
                  <a:srgbClr val="002060"/>
                </a:solidFill>
                <a:latin typeface="Times New Roman" pitchFamily="18" charset="0"/>
                <a:cs typeface="Times New Roman" pitchFamily="18" charset="0"/>
              </a:rPr>
              <a:t>kerak</a:t>
            </a:r>
            <a:r>
              <a:rPr lang="en-GB" sz="2800" b="1" dirty="0" smtClean="0">
                <a:solidFill>
                  <a:srgbClr val="002060"/>
                </a:solidFill>
                <a:latin typeface="Times New Roman" pitchFamily="18" charset="0"/>
                <a:cs typeface="Times New Roman" pitchFamily="18" charset="0"/>
              </a:rPr>
              <a:t>, </a:t>
            </a:r>
            <a:r>
              <a:rPr lang="en-GB" sz="2800" b="1" dirty="0" err="1" smtClean="0">
                <a:solidFill>
                  <a:srgbClr val="002060"/>
                </a:solidFill>
                <a:latin typeface="Times New Roman" pitchFamily="18" charset="0"/>
                <a:cs typeface="Times New Roman" pitchFamily="18" charset="0"/>
              </a:rPr>
              <a:t>qilib</a:t>
            </a:r>
            <a:r>
              <a:rPr lang="en-GB" sz="2800" b="1" dirty="0" smtClean="0">
                <a:solidFill>
                  <a:srgbClr val="002060"/>
                </a:solidFill>
                <a:latin typeface="Times New Roman" pitchFamily="18" charset="0"/>
                <a:cs typeface="Times New Roman" pitchFamily="18" charset="0"/>
              </a:rPr>
              <a:t> </a:t>
            </a:r>
            <a:endParaRPr lang="en-GB" sz="2800" b="1" dirty="0" smtClean="0">
              <a:solidFill>
                <a:srgbClr val="002060"/>
              </a:solidFill>
              <a:latin typeface="Times New Roman" pitchFamily="18" charset="0"/>
              <a:cs typeface="Times New Roman" pitchFamily="18" charset="0"/>
            </a:endParaRPr>
          </a:p>
          <a:p>
            <a:pPr marL="534988" indent="-354013">
              <a:lnSpc>
                <a:spcPts val="4500"/>
              </a:lnSpc>
              <a:tabLst>
                <a:tab pos="534988" algn="l"/>
              </a:tabLst>
            </a:pPr>
            <a:r>
              <a:rPr lang="en-GB" sz="2800" b="1" dirty="0" smtClean="0">
                <a:solidFill>
                  <a:srgbClr val="002060"/>
                </a:solidFill>
                <a:latin typeface="Times New Roman" pitchFamily="18" charset="0"/>
                <a:cs typeface="Times New Roman" pitchFamily="18" charset="0"/>
              </a:rPr>
              <a:t> </a:t>
            </a:r>
            <a:r>
              <a:rPr lang="en-GB" sz="2800" b="1" dirty="0" smtClean="0">
                <a:solidFill>
                  <a:srgbClr val="002060"/>
                </a:solidFill>
                <a:latin typeface="Times New Roman" pitchFamily="18" charset="0"/>
                <a:cs typeface="Times New Roman" pitchFamily="18" charset="0"/>
              </a:rPr>
              <a:t>                                             </a:t>
            </a:r>
            <a:r>
              <a:rPr lang="en-GB" sz="2800" b="1" dirty="0" err="1" smtClean="0">
                <a:solidFill>
                  <a:srgbClr val="002060"/>
                </a:solidFill>
                <a:latin typeface="Times New Roman" pitchFamily="18" charset="0"/>
                <a:cs typeface="Times New Roman" pitchFamily="18" charset="0"/>
              </a:rPr>
              <a:t>o'rganamiz</a:t>
            </a:r>
            <a:r>
              <a:rPr lang="en-GB" sz="2800" b="1" dirty="0" smtClean="0">
                <a:solidFill>
                  <a:srgbClr val="002060"/>
                </a:solidFill>
                <a:latin typeface="Times New Roman" pitchFamily="18" charset="0"/>
                <a:cs typeface="Times New Roman" pitchFamily="18" charset="0"/>
              </a:rPr>
              <a:t>- </a:t>
            </a:r>
            <a:r>
              <a:rPr lang="en-GB" sz="2800" b="1" dirty="0" err="1" smtClean="0">
                <a:solidFill>
                  <a:srgbClr val="002060"/>
                </a:solidFill>
                <a:latin typeface="Times New Roman" pitchFamily="18" charset="0"/>
                <a:cs typeface="Times New Roman" pitchFamily="18" charset="0"/>
              </a:rPr>
              <a:t>Arastu</a:t>
            </a:r>
            <a:endParaRPr lang="en-GB" sz="2800" b="1" dirty="0" smtClean="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Изобретая нож: древние люди в разных частях планеты могли придумать  каменные орудия независимо друг от друга — РТ на русском"/>
          <p:cNvPicPr>
            <a:picLocks noChangeAspect="1" noChangeArrowheads="1"/>
          </p:cNvPicPr>
          <p:nvPr/>
        </p:nvPicPr>
        <p:blipFill>
          <a:blip r:embed="rId2"/>
          <a:srcRect/>
          <a:stretch>
            <a:fillRect/>
          </a:stretch>
        </p:blipFill>
        <p:spPr bwMode="auto">
          <a:xfrm>
            <a:off x="5857884" y="4929198"/>
            <a:ext cx="2857500" cy="1600200"/>
          </a:xfrm>
          <a:prstGeom prst="rect">
            <a:avLst/>
          </a:prstGeom>
          <a:noFill/>
        </p:spPr>
      </p:pic>
      <p:sp>
        <p:nvSpPr>
          <p:cNvPr id="16" name="Шестиугольник 15"/>
          <p:cNvSpPr/>
          <p:nvPr/>
        </p:nvSpPr>
        <p:spPr>
          <a:xfrm>
            <a:off x="5429256" y="3071810"/>
            <a:ext cx="2071702" cy="1785950"/>
          </a:xfrm>
          <a:prstGeom prst="hexagon">
            <a:avLst/>
          </a:prstGeom>
          <a:solidFill>
            <a:srgbClr val="FF0000">
              <a:alpha val="2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rgbClr val="002060"/>
                </a:solidFill>
                <a:latin typeface="Times New Roman" pitchFamily="18" charset="0"/>
                <a:cs typeface="Times New Roman" pitchFamily="18" charset="0"/>
              </a:rPr>
              <a:t>Odamlar</a:t>
            </a:r>
            <a:endParaRPr lang="ru-RU" dirty="0">
              <a:solidFill>
                <a:srgbClr val="002060"/>
              </a:solidFill>
            </a:endParaRPr>
          </a:p>
        </p:txBody>
      </p:sp>
      <p:sp>
        <p:nvSpPr>
          <p:cNvPr id="13" name="Шестиугольник 12"/>
          <p:cNvSpPr/>
          <p:nvPr/>
        </p:nvSpPr>
        <p:spPr>
          <a:xfrm>
            <a:off x="2643174" y="3071810"/>
            <a:ext cx="1989398" cy="1785950"/>
          </a:xfrm>
          <a:prstGeom prst="hexagon">
            <a:avLst/>
          </a:prstGeom>
          <a:solidFill>
            <a:srgbClr val="FFC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Шестиугольник 10"/>
          <p:cNvSpPr/>
          <p:nvPr/>
        </p:nvSpPr>
        <p:spPr>
          <a:xfrm>
            <a:off x="3929058" y="1071546"/>
            <a:ext cx="2071702" cy="1643074"/>
          </a:xfrm>
          <a:prstGeom prst="hexagon">
            <a:avLst/>
          </a:prstGeom>
          <a:solidFill>
            <a:srgbClr val="7030A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Прямоугольник 3"/>
          <p:cNvSpPr/>
          <p:nvPr/>
        </p:nvSpPr>
        <p:spPr>
          <a:xfrm>
            <a:off x="1071538" y="0"/>
            <a:ext cx="7929618" cy="769441"/>
          </a:xfrm>
          <a:prstGeom prst="rect">
            <a:avLst/>
          </a:prstGeom>
          <a:solidFill>
            <a:srgbClr val="FFFF00"/>
          </a:solidFill>
        </p:spPr>
        <p:txBody>
          <a:bodyPr wrap="square">
            <a:spAutoFit/>
          </a:bodyPr>
          <a:lstStyle/>
          <a:p>
            <a:pPr algn="ctr"/>
            <a:r>
              <a:rPr lang="en-US" sz="4400" b="1" dirty="0" err="1" smtClean="0">
                <a:solidFill>
                  <a:srgbClr val="FF0000"/>
                </a:solidFill>
                <a:latin typeface="Times New Roman" pitchFamily="18" charset="0"/>
                <a:ea typeface="+mj-ea"/>
                <a:cs typeface="Times New Roman" pitchFamily="18" charset="0"/>
              </a:rPr>
              <a:t>Jadal</a:t>
            </a:r>
            <a:r>
              <a:rPr lang="en-US" sz="4400" b="1" dirty="0" smtClean="0">
                <a:solidFill>
                  <a:srgbClr val="FF0000"/>
                </a:solidFill>
                <a:latin typeface="Times New Roman" pitchFamily="18" charset="0"/>
                <a:ea typeface="+mj-ea"/>
                <a:cs typeface="Times New Roman" pitchFamily="18" charset="0"/>
              </a:rPr>
              <a:t> </a:t>
            </a:r>
            <a:r>
              <a:rPr lang="en-US" sz="4400" b="1" dirty="0" err="1" smtClean="0">
                <a:solidFill>
                  <a:srgbClr val="FF0000"/>
                </a:solidFill>
                <a:latin typeface="Times New Roman" pitchFamily="18" charset="0"/>
                <a:ea typeface="+mj-ea"/>
                <a:cs typeface="Times New Roman" pitchFamily="18" charset="0"/>
              </a:rPr>
              <a:t>va</a:t>
            </a:r>
            <a:r>
              <a:rPr lang="en-US" sz="4400" b="1" dirty="0" smtClean="0">
                <a:solidFill>
                  <a:srgbClr val="FF0000"/>
                </a:solidFill>
                <a:latin typeface="Times New Roman" pitchFamily="18" charset="0"/>
                <a:ea typeface="+mj-ea"/>
                <a:cs typeface="Times New Roman" pitchFamily="18" charset="0"/>
              </a:rPr>
              <a:t> </a:t>
            </a:r>
            <a:r>
              <a:rPr lang="en-US" sz="4400" b="1" dirty="0" err="1" smtClean="0">
                <a:solidFill>
                  <a:srgbClr val="FF0000"/>
                </a:solidFill>
                <a:latin typeface="Times New Roman" pitchFamily="18" charset="0"/>
                <a:ea typeface="+mj-ea"/>
                <a:cs typeface="Times New Roman" pitchFamily="18" charset="0"/>
              </a:rPr>
              <a:t>tanqidiy</a:t>
            </a:r>
            <a:r>
              <a:rPr lang="en-US" sz="4400" b="1" dirty="0" smtClean="0">
                <a:solidFill>
                  <a:srgbClr val="FF0000"/>
                </a:solidFill>
                <a:latin typeface="Times New Roman" pitchFamily="18" charset="0"/>
                <a:ea typeface="+mj-ea"/>
                <a:cs typeface="Times New Roman" pitchFamily="18" charset="0"/>
              </a:rPr>
              <a:t> </a:t>
            </a:r>
            <a:r>
              <a:rPr lang="en-US" sz="4400" b="1" dirty="0" err="1" smtClean="0">
                <a:solidFill>
                  <a:srgbClr val="FF0000"/>
                </a:solidFill>
                <a:latin typeface="Times New Roman" pitchFamily="18" charset="0"/>
                <a:ea typeface="+mj-ea"/>
                <a:cs typeface="Times New Roman" pitchFamily="18" charset="0"/>
              </a:rPr>
              <a:t>fiqrlash</a:t>
            </a:r>
            <a:r>
              <a:rPr lang="en-US" sz="4400" b="1" dirty="0" smtClean="0">
                <a:solidFill>
                  <a:srgbClr val="FF0000"/>
                </a:solidFill>
                <a:latin typeface="Times New Roman" pitchFamily="18" charset="0"/>
                <a:ea typeface="+mj-ea"/>
                <a:cs typeface="Times New Roman" pitchFamily="18" charset="0"/>
              </a:rPr>
              <a:t>  </a:t>
            </a:r>
            <a:endParaRPr lang="ru-RU" sz="4400" dirty="0">
              <a:solidFill>
                <a:srgbClr val="FF0000"/>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nchor="b"/>
          <a:lstStyle/>
          <a:p>
            <a:fld id="{1182D2C8-8C08-481D-98E3-DD766A4C5F69}" type="slidenum">
              <a:rPr lang="ru-RU" sz="2400" smtClean="0">
                <a:solidFill>
                  <a:schemeClr val="tx1"/>
                </a:solidFill>
              </a:rPr>
              <a:pPr/>
              <a:t>9</a:t>
            </a:fld>
            <a:endParaRPr lang="ru-RU" sz="2400" dirty="0">
              <a:solidFill>
                <a:schemeClr val="tx1"/>
              </a:solidFill>
            </a:endParaRPr>
          </a:p>
        </p:txBody>
      </p:sp>
      <p:sp>
        <p:nvSpPr>
          <p:cNvPr id="9" name="Овал 8"/>
          <p:cNvSpPr/>
          <p:nvPr/>
        </p:nvSpPr>
        <p:spPr>
          <a:xfrm>
            <a:off x="4143372" y="2285992"/>
            <a:ext cx="1714512" cy="1714512"/>
          </a:xfrm>
          <a:prstGeom prst="ellips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TextBox 9"/>
          <p:cNvSpPr txBox="1"/>
          <p:nvPr/>
        </p:nvSpPr>
        <p:spPr>
          <a:xfrm>
            <a:off x="4500562" y="2857496"/>
            <a:ext cx="1000132" cy="369332"/>
          </a:xfrm>
          <a:prstGeom prst="rect">
            <a:avLst/>
          </a:prstGeom>
          <a:noFill/>
        </p:spPr>
        <p:txBody>
          <a:bodyPr wrap="square" rtlCol="0">
            <a:spAutoFit/>
          </a:bodyPr>
          <a:lstStyle/>
          <a:p>
            <a:r>
              <a:rPr lang="en-US" dirty="0" err="1" smtClean="0"/>
              <a:t>Fikrlash</a:t>
            </a:r>
            <a:r>
              <a:rPr lang="en-US" dirty="0" smtClean="0"/>
              <a:t> </a:t>
            </a:r>
            <a:endParaRPr lang="ru-RU" dirty="0"/>
          </a:p>
        </p:txBody>
      </p:sp>
      <p:sp>
        <p:nvSpPr>
          <p:cNvPr id="12" name="TextBox 11"/>
          <p:cNvSpPr txBox="1"/>
          <p:nvPr/>
        </p:nvSpPr>
        <p:spPr>
          <a:xfrm>
            <a:off x="3000364" y="3714752"/>
            <a:ext cx="1357322" cy="338554"/>
          </a:xfrm>
          <a:prstGeom prst="rect">
            <a:avLst/>
          </a:prstGeom>
          <a:noFill/>
        </p:spPr>
        <p:txBody>
          <a:bodyPr wrap="square" rtlCol="0">
            <a:spAutoFit/>
          </a:bodyPr>
          <a:lstStyle/>
          <a:p>
            <a:pPr algn="ctr"/>
            <a:r>
              <a:rPr lang="en-US" sz="1600" dirty="0" err="1" smtClean="0">
                <a:latin typeface="Times New Roman" pitchFamily="18" charset="0"/>
                <a:cs typeface="Times New Roman" pitchFamily="18" charset="0"/>
              </a:rPr>
              <a:t>Bilimlar</a:t>
            </a:r>
            <a:endParaRPr lang="ru-RU" sz="1600" dirty="0">
              <a:latin typeface="Times New Roman" pitchFamily="18" charset="0"/>
              <a:cs typeface="Times New Roman" pitchFamily="18" charset="0"/>
            </a:endParaRPr>
          </a:p>
        </p:txBody>
      </p:sp>
      <p:sp>
        <p:nvSpPr>
          <p:cNvPr id="15" name="TextBox 14"/>
          <p:cNvSpPr txBox="1"/>
          <p:nvPr/>
        </p:nvSpPr>
        <p:spPr>
          <a:xfrm>
            <a:off x="4286248" y="1785926"/>
            <a:ext cx="1357322" cy="338554"/>
          </a:xfrm>
          <a:prstGeom prst="rect">
            <a:avLst/>
          </a:prstGeom>
          <a:noFill/>
        </p:spPr>
        <p:txBody>
          <a:bodyPr wrap="square" rtlCol="0">
            <a:spAutoFit/>
          </a:bodyPr>
          <a:lstStyle/>
          <a:p>
            <a:r>
              <a:rPr lang="en-US" sz="1600" dirty="0" err="1" smtClean="0">
                <a:latin typeface="Times New Roman" pitchFamily="18" charset="0"/>
                <a:cs typeface="Times New Roman" pitchFamily="18" charset="0"/>
              </a:rPr>
              <a:t>Innovatsiyalar</a:t>
            </a:r>
            <a:endParaRPr lang="ru-RU" sz="1600" dirty="0">
              <a:latin typeface="Times New Roman" pitchFamily="18" charset="0"/>
              <a:cs typeface="Times New Roman" pitchFamily="18" charset="0"/>
            </a:endParaRPr>
          </a:p>
        </p:txBody>
      </p:sp>
      <p:pic>
        <p:nvPicPr>
          <p:cNvPr id="1028" name="Picture 4" descr="Чем отличаются знания от опыта"/>
          <p:cNvPicPr>
            <a:picLocks noChangeAspect="1" noChangeArrowheads="1"/>
          </p:cNvPicPr>
          <p:nvPr/>
        </p:nvPicPr>
        <p:blipFill>
          <a:blip r:embed="rId3"/>
          <a:srcRect/>
          <a:stretch>
            <a:fillRect/>
          </a:stretch>
        </p:blipFill>
        <p:spPr bwMode="auto">
          <a:xfrm>
            <a:off x="1071538" y="4885734"/>
            <a:ext cx="3000395" cy="1686538"/>
          </a:xfrm>
          <a:prstGeom prst="rect">
            <a:avLst/>
          </a:prstGeom>
          <a:noFill/>
        </p:spPr>
      </p:pic>
      <p:pic>
        <p:nvPicPr>
          <p:cNvPr id="1030" name="Picture 6" descr="33 Ilustraciones de Young Inventor - Getty Images"/>
          <p:cNvPicPr>
            <a:picLocks noChangeAspect="1" noChangeArrowheads="1"/>
          </p:cNvPicPr>
          <p:nvPr/>
        </p:nvPicPr>
        <p:blipFill>
          <a:blip r:embed="rId4"/>
          <a:srcRect/>
          <a:stretch>
            <a:fillRect/>
          </a:stretch>
        </p:blipFill>
        <p:spPr bwMode="auto">
          <a:xfrm>
            <a:off x="6072198" y="1000108"/>
            <a:ext cx="1527522" cy="142876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Овал 10"/>
          <p:cNvSpPr/>
          <p:nvPr/>
        </p:nvSpPr>
        <p:spPr>
          <a:xfrm>
            <a:off x="3643306" y="2643182"/>
            <a:ext cx="1500198" cy="1295408"/>
          </a:xfrm>
          <a:prstGeom prst="ellipse">
            <a:avLst/>
          </a:prstGeom>
          <a:solidFill>
            <a:schemeClr val="accent2">
              <a:alpha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Овал 8"/>
          <p:cNvSpPr/>
          <p:nvPr/>
        </p:nvSpPr>
        <p:spPr>
          <a:xfrm>
            <a:off x="2285984" y="3357562"/>
            <a:ext cx="1500198" cy="1295408"/>
          </a:xfrm>
          <a:prstGeom prst="ellipse">
            <a:avLst/>
          </a:prstGeom>
          <a:solidFill>
            <a:srgbClr val="FFFF00">
              <a:alpha val="8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Овал 7"/>
          <p:cNvSpPr/>
          <p:nvPr/>
        </p:nvSpPr>
        <p:spPr>
          <a:xfrm>
            <a:off x="3286116" y="3357562"/>
            <a:ext cx="1500198" cy="1295408"/>
          </a:xfrm>
          <a:prstGeom prst="ellipse">
            <a:avLst/>
          </a:prstGeom>
          <a:solidFill>
            <a:srgbClr val="92D050">
              <a:alpha val="7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Овал 9"/>
          <p:cNvSpPr/>
          <p:nvPr/>
        </p:nvSpPr>
        <p:spPr>
          <a:xfrm>
            <a:off x="1857356" y="2571744"/>
            <a:ext cx="1500198" cy="1295408"/>
          </a:xfrm>
          <a:prstGeom prst="ellipse">
            <a:avLst/>
          </a:prstGeom>
          <a:solidFill>
            <a:srgbClr val="00B0F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Овал 6"/>
          <p:cNvSpPr/>
          <p:nvPr/>
        </p:nvSpPr>
        <p:spPr>
          <a:xfrm>
            <a:off x="3214678" y="1785926"/>
            <a:ext cx="1500198" cy="1295408"/>
          </a:xfrm>
          <a:prstGeom prst="ellipse">
            <a:avLst/>
          </a:prstGeom>
          <a:solidFill>
            <a:srgbClr val="C00000">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Овал 5"/>
          <p:cNvSpPr/>
          <p:nvPr/>
        </p:nvSpPr>
        <p:spPr>
          <a:xfrm>
            <a:off x="2143108" y="1785926"/>
            <a:ext cx="1500198" cy="1295408"/>
          </a:xfrm>
          <a:prstGeom prst="ellipse">
            <a:avLst/>
          </a:prstGeom>
          <a:solidFill>
            <a:srgbClr val="FF0000">
              <a:alpha val="9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a:xfrm>
            <a:off x="1071538" y="857232"/>
            <a:ext cx="8072462" cy="5357850"/>
          </a:xfrm>
        </p:spPr>
        <p:txBody>
          <a:bodyPr>
            <a:noAutofit/>
          </a:bodyPr>
          <a:lstStyle/>
          <a:p>
            <a:pPr marL="361950">
              <a:lnSpc>
                <a:spcPts val="4800"/>
              </a:lnSpc>
            </a:pPr>
            <a:r>
              <a:rPr lang="en-US" sz="4000" dirty="0" smtClean="0">
                <a:solidFill>
                  <a:srgbClr val="C00000"/>
                </a:solidFill>
                <a:effectLst/>
                <a:latin typeface="Times New Roman" pitchFamily="18" charset="0"/>
                <a:cs typeface="Times New Roman" pitchFamily="18" charset="0"/>
              </a:rPr>
              <a:t>				   </a:t>
            </a:r>
            <a:br>
              <a:rPr lang="en-US" sz="4000" dirty="0" smtClean="0">
                <a:solidFill>
                  <a:srgbClr val="C00000"/>
                </a:solidFill>
                <a:effectLst/>
                <a:latin typeface="Times New Roman" pitchFamily="18" charset="0"/>
                <a:cs typeface="Times New Roman" pitchFamily="18" charset="0"/>
              </a:rPr>
            </a:br>
            <a:r>
              <a:rPr lang="en-US" sz="4000" dirty="0" err="1" smtClean="0">
                <a:solidFill>
                  <a:srgbClr val="C00000"/>
                </a:solidFill>
                <a:effectLst/>
                <a:latin typeface="Times New Roman" pitchFamily="18" charset="0"/>
                <a:cs typeface="Times New Roman" pitchFamily="18" charset="0"/>
              </a:rPr>
              <a:t>Fikrlash</a:t>
            </a:r>
            <a:r>
              <a:rPr lang="en-US" sz="4000" dirty="0" smtClean="0">
                <a:solidFill>
                  <a:srgbClr val="C00000"/>
                </a:solidFill>
                <a:effectLst/>
                <a:latin typeface="Times New Roman" pitchFamily="18" charset="0"/>
                <a:cs typeface="Times New Roman" pitchFamily="18" charset="0"/>
              </a:rPr>
              <a:t> </a:t>
            </a:r>
            <a:r>
              <a:rPr lang="en-US" sz="4000" dirty="0" err="1" smtClean="0">
                <a:solidFill>
                  <a:srgbClr val="C00000"/>
                </a:solidFill>
                <a:effectLst/>
                <a:latin typeface="Times New Roman" pitchFamily="18" charset="0"/>
                <a:cs typeface="Times New Roman" pitchFamily="18" charset="0"/>
              </a:rPr>
              <a:t>turlari</a:t>
            </a:r>
            <a:r>
              <a:rPr lang="en-US" sz="4000" dirty="0" smtClean="0">
                <a:solidFill>
                  <a:srgbClr val="C00000"/>
                </a:solidFill>
                <a:effectLst/>
                <a:latin typeface="Times New Roman" pitchFamily="18" charset="0"/>
                <a:cs typeface="Times New Roman" pitchFamily="18" charset="0"/>
              </a:rPr>
              <a:t>:</a:t>
            </a:r>
            <a:r>
              <a:rPr lang="en-US" sz="4000" dirty="0" smtClean="0">
                <a:solidFill>
                  <a:srgbClr val="C00000"/>
                </a:solidFill>
                <a:effectLst/>
                <a:latin typeface="Times New Roman" pitchFamily="18" charset="0"/>
                <a:cs typeface="Times New Roman" pitchFamily="18" charset="0"/>
              </a:rPr>
              <a:t/>
            </a:r>
            <a:br>
              <a:rPr lang="en-US" sz="4000" dirty="0" smtClean="0">
                <a:solidFill>
                  <a:srgbClr val="C00000"/>
                </a:solidFill>
                <a:effectLst/>
                <a:latin typeface="Times New Roman" pitchFamily="18" charset="0"/>
                <a:cs typeface="Times New Roman" pitchFamily="18" charset="0"/>
              </a:rPr>
            </a:br>
            <a:r>
              <a:rPr lang="en-US" sz="4000" dirty="0" smtClean="0">
                <a:solidFill>
                  <a:srgbClr val="C00000"/>
                </a:solidFill>
                <a:effectLst/>
                <a:latin typeface="Times New Roman" pitchFamily="18" charset="0"/>
                <a:cs typeface="Times New Roman" pitchFamily="18" charset="0"/>
              </a:rPr>
              <a:t>				   - </a:t>
            </a:r>
            <a:r>
              <a:rPr lang="en-US" sz="4000" dirty="0" err="1" smtClean="0">
                <a:solidFill>
                  <a:srgbClr val="C00000"/>
                </a:solidFill>
                <a:effectLst/>
                <a:latin typeface="Times New Roman" pitchFamily="18" charset="0"/>
                <a:cs typeface="Times New Roman" pitchFamily="18" charset="0"/>
              </a:rPr>
              <a:t>Tanqidiy</a:t>
            </a:r>
            <a:r>
              <a:rPr lang="en-US" sz="4000" dirty="0" smtClean="0">
                <a:solidFill>
                  <a:srgbClr val="C00000"/>
                </a:solidFill>
                <a:effectLst/>
                <a:latin typeface="Times New Roman" pitchFamily="18" charset="0"/>
                <a:cs typeface="Times New Roman" pitchFamily="18" charset="0"/>
              </a:rPr>
              <a:t> </a:t>
            </a:r>
            <a:r>
              <a:rPr lang="en-US" sz="4000" dirty="0" err="1" smtClean="0">
                <a:solidFill>
                  <a:srgbClr val="C00000"/>
                </a:solidFill>
                <a:effectLst/>
                <a:latin typeface="Times New Roman" pitchFamily="18" charset="0"/>
                <a:cs typeface="Times New Roman" pitchFamily="18" charset="0"/>
              </a:rPr>
              <a:t>fikrlash</a:t>
            </a:r>
            <a:r>
              <a:rPr lang="en-US" sz="4000" dirty="0" smtClean="0">
                <a:solidFill>
                  <a:srgbClr val="C00000"/>
                </a:solidFill>
                <a:effectLst/>
                <a:latin typeface="Times New Roman" pitchFamily="18" charset="0"/>
                <a:cs typeface="Times New Roman" pitchFamily="18" charset="0"/>
              </a:rPr>
              <a:t/>
            </a:r>
            <a:br>
              <a:rPr lang="en-US" sz="4000" dirty="0" smtClean="0">
                <a:solidFill>
                  <a:srgbClr val="C00000"/>
                </a:solidFill>
                <a:effectLst/>
                <a:latin typeface="Times New Roman" pitchFamily="18" charset="0"/>
                <a:cs typeface="Times New Roman" pitchFamily="18" charset="0"/>
              </a:rPr>
            </a:br>
            <a:r>
              <a:rPr lang="en-US" sz="4000" dirty="0" smtClean="0">
                <a:solidFill>
                  <a:srgbClr val="C00000"/>
                </a:solidFill>
                <a:effectLst/>
                <a:latin typeface="Times New Roman" pitchFamily="18" charset="0"/>
                <a:cs typeface="Times New Roman" pitchFamily="18" charset="0"/>
              </a:rPr>
              <a:t>	</a:t>
            </a:r>
            <a:r>
              <a:rPr lang="en-US" sz="4000" dirty="0" smtClean="0">
                <a:solidFill>
                  <a:srgbClr val="C00000"/>
                </a:solidFill>
                <a:effectLst/>
                <a:latin typeface="Times New Roman" pitchFamily="18" charset="0"/>
                <a:cs typeface="Times New Roman" pitchFamily="18" charset="0"/>
              </a:rPr>
              <a:t>			   - </a:t>
            </a:r>
            <a:r>
              <a:rPr lang="en-US" sz="4000" dirty="0" err="1" smtClean="0">
                <a:solidFill>
                  <a:srgbClr val="C00000"/>
                </a:solidFill>
                <a:effectLst/>
                <a:latin typeface="Times New Roman" pitchFamily="18" charset="0"/>
                <a:cs typeface="Times New Roman" pitchFamily="18" charset="0"/>
              </a:rPr>
              <a:t>Ijodqorona</a:t>
            </a:r>
            <a:r>
              <a:rPr lang="en-US" sz="4000" dirty="0" smtClean="0">
                <a:solidFill>
                  <a:srgbClr val="C00000"/>
                </a:solidFill>
                <a:effectLst/>
                <a:latin typeface="Times New Roman" pitchFamily="18" charset="0"/>
                <a:cs typeface="Times New Roman" pitchFamily="18" charset="0"/>
              </a:rPr>
              <a:t> 						</a:t>
            </a:r>
            <a:r>
              <a:rPr lang="en-US" sz="4000" dirty="0" err="1" smtClean="0">
                <a:solidFill>
                  <a:srgbClr val="C00000"/>
                </a:solidFill>
                <a:effectLst/>
                <a:latin typeface="Times New Roman" pitchFamily="18" charset="0"/>
                <a:cs typeface="Times New Roman" pitchFamily="18" charset="0"/>
              </a:rPr>
              <a:t>fikrlash</a:t>
            </a:r>
            <a:r>
              <a:rPr lang="en-US" sz="4000" dirty="0" smtClean="0">
                <a:solidFill>
                  <a:srgbClr val="C00000"/>
                </a:solidFill>
                <a:effectLst/>
                <a:latin typeface="Times New Roman" pitchFamily="18" charset="0"/>
                <a:cs typeface="Times New Roman" pitchFamily="18" charset="0"/>
              </a:rPr>
              <a:t/>
            </a:r>
            <a:br>
              <a:rPr lang="en-US" sz="4000" dirty="0" smtClean="0">
                <a:solidFill>
                  <a:srgbClr val="C00000"/>
                </a:solidFill>
                <a:effectLst/>
                <a:latin typeface="Times New Roman" pitchFamily="18" charset="0"/>
                <a:cs typeface="Times New Roman" pitchFamily="18" charset="0"/>
              </a:rPr>
            </a:br>
            <a:r>
              <a:rPr lang="en-US" sz="4000" dirty="0" smtClean="0">
                <a:solidFill>
                  <a:srgbClr val="C00000"/>
                </a:solidFill>
                <a:effectLst/>
                <a:latin typeface="Times New Roman" pitchFamily="18" charset="0"/>
                <a:cs typeface="Times New Roman" pitchFamily="18" charset="0"/>
              </a:rPr>
              <a:t/>
            </a:r>
            <a:br>
              <a:rPr lang="en-US" sz="4000" dirty="0" smtClean="0">
                <a:solidFill>
                  <a:srgbClr val="C00000"/>
                </a:solidFill>
                <a:effectLst/>
                <a:latin typeface="Times New Roman" pitchFamily="18" charset="0"/>
                <a:cs typeface="Times New Roman" pitchFamily="18" charset="0"/>
              </a:rPr>
            </a:br>
            <a:r>
              <a:rPr lang="en-US" sz="4000" dirty="0" smtClean="0">
                <a:solidFill>
                  <a:srgbClr val="C00000"/>
                </a:solidFill>
                <a:effectLst/>
                <a:latin typeface="Times New Roman" pitchFamily="18" charset="0"/>
                <a:cs typeface="Times New Roman" pitchFamily="18" charset="0"/>
              </a:rPr>
              <a:t> </a:t>
            </a:r>
            <a:r>
              <a:rPr lang="en-US" sz="4000" dirty="0" smtClean="0">
                <a:solidFill>
                  <a:srgbClr val="C00000"/>
                </a:solidFill>
                <a:effectLst/>
                <a:latin typeface="Times New Roman" pitchFamily="18" charset="0"/>
                <a:cs typeface="Times New Roman" pitchFamily="18" charset="0"/>
              </a:rPr>
              <a:t/>
            </a:r>
            <a:br>
              <a:rPr lang="en-US" sz="4000" dirty="0" smtClean="0">
                <a:solidFill>
                  <a:srgbClr val="C00000"/>
                </a:solidFill>
                <a:effectLst/>
                <a:latin typeface="Times New Roman" pitchFamily="18" charset="0"/>
                <a:cs typeface="Times New Roman" pitchFamily="18" charset="0"/>
              </a:rPr>
            </a:br>
            <a:r>
              <a:rPr lang="en-US" sz="4000" dirty="0" err="1" smtClean="0">
                <a:solidFill>
                  <a:srgbClr val="C00000"/>
                </a:solidFill>
                <a:effectLst/>
                <a:latin typeface="Times New Roman" pitchFamily="18" charset="0"/>
                <a:cs typeface="Times New Roman" pitchFamily="18" charset="0"/>
              </a:rPr>
              <a:t>Tanqidiy</a:t>
            </a:r>
            <a:r>
              <a:rPr lang="en-US" sz="4000" dirty="0" smtClean="0">
                <a:solidFill>
                  <a:srgbClr val="C00000"/>
                </a:solidFill>
                <a:effectLst/>
                <a:latin typeface="Times New Roman" pitchFamily="18" charset="0"/>
                <a:cs typeface="Times New Roman" pitchFamily="18" charset="0"/>
              </a:rPr>
              <a:t> </a:t>
            </a:r>
            <a:r>
              <a:rPr lang="en-US" sz="4000" dirty="0" err="1" smtClean="0">
                <a:solidFill>
                  <a:srgbClr val="C00000"/>
                </a:solidFill>
                <a:effectLst/>
                <a:latin typeface="Times New Roman" pitchFamily="18" charset="0"/>
                <a:cs typeface="Times New Roman" pitchFamily="18" charset="0"/>
              </a:rPr>
              <a:t>fikrlash</a:t>
            </a:r>
            <a:r>
              <a:rPr lang="en-US" sz="4000" dirty="0" smtClean="0">
                <a:solidFill>
                  <a:srgbClr val="C00000"/>
                </a:solidFill>
                <a:effectLst/>
                <a:latin typeface="Times New Roman" pitchFamily="18" charset="0"/>
                <a:cs typeface="Times New Roman" pitchFamily="18" charset="0"/>
              </a:rPr>
              <a:t> </a:t>
            </a:r>
            <a:r>
              <a:rPr lang="en-US" sz="4000" dirty="0" err="1" smtClean="0">
                <a:solidFill>
                  <a:srgbClr val="C00000"/>
                </a:solidFill>
                <a:effectLst/>
                <a:latin typeface="Times New Roman" pitchFamily="18" charset="0"/>
                <a:cs typeface="Times New Roman" pitchFamily="18" charset="0"/>
              </a:rPr>
              <a:t>yoki</a:t>
            </a:r>
            <a:r>
              <a:rPr lang="en-US" sz="4000" dirty="0" smtClean="0">
                <a:solidFill>
                  <a:srgbClr val="C00000"/>
                </a:solidFill>
                <a:effectLst/>
                <a:latin typeface="Times New Roman" pitchFamily="18" charset="0"/>
                <a:cs typeface="Times New Roman" pitchFamily="18" charset="0"/>
              </a:rPr>
              <a:t> </a:t>
            </a:r>
            <a:r>
              <a:rPr lang="en-US" sz="4000" dirty="0" err="1" smtClean="0">
                <a:solidFill>
                  <a:srgbClr val="C00000"/>
                </a:solidFill>
                <a:effectLst/>
                <a:latin typeface="Times New Roman" pitchFamily="18" charset="0"/>
                <a:cs typeface="Times New Roman" pitchFamily="18" charset="0"/>
              </a:rPr>
              <a:t>Ijodqorona</a:t>
            </a:r>
            <a:r>
              <a:rPr lang="en-US" sz="4000" dirty="0" smtClean="0">
                <a:solidFill>
                  <a:srgbClr val="C00000"/>
                </a:solidFill>
                <a:effectLst/>
                <a:latin typeface="Times New Roman" pitchFamily="18" charset="0"/>
                <a:cs typeface="Times New Roman" pitchFamily="18" charset="0"/>
              </a:rPr>
              <a:t> </a:t>
            </a:r>
            <a:r>
              <a:rPr lang="en-US" sz="4000" dirty="0" smtClean="0">
                <a:solidFill>
                  <a:srgbClr val="C00000"/>
                </a:solidFill>
                <a:effectLst/>
                <a:latin typeface="Times New Roman" pitchFamily="18" charset="0"/>
                <a:cs typeface="Times New Roman" pitchFamily="18" charset="0"/>
              </a:rPr>
              <a:t>				</a:t>
            </a:r>
            <a:r>
              <a:rPr lang="en-US" sz="4000" dirty="0" smtClean="0">
                <a:solidFill>
                  <a:srgbClr val="C00000"/>
                </a:solidFill>
                <a:effectLst/>
                <a:latin typeface="Times New Roman" pitchFamily="18" charset="0"/>
                <a:cs typeface="Times New Roman" pitchFamily="18" charset="0"/>
              </a:rPr>
              <a:t>       	</a:t>
            </a:r>
            <a:r>
              <a:rPr lang="en-US" sz="4000" dirty="0" err="1" smtClean="0">
                <a:solidFill>
                  <a:srgbClr val="C00000"/>
                </a:solidFill>
                <a:effectLst/>
                <a:latin typeface="Times New Roman" pitchFamily="18" charset="0"/>
                <a:cs typeface="Times New Roman" pitchFamily="18" charset="0"/>
              </a:rPr>
              <a:t>fikrlash</a:t>
            </a:r>
            <a:r>
              <a:rPr lang="en-US" sz="4000" dirty="0" smtClean="0">
                <a:solidFill>
                  <a:srgbClr val="C00000"/>
                </a:solidFill>
                <a:effectLst/>
                <a:latin typeface="Times New Roman" pitchFamily="18" charset="0"/>
                <a:cs typeface="Times New Roman" pitchFamily="18" charset="0"/>
              </a:rPr>
              <a:t>-mi? </a:t>
            </a:r>
            <a:br>
              <a:rPr lang="en-US" sz="4000" dirty="0" smtClean="0">
                <a:solidFill>
                  <a:srgbClr val="C00000"/>
                </a:solidFill>
                <a:effectLst/>
                <a:latin typeface="Times New Roman" pitchFamily="18" charset="0"/>
                <a:cs typeface="Times New Roman" pitchFamily="18" charset="0"/>
              </a:rPr>
            </a:br>
            <a:r>
              <a:rPr lang="en-US" sz="4000" dirty="0" smtClean="0">
                <a:solidFill>
                  <a:srgbClr val="C00000"/>
                </a:solidFill>
                <a:effectLst/>
                <a:latin typeface="Times New Roman" pitchFamily="18" charset="0"/>
                <a:cs typeface="Times New Roman" pitchFamily="18" charset="0"/>
              </a:rPr>
              <a:t>	</a:t>
            </a:r>
            <a:r>
              <a:rPr lang="en-US" sz="4000" dirty="0" smtClean="0">
                <a:solidFill>
                  <a:srgbClr val="C00000"/>
                </a:solidFill>
                <a:effectLst/>
                <a:latin typeface="Times New Roman" pitchFamily="18" charset="0"/>
                <a:cs typeface="Times New Roman" pitchFamily="18" charset="0"/>
              </a:rPr>
              <a:t>			   </a:t>
            </a:r>
            <a:endParaRPr lang="ru-RU" sz="4000" dirty="0">
              <a:solidFill>
                <a:srgbClr val="C0000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Tanqidiy</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va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ijodkorona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f</a:t>
            </a:r>
            <a:r>
              <a:rPr lang="en-US" sz="3600" b="1" dirty="0" err="1" smtClean="0">
                <a:solidFill>
                  <a:srgbClr val="FF0000"/>
                </a:solidFill>
                <a:latin typeface="Times New Roman" pitchFamily="18" charset="0"/>
                <a:cs typeface="Times New Roman" pitchFamily="18" charset="0"/>
              </a:rPr>
              <a:t>ikrlash</a:t>
            </a:r>
            <a:r>
              <a:rPr lang="en-US" sz="3600" b="1" dirty="0" smtClean="0">
                <a:solidFill>
                  <a:srgbClr val="FF0000"/>
                </a:solidFill>
                <a:latin typeface="Times New Roman" pitchFamily="18" charset="0"/>
                <a:cs typeface="Times New Roman" pitchFamily="18" charset="0"/>
              </a:rPr>
              <a:t> </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10</a:t>
            </a:fld>
            <a:endParaRPr lang="ru-RU" sz="2000" dirty="0">
              <a:solidFill>
                <a:schemeClr val="tx1"/>
              </a:solidFill>
              <a:latin typeface="Times New Roman" pitchFamily="18" charset="0"/>
              <a:cs typeface="Times New Roman" pitchFamily="18" charset="0"/>
            </a:endParaRPr>
          </a:p>
        </p:txBody>
      </p:sp>
      <p:sp>
        <p:nvSpPr>
          <p:cNvPr id="5" name="Овал 4"/>
          <p:cNvSpPr/>
          <p:nvPr/>
        </p:nvSpPr>
        <p:spPr>
          <a:xfrm>
            <a:off x="3071802" y="2714620"/>
            <a:ext cx="857256" cy="857256"/>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3" name="Прямоугольник 2"/>
          <p:cNvSpPr/>
          <p:nvPr/>
        </p:nvSpPr>
        <p:spPr>
          <a:xfrm>
            <a:off x="1000100" y="142852"/>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Fikrlash</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turlari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11</a:t>
            </a:fld>
            <a:endParaRPr lang="ru-RU" sz="2000" dirty="0">
              <a:solidFill>
                <a:schemeClr val="tx1"/>
              </a:solidFill>
              <a:latin typeface="Times New Roman" pitchFamily="18" charset="0"/>
              <a:cs typeface="Times New Roman" pitchFamily="18" charset="0"/>
            </a:endParaRPr>
          </a:p>
        </p:txBody>
      </p:sp>
      <p:pic>
        <p:nvPicPr>
          <p:cNvPr id="54274" name="Picture 2"/>
          <p:cNvPicPr>
            <a:picLocks noChangeAspect="1" noChangeArrowheads="1"/>
          </p:cNvPicPr>
          <p:nvPr/>
        </p:nvPicPr>
        <p:blipFill>
          <a:blip r:embed="rId2" cstate="print"/>
          <a:srcRect l="19895" r="17428" b="13293"/>
          <a:stretch>
            <a:fillRect/>
          </a:stretch>
        </p:blipFill>
        <p:spPr bwMode="auto">
          <a:xfrm>
            <a:off x="9786974" y="11144304"/>
            <a:ext cx="2500330" cy="4286280"/>
          </a:xfrm>
          <a:prstGeom prst="rect">
            <a:avLst/>
          </a:prstGeom>
          <a:noFill/>
          <a:ln w="9525">
            <a:noFill/>
            <a:miter lim="800000"/>
            <a:headEnd/>
            <a:tailEnd/>
          </a:ln>
          <a:effectLst/>
        </p:spPr>
      </p:pic>
      <p:pic>
        <p:nvPicPr>
          <p:cNvPr id="6" name="Picture 2"/>
          <p:cNvPicPr>
            <a:picLocks noChangeAspect="1" noChangeArrowheads="1"/>
          </p:cNvPicPr>
          <p:nvPr/>
        </p:nvPicPr>
        <p:blipFill>
          <a:blip r:embed="rId3" cstate="print"/>
          <a:srcRect l="19895" r="17428" b="13293"/>
          <a:stretch>
            <a:fillRect/>
          </a:stretch>
        </p:blipFill>
        <p:spPr bwMode="auto">
          <a:xfrm>
            <a:off x="4786314" y="4000504"/>
            <a:ext cx="1166821" cy="2000264"/>
          </a:xfrm>
          <a:prstGeom prst="rect">
            <a:avLst/>
          </a:prstGeom>
          <a:noFill/>
          <a:ln w="9525">
            <a:noFill/>
            <a:miter lim="800000"/>
            <a:headEnd/>
            <a:tailEnd/>
          </a:ln>
          <a:effectLst/>
        </p:spPr>
      </p:pic>
      <p:sp>
        <p:nvSpPr>
          <p:cNvPr id="7" name="Овал 6"/>
          <p:cNvSpPr/>
          <p:nvPr/>
        </p:nvSpPr>
        <p:spPr>
          <a:xfrm>
            <a:off x="2000232" y="4357694"/>
            <a:ext cx="1785950" cy="1643074"/>
          </a:xfrm>
          <a:prstGeom prst="ellipse">
            <a:avLst/>
          </a:prstGeom>
          <a:solidFill>
            <a:schemeClr val="accent1">
              <a:alpha val="4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Овал 7"/>
          <p:cNvSpPr/>
          <p:nvPr/>
        </p:nvSpPr>
        <p:spPr>
          <a:xfrm>
            <a:off x="6929454" y="4429132"/>
            <a:ext cx="1785950" cy="1643074"/>
          </a:xfrm>
          <a:prstGeom prst="ellipse">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2143108" y="4857760"/>
            <a:ext cx="1500198" cy="646331"/>
          </a:xfrm>
          <a:prstGeom prst="rect">
            <a:avLst/>
          </a:prstGeom>
          <a:noFill/>
        </p:spPr>
        <p:txBody>
          <a:bodyPr wrap="square" rtlCol="0">
            <a:spAutoFit/>
          </a:bodyPr>
          <a:lstStyle/>
          <a:p>
            <a:pPr algn="ctr"/>
            <a:r>
              <a:rPr lang="en-US" dirty="0" err="1" smtClean="0"/>
              <a:t>Tanqidiy</a:t>
            </a:r>
            <a:r>
              <a:rPr lang="en-US" dirty="0" smtClean="0"/>
              <a:t> </a:t>
            </a:r>
            <a:r>
              <a:rPr lang="en-US" dirty="0" err="1" smtClean="0"/>
              <a:t>fikrlash</a:t>
            </a:r>
            <a:endParaRPr lang="ru-RU" dirty="0"/>
          </a:p>
        </p:txBody>
      </p:sp>
      <p:sp>
        <p:nvSpPr>
          <p:cNvPr id="10" name="TextBox 9"/>
          <p:cNvSpPr txBox="1"/>
          <p:nvPr/>
        </p:nvSpPr>
        <p:spPr>
          <a:xfrm>
            <a:off x="7072330" y="4929198"/>
            <a:ext cx="1500198" cy="646331"/>
          </a:xfrm>
          <a:prstGeom prst="rect">
            <a:avLst/>
          </a:prstGeom>
          <a:noFill/>
        </p:spPr>
        <p:txBody>
          <a:bodyPr wrap="square" rtlCol="0">
            <a:spAutoFit/>
          </a:bodyPr>
          <a:lstStyle/>
          <a:p>
            <a:pPr algn="ctr"/>
            <a:r>
              <a:rPr lang="en-US" dirty="0" err="1" smtClean="0"/>
              <a:t>Ijodkorona</a:t>
            </a:r>
            <a:r>
              <a:rPr lang="en-US" dirty="0" smtClean="0"/>
              <a:t>  </a:t>
            </a:r>
            <a:r>
              <a:rPr lang="en-US" dirty="0" err="1" smtClean="0"/>
              <a:t>fikrlash</a:t>
            </a:r>
            <a:endParaRPr lang="ru-RU" dirty="0"/>
          </a:p>
        </p:txBody>
      </p:sp>
      <p:sp>
        <p:nvSpPr>
          <p:cNvPr id="11" name="Стрелка вправо 10"/>
          <p:cNvSpPr/>
          <p:nvPr/>
        </p:nvSpPr>
        <p:spPr>
          <a:xfrm>
            <a:off x="6000760" y="5143512"/>
            <a:ext cx="714380" cy="214314"/>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право 11"/>
          <p:cNvSpPr/>
          <p:nvPr/>
        </p:nvSpPr>
        <p:spPr>
          <a:xfrm rot="10800000">
            <a:off x="4000496" y="5143512"/>
            <a:ext cx="714380" cy="214314"/>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TextBox 12"/>
          <p:cNvSpPr txBox="1"/>
          <p:nvPr/>
        </p:nvSpPr>
        <p:spPr>
          <a:xfrm>
            <a:off x="3929058" y="4643446"/>
            <a:ext cx="857256" cy="369332"/>
          </a:xfrm>
          <a:prstGeom prst="rect">
            <a:avLst/>
          </a:prstGeom>
          <a:noFill/>
        </p:spPr>
        <p:txBody>
          <a:bodyPr wrap="square" rtlCol="0">
            <a:spAutoFit/>
          </a:bodyPr>
          <a:lstStyle/>
          <a:p>
            <a:pPr algn="ctr"/>
            <a:r>
              <a:rPr lang="en-US" dirty="0" smtClean="0"/>
              <a:t>Chap </a:t>
            </a:r>
            <a:endParaRPr lang="ru-RU" dirty="0"/>
          </a:p>
        </p:txBody>
      </p:sp>
      <p:sp>
        <p:nvSpPr>
          <p:cNvPr id="14" name="TextBox 13"/>
          <p:cNvSpPr txBox="1"/>
          <p:nvPr/>
        </p:nvSpPr>
        <p:spPr>
          <a:xfrm>
            <a:off x="5929322" y="4714884"/>
            <a:ext cx="857256" cy="369332"/>
          </a:xfrm>
          <a:prstGeom prst="rect">
            <a:avLst/>
          </a:prstGeom>
          <a:noFill/>
        </p:spPr>
        <p:txBody>
          <a:bodyPr wrap="square" rtlCol="0">
            <a:spAutoFit/>
          </a:bodyPr>
          <a:lstStyle/>
          <a:p>
            <a:pPr algn="ctr"/>
            <a:r>
              <a:rPr lang="en-US" dirty="0" err="1" smtClean="0"/>
              <a:t>O’ng</a:t>
            </a:r>
            <a:endParaRPr lang="ru-RU" dirty="0"/>
          </a:p>
        </p:txBody>
      </p:sp>
      <p:sp>
        <p:nvSpPr>
          <p:cNvPr id="15" name="TextBox 14"/>
          <p:cNvSpPr txBox="1"/>
          <p:nvPr/>
        </p:nvSpPr>
        <p:spPr>
          <a:xfrm>
            <a:off x="4000496" y="1857364"/>
            <a:ext cx="2714644" cy="646331"/>
          </a:xfrm>
          <a:prstGeom prst="rect">
            <a:avLst/>
          </a:prstGeom>
          <a:noFill/>
          <a:ln w="15875">
            <a:solidFill>
              <a:schemeClr val="tx1"/>
            </a:solidFill>
          </a:ln>
        </p:spPr>
        <p:txBody>
          <a:bodyPr wrap="square" rtlCol="0">
            <a:spAutoFit/>
          </a:bodyPr>
          <a:lstStyle/>
          <a:p>
            <a:pPr algn="ctr"/>
            <a:r>
              <a:rPr lang="en-US" dirty="0" err="1" smtClean="0"/>
              <a:t>Muammoni</a:t>
            </a:r>
            <a:r>
              <a:rPr lang="en-US" dirty="0" smtClean="0"/>
              <a:t> </a:t>
            </a:r>
            <a:r>
              <a:rPr lang="en-US" dirty="0" err="1" smtClean="0"/>
              <a:t>hal</a:t>
            </a:r>
            <a:r>
              <a:rPr lang="en-US" dirty="0" smtClean="0"/>
              <a:t> </a:t>
            </a:r>
            <a:r>
              <a:rPr lang="en-US" dirty="0" err="1" smtClean="0"/>
              <a:t>qilish</a:t>
            </a:r>
            <a:endParaRPr lang="en-US" dirty="0" smtClean="0"/>
          </a:p>
          <a:p>
            <a:pPr algn="ctr"/>
            <a:r>
              <a:rPr lang="en-US" dirty="0" err="1" smtClean="0"/>
              <a:t>Qaror</a:t>
            </a:r>
            <a:r>
              <a:rPr lang="en-US" dirty="0" smtClean="0"/>
              <a:t> </a:t>
            </a:r>
            <a:r>
              <a:rPr lang="en-US" dirty="0" err="1" smtClean="0"/>
              <a:t>qabul</a:t>
            </a:r>
            <a:r>
              <a:rPr lang="en-US" dirty="0" smtClean="0"/>
              <a:t> </a:t>
            </a:r>
            <a:r>
              <a:rPr lang="en-US" dirty="0" err="1" smtClean="0"/>
              <a:t>qilish</a:t>
            </a:r>
            <a:r>
              <a:rPr lang="en-US" dirty="0" smtClean="0"/>
              <a:t> </a:t>
            </a:r>
            <a:endParaRPr lang="ru-RU" dirty="0"/>
          </a:p>
        </p:txBody>
      </p:sp>
      <p:cxnSp>
        <p:nvCxnSpPr>
          <p:cNvPr id="17" name="Прямая со стрелкой 16"/>
          <p:cNvCxnSpPr/>
          <p:nvPr/>
        </p:nvCxnSpPr>
        <p:spPr>
          <a:xfrm rot="5400000" flipH="1" flipV="1">
            <a:off x="2786050" y="3071810"/>
            <a:ext cx="1643074" cy="785818"/>
          </a:xfrm>
          <a:prstGeom prst="straightConnector1">
            <a:avLst/>
          </a:prstGeom>
          <a:ln w="25400">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rot="16200000" flipV="1">
            <a:off x="6250793" y="3107529"/>
            <a:ext cx="1714512" cy="785818"/>
          </a:xfrm>
          <a:prstGeom prst="straightConnector1">
            <a:avLst/>
          </a:prstGeom>
          <a:ln w="2540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7500958" y="3786190"/>
            <a:ext cx="857256" cy="523220"/>
          </a:xfrm>
          <a:prstGeom prst="rect">
            <a:avLst/>
          </a:prstGeom>
          <a:noFill/>
        </p:spPr>
        <p:txBody>
          <a:bodyPr wrap="square" rtlCol="0">
            <a:spAutoFit/>
          </a:bodyPr>
          <a:lstStyle/>
          <a:p>
            <a:pPr algn="ctr"/>
            <a:r>
              <a:rPr lang="en-US" sz="1400" dirty="0" err="1" smtClean="0"/>
              <a:t>Yangi</a:t>
            </a:r>
            <a:r>
              <a:rPr lang="en-US" sz="1400" dirty="0" smtClean="0"/>
              <a:t> </a:t>
            </a:r>
            <a:r>
              <a:rPr lang="en-US" sz="1400" dirty="0" err="1" smtClean="0"/>
              <a:t>g’oya</a:t>
            </a:r>
            <a:endParaRPr lang="ru-RU" sz="1400" dirty="0"/>
          </a:p>
        </p:txBody>
      </p:sp>
      <p:sp>
        <p:nvSpPr>
          <p:cNvPr id="21" name="TextBox 20"/>
          <p:cNvSpPr txBox="1"/>
          <p:nvPr/>
        </p:nvSpPr>
        <p:spPr>
          <a:xfrm>
            <a:off x="2285984" y="3286124"/>
            <a:ext cx="1000132" cy="954107"/>
          </a:xfrm>
          <a:prstGeom prst="rect">
            <a:avLst/>
          </a:prstGeom>
          <a:noFill/>
        </p:spPr>
        <p:txBody>
          <a:bodyPr wrap="square" rtlCol="0">
            <a:spAutoFit/>
          </a:bodyPr>
          <a:lstStyle/>
          <a:p>
            <a:pPr algn="ctr"/>
            <a:r>
              <a:rPr lang="en-US" sz="1400" dirty="0" err="1" smtClean="0"/>
              <a:t>Tahlil</a:t>
            </a:r>
            <a:r>
              <a:rPr lang="en-US" sz="1400" dirty="0" smtClean="0"/>
              <a:t>,</a:t>
            </a:r>
          </a:p>
          <a:p>
            <a:pPr algn="ctr"/>
            <a:r>
              <a:rPr lang="en-US" sz="1400" dirty="0" err="1" smtClean="0"/>
              <a:t>Baholash</a:t>
            </a:r>
            <a:r>
              <a:rPr lang="en-US" sz="1400" dirty="0" smtClean="0"/>
              <a:t>,</a:t>
            </a:r>
          </a:p>
          <a:p>
            <a:pPr algn="ctr"/>
            <a:r>
              <a:rPr lang="en-US" sz="1400" dirty="0" err="1" smtClean="0"/>
              <a:t>Mulohaza</a:t>
            </a:r>
            <a:r>
              <a:rPr lang="en-US" sz="1400" dirty="0" smtClean="0"/>
              <a:t> </a:t>
            </a:r>
            <a:r>
              <a:rPr lang="en-US" sz="1400" dirty="0" err="1" smtClean="0"/>
              <a:t>yuritish</a:t>
            </a:r>
            <a:endParaRPr lang="ru-RU" sz="1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00100" y="68025"/>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Tanqidiy </a:t>
            </a:r>
            <a:r>
              <a:rPr lang="en-US" sz="3600" b="1" dirty="0" err="1" smtClean="0">
                <a:solidFill>
                  <a:srgbClr val="FF0000"/>
                </a:solidFill>
                <a:latin typeface="Times New Roman" pitchFamily="18" charset="0"/>
                <a:cs typeface="Times New Roman" pitchFamily="18" charset="0"/>
              </a:rPr>
              <a:t>fikrlash</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12</a:t>
            </a:fld>
            <a:endParaRPr lang="ru-RU" sz="2000" dirty="0">
              <a:solidFill>
                <a:schemeClr val="tx1"/>
              </a:solidFill>
              <a:latin typeface="Times New Roman" pitchFamily="18" charset="0"/>
              <a:cs typeface="Times New Roman" pitchFamily="18" charset="0"/>
            </a:endParaRPr>
          </a:p>
        </p:txBody>
      </p:sp>
      <p:pic>
        <p:nvPicPr>
          <p:cNvPr id="5" name="Рисунок 4" descr="What is Creativity?&#10;Creativity is a form of&#10;energy starting from&#10;“Nothing”&#10;and generating great,&#10;original and unique values&#10; "/>
          <p:cNvPicPr/>
          <p:nvPr/>
        </p:nvPicPr>
        <p:blipFill>
          <a:blip r:embed="rId2"/>
          <a:srcRect l="1771" t="18919" r="56175" b="18581"/>
          <a:stretch>
            <a:fillRect/>
          </a:stretch>
        </p:blipFill>
        <p:spPr bwMode="auto">
          <a:xfrm>
            <a:off x="4714876" y="3071810"/>
            <a:ext cx="3262329" cy="2857520"/>
          </a:xfrm>
          <a:prstGeom prst="rect">
            <a:avLst/>
          </a:prstGeom>
          <a:noFill/>
          <a:ln w="9525">
            <a:noFill/>
            <a:miter lim="800000"/>
            <a:headEnd/>
            <a:tailEnd/>
          </a:ln>
        </p:spPr>
      </p:pic>
      <p:sp>
        <p:nvSpPr>
          <p:cNvPr id="10" name="TextBox 9"/>
          <p:cNvSpPr txBox="1"/>
          <p:nvPr/>
        </p:nvSpPr>
        <p:spPr>
          <a:xfrm>
            <a:off x="1500166" y="857232"/>
            <a:ext cx="7215238" cy="2062103"/>
          </a:xfrm>
          <a:prstGeom prst="rect">
            <a:avLst/>
          </a:prstGeom>
          <a:noFill/>
        </p:spPr>
        <p:txBody>
          <a:bodyPr wrap="square" rtlCol="0">
            <a:spAutoFit/>
          </a:bodyPr>
          <a:lstStyle/>
          <a:p>
            <a:r>
              <a:rPr lang="en-US" sz="3200" dirty="0" err="1" smtClean="0">
                <a:latin typeface="Times New Roman" pitchFamily="18" charset="0"/>
                <a:cs typeface="Times New Roman" pitchFamily="18" charset="0"/>
              </a:rPr>
              <a:t>Tanqidiy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fikrlash</a:t>
            </a: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bu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yuqori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darajadagi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idrok</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atrofidagi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axborot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sohasiga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yondashuvning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xolisligi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bilan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ajralib</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turadigan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intellektual</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faoliyat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turidir</a:t>
            </a:r>
            <a:endParaRPr lang="ru-RU" sz="3200" dirty="0">
              <a:latin typeface="Times New Roman" pitchFamily="18" charset="0"/>
              <a:cs typeface="Times New Roman" pitchFamily="18" charset="0"/>
            </a:endParaRPr>
          </a:p>
        </p:txBody>
      </p:sp>
      <p:sp>
        <p:nvSpPr>
          <p:cNvPr id="11" name="TextBox 6"/>
          <p:cNvSpPr txBox="1">
            <a:spLocks noChangeArrowheads="1"/>
          </p:cNvSpPr>
          <p:nvPr/>
        </p:nvSpPr>
        <p:spPr bwMode="auto">
          <a:xfrm>
            <a:off x="2571736" y="5929330"/>
            <a:ext cx="6498639" cy="338554"/>
          </a:xfrm>
          <a:prstGeom prst="rect">
            <a:avLst/>
          </a:prstGeom>
          <a:ln w="0">
            <a:noFill/>
            <a:headEnd/>
            <a:tailEnd/>
          </a:ln>
        </p:spPr>
        <p:style>
          <a:lnRef idx="2">
            <a:schemeClr val="accent4"/>
          </a:lnRef>
          <a:fillRef idx="1">
            <a:schemeClr val="lt1"/>
          </a:fillRef>
          <a:effectRef idx="0">
            <a:schemeClr val="accent4"/>
          </a:effectRef>
          <a:fontRef idx="minor">
            <a:schemeClr val="dk1"/>
          </a:fontRef>
        </p:style>
        <p:txBody>
          <a:bodyPr wrap="none">
            <a:spAutoFit/>
          </a:bodyPr>
          <a:lstStyle/>
          <a:p>
            <a:pPr>
              <a:defRPr/>
            </a:pPr>
            <a:r>
              <a:rPr lang="en-GB" sz="1600" b="1" dirty="0" err="1" smtClean="0">
                <a:solidFill>
                  <a:srgbClr val="7030A0"/>
                </a:solidFill>
                <a:latin typeface="Times New Roman" pitchFamily="18" charset="0"/>
                <a:cs typeface="Times New Roman" pitchFamily="18" charset="0"/>
              </a:rPr>
              <a:t>Manba</a:t>
            </a:r>
            <a:r>
              <a:rPr lang="en-GB" sz="1600" b="1" dirty="0" smtClean="0">
                <a:solidFill>
                  <a:srgbClr val="7030A0"/>
                </a:solidFill>
                <a:latin typeface="Times New Roman" pitchFamily="18" charset="0"/>
                <a:cs typeface="Times New Roman" pitchFamily="18" charset="0"/>
              </a:rPr>
              <a:t>: </a:t>
            </a:r>
            <a:r>
              <a:rPr lang="en-GB" sz="1600" b="1" dirty="0" smtClean="0">
                <a:solidFill>
                  <a:srgbClr val="7030A0"/>
                </a:solidFill>
                <a:latin typeface="Times New Roman" pitchFamily="18" charset="0"/>
                <a:cs typeface="Times New Roman" pitchFamily="18" charset="0"/>
              </a:rPr>
              <a:t> </a:t>
            </a:r>
            <a:r>
              <a:rPr lang="en-GB" sz="1600" b="1" dirty="0">
                <a:solidFill>
                  <a:srgbClr val="7030A0"/>
                </a:solidFill>
                <a:latin typeface="Times New Roman" pitchFamily="18" charset="0"/>
                <a:cs typeface="Times New Roman" pitchFamily="18" charset="0"/>
              </a:rPr>
              <a:t>Alec </a:t>
            </a:r>
            <a:r>
              <a:rPr lang="en-GB" sz="1600" b="1" dirty="0" smtClean="0">
                <a:solidFill>
                  <a:srgbClr val="7030A0"/>
                </a:solidFill>
                <a:latin typeface="Times New Roman" pitchFamily="18" charset="0"/>
                <a:cs typeface="Times New Roman" pitchFamily="18" charset="0"/>
              </a:rPr>
              <a:t>Fisher. Lots </a:t>
            </a:r>
            <a:r>
              <a:rPr lang="en-GB" sz="1600" b="1" dirty="0">
                <a:solidFill>
                  <a:srgbClr val="7030A0"/>
                </a:solidFill>
                <a:latin typeface="Times New Roman" pitchFamily="18" charset="0"/>
                <a:cs typeface="Times New Roman" pitchFamily="18" charset="0"/>
              </a:rPr>
              <a:t>of activities to build arguments and reasoning</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00100" y="68025"/>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Tanqidiy </a:t>
            </a:r>
            <a:r>
              <a:rPr lang="en-US" sz="3600" b="1" dirty="0" err="1" smtClean="0">
                <a:solidFill>
                  <a:srgbClr val="FF0000"/>
                </a:solidFill>
                <a:latin typeface="Times New Roman" pitchFamily="18" charset="0"/>
                <a:cs typeface="Times New Roman" pitchFamily="18" charset="0"/>
              </a:rPr>
              <a:t>fikrlash</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13</a:t>
            </a:fld>
            <a:endParaRPr lang="ru-RU" sz="2000" dirty="0">
              <a:solidFill>
                <a:schemeClr val="tx1"/>
              </a:solidFill>
              <a:latin typeface="Times New Roman" pitchFamily="18" charset="0"/>
              <a:cs typeface="Times New Roman" pitchFamily="18" charset="0"/>
            </a:endParaRPr>
          </a:p>
        </p:txBody>
      </p:sp>
      <p:sp>
        <p:nvSpPr>
          <p:cNvPr id="8" name="TextBox 7"/>
          <p:cNvSpPr txBox="1"/>
          <p:nvPr/>
        </p:nvSpPr>
        <p:spPr>
          <a:xfrm>
            <a:off x="1285852" y="1214422"/>
            <a:ext cx="7715304" cy="2308324"/>
          </a:xfrm>
          <a:prstGeom prst="rect">
            <a:avLst/>
          </a:prstGeom>
          <a:noFill/>
        </p:spPr>
        <p:txBody>
          <a:bodyPr wrap="square" rtlCol="0">
            <a:spAutoFit/>
          </a:bodyPr>
          <a:lstStyle/>
          <a:p>
            <a:r>
              <a:rPr lang="en-GB" sz="3600" dirty="0" err="1" smtClean="0">
                <a:latin typeface="Times New Roman" pitchFamily="18" charset="0"/>
                <a:cs typeface="Times New Roman" pitchFamily="18" charset="0"/>
              </a:rPr>
              <a:t>Tanqidiy</a:t>
            </a:r>
            <a:r>
              <a:rPr lang="en-GB" sz="3600" dirty="0" smtClean="0">
                <a:latin typeface="Times New Roman" pitchFamily="18" charset="0"/>
                <a:cs typeface="Times New Roman" pitchFamily="18" charset="0"/>
              </a:rPr>
              <a:t> </a:t>
            </a:r>
            <a:r>
              <a:rPr lang="en-GB" sz="3600" dirty="0" err="1" smtClean="0">
                <a:latin typeface="Times New Roman" pitchFamily="18" charset="0"/>
                <a:cs typeface="Times New Roman" pitchFamily="18" charset="0"/>
              </a:rPr>
              <a:t>fikrlash</a:t>
            </a:r>
            <a:r>
              <a:rPr lang="en-GB" sz="3600" dirty="0" smtClean="0">
                <a:latin typeface="Times New Roman" pitchFamily="18" charset="0"/>
                <a:cs typeface="Times New Roman" pitchFamily="18" charset="0"/>
              </a:rPr>
              <a:t> – </a:t>
            </a:r>
            <a:r>
              <a:rPr lang="en-GB" sz="3600" dirty="0" err="1" smtClean="0">
                <a:latin typeface="Times New Roman" pitchFamily="18" charset="0"/>
                <a:cs typeface="Times New Roman" pitchFamily="18" charset="0"/>
              </a:rPr>
              <a:t>bu</a:t>
            </a:r>
            <a:r>
              <a:rPr lang="en-GB" sz="3600" dirty="0" smtClean="0">
                <a:latin typeface="Times New Roman" pitchFamily="18" charset="0"/>
                <a:cs typeface="Times New Roman" pitchFamily="18" charset="0"/>
              </a:rPr>
              <a:t> </a:t>
            </a:r>
            <a:r>
              <a:rPr lang="en-GB" sz="3600" dirty="0" err="1" smtClean="0">
                <a:latin typeface="Times New Roman" pitchFamily="18" charset="0"/>
                <a:cs typeface="Times New Roman" pitchFamily="18" charset="0"/>
              </a:rPr>
              <a:t>ishonish</a:t>
            </a:r>
            <a:r>
              <a:rPr lang="en-GB" sz="3600" dirty="0" smtClean="0">
                <a:latin typeface="Times New Roman" pitchFamily="18" charset="0"/>
                <a:cs typeface="Times New Roman" pitchFamily="18" charset="0"/>
              </a:rPr>
              <a:t> </a:t>
            </a:r>
            <a:r>
              <a:rPr lang="en-GB" sz="3600" dirty="0" err="1" smtClean="0">
                <a:latin typeface="Times New Roman" pitchFamily="18" charset="0"/>
                <a:cs typeface="Times New Roman" pitchFamily="18" charset="0"/>
              </a:rPr>
              <a:t>yoki</a:t>
            </a:r>
            <a:r>
              <a:rPr lang="en-GB" sz="3600" dirty="0" smtClean="0">
                <a:latin typeface="Times New Roman" pitchFamily="18" charset="0"/>
                <a:cs typeface="Times New Roman" pitchFamily="18" charset="0"/>
              </a:rPr>
              <a:t> </a:t>
            </a:r>
            <a:r>
              <a:rPr lang="en-GB" sz="3600" dirty="0" err="1" smtClean="0">
                <a:latin typeface="Times New Roman" pitchFamily="18" charset="0"/>
                <a:cs typeface="Times New Roman" pitchFamily="18" charset="0"/>
              </a:rPr>
              <a:t>qaror</a:t>
            </a:r>
            <a:r>
              <a:rPr lang="en-GB" sz="3600" dirty="0" smtClean="0">
                <a:latin typeface="Times New Roman" pitchFamily="18" charset="0"/>
                <a:cs typeface="Times New Roman" pitchFamily="18" charset="0"/>
              </a:rPr>
              <a:t> </a:t>
            </a:r>
            <a:r>
              <a:rPr lang="en-GB" sz="3600" dirty="0" err="1" smtClean="0">
                <a:latin typeface="Times New Roman" pitchFamily="18" charset="0"/>
                <a:cs typeface="Times New Roman" pitchFamily="18" charset="0"/>
              </a:rPr>
              <a:t>yechimini</a:t>
            </a:r>
            <a:r>
              <a:rPr lang="en-GB" sz="3600" dirty="0" smtClean="0">
                <a:latin typeface="Times New Roman" pitchFamily="18" charset="0"/>
                <a:cs typeface="Times New Roman" pitchFamily="18" charset="0"/>
              </a:rPr>
              <a:t> </a:t>
            </a:r>
            <a:r>
              <a:rPr lang="en-GB" sz="3600" dirty="0" err="1" smtClean="0">
                <a:latin typeface="Times New Roman" pitchFamily="18" charset="0"/>
                <a:cs typeface="Times New Roman" pitchFamily="18" charset="0"/>
              </a:rPr>
              <a:t>hal</a:t>
            </a:r>
            <a:r>
              <a:rPr lang="en-GB" sz="3600" dirty="0" smtClean="0">
                <a:latin typeface="Times New Roman" pitchFamily="18" charset="0"/>
                <a:cs typeface="Times New Roman" pitchFamily="18" charset="0"/>
              </a:rPr>
              <a:t> </a:t>
            </a:r>
            <a:r>
              <a:rPr lang="en-GB" sz="3600" dirty="0" err="1" smtClean="0">
                <a:latin typeface="Times New Roman" pitchFamily="18" charset="0"/>
                <a:cs typeface="Times New Roman" pitchFamily="18" charset="0"/>
              </a:rPr>
              <a:t>qilishga</a:t>
            </a:r>
            <a:r>
              <a:rPr lang="en-GB" sz="3600" dirty="0" smtClean="0">
                <a:latin typeface="Times New Roman" pitchFamily="18" charset="0"/>
                <a:cs typeface="Times New Roman" pitchFamily="18" charset="0"/>
              </a:rPr>
              <a:t> </a:t>
            </a:r>
            <a:r>
              <a:rPr lang="en-GB" sz="3600" dirty="0" err="1" smtClean="0">
                <a:latin typeface="Times New Roman" pitchFamily="18" charset="0"/>
                <a:cs typeface="Times New Roman" pitchFamily="18" charset="0"/>
              </a:rPr>
              <a:t>qaratilgan</a:t>
            </a:r>
            <a:r>
              <a:rPr lang="en-GB" sz="3600" dirty="0" smtClean="0">
                <a:latin typeface="Times New Roman" pitchFamily="18" charset="0"/>
                <a:cs typeface="Times New Roman" pitchFamily="18" charset="0"/>
              </a:rPr>
              <a:t> </a:t>
            </a:r>
            <a:r>
              <a:rPr lang="en-GB" sz="3600" dirty="0" err="1" smtClean="0">
                <a:latin typeface="Times New Roman" pitchFamily="18" charset="0"/>
                <a:cs typeface="Times New Roman" pitchFamily="18" charset="0"/>
              </a:rPr>
              <a:t>oqilona</a:t>
            </a:r>
            <a:r>
              <a:rPr lang="en-GB" sz="3600" dirty="0" smtClean="0">
                <a:latin typeface="Times New Roman" pitchFamily="18" charset="0"/>
                <a:cs typeface="Times New Roman" pitchFamily="18" charset="0"/>
              </a:rPr>
              <a:t> </a:t>
            </a:r>
            <a:r>
              <a:rPr lang="en-GB" sz="3600" dirty="0" err="1" smtClean="0">
                <a:latin typeface="Times New Roman" pitchFamily="18" charset="0"/>
                <a:cs typeface="Times New Roman" pitchFamily="18" charset="0"/>
              </a:rPr>
              <a:t>o'ychan</a:t>
            </a:r>
            <a:r>
              <a:rPr lang="en-GB" sz="3600" dirty="0" smtClean="0">
                <a:latin typeface="Times New Roman" pitchFamily="18" charset="0"/>
                <a:cs typeface="Times New Roman" pitchFamily="18" charset="0"/>
              </a:rPr>
              <a:t> </a:t>
            </a:r>
            <a:r>
              <a:rPr lang="en-GB" sz="3600" dirty="0" err="1" smtClean="0">
                <a:latin typeface="Times New Roman" pitchFamily="18" charset="0"/>
                <a:cs typeface="Times New Roman" pitchFamily="18" charset="0"/>
              </a:rPr>
              <a:t>fikrlash</a:t>
            </a:r>
            <a:r>
              <a:rPr lang="en-GB" sz="3600" dirty="0" smtClean="0">
                <a:latin typeface="Times New Roman" pitchFamily="18" charset="0"/>
                <a:cs typeface="Times New Roman" pitchFamily="18" charset="0"/>
              </a:rPr>
              <a:t>. </a:t>
            </a:r>
          </a:p>
          <a:p>
            <a:r>
              <a:rPr lang="en-GB" sz="3600" dirty="0" smtClean="0">
                <a:latin typeface="Times New Roman" pitchFamily="18" charset="0"/>
                <a:cs typeface="Times New Roman" pitchFamily="18" charset="0"/>
              </a:rPr>
              <a:t> </a:t>
            </a:r>
            <a:r>
              <a:rPr lang="en-GB" sz="3600" dirty="0" smtClean="0">
                <a:latin typeface="Times New Roman" pitchFamily="18" charset="0"/>
                <a:cs typeface="Times New Roman" pitchFamily="18" charset="0"/>
              </a:rPr>
              <a:t>                                               (</a:t>
            </a:r>
            <a:r>
              <a:rPr lang="en-GB" sz="3600" dirty="0" smtClean="0">
                <a:latin typeface="Times New Roman" pitchFamily="18" charset="0"/>
                <a:cs typeface="Times New Roman" pitchFamily="18" charset="0"/>
              </a:rPr>
              <a:t>R. Ennis)</a:t>
            </a:r>
            <a:endParaRPr lang="ru-RU" sz="3600" dirty="0">
              <a:latin typeface="Times New Roman" pitchFamily="18" charset="0"/>
              <a:cs typeface="Times New Roman" pitchFamily="18" charset="0"/>
            </a:endParaRPr>
          </a:p>
        </p:txBody>
      </p:sp>
      <p:pic>
        <p:nvPicPr>
          <p:cNvPr id="64514" name="Picture 2" descr="Критическое мышление и искусство речи - Мир прогнозов"/>
          <p:cNvPicPr>
            <a:picLocks noChangeAspect="1" noChangeArrowheads="1"/>
          </p:cNvPicPr>
          <p:nvPr/>
        </p:nvPicPr>
        <p:blipFill>
          <a:blip r:embed="rId2"/>
          <a:srcRect/>
          <a:stretch>
            <a:fillRect/>
          </a:stretch>
        </p:blipFill>
        <p:spPr bwMode="auto">
          <a:xfrm>
            <a:off x="3428992" y="3071810"/>
            <a:ext cx="2643206" cy="2643206"/>
          </a:xfrm>
          <a:prstGeom prst="rect">
            <a:avLst/>
          </a:prstGeom>
          <a:noFill/>
        </p:spPr>
      </p:pic>
      <p:sp>
        <p:nvSpPr>
          <p:cNvPr id="9" name="TextBox 8"/>
          <p:cNvSpPr txBox="1"/>
          <p:nvPr/>
        </p:nvSpPr>
        <p:spPr>
          <a:xfrm>
            <a:off x="1142976" y="6072206"/>
            <a:ext cx="7858180" cy="307777"/>
          </a:xfrm>
          <a:prstGeom prst="rect">
            <a:avLst/>
          </a:prstGeom>
          <a:noFill/>
        </p:spPr>
        <p:txBody>
          <a:bodyPr wrap="square" rtlCol="0">
            <a:spAutoFit/>
          </a:bodyPr>
          <a:lstStyle/>
          <a:p>
            <a:r>
              <a:rPr lang="en-US" sz="1400" dirty="0" err="1" smtClean="0"/>
              <a:t>Manba</a:t>
            </a:r>
            <a:r>
              <a:rPr lang="en-US" sz="1400" dirty="0" smtClean="0"/>
              <a:t>: https</a:t>
            </a:r>
            <a:r>
              <a:rPr lang="en-US" sz="1400" dirty="0" smtClean="0"/>
              <a:t>://www.mirprognozov.ru/prognosis/society/kriticheskoe-myishlenie-i-iskusstvo-rechi/</a:t>
            </a:r>
            <a:endParaRPr lang="ru-RU" sz="1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p:cNvGraphicFramePr>
            <a:graphicFrameLocks noGrp="1"/>
          </p:cNvGraphicFramePr>
          <p:nvPr/>
        </p:nvGraphicFramePr>
        <p:xfrm>
          <a:off x="1071538" y="142851"/>
          <a:ext cx="7858180" cy="6366968"/>
        </p:xfrm>
        <a:graphic>
          <a:graphicData uri="http://schemas.openxmlformats.org/drawingml/2006/table">
            <a:tbl>
              <a:tblPr firstRow="1" bandRow="1">
                <a:tableStyleId>{5C22544A-7EE6-4342-B048-85BDC9FD1C3A}</a:tableStyleId>
              </a:tblPr>
              <a:tblGrid>
                <a:gridCol w="1428760"/>
                <a:gridCol w="6429420"/>
              </a:tblGrid>
              <a:tr h="500067">
                <a:tc>
                  <a:txBody>
                    <a:bodyPr/>
                    <a:lstStyle/>
                    <a:p>
                      <a:pPr algn="ctr"/>
                      <a:r>
                        <a:rPr lang="en-GB" sz="2400" dirty="0" err="1" smtClean="0">
                          <a:solidFill>
                            <a:srgbClr val="FF0000"/>
                          </a:solidFill>
                        </a:rPr>
                        <a:t>Xaraqat</a:t>
                      </a:r>
                      <a:endParaRPr lang="en-GB" sz="2400" dirty="0">
                        <a:solidFill>
                          <a:srgbClr val="FF0000"/>
                        </a:solidFill>
                      </a:endParaRPr>
                    </a:p>
                  </a:txBody>
                  <a:tcPr>
                    <a:solidFill>
                      <a:srgbClr val="FFFF00"/>
                    </a:solidFill>
                  </a:tcPr>
                </a:tc>
                <a:tc>
                  <a:txBody>
                    <a:bodyPr/>
                    <a:lstStyle/>
                    <a:p>
                      <a:pPr algn="ctr"/>
                      <a:r>
                        <a:rPr lang="en-GB" sz="2400" dirty="0" err="1" smtClean="0">
                          <a:solidFill>
                            <a:srgbClr val="FF0000"/>
                          </a:solidFill>
                        </a:rPr>
                        <a:t>Nimani</a:t>
                      </a:r>
                      <a:r>
                        <a:rPr lang="en-GB" sz="2400" dirty="0" smtClean="0">
                          <a:solidFill>
                            <a:srgbClr val="FF0000"/>
                          </a:solidFill>
                        </a:rPr>
                        <a:t> </a:t>
                      </a:r>
                      <a:r>
                        <a:rPr lang="en-GB" sz="2400" dirty="0" err="1" smtClean="0">
                          <a:solidFill>
                            <a:srgbClr val="FF0000"/>
                          </a:solidFill>
                        </a:rPr>
                        <a:t>bildiradi</a:t>
                      </a:r>
                      <a:endParaRPr lang="en-GB" sz="2400" dirty="0">
                        <a:solidFill>
                          <a:srgbClr val="FF0000"/>
                        </a:solidFill>
                      </a:endParaRPr>
                    </a:p>
                  </a:txBody>
                  <a:tcPr>
                    <a:solidFill>
                      <a:srgbClr val="FFFF00"/>
                    </a:solidFill>
                  </a:tcPr>
                </a:tc>
              </a:tr>
              <a:tr h="1274891">
                <a:tc>
                  <a:txBody>
                    <a:bodyPr/>
                    <a:lstStyle/>
                    <a:p>
                      <a:r>
                        <a:rPr lang="en-US" sz="2000" dirty="0" err="1" smtClean="0"/>
                        <a:t>Aniqlash</a:t>
                      </a:r>
                      <a:endParaRPr lang="en-GB" sz="2000" dirty="0"/>
                    </a:p>
                  </a:txBody>
                  <a:tcPr/>
                </a:tc>
                <a:tc>
                  <a:txBody>
                    <a:bodyPr/>
                    <a:lstStyle/>
                    <a:p>
                      <a:r>
                        <a:rPr lang="en-GB" sz="2000" dirty="0" err="1" smtClean="0"/>
                        <a:t>masala</a:t>
                      </a:r>
                      <a:r>
                        <a:rPr lang="en-GB" sz="2000" dirty="0" smtClean="0"/>
                        <a:t>/</a:t>
                      </a:r>
                      <a:r>
                        <a:rPr lang="en-GB" sz="2000" dirty="0" err="1" smtClean="0"/>
                        <a:t>mavzu</a:t>
                      </a:r>
                      <a:r>
                        <a:rPr lang="en-GB" sz="2000" dirty="0" smtClean="0"/>
                        <a:t>/</a:t>
                      </a:r>
                      <a:r>
                        <a:rPr lang="en-GB" sz="2000" dirty="0" err="1" smtClean="0"/>
                        <a:t>muammoning</a:t>
                      </a:r>
                      <a:r>
                        <a:rPr lang="en-GB" sz="2000" dirty="0" smtClean="0"/>
                        <a:t> </a:t>
                      </a:r>
                      <a:r>
                        <a:rPr lang="en-GB" sz="2000" dirty="0" err="1" smtClean="0"/>
                        <a:t>tarkibiy</a:t>
                      </a:r>
                      <a:r>
                        <a:rPr lang="en-GB" sz="2000" dirty="0" smtClean="0"/>
                        <a:t> </a:t>
                      </a:r>
                      <a:r>
                        <a:rPr lang="en-GB" sz="2000" dirty="0" err="1" smtClean="0"/>
                        <a:t>qismlarini</a:t>
                      </a:r>
                      <a:r>
                        <a:rPr lang="en-GB" sz="2000" dirty="0" smtClean="0"/>
                        <a:t> </a:t>
                      </a:r>
                      <a:r>
                        <a:rPr lang="en-GB" sz="2000" dirty="0" err="1" smtClean="0"/>
                        <a:t>aniqlash</a:t>
                      </a:r>
                      <a:r>
                        <a:rPr lang="en-GB" sz="2000" dirty="0" smtClean="0"/>
                        <a:t>; </a:t>
                      </a:r>
                      <a:r>
                        <a:rPr lang="en-GB" sz="2000" dirty="0" err="1" smtClean="0"/>
                        <a:t>asosiy</a:t>
                      </a:r>
                      <a:r>
                        <a:rPr lang="en-GB" sz="2000" dirty="0" smtClean="0"/>
                        <a:t> </a:t>
                      </a:r>
                      <a:r>
                        <a:rPr lang="en-GB" sz="2000" dirty="0" err="1" smtClean="0"/>
                        <a:t>nuqtalarni</a:t>
                      </a:r>
                      <a:r>
                        <a:rPr lang="en-GB" sz="2000" dirty="0" smtClean="0"/>
                        <a:t> </a:t>
                      </a:r>
                      <a:r>
                        <a:rPr lang="en-GB" sz="2000" dirty="0" err="1" smtClean="0"/>
                        <a:t>aniqlash</a:t>
                      </a:r>
                      <a:r>
                        <a:rPr lang="en-GB" sz="2000" dirty="0" smtClean="0"/>
                        <a:t>; </a:t>
                      </a:r>
                      <a:r>
                        <a:rPr lang="en-GB" sz="2000" dirty="0" err="1" smtClean="0"/>
                        <a:t>ma'nosini</a:t>
                      </a:r>
                      <a:r>
                        <a:rPr lang="en-GB" sz="2000" dirty="0" smtClean="0"/>
                        <a:t> </a:t>
                      </a:r>
                      <a:r>
                        <a:rPr lang="en-GB" sz="2000" dirty="0" err="1" smtClean="0"/>
                        <a:t>oydinlashtirish</a:t>
                      </a:r>
                      <a:r>
                        <a:rPr lang="en-GB" sz="2000" dirty="0" smtClean="0"/>
                        <a:t>; </a:t>
                      </a:r>
                      <a:r>
                        <a:rPr lang="en-GB" sz="2000" dirty="0" err="1" smtClean="0"/>
                        <a:t>noaniqliklar</a:t>
                      </a:r>
                      <a:r>
                        <a:rPr lang="en-GB" sz="2000" dirty="0" smtClean="0"/>
                        <a:t> </a:t>
                      </a:r>
                      <a:r>
                        <a:rPr lang="en-GB" sz="2000" dirty="0" err="1" smtClean="0"/>
                        <a:t>yoki</a:t>
                      </a:r>
                      <a:r>
                        <a:rPr lang="en-GB" sz="2000" dirty="0" smtClean="0"/>
                        <a:t> </a:t>
                      </a:r>
                      <a:r>
                        <a:rPr lang="en-GB" sz="2000" dirty="0" err="1" smtClean="0"/>
                        <a:t>tushunmovchiliklarni</a:t>
                      </a:r>
                      <a:r>
                        <a:rPr lang="en-GB" sz="2000" dirty="0" smtClean="0"/>
                        <a:t> </a:t>
                      </a:r>
                      <a:r>
                        <a:rPr lang="en-GB" sz="2000" dirty="0" err="1" smtClean="0"/>
                        <a:t>olib</a:t>
                      </a:r>
                      <a:r>
                        <a:rPr lang="en-GB" sz="2000" dirty="0" smtClean="0"/>
                        <a:t> </a:t>
                      </a:r>
                      <a:r>
                        <a:rPr lang="en-GB" sz="2000" dirty="0" err="1" smtClean="0"/>
                        <a:t>tashlash</a:t>
                      </a:r>
                      <a:endParaRPr lang="en-GB" sz="2000" dirty="0"/>
                    </a:p>
                  </a:txBody>
                  <a:tcPr/>
                </a:tc>
              </a:tr>
              <a:tr h="764364">
                <a:tc>
                  <a:txBody>
                    <a:bodyPr/>
                    <a:lstStyle/>
                    <a:p>
                      <a:pPr>
                        <a:buFont typeface="Arial" pitchFamily="34" charset="0"/>
                        <a:buNone/>
                      </a:pPr>
                      <a:r>
                        <a:rPr lang="en-GB" sz="2000" dirty="0" err="1" smtClean="0"/>
                        <a:t>Tahlil</a:t>
                      </a:r>
                      <a:r>
                        <a:rPr lang="en-GB" sz="2000" dirty="0" smtClean="0"/>
                        <a:t> </a:t>
                      </a:r>
                      <a:r>
                        <a:rPr lang="en-GB" sz="2000" dirty="0" err="1" smtClean="0"/>
                        <a:t>qilish</a:t>
                      </a:r>
                      <a:endParaRPr lang="en-GB" sz="2000" dirty="0"/>
                    </a:p>
                  </a:txBody>
                  <a:tcPr/>
                </a:tc>
                <a:tc>
                  <a:txBody>
                    <a:bodyPr/>
                    <a:lstStyle/>
                    <a:p>
                      <a:pPr>
                        <a:buFont typeface="Arial" pitchFamily="34" charset="0"/>
                        <a:buNone/>
                      </a:pPr>
                      <a:r>
                        <a:rPr lang="en-GB" sz="2000" dirty="0" err="1" smtClean="0"/>
                        <a:t>axborotni</a:t>
                      </a:r>
                      <a:r>
                        <a:rPr lang="en-GB" sz="2000" dirty="0" smtClean="0"/>
                        <a:t> </a:t>
                      </a:r>
                      <a:r>
                        <a:rPr lang="en-GB" sz="2000" dirty="0" err="1" smtClean="0"/>
                        <a:t>tarkibiy</a:t>
                      </a:r>
                      <a:r>
                        <a:rPr lang="en-GB" sz="2000" dirty="0" smtClean="0"/>
                        <a:t> </a:t>
                      </a:r>
                      <a:r>
                        <a:rPr lang="en-GB" sz="2000" dirty="0" err="1" smtClean="0"/>
                        <a:t>qismlarga</a:t>
                      </a:r>
                      <a:r>
                        <a:rPr lang="en-GB" sz="2000" dirty="0" smtClean="0"/>
                        <a:t> </a:t>
                      </a:r>
                      <a:r>
                        <a:rPr lang="en-GB" sz="2000" dirty="0" err="1" smtClean="0"/>
                        <a:t>ajratish</a:t>
                      </a:r>
                      <a:r>
                        <a:rPr lang="en-GB" sz="2000" dirty="0" smtClean="0"/>
                        <a:t>; </a:t>
                      </a:r>
                      <a:r>
                        <a:rPr lang="en-GB" sz="2000" dirty="0" err="1" smtClean="0"/>
                        <a:t>qismlar</a:t>
                      </a:r>
                      <a:r>
                        <a:rPr lang="en-GB" sz="2000" dirty="0" smtClean="0"/>
                        <a:t> </a:t>
                      </a:r>
                      <a:r>
                        <a:rPr lang="en-GB" sz="2000" dirty="0" err="1" smtClean="0"/>
                        <a:t>o'rtasidagi</a:t>
                      </a:r>
                      <a:r>
                        <a:rPr lang="en-GB" sz="2000" dirty="0" smtClean="0"/>
                        <a:t> </a:t>
                      </a:r>
                      <a:r>
                        <a:rPr lang="en-GB" sz="2000" dirty="0" err="1" smtClean="0"/>
                        <a:t>munosabatni</a:t>
                      </a:r>
                      <a:r>
                        <a:rPr lang="en-GB" sz="2000" dirty="0" smtClean="0"/>
                        <a:t> </a:t>
                      </a:r>
                      <a:r>
                        <a:rPr lang="en-GB" sz="2000" dirty="0" err="1" smtClean="0"/>
                        <a:t>o'rganish</a:t>
                      </a:r>
                      <a:r>
                        <a:rPr lang="en-GB" sz="2000" dirty="0" smtClean="0"/>
                        <a:t>; </a:t>
                      </a:r>
                      <a:r>
                        <a:rPr lang="en-GB" sz="2000" dirty="0" err="1" smtClean="0"/>
                        <a:t>axborotga</a:t>
                      </a:r>
                      <a:r>
                        <a:rPr lang="en-GB" sz="2000" dirty="0" smtClean="0"/>
                        <a:t> </a:t>
                      </a:r>
                      <a:r>
                        <a:rPr lang="en-GB" sz="2000" dirty="0" err="1" smtClean="0"/>
                        <a:t>savolar</a:t>
                      </a:r>
                      <a:endParaRPr lang="en-GB" sz="2000" dirty="0"/>
                    </a:p>
                  </a:txBody>
                  <a:tcPr/>
                </a:tc>
              </a:tr>
              <a:tr h="1274891">
                <a:tc>
                  <a:txBody>
                    <a:bodyPr/>
                    <a:lstStyle/>
                    <a:p>
                      <a:r>
                        <a:rPr lang="en-GB" sz="2000" dirty="0" err="1" smtClean="0"/>
                        <a:t>Tanqid</a:t>
                      </a:r>
                      <a:r>
                        <a:rPr lang="en-GB" sz="2000" dirty="0" smtClean="0"/>
                        <a:t> </a:t>
                      </a:r>
                      <a:endParaRPr lang="en-GB" sz="2000" dirty="0"/>
                    </a:p>
                  </a:txBody>
                  <a:tcPr/>
                </a:tc>
                <a:tc>
                  <a:txBody>
                    <a:bodyPr/>
                    <a:lstStyle/>
                    <a:p>
                      <a:r>
                        <a:rPr lang="en-GB" sz="2000" dirty="0" err="1" smtClean="0"/>
                        <a:t>ma'lumot</a:t>
                      </a:r>
                      <a:r>
                        <a:rPr lang="en-GB" sz="2000" dirty="0" smtClean="0"/>
                        <a:t> </a:t>
                      </a:r>
                      <a:r>
                        <a:rPr lang="en-GB" sz="2000" dirty="0" err="1" smtClean="0"/>
                        <a:t>haqida</a:t>
                      </a:r>
                      <a:r>
                        <a:rPr lang="en-GB" sz="2000" dirty="0" smtClean="0"/>
                        <a:t> </a:t>
                      </a:r>
                      <a:r>
                        <a:rPr lang="en-GB" sz="2000" dirty="0" err="1" smtClean="0"/>
                        <a:t>nima</a:t>
                      </a:r>
                      <a:r>
                        <a:rPr lang="en-GB" sz="2000" dirty="0" smtClean="0"/>
                        <a:t> </a:t>
                      </a:r>
                      <a:r>
                        <a:rPr lang="en-GB" sz="2000" dirty="0" err="1" smtClean="0"/>
                        <a:t>yaxshi</a:t>
                      </a:r>
                      <a:r>
                        <a:rPr lang="en-GB" sz="2000" dirty="0" smtClean="0"/>
                        <a:t> </a:t>
                      </a:r>
                      <a:r>
                        <a:rPr lang="en-GB" sz="2000" dirty="0" err="1" smtClean="0"/>
                        <a:t>va</a:t>
                      </a:r>
                      <a:r>
                        <a:rPr lang="en-GB" sz="2000" dirty="0" smtClean="0"/>
                        <a:t> </a:t>
                      </a:r>
                      <a:r>
                        <a:rPr lang="en-GB" sz="2000" dirty="0" err="1" smtClean="0"/>
                        <a:t>yomonligini</a:t>
                      </a:r>
                      <a:r>
                        <a:rPr lang="en-GB" sz="2000" dirty="0" smtClean="0"/>
                        <a:t> </a:t>
                      </a:r>
                      <a:r>
                        <a:rPr lang="en-GB" sz="2000" dirty="0" err="1" smtClean="0"/>
                        <a:t>aniqlash</a:t>
                      </a:r>
                      <a:r>
                        <a:rPr lang="en-GB" sz="2000" dirty="0" smtClean="0"/>
                        <a:t> </a:t>
                      </a:r>
                      <a:r>
                        <a:rPr lang="en-GB" sz="2000" dirty="0" err="1" smtClean="0"/>
                        <a:t>tekshirish</a:t>
                      </a:r>
                      <a:r>
                        <a:rPr lang="en-GB" sz="2000" dirty="0" smtClean="0"/>
                        <a:t>, </a:t>
                      </a:r>
                      <a:r>
                        <a:rPr lang="en-GB" sz="2000" dirty="0" err="1" smtClean="0"/>
                        <a:t>savol</a:t>
                      </a:r>
                      <a:r>
                        <a:rPr lang="en-GB" sz="2000" dirty="0" smtClean="0"/>
                        <a:t> </a:t>
                      </a:r>
                      <a:r>
                        <a:rPr lang="en-GB" sz="2000" dirty="0" err="1" smtClean="0"/>
                        <a:t>berish</a:t>
                      </a:r>
                      <a:r>
                        <a:rPr lang="en-GB" sz="2000" dirty="0" smtClean="0"/>
                        <a:t>, </a:t>
                      </a:r>
                      <a:r>
                        <a:rPr lang="en-GB" sz="2000" dirty="0" err="1" smtClean="0"/>
                        <a:t>ma'lumotlardagi</a:t>
                      </a:r>
                      <a:r>
                        <a:rPr lang="en-GB" sz="2000" dirty="0" smtClean="0"/>
                        <a:t> </a:t>
                      </a:r>
                      <a:r>
                        <a:rPr lang="en-GB" sz="2000" dirty="0" err="1" smtClean="0"/>
                        <a:t>noaniqliklar</a:t>
                      </a:r>
                      <a:r>
                        <a:rPr lang="en-GB" sz="2000" dirty="0" smtClean="0"/>
                        <a:t> </a:t>
                      </a:r>
                      <a:r>
                        <a:rPr lang="en-GB" sz="2000" dirty="0" err="1" smtClean="0"/>
                        <a:t>yoki</a:t>
                      </a:r>
                      <a:r>
                        <a:rPr lang="en-GB" sz="2000" dirty="0" smtClean="0"/>
                        <a:t> </a:t>
                      </a:r>
                      <a:r>
                        <a:rPr lang="en-GB" sz="2000" dirty="0" err="1" smtClean="0"/>
                        <a:t>kamchiliklarni</a:t>
                      </a:r>
                      <a:r>
                        <a:rPr lang="en-GB" sz="2000" dirty="0" smtClean="0"/>
                        <a:t> </a:t>
                      </a:r>
                      <a:r>
                        <a:rPr lang="en-GB" sz="2000" dirty="0" err="1" smtClean="0"/>
                        <a:t>aniqlash</a:t>
                      </a:r>
                      <a:r>
                        <a:rPr lang="en-GB" sz="2000" dirty="0" smtClean="0"/>
                        <a:t>, </a:t>
                      </a:r>
                      <a:r>
                        <a:rPr lang="en-GB" sz="2000" dirty="0" err="1" smtClean="0"/>
                        <a:t>materialning</a:t>
                      </a:r>
                      <a:r>
                        <a:rPr lang="en-GB" sz="2000" dirty="0" smtClean="0"/>
                        <a:t> </a:t>
                      </a:r>
                      <a:r>
                        <a:rPr lang="en-GB" sz="2000" dirty="0" err="1" smtClean="0"/>
                        <a:t>qiymatini</a:t>
                      </a:r>
                      <a:r>
                        <a:rPr lang="en-GB" sz="2000" dirty="0" smtClean="0"/>
                        <a:t> </a:t>
                      </a:r>
                      <a:r>
                        <a:rPr lang="en-GB" sz="2000" dirty="0" err="1" smtClean="0"/>
                        <a:t>baholash</a:t>
                      </a:r>
                      <a:endParaRPr lang="en-GB" sz="2000" dirty="0"/>
                    </a:p>
                  </a:txBody>
                  <a:tcPr/>
                </a:tc>
              </a:tr>
              <a:tr h="469577">
                <a:tc>
                  <a:txBody>
                    <a:bodyPr/>
                    <a:lstStyle/>
                    <a:p>
                      <a:r>
                        <a:rPr lang="en-GB" sz="2000" dirty="0" err="1" smtClean="0"/>
                        <a:t>Baholash</a:t>
                      </a:r>
                      <a:endParaRPr lang="en-GB" sz="2000" dirty="0"/>
                    </a:p>
                  </a:txBody>
                  <a:tcPr/>
                </a:tc>
                <a:tc>
                  <a:txBody>
                    <a:bodyPr/>
                    <a:lstStyle/>
                    <a:p>
                      <a:r>
                        <a:rPr lang="en-GB" sz="2000" dirty="0" err="1" smtClean="0"/>
                        <a:t>yuqoridagi</a:t>
                      </a:r>
                      <a:r>
                        <a:rPr lang="en-GB" sz="2000" dirty="0" smtClean="0"/>
                        <a:t> </a:t>
                      </a:r>
                      <a:r>
                        <a:rPr lang="en-GB" sz="2000" dirty="0" err="1" smtClean="0"/>
                        <a:t>kabi</a:t>
                      </a:r>
                      <a:r>
                        <a:rPr lang="en-GB" sz="2000" dirty="0" smtClean="0"/>
                        <a:t>, </a:t>
                      </a:r>
                      <a:r>
                        <a:rPr lang="en-GB" sz="2000" dirty="0" err="1" smtClean="0"/>
                        <a:t>axborot</a:t>
                      </a:r>
                      <a:r>
                        <a:rPr lang="en-GB" sz="2000" dirty="0" smtClean="0"/>
                        <a:t> </a:t>
                      </a:r>
                      <a:r>
                        <a:rPr lang="en-GB" sz="2000" dirty="0" err="1" smtClean="0"/>
                        <a:t>haqida</a:t>
                      </a:r>
                      <a:r>
                        <a:rPr lang="en-GB" sz="2000" dirty="0" smtClean="0"/>
                        <a:t> </a:t>
                      </a:r>
                      <a:r>
                        <a:rPr lang="en-GB" sz="2000" dirty="0" err="1" smtClean="0"/>
                        <a:t>bir</a:t>
                      </a:r>
                      <a:r>
                        <a:rPr lang="en-GB" sz="2000" dirty="0" smtClean="0"/>
                        <a:t> </a:t>
                      </a:r>
                      <a:r>
                        <a:rPr lang="en-GB" sz="2000" dirty="0" err="1" smtClean="0"/>
                        <a:t>xulosaga</a:t>
                      </a:r>
                      <a:r>
                        <a:rPr lang="en-GB" sz="2000" dirty="0" smtClean="0"/>
                        <a:t> </a:t>
                      </a:r>
                      <a:r>
                        <a:rPr lang="en-GB" sz="2000" dirty="0" err="1" smtClean="0"/>
                        <a:t>kelish</a:t>
                      </a:r>
                      <a:r>
                        <a:rPr lang="en-GB" sz="2000" dirty="0" smtClean="0"/>
                        <a:t> </a:t>
                      </a:r>
                      <a:endParaRPr lang="en-GB" sz="2000" dirty="0"/>
                    </a:p>
                  </a:txBody>
                  <a:tcPr/>
                </a:tc>
              </a:tr>
              <a:tr h="978405">
                <a:tc>
                  <a:txBody>
                    <a:bodyPr/>
                    <a:lstStyle/>
                    <a:p>
                      <a:r>
                        <a:rPr lang="en-GB" sz="2000" dirty="0" err="1" smtClean="0"/>
                        <a:t>Solishtirish</a:t>
                      </a:r>
                      <a:endParaRPr lang="en-GB" sz="2000" dirty="0"/>
                    </a:p>
                  </a:txBody>
                  <a:tcPr/>
                </a:tc>
                <a:tc>
                  <a:txBody>
                    <a:bodyPr/>
                    <a:lstStyle/>
                    <a:p>
                      <a:r>
                        <a:rPr lang="en-GB" sz="2000" dirty="0" err="1" smtClean="0"/>
                        <a:t>o'xshashliklarni</a:t>
                      </a:r>
                      <a:r>
                        <a:rPr lang="en-GB" sz="2000" dirty="0" smtClean="0"/>
                        <a:t> </a:t>
                      </a:r>
                      <a:r>
                        <a:rPr lang="en-GB" sz="2000" dirty="0" err="1" smtClean="0"/>
                        <a:t>ko'rib</a:t>
                      </a:r>
                      <a:r>
                        <a:rPr lang="en-GB" sz="2000" dirty="0" smtClean="0"/>
                        <a:t> </a:t>
                      </a:r>
                      <a:r>
                        <a:rPr lang="en-GB" sz="2000" dirty="0" err="1" smtClean="0"/>
                        <a:t>chiqish</a:t>
                      </a:r>
                      <a:r>
                        <a:rPr lang="en-GB" sz="2000" dirty="0" smtClean="0"/>
                        <a:t>; </a:t>
                      </a:r>
                      <a:r>
                        <a:rPr lang="en-GB" sz="2000" dirty="0" err="1" smtClean="0"/>
                        <a:t>baholashni</a:t>
                      </a:r>
                      <a:r>
                        <a:rPr lang="en-GB" sz="2000" dirty="0" smtClean="0"/>
                        <a:t> </a:t>
                      </a:r>
                      <a:r>
                        <a:rPr lang="en-GB" sz="2000" dirty="0" err="1" smtClean="0"/>
                        <a:t>nazarda</a:t>
                      </a:r>
                      <a:r>
                        <a:rPr lang="en-GB" sz="2000" dirty="0" smtClean="0"/>
                        <a:t> </a:t>
                      </a:r>
                      <a:r>
                        <a:rPr lang="en-GB" sz="2000" dirty="0" err="1" smtClean="0"/>
                        <a:t>tutish</a:t>
                      </a:r>
                      <a:r>
                        <a:rPr lang="en-GB" sz="2000" dirty="0" smtClean="0"/>
                        <a:t> (</a:t>
                      </a:r>
                      <a:r>
                        <a:rPr lang="en-GB" sz="2000" dirty="0" err="1" smtClean="0"/>
                        <a:t>masalan</a:t>
                      </a:r>
                      <a:r>
                        <a:rPr lang="en-GB" sz="2000" dirty="0" smtClean="0"/>
                        <a:t>, </a:t>
                      </a:r>
                      <a:r>
                        <a:rPr lang="en-GB" sz="2000" dirty="0" err="1" smtClean="0"/>
                        <a:t>ikki</a:t>
                      </a:r>
                      <a:r>
                        <a:rPr lang="en-GB" sz="2000" dirty="0" smtClean="0"/>
                        <a:t> </a:t>
                      </a:r>
                      <a:r>
                        <a:rPr lang="en-GB" sz="2000" dirty="0" err="1" smtClean="0"/>
                        <a:t>yoki</a:t>
                      </a:r>
                      <a:r>
                        <a:rPr lang="en-GB" sz="2000" dirty="0" smtClean="0"/>
                        <a:t> </a:t>
                      </a:r>
                      <a:r>
                        <a:rPr lang="en-GB" sz="2000" dirty="0" err="1" smtClean="0"/>
                        <a:t>undan</a:t>
                      </a:r>
                      <a:r>
                        <a:rPr lang="en-GB" sz="2000" dirty="0" smtClean="0"/>
                        <a:t> </a:t>
                      </a:r>
                      <a:r>
                        <a:rPr lang="en-GB" sz="2000" dirty="0" err="1" smtClean="0"/>
                        <a:t>ortiq</a:t>
                      </a:r>
                      <a:r>
                        <a:rPr lang="en-GB" sz="2000" dirty="0" smtClean="0"/>
                        <a:t> </a:t>
                      </a:r>
                      <a:r>
                        <a:rPr lang="en-GB" sz="2000" dirty="0" err="1" smtClean="0"/>
                        <a:t>mavzularning</a:t>
                      </a:r>
                      <a:r>
                        <a:rPr lang="en-GB" sz="2000" dirty="0" smtClean="0"/>
                        <a:t> </a:t>
                      </a:r>
                      <a:r>
                        <a:rPr lang="en-GB" sz="2000" dirty="0" err="1" smtClean="0"/>
                        <a:t>qaysi</a:t>
                      </a:r>
                      <a:r>
                        <a:rPr lang="en-GB" sz="2000" dirty="0" smtClean="0"/>
                        <a:t> </a:t>
                      </a:r>
                      <a:r>
                        <a:rPr lang="en-GB" sz="2000" dirty="0" err="1" smtClean="0"/>
                        <a:t>jihatlari</a:t>
                      </a:r>
                      <a:r>
                        <a:rPr lang="en-GB" sz="2000" dirty="0" smtClean="0"/>
                        <a:t> eng </a:t>
                      </a:r>
                      <a:r>
                        <a:rPr lang="en-GB" sz="2000" dirty="0" err="1" smtClean="0"/>
                        <a:t>qimmatli</a:t>
                      </a:r>
                      <a:endParaRPr lang="en-GB" sz="2000" dirty="0"/>
                    </a:p>
                  </a:txBody>
                  <a:tcPr/>
                </a:tc>
              </a:tr>
              <a:tr h="919410">
                <a:tc>
                  <a:txBody>
                    <a:bodyPr/>
                    <a:lstStyle/>
                    <a:p>
                      <a:r>
                        <a:rPr lang="en-GB" sz="2000" smtClean="0"/>
                        <a:t>Tendentsiyalarni aniqlash</a:t>
                      </a:r>
                      <a:endParaRPr lang="en-GB" sz="2000" dirty="0"/>
                    </a:p>
                  </a:txBody>
                  <a:tcPr/>
                </a:tc>
                <a:tc>
                  <a:txBody>
                    <a:bodyPr/>
                    <a:lstStyle/>
                    <a:p>
                      <a:r>
                        <a:rPr lang="en-GB" sz="2000" dirty="0" err="1" smtClean="0"/>
                        <a:t>muayyan</a:t>
                      </a:r>
                      <a:r>
                        <a:rPr lang="en-GB" sz="2000" dirty="0" smtClean="0"/>
                        <a:t> </a:t>
                      </a:r>
                      <a:r>
                        <a:rPr lang="en-GB" sz="2000" err="1" smtClean="0"/>
                        <a:t>yo'nalishlarda</a:t>
                      </a:r>
                      <a:r>
                        <a:rPr lang="en-GB" sz="2000" smtClean="0"/>
                        <a:t> o'zgarishlarni/harakatlarni aniqlash </a:t>
                      </a:r>
                      <a:r>
                        <a:rPr lang="en-GB" sz="2000" dirty="0" smtClean="0"/>
                        <a:t>(</a:t>
                      </a:r>
                      <a:r>
                        <a:rPr lang="en-GB" sz="2000" dirty="0" err="1" smtClean="0"/>
                        <a:t>masalan</a:t>
                      </a:r>
                      <a:r>
                        <a:rPr lang="en-GB" sz="2000" dirty="0" smtClean="0"/>
                        <a:t>, </a:t>
                      </a:r>
                      <a:r>
                        <a:rPr lang="en-GB" sz="2000" dirty="0" err="1" smtClean="0"/>
                        <a:t>vaqt</a:t>
                      </a:r>
                      <a:r>
                        <a:rPr lang="en-GB" sz="2000" dirty="0" smtClean="0"/>
                        <a:t> </a:t>
                      </a:r>
                      <a:r>
                        <a:rPr lang="en-GB" sz="2000" err="1" smtClean="0"/>
                        <a:t>yoki</a:t>
                      </a:r>
                      <a:r>
                        <a:rPr lang="en-GB" sz="2000" smtClean="0"/>
                        <a:t> mavzular bo'yicha</a:t>
                      </a:r>
                      <a:r>
                        <a:rPr lang="en-GB" sz="2000" dirty="0" smtClean="0"/>
                        <a:t>)</a:t>
                      </a:r>
                      <a:endParaRPr lang="en-GB" sz="2000" dirty="0"/>
                    </a:p>
                  </a:txBody>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1071538" y="214291"/>
          <a:ext cx="7858180" cy="5106826"/>
        </p:xfrm>
        <a:graphic>
          <a:graphicData uri="http://schemas.openxmlformats.org/drawingml/2006/table">
            <a:tbl>
              <a:tblPr firstRow="1" bandRow="1">
                <a:tableStyleId>{5C22544A-7EE6-4342-B048-85BDC9FD1C3A}</a:tableStyleId>
              </a:tblPr>
              <a:tblGrid>
                <a:gridCol w="1240765"/>
                <a:gridCol w="6617415"/>
              </a:tblGrid>
              <a:tr h="463519">
                <a:tc>
                  <a:txBody>
                    <a:bodyPr/>
                    <a:lstStyle/>
                    <a:p>
                      <a:pPr algn="ctr"/>
                      <a:r>
                        <a:rPr lang="en-GB" sz="2000" dirty="0" err="1" smtClean="0">
                          <a:solidFill>
                            <a:srgbClr val="FF0000"/>
                          </a:solidFill>
                        </a:rPr>
                        <a:t>Xaraqat</a:t>
                      </a:r>
                      <a:endParaRPr lang="en-GB" sz="2000" dirty="0">
                        <a:solidFill>
                          <a:srgbClr val="FF0000"/>
                        </a:solidFill>
                      </a:endParaRPr>
                    </a:p>
                  </a:txBody>
                  <a:tcPr>
                    <a:solidFill>
                      <a:srgbClr val="FFFF00"/>
                    </a:solidFill>
                  </a:tcPr>
                </a:tc>
                <a:tc>
                  <a:txBody>
                    <a:bodyPr/>
                    <a:lstStyle/>
                    <a:p>
                      <a:pPr algn="ctr"/>
                      <a:r>
                        <a:rPr lang="en-GB" sz="2000" dirty="0" err="1" smtClean="0">
                          <a:solidFill>
                            <a:srgbClr val="FF0000"/>
                          </a:solidFill>
                        </a:rPr>
                        <a:t>Nimani</a:t>
                      </a:r>
                      <a:r>
                        <a:rPr lang="en-GB" sz="2000" dirty="0" smtClean="0">
                          <a:solidFill>
                            <a:srgbClr val="FF0000"/>
                          </a:solidFill>
                        </a:rPr>
                        <a:t> </a:t>
                      </a:r>
                      <a:r>
                        <a:rPr lang="en-GB" sz="2000" dirty="0" err="1" smtClean="0">
                          <a:solidFill>
                            <a:srgbClr val="FF0000"/>
                          </a:solidFill>
                        </a:rPr>
                        <a:t>bildiradi</a:t>
                      </a:r>
                      <a:endParaRPr lang="en-GB" sz="2000" dirty="0">
                        <a:solidFill>
                          <a:srgbClr val="FF0000"/>
                        </a:solidFill>
                      </a:endParaRPr>
                    </a:p>
                  </a:txBody>
                  <a:tcPr>
                    <a:solidFill>
                      <a:srgbClr val="FFFF00"/>
                    </a:solidFill>
                  </a:tcPr>
                </a:tc>
              </a:tr>
              <a:tr h="650573">
                <a:tc>
                  <a:txBody>
                    <a:bodyPr/>
                    <a:lstStyle/>
                    <a:p>
                      <a:r>
                        <a:rPr lang="en-GB" sz="2000" dirty="0" err="1" smtClean="0"/>
                        <a:t>Xulosa</a:t>
                      </a:r>
                      <a:r>
                        <a:rPr lang="en-GB" sz="2000" dirty="0" smtClean="0"/>
                        <a:t> </a:t>
                      </a:r>
                      <a:r>
                        <a:rPr lang="en-GB" sz="2000" dirty="0" err="1" smtClean="0"/>
                        <a:t>chiqarish</a:t>
                      </a:r>
                      <a:endParaRPr lang="en-GB" sz="2000" dirty="0"/>
                    </a:p>
                  </a:txBody>
                  <a:tcPr/>
                </a:tc>
                <a:tc>
                  <a:txBody>
                    <a:bodyPr/>
                    <a:lstStyle/>
                    <a:p>
                      <a:r>
                        <a:rPr lang="en-GB" sz="2000" dirty="0" err="1" smtClean="0"/>
                        <a:t>tanqidiy</a:t>
                      </a:r>
                      <a:r>
                        <a:rPr lang="en-GB" sz="2000" dirty="0" smtClean="0"/>
                        <a:t> </a:t>
                      </a:r>
                      <a:r>
                        <a:rPr lang="en-GB" sz="2000" dirty="0" err="1" smtClean="0"/>
                        <a:t>fikrlashning</a:t>
                      </a:r>
                      <a:r>
                        <a:rPr lang="en-GB" sz="2000" dirty="0" smtClean="0"/>
                        <a:t> </a:t>
                      </a:r>
                      <a:r>
                        <a:rPr lang="en-GB" sz="2000" dirty="0" err="1" smtClean="0"/>
                        <a:t>oxirgi</a:t>
                      </a:r>
                      <a:r>
                        <a:rPr lang="en-GB" sz="2000" dirty="0" smtClean="0"/>
                        <a:t> </a:t>
                      </a:r>
                      <a:r>
                        <a:rPr lang="en-GB" sz="2000" dirty="0" err="1" smtClean="0"/>
                        <a:t>nuqtasi</a:t>
                      </a:r>
                      <a:r>
                        <a:rPr lang="en-GB" sz="2000" dirty="0" smtClean="0"/>
                        <a:t>; </a:t>
                      </a:r>
                      <a:r>
                        <a:rPr lang="en-GB" sz="2000" dirty="0" err="1" smtClean="0"/>
                        <a:t>natijalar</a:t>
                      </a:r>
                      <a:r>
                        <a:rPr lang="en-GB" sz="2000" dirty="0" smtClean="0"/>
                        <a:t> </a:t>
                      </a:r>
                      <a:r>
                        <a:rPr lang="en-GB" sz="2000" dirty="0" err="1" smtClean="0"/>
                        <a:t>nimani</a:t>
                      </a:r>
                      <a:r>
                        <a:rPr lang="en-GB" sz="2000" dirty="0" smtClean="0"/>
                        <a:t> </a:t>
                      </a:r>
                      <a:r>
                        <a:rPr lang="en-GB" sz="2000" dirty="0" err="1" smtClean="0"/>
                        <a:t>ko'rsatdi</a:t>
                      </a:r>
                      <a:r>
                        <a:rPr lang="en-GB" sz="2000" dirty="0" smtClean="0"/>
                        <a:t>; </a:t>
                      </a:r>
                      <a:r>
                        <a:rPr lang="en-GB" sz="2000" dirty="0" err="1" smtClean="0"/>
                        <a:t>fikrlash</a:t>
                      </a:r>
                      <a:r>
                        <a:rPr lang="en-GB" sz="2000" dirty="0" smtClean="0"/>
                        <a:t> </a:t>
                      </a:r>
                      <a:r>
                        <a:rPr lang="en-GB" sz="2000" dirty="0" err="1" smtClean="0"/>
                        <a:t>orqali</a:t>
                      </a:r>
                      <a:r>
                        <a:rPr lang="en-GB" sz="2000" dirty="0" smtClean="0"/>
                        <a:t> </a:t>
                      </a:r>
                      <a:r>
                        <a:rPr lang="en-GB" sz="2000" dirty="0" err="1" smtClean="0"/>
                        <a:t>qarorga</a:t>
                      </a:r>
                      <a:r>
                        <a:rPr lang="en-GB" sz="2000" dirty="0" smtClean="0"/>
                        <a:t> </a:t>
                      </a:r>
                      <a:r>
                        <a:rPr lang="en-GB" sz="2000" dirty="0" err="1" smtClean="0"/>
                        <a:t>kelish</a:t>
                      </a:r>
                      <a:endParaRPr lang="en-GB" sz="2000" dirty="0"/>
                    </a:p>
                  </a:txBody>
                  <a:tcPr/>
                </a:tc>
              </a:tr>
              <a:tr h="459197">
                <a:tc>
                  <a:txBody>
                    <a:bodyPr/>
                    <a:lstStyle/>
                    <a:p>
                      <a:r>
                        <a:rPr lang="en-GB" sz="2000" dirty="0" err="1" smtClean="0"/>
                        <a:t>Qaror</a:t>
                      </a:r>
                      <a:r>
                        <a:rPr lang="en-GB" sz="2000" dirty="0" smtClean="0"/>
                        <a:t> </a:t>
                      </a:r>
                      <a:r>
                        <a:rPr lang="en-GB" sz="2000" dirty="0" err="1" smtClean="0"/>
                        <a:t>chiqarish</a:t>
                      </a:r>
                      <a:endParaRPr lang="en-GB" sz="2000" dirty="0"/>
                    </a:p>
                  </a:txBody>
                  <a:tcPr/>
                </a:tc>
                <a:tc>
                  <a:txBody>
                    <a:bodyPr/>
                    <a:lstStyle/>
                    <a:p>
                      <a:r>
                        <a:rPr lang="en-GB" sz="2000" dirty="0" err="1" smtClean="0"/>
                        <a:t>fikrini</a:t>
                      </a:r>
                      <a:r>
                        <a:rPr lang="en-GB" sz="2000" dirty="0" smtClean="0"/>
                        <a:t> </a:t>
                      </a:r>
                      <a:r>
                        <a:rPr lang="en-GB" sz="2000" dirty="0" err="1" smtClean="0"/>
                        <a:t>hal</a:t>
                      </a:r>
                      <a:r>
                        <a:rPr lang="en-GB" sz="2000" dirty="0" smtClean="0"/>
                        <a:t> </a:t>
                      </a:r>
                      <a:r>
                        <a:rPr lang="en-GB" sz="2000" dirty="0" err="1" smtClean="0"/>
                        <a:t>qilish</a:t>
                      </a:r>
                      <a:r>
                        <a:rPr lang="en-GB" sz="2000" dirty="0" smtClean="0"/>
                        <a:t> (</a:t>
                      </a:r>
                      <a:r>
                        <a:rPr lang="en-GB" sz="2000" dirty="0" err="1" smtClean="0"/>
                        <a:t>dalil</a:t>
                      </a:r>
                      <a:r>
                        <a:rPr lang="en-GB" sz="2000" dirty="0" smtClean="0"/>
                        <a:t> </a:t>
                      </a:r>
                      <a:r>
                        <a:rPr lang="en-GB" sz="2000" dirty="0" err="1" smtClean="0"/>
                        <a:t>asosida</a:t>
                      </a:r>
                      <a:r>
                        <a:rPr lang="en-GB" sz="2000" dirty="0" smtClean="0"/>
                        <a:t>)</a:t>
                      </a:r>
                      <a:endParaRPr lang="en-GB" sz="2000" dirty="0"/>
                    </a:p>
                  </a:txBody>
                  <a:tcPr/>
                </a:tc>
              </a:tr>
              <a:tr h="1048632">
                <a:tc>
                  <a:txBody>
                    <a:bodyPr/>
                    <a:lstStyle/>
                    <a:p>
                      <a:r>
                        <a:rPr lang="en-GB" sz="2000" dirty="0" err="1" smtClean="0"/>
                        <a:t>Oqlash</a:t>
                      </a:r>
                      <a:endParaRPr lang="en-GB" sz="2000" dirty="0"/>
                    </a:p>
                  </a:txBody>
                  <a:tcPr/>
                </a:tc>
                <a:tc>
                  <a:txBody>
                    <a:bodyPr/>
                    <a:lstStyle/>
                    <a:p>
                      <a:r>
                        <a:rPr lang="en-GB" sz="2000" dirty="0" err="1" smtClean="0"/>
                        <a:t>muayyan</a:t>
                      </a:r>
                      <a:r>
                        <a:rPr lang="en-GB" sz="2000" dirty="0" smtClean="0"/>
                        <a:t> </a:t>
                      </a:r>
                      <a:r>
                        <a:rPr lang="en-GB" sz="2000" dirty="0" err="1" smtClean="0"/>
                        <a:t>ko'rinish</a:t>
                      </a:r>
                      <a:r>
                        <a:rPr lang="en-GB" sz="2000" dirty="0" smtClean="0"/>
                        <a:t> </a:t>
                      </a:r>
                      <a:r>
                        <a:rPr lang="en-GB" sz="2000" dirty="0" err="1" smtClean="0"/>
                        <a:t>uchun</a:t>
                      </a:r>
                      <a:r>
                        <a:rPr lang="en-GB" sz="2000" dirty="0" smtClean="0"/>
                        <a:t> </a:t>
                      </a:r>
                      <a:r>
                        <a:rPr lang="en-GB" sz="2000" dirty="0" err="1" smtClean="0"/>
                        <a:t>ish</a:t>
                      </a:r>
                      <a:r>
                        <a:rPr lang="en-GB" sz="2000" dirty="0" smtClean="0"/>
                        <a:t> </a:t>
                      </a:r>
                      <a:r>
                        <a:rPr lang="en-GB" sz="2000" dirty="0" err="1" smtClean="0"/>
                        <a:t>qilish</a:t>
                      </a:r>
                      <a:r>
                        <a:rPr lang="en-GB" sz="2000" dirty="0" smtClean="0"/>
                        <a:t>; </a:t>
                      </a:r>
                      <a:r>
                        <a:rPr lang="en-GB" sz="2000" dirty="0" err="1" smtClean="0"/>
                        <a:t>nima</a:t>
                      </a:r>
                      <a:r>
                        <a:rPr lang="en-GB" sz="2000" dirty="0" smtClean="0"/>
                        <a:t> </a:t>
                      </a:r>
                      <a:r>
                        <a:rPr lang="en-GB" sz="2000" dirty="0" err="1" smtClean="0"/>
                        <a:t>uchun</a:t>
                      </a:r>
                      <a:r>
                        <a:rPr lang="en-GB" sz="2000" dirty="0" smtClean="0"/>
                        <a:t> </a:t>
                      </a:r>
                      <a:r>
                        <a:rPr lang="en-GB" sz="2000" dirty="0" err="1" smtClean="0"/>
                        <a:t>biror</a:t>
                      </a:r>
                      <a:r>
                        <a:rPr lang="en-GB" sz="2000" dirty="0" smtClean="0"/>
                        <a:t> </a:t>
                      </a:r>
                      <a:r>
                        <a:rPr lang="en-GB" sz="2000" dirty="0" err="1" smtClean="0"/>
                        <a:t>narsa</a:t>
                      </a:r>
                      <a:r>
                        <a:rPr lang="en-GB" sz="2000" dirty="0" smtClean="0"/>
                        <a:t> </a:t>
                      </a:r>
                      <a:r>
                        <a:rPr lang="en-GB" sz="2000" dirty="0" err="1" smtClean="0"/>
                        <a:t>o'xshashligini</a:t>
                      </a:r>
                      <a:r>
                        <a:rPr lang="en-GB" sz="2000" dirty="0" smtClean="0"/>
                        <a:t> </a:t>
                      </a:r>
                      <a:r>
                        <a:rPr lang="en-GB" sz="2000" dirty="0" err="1" smtClean="0"/>
                        <a:t>tushuntirish</a:t>
                      </a:r>
                      <a:r>
                        <a:rPr lang="en-GB" sz="2000" dirty="0" smtClean="0"/>
                        <a:t>; </a:t>
                      </a:r>
                      <a:r>
                        <a:rPr lang="en-GB" sz="2000" dirty="0" err="1" smtClean="0"/>
                        <a:t>sabablar</a:t>
                      </a:r>
                      <a:r>
                        <a:rPr lang="en-GB" sz="2000" dirty="0" smtClean="0"/>
                        <a:t> </a:t>
                      </a:r>
                      <a:r>
                        <a:rPr lang="en-GB" sz="2000" dirty="0" err="1" smtClean="0"/>
                        <a:t>keltirish</a:t>
                      </a:r>
                      <a:r>
                        <a:rPr lang="en-GB" sz="2000" dirty="0" smtClean="0"/>
                        <a:t>; </a:t>
                      </a:r>
                      <a:r>
                        <a:rPr lang="en-GB" sz="2000" dirty="0" err="1" smtClean="0"/>
                        <a:t>biror</a:t>
                      </a:r>
                      <a:r>
                        <a:rPr lang="en-GB" sz="2000" dirty="0" smtClean="0"/>
                        <a:t> </a:t>
                      </a:r>
                      <a:r>
                        <a:rPr lang="en-GB" sz="2000" dirty="0" err="1" smtClean="0"/>
                        <a:t>narsa</a:t>
                      </a:r>
                      <a:r>
                        <a:rPr lang="en-GB" sz="2000" dirty="0" smtClean="0"/>
                        <a:t> </a:t>
                      </a:r>
                      <a:r>
                        <a:rPr lang="en-GB" sz="2000" dirty="0" err="1" smtClean="0"/>
                        <a:t>uchun</a:t>
                      </a:r>
                      <a:r>
                        <a:rPr lang="en-GB" sz="2000" dirty="0" smtClean="0"/>
                        <a:t> </a:t>
                      </a:r>
                      <a:r>
                        <a:rPr lang="en-GB" sz="2000" dirty="0" err="1" smtClean="0"/>
                        <a:t>etarli</a:t>
                      </a:r>
                      <a:r>
                        <a:rPr lang="en-GB" sz="2000" dirty="0" smtClean="0"/>
                        <a:t> </a:t>
                      </a:r>
                      <a:r>
                        <a:rPr lang="en-GB" sz="2000" dirty="0" err="1" smtClean="0"/>
                        <a:t>asoslarni</a:t>
                      </a:r>
                      <a:r>
                        <a:rPr lang="en-GB" sz="2000" dirty="0" smtClean="0"/>
                        <a:t> </a:t>
                      </a:r>
                      <a:r>
                        <a:rPr lang="en-GB" sz="2000" dirty="0" err="1" smtClean="0"/>
                        <a:t>ko'rsatish</a:t>
                      </a:r>
                      <a:endParaRPr lang="en-GB" sz="2000" dirty="0"/>
                    </a:p>
                  </a:txBody>
                  <a:tcPr/>
                </a:tc>
              </a:tr>
              <a:tr h="730865">
                <a:tc>
                  <a:txBody>
                    <a:bodyPr/>
                    <a:lstStyle/>
                    <a:p>
                      <a:r>
                        <a:rPr lang="en-GB" sz="2000" dirty="0" err="1" smtClean="0"/>
                        <a:t>Dalil</a:t>
                      </a:r>
                      <a:r>
                        <a:rPr lang="en-GB" sz="2000" dirty="0" smtClean="0"/>
                        <a:t> </a:t>
                      </a:r>
                      <a:r>
                        <a:rPr lang="en-GB" sz="2000" dirty="0" err="1" smtClean="0"/>
                        <a:t>keltirish</a:t>
                      </a:r>
                      <a:endParaRPr lang="en-GB" sz="2000" dirty="0"/>
                    </a:p>
                  </a:txBody>
                  <a:tcPr/>
                </a:tc>
                <a:tc>
                  <a:txBody>
                    <a:bodyPr/>
                    <a:lstStyle/>
                    <a:p>
                      <a:r>
                        <a:rPr lang="en-GB" sz="2000" dirty="0" err="1" smtClean="0"/>
                        <a:t>tekshirishni</a:t>
                      </a:r>
                      <a:r>
                        <a:rPr lang="en-GB" sz="2000" dirty="0" smtClean="0"/>
                        <a:t> </a:t>
                      </a:r>
                      <a:r>
                        <a:rPr lang="en-GB" sz="2000" dirty="0" err="1" smtClean="0"/>
                        <a:t>mumkin</a:t>
                      </a:r>
                      <a:r>
                        <a:rPr lang="en-GB" sz="2000" dirty="0" smtClean="0"/>
                        <a:t> </a:t>
                      </a:r>
                      <a:r>
                        <a:rPr lang="en-GB" sz="2000" dirty="0" err="1" smtClean="0"/>
                        <a:t>bo'lgan</a:t>
                      </a:r>
                      <a:r>
                        <a:rPr lang="en-GB" sz="2000" dirty="0" smtClean="0"/>
                        <a:t> </a:t>
                      </a:r>
                      <a:r>
                        <a:rPr lang="en-GB" sz="2000" dirty="0" err="1" smtClean="0"/>
                        <a:t>dalillar</a:t>
                      </a:r>
                      <a:r>
                        <a:rPr lang="en-GB" sz="2000" dirty="0" smtClean="0"/>
                        <a:t> </a:t>
                      </a:r>
                      <a:r>
                        <a:rPr lang="en-GB" sz="2000" dirty="0" err="1" smtClean="0"/>
                        <a:t>bilan</a:t>
                      </a:r>
                      <a:r>
                        <a:rPr lang="en-GB" sz="2000" dirty="0" smtClean="0"/>
                        <a:t> </a:t>
                      </a:r>
                      <a:r>
                        <a:rPr lang="en-GB" sz="2000" dirty="0" err="1" smtClean="0"/>
                        <a:t>isbotlash</a:t>
                      </a:r>
                      <a:endParaRPr lang="en-GB" sz="2000" dirty="0"/>
                    </a:p>
                  </a:txBody>
                  <a:tcPr/>
                </a:tc>
              </a:tr>
              <a:tr h="730865">
                <a:tc>
                  <a:txBody>
                    <a:bodyPr/>
                    <a:lstStyle/>
                    <a:p>
                      <a:r>
                        <a:rPr lang="en-GB" sz="2000" dirty="0" err="1" smtClean="0"/>
                        <a:t>Umumlashtirmoq</a:t>
                      </a:r>
                      <a:endParaRPr lang="en-GB" sz="2000" dirty="0"/>
                    </a:p>
                  </a:txBody>
                  <a:tcPr/>
                </a:tc>
                <a:tc>
                  <a:txBody>
                    <a:bodyPr/>
                    <a:lstStyle/>
                    <a:p>
                      <a:r>
                        <a:rPr lang="en-GB" sz="2000" dirty="0" err="1" smtClean="0"/>
                        <a:t>ma'lumotning</a:t>
                      </a:r>
                      <a:r>
                        <a:rPr lang="en-GB" sz="2000" dirty="0" smtClean="0"/>
                        <a:t> </a:t>
                      </a:r>
                      <a:r>
                        <a:rPr lang="en-GB" sz="2000" dirty="0" err="1" smtClean="0"/>
                        <a:t>asosiy</a:t>
                      </a:r>
                      <a:r>
                        <a:rPr lang="en-GB" sz="2000" dirty="0" smtClean="0"/>
                        <a:t> </a:t>
                      </a:r>
                      <a:r>
                        <a:rPr lang="en-GB" sz="2000" dirty="0" err="1" smtClean="0"/>
                        <a:t>nuqtalari</a:t>
                      </a:r>
                      <a:r>
                        <a:rPr lang="en-GB" sz="2000" dirty="0" smtClean="0"/>
                        <a:t> </a:t>
                      </a:r>
                      <a:r>
                        <a:rPr lang="en-GB" sz="2000" dirty="0" err="1" smtClean="0"/>
                        <a:t>yoki</a:t>
                      </a:r>
                      <a:r>
                        <a:rPr lang="en-GB" sz="2000" dirty="0" smtClean="0"/>
                        <a:t> </a:t>
                      </a:r>
                      <a:r>
                        <a:rPr lang="en-GB" sz="2000" dirty="0" err="1" smtClean="0"/>
                        <a:t>jihatlarini</a:t>
                      </a:r>
                      <a:r>
                        <a:rPr lang="en-GB" sz="2000" dirty="0" smtClean="0"/>
                        <a:t> </a:t>
                      </a:r>
                      <a:r>
                        <a:rPr lang="en-GB" sz="2000" dirty="0" err="1" smtClean="0"/>
                        <a:t>aniqlash</a:t>
                      </a:r>
                      <a:r>
                        <a:rPr lang="en-GB" sz="2000" dirty="0" smtClean="0"/>
                        <a:t>, </a:t>
                      </a:r>
                      <a:r>
                        <a:rPr lang="en-GB" sz="2000" dirty="0" err="1" smtClean="0"/>
                        <a:t>keraksiz</a:t>
                      </a:r>
                      <a:r>
                        <a:rPr lang="en-GB" sz="2000" dirty="0" smtClean="0"/>
                        <a:t> </a:t>
                      </a:r>
                      <a:r>
                        <a:rPr lang="en-GB" sz="2000" dirty="0" err="1" smtClean="0"/>
                        <a:t>tafsilotini</a:t>
                      </a:r>
                      <a:r>
                        <a:rPr lang="en-GB" sz="2000" dirty="0" smtClean="0"/>
                        <a:t> </a:t>
                      </a:r>
                      <a:r>
                        <a:rPr lang="en-GB" sz="2000" dirty="0" err="1" smtClean="0"/>
                        <a:t>olib</a:t>
                      </a:r>
                      <a:r>
                        <a:rPr lang="en-GB" sz="2000" dirty="0" smtClean="0"/>
                        <a:t> </a:t>
                      </a:r>
                      <a:r>
                        <a:rPr lang="en-GB" sz="2000" dirty="0" err="1" smtClean="0"/>
                        <a:t>tashlash</a:t>
                      </a:r>
                      <a:endParaRPr lang="en-GB" sz="2000" dirty="0"/>
                    </a:p>
                  </a:txBody>
                  <a:tcPr/>
                </a:tc>
              </a:tr>
              <a:tr h="730865">
                <a:tc>
                  <a:txBody>
                    <a:bodyPr/>
                    <a:lstStyle/>
                    <a:p>
                      <a:r>
                        <a:rPr lang="en-GB" sz="2000" dirty="0" err="1" smtClean="0"/>
                        <a:t>Ko'rib</a:t>
                      </a:r>
                      <a:r>
                        <a:rPr lang="en-GB" sz="2000" dirty="0" smtClean="0"/>
                        <a:t> </a:t>
                      </a:r>
                      <a:r>
                        <a:rPr lang="en-GB" sz="2000" dirty="0" err="1" smtClean="0"/>
                        <a:t>chiqish</a:t>
                      </a:r>
                      <a:endParaRPr lang="en-GB" sz="2000" dirty="0"/>
                    </a:p>
                  </a:txBody>
                  <a:tcPr/>
                </a:tc>
                <a:tc>
                  <a:txBody>
                    <a:bodyPr/>
                    <a:lstStyle/>
                    <a:p>
                      <a:r>
                        <a:rPr lang="en-GB" sz="2000" dirty="0" err="1" smtClean="0"/>
                        <a:t>baholash</a:t>
                      </a:r>
                      <a:r>
                        <a:rPr lang="en-GB" sz="2000" dirty="0" smtClean="0"/>
                        <a:t> </a:t>
                      </a:r>
                      <a:r>
                        <a:rPr lang="en-GB" sz="2000" dirty="0" err="1" smtClean="0"/>
                        <a:t>o'z</a:t>
                      </a:r>
                      <a:r>
                        <a:rPr lang="en-GB" sz="2000" dirty="0" smtClean="0"/>
                        <a:t> </a:t>
                      </a:r>
                      <a:r>
                        <a:rPr lang="en-GB" sz="2000" dirty="0" err="1" smtClean="0"/>
                        <a:t>ichiga</a:t>
                      </a:r>
                      <a:r>
                        <a:rPr lang="en-GB" sz="2000" dirty="0" smtClean="0"/>
                        <a:t> </a:t>
                      </a:r>
                      <a:r>
                        <a:rPr lang="en-GB" sz="2000" dirty="0" err="1" smtClean="0"/>
                        <a:t>oladigan</a:t>
                      </a:r>
                      <a:r>
                        <a:rPr lang="en-GB" sz="2000" dirty="0" smtClean="0"/>
                        <a:t> </a:t>
                      </a:r>
                      <a:r>
                        <a:rPr lang="en-GB" sz="2000" dirty="0" err="1" smtClean="0"/>
                        <a:t>narsalarni</a:t>
                      </a:r>
                      <a:r>
                        <a:rPr lang="en-GB" sz="2000" dirty="0" smtClean="0"/>
                        <a:t> </a:t>
                      </a:r>
                      <a:r>
                        <a:rPr lang="en-GB" sz="2000" dirty="0" err="1" smtClean="0"/>
                        <a:t>qayta</a:t>
                      </a:r>
                      <a:r>
                        <a:rPr lang="en-GB" sz="2000" dirty="0" smtClean="0"/>
                        <a:t> </a:t>
                      </a:r>
                      <a:r>
                        <a:rPr lang="en-GB" sz="2000" dirty="0" err="1" smtClean="0"/>
                        <a:t>ko'rib</a:t>
                      </a:r>
                      <a:r>
                        <a:rPr lang="en-GB" sz="2000" dirty="0" smtClean="0"/>
                        <a:t> </a:t>
                      </a:r>
                      <a:r>
                        <a:rPr lang="en-GB" sz="2000" dirty="0" err="1" smtClean="0"/>
                        <a:t>chiqish</a:t>
                      </a:r>
                      <a:endParaRPr lang="en-GB" sz="2000" dirty="0"/>
                    </a:p>
                  </a:txBody>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857232"/>
            <a:ext cx="7858180" cy="5429288"/>
          </a:xfrm>
        </p:spPr>
        <p:txBody>
          <a:bodyPr>
            <a:noAutofit/>
          </a:bodyPr>
          <a:lstStyle/>
          <a:p>
            <a:pPr marL="361950">
              <a:lnSpc>
                <a:spcPts val="4100"/>
              </a:lnSpc>
            </a:pPr>
            <a:r>
              <a:rPr lang="en-US" sz="2800" dirty="0" smtClean="0">
                <a:solidFill>
                  <a:srgbClr val="002060"/>
                </a:solidFill>
                <a:latin typeface="Times New Roman" pitchFamily="18" charset="0"/>
                <a:cs typeface="Times New Roman" pitchFamily="18" charset="0"/>
              </a:rPr>
              <a:t>1. </a:t>
            </a:r>
            <a:r>
              <a:rPr lang="uz-Latn-UZ" sz="2800" dirty="0" smtClean="0">
                <a:solidFill>
                  <a:srgbClr val="002060"/>
                </a:solidFill>
                <a:latin typeface="Times New Roman" pitchFamily="18" charset="0"/>
                <a:cs typeface="Times New Roman" pitchFamily="18" charset="0"/>
              </a:rPr>
              <a:t>Maqsad</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2. </a:t>
            </a:r>
            <a:r>
              <a:rPr lang="uz-Latn-UZ" sz="2800" dirty="0" smtClean="0">
                <a:solidFill>
                  <a:srgbClr val="002060"/>
                </a:solidFill>
                <a:latin typeface="Times New Roman" pitchFamily="18" charset="0"/>
                <a:cs typeface="Times New Roman" pitchFamily="18" charset="0"/>
              </a:rPr>
              <a:t>Ochiq </a:t>
            </a:r>
            <a:r>
              <a:rPr lang="uz-Latn-UZ" sz="2800" dirty="0" smtClean="0">
                <a:solidFill>
                  <a:srgbClr val="002060"/>
                </a:solidFill>
                <a:latin typeface="Times New Roman" pitchFamily="18" charset="0"/>
                <a:cs typeface="Times New Roman" pitchFamily="18" charset="0"/>
              </a:rPr>
              <a:t>fikrli, </a:t>
            </a:r>
            <a:r>
              <a:rPr lang="uz-Latn-UZ" sz="2800" dirty="0" smtClean="0">
                <a:solidFill>
                  <a:srgbClr val="002060"/>
                </a:solidFill>
                <a:latin typeface="Times New Roman" pitchFamily="18" charset="0"/>
                <a:cs typeface="Times New Roman" pitchFamily="18" charset="0"/>
              </a:rPr>
              <a:t>moslashuvchan</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3. </a:t>
            </a:r>
            <a:r>
              <a:rPr lang="uz-Latn-UZ" sz="2800" dirty="0" smtClean="0">
                <a:solidFill>
                  <a:srgbClr val="002060"/>
                </a:solidFill>
                <a:latin typeface="Times New Roman" pitchFamily="18" charset="0"/>
                <a:cs typeface="Times New Roman" pitchFamily="18" charset="0"/>
              </a:rPr>
              <a:t>Taxminlarni tekshirish</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4. </a:t>
            </a:r>
            <a:r>
              <a:rPr lang="uz-Latn-UZ" sz="2800" dirty="0" smtClean="0">
                <a:solidFill>
                  <a:srgbClr val="002060"/>
                </a:solidFill>
                <a:latin typeface="Times New Roman" pitchFamily="18" charset="0"/>
                <a:cs typeface="Times New Roman" pitchFamily="18" charset="0"/>
              </a:rPr>
              <a:t>Tarafkashlikni tekshirish</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5. B</a:t>
            </a:r>
            <a:r>
              <a:rPr lang="uz-Latn-UZ" sz="2800" dirty="0" smtClean="0">
                <a:solidFill>
                  <a:srgbClr val="002060"/>
                </a:solidFill>
                <a:latin typeface="Times New Roman" pitchFamily="18" charset="0"/>
                <a:cs typeface="Times New Roman" pitchFamily="18" charset="0"/>
              </a:rPr>
              <a:t>irinchi </a:t>
            </a:r>
            <a:r>
              <a:rPr lang="uz-Latn-UZ" sz="2800" dirty="0" smtClean="0">
                <a:solidFill>
                  <a:srgbClr val="002060"/>
                </a:solidFill>
                <a:latin typeface="Times New Roman" pitchFamily="18" charset="0"/>
                <a:cs typeface="Times New Roman" pitchFamily="18" charset="0"/>
              </a:rPr>
              <a:t>javob </a:t>
            </a:r>
            <a:r>
              <a:rPr lang="uz-Latn-UZ" sz="2800" dirty="0" smtClean="0">
                <a:solidFill>
                  <a:srgbClr val="002060"/>
                </a:solidFill>
                <a:latin typeface="Times New Roman" pitchFamily="18" charset="0"/>
                <a:cs typeface="Times New Roman" pitchFamily="18" charset="0"/>
              </a:rPr>
              <a:t>tizimi</a:t>
            </a:r>
            <a:r>
              <a:rPr lang="en-US" sz="2800" dirty="0" smtClean="0">
                <a:solidFill>
                  <a:srgbClr val="002060"/>
                </a:solidFill>
                <a:latin typeface="Times New Roman" pitchFamily="18" charset="0"/>
                <a:cs typeface="Times New Roman" pitchFamily="18" charset="0"/>
              </a:rPr>
              <a:t>:</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baholash</a:t>
            </a:r>
            <a:r>
              <a:rPr lang="uz-Latn-UZ" sz="2800"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tavsiya</a:t>
            </a:r>
            <a:r>
              <a:rPr lang="uz-Latn-UZ" sz="2800"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solishtirish/</a:t>
            </a:r>
            <a:r>
              <a:rPr lang="en-US" sz="2800" dirty="0" err="1" smtClean="0">
                <a:solidFill>
                  <a:srgbClr val="002060"/>
                </a:solidFill>
                <a:latin typeface="Times New Roman" pitchFamily="18" charset="0"/>
                <a:cs typeface="Times New Roman" pitchFamily="18" charset="0"/>
              </a:rPr>
              <a:t>taqqoslash</a:t>
            </a:r>
            <a:r>
              <a:rPr lang="uz-Latn-UZ" sz="2800"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xulosa</a:t>
            </a:r>
            <a:r>
              <a:rPr lang="en-US" sz="2800" dirty="0" smtClean="0">
                <a:solidFill>
                  <a:srgbClr val="002060"/>
                </a:solidFill>
                <a:effectLst/>
                <a:latin typeface="Times New Roman" pitchFamily="18" charset="0"/>
                <a:cs typeface="Times New Roman" pitchFamily="18" charset="0"/>
              </a:rPr>
              <a:t>.</a:t>
            </a:r>
            <a:br>
              <a:rPr lang="en-US" sz="2800" dirty="0" smtClean="0">
                <a:solidFill>
                  <a:srgbClr val="002060"/>
                </a:solidFill>
                <a:effectLst/>
                <a:latin typeface="Times New Roman" pitchFamily="18" charset="0"/>
                <a:cs typeface="Times New Roman" pitchFamily="18" charset="0"/>
              </a:rPr>
            </a:br>
            <a:r>
              <a:rPr lang="en-US" sz="2800" dirty="0" err="1" smtClean="0">
                <a:solidFill>
                  <a:srgbClr val="C00000"/>
                </a:solidFill>
                <a:effectLst/>
                <a:latin typeface="Times New Roman" pitchFamily="18" charset="0"/>
                <a:cs typeface="Times New Roman" pitchFamily="18" charset="0"/>
              </a:rPr>
              <a:t>Savollar</a:t>
            </a:r>
            <a:r>
              <a:rPr lang="en-US" sz="2800" dirty="0" smtClean="0">
                <a:solidFill>
                  <a:srgbClr val="C00000"/>
                </a:solidFill>
                <a:effectLst/>
                <a:latin typeface="Times New Roman" pitchFamily="18" charset="0"/>
                <a:cs typeface="Times New Roman" pitchFamily="18" charset="0"/>
              </a:rPr>
              <a:t> - </a:t>
            </a:r>
            <a:r>
              <a:rPr lang="en-US" sz="2800" dirty="0" err="1" smtClean="0">
                <a:solidFill>
                  <a:srgbClr val="C00000"/>
                </a:solidFill>
                <a:effectLst/>
                <a:latin typeface="Times New Roman" pitchFamily="18" charset="0"/>
                <a:cs typeface="Times New Roman" pitchFamily="18" charset="0"/>
              </a:rPr>
              <a:t>faol</a:t>
            </a:r>
            <a:r>
              <a:rPr lang="en-US" sz="2800" dirty="0" smtClean="0">
                <a:solidFill>
                  <a:srgbClr val="C00000"/>
                </a:solidFill>
                <a:effectLst/>
                <a:latin typeface="Times New Roman" pitchFamily="18" charset="0"/>
                <a:cs typeface="Times New Roman" pitchFamily="18" charset="0"/>
              </a:rPr>
              <a:t> </a:t>
            </a:r>
            <a:r>
              <a:rPr lang="en-US" sz="2800" dirty="0" err="1" smtClean="0">
                <a:solidFill>
                  <a:srgbClr val="C00000"/>
                </a:solidFill>
                <a:effectLst/>
                <a:latin typeface="Times New Roman" pitchFamily="18" charset="0"/>
                <a:cs typeface="Times New Roman" pitchFamily="18" charset="0"/>
              </a:rPr>
              <a:t>aqliy</a:t>
            </a:r>
            <a:r>
              <a:rPr lang="en-US" sz="2800" dirty="0" smtClean="0">
                <a:solidFill>
                  <a:srgbClr val="C00000"/>
                </a:solidFill>
                <a:effectLst/>
                <a:latin typeface="Times New Roman" pitchFamily="18" charset="0"/>
                <a:cs typeface="Times New Roman" pitchFamily="18" charset="0"/>
              </a:rPr>
              <a:t> </a:t>
            </a:r>
            <a:r>
              <a:rPr lang="en-US" sz="2800" dirty="0" err="1" smtClean="0">
                <a:solidFill>
                  <a:srgbClr val="C00000"/>
                </a:solidFill>
                <a:effectLst/>
                <a:latin typeface="Times New Roman" pitchFamily="18" charset="0"/>
                <a:cs typeface="Times New Roman" pitchFamily="18" charset="0"/>
              </a:rPr>
              <a:t>harakatidur</a:t>
            </a:r>
            <a:r>
              <a:rPr lang="en-US" sz="2800" dirty="0" smtClean="0">
                <a:solidFill>
                  <a:srgbClr val="C00000"/>
                </a:solidFill>
                <a:effectLst/>
                <a:latin typeface="Times New Roman" pitchFamily="18" charset="0"/>
                <a:cs typeface="Times New Roman" pitchFamily="18" charset="0"/>
              </a:rPr>
              <a:t>.</a:t>
            </a:r>
            <a:br>
              <a:rPr lang="en-US" sz="2800" dirty="0" smtClean="0">
                <a:solidFill>
                  <a:srgbClr val="C00000"/>
                </a:solidFill>
                <a:effectLst/>
                <a:latin typeface="Times New Roman" pitchFamily="18" charset="0"/>
                <a:cs typeface="Times New Roman" pitchFamily="18" charset="0"/>
              </a:rPr>
            </a:br>
            <a:r>
              <a:rPr lang="en-US" sz="2800" dirty="0" smtClean="0">
                <a:solidFill>
                  <a:srgbClr val="C00000"/>
                </a:solidFill>
                <a:effectLst/>
                <a:latin typeface="Times New Roman" pitchFamily="18" charset="0"/>
                <a:cs typeface="Times New Roman" pitchFamily="18" charset="0"/>
              </a:rPr>
              <a:t>					Frank Kingdom</a:t>
            </a:r>
            <a:endParaRPr lang="ru-RU" sz="28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71414"/>
            <a:ext cx="8143900" cy="584775"/>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a:t>
            </a:r>
            <a:r>
              <a:rPr lang="en-US" sz="3200" b="1" dirty="0" smtClean="0">
                <a:solidFill>
                  <a:srgbClr val="FF0000"/>
                </a:solidFill>
                <a:latin typeface="Times New Roman" pitchFamily="18" charset="0"/>
                <a:cs typeface="Times New Roman" pitchFamily="18" charset="0"/>
              </a:rPr>
              <a:t>A</a:t>
            </a:r>
            <a:r>
              <a:rPr lang="uz-Latn-UZ" sz="3200" b="1" dirty="0" smtClean="0">
                <a:solidFill>
                  <a:srgbClr val="FF0000"/>
                </a:solidFill>
                <a:latin typeface="Times New Roman" pitchFamily="18" charset="0"/>
                <a:cs typeface="Times New Roman" pitchFamily="18" charset="0"/>
              </a:rPr>
              <a:t>xborotni </a:t>
            </a:r>
            <a:r>
              <a:rPr lang="uz-Latn-UZ" sz="3200" b="1" dirty="0" smtClean="0">
                <a:solidFill>
                  <a:srgbClr val="FF0000"/>
                </a:solidFill>
                <a:latin typeface="Times New Roman" pitchFamily="18" charset="0"/>
                <a:cs typeface="Times New Roman" pitchFamily="18" charset="0"/>
              </a:rPr>
              <a:t>baholash yoki tanqid </a:t>
            </a:r>
            <a:r>
              <a:rPr lang="uz-Latn-UZ" sz="3200" b="1" dirty="0" smtClean="0">
                <a:solidFill>
                  <a:srgbClr val="FF0000"/>
                </a:solidFill>
                <a:latin typeface="Times New Roman" pitchFamily="18" charset="0"/>
                <a:cs typeface="Times New Roman" pitchFamily="18" charset="0"/>
              </a:rPr>
              <a:t>fikrlash</a:t>
            </a:r>
            <a:endParaRPr lang="ru-RU" sz="32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16</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071546"/>
            <a:ext cx="7858180" cy="4786346"/>
          </a:xfrm>
        </p:spPr>
        <p:txBody>
          <a:bodyPr>
            <a:noAutofit/>
          </a:bodyPr>
          <a:lstStyle/>
          <a:p>
            <a:pPr marL="361950">
              <a:lnSpc>
                <a:spcPts val="4100"/>
              </a:lnSpc>
            </a:pPr>
            <a:r>
              <a:rPr lang="en-US" sz="3200" dirty="0" err="1" smtClean="0">
                <a:solidFill>
                  <a:srgbClr val="002060"/>
                </a:solidFill>
                <a:effectLst/>
                <a:latin typeface="Times New Roman" pitchFamily="18" charset="0"/>
                <a:cs typeface="Times New Roman" pitchFamily="18" charset="0"/>
              </a:rPr>
              <a:t>Yangi</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fikrlar-ijodkorlik</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err="1" smtClean="0">
                <a:solidFill>
                  <a:srgbClr val="002060"/>
                </a:solidFill>
                <a:effectLst/>
                <a:latin typeface="Times New Roman" pitchFamily="18" charset="0"/>
                <a:cs typeface="Times New Roman" pitchFamily="18" charset="0"/>
              </a:rPr>
              <a:t>Eski</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g'oyalarning</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yangicha</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qo’llash</a:t>
            </a:r>
            <a:r>
              <a:rPr lang="en-US" sz="3200" dirty="0" smtClean="0">
                <a:solidFill>
                  <a:srgbClr val="002060"/>
                </a:solidFill>
                <a:effectLst/>
                <a:latin typeface="Times New Roman" pitchFamily="18" charset="0"/>
                <a:cs typeface="Times New Roman" pitchFamily="18" charset="0"/>
              </a:rPr>
              <a:t> </a:t>
            </a:r>
            <a:br>
              <a:rPr lang="en-US" sz="3200" dirty="0" smtClean="0">
                <a:solidFill>
                  <a:srgbClr val="002060"/>
                </a:solidFill>
                <a:effectLst/>
                <a:latin typeface="Times New Roman" pitchFamily="18" charset="0"/>
                <a:cs typeface="Times New Roman" pitchFamily="18" charset="0"/>
              </a:rPr>
            </a:br>
            <a:r>
              <a:rPr lang="en-US" sz="3200" dirty="0" err="1" smtClean="0">
                <a:solidFill>
                  <a:srgbClr val="002060"/>
                </a:solidFill>
                <a:effectLst/>
                <a:latin typeface="Times New Roman" pitchFamily="18" charset="0"/>
                <a:cs typeface="Times New Roman" pitchFamily="18" charset="0"/>
              </a:rPr>
              <a:t>Bekik</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fikrlash</a:t>
            </a:r>
            <a:r>
              <a:rPr lang="en-US" sz="3200" dirty="0" smtClean="0">
                <a:solidFill>
                  <a:srgbClr val="002060"/>
                </a:solidFill>
                <a:effectLst/>
                <a:latin typeface="Times New Roman" pitchFamily="18" charset="0"/>
                <a:cs typeface="Times New Roman" pitchFamily="18" charset="0"/>
              </a:rPr>
              <a:t>:</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loyihalash</a:t>
            </a:r>
            <a:r>
              <a:rPr lang="en-US" sz="3200" dirty="0" smtClean="0">
                <a:solidFill>
                  <a:srgbClr val="002060"/>
                </a:solidFill>
                <a:effectLst/>
                <a:latin typeface="Times New Roman" pitchFamily="18" charset="0"/>
                <a:cs typeface="Times New Roman" pitchFamily="18" charset="0"/>
              </a:rPr>
              <a:t>,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ixtiro</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qilish</a:t>
            </a:r>
            <a:r>
              <a:rPr lang="en-US" sz="3200" dirty="0" smtClean="0">
                <a:solidFill>
                  <a:srgbClr val="002060"/>
                </a:solidFill>
                <a:effectLst/>
                <a:latin typeface="Times New Roman" pitchFamily="18" charset="0"/>
                <a:cs typeface="Times New Roman" pitchFamily="18" charset="0"/>
              </a:rPr>
              <a:t>,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qayta</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yozish</a:t>
            </a:r>
            <a:r>
              <a:rPr lang="en-US" sz="3200" dirty="0" smtClean="0">
                <a:solidFill>
                  <a:srgbClr val="002060"/>
                </a:solidFill>
                <a:effectLst/>
                <a:latin typeface="Times New Roman" pitchFamily="18" charset="0"/>
                <a:cs typeface="Times New Roman" pitchFamily="18" charset="0"/>
              </a:rPr>
              <a:t>,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qayta</a:t>
            </a:r>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tuzish</a:t>
            </a:r>
            <a:endParaRPr lang="ru-RU" sz="32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584775"/>
          </a:xfrm>
          <a:prstGeom prst="rect">
            <a:avLst/>
          </a:prstGeom>
          <a:solidFill>
            <a:srgbClr val="FFFF00"/>
          </a:solidFill>
        </p:spPr>
        <p:txBody>
          <a:bodyPr wrap="square">
            <a:spAutoFit/>
          </a:bodyPr>
          <a:lstStyle/>
          <a:p>
            <a:pPr algn="ctr"/>
            <a:r>
              <a:rPr lang="uz-Latn-UZ" sz="3200" b="1" dirty="0" smtClean="0">
                <a:solidFill>
                  <a:srgbClr val="FF0000"/>
                </a:solidFill>
                <a:latin typeface="Times New Roman" pitchFamily="18" charset="0"/>
                <a:cs typeface="Times New Roman" pitchFamily="18" charset="0"/>
              </a:rPr>
              <a:t> </a:t>
            </a:r>
            <a:r>
              <a:rPr lang="en-US" sz="3200" b="1" dirty="0" smtClean="0">
                <a:solidFill>
                  <a:srgbClr val="FF0000"/>
                </a:solidFill>
                <a:latin typeface="Times New Roman" pitchFamily="18" charset="0"/>
                <a:cs typeface="Times New Roman" pitchFamily="18" charset="0"/>
              </a:rPr>
              <a:t>S</a:t>
            </a:r>
            <a:r>
              <a:rPr lang="uz-Latn-UZ" sz="3200" b="1" dirty="0" smtClean="0">
                <a:solidFill>
                  <a:srgbClr val="FF0000"/>
                </a:solidFill>
                <a:latin typeface="Times New Roman" pitchFamily="18" charset="0"/>
                <a:cs typeface="Times New Roman" pitchFamily="18" charset="0"/>
              </a:rPr>
              <a:t>intez qilish yoki axborotni yaratish</a:t>
            </a:r>
            <a:endParaRPr lang="ru-RU" sz="32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17</a:t>
            </a:fld>
            <a:endParaRPr lang="ru-RU" sz="2000" dirty="0">
              <a:solidFill>
                <a:schemeClr val="tx1"/>
              </a:solidFill>
              <a:latin typeface="Times New Roman" pitchFamily="18" charset="0"/>
              <a:cs typeface="Times New Roman" pitchFamily="18" charset="0"/>
            </a:endParaRPr>
          </a:p>
        </p:txBody>
      </p:sp>
      <p:sp>
        <p:nvSpPr>
          <p:cNvPr id="5" name="TextBox 6"/>
          <p:cNvSpPr txBox="1">
            <a:spLocks noChangeArrowheads="1"/>
          </p:cNvSpPr>
          <p:nvPr/>
        </p:nvSpPr>
        <p:spPr bwMode="auto">
          <a:xfrm>
            <a:off x="1500166" y="5857892"/>
            <a:ext cx="7072362" cy="338554"/>
          </a:xfrm>
          <a:prstGeom prst="rect">
            <a:avLst/>
          </a:prstGeom>
          <a:noFill/>
          <a:ln w="0">
            <a:noFill/>
            <a:headEnd/>
            <a:tailEnd/>
          </a:ln>
        </p:spPr>
        <p:style>
          <a:lnRef idx="2">
            <a:schemeClr val="accent4"/>
          </a:lnRef>
          <a:fillRef idx="1">
            <a:schemeClr val="lt1"/>
          </a:fillRef>
          <a:effectRef idx="0">
            <a:schemeClr val="accent4"/>
          </a:effectRef>
          <a:fontRef idx="minor">
            <a:schemeClr val="dk1"/>
          </a:fontRef>
        </p:style>
        <p:txBody>
          <a:bodyPr wrap="square">
            <a:spAutoFit/>
          </a:bodyPr>
          <a:lstStyle/>
          <a:p>
            <a:pPr algn="r">
              <a:defRPr/>
            </a:pPr>
            <a:r>
              <a:rPr lang="en-GB" sz="1600" dirty="0" err="1" smtClean="0">
                <a:solidFill>
                  <a:srgbClr val="7030A0"/>
                </a:solidFill>
                <a:latin typeface="Times New Roman" pitchFamily="18" charset="0"/>
                <a:cs typeface="Times New Roman" pitchFamily="18" charset="0"/>
              </a:rPr>
              <a:t>Manba</a:t>
            </a:r>
            <a:r>
              <a:rPr lang="en-GB" sz="1600" dirty="0" smtClean="0">
                <a:solidFill>
                  <a:srgbClr val="7030A0"/>
                </a:solidFill>
                <a:latin typeface="Times New Roman" pitchFamily="18" charset="0"/>
                <a:cs typeface="Times New Roman" pitchFamily="18" charset="0"/>
              </a:rPr>
              <a:t>: de Bono. Countless </a:t>
            </a:r>
            <a:r>
              <a:rPr lang="en-GB" sz="1600" dirty="0">
                <a:solidFill>
                  <a:srgbClr val="7030A0"/>
                </a:solidFill>
                <a:latin typeface="Times New Roman" pitchFamily="18" charset="0"/>
                <a:cs typeface="Times New Roman" pitchFamily="18" charset="0"/>
              </a:rPr>
              <a:t>ideas: lateral thinking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5820" y="1643026"/>
            <a:ext cx="7858180" cy="3500486"/>
          </a:xfrm>
        </p:spPr>
        <p:txBody>
          <a:bodyPr>
            <a:noAutofit/>
          </a:bodyPr>
          <a:lstStyle/>
          <a:p>
            <a:pPr marL="361950">
              <a:lnSpc>
                <a:spcPts val="4100"/>
              </a:lnSpc>
            </a:pPr>
            <a:r>
              <a:rPr lang="uz-Latn-UZ" sz="4000" dirty="0" smtClean="0">
                <a:solidFill>
                  <a:srgbClr val="C00000"/>
                </a:solidFill>
                <a:latin typeface="Times New Roman" pitchFamily="18" charset="0"/>
                <a:cs typeface="Times New Roman" pitchFamily="18" charset="0"/>
              </a:rPr>
              <a:t>1. Tanqidiy fikrlashning shakllanish algoritmi</a:t>
            </a:r>
            <a:r>
              <a:rPr lang="en-US" sz="4000" dirty="0" smtClean="0">
                <a:solidFill>
                  <a:srgbClr val="C00000"/>
                </a:solidFill>
                <a:latin typeface="Times New Roman" pitchFamily="18" charset="0"/>
                <a:cs typeface="Times New Roman" pitchFamily="18" charset="0"/>
              </a:rPr>
              <a:t> </a:t>
            </a:r>
            <a:r>
              <a:rPr lang="uz-Latn-UZ" sz="4000" dirty="0" smtClean="0">
                <a:solidFill>
                  <a:srgbClr val="C00000"/>
                </a:solidFill>
                <a:latin typeface="Times New Roman" pitchFamily="18" charset="0"/>
                <a:cs typeface="Times New Roman" pitchFamily="18" charset="0"/>
              </a:rPr>
              <a:t>va </a:t>
            </a:r>
            <a:r>
              <a:rPr lang="en-US" sz="4000" dirty="0" err="1" smtClean="0">
                <a:solidFill>
                  <a:srgbClr val="C00000"/>
                </a:solidFill>
                <a:latin typeface="Times New Roman" pitchFamily="18" charset="0"/>
                <a:cs typeface="Times New Roman" pitchFamily="18" charset="0"/>
              </a:rPr>
              <a:t>ko’nikmalari</a:t>
            </a:r>
            <a:r>
              <a:rPr lang="en-US" sz="4000" dirty="0" smtClean="0">
                <a:solidFill>
                  <a:srgbClr val="C00000"/>
                </a:solidFill>
                <a:latin typeface="Times New Roman" pitchFamily="18" charset="0"/>
                <a:cs typeface="Times New Roman" pitchFamily="18" charset="0"/>
              </a:rPr>
              <a:t>.</a:t>
            </a:r>
            <a:br>
              <a:rPr lang="en-US" sz="4000" dirty="0" smtClean="0">
                <a:solidFill>
                  <a:srgbClr val="C00000"/>
                </a:solidFill>
                <a:latin typeface="Times New Roman" pitchFamily="18" charset="0"/>
                <a:cs typeface="Times New Roman" pitchFamily="18" charset="0"/>
              </a:rPr>
            </a:br>
            <a:r>
              <a:rPr lang="uz-Latn-UZ" sz="4000" dirty="0" smtClean="0">
                <a:solidFill>
                  <a:srgbClr val="C00000"/>
                </a:solidFill>
                <a:latin typeface="Times New Roman" pitchFamily="18" charset="0"/>
                <a:cs typeface="Times New Roman" pitchFamily="18" charset="0"/>
              </a:rPr>
              <a:t> </a:t>
            </a:r>
            <a:r>
              <a:rPr lang="en-US" sz="4000" dirty="0" smtClean="0">
                <a:solidFill>
                  <a:srgbClr val="C00000"/>
                </a:solidFill>
                <a:latin typeface="Times New Roman" pitchFamily="18" charset="0"/>
                <a:cs typeface="Times New Roman" pitchFamily="18" charset="0"/>
              </a:rPr>
              <a:t/>
            </a:r>
            <a:br>
              <a:rPr lang="en-US" sz="4000" dirty="0" smtClean="0">
                <a:solidFill>
                  <a:srgbClr val="C00000"/>
                </a:solidFill>
                <a:latin typeface="Times New Roman" pitchFamily="18" charset="0"/>
                <a:cs typeface="Times New Roman" pitchFamily="18" charset="0"/>
              </a:rPr>
            </a:br>
            <a:r>
              <a:rPr lang="uz-Latn-UZ" sz="4000" dirty="0" smtClean="0">
                <a:solidFill>
                  <a:srgbClr val="C00000"/>
                </a:solidFill>
                <a:latin typeface="Times New Roman" pitchFamily="18" charset="0"/>
                <a:cs typeface="Times New Roman" pitchFamily="18" charset="0"/>
              </a:rPr>
              <a:t>2. Tanqidiy yondashuvga asoslangan </a:t>
            </a:r>
            <a:r>
              <a:rPr lang="en-US" sz="4000" dirty="0" err="1" smtClean="0">
                <a:solidFill>
                  <a:srgbClr val="C00000"/>
                </a:solidFill>
                <a:latin typeface="Times New Roman" pitchFamily="18" charset="0"/>
                <a:cs typeface="Times New Roman" pitchFamily="18" charset="0"/>
              </a:rPr>
              <a:t>murakkab</a:t>
            </a:r>
            <a:r>
              <a:rPr lang="en-US" sz="4000" dirty="0" smtClean="0">
                <a:solidFill>
                  <a:srgbClr val="C00000"/>
                </a:solidFill>
                <a:latin typeface="Times New Roman" pitchFamily="18" charset="0"/>
                <a:cs typeface="Times New Roman" pitchFamily="18" charset="0"/>
              </a:rPr>
              <a:t> </a:t>
            </a:r>
            <a:r>
              <a:rPr lang="uz-Latn-UZ" sz="4000" dirty="0" smtClean="0">
                <a:solidFill>
                  <a:srgbClr val="C00000"/>
                </a:solidFill>
                <a:latin typeface="Times New Roman" pitchFamily="18" charset="0"/>
                <a:cs typeface="Times New Roman" pitchFamily="18" charset="0"/>
              </a:rPr>
              <a:t> muammolarni hal qilish usullari</a:t>
            </a:r>
            <a:r>
              <a:rPr lang="en-US" sz="4000" dirty="0" smtClean="0">
                <a:solidFill>
                  <a:srgbClr val="C00000"/>
                </a:solidFill>
                <a:effectLst/>
                <a:latin typeface="Times New Roman" pitchFamily="18" charset="0"/>
                <a:cs typeface="Times New Roman" pitchFamily="18" charset="0"/>
              </a:rPr>
              <a:t>.</a:t>
            </a:r>
            <a:endParaRPr lang="ru-RU" sz="4000" dirty="0">
              <a:solidFill>
                <a:srgbClr val="C0000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Muammolarni hal qilish</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usullari</a:t>
            </a:r>
            <a:r>
              <a:rPr lang="en-US" sz="3600" b="1" dirty="0" smtClean="0">
                <a:solidFill>
                  <a:srgbClr val="FF0000"/>
                </a:solidFill>
                <a:latin typeface="Times New Roman" pitchFamily="18" charset="0"/>
                <a:cs typeface="Times New Roman" pitchFamily="18" charset="0"/>
              </a:rPr>
              <a:t>.</a:t>
            </a:r>
            <a:r>
              <a:rPr lang="uz-Latn-UZ" sz="3600" b="1" dirty="0" smtClean="0">
                <a:solidFill>
                  <a:srgbClr val="FF0000"/>
                </a:solidFill>
                <a:latin typeface="Times New Roman" pitchFamily="18" charset="0"/>
                <a:cs typeface="Times New Roman" pitchFamily="18" charset="0"/>
              </a:rPr>
              <a:t>  Tanqidiy yondashuv</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18</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5820" y="1643026"/>
            <a:ext cx="7858180" cy="4286304"/>
          </a:xfrm>
        </p:spPr>
        <p:txBody>
          <a:bodyPr>
            <a:noAutofit/>
          </a:bodyPr>
          <a:lstStyle/>
          <a:p>
            <a:pPr marL="361950">
              <a:lnSpc>
                <a:spcPts val="4100"/>
              </a:lnSpc>
            </a:pPr>
            <a:r>
              <a:rPr lang="en-US" sz="4000" dirty="0" smtClean="0">
                <a:solidFill>
                  <a:srgbClr val="002060"/>
                </a:solidFill>
                <a:effectLst/>
                <a:latin typeface="Times New Roman" pitchFamily="18" charset="0"/>
                <a:cs typeface="Times New Roman" pitchFamily="18" charset="0"/>
              </a:rPr>
              <a:t>F</a:t>
            </a:r>
            <a:r>
              <a:rPr lang="uz-Latn-UZ" sz="4000" dirty="0" smtClean="0">
                <a:solidFill>
                  <a:srgbClr val="002060"/>
                </a:solidFill>
                <a:effectLst/>
                <a:latin typeface="Times New Roman" pitchFamily="18" charset="0"/>
                <a:cs typeface="Times New Roman" pitchFamily="18" charset="0"/>
              </a:rPr>
              <a:t>ikrlash</a:t>
            </a:r>
            <a:r>
              <a:rPr lang="en-US" sz="4000" dirty="0" err="1" smtClean="0">
                <a:solidFill>
                  <a:srgbClr val="002060"/>
                </a:solidFill>
                <a:effectLst/>
                <a:latin typeface="Times New Roman" pitchFamily="18" charset="0"/>
                <a:cs typeface="Times New Roman" pitchFamily="18" charset="0"/>
              </a:rPr>
              <a:t>ning</a:t>
            </a:r>
            <a:r>
              <a:rPr lang="en-US" sz="4000" dirty="0" smtClean="0">
                <a:solidFill>
                  <a:srgbClr val="002060"/>
                </a:solidFill>
                <a:effectLst/>
                <a:latin typeface="Times New Roman" pitchFamily="18" charset="0"/>
                <a:cs typeface="Times New Roman" pitchFamily="18" charset="0"/>
              </a:rPr>
              <a:t> t</a:t>
            </a:r>
            <a:r>
              <a:rPr lang="uz-Latn-UZ" sz="4000" dirty="0" smtClean="0">
                <a:solidFill>
                  <a:srgbClr val="002060"/>
                </a:solidFill>
                <a:effectLst/>
                <a:latin typeface="Times New Roman" pitchFamily="18" charset="0"/>
                <a:cs typeface="Times New Roman" pitchFamily="18" charset="0"/>
              </a:rPr>
              <a:t>anqidiy</a:t>
            </a:r>
            <a:r>
              <a:rPr lang="en-US" sz="4000" dirty="0" err="1" smtClean="0">
                <a:solidFill>
                  <a:srgbClr val="002060"/>
                </a:solidFill>
                <a:effectLst/>
                <a:latin typeface="Times New Roman" pitchFamily="18" charset="0"/>
                <a:cs typeface="Times New Roman" pitchFamily="18" charset="0"/>
              </a:rPr>
              <a:t>igi</a:t>
            </a:r>
            <a:r>
              <a:rPr lang="en-US" sz="4000" dirty="0" smtClean="0">
                <a:solidFill>
                  <a:srgbClr val="002060"/>
                </a:solidFill>
                <a:effectLst/>
                <a:latin typeface="Times New Roman" pitchFamily="18" charset="0"/>
                <a:cs typeface="Times New Roman" pitchFamily="18" charset="0"/>
              </a:rPr>
              <a:t>:</a:t>
            </a:r>
            <a:br>
              <a:rPr lang="en-US" sz="4000" dirty="0" smtClean="0">
                <a:solidFill>
                  <a:srgbClr val="002060"/>
                </a:solidFill>
                <a:effectLst/>
                <a:latin typeface="Times New Roman" pitchFamily="18" charset="0"/>
                <a:cs typeface="Times New Roman" pitchFamily="18" charset="0"/>
              </a:rPr>
            </a:br>
            <a:r>
              <a:rPr lang="uz-Latn-UZ" sz="4000" dirty="0" smtClean="0">
                <a:solidFill>
                  <a:srgbClr val="002060"/>
                </a:solidFill>
                <a:effectLst/>
                <a:latin typeface="Times New Roman" pitchFamily="18" charset="0"/>
                <a:cs typeface="Times New Roman" pitchFamily="18" charset="0"/>
              </a:rPr>
              <a:t>- </a:t>
            </a:r>
            <a:r>
              <a:rPr lang="en-US" sz="4000" dirty="0" err="1" smtClean="0">
                <a:solidFill>
                  <a:srgbClr val="002060"/>
                </a:solidFill>
                <a:effectLst/>
                <a:latin typeface="Times New Roman" pitchFamily="18" charset="0"/>
                <a:cs typeface="Times New Roman" pitchFamily="18" charset="0"/>
              </a:rPr>
              <a:t>bu</a:t>
            </a:r>
            <a:r>
              <a:rPr lang="en-US" sz="4000" dirty="0" smtClean="0">
                <a:solidFill>
                  <a:srgbClr val="002060"/>
                </a:solidFill>
                <a:effectLst/>
                <a:latin typeface="Times New Roman" pitchFamily="18" charset="0"/>
                <a:cs typeface="Times New Roman" pitchFamily="18" charset="0"/>
              </a:rPr>
              <a:t> </a:t>
            </a:r>
            <a:r>
              <a:rPr lang="uz-Latn-UZ" sz="4000" dirty="0" smtClean="0">
                <a:solidFill>
                  <a:srgbClr val="002060"/>
                </a:solidFill>
                <a:effectLst/>
                <a:latin typeface="Times New Roman" pitchFamily="18" charset="0"/>
                <a:cs typeface="Times New Roman" pitchFamily="18" charset="0"/>
              </a:rPr>
              <a:t>aqliy faoliyat natijalarini qat'iy baholash, </a:t>
            </a:r>
            <a:r>
              <a:rPr lang="en-US" sz="4000" dirty="0" smtClean="0">
                <a:solidFill>
                  <a:srgbClr val="002060"/>
                </a:solidFill>
                <a:effectLst/>
                <a:latin typeface="Times New Roman" pitchFamily="18" charset="0"/>
                <a:cs typeface="Times New Roman" pitchFamily="18" charset="0"/>
              </a:rPr>
              <a:t/>
            </a:r>
            <a:br>
              <a:rPr lang="en-US" sz="4000" dirty="0" smtClean="0">
                <a:solidFill>
                  <a:srgbClr val="002060"/>
                </a:solidFill>
                <a:effectLst/>
                <a:latin typeface="Times New Roman" pitchFamily="18" charset="0"/>
                <a:cs typeface="Times New Roman" pitchFamily="18" charset="0"/>
              </a:rPr>
            </a:br>
            <a:r>
              <a:rPr lang="en-US" sz="4000" dirty="0" smtClean="0">
                <a:solidFill>
                  <a:srgbClr val="002060"/>
                </a:solidFill>
                <a:effectLst/>
                <a:latin typeface="Times New Roman" pitchFamily="18" charset="0"/>
                <a:cs typeface="Times New Roman" pitchFamily="18" charset="0"/>
              </a:rPr>
              <a:t>- </a:t>
            </a:r>
            <a:r>
              <a:rPr lang="uz-Latn-UZ" sz="4000" dirty="0" smtClean="0">
                <a:solidFill>
                  <a:srgbClr val="002060"/>
                </a:solidFill>
                <a:effectLst/>
                <a:latin typeface="Times New Roman" pitchFamily="18" charset="0"/>
                <a:cs typeface="Times New Roman" pitchFamily="18" charset="0"/>
              </a:rPr>
              <a:t>ularda kuchli va zaif tomonlarini topish, </a:t>
            </a:r>
            <a:r>
              <a:rPr lang="en-US" sz="4000" dirty="0" smtClean="0">
                <a:solidFill>
                  <a:srgbClr val="002060"/>
                </a:solidFill>
                <a:effectLst/>
                <a:latin typeface="Times New Roman" pitchFamily="18" charset="0"/>
                <a:cs typeface="Times New Roman" pitchFamily="18" charset="0"/>
              </a:rPr>
              <a:t/>
            </a:r>
            <a:br>
              <a:rPr lang="en-US" sz="4000" dirty="0" smtClean="0">
                <a:solidFill>
                  <a:srgbClr val="002060"/>
                </a:solidFill>
                <a:effectLst/>
                <a:latin typeface="Times New Roman" pitchFamily="18" charset="0"/>
                <a:cs typeface="Times New Roman" pitchFamily="18" charset="0"/>
              </a:rPr>
            </a:br>
            <a:r>
              <a:rPr lang="en-US" sz="4000" dirty="0" smtClean="0">
                <a:solidFill>
                  <a:srgbClr val="002060"/>
                </a:solidFill>
                <a:effectLst/>
                <a:latin typeface="Times New Roman" pitchFamily="18" charset="0"/>
                <a:cs typeface="Times New Roman" pitchFamily="18" charset="0"/>
              </a:rPr>
              <a:t>- </a:t>
            </a:r>
            <a:r>
              <a:rPr lang="uz-Latn-UZ" sz="4000" dirty="0" smtClean="0">
                <a:solidFill>
                  <a:srgbClr val="002060"/>
                </a:solidFill>
                <a:effectLst/>
                <a:latin typeface="Times New Roman" pitchFamily="18" charset="0"/>
                <a:cs typeface="Times New Roman" pitchFamily="18" charset="0"/>
              </a:rPr>
              <a:t>taklif qilingan </a:t>
            </a:r>
            <a:r>
              <a:rPr lang="en-US" sz="4000" dirty="0" err="1" smtClean="0">
                <a:solidFill>
                  <a:srgbClr val="002060"/>
                </a:solidFill>
                <a:effectLst/>
                <a:latin typeface="Times New Roman" pitchFamily="18" charset="0"/>
                <a:cs typeface="Times New Roman" pitchFamily="18" charset="0"/>
              </a:rPr>
              <a:t>yechimlarni</a:t>
            </a:r>
            <a:r>
              <a:rPr lang="en-US" sz="4000" dirty="0" smtClean="0">
                <a:solidFill>
                  <a:srgbClr val="002060"/>
                </a:solidFill>
                <a:effectLst/>
                <a:latin typeface="Times New Roman" pitchFamily="18" charset="0"/>
                <a:cs typeface="Times New Roman" pitchFamily="18" charset="0"/>
              </a:rPr>
              <a:t> </a:t>
            </a:r>
            <a:r>
              <a:rPr lang="uz-Latn-UZ" sz="4000" dirty="0" smtClean="0">
                <a:solidFill>
                  <a:srgbClr val="002060"/>
                </a:solidFill>
                <a:effectLst/>
                <a:latin typeface="Times New Roman" pitchFamily="18" charset="0"/>
                <a:cs typeface="Times New Roman" pitchFamily="18" charset="0"/>
              </a:rPr>
              <a:t>to'g'riligini isbotlash </a:t>
            </a:r>
            <a:r>
              <a:rPr lang="en-US" sz="4000" dirty="0" smtClean="0">
                <a:solidFill>
                  <a:srgbClr val="002060"/>
                </a:solidFill>
                <a:effectLst/>
                <a:latin typeface="Times New Roman" pitchFamily="18" charset="0"/>
                <a:cs typeface="Times New Roman" pitchFamily="18" charset="0"/>
              </a:rPr>
              <a:t/>
            </a:r>
            <a:br>
              <a:rPr lang="en-US" sz="4000" dirty="0" smtClean="0">
                <a:solidFill>
                  <a:srgbClr val="002060"/>
                </a:solidFill>
                <a:effectLst/>
                <a:latin typeface="Times New Roman" pitchFamily="18" charset="0"/>
                <a:cs typeface="Times New Roman" pitchFamily="18" charset="0"/>
              </a:rPr>
            </a:br>
            <a:r>
              <a:rPr lang="uz-Latn-UZ" sz="4000" dirty="0" smtClean="0">
                <a:solidFill>
                  <a:srgbClr val="002060"/>
                </a:solidFill>
                <a:effectLst/>
                <a:latin typeface="Times New Roman" pitchFamily="18" charset="0"/>
                <a:cs typeface="Times New Roman" pitchFamily="18" charset="0"/>
              </a:rPr>
              <a:t>imkonini beradigan fikrlash sifati.</a:t>
            </a:r>
            <a:endParaRPr lang="ru-RU" sz="40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Muammolarni hal qilish</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usullari</a:t>
            </a:r>
            <a:r>
              <a:rPr lang="en-US" sz="3600" b="1" dirty="0" smtClean="0">
                <a:solidFill>
                  <a:srgbClr val="FF0000"/>
                </a:solidFill>
                <a:latin typeface="Times New Roman" pitchFamily="18" charset="0"/>
                <a:cs typeface="Times New Roman" pitchFamily="18" charset="0"/>
              </a:rPr>
              <a:t>.</a:t>
            </a:r>
            <a:r>
              <a:rPr lang="uz-Latn-UZ" sz="3600" b="1" dirty="0" smtClean="0">
                <a:solidFill>
                  <a:srgbClr val="FF0000"/>
                </a:solidFill>
                <a:latin typeface="Times New Roman" pitchFamily="18" charset="0"/>
                <a:cs typeface="Times New Roman" pitchFamily="18" charset="0"/>
              </a:rPr>
              <a:t>  Tanqidiy yondashuv</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19</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500174"/>
            <a:ext cx="8072462" cy="4857784"/>
          </a:xfrm>
        </p:spPr>
        <p:txBody>
          <a:bodyPr>
            <a:noAutofit/>
          </a:bodyPr>
          <a:lstStyle/>
          <a:p>
            <a:pPr marL="361950">
              <a:lnSpc>
                <a:spcPts val="3800"/>
              </a:lnSpc>
            </a:pPr>
            <a:r>
              <a:rPr lang="uz-Latn-UZ" sz="3200" dirty="0" smtClean="0">
                <a:solidFill>
                  <a:srgbClr val="002060"/>
                </a:solidFill>
                <a:effectLst/>
                <a:latin typeface="Times New Roman" pitchFamily="18" charset="0"/>
                <a:cs typeface="Times New Roman" pitchFamily="18" charset="0"/>
              </a:rPr>
              <a:t>1) tanqidiy fikrlash - bu mustaqil fikrlash;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uz-Latn-UZ" sz="3200" dirty="0" smtClean="0">
                <a:solidFill>
                  <a:srgbClr val="002060"/>
                </a:solidFill>
                <a:effectLst/>
                <a:latin typeface="Times New Roman" pitchFamily="18" charset="0"/>
                <a:cs typeface="Times New Roman" pitchFamily="18" charset="0"/>
              </a:rPr>
              <a:t>2) axborot - tanqidiy fikrlashning oxirgi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nuqtasi emas, balki boshlanish nuqtasi;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uz-Latn-UZ" sz="3200" dirty="0" smtClean="0">
                <a:solidFill>
                  <a:srgbClr val="002060"/>
                </a:solidFill>
                <a:effectLst/>
                <a:latin typeface="Times New Roman" pitchFamily="18" charset="0"/>
                <a:cs typeface="Times New Roman" pitchFamily="18" charset="0"/>
              </a:rPr>
              <a:t>3) tanqidiy fikrlash savollar berish va hal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qilinishi kerak bo'lgan muammolarni </a:t>
            </a:r>
            <a:r>
              <a:rPr lang="en-US" sz="3200" dirty="0" smtClean="0">
                <a:solidFill>
                  <a:srgbClr val="002060"/>
                </a:solidFill>
                <a:effectLst/>
                <a:latin typeface="Times New Roman" pitchFamily="18" charset="0"/>
                <a:cs typeface="Times New Roman" pitchFamily="18" charset="0"/>
              </a:rPr>
              <a:t>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aniqlashdan boshlanadi;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uz-Latn-UZ" sz="3200" dirty="0" smtClean="0">
                <a:solidFill>
                  <a:srgbClr val="002060"/>
                </a:solidFill>
                <a:effectLst/>
                <a:latin typeface="Times New Roman" pitchFamily="18" charset="0"/>
                <a:cs typeface="Times New Roman" pitchFamily="18" charset="0"/>
              </a:rPr>
              <a:t>4) tanqidiy fikrlash ishonchli dalillarga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intiladi;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uz-Latn-UZ" sz="3200" dirty="0" smtClean="0">
                <a:solidFill>
                  <a:srgbClr val="002060"/>
                </a:solidFill>
                <a:effectLst/>
                <a:latin typeface="Times New Roman" pitchFamily="18" charset="0"/>
                <a:cs typeface="Times New Roman" pitchFamily="18" charset="0"/>
              </a:rPr>
              <a:t>5) tanqidiy fikrlash - bu ijtimoiy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tafakkurhukm qilish san'ati</a:t>
            </a:r>
            <a:r>
              <a:rPr lang="uz-Latn-UZ" sz="3200" dirty="0" smtClean="0">
                <a:solidFill>
                  <a:srgbClr val="002060"/>
                </a:solidFill>
                <a:latin typeface="Times New Roman" pitchFamily="18" charset="0"/>
                <a:cs typeface="Times New Roman" pitchFamily="18" charset="0"/>
              </a:rPr>
              <a:t>.</a:t>
            </a:r>
            <a:endParaRPr lang="ru-RU" sz="32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1323439"/>
          </a:xfrm>
          <a:prstGeom prst="rect">
            <a:avLst/>
          </a:prstGeom>
          <a:solidFill>
            <a:srgbClr val="FFFF00"/>
          </a:solidFill>
        </p:spPr>
        <p:txBody>
          <a:bodyPr wrap="square">
            <a:spAutoFit/>
          </a:bodyPr>
          <a:lstStyle/>
          <a:p>
            <a:pPr algn="ctr"/>
            <a:r>
              <a:rPr lang="uz-Latn-UZ" sz="4000" b="1" dirty="0" smtClean="0">
                <a:solidFill>
                  <a:srgbClr val="FF0000"/>
                </a:solidFill>
                <a:latin typeface="Times New Roman" pitchFamily="18" charset="0"/>
                <a:cs typeface="Times New Roman" pitchFamily="18" charset="0"/>
              </a:rPr>
              <a:t> Tanqidiy fikrlash 5 ta </a:t>
            </a:r>
            <a:r>
              <a:rPr lang="en-US" sz="4000" b="1" dirty="0" err="1" smtClean="0">
                <a:solidFill>
                  <a:srgbClr val="FF0000"/>
                </a:solidFill>
                <a:latin typeface="Times New Roman" pitchFamily="18" charset="0"/>
                <a:cs typeface="Times New Roman" pitchFamily="18" charset="0"/>
              </a:rPr>
              <a:t>umumiy</a:t>
            </a:r>
            <a:r>
              <a:rPr lang="en-US" sz="4000" b="1" dirty="0" smtClean="0">
                <a:solidFill>
                  <a:srgbClr val="FF0000"/>
                </a:solidFill>
                <a:latin typeface="Times New Roman" pitchFamily="18" charset="0"/>
                <a:cs typeface="Times New Roman" pitchFamily="18" charset="0"/>
              </a:rPr>
              <a:t> </a:t>
            </a:r>
            <a:r>
              <a:rPr lang="uz-Latn-UZ" sz="4000" b="1" dirty="0" smtClean="0">
                <a:solidFill>
                  <a:srgbClr val="FF0000"/>
                </a:solidFill>
                <a:latin typeface="Times New Roman" pitchFamily="18" charset="0"/>
                <a:cs typeface="Times New Roman" pitchFamily="18" charset="0"/>
              </a:rPr>
              <a:t>xususiyat</a:t>
            </a:r>
            <a:r>
              <a:rPr lang="en-US" sz="4000" b="1" dirty="0" err="1" smtClean="0">
                <a:solidFill>
                  <a:srgbClr val="FF0000"/>
                </a:solidFill>
                <a:latin typeface="Times New Roman" pitchFamily="18" charset="0"/>
                <a:cs typeface="Times New Roman" pitchFamily="18" charset="0"/>
              </a:rPr>
              <a:t>i</a:t>
            </a:r>
            <a:r>
              <a:rPr lang="uz-Latn-UZ" sz="4000" b="1" dirty="0" smtClean="0">
                <a:solidFill>
                  <a:srgbClr val="FF0000"/>
                </a:solidFill>
                <a:latin typeface="Times New Roman" pitchFamily="18" charset="0"/>
                <a:cs typeface="Times New Roman" pitchFamily="18" charset="0"/>
              </a:rPr>
              <a:t> (D. </a:t>
            </a:r>
            <a:r>
              <a:rPr lang="en-US" sz="4000" b="1" dirty="0" smtClean="0">
                <a:solidFill>
                  <a:srgbClr val="FF0000"/>
                </a:solidFill>
                <a:latin typeface="Times New Roman" pitchFamily="18" charset="0"/>
                <a:cs typeface="Times New Roman" pitchFamily="18" charset="0"/>
              </a:rPr>
              <a:t>K</a:t>
            </a:r>
            <a:r>
              <a:rPr lang="uz-Latn-UZ" sz="4000" b="1" dirty="0" smtClean="0">
                <a:solidFill>
                  <a:srgbClr val="FF0000"/>
                </a:solidFill>
                <a:latin typeface="Times New Roman" pitchFamily="18" charset="0"/>
                <a:cs typeface="Times New Roman" pitchFamily="18" charset="0"/>
              </a:rPr>
              <a:t>l</a:t>
            </a:r>
            <a:r>
              <a:rPr lang="en-US" sz="4000" b="1" dirty="0" smtClean="0">
                <a:solidFill>
                  <a:srgbClr val="FF0000"/>
                </a:solidFill>
                <a:latin typeface="Times New Roman" pitchFamily="18" charset="0"/>
                <a:cs typeface="Times New Roman" pitchFamily="18" charset="0"/>
              </a:rPr>
              <a:t>u</a:t>
            </a:r>
            <a:r>
              <a:rPr lang="uz-Latn-UZ" sz="4000" b="1" dirty="0" smtClean="0">
                <a:solidFill>
                  <a:srgbClr val="FF0000"/>
                </a:solidFill>
                <a:latin typeface="Times New Roman" pitchFamily="18" charset="0"/>
                <a:cs typeface="Times New Roman" pitchFamily="18" charset="0"/>
              </a:rPr>
              <a:t>ster)</a:t>
            </a:r>
            <a:endParaRPr lang="ru-RU" sz="40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20</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142984"/>
            <a:ext cx="8072462" cy="4857784"/>
          </a:xfrm>
        </p:spPr>
        <p:txBody>
          <a:bodyPr>
            <a:noAutofit/>
          </a:bodyPr>
          <a:lstStyle/>
          <a:p>
            <a:pPr marL="361950">
              <a:lnSpc>
                <a:spcPts val="4400"/>
              </a:lnSpc>
            </a:pP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Baholash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Yangi g'oyalarga ochiqlik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Vaziyatni yaxlit tekshirish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Ko'p tomonlama </a:t>
            </a:r>
            <a:r>
              <a:rPr lang="en-US" sz="3600" dirty="0" err="1" smtClean="0">
                <a:solidFill>
                  <a:srgbClr val="002060"/>
                </a:solidFill>
                <a:latin typeface="Times New Roman" pitchFamily="18" charset="0"/>
                <a:cs typeface="Times New Roman" pitchFamily="18" charset="0"/>
              </a:rPr>
              <a:t>tahlilga</a:t>
            </a:r>
            <a:r>
              <a:rPr lang="uz-Latn-UZ" sz="3600" dirty="0" smtClean="0">
                <a:solidFill>
                  <a:srgbClr val="002060"/>
                </a:solidFill>
                <a:latin typeface="Times New Roman" pitchFamily="18" charset="0"/>
                <a:cs typeface="Times New Roman" pitchFamily="18" charset="0"/>
              </a:rPr>
              <a:t> intilish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ko’p</a:t>
            </a:r>
            <a:r>
              <a:rPr lang="en-US" sz="3600" dirty="0" smtClean="0">
                <a:solidFill>
                  <a:srgbClr val="002060"/>
                </a:solidFill>
                <a:latin typeface="Times New Roman" pitchFamily="18" charset="0"/>
                <a:cs typeface="Times New Roman" pitchFamily="18" charset="0"/>
              </a:rPr>
              <a:t> v</a:t>
            </a:r>
            <a:r>
              <a:rPr lang="uz-Latn-UZ" sz="3600" dirty="0" smtClean="0">
                <a:solidFill>
                  <a:srgbClr val="002060"/>
                </a:solidFill>
                <a:latin typeface="Times New Roman" pitchFamily="18" charset="0"/>
                <a:cs typeface="Times New Roman" pitchFamily="18" charset="0"/>
              </a:rPr>
              <a:t>ariantli</a:t>
            </a:r>
            <a:r>
              <a:rPr lang="en-US" sz="3600" dirty="0" smtClean="0">
                <a:solidFill>
                  <a:srgbClr val="002060"/>
                </a:solidFill>
                <a:latin typeface="Times New Roman" pitchFamily="18" charset="0"/>
                <a:cs typeface="Times New Roman" pitchFamily="18" charset="0"/>
              </a:rPr>
              <a:t>k </a:t>
            </a:r>
            <a:r>
              <a:rPr lang="en-US" sz="3600" dirty="0" err="1" smtClean="0">
                <a:solidFill>
                  <a:srgbClr val="002060"/>
                </a:solidFill>
                <a:latin typeface="Times New Roman" pitchFamily="18" charset="0"/>
                <a:cs typeface="Times New Roman" pitchFamily="18" charset="0"/>
              </a:rPr>
              <a:t>yondashuv</a:t>
            </a: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nuqtai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nazar</a:t>
            </a:r>
            <a:r>
              <a:rPr lang="en-US" sz="3600" dirty="0" err="1" smtClean="0">
                <a:solidFill>
                  <a:srgbClr val="002060"/>
                </a:solidFill>
                <a:latin typeface="Times New Roman" pitchFamily="18" charset="0"/>
                <a:cs typeface="Times New Roman" pitchFamily="18" charset="0"/>
              </a:rPr>
              <a:t>dan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qarash</a:t>
            </a:r>
            <a:r>
              <a:rPr lang="en-US" sz="3600" dirty="0" smtClean="0">
                <a:solidFill>
                  <a:srgbClr val="002060"/>
                </a:solidFill>
                <a:latin typeface="Times New Roman" pitchFamily="18" charset="0"/>
                <a:cs typeface="Times New Roman" pitchFamily="18" charset="0"/>
              </a:rPr>
              <a:t>.</a:t>
            </a:r>
            <a:endParaRPr lang="ru-RU" sz="36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Tanqidiy fikrlash</a:t>
            </a:r>
            <a:r>
              <a:rPr lang="en-US" sz="3600" b="1" dirty="0" err="1" smtClean="0">
                <a:solidFill>
                  <a:srgbClr val="FF0000"/>
                </a:solidFill>
                <a:latin typeface="Times New Roman" pitchFamily="18" charset="0"/>
                <a:cs typeface="Times New Roman" pitchFamily="18" charset="0"/>
              </a:rPr>
              <a:t>ning</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o’ziga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hos</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husuysiyatlari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21</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357298"/>
            <a:ext cx="8072462" cy="5143536"/>
          </a:xfrm>
        </p:spPr>
        <p:txBody>
          <a:bodyPr>
            <a:noAutofit/>
          </a:bodyPr>
          <a:lstStyle/>
          <a:p>
            <a:pPr marL="361950">
              <a:lnSpc>
                <a:spcPts val="3400"/>
              </a:lnSpc>
            </a:pPr>
            <a:r>
              <a:rPr lang="uz-Latn-UZ" sz="2800" dirty="0" smtClean="0">
                <a:solidFill>
                  <a:srgbClr val="002060"/>
                </a:solidFill>
                <a:latin typeface="Times New Roman" pitchFamily="18" charset="0"/>
                <a:cs typeface="Times New Roman" pitchFamily="18" charset="0"/>
              </a:rPr>
              <a:t>Bu faoliyatdan maqsad nima?</a:t>
            </a: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Maqsadlar</a:t>
            </a:r>
            <a:r>
              <a:rPr lang="en-US" sz="2800" dirty="0" smtClean="0">
                <a:solidFill>
                  <a:srgbClr val="002060"/>
                </a:solidFill>
                <a:latin typeface="Times New Roman" pitchFamily="18" charset="0"/>
                <a:cs typeface="Times New Roman" pitchFamily="18" charset="0"/>
              </a:rPr>
              <a:t>:</a:t>
            </a:r>
            <a:br>
              <a:rPr lang="en-US" sz="2800" dirty="0" smtClean="0">
                <a:solidFill>
                  <a:srgbClr val="002060"/>
                </a:solidFill>
                <a:latin typeface="Times New Roman" pitchFamily="18" charset="0"/>
                <a:cs typeface="Times New Roman" pitchFamily="18" charset="0"/>
              </a:rPr>
            </a:br>
            <a:r>
              <a:rPr lang="en-US" sz="1200" dirty="0" smtClean="0">
                <a:solidFill>
                  <a:srgbClr val="002060"/>
                </a:solidFill>
                <a:latin typeface="Times New Roman" pitchFamily="18" charset="0"/>
                <a:cs typeface="Times New Roman" pitchFamily="18" charset="0"/>
              </a:rPr>
              <a:t/>
            </a:r>
            <a:br>
              <a:rPr lang="en-US" sz="12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1. y</a:t>
            </a:r>
            <a:r>
              <a:rPr lang="uz-Latn-UZ" sz="2800" dirty="0" smtClean="0">
                <a:solidFill>
                  <a:srgbClr val="002060"/>
                </a:solidFill>
                <a:latin typeface="Times New Roman" pitchFamily="18" charset="0"/>
                <a:cs typeface="Times New Roman" pitchFamily="18" charset="0"/>
              </a:rPr>
              <a:t>echim variantlaridan birini tanlash;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2. </a:t>
            </a:r>
            <a:r>
              <a:rPr lang="uz-Latn-UZ" sz="2800" dirty="0" smtClean="0">
                <a:solidFill>
                  <a:srgbClr val="002060"/>
                </a:solidFill>
                <a:latin typeface="Times New Roman" pitchFamily="18" charset="0"/>
                <a:cs typeface="Times New Roman" pitchFamily="18" charset="0"/>
              </a:rPr>
              <a:t>variantlar bo'lmagan taqdirda </a:t>
            </a:r>
            <a:r>
              <a:rPr lang="en-US" sz="2800" dirty="0" smtClean="0">
                <a:solidFill>
                  <a:srgbClr val="002060"/>
                </a:solidFill>
                <a:latin typeface="Times New Roman" pitchFamily="18" charset="0"/>
                <a:cs typeface="Times New Roman" pitchFamily="18" charset="0"/>
              </a:rPr>
              <a:t>y</a:t>
            </a:r>
            <a:r>
              <a:rPr lang="uz-Latn-UZ" sz="2800" dirty="0" smtClean="0">
                <a:solidFill>
                  <a:srgbClr val="002060"/>
                </a:solidFill>
                <a:latin typeface="Times New Roman" pitchFamily="18" charset="0"/>
                <a:cs typeface="Times New Roman" pitchFamily="18" charset="0"/>
              </a:rPr>
              <a:t>echim ishlab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    </a:t>
            </a:r>
            <a:r>
              <a:rPr lang="uz-Latn-UZ" sz="2800" dirty="0" smtClean="0">
                <a:solidFill>
                  <a:srgbClr val="002060"/>
                </a:solidFill>
                <a:latin typeface="Times New Roman" pitchFamily="18" charset="0"/>
                <a:cs typeface="Times New Roman" pitchFamily="18" charset="0"/>
              </a:rPr>
              <a:t>chiqish;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3. </a:t>
            </a:r>
            <a:r>
              <a:rPr lang="uz-Latn-UZ" sz="2800" dirty="0" smtClean="0">
                <a:solidFill>
                  <a:srgbClr val="002060"/>
                </a:solidFill>
                <a:latin typeface="Times New Roman" pitchFamily="18" charset="0"/>
                <a:cs typeface="Times New Roman" pitchFamily="18" charset="0"/>
              </a:rPr>
              <a:t>ma'lumotlarni umumlashtirish;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4. </a:t>
            </a:r>
            <a:r>
              <a:rPr lang="uz-Latn-UZ" sz="2800" dirty="0" smtClean="0">
                <a:solidFill>
                  <a:srgbClr val="002060"/>
                </a:solidFill>
                <a:latin typeface="Times New Roman" pitchFamily="18" charset="0"/>
                <a:cs typeface="Times New Roman" pitchFamily="18" charset="0"/>
              </a:rPr>
              <a:t>dalillarning ishonchliligini baholash;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5. </a:t>
            </a:r>
            <a:r>
              <a:rPr lang="uz-Latn-UZ" sz="2800" dirty="0" smtClean="0">
                <a:solidFill>
                  <a:srgbClr val="002060"/>
                </a:solidFill>
                <a:latin typeface="Times New Roman" pitchFamily="18" charset="0"/>
                <a:cs typeface="Times New Roman" pitchFamily="18" charset="0"/>
              </a:rPr>
              <a:t>voqealarning mumkin bo'lgan yo'nalishini baholash; </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r>
              <a:rPr lang="en-US" sz="2800" dirty="0" smtClean="0">
                <a:solidFill>
                  <a:srgbClr val="002060"/>
                </a:solidFill>
                <a:latin typeface="Times New Roman" pitchFamily="18" charset="0"/>
                <a:cs typeface="Times New Roman" pitchFamily="18" charset="0"/>
              </a:rPr>
              <a:t>6. </a:t>
            </a:r>
            <a:r>
              <a:rPr lang="uz-Latn-UZ" sz="2800" dirty="0" smtClean="0">
                <a:solidFill>
                  <a:srgbClr val="002060"/>
                </a:solidFill>
                <a:latin typeface="Times New Roman" pitchFamily="18" charset="0"/>
                <a:cs typeface="Times New Roman" pitchFamily="18" charset="0"/>
              </a:rPr>
              <a:t>axborot manba</a:t>
            </a:r>
            <a:r>
              <a:rPr lang="en-US" sz="2800" dirty="0" smtClean="0">
                <a:solidFill>
                  <a:srgbClr val="002060"/>
                </a:solidFill>
                <a:latin typeface="Times New Roman" pitchFamily="18" charset="0"/>
                <a:cs typeface="Times New Roman" pitchFamily="18" charset="0"/>
              </a:rPr>
              <a:t>a</a:t>
            </a:r>
            <a:r>
              <a:rPr lang="uz-Latn-UZ" sz="2800" dirty="0" smtClean="0">
                <a:solidFill>
                  <a:srgbClr val="002060"/>
                </a:solidFill>
                <a:latin typeface="Times New Roman" pitchFamily="18" charset="0"/>
                <a:cs typeface="Times New Roman" pitchFamily="18" charset="0"/>
              </a:rPr>
              <a:t>sining ishonchliligini tekshirish (noaniqlikni miqdoriy baholash).</a:t>
            </a:r>
            <a:r>
              <a:rPr lang="en-US" sz="2800" dirty="0" smtClean="0">
                <a:solidFill>
                  <a:srgbClr val="002060"/>
                </a:solidFill>
                <a:latin typeface="Times New Roman" pitchFamily="18" charset="0"/>
                <a:cs typeface="Times New Roman" pitchFamily="18" charset="0"/>
              </a:rPr>
              <a:t/>
            </a:r>
            <a:br>
              <a:rPr lang="en-US" sz="2800" dirty="0" smtClean="0">
                <a:solidFill>
                  <a:srgbClr val="002060"/>
                </a:solidFill>
                <a:latin typeface="Times New Roman" pitchFamily="18" charset="0"/>
                <a:cs typeface="Times New Roman" pitchFamily="18" charset="0"/>
              </a:rPr>
            </a:br>
            <a:endParaRPr lang="ru-RU" sz="28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Tanqidiy fikrlashni shakllantirish algoritmi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22</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357298"/>
            <a:ext cx="8072462" cy="5143536"/>
          </a:xfrm>
        </p:spPr>
        <p:txBody>
          <a:bodyPr>
            <a:noAutofit/>
          </a:bodyPr>
          <a:lstStyle/>
          <a:p>
            <a:pPr marL="361950">
              <a:lnSpc>
                <a:spcPts val="3200"/>
              </a:lnSpc>
            </a:pPr>
            <a:r>
              <a:rPr lang="en-US" sz="2800" dirty="0" smtClean="0">
                <a:solidFill>
                  <a:srgbClr val="002060"/>
                </a:solidFill>
                <a:effectLst/>
                <a:latin typeface="Times New Roman" pitchFamily="18" charset="0"/>
                <a:cs typeface="Times New Roman" pitchFamily="18" charset="0"/>
              </a:rPr>
              <a:t>2. </a:t>
            </a:r>
            <a:r>
              <a:rPr lang="uz-Latn-UZ" sz="2800" dirty="0" smtClean="0">
                <a:solidFill>
                  <a:srgbClr val="002060"/>
                </a:solidFill>
                <a:effectLst/>
                <a:latin typeface="Times New Roman" pitchFamily="18" charset="0"/>
                <a:cs typeface="Times New Roman" pitchFamily="18" charset="0"/>
              </a:rPr>
              <a:t>Nima ma'lum? Bu tanqidiy fikrlashning boshlang'ich nuqtasi. Bosqich </a:t>
            </a:r>
            <a:r>
              <a:rPr lang="en-US" sz="2800" dirty="0" smtClean="0">
                <a:solidFill>
                  <a:srgbClr val="002060"/>
                </a:solidFill>
                <a:effectLst/>
                <a:latin typeface="Times New Roman" pitchFamily="18" charset="0"/>
                <a:cs typeface="Times New Roman" pitchFamily="18" charset="0"/>
              </a:rPr>
              <a:t>y</a:t>
            </a:r>
            <a:r>
              <a:rPr lang="uz-Latn-UZ" sz="2800" dirty="0" smtClean="0">
                <a:solidFill>
                  <a:srgbClr val="002060"/>
                </a:solidFill>
                <a:effectLst/>
                <a:latin typeface="Times New Roman" pitchFamily="18" charset="0"/>
                <a:cs typeface="Times New Roman" pitchFamily="18" charset="0"/>
              </a:rPr>
              <a:t>etishmayotgan ma'lumotlarni topishni o'z ichiga oladi.</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uz-Latn-UZ" sz="2800" dirty="0" smtClean="0">
                <a:solidFill>
                  <a:srgbClr val="002060"/>
                </a:solidFill>
                <a:effectLst/>
                <a:latin typeface="Times New Roman" pitchFamily="18" charset="0"/>
                <a:cs typeface="Times New Roman" pitchFamily="18" charset="0"/>
              </a:rPr>
              <a:t>3. Nima qilish kerak? Qanday fikrlash qobiliyati maqsadga erishishga yordam beradi?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uz-Latn-UZ" sz="2800" dirty="0" smtClean="0">
                <a:solidFill>
                  <a:srgbClr val="002060"/>
                </a:solidFill>
                <a:effectLst/>
                <a:latin typeface="Times New Roman" pitchFamily="18" charset="0"/>
                <a:cs typeface="Times New Roman" pitchFamily="18" charset="0"/>
              </a:rPr>
              <a:t>Marshrutning boshidan oxirigacha qanday borishni bilish - tanqidiy fikrlashning harakatlantiruvchi kuch</a:t>
            </a:r>
            <a:r>
              <a:rPr lang="en-US" sz="2800" dirty="0" smtClean="0">
                <a:solidFill>
                  <a:srgbClr val="002060"/>
                </a:solidFill>
                <a:effectLst/>
                <a:latin typeface="Times New Roman" pitchFamily="18" charset="0"/>
                <a:cs typeface="Times New Roman" pitchFamily="18" charset="0"/>
              </a:rPr>
              <a:t>dir</a:t>
            </a:r>
            <a:r>
              <a:rPr lang="uz-Latn-UZ" sz="2800" dirty="0" smtClean="0">
                <a:solidFill>
                  <a:srgbClr val="002060"/>
                </a:solidFill>
                <a:effectLst/>
                <a:latin typeface="Times New Roman" pitchFamily="18" charset="0"/>
                <a:cs typeface="Times New Roman" pitchFamily="18" charset="0"/>
              </a:rPr>
              <a:t>. Bu ilgari shakllangan intellektual ko'nikmalarni qo'llash orqali mumkin.</a:t>
            </a:r>
            <a:endParaRPr lang="ru-RU" sz="28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Tanqidiy fikrlashni shakllantirish algoritmi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23</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357298"/>
            <a:ext cx="8072462" cy="5143536"/>
          </a:xfrm>
        </p:spPr>
        <p:txBody>
          <a:bodyPr>
            <a:noAutofit/>
          </a:bodyPr>
          <a:lstStyle/>
          <a:p>
            <a:pPr marL="361950">
              <a:lnSpc>
                <a:spcPts val="3600"/>
              </a:lnSpc>
            </a:pPr>
            <a:r>
              <a:rPr lang="uz-Latn-UZ" sz="3600" dirty="0" smtClean="0">
                <a:solidFill>
                  <a:srgbClr val="002060"/>
                </a:solidFill>
                <a:latin typeface="Times New Roman" pitchFamily="18" charset="0"/>
                <a:cs typeface="Times New Roman" pitchFamily="18" charset="0"/>
              </a:rPr>
              <a:t>4. Belgilangan maqsadga erishildimi? Topshiriqlarni bajarishda aniqlik muvaffaqiyatning muhim omilidir.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uz-Latn-UZ" sz="3600" dirty="0" smtClean="0">
                <a:solidFill>
                  <a:srgbClr val="002060"/>
                </a:solidFill>
                <a:latin typeface="Times New Roman" pitchFamily="18" charset="0"/>
                <a:cs typeface="Times New Roman" pitchFamily="18" charset="0"/>
              </a:rPr>
              <a:t>Qaror mantiqiymi? Sabab?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uz-Latn-UZ" sz="3600" dirty="0" smtClean="0">
                <a:solidFill>
                  <a:srgbClr val="002060"/>
                </a:solidFill>
                <a:latin typeface="Times New Roman" pitchFamily="18" charset="0"/>
                <a:cs typeface="Times New Roman" pitchFamily="18" charset="0"/>
              </a:rPr>
              <a:t>Tanqidiy fikrlash - bu axborot haqiqati bilan samarali muloqot qilish imkonini beradigan aqliy strategiya va muloqot sifatlari tizimi.</a:t>
            </a:r>
            <a:endParaRPr lang="ru-RU" sz="36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Tanqidiy fikrlashni shakllantirish algoritmi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24</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857232"/>
            <a:ext cx="8072462" cy="5500726"/>
          </a:xfrm>
        </p:spPr>
        <p:txBody>
          <a:bodyPr>
            <a:noAutofit/>
          </a:bodyPr>
          <a:lstStyle/>
          <a:p>
            <a:pPr marL="361950">
              <a:lnSpc>
                <a:spcPts val="3200"/>
              </a:lnSpc>
            </a:pPr>
            <a:r>
              <a:rPr lang="en-US" sz="2800" dirty="0" smtClean="0">
                <a:solidFill>
                  <a:srgbClr val="002060"/>
                </a:solidFill>
                <a:latin typeface="Times New Roman" pitchFamily="18" charset="0"/>
                <a:cs typeface="Times New Roman" pitchFamily="18" charset="0"/>
              </a:rPr>
              <a:t>1. </a:t>
            </a:r>
            <a:r>
              <a:rPr lang="uz-Latn-UZ" sz="2800" dirty="0" smtClean="0">
                <a:solidFill>
                  <a:srgbClr val="002060"/>
                </a:solidFill>
                <a:effectLst/>
                <a:latin typeface="Times New Roman" pitchFamily="18" charset="0"/>
                <a:cs typeface="Times New Roman" pitchFamily="18" charset="0"/>
              </a:rPr>
              <a:t>Muqobillik - topish qobiliyati muammoni hal qilishning turli usullarini aniqlash (masalan, gipoteza)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2. </a:t>
            </a:r>
            <a:r>
              <a:rPr lang="uz-Latn-UZ" sz="2800" dirty="0" smtClean="0">
                <a:solidFill>
                  <a:srgbClr val="002060"/>
                </a:solidFill>
                <a:effectLst/>
                <a:latin typeface="Times New Roman" pitchFamily="18" charset="0"/>
                <a:cs typeface="Times New Roman" pitchFamily="18" charset="0"/>
              </a:rPr>
              <a:t>Murakkablik – </a:t>
            </a:r>
            <a:r>
              <a:rPr lang="en-US" sz="2800" dirty="0" err="1" smtClean="0">
                <a:solidFill>
                  <a:srgbClr val="002060"/>
                </a:solidFill>
                <a:effectLst/>
                <a:latin typeface="Times New Roman" pitchFamily="18" charset="0"/>
                <a:cs typeface="Times New Roman" pitchFamily="18" charset="0"/>
              </a:rPr>
              <a:t>bog’liq</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o'zgaruvchilarni qamrab olish miqyosida namoyon bo'ladi</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masalan</a:t>
            </a:r>
            <a:r>
              <a:rPr lang="en-US" sz="2800" dirty="0" smtClean="0">
                <a:solidFill>
                  <a:srgbClr val="002060"/>
                </a:solidFill>
                <a:effectLst/>
                <a:latin typeface="Times New Roman" pitchFamily="18" charset="0"/>
                <a:cs typeface="Times New Roman" pitchFamily="18" charset="0"/>
              </a:rPr>
              <a:t>:</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 </a:t>
            </a:r>
            <a:r>
              <a:rPr lang="uz-Latn-UZ" sz="2800" dirty="0" smtClean="0">
                <a:solidFill>
                  <a:srgbClr val="002060"/>
                </a:solidFill>
                <a:effectLst/>
                <a:latin typeface="Times New Roman" pitchFamily="18" charset="0"/>
                <a:cs typeface="Times New Roman" pitchFamily="18" charset="0"/>
              </a:rPr>
              <a:t>ulanish</a:t>
            </a:r>
            <a:r>
              <a:rPr lang="en-US" sz="2800" dirty="0" err="1" smtClean="0">
                <a:solidFill>
                  <a:srgbClr val="002060"/>
                </a:solidFill>
                <a:effectLst/>
                <a:latin typeface="Times New Roman" pitchFamily="18" charset="0"/>
                <a:cs typeface="Times New Roman" pitchFamily="18" charset="0"/>
              </a:rPr>
              <a:t>lar</a:t>
            </a:r>
            <a:r>
              <a:rPr lang="uz-Latn-UZ" sz="2800" dirty="0" smtClean="0">
                <a:solidFill>
                  <a:srgbClr val="002060"/>
                </a:solidFill>
                <a:effectLst/>
                <a:latin typeface="Times New Roman" pitchFamily="18" charset="0"/>
                <a:cs typeface="Times New Roman" pitchFamily="18" charset="0"/>
              </a:rPr>
              <a:t>ning shakllanishi jarayoni;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 </a:t>
            </a:r>
            <a:r>
              <a:rPr lang="uz-Latn-UZ" sz="2800" dirty="0" smtClean="0">
                <a:solidFill>
                  <a:srgbClr val="002060"/>
                </a:solidFill>
                <a:effectLst/>
                <a:latin typeface="Times New Roman" pitchFamily="18" charset="0"/>
                <a:cs typeface="Times New Roman" pitchFamily="18" charset="0"/>
              </a:rPr>
              <a:t>ulanishning ikki turi: munosabatlarni passiv </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ko'rsatish </a:t>
            </a:r>
            <a:r>
              <a:rPr lang="uz-Latn-UZ" sz="2800" dirty="0" smtClean="0">
                <a:solidFill>
                  <a:srgbClr val="002060"/>
                </a:solidFill>
                <a:effectLst/>
                <a:latin typeface="Times New Roman" pitchFamily="18" charset="0"/>
                <a:cs typeface="Times New Roman" pitchFamily="18" charset="0"/>
              </a:rPr>
              <a:t>va faol ishlab chiqarish operatsiyalari;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 </a:t>
            </a:r>
            <a:r>
              <a:rPr lang="uz-Latn-UZ" sz="2800" dirty="0" smtClean="0">
                <a:solidFill>
                  <a:srgbClr val="002060"/>
                </a:solidFill>
                <a:effectLst/>
                <a:latin typeface="Times New Roman" pitchFamily="18" charset="0"/>
                <a:cs typeface="Times New Roman" pitchFamily="18" charset="0"/>
              </a:rPr>
              <a:t>hal qilish jarayonida passiv aks ettirish va faol ishlab </a:t>
            </a:r>
            <a:r>
              <a:rPr lang="uz-Latn-UZ" sz="2800" dirty="0" smtClean="0">
                <a:solidFill>
                  <a:srgbClr val="002060"/>
                </a:solidFill>
                <a:latin typeface="Times New Roman" pitchFamily="18" charset="0"/>
                <a:cs typeface="Times New Roman" pitchFamily="18" charset="0"/>
              </a:rPr>
              <a:t>chiqarish nisbati). </a:t>
            </a:r>
            <a:endParaRPr lang="ru-RU" sz="28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Tanqidiy fikrlash mezonlari</a:t>
            </a:r>
            <a:r>
              <a:rPr lang="en-US" sz="3600" b="1" dirty="0" smtClean="0">
                <a:solidFill>
                  <a:srgbClr val="FF0000"/>
                </a:solidFill>
                <a:latin typeface="Times New Roman" pitchFamily="18" charset="0"/>
                <a:cs typeface="Times New Roman" pitchFamily="18" charset="0"/>
              </a:rPr>
              <a:t>:</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25</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000108"/>
            <a:ext cx="8072462" cy="5214974"/>
          </a:xfrm>
        </p:spPr>
        <p:txBody>
          <a:bodyPr>
            <a:noAutofit/>
          </a:bodyPr>
          <a:lstStyle/>
          <a:p>
            <a:pPr marL="180975">
              <a:lnSpc>
                <a:spcPts val="3200"/>
              </a:lnSpc>
            </a:pPr>
            <a:r>
              <a:rPr lang="en-US" sz="3000" dirty="0" smtClean="0">
                <a:solidFill>
                  <a:srgbClr val="002060"/>
                </a:solidFill>
                <a:effectLst/>
                <a:latin typeface="Times New Roman" pitchFamily="18" charset="0"/>
                <a:cs typeface="Times New Roman" pitchFamily="18" charset="0"/>
              </a:rPr>
              <a:t>3. </a:t>
            </a:r>
            <a:r>
              <a:rPr lang="en-US" sz="3000" dirty="0" err="1" smtClean="0">
                <a:solidFill>
                  <a:srgbClr val="002060"/>
                </a:solidFill>
                <a:effectLst/>
                <a:latin typeface="Times New Roman" pitchFamily="18" charset="0"/>
                <a:cs typeface="Times New Roman" pitchFamily="18" charset="0"/>
              </a:rPr>
              <a:t>Istiqbollilik</a:t>
            </a:r>
            <a:r>
              <a:rPr lang="en-US" sz="3000" dirty="0" smtClean="0">
                <a:solidFill>
                  <a:srgbClr val="002060"/>
                </a:solidFill>
                <a:effectLst/>
                <a:latin typeface="Times New Roman" pitchFamily="18" charset="0"/>
                <a:cs typeface="Times New Roman" pitchFamily="18" charset="0"/>
              </a:rPr>
              <a:t> </a:t>
            </a:r>
            <a:r>
              <a:rPr lang="uz-Latn-UZ" sz="3000" dirty="0" smtClean="0">
                <a:solidFill>
                  <a:srgbClr val="002060"/>
                </a:solidFill>
                <a:effectLst/>
                <a:latin typeface="Times New Roman" pitchFamily="18" charset="0"/>
                <a:cs typeface="Times New Roman" pitchFamily="18" charset="0"/>
              </a:rPr>
              <a:t>- qarorlarning vaqt</a:t>
            </a:r>
            <a:r>
              <a:rPr lang="en-US" sz="3000" dirty="0" smtClean="0">
                <a:solidFill>
                  <a:srgbClr val="002060"/>
                </a:solidFill>
                <a:effectLst/>
                <a:latin typeface="Times New Roman" pitchFamily="18" charset="0"/>
                <a:cs typeface="Times New Roman" pitchFamily="18" charset="0"/>
              </a:rPr>
              <a:t> </a:t>
            </a:r>
            <a:r>
              <a:rPr lang="en-US" sz="3000" dirty="0" err="1" smtClean="0">
                <a:solidFill>
                  <a:srgbClr val="002060"/>
                </a:solidFill>
                <a:effectLst/>
                <a:latin typeface="Times New Roman" pitchFamily="18" charset="0"/>
                <a:cs typeface="Times New Roman" pitchFamily="18" charset="0"/>
              </a:rPr>
              <a:t>bo’yi</a:t>
            </a:r>
            <a:r>
              <a:rPr lang="en-US" sz="3000" dirty="0" smtClean="0">
                <a:solidFill>
                  <a:srgbClr val="002060"/>
                </a:solidFill>
                <a:effectLst/>
                <a:latin typeface="Times New Roman" pitchFamily="18" charset="0"/>
                <a:cs typeface="Times New Roman" pitchFamily="18" charset="0"/>
              </a:rPr>
              <a:t> </a:t>
            </a:r>
            <a:r>
              <a:rPr lang="uz-Latn-UZ" sz="3000" dirty="0" smtClean="0">
                <a:solidFill>
                  <a:srgbClr val="002060"/>
                </a:solidFill>
                <a:effectLst/>
                <a:latin typeface="Times New Roman" pitchFamily="18" charset="0"/>
                <a:cs typeface="Times New Roman" pitchFamily="18" charset="0"/>
              </a:rPr>
              <a:t>uzoqligi va ularning oqibatlarini hisobga olishni anglatadi (masalan, ob</a:t>
            </a:r>
            <a:r>
              <a:rPr lang="en-US" sz="3000" dirty="0" smtClean="0">
                <a:solidFill>
                  <a:srgbClr val="002060"/>
                </a:solidFill>
                <a:effectLst/>
                <a:latin typeface="Times New Roman" pitchFamily="18" charset="0"/>
                <a:cs typeface="Times New Roman" pitchFamily="18" charset="0"/>
              </a:rPr>
              <a:t>y</a:t>
            </a:r>
            <a:r>
              <a:rPr lang="uz-Latn-UZ" sz="3000" dirty="0" smtClean="0">
                <a:solidFill>
                  <a:srgbClr val="002060"/>
                </a:solidFill>
                <a:effectLst/>
                <a:latin typeface="Times New Roman" pitchFamily="18" charset="0"/>
                <a:cs typeface="Times New Roman" pitchFamily="18" charset="0"/>
              </a:rPr>
              <a:t>ektlar va hodisalarning qisqa, oraliq va uzoq muddatdagi mumkin bo'lgan o'zgarishlarini ochib beradigan munosabatlarni shakllantirish qobiliyati). </a:t>
            </a:r>
            <a:r>
              <a:rPr lang="en-US" sz="3000" dirty="0" smtClean="0">
                <a:solidFill>
                  <a:srgbClr val="002060"/>
                </a:solidFill>
                <a:effectLst/>
                <a:latin typeface="Times New Roman" pitchFamily="18" charset="0"/>
                <a:cs typeface="Times New Roman" pitchFamily="18" charset="0"/>
              </a:rPr>
              <a:t/>
            </a:r>
            <a:br>
              <a:rPr lang="en-US" sz="3000" dirty="0" smtClean="0">
                <a:solidFill>
                  <a:srgbClr val="002060"/>
                </a:solidFill>
                <a:effectLst/>
                <a:latin typeface="Times New Roman" pitchFamily="18" charset="0"/>
                <a:cs typeface="Times New Roman" pitchFamily="18" charset="0"/>
              </a:rPr>
            </a:br>
            <a:r>
              <a:rPr lang="en-US" sz="3000" dirty="0" smtClean="0">
                <a:solidFill>
                  <a:srgbClr val="002060"/>
                </a:solidFill>
                <a:effectLst/>
                <a:latin typeface="Times New Roman" pitchFamily="18" charset="0"/>
                <a:cs typeface="Times New Roman" pitchFamily="18" charset="0"/>
              </a:rPr>
              <a:t/>
            </a:r>
            <a:br>
              <a:rPr lang="en-US" sz="3000" dirty="0" smtClean="0">
                <a:solidFill>
                  <a:srgbClr val="002060"/>
                </a:solidFill>
                <a:effectLst/>
                <a:latin typeface="Times New Roman" pitchFamily="18" charset="0"/>
                <a:cs typeface="Times New Roman" pitchFamily="18" charset="0"/>
              </a:rPr>
            </a:br>
            <a:r>
              <a:rPr lang="en-US" sz="3000" dirty="0" smtClean="0">
                <a:solidFill>
                  <a:srgbClr val="002060"/>
                </a:solidFill>
                <a:effectLst/>
                <a:latin typeface="Times New Roman" pitchFamily="18" charset="0"/>
                <a:cs typeface="Times New Roman" pitchFamily="18" charset="0"/>
              </a:rPr>
              <a:t>4. </a:t>
            </a:r>
            <a:r>
              <a:rPr lang="uz-Latn-UZ" sz="3000" dirty="0" smtClean="0">
                <a:solidFill>
                  <a:srgbClr val="002060"/>
                </a:solidFill>
                <a:effectLst/>
                <a:latin typeface="Times New Roman" pitchFamily="18" charset="0"/>
                <a:cs typeface="Times New Roman" pitchFamily="18" charset="0"/>
              </a:rPr>
              <a:t>Integrativlik - bu aqliy harakatlarda ishtirok etadigan turli xil ob</a:t>
            </a:r>
            <a:r>
              <a:rPr lang="en-US" sz="3000" dirty="0" smtClean="0">
                <a:solidFill>
                  <a:srgbClr val="002060"/>
                </a:solidFill>
                <a:effectLst/>
                <a:latin typeface="Times New Roman" pitchFamily="18" charset="0"/>
                <a:cs typeface="Times New Roman" pitchFamily="18" charset="0"/>
              </a:rPr>
              <a:t>y</a:t>
            </a:r>
            <a:r>
              <a:rPr lang="uz-Latn-UZ" sz="3000" dirty="0" smtClean="0">
                <a:solidFill>
                  <a:srgbClr val="002060"/>
                </a:solidFill>
                <a:effectLst/>
                <a:latin typeface="Times New Roman" pitchFamily="18" charset="0"/>
                <a:cs typeface="Times New Roman" pitchFamily="18" charset="0"/>
              </a:rPr>
              <a:t>ektlar (masalan, vaziyatni rivojlantirishning mumkin bo'lgan variantlarini maqbul boshqarish usullarini tahlil qilish, bashoratli baholash, o'zlashtirish qobiliyati). </a:t>
            </a:r>
            <a:endParaRPr lang="ru-RU" sz="3000"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Tanqidiy fikrlash mezonlari</a:t>
            </a:r>
            <a:r>
              <a:rPr lang="en-US" sz="3600" b="1" dirty="0" smtClean="0">
                <a:solidFill>
                  <a:srgbClr val="FF0000"/>
                </a:solidFill>
                <a:latin typeface="Times New Roman" pitchFamily="18" charset="0"/>
                <a:cs typeface="Times New Roman" pitchFamily="18" charset="0"/>
              </a:rPr>
              <a:t>:</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26</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643050"/>
            <a:ext cx="8072462" cy="3643338"/>
          </a:xfrm>
        </p:spPr>
        <p:txBody>
          <a:bodyPr>
            <a:noAutofit/>
          </a:bodyPr>
          <a:lstStyle/>
          <a:p>
            <a:pPr marL="180975">
              <a:lnSpc>
                <a:spcPts val="3200"/>
              </a:lnSpc>
            </a:pPr>
            <a:r>
              <a:rPr lang="en-US" sz="3600" b="1" dirty="0" smtClean="0">
                <a:solidFill>
                  <a:srgbClr val="002060"/>
                </a:solidFill>
                <a:effectLst/>
                <a:latin typeface="Times New Roman" pitchFamily="18" charset="0"/>
                <a:cs typeface="Times New Roman" pitchFamily="18" charset="0"/>
              </a:rPr>
              <a:t>1. </a:t>
            </a:r>
            <a:r>
              <a:rPr lang="uz-Latn-UZ" sz="3600" b="1" dirty="0" smtClean="0">
                <a:solidFill>
                  <a:srgbClr val="002060"/>
                </a:solidFill>
                <a:effectLst/>
                <a:latin typeface="Times New Roman" pitchFamily="18" charset="0"/>
                <a:cs typeface="Times New Roman" pitchFamily="18" charset="0"/>
              </a:rPr>
              <a:t>qiziqishni ko'rsatish va tadqiqot usullaridan foydalanish: </a:t>
            </a:r>
            <a:r>
              <a:rPr lang="en-US" sz="3600" b="1" dirty="0" smtClean="0">
                <a:solidFill>
                  <a:srgbClr val="002060"/>
                </a:solidFill>
                <a:effectLst/>
                <a:latin typeface="Times New Roman" pitchFamily="18" charset="0"/>
                <a:cs typeface="Times New Roman" pitchFamily="18" charset="0"/>
              </a:rPr>
              <a:t/>
            </a:r>
            <a:br>
              <a:rPr lang="en-US" sz="3600" b="1" dirty="0" smtClean="0">
                <a:solidFill>
                  <a:srgbClr val="002060"/>
                </a:solidFill>
                <a:effectLst/>
                <a:latin typeface="Times New Roman" pitchFamily="18" charset="0"/>
                <a:cs typeface="Times New Roman" pitchFamily="18" charset="0"/>
              </a:rPr>
            </a:br>
            <a:r>
              <a:rPr lang="en-US" sz="3600" b="1" dirty="0" smtClean="0">
                <a:solidFill>
                  <a:srgbClr val="002060"/>
                </a:solidFill>
                <a:effectLst/>
                <a:latin typeface="Times New Roman" pitchFamily="18" charset="0"/>
                <a:cs typeface="Times New Roman" pitchFamily="18" charset="0"/>
              </a:rPr>
              <a:t>	- </a:t>
            </a:r>
            <a:r>
              <a:rPr lang="uz-Latn-UZ" sz="3600" b="1" dirty="0" smtClean="0">
                <a:solidFill>
                  <a:srgbClr val="002060"/>
                </a:solidFill>
                <a:effectLst/>
                <a:latin typeface="Times New Roman" pitchFamily="18" charset="0"/>
                <a:cs typeface="Times New Roman" pitchFamily="18" charset="0"/>
              </a:rPr>
              <a:t>savollar berish va </a:t>
            </a:r>
            <a:r>
              <a:rPr lang="en-US" sz="3600" b="1" dirty="0" smtClean="0">
                <a:solidFill>
                  <a:srgbClr val="002060"/>
                </a:solidFill>
                <a:effectLst/>
                <a:latin typeface="Times New Roman" pitchFamily="18" charset="0"/>
                <a:cs typeface="Times New Roman" pitchFamily="18" charset="0"/>
              </a:rPr>
              <a:t/>
            </a:r>
            <a:br>
              <a:rPr lang="en-US" sz="3600" b="1" dirty="0" smtClean="0">
                <a:solidFill>
                  <a:srgbClr val="002060"/>
                </a:solidFill>
                <a:effectLst/>
                <a:latin typeface="Times New Roman" pitchFamily="18" charset="0"/>
                <a:cs typeface="Times New Roman" pitchFamily="18" charset="0"/>
              </a:rPr>
            </a:br>
            <a:r>
              <a:rPr lang="en-US" sz="3600" b="1" dirty="0" smtClean="0">
                <a:solidFill>
                  <a:srgbClr val="002060"/>
                </a:solidFill>
                <a:effectLst/>
                <a:latin typeface="Times New Roman" pitchFamily="18" charset="0"/>
                <a:cs typeface="Times New Roman" pitchFamily="18" charset="0"/>
              </a:rPr>
              <a:t>	- </a:t>
            </a:r>
            <a:r>
              <a:rPr lang="uz-Latn-UZ" sz="3600" b="1" dirty="0" smtClean="0">
                <a:solidFill>
                  <a:srgbClr val="002060"/>
                </a:solidFill>
                <a:effectLst/>
                <a:latin typeface="Times New Roman" pitchFamily="18" charset="0"/>
                <a:cs typeface="Times New Roman" pitchFamily="18" charset="0"/>
              </a:rPr>
              <a:t>javoblarni tizimli qidirish;</a:t>
            </a:r>
            <a:r>
              <a:rPr lang="en-US" sz="3600" b="1" dirty="0" smtClean="0">
                <a:solidFill>
                  <a:srgbClr val="002060"/>
                </a:solidFill>
                <a:effectLst/>
                <a:latin typeface="Times New Roman" pitchFamily="18" charset="0"/>
                <a:cs typeface="Times New Roman" pitchFamily="18" charset="0"/>
              </a:rPr>
              <a:t/>
            </a:r>
            <a:br>
              <a:rPr lang="en-US" sz="3600" b="1" dirty="0" smtClean="0">
                <a:solidFill>
                  <a:srgbClr val="002060"/>
                </a:solidFill>
                <a:effectLst/>
                <a:latin typeface="Times New Roman" pitchFamily="18" charset="0"/>
                <a:cs typeface="Times New Roman" pitchFamily="18" charset="0"/>
              </a:rPr>
            </a:br>
            <a:r>
              <a:rPr lang="uz-Latn-UZ" sz="3600" b="1" dirty="0" smtClean="0">
                <a:solidFill>
                  <a:srgbClr val="002060"/>
                </a:solidFill>
                <a:effectLst/>
                <a:latin typeface="Times New Roman" pitchFamily="18" charset="0"/>
                <a:cs typeface="Times New Roman" pitchFamily="18" charset="0"/>
              </a:rPr>
              <a:t> </a:t>
            </a:r>
            <a:r>
              <a:rPr lang="en-US" sz="3600" b="1" dirty="0" smtClean="0">
                <a:solidFill>
                  <a:srgbClr val="002060"/>
                </a:solidFill>
                <a:effectLst/>
                <a:latin typeface="Times New Roman" pitchFamily="18" charset="0"/>
                <a:cs typeface="Times New Roman" pitchFamily="18" charset="0"/>
              </a:rPr>
              <a:t/>
            </a:r>
            <a:br>
              <a:rPr lang="en-US" sz="3600" b="1" dirty="0" smtClean="0">
                <a:solidFill>
                  <a:srgbClr val="002060"/>
                </a:solidFill>
                <a:effectLst/>
                <a:latin typeface="Times New Roman" pitchFamily="18" charset="0"/>
                <a:cs typeface="Times New Roman" pitchFamily="18" charset="0"/>
              </a:rPr>
            </a:br>
            <a:r>
              <a:rPr lang="en-US" sz="3600" b="1" dirty="0" smtClean="0">
                <a:solidFill>
                  <a:srgbClr val="002060"/>
                </a:solidFill>
                <a:effectLst/>
                <a:latin typeface="Times New Roman" pitchFamily="18" charset="0"/>
                <a:cs typeface="Times New Roman" pitchFamily="18" charset="0"/>
              </a:rPr>
              <a:t>2. </a:t>
            </a:r>
            <a:r>
              <a:rPr lang="uz-Latn-UZ" sz="3600" b="1" dirty="0" smtClean="0">
                <a:solidFill>
                  <a:srgbClr val="002060"/>
                </a:solidFill>
                <a:effectLst/>
                <a:latin typeface="Times New Roman" pitchFamily="18" charset="0"/>
                <a:cs typeface="Times New Roman" pitchFamily="18" charset="0"/>
              </a:rPr>
              <a:t>faktlar bilan kifoyalanmang, balki bu faktlarning sabablari va oqibatlarini ochib bering. </a:t>
            </a:r>
            <a:endParaRPr lang="ru-RU" sz="3600" b="1"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Tanqidiy fikrlash </a:t>
            </a:r>
            <a:r>
              <a:rPr lang="en-US" sz="3600" b="1" dirty="0" err="1" smtClean="0">
                <a:solidFill>
                  <a:srgbClr val="FF0000"/>
                </a:solidFill>
                <a:latin typeface="Times New Roman" pitchFamily="18" charset="0"/>
                <a:cs typeface="Times New Roman" pitchFamily="18" charset="0"/>
              </a:rPr>
              <a:t>ko’nikmalari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S.Smiles</a:t>
            </a:r>
            <a:r>
              <a:rPr lang="en-US" sz="3600" b="1" dirty="0" smtClean="0">
                <a:solidFill>
                  <a:srgbClr val="FF0000"/>
                </a:solidFill>
                <a:latin typeface="Times New Roman" pitchFamily="18" charset="0"/>
                <a:cs typeface="Times New Roman" pitchFamily="18" charset="0"/>
              </a:rPr>
              <a:t>):</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27</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357298"/>
            <a:ext cx="8072462" cy="5143536"/>
          </a:xfrm>
        </p:spPr>
        <p:txBody>
          <a:bodyPr>
            <a:noAutofit/>
          </a:bodyPr>
          <a:lstStyle/>
          <a:p>
            <a:pPr marL="180975"/>
            <a:r>
              <a:rPr lang="en-US" sz="3200" b="1" dirty="0" smtClean="0">
                <a:solidFill>
                  <a:srgbClr val="002060"/>
                </a:solidFill>
                <a:effectLst/>
                <a:latin typeface="Times New Roman" pitchFamily="18" charset="0"/>
                <a:cs typeface="Times New Roman" pitchFamily="18" charset="0"/>
              </a:rPr>
              <a:t>3. </a:t>
            </a:r>
            <a:r>
              <a:rPr lang="uz-Latn-UZ" sz="3200" b="1" dirty="0" smtClean="0">
                <a:solidFill>
                  <a:srgbClr val="002060"/>
                </a:solidFill>
                <a:effectLst/>
                <a:latin typeface="Times New Roman" pitchFamily="18" charset="0"/>
                <a:cs typeface="Times New Roman" pitchFamily="18" charset="0"/>
              </a:rPr>
              <a:t>odobli skeptitsizm ko'rsatish, umumiy qabul qilingan haqiqatlarga shubha qilish, doimiy</a:t>
            </a:r>
            <a:r>
              <a:rPr lang="en-US" sz="3200" b="1" dirty="0" smtClean="0">
                <a:solidFill>
                  <a:srgbClr val="002060"/>
                </a:solidFill>
                <a:effectLst/>
                <a:latin typeface="Times New Roman" pitchFamily="18" charset="0"/>
                <a:cs typeface="Times New Roman" pitchFamily="18" charset="0"/>
              </a:rPr>
              <a:t> </a:t>
            </a:r>
            <a:r>
              <a:rPr lang="uz-Latn-UZ" sz="3200" b="1" dirty="0" smtClean="0">
                <a:solidFill>
                  <a:srgbClr val="002060"/>
                </a:solidFill>
                <a:effectLst/>
                <a:latin typeface="Times New Roman" pitchFamily="18" charset="0"/>
                <a:cs typeface="Times New Roman" pitchFamily="18" charset="0"/>
              </a:rPr>
              <a:t>"Nima bo'lsa </a:t>
            </a:r>
            <a:r>
              <a:rPr lang="en-US" sz="3200" b="1" dirty="0" smtClean="0">
                <a:solidFill>
                  <a:srgbClr val="002060"/>
                </a:solidFill>
                <a:effectLst/>
                <a:latin typeface="Times New Roman" pitchFamily="18" charset="0"/>
                <a:cs typeface="Times New Roman" pitchFamily="18" charset="0"/>
              </a:rPr>
              <a:t>agar</a:t>
            </a:r>
            <a:r>
              <a:rPr lang="uz-Latn-UZ" sz="3200" b="1" dirty="0" smtClean="0">
                <a:solidFill>
                  <a:srgbClr val="002060"/>
                </a:solidFill>
                <a:effectLst/>
                <a:latin typeface="Times New Roman" pitchFamily="18" charset="0"/>
                <a:cs typeface="Times New Roman" pitchFamily="18" charset="0"/>
              </a:rPr>
              <a:t>...?"  savol</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berish</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1400" b="1" dirty="0" smtClean="0">
                <a:solidFill>
                  <a:srgbClr val="002060"/>
                </a:solidFill>
                <a:effectLst/>
                <a:latin typeface="Times New Roman" pitchFamily="18" charset="0"/>
                <a:cs typeface="Times New Roman" pitchFamily="18" charset="0"/>
              </a:rPr>
              <a:t> h </a:t>
            </a: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4. </a:t>
            </a:r>
            <a:r>
              <a:rPr lang="uz-Latn-UZ" sz="3200" b="1" dirty="0" smtClean="0">
                <a:solidFill>
                  <a:srgbClr val="002060"/>
                </a:solidFill>
                <a:effectLst/>
                <a:latin typeface="Times New Roman" pitchFamily="18" charset="0"/>
                <a:cs typeface="Times New Roman" pitchFamily="18" charset="0"/>
              </a:rPr>
              <a:t>ma'lum bir masala bo'yicha o'z nuqtai nazari</a:t>
            </a:r>
            <a:r>
              <a:rPr lang="en-US" sz="3200" b="1" dirty="0" err="1" smtClean="0">
                <a:solidFill>
                  <a:srgbClr val="002060"/>
                </a:solidFill>
                <a:effectLst/>
                <a:latin typeface="Times New Roman" pitchFamily="18" charset="0"/>
                <a:cs typeface="Times New Roman" pitchFamily="18" charset="0"/>
              </a:rPr>
              <a:t>ga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ega</a:t>
            </a:r>
            <a:r>
              <a:rPr lang="en-US" sz="3200" b="1" dirty="0" smtClean="0">
                <a:solidFill>
                  <a:srgbClr val="002060"/>
                </a:solidFill>
                <a:effectLst/>
                <a:latin typeface="Times New Roman" pitchFamily="18" charset="0"/>
                <a:cs typeface="Times New Roman" pitchFamily="18" charset="0"/>
              </a:rPr>
              <a:t> </a:t>
            </a:r>
            <a:r>
              <a:rPr lang="en-US" sz="3200" b="1" dirty="0" err="1" smtClean="0">
                <a:solidFill>
                  <a:srgbClr val="002060"/>
                </a:solidFill>
                <a:effectLst/>
                <a:latin typeface="Times New Roman" pitchFamily="18" charset="0"/>
                <a:cs typeface="Times New Roman" pitchFamily="18" charset="0"/>
              </a:rPr>
              <a:t>bo’lish</a:t>
            </a:r>
            <a:r>
              <a:rPr lang="en-US" sz="3200" b="1" dirty="0" smtClean="0">
                <a:solidFill>
                  <a:srgbClr val="002060"/>
                </a:solidFill>
                <a:effectLst/>
                <a:latin typeface="Times New Roman" pitchFamily="18" charset="0"/>
                <a:cs typeface="Times New Roman" pitchFamily="18" charset="0"/>
              </a:rPr>
              <a:t> </a:t>
            </a:r>
            <a:r>
              <a:rPr lang="uz-Latn-UZ" sz="3200" b="1" dirty="0" smtClean="0">
                <a:solidFill>
                  <a:srgbClr val="002060"/>
                </a:solidFill>
                <a:effectLst/>
                <a:latin typeface="Times New Roman" pitchFamily="18" charset="0"/>
                <a:cs typeface="Times New Roman" pitchFamily="18" charset="0"/>
              </a:rPr>
              <a:t>va bu nuqtai nazarni mantiqiy dalillar bilan himoya qilish qobiliyatini rivojlantirish; </a:t>
            </a: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r>
              <a:rPr lang="en-US" sz="1400" b="1" dirty="0" smtClean="0">
                <a:solidFill>
                  <a:srgbClr val="002060"/>
                </a:solidFill>
                <a:effectLst/>
                <a:latin typeface="Times New Roman" pitchFamily="18" charset="0"/>
                <a:cs typeface="Times New Roman" pitchFamily="18" charset="0"/>
              </a:rPr>
              <a:t>h</a:t>
            </a:r>
            <a:r>
              <a:rPr lang="en-US" sz="3200" b="1" dirty="0" smtClean="0">
                <a:solidFill>
                  <a:srgbClr val="002060"/>
                </a:solidFill>
                <a:effectLst/>
                <a:latin typeface="Times New Roman" pitchFamily="18" charset="0"/>
                <a:cs typeface="Times New Roman" pitchFamily="18" charset="0"/>
              </a:rPr>
              <a:t/>
            </a:r>
            <a:br>
              <a:rPr lang="en-US" sz="3200" b="1" dirty="0" smtClean="0">
                <a:solidFill>
                  <a:srgbClr val="002060"/>
                </a:solidFill>
                <a:effectLst/>
                <a:latin typeface="Times New Roman" pitchFamily="18" charset="0"/>
                <a:cs typeface="Times New Roman" pitchFamily="18" charset="0"/>
              </a:rPr>
            </a:br>
            <a:r>
              <a:rPr lang="en-US" sz="3200" b="1" dirty="0" smtClean="0">
                <a:solidFill>
                  <a:srgbClr val="002060"/>
                </a:solidFill>
                <a:effectLst/>
                <a:latin typeface="Times New Roman" pitchFamily="18" charset="0"/>
                <a:cs typeface="Times New Roman" pitchFamily="18" charset="0"/>
              </a:rPr>
              <a:t>5. </a:t>
            </a:r>
            <a:r>
              <a:rPr lang="uz-Latn-UZ" sz="3200" b="1" dirty="0" smtClean="0">
                <a:solidFill>
                  <a:srgbClr val="002060"/>
                </a:solidFill>
                <a:effectLst/>
                <a:latin typeface="Times New Roman" pitchFamily="18" charset="0"/>
                <a:cs typeface="Times New Roman" pitchFamily="18" charset="0"/>
              </a:rPr>
              <a:t>raqibning dalillariga ko'proq e'tibor qaratish va ularni mantiqiy tushunish. </a:t>
            </a:r>
            <a:endParaRPr lang="ru-RU" sz="3200" b="1" dirty="0" smtClean="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Tanqidiy fikrlash </a:t>
            </a:r>
            <a:r>
              <a:rPr lang="en-US" sz="3600" b="1" dirty="0" err="1" smtClean="0">
                <a:solidFill>
                  <a:srgbClr val="FF0000"/>
                </a:solidFill>
                <a:latin typeface="Times New Roman" pitchFamily="18" charset="0"/>
                <a:cs typeface="Times New Roman" pitchFamily="18" charset="0"/>
              </a:rPr>
              <a:t>ko’nikmalari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S.Smiles</a:t>
            </a:r>
            <a:r>
              <a:rPr lang="en-US" sz="3600" b="1" dirty="0" smtClean="0">
                <a:solidFill>
                  <a:srgbClr val="FF0000"/>
                </a:solidFill>
                <a:latin typeface="Times New Roman" pitchFamily="18" charset="0"/>
                <a:cs typeface="Times New Roman" pitchFamily="18" charset="0"/>
              </a:rPr>
              <a:t>):</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28</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357298"/>
            <a:ext cx="8072462" cy="4572032"/>
          </a:xfrm>
        </p:spPr>
        <p:txBody>
          <a:bodyPr>
            <a:noAutofit/>
          </a:bodyPr>
          <a:lstStyle/>
          <a:p>
            <a:pPr marL="180975"/>
            <a:r>
              <a:rPr lang="en-US" sz="2800" b="1" dirty="0" smtClean="0">
                <a:solidFill>
                  <a:srgbClr val="002060"/>
                </a:solidFill>
                <a:effectLst/>
                <a:latin typeface="Times New Roman" pitchFamily="18" charset="0"/>
                <a:cs typeface="Times New Roman" pitchFamily="18" charset="0"/>
              </a:rPr>
              <a:t>6. E</a:t>
            </a:r>
            <a:r>
              <a:rPr lang="uz-Latn-UZ" sz="2800" b="1" dirty="0" smtClean="0">
                <a:solidFill>
                  <a:srgbClr val="002060"/>
                </a:solidFill>
                <a:effectLst/>
                <a:latin typeface="Times New Roman" pitchFamily="18" charset="0"/>
                <a:cs typeface="Times New Roman" pitchFamily="18" charset="0"/>
              </a:rPr>
              <a:t>ski g'oyalarga yangi nuqtai nazardan qara</a:t>
            </a:r>
            <a:r>
              <a:rPr lang="en-US" sz="2800" b="1" dirty="0" err="1" smtClean="0">
                <a:solidFill>
                  <a:srgbClr val="002060"/>
                </a:solidFill>
                <a:effectLst/>
                <a:latin typeface="Times New Roman" pitchFamily="18" charset="0"/>
                <a:cs typeface="Times New Roman" pitchFamily="18" charset="0"/>
              </a:rPr>
              <a:t>sh</a:t>
            </a:r>
            <a:r>
              <a:rPr lang="en-US" sz="2800" b="1" dirty="0" smtClean="0">
                <a:solidFill>
                  <a:srgbClr val="002060"/>
                </a:solidFill>
                <a:effectLst/>
                <a:latin typeface="Times New Roman" pitchFamily="18" charset="0"/>
                <a:cs typeface="Times New Roman" pitchFamily="18" charset="0"/>
              </a:rPr>
              <a:t>:</a:t>
            </a:r>
            <a:br>
              <a:rPr lang="en-US" sz="2800" b="1" dirty="0" smtClean="0">
                <a:solidFill>
                  <a:srgbClr val="002060"/>
                </a:solidFill>
                <a:effectLst/>
                <a:latin typeface="Times New Roman" pitchFamily="18" charset="0"/>
                <a:cs typeface="Times New Roman" pitchFamily="18" charset="0"/>
              </a:rPr>
            </a:br>
            <a:r>
              <a:rPr lang="en-US" sz="2800" b="1" dirty="0" smtClean="0">
                <a:solidFill>
                  <a:srgbClr val="002060"/>
                </a:solidFill>
                <a:effectLst/>
                <a:latin typeface="Times New Roman" pitchFamily="18" charset="0"/>
                <a:cs typeface="Times New Roman" pitchFamily="18" charset="0"/>
              </a:rPr>
              <a:t/>
            </a:r>
            <a:br>
              <a:rPr lang="en-US" sz="2800" b="1" dirty="0" smtClean="0">
                <a:solidFill>
                  <a:srgbClr val="002060"/>
                </a:solidFill>
                <a:effectLst/>
                <a:latin typeface="Times New Roman" pitchFamily="18" charset="0"/>
                <a:cs typeface="Times New Roman" pitchFamily="18" charset="0"/>
              </a:rPr>
            </a:br>
            <a:r>
              <a:rPr lang="en-US" sz="2800" b="1" dirty="0" smtClean="0">
                <a:solidFill>
                  <a:srgbClr val="002060"/>
                </a:solidFill>
                <a:effectLst/>
                <a:latin typeface="Times New Roman" pitchFamily="18" charset="0"/>
                <a:cs typeface="Times New Roman" pitchFamily="18" charset="0"/>
              </a:rPr>
              <a:t>- </a:t>
            </a:r>
            <a:r>
              <a:rPr lang="uz-Latn-UZ" sz="2800" b="1" dirty="0" smtClean="0">
                <a:solidFill>
                  <a:srgbClr val="002060"/>
                </a:solidFill>
                <a:effectLst/>
                <a:latin typeface="Times New Roman" pitchFamily="18" charset="0"/>
                <a:cs typeface="Times New Roman" pitchFamily="18" charset="0"/>
              </a:rPr>
              <a:t>faktlarni taxminlardan ajratish, </a:t>
            </a:r>
            <a:r>
              <a:rPr lang="en-US" sz="2800" b="1" dirty="0" smtClean="0">
                <a:solidFill>
                  <a:srgbClr val="002060"/>
                </a:solidFill>
                <a:effectLst/>
                <a:latin typeface="Times New Roman" pitchFamily="18" charset="0"/>
                <a:cs typeface="Times New Roman" pitchFamily="18" charset="0"/>
              </a:rPr>
              <a:t/>
            </a:r>
            <a:br>
              <a:rPr lang="en-US" sz="2800" b="1" dirty="0" smtClean="0">
                <a:solidFill>
                  <a:srgbClr val="002060"/>
                </a:solidFill>
                <a:effectLst/>
                <a:latin typeface="Times New Roman" pitchFamily="18" charset="0"/>
                <a:cs typeface="Times New Roman" pitchFamily="18" charset="0"/>
              </a:rPr>
            </a:br>
            <a:r>
              <a:rPr lang="en-US" sz="2800" b="1" dirty="0" smtClean="0">
                <a:solidFill>
                  <a:srgbClr val="002060"/>
                </a:solidFill>
                <a:effectLst/>
                <a:latin typeface="Times New Roman" pitchFamily="18" charset="0"/>
                <a:cs typeface="Times New Roman" pitchFamily="18" charset="0"/>
              </a:rPr>
              <a:t>- </a:t>
            </a:r>
            <a:r>
              <a:rPr lang="uz-Latn-UZ" sz="2800" b="1" dirty="0" smtClean="0">
                <a:solidFill>
                  <a:srgbClr val="002060"/>
                </a:solidFill>
                <a:effectLst/>
                <a:latin typeface="Times New Roman" pitchFamily="18" charset="0"/>
                <a:cs typeface="Times New Roman" pitchFamily="18" charset="0"/>
              </a:rPr>
              <a:t>haqiqiy baho va asossiz baho o'rtasidagi farqni ajratish; </a:t>
            </a:r>
            <a:r>
              <a:rPr lang="en-US" sz="2800" b="1" dirty="0" smtClean="0">
                <a:solidFill>
                  <a:srgbClr val="002060"/>
                </a:solidFill>
                <a:effectLst/>
                <a:latin typeface="Times New Roman" pitchFamily="18" charset="0"/>
                <a:cs typeface="Times New Roman" pitchFamily="18" charset="0"/>
              </a:rPr>
              <a:t/>
            </a:r>
            <a:br>
              <a:rPr lang="en-US" sz="2800" b="1" dirty="0" smtClean="0">
                <a:solidFill>
                  <a:srgbClr val="002060"/>
                </a:solidFill>
                <a:effectLst/>
                <a:latin typeface="Times New Roman" pitchFamily="18" charset="0"/>
                <a:cs typeface="Times New Roman" pitchFamily="18" charset="0"/>
              </a:rPr>
            </a:br>
            <a:r>
              <a:rPr lang="en-US" sz="2800" b="1" dirty="0" smtClean="0">
                <a:solidFill>
                  <a:srgbClr val="002060"/>
                </a:solidFill>
                <a:effectLst/>
                <a:latin typeface="Times New Roman" pitchFamily="18" charset="0"/>
                <a:cs typeface="Times New Roman" pitchFamily="18" charset="0"/>
              </a:rPr>
              <a:t>- </a:t>
            </a:r>
            <a:r>
              <a:rPr lang="uz-Latn-UZ" sz="2800" b="1" dirty="0" smtClean="0">
                <a:solidFill>
                  <a:srgbClr val="002060"/>
                </a:solidFill>
                <a:effectLst/>
                <a:latin typeface="Times New Roman" pitchFamily="18" charset="0"/>
                <a:cs typeface="Times New Roman" pitchFamily="18" charset="0"/>
              </a:rPr>
              <a:t>n</a:t>
            </a:r>
            <a:r>
              <a:rPr lang="en-US" sz="2800" b="1" dirty="0" err="1" smtClean="0">
                <a:solidFill>
                  <a:srgbClr val="002060"/>
                </a:solidFill>
                <a:effectLst/>
                <a:latin typeface="Times New Roman" pitchFamily="18" charset="0"/>
                <a:cs typeface="Times New Roman" pitchFamily="18" charset="0"/>
              </a:rPr>
              <a:t>oasos</a:t>
            </a:r>
            <a:r>
              <a:rPr lang="uz-Latn-UZ" sz="2800" b="1" dirty="0" smtClean="0">
                <a:solidFill>
                  <a:srgbClr val="002060"/>
                </a:solidFill>
                <a:effectLst/>
                <a:latin typeface="Times New Roman" pitchFamily="18" charset="0"/>
                <a:cs typeface="Times New Roman" pitchFamily="18" charset="0"/>
              </a:rPr>
              <a:t> munosabatlarni ajratib ko'rsatish, shuningdek ulardagi xatolarni aniqlash, </a:t>
            </a:r>
            <a:r>
              <a:rPr lang="en-US" sz="2800" b="1" dirty="0" smtClean="0">
                <a:solidFill>
                  <a:srgbClr val="002060"/>
                </a:solidFill>
                <a:effectLst/>
                <a:latin typeface="Times New Roman" pitchFamily="18" charset="0"/>
                <a:cs typeface="Times New Roman" pitchFamily="18" charset="0"/>
              </a:rPr>
              <a:t/>
            </a:r>
            <a:br>
              <a:rPr lang="en-US" sz="2800" b="1" dirty="0" smtClean="0">
                <a:solidFill>
                  <a:srgbClr val="002060"/>
                </a:solidFill>
                <a:effectLst/>
                <a:latin typeface="Times New Roman" pitchFamily="18" charset="0"/>
                <a:cs typeface="Times New Roman" pitchFamily="18" charset="0"/>
              </a:rPr>
            </a:br>
            <a:r>
              <a:rPr lang="en-US" sz="2800" b="1" dirty="0" smtClean="0">
                <a:solidFill>
                  <a:srgbClr val="002060"/>
                </a:solidFill>
                <a:effectLst/>
                <a:latin typeface="Times New Roman" pitchFamily="18" charset="0"/>
                <a:cs typeface="Times New Roman" pitchFamily="18" charset="0"/>
              </a:rPr>
              <a:t>- </a:t>
            </a:r>
            <a:r>
              <a:rPr lang="uz-Latn-UZ" sz="2800" b="1" dirty="0" smtClean="0">
                <a:solidFill>
                  <a:srgbClr val="002060"/>
                </a:solidFill>
                <a:effectLst/>
                <a:latin typeface="Times New Roman" pitchFamily="18" charset="0"/>
                <a:cs typeface="Times New Roman" pitchFamily="18" charset="0"/>
              </a:rPr>
              <a:t>o'rganilayotgan ma'lumotlarning </a:t>
            </a:r>
            <a:r>
              <a:rPr lang="en-US" sz="2800" b="1" dirty="0" err="1" smtClean="0">
                <a:solidFill>
                  <a:srgbClr val="002060"/>
                </a:solidFill>
                <a:effectLst/>
                <a:latin typeface="Times New Roman" pitchFamily="18" charset="0"/>
                <a:cs typeface="Times New Roman" pitchFamily="18" charset="0"/>
              </a:rPr>
              <a:t>aniqlari</a:t>
            </a:r>
            <a:r>
              <a:rPr lang="en-US" sz="2800" b="1" dirty="0" smtClean="0">
                <a:solidFill>
                  <a:srgbClr val="002060"/>
                </a:solidFill>
                <a:effectLst/>
                <a:latin typeface="Times New Roman" pitchFamily="18" charset="0"/>
                <a:cs typeface="Times New Roman" pitchFamily="18" charset="0"/>
              </a:rPr>
              <a:t> </a:t>
            </a:r>
            <a:r>
              <a:rPr lang="en-US" sz="2800" b="1" dirty="0" err="1" smtClean="0">
                <a:solidFill>
                  <a:srgbClr val="002060"/>
                </a:solidFill>
                <a:effectLst/>
                <a:latin typeface="Times New Roman" pitchFamily="18" charset="0"/>
                <a:cs typeface="Times New Roman" pitchFamily="18" charset="0"/>
              </a:rPr>
              <a:t>va</a:t>
            </a:r>
            <a:r>
              <a:rPr lang="en-US" sz="2800" b="1" dirty="0" smtClean="0">
                <a:solidFill>
                  <a:srgbClr val="002060"/>
                </a:solidFill>
                <a:effectLst/>
                <a:latin typeface="Times New Roman" pitchFamily="18" charset="0"/>
                <a:cs typeface="Times New Roman" pitchFamily="18" charset="0"/>
              </a:rPr>
              <a:t> </a:t>
            </a:r>
            <a:r>
              <a:rPr lang="uz-Latn-UZ" sz="2800" b="1" dirty="0" smtClean="0">
                <a:solidFill>
                  <a:srgbClr val="002060"/>
                </a:solidFill>
                <a:effectLst/>
                <a:latin typeface="Times New Roman" pitchFamily="18" charset="0"/>
                <a:cs typeface="Times New Roman" pitchFamily="18" charset="0"/>
              </a:rPr>
              <a:t>xatolarini sezish va bu xato</a:t>
            </a:r>
            <a:r>
              <a:rPr lang="en-US" sz="2800" b="1" dirty="0" err="1" smtClean="0">
                <a:solidFill>
                  <a:srgbClr val="002060"/>
                </a:solidFill>
                <a:effectLst/>
                <a:latin typeface="Times New Roman" pitchFamily="18" charset="0"/>
                <a:cs typeface="Times New Roman" pitchFamily="18" charset="0"/>
              </a:rPr>
              <a:t>larni</a:t>
            </a:r>
            <a:r>
              <a:rPr lang="en-US" sz="2800" b="1" dirty="0" smtClean="0">
                <a:solidFill>
                  <a:srgbClr val="002060"/>
                </a:solidFill>
                <a:effectLst/>
                <a:latin typeface="Times New Roman" pitchFamily="18" charset="0"/>
                <a:cs typeface="Times New Roman" pitchFamily="18" charset="0"/>
              </a:rPr>
              <a:t> </a:t>
            </a:r>
            <a:r>
              <a:rPr lang="uz-Latn-UZ" sz="2800" b="1" dirty="0" smtClean="0">
                <a:solidFill>
                  <a:srgbClr val="002060"/>
                </a:solidFill>
                <a:effectLst/>
                <a:latin typeface="Times New Roman" pitchFamily="18" charset="0"/>
                <a:cs typeface="Times New Roman" pitchFamily="18" charset="0"/>
              </a:rPr>
              <a:t>bartaraf etishning oqilona yo'llarini belgilash.</a:t>
            </a:r>
            <a:endParaRPr lang="ru-RU" sz="2800" b="1" dirty="0" smtClean="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Tanqidiy fikrlash </a:t>
            </a:r>
            <a:r>
              <a:rPr lang="en-US" sz="3600" b="1" dirty="0" err="1" smtClean="0">
                <a:solidFill>
                  <a:srgbClr val="FF0000"/>
                </a:solidFill>
                <a:latin typeface="Times New Roman" pitchFamily="18" charset="0"/>
                <a:cs typeface="Times New Roman" pitchFamily="18" charset="0"/>
              </a:rPr>
              <a:t>ko’nikmalari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S.Smiles</a:t>
            </a:r>
            <a:r>
              <a:rPr lang="en-US" sz="3600" b="1" dirty="0" smtClean="0">
                <a:solidFill>
                  <a:srgbClr val="FF0000"/>
                </a:solidFill>
                <a:latin typeface="Times New Roman" pitchFamily="18" charset="0"/>
                <a:cs typeface="Times New Roman" pitchFamily="18" charset="0"/>
              </a:rPr>
              <a:t>):</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29</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357298"/>
            <a:ext cx="8072462" cy="4572032"/>
          </a:xfrm>
        </p:spPr>
        <p:txBody>
          <a:bodyPr>
            <a:noAutofit/>
          </a:bodyPr>
          <a:lstStyle/>
          <a:p>
            <a:pPr marL="571500" indent="-571500"/>
            <a:r>
              <a:rPr lang="en-US" sz="3200" dirty="0" smtClean="0">
                <a:solidFill>
                  <a:srgbClr val="002060"/>
                </a:solidFill>
                <a:effectLst/>
                <a:latin typeface="Times New Roman" pitchFamily="18" charset="0"/>
                <a:cs typeface="Times New Roman" pitchFamily="18" charset="0"/>
              </a:rPr>
              <a:t>	</a:t>
            </a:r>
            <a:r>
              <a:rPr lang="en-US" sz="3200" dirty="0" err="1" smtClean="0">
                <a:solidFill>
                  <a:srgbClr val="002060"/>
                </a:solidFill>
                <a:effectLst/>
                <a:latin typeface="Times New Roman" pitchFamily="18" charset="0"/>
                <a:cs typeface="Times New Roman" pitchFamily="18" charset="0"/>
              </a:rPr>
              <a:t>Q</a:t>
            </a:r>
            <a:r>
              <a:rPr lang="en-US" sz="3200" dirty="0" err="1" smtClean="0">
                <a:solidFill>
                  <a:srgbClr val="002060"/>
                </a:solidFill>
                <a:latin typeface="Times New Roman" pitchFamily="18" charset="0"/>
                <a:cs typeface="Times New Roman" pitchFamily="18" charset="0"/>
              </a:rPr>
              <a:t>uydagi</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fikr</a:t>
            </a:r>
            <a:r>
              <a:rPr lang="en-US" sz="3200" dirty="0" err="1" smtClean="0">
                <a:solidFill>
                  <a:srgbClr val="002060"/>
                </a:solidFill>
                <a:latin typeface="Times New Roman" pitchFamily="18" charset="0"/>
                <a:cs typeface="Times New Roman" pitchFamily="18" charset="0"/>
              </a:rPr>
              <a:t>lar</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ustunligi: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1. </a:t>
            </a:r>
            <a:r>
              <a:rPr lang="uz-Latn-UZ" sz="3200" dirty="0" smtClean="0">
                <a:solidFill>
                  <a:srgbClr val="002060"/>
                </a:solidFill>
                <a:latin typeface="Times New Roman" pitchFamily="18" charset="0"/>
                <a:cs typeface="Times New Roman" pitchFamily="18" charset="0"/>
              </a:rPr>
              <a:t>tanqid qilish – </a:t>
            </a:r>
            <a:r>
              <a:rPr lang="en-US" sz="3200" dirty="0" err="1" smtClean="0">
                <a:solidFill>
                  <a:srgbClr val="002060"/>
                </a:solidFill>
                <a:latin typeface="Times New Roman" pitchFamily="18" charset="0"/>
                <a:cs typeface="Times New Roman" pitchFamily="18" charset="0"/>
              </a:rPr>
              <a:t>bu</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tajovuzkorlik</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va</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xudbinlik,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2. </a:t>
            </a:r>
            <a:r>
              <a:rPr lang="uz-Latn-UZ" sz="3200" dirty="0" smtClean="0">
                <a:solidFill>
                  <a:srgbClr val="002060"/>
                </a:solidFill>
                <a:latin typeface="Times New Roman" pitchFamily="18" charset="0"/>
                <a:cs typeface="Times New Roman" pitchFamily="18" charset="0"/>
              </a:rPr>
              <a:t>o'z g'oyalarini haddan tashqari oshirib yuborish,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3. q</a:t>
            </a:r>
            <a:r>
              <a:rPr lang="uz-Latn-UZ" sz="3200" dirty="0" smtClean="0">
                <a:solidFill>
                  <a:srgbClr val="002060"/>
                </a:solidFill>
                <a:latin typeface="Times New Roman" pitchFamily="18" charset="0"/>
                <a:cs typeface="Times New Roman" pitchFamily="18" charset="0"/>
              </a:rPr>
              <a:t>asos olishdan qo'rqish,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4. </a:t>
            </a:r>
            <a:r>
              <a:rPr lang="uz-Latn-UZ" sz="3200" dirty="0" smtClean="0">
                <a:solidFill>
                  <a:srgbClr val="002060"/>
                </a:solidFill>
                <a:latin typeface="Times New Roman" pitchFamily="18" charset="0"/>
                <a:cs typeface="Times New Roman" pitchFamily="18" charset="0"/>
              </a:rPr>
              <a:t>shaxsiy tashvishlanish yuqori darajasini anglatadi. </a:t>
            </a:r>
            <a:endParaRPr lang="ru-RU" sz="3200" dirty="0" smtClean="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Tanqidiy fikrlashni rivojlantirishda ijtimoiy va psixologik to'siqlar:</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30</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357298"/>
            <a:ext cx="8072462" cy="4572032"/>
          </a:xfrm>
        </p:spPr>
        <p:txBody>
          <a:bodyPr>
            <a:noAutofit/>
          </a:bodyPr>
          <a:lstStyle/>
          <a:p>
            <a:pPr marL="571500" indent="-571500"/>
            <a:r>
              <a:rPr lang="en-US" sz="3600" dirty="0" smtClean="0">
                <a:solidFill>
                  <a:srgbClr val="002060"/>
                </a:solidFill>
                <a:latin typeface="Times New Roman" pitchFamily="18" charset="0"/>
                <a:cs typeface="Times New Roman" pitchFamily="18" charset="0"/>
              </a:rPr>
              <a:t>	- </a:t>
            </a:r>
            <a:r>
              <a:rPr lang="uz-Latn-UZ" sz="3600" dirty="0" smtClean="0">
                <a:solidFill>
                  <a:srgbClr val="002060"/>
                </a:solidFill>
                <a:latin typeface="Times New Roman" pitchFamily="18" charset="0"/>
                <a:cs typeface="Times New Roman" pitchFamily="18" charset="0"/>
              </a:rPr>
              <a:t>ma'lumotlar yig'ish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matn tahlili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muqobil nuqtai nazarlarni solishtirish </a:t>
            </a: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aqliy hujum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har xil turdagi juftlik va guruh</a:t>
            </a:r>
            <a:r>
              <a:rPr lang="en-US" sz="3600" dirty="0" err="1" smtClean="0">
                <a:solidFill>
                  <a:srgbClr val="002060"/>
                </a:solidFill>
                <a:latin typeface="Times New Roman" pitchFamily="18" charset="0"/>
                <a:cs typeface="Times New Roman" pitchFamily="18" charset="0"/>
              </a:rPr>
              <a:t>larda</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muhokama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qilish</a:t>
            </a:r>
            <a:r>
              <a:rPr lang="uz-Latn-UZ" sz="3600" dirty="0" smtClean="0">
                <a:solidFill>
                  <a:srgbClr val="002060"/>
                </a:solidFill>
                <a:latin typeface="Times New Roman" pitchFamily="18" charset="0"/>
                <a:cs typeface="Times New Roman" pitchFamily="18" charset="0"/>
              </a:rPr>
              <a:t> </a:t>
            </a:r>
            <a:r>
              <a:rPr lang="en-US" sz="3600" dirty="0" smtClean="0">
                <a:solidFill>
                  <a:srgbClr val="002060"/>
                </a:solidFill>
                <a:latin typeface="Times New Roman" pitchFamily="18" charset="0"/>
                <a:cs typeface="Times New Roman" pitchFamily="18" charset="0"/>
              </a:rPr>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uz-Latn-UZ" sz="3600" dirty="0" smtClean="0">
                <a:solidFill>
                  <a:srgbClr val="002060"/>
                </a:solidFill>
                <a:latin typeface="Times New Roman" pitchFamily="18" charset="0"/>
                <a:cs typeface="Times New Roman" pitchFamily="18" charset="0"/>
              </a:rPr>
              <a:t>munozara</a:t>
            </a:r>
            <a:r>
              <a:rPr lang="en-US" sz="3600" dirty="0" err="1" smtClean="0">
                <a:solidFill>
                  <a:srgbClr val="002060"/>
                </a:solidFill>
                <a:latin typeface="Times New Roman" pitchFamily="18" charset="0"/>
                <a:cs typeface="Times New Roman" pitchFamily="18" charset="0"/>
              </a:rPr>
              <a:t>lar</a:t>
            </a:r>
            <a:r>
              <a:rPr lang="en-US" sz="3600" dirty="0" smtClean="0">
                <a:solidFill>
                  <a:srgbClr val="002060"/>
                </a:solidFill>
                <a:latin typeface="Times New Roman" pitchFamily="18" charset="0"/>
                <a:cs typeface="Times New Roman" pitchFamily="18" charset="0"/>
              </a:rPr>
              <a:t> </a:t>
            </a:r>
            <a:br>
              <a:rPr lang="en-US" sz="3600" dirty="0" smtClean="0">
                <a:solidFill>
                  <a:srgbClr val="002060"/>
                </a:solidFill>
                <a:latin typeface="Times New Roman" pitchFamily="18" charset="0"/>
                <a:cs typeface="Times New Roman" pitchFamily="18" charset="0"/>
              </a:rPr>
            </a:b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baxslar</a:t>
            </a:r>
            <a:r>
              <a:rPr lang="uz-Latn-UZ" sz="3600" dirty="0" smtClean="0">
                <a:solidFill>
                  <a:srgbClr val="002060"/>
                </a:solidFill>
                <a:latin typeface="Times New Roman" pitchFamily="18" charset="0"/>
                <a:cs typeface="Times New Roman" pitchFamily="18" charset="0"/>
              </a:rPr>
              <a:t>. </a:t>
            </a:r>
            <a:endParaRPr lang="ru-RU" sz="3600" dirty="0" smtClean="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142852"/>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Tanqidiy fikrlashni rivojlanish shakllari va vositalari: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31</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928670"/>
            <a:ext cx="8072462" cy="5000660"/>
          </a:xfrm>
        </p:spPr>
        <p:txBody>
          <a:bodyPr>
            <a:noAutofit/>
          </a:bodyPr>
          <a:lstStyle/>
          <a:p>
            <a:pPr marL="571500" indent="-571500"/>
            <a:r>
              <a:rPr lang="en-US" sz="3000" dirty="0" smtClean="0">
                <a:solidFill>
                  <a:srgbClr val="002060"/>
                </a:solidFill>
                <a:effectLst/>
                <a:latin typeface="Times New Roman" pitchFamily="18" charset="0"/>
                <a:cs typeface="Times New Roman" pitchFamily="18" charset="0"/>
              </a:rPr>
              <a:t>	</a:t>
            </a:r>
            <a:r>
              <a:rPr lang="uz-Latn-UZ" sz="3000" dirty="0" smtClean="0">
                <a:solidFill>
                  <a:srgbClr val="002060"/>
                </a:solidFill>
                <a:effectLst/>
                <a:latin typeface="Times New Roman" pitchFamily="18" charset="0"/>
                <a:cs typeface="Times New Roman" pitchFamily="18" charset="0"/>
              </a:rPr>
              <a:t>Ijodkorlik - bu ilgari bo'lmagan yangi narsalarni kiritish qobiliyati. </a:t>
            </a:r>
            <a:r>
              <a:rPr lang="en-US" sz="3000" dirty="0" smtClean="0">
                <a:solidFill>
                  <a:srgbClr val="002060"/>
                </a:solidFill>
                <a:effectLst/>
                <a:latin typeface="Times New Roman" pitchFamily="18" charset="0"/>
                <a:cs typeface="Times New Roman" pitchFamily="18" charset="0"/>
              </a:rPr>
              <a:t/>
            </a:r>
            <a:br>
              <a:rPr lang="en-US" sz="3000" dirty="0" smtClean="0">
                <a:solidFill>
                  <a:srgbClr val="002060"/>
                </a:solidFill>
                <a:effectLst/>
                <a:latin typeface="Times New Roman" pitchFamily="18" charset="0"/>
                <a:cs typeface="Times New Roman" pitchFamily="18" charset="0"/>
              </a:rPr>
            </a:br>
            <a:r>
              <a:rPr lang="en-US" sz="3000" dirty="0" smtClean="0">
                <a:solidFill>
                  <a:srgbClr val="002060"/>
                </a:solidFill>
                <a:effectLst/>
                <a:latin typeface="Times New Roman" pitchFamily="18" charset="0"/>
                <a:cs typeface="Times New Roman" pitchFamily="18" charset="0"/>
              </a:rPr>
              <a:t/>
            </a:r>
            <a:br>
              <a:rPr lang="en-US" sz="3000" dirty="0" smtClean="0">
                <a:solidFill>
                  <a:srgbClr val="002060"/>
                </a:solidFill>
                <a:effectLst/>
                <a:latin typeface="Times New Roman" pitchFamily="18" charset="0"/>
                <a:cs typeface="Times New Roman" pitchFamily="18" charset="0"/>
              </a:rPr>
            </a:br>
            <a:r>
              <a:rPr lang="uz-Latn-UZ" sz="3000" dirty="0" smtClean="0">
                <a:solidFill>
                  <a:srgbClr val="002060"/>
                </a:solidFill>
                <a:effectLst/>
                <a:latin typeface="Times New Roman" pitchFamily="18" charset="0"/>
                <a:cs typeface="Times New Roman" pitchFamily="18" charset="0"/>
              </a:rPr>
              <a:t>Ijodkorlik butunlay yangi tizimlarni ishlab chiqishda, allaqachon ma'lum bo'lgan ma'lumotlarning yangi kombinatsiyasida, shuningdek, mutlaqo yangi vaziyatlar uchun allaqachon ma'lum bo'lgan yondashuvlardan foydalanishda namoyon bo'ladi. </a:t>
            </a:r>
            <a:r>
              <a:rPr lang="en-US" sz="3000" dirty="0" smtClean="0">
                <a:solidFill>
                  <a:srgbClr val="002060"/>
                </a:solidFill>
                <a:effectLst/>
                <a:latin typeface="Times New Roman" pitchFamily="18" charset="0"/>
                <a:cs typeface="Times New Roman" pitchFamily="18" charset="0"/>
              </a:rPr>
              <a:t/>
            </a:r>
            <a:br>
              <a:rPr lang="en-US" sz="3000" dirty="0" smtClean="0">
                <a:solidFill>
                  <a:srgbClr val="002060"/>
                </a:solidFill>
                <a:effectLst/>
                <a:latin typeface="Times New Roman" pitchFamily="18" charset="0"/>
                <a:cs typeface="Times New Roman" pitchFamily="18" charset="0"/>
              </a:rPr>
            </a:br>
            <a:r>
              <a:rPr lang="en-US" sz="3000" dirty="0" smtClean="0">
                <a:solidFill>
                  <a:srgbClr val="002060"/>
                </a:solidFill>
                <a:effectLst/>
                <a:latin typeface="Times New Roman" pitchFamily="18" charset="0"/>
                <a:cs typeface="Times New Roman" pitchFamily="18" charset="0"/>
              </a:rPr>
              <a:t/>
            </a:r>
            <a:br>
              <a:rPr lang="en-US" sz="3000" dirty="0" smtClean="0">
                <a:solidFill>
                  <a:srgbClr val="002060"/>
                </a:solidFill>
                <a:effectLst/>
                <a:latin typeface="Times New Roman" pitchFamily="18" charset="0"/>
                <a:cs typeface="Times New Roman" pitchFamily="18" charset="0"/>
              </a:rPr>
            </a:br>
            <a:r>
              <a:rPr lang="uz-Latn-UZ" sz="3000" dirty="0" smtClean="0">
                <a:solidFill>
                  <a:srgbClr val="002060"/>
                </a:solidFill>
                <a:effectLst/>
                <a:latin typeface="Times New Roman" pitchFamily="18" charset="0"/>
                <a:cs typeface="Times New Roman" pitchFamily="18" charset="0"/>
              </a:rPr>
              <a:t>Ijodiy harakat maqsadli bo'lishi kerak. </a:t>
            </a:r>
            <a:endParaRPr lang="ru-RU" sz="3000" dirty="0" smtClean="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Ijodkorlik tushunchasi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32</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928670"/>
            <a:ext cx="8072462" cy="5214974"/>
          </a:xfrm>
        </p:spPr>
        <p:txBody>
          <a:bodyPr>
            <a:noAutofit/>
          </a:bodyPr>
          <a:lstStyle/>
          <a:p>
            <a:pPr marL="180975" indent="-180975">
              <a:lnSpc>
                <a:spcPts val="3400"/>
              </a:lnSpc>
            </a:pP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 </a:t>
            </a:r>
            <a:r>
              <a:rPr lang="en-US" sz="3200" dirty="0" smtClean="0">
                <a:solidFill>
                  <a:srgbClr val="002060"/>
                </a:solidFill>
                <a:effectLst/>
                <a:latin typeface="Times New Roman" pitchFamily="18" charset="0"/>
                <a:cs typeface="Times New Roman" pitchFamily="18" charset="0"/>
              </a:rPr>
              <a:t> 		</a:t>
            </a:r>
            <a:r>
              <a:rPr lang="uz-Latn-UZ" sz="3200" b="1" dirty="0" smtClean="0">
                <a:solidFill>
                  <a:srgbClr val="002060"/>
                </a:solidFill>
                <a:effectLst/>
                <a:latin typeface="Times New Roman" pitchFamily="18" charset="0"/>
                <a:cs typeface="Times New Roman" pitchFamily="18" charset="0"/>
              </a:rPr>
              <a:t>Ijodkor odamlar</a:t>
            </a:r>
            <a:r>
              <a:rPr lang="en-US" sz="3200" b="1" dirty="0" smtClean="0">
                <a:solidFill>
                  <a:srgbClr val="002060"/>
                </a:solidFill>
                <a:effectLst/>
                <a:latin typeface="Times New Roman" pitchFamily="18" charset="0"/>
                <a:cs typeface="Times New Roman" pitchFamily="18" charset="0"/>
              </a:rPr>
              <a:t>:</a:t>
            </a:r>
            <a:br>
              <a:rPr lang="en-US" sz="3200" b="1"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a:t>
            </a:r>
            <a:r>
              <a:rPr lang="uz-Latn-UZ" sz="3200" dirty="0" smtClean="0">
                <a:solidFill>
                  <a:srgbClr val="002060"/>
                </a:solidFill>
                <a:effectLst/>
                <a:latin typeface="Times New Roman" pitchFamily="18" charset="0"/>
                <a:cs typeface="Times New Roman" pitchFamily="18" charset="0"/>
              </a:rPr>
              <a:t> atrofdagi dunyoni o'rganadilar,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 </a:t>
            </a:r>
            <a:r>
              <a:rPr lang="uz-Latn-UZ" sz="3200" dirty="0" smtClean="0">
                <a:solidFill>
                  <a:srgbClr val="002060"/>
                </a:solidFill>
                <a:effectLst/>
                <a:latin typeface="Times New Roman" pitchFamily="18" charset="0"/>
                <a:cs typeface="Times New Roman" pitchFamily="18" charset="0"/>
              </a:rPr>
              <a:t>bir xil narsalarni turli yo'llar bilan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ko'radilar,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 </a:t>
            </a:r>
            <a:r>
              <a:rPr lang="uz-Latn-UZ" sz="3200" dirty="0" smtClean="0">
                <a:solidFill>
                  <a:srgbClr val="002060"/>
                </a:solidFill>
                <a:effectLst/>
                <a:latin typeface="Times New Roman" pitchFamily="18" charset="0"/>
                <a:cs typeface="Times New Roman" pitchFamily="18" charset="0"/>
              </a:rPr>
              <a:t>tanqidiy fikrlaydilar,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tavakkal qilishga tayyorlar,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effectLst/>
                <a:latin typeface="Times New Roman" pitchFamily="18" charset="0"/>
                <a:cs typeface="Times New Roman" pitchFamily="18" charset="0"/>
              </a:rPr>
              <a:t>muvaffaqiyatsizli</a:t>
            </a:r>
            <a:r>
              <a:rPr lang="en-US" sz="3200" dirty="0" smtClean="0">
                <a:solidFill>
                  <a:srgbClr val="002060"/>
                </a:solidFill>
                <a:effectLst/>
                <a:latin typeface="Times New Roman" pitchFamily="18" charset="0"/>
                <a:cs typeface="Times New Roman" pitchFamily="18" charset="0"/>
              </a:rPr>
              <a:t>k</a:t>
            </a:r>
            <a:r>
              <a:rPr lang="uz-Latn-UZ" sz="3200" dirty="0" smtClean="0">
                <a:solidFill>
                  <a:srgbClr val="002060"/>
                </a:solidFill>
                <a:effectLst/>
                <a:latin typeface="Times New Roman" pitchFamily="18" charset="0"/>
                <a:cs typeface="Times New Roman" pitchFamily="18" charset="0"/>
              </a:rPr>
              <a:t>dan </a:t>
            </a:r>
            <a:r>
              <a:rPr lang="en-US" sz="3200" dirty="0" smtClean="0">
                <a:solidFill>
                  <a:srgbClr val="002060"/>
                </a:solidFill>
                <a:effectLst/>
                <a:latin typeface="Times New Roman" pitchFamily="18" charset="0"/>
                <a:cs typeface="Times New Roman" pitchFamily="18" charset="0"/>
              </a:rPr>
              <a:t>q</a:t>
            </a:r>
            <a:r>
              <a:rPr lang="uz-Latn-UZ" sz="3200" dirty="0" smtClean="0">
                <a:solidFill>
                  <a:srgbClr val="002060"/>
                </a:solidFill>
                <a:effectLst/>
                <a:latin typeface="Times New Roman" pitchFamily="18" charset="0"/>
                <a:cs typeface="Times New Roman" pitchFamily="18" charset="0"/>
              </a:rPr>
              <a:t>o'rqmaydi,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3200" dirty="0" smtClean="0">
                <a:solidFill>
                  <a:srgbClr val="002060"/>
                </a:solidFill>
                <a:effectLst/>
                <a:latin typeface="Times New Roman" pitchFamily="18" charset="0"/>
                <a:cs typeface="Times New Roman" pitchFamily="18" charset="0"/>
              </a:rPr>
              <a:t>	- </a:t>
            </a:r>
            <a:r>
              <a:rPr lang="uz-Latn-UZ" sz="3200" dirty="0" smtClean="0">
                <a:solidFill>
                  <a:srgbClr val="002060"/>
                </a:solidFill>
                <a:effectLst/>
                <a:latin typeface="Times New Roman" pitchFamily="18" charset="0"/>
                <a:cs typeface="Times New Roman" pitchFamily="18" charset="0"/>
              </a:rPr>
              <a:t>muammolarga bir nechta </a:t>
            </a:r>
            <a:r>
              <a:rPr lang="en-US" sz="3200" dirty="0" smtClean="0">
                <a:solidFill>
                  <a:srgbClr val="002060"/>
                </a:solidFill>
                <a:effectLst/>
                <a:latin typeface="Times New Roman" pitchFamily="18" charset="0"/>
                <a:cs typeface="Times New Roman" pitchFamily="18" charset="0"/>
              </a:rPr>
              <a:t>y</a:t>
            </a:r>
            <a:r>
              <a:rPr lang="uz-Latn-UZ" sz="3200" dirty="0" smtClean="0">
                <a:solidFill>
                  <a:srgbClr val="002060"/>
                </a:solidFill>
                <a:effectLst/>
                <a:latin typeface="Times New Roman" pitchFamily="18" charset="0"/>
                <a:cs typeface="Times New Roman" pitchFamily="18" charset="0"/>
              </a:rPr>
              <a:t>echim topishga intilishadi.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en-US" sz="1000" dirty="0" smtClean="0">
                <a:solidFill>
                  <a:srgbClr val="002060"/>
                </a:solidFill>
                <a:effectLst/>
                <a:latin typeface="Times New Roman" pitchFamily="18" charset="0"/>
                <a:cs typeface="Times New Roman" pitchFamily="18" charset="0"/>
              </a:rPr>
              <a:t>	</a:t>
            </a:r>
            <a:r>
              <a:rPr lang="en-US" sz="3200" dirty="0" smtClean="0">
                <a:solidFill>
                  <a:srgbClr val="002060"/>
                </a:solidFill>
                <a:effectLst/>
                <a:latin typeface="Times New Roman" pitchFamily="18" charset="0"/>
                <a:cs typeface="Times New Roman" pitchFamily="18" charset="0"/>
              </a:rPr>
              <a:t/>
            </a:r>
            <a:br>
              <a:rPr lang="en-US" sz="3200" dirty="0" smtClean="0">
                <a:solidFill>
                  <a:srgbClr val="002060"/>
                </a:solidFill>
                <a:effectLst/>
                <a:latin typeface="Times New Roman" pitchFamily="18" charset="0"/>
                <a:cs typeface="Times New Roman" pitchFamily="18" charset="0"/>
              </a:rPr>
            </a:br>
            <a:r>
              <a:rPr lang="uz-Latn-UZ" sz="3200" dirty="0" smtClean="0">
                <a:solidFill>
                  <a:srgbClr val="002060"/>
                </a:solidFill>
                <a:effectLst/>
                <a:latin typeface="Times New Roman" pitchFamily="18" charset="0"/>
                <a:cs typeface="Times New Roman" pitchFamily="18" charset="0"/>
              </a:rPr>
              <a:t>Ular ijodkorlikka ishtiyoqlidirlar va yangilik yaratish imkoniyatlarini izlaydilar.</a:t>
            </a:r>
            <a:endParaRPr lang="ru-RU" sz="3200" dirty="0" smtClean="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Ijodkor</a:t>
            </a:r>
            <a:r>
              <a:rPr lang="uz-Latn-UZ" sz="3600" dirty="0" smtClean="0"/>
              <a:t> </a:t>
            </a:r>
            <a:r>
              <a:rPr lang="uz-Latn-UZ" sz="3600" b="1" dirty="0" smtClean="0">
                <a:solidFill>
                  <a:srgbClr val="FF0000"/>
                </a:solidFill>
                <a:latin typeface="Times New Roman" pitchFamily="18" charset="0"/>
                <a:cs typeface="Times New Roman" pitchFamily="18" charset="0"/>
              </a:rPr>
              <a:t>odam</a:t>
            </a:r>
            <a:r>
              <a:rPr lang="en-US" sz="3600" b="1" dirty="0" err="1" smtClean="0">
                <a:solidFill>
                  <a:srgbClr val="FF0000"/>
                </a:solidFill>
                <a:latin typeface="Times New Roman" pitchFamily="18" charset="0"/>
                <a:cs typeface="Times New Roman" pitchFamily="18" charset="0"/>
              </a:rPr>
              <a:t>ning</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xususiyatlari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33</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42852"/>
            <a:ext cx="8001056" cy="1143000"/>
          </a:xfrm>
          <a:solidFill>
            <a:srgbClr val="FFFF00"/>
          </a:solidFill>
        </p:spPr>
        <p:txBody>
          <a:bodyPr rtlCol="0">
            <a:normAutofit/>
          </a:bodyPr>
          <a:lstStyle/>
          <a:p>
            <a:pPr algn="ctr" eaLnBrk="1" fontAlgn="auto" hangingPunct="1">
              <a:spcAft>
                <a:spcPts val="0"/>
              </a:spcAft>
              <a:defRPr/>
            </a:pPr>
            <a:r>
              <a:rPr lang="en-US" sz="2800" b="1" dirty="0" err="1" smtClean="0">
                <a:solidFill>
                  <a:srgbClr val="FF0000"/>
                </a:solidFill>
                <a:effectLst/>
              </a:rPr>
              <a:t>Muammoni</a:t>
            </a:r>
            <a:r>
              <a:rPr lang="en-US" sz="2800" b="1" dirty="0" smtClean="0">
                <a:solidFill>
                  <a:srgbClr val="FF0000"/>
                </a:solidFill>
                <a:effectLst/>
              </a:rPr>
              <a:t> </a:t>
            </a:r>
            <a:r>
              <a:rPr lang="en-US" sz="2800" b="1" dirty="0" err="1" smtClean="0">
                <a:solidFill>
                  <a:srgbClr val="FF0000"/>
                </a:solidFill>
                <a:effectLst/>
              </a:rPr>
              <a:t>ijodkorona</a:t>
            </a:r>
            <a:r>
              <a:rPr lang="en-US" sz="2800" b="1" dirty="0" smtClean="0">
                <a:solidFill>
                  <a:srgbClr val="FF0000"/>
                </a:solidFill>
                <a:effectLst/>
              </a:rPr>
              <a:t> </a:t>
            </a:r>
            <a:r>
              <a:rPr lang="en-US" sz="2800" b="1" dirty="0" err="1" smtClean="0">
                <a:solidFill>
                  <a:srgbClr val="FF0000"/>
                </a:solidFill>
                <a:effectLst/>
              </a:rPr>
              <a:t>innovatsion</a:t>
            </a:r>
            <a:r>
              <a:rPr lang="en-US" sz="2800" b="1" dirty="0" smtClean="0">
                <a:solidFill>
                  <a:srgbClr val="FF0000"/>
                </a:solidFill>
                <a:effectLst/>
              </a:rPr>
              <a:t> </a:t>
            </a:r>
            <a:r>
              <a:rPr lang="en-US" sz="2800" b="1" dirty="0" err="1" smtClean="0">
                <a:solidFill>
                  <a:srgbClr val="FF0000"/>
                </a:solidFill>
                <a:effectLst/>
              </a:rPr>
              <a:t>yo’l</a:t>
            </a:r>
            <a:r>
              <a:rPr lang="en-US" sz="2800" b="1" dirty="0" smtClean="0">
                <a:solidFill>
                  <a:srgbClr val="FF0000"/>
                </a:solidFill>
                <a:effectLst/>
              </a:rPr>
              <a:t> </a:t>
            </a:r>
            <a:r>
              <a:rPr lang="en-US" sz="2800" b="1" dirty="0" err="1" smtClean="0">
                <a:solidFill>
                  <a:srgbClr val="FF0000"/>
                </a:solidFill>
                <a:effectLst/>
              </a:rPr>
              <a:t>bilan</a:t>
            </a:r>
            <a:r>
              <a:rPr lang="en-US" sz="2800" b="1" dirty="0" smtClean="0">
                <a:solidFill>
                  <a:srgbClr val="FF0000"/>
                </a:solidFill>
                <a:effectLst/>
              </a:rPr>
              <a:t> </a:t>
            </a:r>
            <a:r>
              <a:rPr lang="en-US" sz="2800" b="1" dirty="0" err="1" smtClean="0">
                <a:solidFill>
                  <a:srgbClr val="FF0000"/>
                </a:solidFill>
                <a:effectLst/>
              </a:rPr>
              <a:t>yechish</a:t>
            </a:r>
            <a:r>
              <a:rPr lang="en-US" sz="2800" b="1" dirty="0" smtClean="0">
                <a:solidFill>
                  <a:srgbClr val="FF0000"/>
                </a:solidFill>
                <a:effectLst/>
              </a:rPr>
              <a:t> </a:t>
            </a:r>
            <a:r>
              <a:rPr lang="en-US" sz="2800" b="1" dirty="0" err="1" smtClean="0">
                <a:solidFill>
                  <a:srgbClr val="FF0000"/>
                </a:solidFill>
                <a:effectLst/>
              </a:rPr>
              <a:t>bosqichlari</a:t>
            </a:r>
            <a:endParaRPr lang="uk-UA" sz="2800" b="1" dirty="0">
              <a:solidFill>
                <a:srgbClr val="FF0000"/>
              </a:solidFill>
              <a:effectLst/>
            </a:endParaRPr>
          </a:p>
        </p:txBody>
      </p:sp>
      <p:graphicFrame>
        <p:nvGraphicFramePr>
          <p:cNvPr id="5" name="Схема 4"/>
          <p:cNvGraphicFramePr/>
          <p:nvPr/>
        </p:nvGraphicFramePr>
        <p:xfrm>
          <a:off x="1071538" y="1571612"/>
          <a:ext cx="8072462" cy="4786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Содержимое 8"/>
          <p:cNvGraphicFramePr>
            <a:graphicFrameLocks noGrp="1"/>
          </p:cNvGraphicFramePr>
          <p:nvPr>
            <p:ph idx="1"/>
          </p:nvPr>
        </p:nvGraphicFramePr>
        <p:xfrm>
          <a:off x="1435100" y="1447800"/>
          <a:ext cx="7499350" cy="48006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0100" y="214290"/>
            <a:ext cx="8143900" cy="774700"/>
          </a:xfrm>
          <a:solidFill>
            <a:srgbClr val="FFFF00"/>
          </a:solidFill>
        </p:spPr>
        <p:txBody>
          <a:bodyPr rtlCol="0">
            <a:normAutofit/>
          </a:bodyPr>
          <a:lstStyle/>
          <a:p>
            <a:pPr algn="ctr" eaLnBrk="1" fontAlgn="auto" hangingPunct="1">
              <a:spcAft>
                <a:spcPts val="0"/>
              </a:spcAft>
              <a:defRPr/>
            </a:pPr>
            <a:r>
              <a:rPr lang="en-US" sz="3200" b="1" dirty="0" err="1" smtClean="0">
                <a:solidFill>
                  <a:srgbClr val="FF0000"/>
                </a:solidFill>
                <a:effectLst>
                  <a:outerShdw blurRad="38100" dist="38100" dir="2700000" algn="tl">
                    <a:srgbClr val="000000">
                      <a:alpha val="43137"/>
                    </a:srgbClr>
                  </a:outerShdw>
                </a:effectLst>
              </a:rPr>
              <a:t>Ijodkorlik</a:t>
            </a:r>
            <a:r>
              <a:rPr lang="en-US" sz="3200" b="1" dirty="0" smtClean="0">
                <a:solidFill>
                  <a:srgbClr val="FF0000"/>
                </a:solidFill>
                <a:effectLst>
                  <a:outerShdw blurRad="38100" dist="38100" dir="2700000" algn="tl">
                    <a:srgbClr val="000000">
                      <a:alpha val="43137"/>
                    </a:srgbClr>
                  </a:outerShdw>
                </a:effectLst>
              </a:rPr>
              <a:t> </a:t>
            </a:r>
            <a:r>
              <a:rPr lang="en-US" sz="3200" b="1" dirty="0" err="1" smtClean="0">
                <a:solidFill>
                  <a:srgbClr val="FF0000"/>
                </a:solidFill>
                <a:effectLst>
                  <a:outerShdw blurRad="38100" dist="38100" dir="2700000" algn="tl">
                    <a:srgbClr val="000000">
                      <a:alpha val="43137"/>
                    </a:srgbClr>
                  </a:outerShdw>
                </a:effectLst>
              </a:rPr>
              <a:t>jarayonning</a:t>
            </a:r>
            <a:r>
              <a:rPr lang="en-US" sz="3200" b="1" dirty="0" smtClean="0">
                <a:solidFill>
                  <a:srgbClr val="FF0000"/>
                </a:solidFill>
                <a:effectLst>
                  <a:outerShdw blurRad="38100" dist="38100" dir="2700000" algn="tl">
                    <a:srgbClr val="000000">
                      <a:alpha val="43137"/>
                    </a:srgbClr>
                  </a:outerShdw>
                </a:effectLst>
              </a:rPr>
              <a:t> </a:t>
            </a:r>
            <a:r>
              <a:rPr lang="en-US" sz="3200" b="1" dirty="0" err="1" smtClean="0">
                <a:solidFill>
                  <a:srgbClr val="FF0000"/>
                </a:solidFill>
                <a:effectLst>
                  <a:outerShdw blurRad="38100" dist="38100" dir="2700000" algn="tl">
                    <a:srgbClr val="000000">
                      <a:alpha val="43137"/>
                    </a:srgbClr>
                  </a:outerShdw>
                </a:effectLst>
              </a:rPr>
              <a:t>to’rt</a:t>
            </a:r>
            <a:r>
              <a:rPr lang="en-US" sz="3200" b="1" dirty="0" smtClean="0">
                <a:solidFill>
                  <a:srgbClr val="FF0000"/>
                </a:solidFill>
                <a:effectLst>
                  <a:outerShdw blurRad="38100" dist="38100" dir="2700000" algn="tl">
                    <a:srgbClr val="000000">
                      <a:alpha val="43137"/>
                    </a:srgbClr>
                  </a:outerShdw>
                </a:effectLst>
              </a:rPr>
              <a:t> </a:t>
            </a:r>
            <a:r>
              <a:rPr lang="en-US" sz="3200" b="1" dirty="0" err="1" smtClean="0">
                <a:solidFill>
                  <a:srgbClr val="FF0000"/>
                </a:solidFill>
                <a:effectLst>
                  <a:outerShdw blurRad="38100" dist="38100" dir="2700000" algn="tl">
                    <a:srgbClr val="000000">
                      <a:alpha val="43137"/>
                    </a:srgbClr>
                  </a:outerShdw>
                </a:effectLst>
              </a:rPr>
              <a:t>bosqichi</a:t>
            </a:r>
            <a:endParaRPr lang="en-GB" sz="3200" b="1" dirty="0">
              <a:solidFill>
                <a:srgbClr val="FF0000"/>
              </a:solidFill>
              <a:effectLst>
                <a:outerShdw blurRad="38100" dist="38100" dir="2700000" algn="tl">
                  <a:srgbClr val="000000">
                    <a:alpha val="43137"/>
                  </a:srgbClr>
                </a:outerShdw>
              </a:effectLst>
            </a:endParaRPr>
          </a:p>
        </p:txBody>
      </p:sp>
      <p:sp>
        <p:nvSpPr>
          <p:cNvPr id="9219" name="AutoShape 2"/>
          <p:cNvSpPr>
            <a:spLocks noChangeArrowheads="1"/>
          </p:cNvSpPr>
          <p:nvPr/>
        </p:nvSpPr>
        <p:spPr bwMode="auto">
          <a:xfrm rot="-5560401">
            <a:off x="1712149" y="3966369"/>
            <a:ext cx="1600200" cy="2459037"/>
          </a:xfrm>
          <a:custGeom>
            <a:avLst/>
            <a:gdLst>
              <a:gd name="T0" fmla="*/ 83004152 w 21600"/>
              <a:gd name="T1" fmla="*/ 0 h 21600"/>
              <a:gd name="T2" fmla="*/ 83004152 w 21600"/>
              <a:gd name="T3" fmla="*/ 157591257 h 21600"/>
              <a:gd name="T4" fmla="*/ 17763109 w 21600"/>
              <a:gd name="T5" fmla="*/ 279977870 h 21600"/>
              <a:gd name="T6" fmla="*/ 118530370 w 21600"/>
              <a:gd name="T7" fmla="*/ 78795628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gradFill rotWithShape="1">
            <a:gsLst>
              <a:gs pos="0">
                <a:srgbClr val="010173"/>
              </a:gs>
              <a:gs pos="100000">
                <a:srgbClr val="336699"/>
              </a:gs>
            </a:gsLst>
            <a:lin ang="2700000" scaled="1"/>
          </a:gradFill>
          <a:ln w="9525">
            <a:solidFill>
              <a:schemeClr val="tx1"/>
            </a:solidFill>
            <a:miter lim="800000"/>
            <a:headEnd/>
            <a:tailEnd/>
          </a:ln>
        </p:spPr>
        <p:txBody>
          <a:bodyPr vert="eaVert" wrap="none" anchor="ctr"/>
          <a:lstStyle/>
          <a:p>
            <a:endParaRPr lang="ru-RU"/>
          </a:p>
        </p:txBody>
      </p:sp>
      <p:sp>
        <p:nvSpPr>
          <p:cNvPr id="9220" name="AutoShape 3"/>
          <p:cNvSpPr>
            <a:spLocks noChangeArrowheads="1"/>
          </p:cNvSpPr>
          <p:nvPr/>
        </p:nvSpPr>
        <p:spPr bwMode="auto">
          <a:xfrm rot="5400000">
            <a:off x="6464330" y="1363662"/>
            <a:ext cx="1600200" cy="2301875"/>
          </a:xfrm>
          <a:custGeom>
            <a:avLst/>
            <a:gdLst>
              <a:gd name="T0" fmla="*/ 83004152 w 21600"/>
              <a:gd name="T1" fmla="*/ 0 h 21600"/>
              <a:gd name="T2" fmla="*/ 83004152 w 21600"/>
              <a:gd name="T3" fmla="*/ 138047387 h 21600"/>
              <a:gd name="T4" fmla="*/ 17763109 w 21600"/>
              <a:gd name="T5" fmla="*/ 245256149 h 21600"/>
              <a:gd name="T6" fmla="*/ 118530370 w 21600"/>
              <a:gd name="T7" fmla="*/ 690237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gradFill rotWithShape="1">
            <a:gsLst>
              <a:gs pos="0">
                <a:srgbClr val="336699"/>
              </a:gs>
              <a:gs pos="100000">
                <a:srgbClr val="010173"/>
              </a:gs>
            </a:gsLst>
            <a:lin ang="18900000" scaled="1"/>
          </a:gradFill>
          <a:ln w="9525">
            <a:solidFill>
              <a:schemeClr val="tx1"/>
            </a:solidFill>
            <a:miter lim="800000"/>
            <a:headEnd/>
            <a:tailEnd/>
          </a:ln>
        </p:spPr>
        <p:txBody>
          <a:bodyPr rot="10800000" vert="eaVert" wrap="none" anchor="ctr"/>
          <a:lstStyle/>
          <a:p>
            <a:endParaRPr lang="ru-RU"/>
          </a:p>
        </p:txBody>
      </p:sp>
      <p:sp>
        <p:nvSpPr>
          <p:cNvPr id="8" name="Rectangle 6"/>
          <p:cNvSpPr>
            <a:spLocks noChangeArrowheads="1"/>
          </p:cNvSpPr>
          <p:nvPr/>
        </p:nvSpPr>
        <p:spPr bwMode="auto">
          <a:xfrm>
            <a:off x="1148636" y="3198345"/>
            <a:ext cx="2351794" cy="1197249"/>
          </a:xfrm>
          <a:prstGeom prst="rect">
            <a:avLst/>
          </a:prstGeom>
          <a:ln>
            <a:noFill/>
            <a:headEnd/>
            <a:tailEnd/>
          </a:ln>
          <a:effectLst>
            <a:outerShdw blurRad="107950" dist="12700" dir="5400000" algn="ctr">
              <a:srgbClr val="000000"/>
            </a:outerShdw>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2">
              <a:shade val="50000"/>
            </a:schemeClr>
          </a:lnRef>
          <a:fillRef idx="1">
            <a:schemeClr val="accent2"/>
          </a:fillRef>
          <a:effectRef idx="0">
            <a:schemeClr val="accent2"/>
          </a:effectRef>
          <a:fontRef idx="minor">
            <a:schemeClr val="lt1"/>
          </a:fontRef>
        </p:style>
        <p:txBody>
          <a:bodyPr wrap="none" anchor="ctr"/>
          <a:lstStyle/>
          <a:p>
            <a:pPr algn="ctr" eaLnBrk="0" fontAlgn="auto" hangingPunct="0">
              <a:spcBef>
                <a:spcPts val="0"/>
              </a:spcBef>
              <a:spcAft>
                <a:spcPts val="0"/>
              </a:spcAft>
              <a:defRPr/>
            </a:pPr>
            <a:r>
              <a:rPr lang="en-US" sz="2400" b="1" dirty="0" err="1" smtClean="0">
                <a:solidFill>
                  <a:schemeClr val="tx1"/>
                </a:solidFill>
                <a:latin typeface="Times New Roman" pitchFamily="18" charset="0"/>
                <a:cs typeface="Times New Roman" pitchFamily="18" charset="0"/>
              </a:rPr>
              <a:t>Bilimlar</a:t>
            </a:r>
            <a:r>
              <a:rPr lang="en-US" sz="2400" b="1" dirty="0" smtClean="0">
                <a:solidFill>
                  <a:schemeClr val="tx1"/>
                </a:solidFill>
                <a:latin typeface="Times New Roman" pitchFamily="18" charset="0"/>
                <a:cs typeface="Times New Roman" pitchFamily="18" charset="0"/>
              </a:rPr>
              <a:t> </a:t>
            </a:r>
          </a:p>
          <a:p>
            <a:pPr algn="ctr" eaLnBrk="0" fontAlgn="auto" hangingPunct="0">
              <a:spcBef>
                <a:spcPts val="0"/>
              </a:spcBef>
              <a:spcAft>
                <a:spcPts val="0"/>
              </a:spcAft>
              <a:defRPr/>
            </a:pPr>
            <a:r>
              <a:rPr lang="en-US" sz="2400" b="1" dirty="0" err="1" smtClean="0">
                <a:solidFill>
                  <a:schemeClr val="tx1"/>
                </a:solidFill>
                <a:latin typeface="Times New Roman" pitchFamily="18" charset="0"/>
                <a:cs typeface="Times New Roman" pitchFamily="18" charset="0"/>
              </a:rPr>
              <a:t>yig’ilishi</a:t>
            </a:r>
            <a:endParaRPr lang="en-GB" sz="2400" b="1" dirty="0">
              <a:solidFill>
                <a:schemeClr val="tx1"/>
              </a:solidFill>
              <a:latin typeface="Times New Roman" pitchFamily="18" charset="0"/>
              <a:cs typeface="Times New Roman" pitchFamily="18" charset="0"/>
            </a:endParaRPr>
          </a:p>
        </p:txBody>
      </p:sp>
      <p:sp>
        <p:nvSpPr>
          <p:cNvPr id="9" name="Rectangle 7"/>
          <p:cNvSpPr>
            <a:spLocks noChangeArrowheads="1"/>
          </p:cNvSpPr>
          <p:nvPr/>
        </p:nvSpPr>
        <p:spPr bwMode="auto">
          <a:xfrm>
            <a:off x="4041805" y="1571625"/>
            <a:ext cx="2030412" cy="1065213"/>
          </a:xfrm>
          <a:prstGeom prst="rect">
            <a:avLst/>
          </a:prstGeom>
          <a:solidFill>
            <a:srgbClr val="00B050"/>
          </a:solidFill>
          <a:ln>
            <a:headEnd/>
            <a:tailEnd/>
          </a:ln>
        </p:spPr>
        <p:style>
          <a:lnRef idx="1">
            <a:schemeClr val="accent3"/>
          </a:lnRef>
          <a:fillRef idx="3">
            <a:schemeClr val="accent3"/>
          </a:fillRef>
          <a:effectRef idx="2">
            <a:schemeClr val="accent3"/>
          </a:effectRef>
          <a:fontRef idx="minor">
            <a:schemeClr val="lt1"/>
          </a:fontRef>
        </p:style>
        <p:txBody>
          <a:bodyPr wrap="none" anchor="ctr"/>
          <a:lstStyle/>
          <a:p>
            <a:pPr algn="ctr" eaLnBrk="0" fontAlgn="auto" hangingPunct="0">
              <a:spcBef>
                <a:spcPts val="0"/>
              </a:spcBef>
              <a:spcAft>
                <a:spcPts val="0"/>
              </a:spcAft>
              <a:defRPr/>
            </a:pPr>
            <a:r>
              <a:rPr lang="en-US" sz="2400" b="1" dirty="0" smtClean="0">
                <a:solidFill>
                  <a:schemeClr val="tx1"/>
                </a:solidFill>
                <a:latin typeface="Times New Roman" pitchFamily="18" charset="0"/>
                <a:cs typeface="Times New Roman" pitchFamily="18" charset="0"/>
              </a:rPr>
              <a:t>Goya </a:t>
            </a:r>
          </a:p>
          <a:p>
            <a:pPr algn="ctr" eaLnBrk="0" fontAlgn="auto" hangingPunct="0">
              <a:spcBef>
                <a:spcPts val="0"/>
              </a:spcBef>
              <a:spcAft>
                <a:spcPts val="0"/>
              </a:spcAft>
              <a:defRPr/>
            </a:pPr>
            <a:r>
              <a:rPr lang="en-US" sz="2400" b="1" dirty="0" err="1" smtClean="0">
                <a:solidFill>
                  <a:schemeClr val="tx1"/>
                </a:solidFill>
                <a:latin typeface="Times New Roman" pitchFamily="18" charset="0"/>
                <a:cs typeface="Times New Roman" pitchFamily="18" charset="0"/>
              </a:rPr>
              <a:t>yaratilishi</a:t>
            </a:r>
            <a:endParaRPr lang="en-GB" sz="2400" b="1" dirty="0">
              <a:solidFill>
                <a:schemeClr val="tx1"/>
              </a:solidFill>
              <a:latin typeface="Times New Roman" pitchFamily="18" charset="0"/>
              <a:cs typeface="Times New Roman" pitchFamily="18" charset="0"/>
            </a:endParaRPr>
          </a:p>
        </p:txBody>
      </p:sp>
      <p:sp>
        <p:nvSpPr>
          <p:cNvPr id="10" name="Rectangle 8"/>
          <p:cNvSpPr>
            <a:spLocks noChangeArrowheads="1"/>
          </p:cNvSpPr>
          <p:nvPr/>
        </p:nvSpPr>
        <p:spPr bwMode="auto">
          <a:xfrm>
            <a:off x="6827867" y="3357563"/>
            <a:ext cx="2030413" cy="1065212"/>
          </a:xfrm>
          <a:prstGeom prst="rect">
            <a:avLst/>
          </a:prstGeom>
          <a:solidFill>
            <a:schemeClr val="accent6">
              <a:lumMod val="40000"/>
              <a:lumOff val="60000"/>
            </a:schemeClr>
          </a:solidFill>
          <a:ln>
            <a:headEnd/>
            <a:tailEnd/>
          </a:ln>
        </p:spPr>
        <p:style>
          <a:lnRef idx="3">
            <a:schemeClr val="lt1"/>
          </a:lnRef>
          <a:fillRef idx="1">
            <a:schemeClr val="accent6"/>
          </a:fillRef>
          <a:effectRef idx="1">
            <a:schemeClr val="accent6"/>
          </a:effectRef>
          <a:fontRef idx="minor">
            <a:schemeClr val="lt1"/>
          </a:fontRef>
        </p:style>
        <p:txBody>
          <a:bodyPr wrap="none" anchor="ctr"/>
          <a:lstStyle/>
          <a:p>
            <a:pPr algn="ctr" eaLnBrk="0" fontAlgn="auto" hangingPunct="0">
              <a:spcBef>
                <a:spcPts val="0"/>
              </a:spcBef>
              <a:spcAft>
                <a:spcPts val="0"/>
              </a:spcAft>
              <a:defRPr/>
            </a:pPr>
            <a:r>
              <a:rPr lang="en-US" sz="2400" b="1" dirty="0" err="1" smtClean="0">
                <a:solidFill>
                  <a:schemeClr val="tx1"/>
                </a:solidFill>
              </a:rPr>
              <a:t>Sinov</a:t>
            </a:r>
            <a:r>
              <a:rPr lang="en-US" sz="2400" b="1" dirty="0" smtClean="0">
                <a:solidFill>
                  <a:schemeClr val="tx1"/>
                </a:solidFill>
              </a:rPr>
              <a:t>,</a:t>
            </a:r>
          </a:p>
          <a:p>
            <a:pPr algn="ctr" eaLnBrk="0" fontAlgn="auto" hangingPunct="0">
              <a:spcBef>
                <a:spcPts val="0"/>
              </a:spcBef>
              <a:spcAft>
                <a:spcPts val="0"/>
              </a:spcAft>
              <a:defRPr/>
            </a:pPr>
            <a:r>
              <a:rPr lang="en-US" sz="2400" b="1" dirty="0" err="1" smtClean="0">
                <a:solidFill>
                  <a:schemeClr val="tx1"/>
                </a:solidFill>
              </a:rPr>
              <a:t>tekshirish</a:t>
            </a:r>
            <a:endParaRPr lang="en-GB" sz="2400" b="1" dirty="0">
              <a:solidFill>
                <a:schemeClr val="tx1"/>
              </a:solidFill>
            </a:endParaRPr>
          </a:p>
        </p:txBody>
      </p:sp>
      <p:sp>
        <p:nvSpPr>
          <p:cNvPr id="11" name="Rectangle 9"/>
          <p:cNvSpPr>
            <a:spLocks noChangeArrowheads="1"/>
          </p:cNvSpPr>
          <p:nvPr/>
        </p:nvSpPr>
        <p:spPr bwMode="auto">
          <a:xfrm>
            <a:off x="3613180" y="5060950"/>
            <a:ext cx="3014662" cy="1065213"/>
          </a:xfrm>
          <a:prstGeom prst="rect">
            <a:avLst/>
          </a:prstGeom>
          <a:solidFill>
            <a:schemeClr val="accent2">
              <a:lumMod val="40000"/>
              <a:lumOff val="60000"/>
            </a:schemeClr>
          </a:solidFill>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algn="ctr" eaLnBrk="0" fontAlgn="auto" hangingPunct="0">
              <a:spcBef>
                <a:spcPts val="0"/>
              </a:spcBef>
              <a:spcAft>
                <a:spcPts val="0"/>
              </a:spcAft>
              <a:defRPr/>
            </a:pPr>
            <a:r>
              <a:rPr lang="en-US" sz="2400" b="1" dirty="0" err="1" smtClean="0">
                <a:solidFill>
                  <a:schemeClr val="tx1"/>
                </a:solidFill>
                <a:latin typeface="Times New Roman" pitchFamily="18" charset="0"/>
                <a:cs typeface="Times New Roman" pitchFamily="18" charset="0"/>
              </a:rPr>
              <a:t>Baholash</a:t>
            </a:r>
            <a:r>
              <a:rPr lang="ru-RU" sz="2400" b="1" dirty="0" smtClean="0">
                <a:solidFill>
                  <a:schemeClr val="tx1"/>
                </a:solidFill>
                <a:latin typeface="Times New Roman" pitchFamily="18" charset="0"/>
                <a:cs typeface="Times New Roman" pitchFamily="18" charset="0"/>
              </a:rPr>
              <a:t>, </a:t>
            </a:r>
            <a:endParaRPr lang="ru-RU" sz="2400" b="1" dirty="0">
              <a:solidFill>
                <a:schemeClr val="tx1"/>
              </a:solidFill>
              <a:latin typeface="Times New Roman" pitchFamily="18" charset="0"/>
              <a:cs typeface="Times New Roman" pitchFamily="18" charset="0"/>
            </a:endParaRPr>
          </a:p>
          <a:p>
            <a:pPr algn="ctr" eaLnBrk="0" fontAlgn="auto" hangingPunct="0">
              <a:spcBef>
                <a:spcPts val="0"/>
              </a:spcBef>
              <a:spcAft>
                <a:spcPts val="0"/>
              </a:spcAft>
              <a:defRPr/>
            </a:pPr>
            <a:r>
              <a:rPr lang="en-US" sz="2400" b="1" dirty="0" err="1" smtClean="0">
                <a:solidFill>
                  <a:schemeClr val="tx1"/>
                </a:solidFill>
                <a:latin typeface="Times New Roman" pitchFamily="18" charset="0"/>
                <a:cs typeface="Times New Roman" pitchFamily="18" charset="0"/>
              </a:rPr>
              <a:t>amaliyotga</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joriy</a:t>
            </a:r>
            <a:r>
              <a:rPr lang="en-US" sz="2400" b="1" dirty="0" smtClean="0">
                <a:solidFill>
                  <a:schemeClr val="tx1"/>
                </a:solidFill>
                <a:latin typeface="Times New Roman" pitchFamily="18" charset="0"/>
                <a:cs typeface="Times New Roman" pitchFamily="18" charset="0"/>
              </a:rPr>
              <a:t> </a:t>
            </a:r>
            <a:r>
              <a:rPr lang="en-US" sz="2400" b="1" dirty="0" err="1" smtClean="0">
                <a:solidFill>
                  <a:schemeClr val="tx1"/>
                </a:solidFill>
                <a:latin typeface="Times New Roman" pitchFamily="18" charset="0"/>
                <a:cs typeface="Times New Roman" pitchFamily="18" charset="0"/>
              </a:rPr>
              <a:t>etish</a:t>
            </a:r>
            <a:endParaRPr lang="en-GB" sz="2400" b="1" dirty="0">
              <a:solidFill>
                <a:schemeClr val="tx1"/>
              </a:solidFill>
              <a:latin typeface="Times New Roman" pitchFamily="18" charset="0"/>
              <a:cs typeface="Times New Roman" pitchFamily="18" charset="0"/>
            </a:endParaRPr>
          </a:p>
        </p:txBody>
      </p:sp>
      <p:sp>
        <p:nvSpPr>
          <p:cNvPr id="9227" name="AutoShape 14"/>
          <p:cNvSpPr>
            <a:spLocks noChangeArrowheads="1"/>
          </p:cNvSpPr>
          <p:nvPr/>
        </p:nvSpPr>
        <p:spPr bwMode="auto">
          <a:xfrm>
            <a:off x="1827242" y="1714500"/>
            <a:ext cx="2152650" cy="1482725"/>
          </a:xfrm>
          <a:custGeom>
            <a:avLst/>
            <a:gdLst>
              <a:gd name="T0" fmla="*/ 150194776 w 21600"/>
              <a:gd name="T1" fmla="*/ 0 h 21600"/>
              <a:gd name="T2" fmla="*/ 150194776 w 21600"/>
              <a:gd name="T3" fmla="*/ 57264075 h 21600"/>
              <a:gd name="T4" fmla="*/ 32142054 w 21600"/>
              <a:gd name="T5" fmla="*/ 101735803 h 21600"/>
              <a:gd name="T6" fmla="*/ 214478884 w 21600"/>
              <a:gd name="T7" fmla="*/ 28632038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gradFill rotWithShape="1">
            <a:gsLst>
              <a:gs pos="0">
                <a:srgbClr val="010173"/>
              </a:gs>
              <a:gs pos="100000">
                <a:srgbClr val="336699"/>
              </a:gs>
            </a:gsLst>
            <a:lin ang="2700000" scaled="1"/>
          </a:gradFill>
          <a:ln w="9525">
            <a:solidFill>
              <a:schemeClr val="tx1"/>
            </a:solidFill>
            <a:miter lim="800000"/>
            <a:headEnd/>
            <a:tailEnd/>
          </a:ln>
        </p:spPr>
        <p:txBody>
          <a:bodyPr wrap="none" anchor="ctr"/>
          <a:lstStyle/>
          <a:p>
            <a:endParaRPr lang="ru-RU"/>
          </a:p>
        </p:txBody>
      </p:sp>
      <p:sp>
        <p:nvSpPr>
          <p:cNvPr id="9228" name="AutoShape 15"/>
          <p:cNvSpPr>
            <a:spLocks noChangeArrowheads="1"/>
          </p:cNvSpPr>
          <p:nvPr/>
        </p:nvSpPr>
        <p:spPr bwMode="auto">
          <a:xfrm rot="10800000">
            <a:off x="6642130" y="4475163"/>
            <a:ext cx="2032000" cy="1330325"/>
          </a:xfrm>
          <a:custGeom>
            <a:avLst/>
            <a:gdLst>
              <a:gd name="T0" fmla="*/ 133794406 w 21600"/>
              <a:gd name="T1" fmla="*/ 0 h 21600"/>
              <a:gd name="T2" fmla="*/ 133794406 w 21600"/>
              <a:gd name="T3" fmla="*/ 46158213 h 21600"/>
              <a:gd name="T4" fmla="*/ 28632291 w 21600"/>
              <a:gd name="T5" fmla="*/ 82005052 h 21600"/>
              <a:gd name="T6" fmla="*/ 191059082 w 21600"/>
              <a:gd name="T7" fmla="*/ 23079106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gradFill rotWithShape="1">
            <a:gsLst>
              <a:gs pos="0">
                <a:srgbClr val="336699"/>
              </a:gs>
              <a:gs pos="100000">
                <a:srgbClr val="010173"/>
              </a:gs>
            </a:gsLst>
            <a:lin ang="18900000" scaled="1"/>
          </a:gradFill>
          <a:ln w="9525">
            <a:solidFill>
              <a:schemeClr val="tx1"/>
            </a:solidFill>
            <a:miter lim="800000"/>
            <a:headEnd/>
            <a:tailEnd/>
          </a:ln>
        </p:spPr>
        <p:txBody>
          <a:bodyPr rot="10800000" wrap="none" anchor="ctr"/>
          <a:lstStyle/>
          <a:p>
            <a:endParaRPr lang="ru-RU"/>
          </a:p>
        </p:txBody>
      </p:sp>
      <p:sp>
        <p:nvSpPr>
          <p:cNvPr id="18" name="Rectangle 17"/>
          <p:cNvSpPr/>
          <p:nvPr/>
        </p:nvSpPr>
        <p:spPr>
          <a:xfrm>
            <a:off x="3857620" y="3214686"/>
            <a:ext cx="2430858" cy="1077218"/>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en-US" sz="3200" b="1" dirty="0" err="1" smtClean="0">
                <a:ln w="11430"/>
                <a:solidFill>
                  <a:srgbClr val="FF0000"/>
                </a:solidFill>
                <a:effectLst>
                  <a:outerShdw blurRad="80000" dist="40000" dir="5040000" algn="tl">
                    <a:srgbClr val="000000">
                      <a:alpha val="30000"/>
                    </a:srgbClr>
                  </a:outerShdw>
                </a:effectLst>
                <a:latin typeface="+mn-lt"/>
                <a:cs typeface="+mn-cs"/>
              </a:rPr>
              <a:t>Ijodkorona</a:t>
            </a:r>
            <a:r>
              <a:rPr lang="en-US" sz="3200" b="1" dirty="0" smtClean="0">
                <a:ln w="11430"/>
                <a:solidFill>
                  <a:srgbClr val="FF0000"/>
                </a:solidFill>
                <a:effectLst>
                  <a:outerShdw blurRad="80000" dist="40000" dir="5040000" algn="tl">
                    <a:srgbClr val="000000">
                      <a:alpha val="30000"/>
                    </a:srgbClr>
                  </a:outerShdw>
                </a:effectLst>
                <a:latin typeface="+mn-lt"/>
                <a:cs typeface="+mn-cs"/>
              </a:rPr>
              <a:t> </a:t>
            </a:r>
            <a:endParaRPr lang="ru-RU" sz="3200" b="1" dirty="0">
              <a:ln w="11430"/>
              <a:solidFill>
                <a:srgbClr val="FF0000"/>
              </a:solidFill>
              <a:effectLst>
                <a:outerShdw blurRad="80000" dist="40000" dir="5040000" algn="tl">
                  <a:srgbClr val="000000">
                    <a:alpha val="30000"/>
                  </a:srgbClr>
                </a:outerShdw>
              </a:effectLst>
              <a:latin typeface="+mn-lt"/>
              <a:cs typeface="+mn-cs"/>
            </a:endParaRPr>
          </a:p>
          <a:p>
            <a:pPr algn="ctr" fontAlgn="auto">
              <a:spcBef>
                <a:spcPts val="0"/>
              </a:spcBef>
              <a:spcAft>
                <a:spcPts val="0"/>
              </a:spcAft>
              <a:defRPr/>
            </a:pPr>
            <a:r>
              <a:rPr lang="en-US" sz="3200" b="1" dirty="0" err="1" smtClean="0">
                <a:ln w="11430"/>
                <a:solidFill>
                  <a:srgbClr val="FF0000"/>
                </a:solidFill>
                <a:effectLst>
                  <a:outerShdw blurRad="80000" dist="40000" dir="5040000" algn="tl">
                    <a:srgbClr val="000000">
                      <a:alpha val="30000"/>
                    </a:srgbClr>
                  </a:outerShdw>
                </a:effectLst>
                <a:latin typeface="+mn-lt"/>
                <a:cs typeface="+mn-cs"/>
              </a:rPr>
              <a:t>jarayon</a:t>
            </a:r>
            <a:endParaRPr lang="en-US" sz="3200" b="1" dirty="0">
              <a:ln w="11430"/>
              <a:solidFill>
                <a:srgbClr val="FF0000"/>
              </a:solidFill>
              <a:effectLst>
                <a:outerShdw blurRad="80000" dist="40000" dir="5040000" algn="tl">
                  <a:srgbClr val="000000">
                    <a:alpha val="30000"/>
                  </a:srgbClr>
                </a:outerShdw>
              </a:effectLst>
              <a:latin typeface="+mn-lt"/>
              <a:cs typeface="+mn-cs"/>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7362" name="Rectangle 2"/>
          <p:cNvSpPr>
            <a:spLocks noGrp="1" noChangeArrowheads="1"/>
          </p:cNvSpPr>
          <p:nvPr>
            <p:ph type="title" idx="4294967295"/>
          </p:nvPr>
        </p:nvSpPr>
        <p:spPr>
          <a:xfrm>
            <a:off x="1000100" y="0"/>
            <a:ext cx="8143900" cy="928670"/>
          </a:xfrm>
          <a:solidFill>
            <a:srgbClr val="FFFF00"/>
          </a:solidFill>
        </p:spPr>
        <p:txBody>
          <a:bodyPr lIns="92075" tIns="46038" rIns="92075" bIns="46038" rtlCol="0">
            <a:normAutofit fontScale="90000"/>
          </a:bodyPr>
          <a:lstStyle/>
          <a:p>
            <a:pPr algn="ctr" eaLnBrk="1" fontAlgn="auto" hangingPunct="1">
              <a:spcAft>
                <a:spcPts val="0"/>
              </a:spcAft>
              <a:defRPr/>
            </a:pPr>
            <a:r>
              <a:rPr lang="en-US" sz="3600" b="1" dirty="0" smtClean="0">
                <a:solidFill>
                  <a:srgbClr val="C00000"/>
                </a:solidFill>
                <a:effectLst/>
                <a:latin typeface="Times New Roman" pitchFamily="18" charset="0"/>
                <a:cs typeface="Times New Roman" pitchFamily="18" charset="0"/>
              </a:rPr>
              <a:t>IJODKORONA VA MANTIQIY FIKR  YURITISH </a:t>
            </a:r>
            <a:endParaRPr lang="en-GB" sz="3600" b="1" dirty="0" smtClean="0">
              <a:solidFill>
                <a:srgbClr val="C00000"/>
              </a:solidFill>
              <a:effectLst/>
              <a:latin typeface="Times New Roman" pitchFamily="18" charset="0"/>
              <a:cs typeface="Times New Roman" pitchFamily="18" charset="0"/>
            </a:endParaRPr>
          </a:p>
        </p:txBody>
      </p:sp>
      <p:grpSp>
        <p:nvGrpSpPr>
          <p:cNvPr id="2" name="Group 3"/>
          <p:cNvGrpSpPr>
            <a:grpSpLocks/>
          </p:cNvGrpSpPr>
          <p:nvPr/>
        </p:nvGrpSpPr>
        <p:grpSpPr bwMode="auto">
          <a:xfrm>
            <a:off x="1071538" y="1071546"/>
            <a:ext cx="7929586" cy="4137513"/>
            <a:chOff x="277" y="960"/>
            <a:chExt cx="5723" cy="2111"/>
          </a:xfrm>
        </p:grpSpPr>
        <p:sp>
          <p:nvSpPr>
            <p:cNvPr id="23556" name="Text Box 4"/>
            <p:cNvSpPr txBox="1">
              <a:spLocks noChangeArrowheads="1"/>
            </p:cNvSpPr>
            <p:nvPr/>
          </p:nvSpPr>
          <p:spPr bwMode="auto">
            <a:xfrm>
              <a:off x="3139" y="960"/>
              <a:ext cx="1463" cy="236"/>
            </a:xfrm>
            <a:prstGeom prst="rect">
              <a:avLst/>
            </a:prstGeom>
            <a:noFill/>
            <a:ln w="12700">
              <a:noFill/>
              <a:miter lim="800000"/>
              <a:headEnd type="none" w="sm" len="sm"/>
              <a:tailEnd type="none" w="sm" len="sm"/>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spAutoFit/>
            </a:bodyPr>
            <a:lstStyle/>
            <a:p>
              <a:pPr algn="ctr" fontAlgn="auto">
                <a:spcBef>
                  <a:spcPct val="50000"/>
                </a:spcBef>
                <a:spcAft>
                  <a:spcPts val="0"/>
                </a:spcAft>
                <a:defRPr/>
              </a:pPr>
              <a:r>
                <a:rPr lang="en-US" sz="2400" b="1" dirty="0" smtClean="0">
                  <a:solidFill>
                    <a:srgbClr val="FF3300"/>
                  </a:solidFill>
                  <a:latin typeface="Times New Roman" pitchFamily="18" charset="0"/>
                  <a:cs typeface="Times New Roman" pitchFamily="18" charset="0"/>
                </a:rPr>
                <a:t>MANTIQIY</a:t>
              </a:r>
              <a:endParaRPr lang="en-GB" sz="1400" b="1" dirty="0">
                <a:latin typeface="Times New Roman" pitchFamily="18" charset="0"/>
                <a:cs typeface="Times New Roman" pitchFamily="18" charset="0"/>
              </a:endParaRPr>
            </a:p>
          </p:txBody>
        </p:sp>
        <p:sp>
          <p:nvSpPr>
            <p:cNvPr id="23557" name="Text Box 5"/>
            <p:cNvSpPr txBox="1">
              <a:spLocks noChangeArrowheads="1"/>
            </p:cNvSpPr>
            <p:nvPr/>
          </p:nvSpPr>
          <p:spPr bwMode="auto">
            <a:xfrm>
              <a:off x="839" y="960"/>
              <a:ext cx="1668" cy="236"/>
            </a:xfrm>
            <a:prstGeom prst="rect">
              <a:avLst/>
            </a:prstGeom>
            <a:noFill/>
            <a:ln w="12700">
              <a:noFill/>
              <a:miter lim="800000"/>
              <a:headEnd type="none" w="sm" len="sm"/>
              <a:tailEnd type="none" w="sm" len="sm"/>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fontAlgn="auto">
                <a:spcBef>
                  <a:spcPct val="50000"/>
                </a:spcBef>
                <a:spcAft>
                  <a:spcPts val="0"/>
                </a:spcAft>
                <a:defRPr/>
              </a:pPr>
              <a:r>
                <a:rPr lang="en-US" sz="2400" b="1" dirty="0" smtClean="0">
                  <a:solidFill>
                    <a:srgbClr val="FF3300"/>
                  </a:solidFill>
                  <a:latin typeface="Times New Roman" pitchFamily="18" charset="0"/>
                  <a:cs typeface="Times New Roman" pitchFamily="18" charset="0"/>
                </a:rPr>
                <a:t>IJODKORONA</a:t>
              </a:r>
              <a:endParaRPr lang="en-GB" sz="1400" b="1" dirty="0">
                <a:latin typeface="Times New Roman" pitchFamily="18" charset="0"/>
                <a:cs typeface="Times New Roman" pitchFamily="18" charset="0"/>
              </a:endParaRPr>
            </a:p>
          </p:txBody>
        </p:sp>
        <p:sp>
          <p:nvSpPr>
            <p:cNvPr id="10252" name="Text Box 6"/>
            <p:cNvSpPr txBox="1">
              <a:spLocks noChangeArrowheads="1"/>
            </p:cNvSpPr>
            <p:nvPr/>
          </p:nvSpPr>
          <p:spPr bwMode="auto">
            <a:xfrm>
              <a:off x="277" y="1344"/>
              <a:ext cx="2315" cy="1727"/>
            </a:xfrm>
            <a:prstGeom prst="rect">
              <a:avLst/>
            </a:prstGeom>
            <a:noFill/>
            <a:ln w="12700">
              <a:noFill/>
              <a:miter lim="800000"/>
              <a:headEnd type="none" w="sm" len="sm"/>
              <a:tailEnd type="none" w="sm" len="sm"/>
            </a:ln>
          </p:spPr>
          <p:txBody>
            <a:bodyPr wrap="square">
              <a:spAutoFit/>
            </a:bodyPr>
            <a:lstStyle/>
            <a:p>
              <a:pPr algn="r">
                <a:lnSpc>
                  <a:spcPct val="90000"/>
                </a:lnSpc>
                <a:spcBef>
                  <a:spcPct val="50000"/>
                </a:spcBef>
              </a:pPr>
              <a:r>
                <a:rPr lang="en-US" altLang="en-US" sz="2000" b="1" dirty="0" smtClean="0">
                  <a:latin typeface="Calibri" pitchFamily="34" charset="0"/>
                </a:rPr>
                <a:t>S</a:t>
              </a:r>
              <a:r>
                <a:rPr lang="uz-Latn-UZ" altLang="en-US" sz="2000" b="1" dirty="0" smtClean="0">
                  <a:latin typeface="Calibri" pitchFamily="34" charset="0"/>
                </a:rPr>
                <a:t>avollar</a:t>
              </a:r>
              <a:r>
                <a:rPr lang="en-US" altLang="en-US" sz="2000" b="1" dirty="0" smtClean="0">
                  <a:latin typeface="Calibri" pitchFamily="34" charset="0"/>
                </a:rPr>
                <a:t>n</a:t>
              </a:r>
              <a:r>
                <a:rPr lang="uz-Latn-UZ" altLang="en-US" sz="2000" b="1" dirty="0" smtClean="0">
                  <a:latin typeface="Calibri" pitchFamily="34" charset="0"/>
                </a:rPr>
                <a:t>i </a:t>
              </a:r>
              <a:r>
                <a:rPr lang="en-US" altLang="en-US" sz="2000" b="1" dirty="0" err="1" smtClean="0">
                  <a:latin typeface="Calibri" pitchFamily="34" charset="0"/>
                </a:rPr>
                <a:t>izlaydi</a:t>
              </a:r>
              <a:endParaRPr lang="en-US" altLang="en-US" sz="2000" b="1" dirty="0" smtClean="0">
                <a:latin typeface="Calibri" pitchFamily="34" charset="0"/>
              </a:endParaRPr>
            </a:p>
            <a:p>
              <a:pPr algn="r">
                <a:lnSpc>
                  <a:spcPct val="90000"/>
                </a:lnSpc>
                <a:spcBef>
                  <a:spcPct val="50000"/>
                </a:spcBef>
              </a:pPr>
              <a:r>
                <a:rPr lang="uz-Latn-UZ" altLang="en-US" sz="2000" b="1" dirty="0" smtClean="0">
                  <a:latin typeface="Calibri" pitchFamily="34" charset="0"/>
                </a:rPr>
                <a:t>Turli xil</a:t>
              </a:r>
              <a:r>
                <a:rPr lang="en-US" altLang="en-US" sz="2000" b="1" dirty="0" err="1" smtClean="0">
                  <a:latin typeface="Calibri" pitchFamily="34" charset="0"/>
                </a:rPr>
                <a:t>lik</a:t>
              </a:r>
              <a:r>
                <a:rPr lang="uz-Latn-UZ" altLang="en-US" sz="2000" b="1" dirty="0" smtClean="0">
                  <a:latin typeface="Calibri" pitchFamily="34" charset="0"/>
                </a:rPr>
                <a:t> </a:t>
              </a:r>
              <a:endParaRPr lang="en-US" altLang="en-US" sz="2000" b="1" dirty="0" smtClean="0">
                <a:latin typeface="Calibri" pitchFamily="34" charset="0"/>
              </a:endParaRPr>
            </a:p>
            <a:p>
              <a:pPr algn="r">
                <a:lnSpc>
                  <a:spcPct val="90000"/>
                </a:lnSpc>
                <a:spcBef>
                  <a:spcPct val="50000"/>
                </a:spcBef>
              </a:pPr>
              <a:r>
                <a:rPr lang="uz-Latn-UZ" altLang="en-US" sz="2000" b="1" dirty="0" smtClean="0">
                  <a:latin typeface="Calibri" pitchFamily="34" charset="0"/>
                </a:rPr>
                <a:t>Turli xil qarashlar</a:t>
              </a:r>
              <a:endParaRPr lang="en-US" altLang="en-US" sz="2000" b="1" dirty="0" smtClean="0">
                <a:latin typeface="Calibri" pitchFamily="34" charset="0"/>
              </a:endParaRPr>
            </a:p>
            <a:p>
              <a:pPr algn="r">
                <a:lnSpc>
                  <a:spcPct val="90000"/>
                </a:lnSpc>
                <a:spcBef>
                  <a:spcPct val="50000"/>
                </a:spcBef>
              </a:pPr>
              <a:r>
                <a:rPr lang="uz-Latn-UZ" altLang="en-US" sz="2000" b="1" dirty="0" smtClean="0">
                  <a:latin typeface="Calibri" pitchFamily="34" charset="0"/>
                </a:rPr>
                <a:t>Qayta qurishga </a:t>
              </a:r>
              <a:r>
                <a:rPr lang="en-US" altLang="en-US" sz="2000" b="1" dirty="0" err="1" smtClean="0">
                  <a:latin typeface="Calibri" pitchFamily="34" charset="0"/>
                </a:rPr>
                <a:t>qaratilgan</a:t>
              </a:r>
              <a:r>
                <a:rPr lang="uz-Latn-UZ" altLang="en-US" sz="2000" b="1" dirty="0" smtClean="0">
                  <a:latin typeface="Calibri" pitchFamily="34" charset="0"/>
                </a:rPr>
                <a:t> </a:t>
              </a:r>
              <a:endParaRPr lang="en-US" altLang="en-US" sz="2000" b="1" dirty="0" smtClean="0">
                <a:latin typeface="Calibri" pitchFamily="34" charset="0"/>
              </a:endParaRPr>
            </a:p>
            <a:p>
              <a:pPr algn="r">
                <a:lnSpc>
                  <a:spcPct val="90000"/>
                </a:lnSpc>
                <a:spcBef>
                  <a:spcPct val="50000"/>
                </a:spcBef>
              </a:pPr>
              <a:r>
                <a:rPr lang="uz-Latn-UZ" altLang="en-US" sz="2000" b="1" dirty="0" smtClean="0">
                  <a:latin typeface="Calibri" pitchFamily="34" charset="0"/>
                </a:rPr>
                <a:t>Fikr</a:t>
              </a:r>
              <a:r>
                <a:rPr lang="en-US" altLang="en-US" sz="2000" b="1" dirty="0" smtClean="0">
                  <a:latin typeface="Calibri" pitchFamily="34" charset="0"/>
                </a:rPr>
                <a:t>lash </a:t>
              </a:r>
              <a:r>
                <a:rPr lang="uz-Latn-UZ" altLang="en-US" sz="2000" b="1" dirty="0" smtClean="0">
                  <a:latin typeface="Calibri" pitchFamily="34" charset="0"/>
                </a:rPr>
                <a:t>yo</a:t>
              </a:r>
              <a:r>
                <a:rPr lang="en-US" altLang="en-US" sz="2000" b="1" dirty="0" smtClean="0">
                  <a:latin typeface="Calibri" pitchFamily="34" charset="0"/>
                </a:rPr>
                <a:t>’</a:t>
              </a:r>
              <a:r>
                <a:rPr lang="en-US" altLang="en-US" sz="2000" b="1" dirty="0" err="1" smtClean="0">
                  <a:latin typeface="Calibri" pitchFamily="34" charset="0"/>
                </a:rPr>
                <a:t>lida</a:t>
              </a:r>
              <a:r>
                <a:rPr lang="en-US" altLang="en-US" sz="2000" b="1" dirty="0" smtClean="0">
                  <a:latin typeface="Calibri" pitchFamily="34" charset="0"/>
                </a:rPr>
                <a:t> </a:t>
              </a:r>
            </a:p>
            <a:p>
              <a:pPr algn="r">
                <a:lnSpc>
                  <a:spcPct val="90000"/>
                </a:lnSpc>
                <a:spcBef>
                  <a:spcPct val="50000"/>
                </a:spcBef>
              </a:pPr>
              <a:r>
                <a:rPr lang="en-US" altLang="en-US" sz="2000" b="1" dirty="0" err="1" smtClean="0">
                  <a:latin typeface="Calibri" pitchFamily="34" charset="0"/>
                </a:rPr>
                <a:t>Keskin</a:t>
              </a:r>
              <a:r>
                <a:rPr lang="en-US" altLang="en-US" sz="2000" b="1" dirty="0" smtClean="0">
                  <a:latin typeface="Calibri" pitchFamily="34" charset="0"/>
                </a:rPr>
                <a:t> </a:t>
              </a:r>
              <a:r>
                <a:rPr lang="en-US" altLang="en-US" sz="2000" b="1" dirty="0" err="1" smtClean="0">
                  <a:latin typeface="Calibri" pitchFamily="34" charset="0"/>
                </a:rPr>
                <a:t>o’zgarishlar</a:t>
              </a:r>
              <a:r>
                <a:rPr lang="uz-Latn-UZ" altLang="en-US" sz="2000" b="1" dirty="0" smtClean="0">
                  <a:latin typeface="Calibri" pitchFamily="34" charset="0"/>
                </a:rPr>
                <a:t> </a:t>
              </a:r>
              <a:endParaRPr lang="en-US" altLang="en-US" sz="2000" b="1" dirty="0" smtClean="0">
                <a:latin typeface="Calibri" pitchFamily="34" charset="0"/>
              </a:endParaRPr>
            </a:p>
            <a:p>
              <a:pPr algn="r">
                <a:lnSpc>
                  <a:spcPct val="90000"/>
                </a:lnSpc>
                <a:spcBef>
                  <a:spcPct val="50000"/>
                </a:spcBef>
              </a:pPr>
              <a:r>
                <a:rPr lang="en-US" altLang="en-US" sz="2000" b="1" dirty="0" err="1" smtClean="0">
                  <a:latin typeface="Calibri" pitchFamily="34" charset="0"/>
                </a:rPr>
                <a:t>O’zgarishlarga</a:t>
              </a:r>
              <a:r>
                <a:rPr lang="en-US" altLang="en-US" sz="2000" b="1" dirty="0" smtClean="0">
                  <a:latin typeface="Calibri" pitchFamily="34" charset="0"/>
                </a:rPr>
                <a:t> </a:t>
              </a:r>
              <a:r>
                <a:rPr lang="uz-Latn-UZ" altLang="en-US" sz="2000" b="1" dirty="0" smtClean="0">
                  <a:latin typeface="Calibri" pitchFamily="34" charset="0"/>
                </a:rPr>
                <a:t>ochiq</a:t>
              </a:r>
              <a:r>
                <a:rPr lang="en-US" altLang="en-US" sz="2000" b="1" dirty="0" err="1" smtClean="0">
                  <a:latin typeface="Calibri" pitchFamily="34" charset="0"/>
                </a:rPr>
                <a:t>lik</a:t>
              </a:r>
              <a:r>
                <a:rPr lang="uz-Latn-UZ" altLang="en-US" sz="2000" b="1" dirty="0" smtClean="0">
                  <a:latin typeface="Calibri" pitchFamily="34" charset="0"/>
                </a:rPr>
                <a:t> </a:t>
              </a:r>
              <a:endParaRPr lang="en-US" altLang="en-US" sz="2000" b="1" dirty="0" smtClean="0">
                <a:latin typeface="Calibri" pitchFamily="34" charset="0"/>
              </a:endParaRPr>
            </a:p>
            <a:p>
              <a:pPr algn="r">
                <a:lnSpc>
                  <a:spcPct val="90000"/>
                </a:lnSpc>
                <a:spcBef>
                  <a:spcPct val="50000"/>
                </a:spcBef>
              </a:pPr>
              <a:r>
                <a:rPr lang="uz-Latn-UZ" altLang="en-US" sz="2000" b="1" dirty="0" smtClean="0">
                  <a:latin typeface="Calibri" pitchFamily="34" charset="0"/>
                </a:rPr>
                <a:t>Ochiqlik</a:t>
              </a:r>
              <a:endParaRPr lang="en-GB" altLang="en-US" sz="1400" b="1" dirty="0">
                <a:latin typeface="Calibri" pitchFamily="34" charset="0"/>
              </a:endParaRPr>
            </a:p>
          </p:txBody>
        </p:sp>
        <p:grpSp>
          <p:nvGrpSpPr>
            <p:cNvPr id="3" name="Group 7"/>
            <p:cNvGrpSpPr>
              <a:grpSpLocks/>
            </p:cNvGrpSpPr>
            <p:nvPr/>
          </p:nvGrpSpPr>
          <p:grpSpPr bwMode="auto">
            <a:xfrm>
              <a:off x="2624" y="1361"/>
              <a:ext cx="380" cy="1704"/>
              <a:chOff x="2692" y="1058"/>
              <a:chExt cx="366" cy="2535"/>
            </a:xfrm>
          </p:grpSpPr>
          <p:sp>
            <p:nvSpPr>
              <p:cNvPr id="10255" name="AutoShape 8"/>
              <p:cNvSpPr>
                <a:spLocks noChangeArrowheads="1"/>
              </p:cNvSpPr>
              <p:nvPr/>
            </p:nvSpPr>
            <p:spPr bwMode="auto">
              <a:xfrm>
                <a:off x="2704" y="1058"/>
                <a:ext cx="354" cy="258"/>
              </a:xfrm>
              <a:prstGeom prst="leftRightArrow">
                <a:avLst>
                  <a:gd name="adj1" fmla="val 50000"/>
                  <a:gd name="adj2" fmla="val 27442"/>
                </a:avLst>
              </a:prstGeom>
              <a:solidFill>
                <a:schemeClr val="hlink"/>
              </a:solidFill>
              <a:ln w="12700">
                <a:solidFill>
                  <a:schemeClr val="tx1"/>
                </a:solidFill>
                <a:miter lim="800000"/>
                <a:headEnd type="none" w="sm" len="sm"/>
                <a:tailEnd type="none" w="sm" len="sm"/>
              </a:ln>
            </p:spPr>
            <p:txBody>
              <a:bodyPr wrap="none" anchor="ctr"/>
              <a:lstStyle/>
              <a:p>
                <a:pPr algn="ctr"/>
                <a:endParaRPr lang="en-US" altLang="en-US">
                  <a:latin typeface="Calibri" pitchFamily="34" charset="0"/>
                </a:endParaRPr>
              </a:p>
            </p:txBody>
          </p:sp>
          <p:sp>
            <p:nvSpPr>
              <p:cNvPr id="10256" name="AutoShape 9"/>
              <p:cNvSpPr>
                <a:spLocks noChangeArrowheads="1"/>
              </p:cNvSpPr>
              <p:nvPr/>
            </p:nvSpPr>
            <p:spPr bwMode="auto">
              <a:xfrm>
                <a:off x="2695" y="3335"/>
                <a:ext cx="354" cy="258"/>
              </a:xfrm>
              <a:prstGeom prst="leftRightArrow">
                <a:avLst>
                  <a:gd name="adj1" fmla="val 50000"/>
                  <a:gd name="adj2" fmla="val 27442"/>
                </a:avLst>
              </a:prstGeom>
              <a:solidFill>
                <a:schemeClr val="hlink"/>
              </a:solidFill>
              <a:ln w="12700">
                <a:solidFill>
                  <a:schemeClr val="tx1"/>
                </a:solidFill>
                <a:miter lim="800000"/>
                <a:headEnd type="none" w="sm" len="sm"/>
                <a:tailEnd type="none" w="sm" len="sm"/>
              </a:ln>
            </p:spPr>
            <p:txBody>
              <a:bodyPr wrap="none" anchor="ctr"/>
              <a:lstStyle/>
              <a:p>
                <a:pPr algn="ctr"/>
                <a:endParaRPr lang="en-US" altLang="en-US">
                  <a:latin typeface="Calibri" pitchFamily="34" charset="0"/>
                </a:endParaRPr>
              </a:p>
            </p:txBody>
          </p:sp>
          <p:sp>
            <p:nvSpPr>
              <p:cNvPr id="10257" name="AutoShape 10"/>
              <p:cNvSpPr>
                <a:spLocks noChangeArrowheads="1"/>
              </p:cNvSpPr>
              <p:nvPr/>
            </p:nvSpPr>
            <p:spPr bwMode="auto">
              <a:xfrm>
                <a:off x="2695" y="3010"/>
                <a:ext cx="354" cy="258"/>
              </a:xfrm>
              <a:prstGeom prst="leftRightArrow">
                <a:avLst>
                  <a:gd name="adj1" fmla="val 50000"/>
                  <a:gd name="adj2" fmla="val 27442"/>
                </a:avLst>
              </a:prstGeom>
              <a:solidFill>
                <a:schemeClr val="hlink"/>
              </a:solidFill>
              <a:ln w="12700">
                <a:solidFill>
                  <a:schemeClr val="tx1"/>
                </a:solidFill>
                <a:miter lim="800000"/>
                <a:headEnd type="none" w="sm" len="sm"/>
                <a:tailEnd type="none" w="sm" len="sm"/>
              </a:ln>
            </p:spPr>
            <p:txBody>
              <a:bodyPr wrap="none" anchor="ctr"/>
              <a:lstStyle/>
              <a:p>
                <a:pPr algn="ctr"/>
                <a:endParaRPr lang="en-US" altLang="en-US">
                  <a:latin typeface="Calibri" pitchFamily="34" charset="0"/>
                </a:endParaRPr>
              </a:p>
            </p:txBody>
          </p:sp>
          <p:sp>
            <p:nvSpPr>
              <p:cNvPr id="10258" name="AutoShape 11"/>
              <p:cNvSpPr>
                <a:spLocks noChangeArrowheads="1"/>
              </p:cNvSpPr>
              <p:nvPr/>
            </p:nvSpPr>
            <p:spPr bwMode="auto">
              <a:xfrm>
                <a:off x="2692" y="2685"/>
                <a:ext cx="354" cy="258"/>
              </a:xfrm>
              <a:prstGeom prst="leftRightArrow">
                <a:avLst>
                  <a:gd name="adj1" fmla="val 50000"/>
                  <a:gd name="adj2" fmla="val 27442"/>
                </a:avLst>
              </a:prstGeom>
              <a:solidFill>
                <a:schemeClr val="hlink"/>
              </a:solidFill>
              <a:ln w="12700">
                <a:solidFill>
                  <a:schemeClr val="tx1"/>
                </a:solidFill>
                <a:miter lim="800000"/>
                <a:headEnd type="none" w="sm" len="sm"/>
                <a:tailEnd type="none" w="sm" len="sm"/>
              </a:ln>
            </p:spPr>
            <p:txBody>
              <a:bodyPr wrap="none" anchor="ctr"/>
              <a:lstStyle/>
              <a:p>
                <a:pPr algn="ctr"/>
                <a:endParaRPr lang="en-US" altLang="en-US">
                  <a:latin typeface="Calibri" pitchFamily="34" charset="0"/>
                </a:endParaRPr>
              </a:p>
            </p:txBody>
          </p:sp>
          <p:sp>
            <p:nvSpPr>
              <p:cNvPr id="10259" name="AutoShape 12"/>
              <p:cNvSpPr>
                <a:spLocks noChangeArrowheads="1"/>
              </p:cNvSpPr>
              <p:nvPr/>
            </p:nvSpPr>
            <p:spPr bwMode="auto">
              <a:xfrm>
                <a:off x="2704" y="2359"/>
                <a:ext cx="354" cy="258"/>
              </a:xfrm>
              <a:prstGeom prst="leftRightArrow">
                <a:avLst>
                  <a:gd name="adj1" fmla="val 50000"/>
                  <a:gd name="adj2" fmla="val 27442"/>
                </a:avLst>
              </a:prstGeom>
              <a:solidFill>
                <a:schemeClr val="hlink"/>
              </a:solidFill>
              <a:ln w="12700">
                <a:solidFill>
                  <a:schemeClr val="tx1"/>
                </a:solidFill>
                <a:miter lim="800000"/>
                <a:headEnd type="none" w="sm" len="sm"/>
                <a:tailEnd type="none" w="sm" len="sm"/>
              </a:ln>
            </p:spPr>
            <p:txBody>
              <a:bodyPr wrap="none" anchor="ctr"/>
              <a:lstStyle/>
              <a:p>
                <a:pPr algn="ctr"/>
                <a:endParaRPr lang="en-US" altLang="en-US">
                  <a:latin typeface="Calibri" pitchFamily="34" charset="0"/>
                </a:endParaRPr>
              </a:p>
            </p:txBody>
          </p:sp>
          <p:sp>
            <p:nvSpPr>
              <p:cNvPr id="10260" name="AutoShape 13"/>
              <p:cNvSpPr>
                <a:spLocks noChangeArrowheads="1"/>
              </p:cNvSpPr>
              <p:nvPr/>
            </p:nvSpPr>
            <p:spPr bwMode="auto">
              <a:xfrm>
                <a:off x="2704" y="2034"/>
                <a:ext cx="354" cy="258"/>
              </a:xfrm>
              <a:prstGeom prst="leftRightArrow">
                <a:avLst>
                  <a:gd name="adj1" fmla="val 50000"/>
                  <a:gd name="adj2" fmla="val 27442"/>
                </a:avLst>
              </a:prstGeom>
              <a:solidFill>
                <a:schemeClr val="hlink"/>
              </a:solidFill>
              <a:ln w="12700">
                <a:solidFill>
                  <a:schemeClr val="tx1"/>
                </a:solidFill>
                <a:miter lim="800000"/>
                <a:headEnd type="none" w="sm" len="sm"/>
                <a:tailEnd type="none" w="sm" len="sm"/>
              </a:ln>
            </p:spPr>
            <p:txBody>
              <a:bodyPr wrap="none" anchor="ctr"/>
              <a:lstStyle/>
              <a:p>
                <a:pPr algn="ctr"/>
                <a:endParaRPr lang="en-US" altLang="en-US">
                  <a:latin typeface="Calibri" pitchFamily="34" charset="0"/>
                </a:endParaRPr>
              </a:p>
            </p:txBody>
          </p:sp>
          <p:sp>
            <p:nvSpPr>
              <p:cNvPr id="10261" name="AutoShape 14"/>
              <p:cNvSpPr>
                <a:spLocks noChangeArrowheads="1"/>
              </p:cNvSpPr>
              <p:nvPr/>
            </p:nvSpPr>
            <p:spPr bwMode="auto">
              <a:xfrm>
                <a:off x="2704" y="1709"/>
                <a:ext cx="354" cy="258"/>
              </a:xfrm>
              <a:prstGeom prst="leftRightArrow">
                <a:avLst>
                  <a:gd name="adj1" fmla="val 50000"/>
                  <a:gd name="adj2" fmla="val 27442"/>
                </a:avLst>
              </a:prstGeom>
              <a:solidFill>
                <a:schemeClr val="hlink"/>
              </a:solidFill>
              <a:ln w="12700">
                <a:solidFill>
                  <a:schemeClr val="tx1"/>
                </a:solidFill>
                <a:miter lim="800000"/>
                <a:headEnd type="none" w="sm" len="sm"/>
                <a:tailEnd type="none" w="sm" len="sm"/>
              </a:ln>
            </p:spPr>
            <p:txBody>
              <a:bodyPr wrap="none" anchor="ctr"/>
              <a:lstStyle/>
              <a:p>
                <a:pPr algn="ctr"/>
                <a:endParaRPr lang="en-US" altLang="en-US">
                  <a:latin typeface="Calibri" pitchFamily="34" charset="0"/>
                </a:endParaRPr>
              </a:p>
            </p:txBody>
          </p:sp>
          <p:sp>
            <p:nvSpPr>
              <p:cNvPr id="10262" name="AutoShape 15"/>
              <p:cNvSpPr>
                <a:spLocks noChangeArrowheads="1"/>
              </p:cNvSpPr>
              <p:nvPr/>
            </p:nvSpPr>
            <p:spPr bwMode="auto">
              <a:xfrm>
                <a:off x="2704" y="1383"/>
                <a:ext cx="354" cy="258"/>
              </a:xfrm>
              <a:prstGeom prst="leftRightArrow">
                <a:avLst>
                  <a:gd name="adj1" fmla="val 50000"/>
                  <a:gd name="adj2" fmla="val 27442"/>
                </a:avLst>
              </a:prstGeom>
              <a:solidFill>
                <a:schemeClr val="hlink"/>
              </a:solidFill>
              <a:ln w="12700">
                <a:solidFill>
                  <a:schemeClr val="tx1"/>
                </a:solidFill>
                <a:miter lim="800000"/>
                <a:headEnd type="none" w="sm" len="sm"/>
                <a:tailEnd type="none" w="sm" len="sm"/>
              </a:ln>
            </p:spPr>
            <p:txBody>
              <a:bodyPr wrap="none" anchor="ctr"/>
              <a:lstStyle/>
              <a:p>
                <a:pPr algn="ctr"/>
                <a:endParaRPr lang="en-US" altLang="en-US">
                  <a:latin typeface="Calibri" pitchFamily="34" charset="0"/>
                </a:endParaRPr>
              </a:p>
            </p:txBody>
          </p:sp>
        </p:grpSp>
        <p:sp>
          <p:nvSpPr>
            <p:cNvPr id="10254" name="Text Box 16"/>
            <p:cNvSpPr txBox="1">
              <a:spLocks noChangeArrowheads="1"/>
            </p:cNvSpPr>
            <p:nvPr/>
          </p:nvSpPr>
          <p:spPr bwMode="auto">
            <a:xfrm>
              <a:off x="3190" y="1344"/>
              <a:ext cx="2810" cy="1727"/>
            </a:xfrm>
            <a:prstGeom prst="rect">
              <a:avLst/>
            </a:prstGeom>
            <a:noFill/>
            <a:ln w="12700">
              <a:noFill/>
              <a:miter lim="800000"/>
              <a:headEnd type="none" w="sm" len="sm"/>
              <a:tailEnd type="none" w="sm" len="sm"/>
            </a:ln>
          </p:spPr>
          <p:txBody>
            <a:bodyPr wrap="square">
              <a:spAutoFit/>
            </a:bodyPr>
            <a:lstStyle/>
            <a:p>
              <a:pPr>
                <a:lnSpc>
                  <a:spcPct val="90000"/>
                </a:lnSpc>
                <a:spcBef>
                  <a:spcPct val="50000"/>
                </a:spcBef>
              </a:pPr>
              <a:r>
                <a:rPr lang="en-US" altLang="en-US" sz="2000" b="1" dirty="0" err="1" smtClean="0">
                  <a:latin typeface="Calibri" pitchFamily="34" charset="0"/>
                </a:rPr>
                <a:t>Javob</a:t>
              </a:r>
              <a:r>
                <a:rPr lang="en-US" altLang="en-US" sz="2000" b="1" dirty="0" smtClean="0">
                  <a:latin typeface="Calibri" pitchFamily="34" charset="0"/>
                </a:rPr>
                <a:t> </a:t>
              </a:r>
              <a:r>
                <a:rPr lang="en-US" altLang="en-US" sz="2000" b="1" dirty="0" err="1" smtClean="0">
                  <a:latin typeface="Calibri" pitchFamily="34" charset="0"/>
                </a:rPr>
                <a:t>izlaydi</a:t>
              </a:r>
              <a:endParaRPr lang="en-GB" altLang="en-US" sz="2000" b="1" dirty="0">
                <a:latin typeface="Calibri" pitchFamily="34" charset="0"/>
              </a:endParaRPr>
            </a:p>
            <a:p>
              <a:pPr>
                <a:lnSpc>
                  <a:spcPct val="90000"/>
                </a:lnSpc>
                <a:spcBef>
                  <a:spcPct val="50000"/>
                </a:spcBef>
              </a:pPr>
              <a:r>
                <a:rPr lang="en-US" altLang="en-US" sz="2000" b="1" dirty="0" err="1" smtClean="0">
                  <a:latin typeface="Calibri" pitchFamily="34" charset="0"/>
                </a:rPr>
                <a:t>Birhillik</a:t>
              </a:r>
              <a:r>
                <a:rPr lang="en-US" altLang="en-US" sz="2000" b="1" dirty="0" smtClean="0">
                  <a:latin typeface="Calibri" pitchFamily="34" charset="0"/>
                </a:rPr>
                <a:t> </a:t>
              </a:r>
              <a:endParaRPr lang="en-GB" altLang="en-US" sz="2000" b="1" dirty="0">
                <a:latin typeface="Calibri" pitchFamily="34" charset="0"/>
              </a:endParaRPr>
            </a:p>
            <a:p>
              <a:pPr>
                <a:lnSpc>
                  <a:spcPct val="90000"/>
                </a:lnSpc>
                <a:spcBef>
                  <a:spcPct val="50000"/>
                </a:spcBef>
              </a:pPr>
              <a:r>
                <a:rPr lang="en-US" altLang="en-US" sz="2000" b="1" dirty="0" err="1" smtClean="0">
                  <a:latin typeface="Calibri" pitchFamily="34" charset="0"/>
                </a:rPr>
                <a:t>Doim</a:t>
              </a:r>
              <a:r>
                <a:rPr lang="en-US" altLang="en-US" sz="2000" b="1" dirty="0" smtClean="0">
                  <a:latin typeface="Calibri" pitchFamily="34" charset="0"/>
                </a:rPr>
                <a:t> </a:t>
              </a:r>
              <a:r>
                <a:rPr lang="en-US" altLang="en-US" sz="2000" b="1" dirty="0" err="1" smtClean="0">
                  <a:latin typeface="Calibri" pitchFamily="34" charset="0"/>
                </a:rPr>
                <a:t>to’g’ri</a:t>
              </a:r>
              <a:r>
                <a:rPr lang="en-US" altLang="en-US" sz="2000" b="1" dirty="0" smtClean="0">
                  <a:latin typeface="Calibri" pitchFamily="34" charset="0"/>
                </a:rPr>
                <a:t> </a:t>
              </a:r>
              <a:r>
                <a:rPr lang="en-US" altLang="en-US" sz="2000" b="1" dirty="0" err="1" smtClean="0">
                  <a:latin typeface="Calibri" pitchFamily="34" charset="0"/>
                </a:rPr>
                <a:t>fikrlaydi</a:t>
              </a:r>
              <a:endParaRPr lang="ru-RU" altLang="en-US" sz="2000" b="1" dirty="0">
                <a:latin typeface="Calibri" pitchFamily="34" charset="0"/>
              </a:endParaRPr>
            </a:p>
            <a:p>
              <a:pPr>
                <a:lnSpc>
                  <a:spcPct val="90000"/>
                </a:lnSpc>
                <a:spcBef>
                  <a:spcPct val="50000"/>
                </a:spcBef>
              </a:pPr>
              <a:r>
                <a:rPr lang="en-US" altLang="en-US" sz="2000" b="1" dirty="0" err="1" smtClean="0">
                  <a:latin typeface="Calibri" pitchFamily="34" charset="0"/>
                </a:rPr>
                <a:t>Tuzilmaga</a:t>
              </a:r>
              <a:r>
                <a:rPr lang="en-US" altLang="en-US" sz="2000" b="1" dirty="0" smtClean="0">
                  <a:latin typeface="Calibri" pitchFamily="34" charset="0"/>
                </a:rPr>
                <a:t> </a:t>
              </a:r>
              <a:r>
                <a:rPr lang="en-US" altLang="en-US" sz="2000" b="1" dirty="0" err="1" smtClean="0">
                  <a:latin typeface="Calibri" pitchFamily="34" charset="0"/>
                </a:rPr>
                <a:t>qaratilgan</a:t>
              </a:r>
              <a:endParaRPr lang="en-GB" altLang="en-US" sz="2000" b="1" dirty="0">
                <a:latin typeface="Calibri" pitchFamily="34" charset="0"/>
              </a:endParaRPr>
            </a:p>
            <a:p>
              <a:pPr>
                <a:lnSpc>
                  <a:spcPct val="90000"/>
                </a:lnSpc>
                <a:spcBef>
                  <a:spcPct val="50000"/>
                </a:spcBef>
              </a:pPr>
              <a:r>
                <a:rPr lang="en-US" altLang="en-US" sz="2000" b="1" dirty="0" smtClean="0">
                  <a:latin typeface="Calibri" pitchFamily="34" charset="0"/>
                </a:rPr>
                <a:t>Goya </a:t>
              </a:r>
              <a:r>
                <a:rPr lang="en-US" altLang="en-US" sz="2000" b="1" dirty="0" err="1" smtClean="0">
                  <a:latin typeface="Calibri" pitchFamily="34" charset="0"/>
                </a:rPr>
                <a:t>ish</a:t>
              </a:r>
              <a:r>
                <a:rPr lang="en-US" altLang="en-US" sz="2000" b="1" dirty="0" smtClean="0">
                  <a:latin typeface="Calibri" pitchFamily="34" charset="0"/>
                </a:rPr>
                <a:t> </a:t>
              </a:r>
              <a:r>
                <a:rPr lang="en-US" altLang="en-US" sz="2000" b="1" dirty="0" err="1" smtClean="0">
                  <a:latin typeface="Calibri" pitchFamily="34" charset="0"/>
                </a:rPr>
                <a:t>bermasa</a:t>
              </a:r>
              <a:r>
                <a:rPr lang="en-US" altLang="en-US" sz="2000" b="1" dirty="0" smtClean="0">
                  <a:latin typeface="Calibri" pitchFamily="34" charset="0"/>
                </a:rPr>
                <a:t> </a:t>
              </a:r>
              <a:r>
                <a:rPr lang="en-US" altLang="en-US" sz="2000" b="1" dirty="0" err="1" smtClean="0">
                  <a:latin typeface="Calibri" pitchFamily="34" charset="0"/>
                </a:rPr>
                <a:t>gapiradi</a:t>
              </a:r>
              <a:endParaRPr lang="en-GB" altLang="en-US" sz="2000" b="1" dirty="0">
                <a:latin typeface="Calibri" pitchFamily="34" charset="0"/>
              </a:endParaRPr>
            </a:p>
            <a:p>
              <a:pPr>
                <a:lnSpc>
                  <a:spcPct val="90000"/>
                </a:lnSpc>
                <a:spcBef>
                  <a:spcPct val="50000"/>
                </a:spcBef>
              </a:pPr>
              <a:r>
                <a:rPr lang="en-US" altLang="en-US" sz="2000" b="1" dirty="0" err="1" smtClean="0">
                  <a:latin typeface="Calibri" pitchFamily="34" charset="0"/>
                </a:rPr>
                <a:t>Mantiq</a:t>
              </a:r>
              <a:r>
                <a:rPr lang="en-US" altLang="en-US" sz="2000" b="1" dirty="0" smtClean="0">
                  <a:latin typeface="Calibri" pitchFamily="34" charset="0"/>
                </a:rPr>
                <a:t> </a:t>
              </a:r>
              <a:r>
                <a:rPr lang="en-US" altLang="en-US" sz="2000" b="1" dirty="0" err="1" smtClean="0">
                  <a:latin typeface="Calibri" pitchFamily="34" charset="0"/>
                </a:rPr>
                <a:t>tarafdori</a:t>
              </a:r>
              <a:endParaRPr lang="en-GB" altLang="en-US" sz="2000" b="1" dirty="0">
                <a:latin typeface="Calibri" pitchFamily="34" charset="0"/>
              </a:endParaRPr>
            </a:p>
            <a:p>
              <a:pPr>
                <a:lnSpc>
                  <a:spcPct val="90000"/>
                </a:lnSpc>
                <a:spcBef>
                  <a:spcPct val="50000"/>
                </a:spcBef>
              </a:pPr>
              <a:r>
                <a:rPr lang="en-US" altLang="en-US" sz="2000" b="1" dirty="0" err="1" smtClean="0">
                  <a:latin typeface="Calibri" pitchFamily="34" charset="0"/>
                </a:rPr>
                <a:t>O’zgarishlar</a:t>
              </a:r>
              <a:r>
                <a:rPr lang="en-US" altLang="en-US" sz="2000" b="1" dirty="0" smtClean="0">
                  <a:latin typeface="Calibri" pitchFamily="34" charset="0"/>
                </a:rPr>
                <a:t> </a:t>
              </a:r>
              <a:r>
                <a:rPr lang="en-US" altLang="en-US" sz="2000" b="1" dirty="0" err="1" smtClean="0">
                  <a:latin typeface="Calibri" pitchFamily="34" charset="0"/>
                </a:rPr>
                <a:t>gumonli</a:t>
              </a:r>
              <a:r>
                <a:rPr lang="en-US" altLang="en-US" sz="2000" b="1" dirty="0" smtClean="0">
                  <a:latin typeface="Calibri" pitchFamily="34" charset="0"/>
                </a:rPr>
                <a:t> </a:t>
              </a:r>
              <a:r>
                <a:rPr lang="en-US" altLang="en-US" sz="2000" b="1" dirty="0" err="1" smtClean="0">
                  <a:latin typeface="Calibri" pitchFamily="34" charset="0"/>
                </a:rPr>
                <a:t>xisoblaydi</a:t>
              </a:r>
              <a:r>
                <a:rPr lang="ru-RU" altLang="en-US" sz="2000" b="1" dirty="0" smtClean="0">
                  <a:latin typeface="Calibri" pitchFamily="34" charset="0"/>
                </a:rPr>
                <a:t> </a:t>
              </a:r>
              <a:endParaRPr lang="en-GB" altLang="en-US" sz="2000" b="1" dirty="0">
                <a:latin typeface="Calibri" pitchFamily="34" charset="0"/>
              </a:endParaRPr>
            </a:p>
            <a:p>
              <a:pPr>
                <a:lnSpc>
                  <a:spcPct val="90000"/>
                </a:lnSpc>
                <a:spcBef>
                  <a:spcPct val="50000"/>
                </a:spcBef>
              </a:pPr>
              <a:r>
                <a:rPr lang="en-US" altLang="en-US" sz="2000" b="1" dirty="0" err="1" smtClean="0">
                  <a:latin typeface="Calibri" pitchFamily="34" charset="0"/>
                </a:rPr>
                <a:t>yopiq</a:t>
              </a:r>
              <a:endParaRPr lang="en-GB" altLang="en-US" sz="1400" b="1" dirty="0">
                <a:latin typeface="Calibri" pitchFamily="34" charset="0"/>
              </a:endParaRPr>
            </a:p>
          </p:txBody>
        </p:sp>
      </p:grpSp>
    </p:spTree>
  </p:cSld>
  <p:clrMapOvr>
    <a:masterClrMapping/>
  </p:clrMapOvr>
  <p:transition>
    <p:pull dir="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785794"/>
            <a:ext cx="8072462" cy="5643602"/>
          </a:xfrm>
        </p:spPr>
        <p:txBody>
          <a:bodyPr>
            <a:noAutofit/>
          </a:bodyPr>
          <a:lstStyle/>
          <a:p>
            <a:pPr marL="180975" indent="-180975">
              <a:lnSpc>
                <a:spcPts val="3200"/>
              </a:lnSpc>
            </a:pPr>
            <a:r>
              <a:rPr lang="en-US" sz="2800" dirty="0" smtClean="0">
                <a:solidFill>
                  <a:srgbClr val="002060"/>
                </a:solidFill>
                <a:effectLst/>
                <a:latin typeface="Times New Roman" pitchFamily="18" charset="0"/>
                <a:cs typeface="Times New Roman" pitchFamily="18" charset="0"/>
              </a:rPr>
              <a:t>	1. </a:t>
            </a:r>
            <a:r>
              <a:rPr lang="uz-Latn-UZ" sz="2800" dirty="0" smtClean="0">
                <a:solidFill>
                  <a:srgbClr val="002060"/>
                </a:solidFill>
                <a:effectLst/>
                <a:latin typeface="Times New Roman" pitchFamily="18" charset="0"/>
                <a:cs typeface="Times New Roman" pitchFamily="18" charset="0"/>
              </a:rPr>
              <a:t>Abstraktsiya - mavhum g'oyalar bilan ishlash qobiliyati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2. </a:t>
            </a:r>
            <a:r>
              <a:rPr lang="uz-Latn-UZ" sz="2800" dirty="0" smtClean="0">
                <a:solidFill>
                  <a:srgbClr val="002060"/>
                </a:solidFill>
                <a:effectLst/>
                <a:latin typeface="Times New Roman" pitchFamily="18" charset="0"/>
                <a:cs typeface="Times New Roman" pitchFamily="18" charset="0"/>
              </a:rPr>
              <a:t>Bog'lash – narsalar</a:t>
            </a:r>
            <a:r>
              <a:rPr lang="en-US"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o’rtasida</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aloqasini ko'rish qobiliyati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3. </a:t>
            </a:r>
            <a:r>
              <a:rPr lang="en-US" sz="2800" dirty="0" err="1" smtClean="0">
                <a:solidFill>
                  <a:srgbClr val="002060"/>
                </a:solidFill>
                <a:effectLst/>
                <a:latin typeface="Times New Roman" pitchFamily="18" charset="0"/>
                <a:cs typeface="Times New Roman" pitchFamily="18" charset="0"/>
              </a:rPr>
              <a:t>Istiqbollilk</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 </a:t>
            </a:r>
            <a:r>
              <a:rPr lang="en-US" sz="2800" dirty="0" err="1" smtClean="0">
                <a:solidFill>
                  <a:srgbClr val="002060"/>
                </a:solidFill>
                <a:effectLst/>
                <a:latin typeface="Times New Roman" pitchFamily="18" charset="0"/>
                <a:cs typeface="Times New Roman" pitchFamily="18" charset="0"/>
              </a:rPr>
              <a:t>kelajak</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nuqtai nazarini </a:t>
            </a:r>
            <a:r>
              <a:rPr lang="en-US" sz="2800" dirty="0" err="1" smtClean="0">
                <a:solidFill>
                  <a:srgbClr val="002060"/>
                </a:solidFill>
                <a:effectLst/>
                <a:latin typeface="Times New Roman" pitchFamily="18" charset="0"/>
                <a:cs typeface="Times New Roman" pitchFamily="18" charset="0"/>
              </a:rPr>
              <a:t>qarash</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qobiliyati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4. </a:t>
            </a:r>
            <a:r>
              <a:rPr lang="uz-Latn-UZ" sz="2800" dirty="0" smtClean="0">
                <a:solidFill>
                  <a:srgbClr val="002060"/>
                </a:solidFill>
                <a:effectLst/>
                <a:latin typeface="Times New Roman" pitchFamily="18" charset="0"/>
                <a:cs typeface="Times New Roman" pitchFamily="18" charset="0"/>
              </a:rPr>
              <a:t>Qiziqish - muntazam jarayonlarni o'zgartirish istagi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5. </a:t>
            </a:r>
            <a:r>
              <a:rPr lang="uz-Latn-UZ" sz="2800" dirty="0" smtClean="0">
                <a:solidFill>
                  <a:srgbClr val="002060"/>
                </a:solidFill>
                <a:effectLst/>
                <a:latin typeface="Times New Roman" pitchFamily="18" charset="0"/>
                <a:cs typeface="Times New Roman" pitchFamily="18" charset="0"/>
              </a:rPr>
              <a:t>Jasorat - ijodiy qarorlariga baho berishdan qo'rqma</a:t>
            </a:r>
            <a:r>
              <a:rPr lang="en-US" sz="2800" dirty="0" err="1" smtClean="0">
                <a:solidFill>
                  <a:srgbClr val="002060"/>
                </a:solidFill>
                <a:effectLst/>
                <a:latin typeface="Times New Roman" pitchFamily="18" charset="0"/>
                <a:cs typeface="Times New Roman" pitchFamily="18" charset="0"/>
              </a:rPr>
              <a:t>slik</a:t>
            </a:r>
            <a:r>
              <a:rPr lang="uz-Latn-UZ" sz="2800" dirty="0" smtClean="0">
                <a:solidFill>
                  <a:srgbClr val="002060"/>
                </a:solidFill>
                <a:effectLst/>
                <a:latin typeface="Times New Roman" pitchFamily="18" charset="0"/>
                <a:cs typeface="Times New Roman" pitchFamily="18" charset="0"/>
              </a:rPr>
              <a:t>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6. </a:t>
            </a:r>
            <a:r>
              <a:rPr lang="uz-Latn-UZ" sz="2800" dirty="0" smtClean="0">
                <a:solidFill>
                  <a:srgbClr val="002060"/>
                </a:solidFill>
                <a:effectLst/>
                <a:latin typeface="Times New Roman" pitchFamily="18" charset="0"/>
                <a:cs typeface="Times New Roman" pitchFamily="18" charset="0"/>
              </a:rPr>
              <a:t>Paradoks - qarama -qarshi hodisalar bilan </a:t>
            </a:r>
            <a:r>
              <a:rPr lang="en-US" sz="2800" dirty="0" err="1" smtClean="0">
                <a:solidFill>
                  <a:srgbClr val="002060"/>
                </a:solidFill>
                <a:effectLst/>
                <a:latin typeface="Times New Roman" pitchFamily="18" charset="0"/>
                <a:cs typeface="Times New Roman" pitchFamily="18" charset="0"/>
              </a:rPr>
              <a:t>ishlash</a:t>
            </a:r>
            <a:r>
              <a:rPr lang="uz-Latn-UZ" sz="2800" dirty="0" smtClean="0">
                <a:solidFill>
                  <a:srgbClr val="002060"/>
                </a:solidFill>
                <a:effectLst/>
                <a:latin typeface="Times New Roman" pitchFamily="18" charset="0"/>
                <a:cs typeface="Times New Roman" pitchFamily="18" charset="0"/>
              </a:rPr>
              <a:t>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7. </a:t>
            </a:r>
            <a:r>
              <a:rPr lang="uz-Latn-UZ" sz="2800" dirty="0" smtClean="0">
                <a:solidFill>
                  <a:srgbClr val="002060"/>
                </a:solidFill>
                <a:effectLst/>
                <a:latin typeface="Times New Roman" pitchFamily="18" charset="0"/>
                <a:cs typeface="Times New Roman" pitchFamily="18" charset="0"/>
              </a:rPr>
              <a:t>Murakkablik - kompleks yondashuvni qo'llash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qobiliyati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8. </a:t>
            </a:r>
            <a:r>
              <a:rPr lang="uz-Latn-UZ" sz="2800" dirty="0" smtClean="0">
                <a:solidFill>
                  <a:srgbClr val="002060"/>
                </a:solidFill>
                <a:effectLst/>
                <a:latin typeface="Times New Roman" pitchFamily="18" charset="0"/>
                <a:cs typeface="Times New Roman" pitchFamily="18" charset="0"/>
              </a:rPr>
              <a:t>Tirishqoqlik – doimiy takomillashtirish</a:t>
            </a: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qobiliyati</a:t>
            </a:r>
            <a:r>
              <a:rPr lang="en-US" sz="2800" dirty="0" smtClean="0">
                <a:solidFill>
                  <a:srgbClr val="002060"/>
                </a:solidFill>
                <a:effectLst/>
                <a:latin typeface="Times New Roman" pitchFamily="18" charset="0"/>
                <a:cs typeface="Times New Roman" pitchFamily="18" charset="0"/>
              </a:rPr>
              <a:t>. </a:t>
            </a:r>
            <a:endParaRPr lang="ru-RU" sz="2800" dirty="0" smtClean="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Ijodkor</a:t>
            </a:r>
            <a:r>
              <a:rPr lang="en-US" sz="3600" b="1" dirty="0" err="1" smtClean="0">
                <a:solidFill>
                  <a:srgbClr val="FF0000"/>
                </a:solidFill>
                <a:latin typeface="Times New Roman" pitchFamily="18" charset="0"/>
                <a:cs typeface="Times New Roman" pitchFamily="18" charset="0"/>
              </a:rPr>
              <a:t>lik</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xususiyatlari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37</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714356"/>
            <a:ext cx="8072462" cy="5643602"/>
          </a:xfrm>
        </p:spPr>
        <p:txBody>
          <a:bodyPr>
            <a:noAutofit/>
          </a:bodyPr>
          <a:lstStyle/>
          <a:p>
            <a:pPr marL="180975" indent="-180975">
              <a:lnSpc>
                <a:spcPts val="2800"/>
              </a:lnSpc>
            </a:pPr>
            <a:r>
              <a:rPr lang="en-US" sz="2500" dirty="0" smtClean="0">
                <a:solidFill>
                  <a:srgbClr val="002060"/>
                </a:solidFill>
                <a:effectLst/>
                <a:latin typeface="Times New Roman" pitchFamily="18" charset="0"/>
                <a:cs typeface="Times New Roman" pitchFamily="18" charset="0"/>
              </a:rPr>
              <a:t>	F</a:t>
            </a:r>
            <a:r>
              <a:rPr lang="uz-Latn-UZ" sz="2500" dirty="0" smtClean="0">
                <a:solidFill>
                  <a:srgbClr val="002060"/>
                </a:solidFill>
                <a:effectLst/>
                <a:latin typeface="Times New Roman" pitchFamily="18" charset="0"/>
                <a:cs typeface="Times New Roman" pitchFamily="18" charset="0"/>
              </a:rPr>
              <a:t>ikrlash</a:t>
            </a:r>
            <a:r>
              <a:rPr lang="en-US" sz="2500" dirty="0" err="1" smtClean="0">
                <a:solidFill>
                  <a:srgbClr val="002060"/>
                </a:solidFill>
                <a:effectLst/>
                <a:latin typeface="Times New Roman" pitchFamily="18" charset="0"/>
                <a:cs typeface="Times New Roman" pitchFamily="18" charset="0"/>
              </a:rPr>
              <a:t>ning</a:t>
            </a:r>
            <a:r>
              <a:rPr lang="en-US" sz="2500" dirty="0" smtClean="0">
                <a:solidFill>
                  <a:srgbClr val="002060"/>
                </a:solidFill>
                <a:effectLst/>
                <a:latin typeface="Times New Roman" pitchFamily="18" charset="0"/>
                <a:cs typeface="Times New Roman" pitchFamily="18" charset="0"/>
              </a:rPr>
              <a:t> o</a:t>
            </a:r>
            <a:r>
              <a:rPr lang="uz-Latn-UZ" sz="2500" dirty="0" smtClean="0">
                <a:solidFill>
                  <a:srgbClr val="002060"/>
                </a:solidFill>
                <a:effectLst/>
                <a:latin typeface="Times New Roman" pitchFamily="18" charset="0"/>
                <a:cs typeface="Times New Roman" pitchFamily="18" charset="0"/>
              </a:rPr>
              <a:t>ltita</a:t>
            </a:r>
            <a:r>
              <a:rPr lang="en-US" sz="2500" dirty="0" smtClean="0">
                <a:solidFill>
                  <a:srgbClr val="002060"/>
                </a:solidFill>
                <a:effectLst/>
                <a:latin typeface="Times New Roman" pitchFamily="18" charset="0"/>
                <a:cs typeface="Times New Roman" pitchFamily="18" charset="0"/>
              </a:rPr>
              <a:t> </a:t>
            </a:r>
            <a:r>
              <a:rPr lang="uz-Latn-UZ" sz="2500" dirty="0" smtClean="0">
                <a:solidFill>
                  <a:srgbClr val="002060"/>
                </a:solidFill>
                <a:effectLst/>
                <a:latin typeface="Times New Roman" pitchFamily="18" charset="0"/>
                <a:cs typeface="Times New Roman" pitchFamily="18" charset="0"/>
              </a:rPr>
              <a:t>shlyapasi - bu Edvard de Bono tomonidan ishlab chiqilgan fikrlashni</a:t>
            </a:r>
            <a:r>
              <a:rPr lang="en-US" sz="2500" dirty="0" smtClean="0">
                <a:solidFill>
                  <a:srgbClr val="002060"/>
                </a:solidFill>
                <a:effectLst/>
                <a:latin typeface="Times New Roman" pitchFamily="18" charset="0"/>
                <a:cs typeface="Times New Roman" pitchFamily="18" charset="0"/>
              </a:rPr>
              <a:t> </a:t>
            </a:r>
            <a:r>
              <a:rPr lang="en-US" sz="2500" dirty="0" err="1" smtClean="0">
                <a:solidFill>
                  <a:srgbClr val="002060"/>
                </a:solidFill>
                <a:effectLst/>
                <a:latin typeface="Times New Roman" pitchFamily="18" charset="0"/>
                <a:cs typeface="Times New Roman" pitchFamily="18" charset="0"/>
              </a:rPr>
              <a:t>tartibga</a:t>
            </a:r>
            <a:r>
              <a:rPr lang="en-US" sz="2500" dirty="0" smtClean="0">
                <a:solidFill>
                  <a:srgbClr val="002060"/>
                </a:solidFill>
                <a:effectLst/>
                <a:latin typeface="Times New Roman" pitchFamily="18" charset="0"/>
                <a:cs typeface="Times New Roman" pitchFamily="18" charset="0"/>
              </a:rPr>
              <a:t> </a:t>
            </a:r>
            <a:r>
              <a:rPr lang="en-US" sz="2500" dirty="0" err="1" smtClean="0">
                <a:solidFill>
                  <a:srgbClr val="002060"/>
                </a:solidFill>
                <a:effectLst/>
                <a:latin typeface="Times New Roman" pitchFamily="18" charset="0"/>
                <a:cs typeface="Times New Roman" pitchFamily="18" charset="0"/>
              </a:rPr>
              <a:t>solishga</a:t>
            </a:r>
            <a:r>
              <a:rPr lang="en-US" sz="2500" dirty="0" smtClean="0">
                <a:solidFill>
                  <a:srgbClr val="002060"/>
                </a:solidFill>
                <a:effectLst/>
                <a:latin typeface="Times New Roman" pitchFamily="18" charset="0"/>
                <a:cs typeface="Times New Roman" pitchFamily="18" charset="0"/>
              </a:rPr>
              <a:t> </a:t>
            </a:r>
            <a:r>
              <a:rPr lang="en-US" sz="2500" dirty="0" err="1" smtClean="0">
                <a:solidFill>
                  <a:srgbClr val="002060"/>
                </a:solidFill>
                <a:effectLst/>
                <a:latin typeface="Times New Roman" pitchFamily="18" charset="0"/>
                <a:cs typeface="Times New Roman" pitchFamily="18" charset="0"/>
              </a:rPr>
              <a:t>qaratilgan</a:t>
            </a:r>
            <a:r>
              <a:rPr lang="en-US" sz="2500" dirty="0" smtClean="0">
                <a:solidFill>
                  <a:srgbClr val="002060"/>
                </a:solidFill>
                <a:effectLst/>
                <a:latin typeface="Times New Roman" pitchFamily="18" charset="0"/>
                <a:cs typeface="Times New Roman" pitchFamily="18" charset="0"/>
              </a:rPr>
              <a:t> </a:t>
            </a:r>
            <a:r>
              <a:rPr lang="uz-Latn-UZ" sz="2500" dirty="0" smtClean="0">
                <a:solidFill>
                  <a:srgbClr val="002060"/>
                </a:solidFill>
                <a:effectLst/>
                <a:latin typeface="Times New Roman" pitchFamily="18" charset="0"/>
                <a:cs typeface="Times New Roman" pitchFamily="18" charset="0"/>
              </a:rPr>
              <a:t>usullaridan biri. Oltita shlyapa usuli har qanday aqliy ishni tuzilishga va samaraliroq qilishga imkon beradi. </a:t>
            </a:r>
            <a:r>
              <a:rPr lang="en-US" sz="2500" dirty="0" smtClean="0">
                <a:solidFill>
                  <a:srgbClr val="002060"/>
                </a:solidFill>
                <a:effectLst/>
                <a:latin typeface="Times New Roman" pitchFamily="18" charset="0"/>
                <a:cs typeface="Times New Roman" pitchFamily="18" charset="0"/>
              </a:rPr>
              <a:t/>
            </a:r>
            <a:br>
              <a:rPr lang="en-US" sz="2500" dirty="0" smtClean="0">
                <a:solidFill>
                  <a:srgbClr val="002060"/>
                </a:solidFill>
                <a:effectLst/>
                <a:latin typeface="Times New Roman" pitchFamily="18" charset="0"/>
                <a:cs typeface="Times New Roman" pitchFamily="18" charset="0"/>
              </a:rPr>
            </a:br>
            <a:r>
              <a:rPr lang="en-US" sz="2500" dirty="0" smtClean="0">
                <a:solidFill>
                  <a:srgbClr val="002060"/>
                </a:solidFill>
                <a:effectLst/>
                <a:latin typeface="Times New Roman" pitchFamily="18" charset="0"/>
                <a:cs typeface="Times New Roman" pitchFamily="18" charset="0"/>
              </a:rPr>
              <a:t/>
            </a:r>
            <a:br>
              <a:rPr lang="en-US" sz="2500" dirty="0" smtClean="0">
                <a:solidFill>
                  <a:srgbClr val="002060"/>
                </a:solidFill>
                <a:effectLst/>
                <a:latin typeface="Times New Roman" pitchFamily="18" charset="0"/>
                <a:cs typeface="Times New Roman" pitchFamily="18" charset="0"/>
              </a:rPr>
            </a:br>
            <a:r>
              <a:rPr lang="uz-Latn-UZ" sz="2500" dirty="0" smtClean="0">
                <a:solidFill>
                  <a:srgbClr val="002060"/>
                </a:solidFill>
                <a:effectLst/>
                <a:latin typeface="Times New Roman" pitchFamily="18" charset="0"/>
                <a:cs typeface="Times New Roman" pitchFamily="18" charset="0"/>
              </a:rPr>
              <a:t>An'anaviy fikrlash qarama -qarshilik, munozara va fikrlar to'qnashuviga asoslangan. Oltita shlyapa parallel fikrlash g'oyasiga asoslangan. </a:t>
            </a:r>
            <a:r>
              <a:rPr lang="en-US" sz="2500" dirty="0" smtClean="0">
                <a:solidFill>
                  <a:srgbClr val="002060"/>
                </a:solidFill>
                <a:effectLst/>
                <a:latin typeface="Times New Roman" pitchFamily="18" charset="0"/>
                <a:cs typeface="Times New Roman" pitchFamily="18" charset="0"/>
              </a:rPr>
              <a:t/>
            </a:r>
            <a:br>
              <a:rPr lang="en-US" sz="2500" dirty="0" smtClean="0">
                <a:solidFill>
                  <a:srgbClr val="002060"/>
                </a:solidFill>
                <a:effectLst/>
                <a:latin typeface="Times New Roman" pitchFamily="18" charset="0"/>
                <a:cs typeface="Times New Roman" pitchFamily="18" charset="0"/>
              </a:rPr>
            </a:br>
            <a:r>
              <a:rPr lang="en-US" sz="2500" dirty="0" smtClean="0">
                <a:solidFill>
                  <a:srgbClr val="002060"/>
                </a:solidFill>
                <a:effectLst/>
                <a:latin typeface="Times New Roman" pitchFamily="18" charset="0"/>
                <a:cs typeface="Times New Roman" pitchFamily="18" charset="0"/>
              </a:rPr>
              <a:t/>
            </a:r>
            <a:br>
              <a:rPr lang="en-US" sz="2500" dirty="0" smtClean="0">
                <a:solidFill>
                  <a:srgbClr val="002060"/>
                </a:solidFill>
                <a:effectLst/>
                <a:latin typeface="Times New Roman" pitchFamily="18" charset="0"/>
                <a:cs typeface="Times New Roman" pitchFamily="18" charset="0"/>
              </a:rPr>
            </a:br>
            <a:r>
              <a:rPr lang="uz-Latn-UZ" sz="2500" dirty="0" smtClean="0">
                <a:solidFill>
                  <a:srgbClr val="002060"/>
                </a:solidFill>
                <a:effectLst/>
                <a:latin typeface="Times New Roman" pitchFamily="18" charset="0"/>
                <a:cs typeface="Times New Roman" pitchFamily="18" charset="0"/>
              </a:rPr>
              <a:t>Biroq, bu yondashuv bilan, odatda, eng yaxshi yechim emas, balki munozarada muvaffaqiyat qozongan </a:t>
            </a:r>
            <a:r>
              <a:rPr lang="en-US" sz="2500" dirty="0" smtClean="0">
                <a:solidFill>
                  <a:srgbClr val="002060"/>
                </a:solidFill>
                <a:effectLst/>
                <a:latin typeface="Times New Roman" pitchFamily="18" charset="0"/>
                <a:cs typeface="Times New Roman" pitchFamily="18" charset="0"/>
              </a:rPr>
              <a:t>y</a:t>
            </a:r>
            <a:r>
              <a:rPr lang="uz-Latn-UZ" sz="2500" dirty="0" smtClean="0">
                <a:solidFill>
                  <a:srgbClr val="002060"/>
                </a:solidFill>
                <a:effectLst/>
                <a:latin typeface="Times New Roman" pitchFamily="18" charset="0"/>
                <a:cs typeface="Times New Roman" pitchFamily="18" charset="0"/>
              </a:rPr>
              <a:t>echim bo'ladi. </a:t>
            </a:r>
            <a:r>
              <a:rPr lang="en-US" sz="2500" dirty="0" smtClean="0">
                <a:solidFill>
                  <a:srgbClr val="002060"/>
                </a:solidFill>
                <a:effectLst/>
                <a:latin typeface="Times New Roman" pitchFamily="18" charset="0"/>
                <a:cs typeface="Times New Roman" pitchFamily="18" charset="0"/>
              </a:rPr>
              <a:t/>
            </a:r>
            <a:br>
              <a:rPr lang="en-US" sz="2500" dirty="0" smtClean="0">
                <a:solidFill>
                  <a:srgbClr val="002060"/>
                </a:solidFill>
                <a:effectLst/>
                <a:latin typeface="Times New Roman" pitchFamily="18" charset="0"/>
                <a:cs typeface="Times New Roman" pitchFamily="18" charset="0"/>
              </a:rPr>
            </a:br>
            <a:r>
              <a:rPr lang="en-US" sz="2500" dirty="0" smtClean="0">
                <a:solidFill>
                  <a:srgbClr val="002060"/>
                </a:solidFill>
                <a:effectLst/>
                <a:latin typeface="Times New Roman" pitchFamily="18" charset="0"/>
                <a:cs typeface="Times New Roman" pitchFamily="18" charset="0"/>
              </a:rPr>
              <a:t/>
            </a:r>
            <a:br>
              <a:rPr lang="en-US" sz="2500" dirty="0" smtClean="0">
                <a:solidFill>
                  <a:srgbClr val="002060"/>
                </a:solidFill>
                <a:effectLst/>
                <a:latin typeface="Times New Roman" pitchFamily="18" charset="0"/>
                <a:cs typeface="Times New Roman" pitchFamily="18" charset="0"/>
              </a:rPr>
            </a:br>
            <a:r>
              <a:rPr lang="uz-Latn-UZ" sz="2500" dirty="0" smtClean="0">
                <a:solidFill>
                  <a:srgbClr val="002060"/>
                </a:solidFill>
                <a:effectLst/>
                <a:latin typeface="Times New Roman" pitchFamily="18" charset="0"/>
                <a:cs typeface="Times New Roman" pitchFamily="18" charset="0"/>
              </a:rPr>
              <a:t>Parallel fikrlash - bu konstruktiv fikrlash, unda har xil qarashlar va yondashuvlar to'qnashmaydi, balki birga yashaydi</a:t>
            </a:r>
            <a:r>
              <a:rPr lang="en-US" sz="2500" dirty="0" smtClean="0">
                <a:solidFill>
                  <a:srgbClr val="002060"/>
                </a:solidFill>
                <a:effectLst/>
                <a:latin typeface="Times New Roman" pitchFamily="18" charset="0"/>
                <a:cs typeface="Times New Roman" pitchFamily="18" charset="0"/>
              </a:rPr>
              <a:t>. </a:t>
            </a:r>
            <a:endParaRPr lang="ru-RU" sz="2500" dirty="0" smtClean="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0"/>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smtClean="0">
                <a:solidFill>
                  <a:srgbClr val="FF0000"/>
                </a:solidFill>
                <a:latin typeface="Times New Roman" pitchFamily="18" charset="0"/>
                <a:cs typeface="Times New Roman" pitchFamily="18" charset="0"/>
              </a:rPr>
              <a:t>F</a:t>
            </a:r>
            <a:r>
              <a:rPr lang="uz-Latn-UZ" sz="3600" b="1" dirty="0" smtClean="0">
                <a:solidFill>
                  <a:srgbClr val="FF0000"/>
                </a:solidFill>
                <a:latin typeface="Times New Roman" pitchFamily="18" charset="0"/>
                <a:cs typeface="Times New Roman" pitchFamily="18" charset="0"/>
              </a:rPr>
              <a:t>ikrla</a:t>
            </a:r>
            <a:r>
              <a:rPr lang="en-US" sz="3600" b="1" dirty="0" err="1" smtClean="0">
                <a:solidFill>
                  <a:srgbClr val="FF0000"/>
                </a:solidFill>
                <a:latin typeface="Times New Roman" pitchFamily="18" charset="0"/>
                <a:cs typeface="Times New Roman" pitchFamily="18" charset="0"/>
              </a:rPr>
              <a:t>shning</a:t>
            </a:r>
            <a:r>
              <a:rPr lang="en-US" sz="3600" b="1" dirty="0" smtClean="0">
                <a:solidFill>
                  <a:srgbClr val="FF0000"/>
                </a:solidFill>
                <a:latin typeface="Times New Roman" pitchFamily="18" charset="0"/>
                <a:cs typeface="Times New Roman" pitchFamily="18" charset="0"/>
              </a:rPr>
              <a:t> o</a:t>
            </a:r>
            <a:r>
              <a:rPr lang="uz-Latn-UZ" sz="3600" b="1" dirty="0" smtClean="0">
                <a:solidFill>
                  <a:srgbClr val="FF0000"/>
                </a:solidFill>
                <a:latin typeface="Times New Roman" pitchFamily="18" charset="0"/>
                <a:cs typeface="Times New Roman" pitchFamily="18" charset="0"/>
              </a:rPr>
              <a:t>ltita shlyapa</a:t>
            </a:r>
            <a:r>
              <a:rPr lang="en-US" sz="3600" b="1" dirty="0" err="1" smtClean="0">
                <a:solidFill>
                  <a:srgbClr val="FF0000"/>
                </a:solidFill>
                <a:latin typeface="Times New Roman" pitchFamily="18" charset="0"/>
                <a:cs typeface="Times New Roman" pitchFamily="18" charset="0"/>
              </a:rPr>
              <a:t>si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38</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642918"/>
            <a:ext cx="8072462" cy="5500726"/>
          </a:xfrm>
        </p:spPr>
        <p:txBody>
          <a:bodyPr>
            <a:noAutofit/>
          </a:bodyPr>
          <a:lstStyle/>
          <a:p>
            <a:pPr marL="180975" indent="-180975">
              <a:lnSpc>
                <a:spcPts val="3200"/>
              </a:lnSpc>
            </a:pPr>
            <a:r>
              <a:rPr lang="en-US" sz="2400" dirty="0" smtClean="0">
                <a:solidFill>
                  <a:srgbClr val="002060"/>
                </a:solidFill>
                <a:effectLst/>
                <a:latin typeface="Times New Roman" pitchFamily="18" charset="0"/>
                <a:cs typeface="Times New Roman" pitchFamily="18" charset="0"/>
              </a:rPr>
              <a:t>	A</a:t>
            </a:r>
            <a:r>
              <a:rPr lang="uz-Latn-UZ" sz="2400" dirty="0" smtClean="0">
                <a:solidFill>
                  <a:srgbClr val="002060"/>
                </a:solidFill>
                <a:effectLst/>
                <a:latin typeface="Times New Roman" pitchFamily="18" charset="0"/>
                <a:cs typeface="Times New Roman" pitchFamily="18" charset="0"/>
              </a:rPr>
              <a:t>maliy </a:t>
            </a:r>
            <a:r>
              <a:rPr lang="en-US" sz="2400" dirty="0" err="1" smtClean="0">
                <a:solidFill>
                  <a:srgbClr val="002060"/>
                </a:solidFill>
                <a:effectLst/>
                <a:latin typeface="Times New Roman" pitchFamily="18" charset="0"/>
                <a:cs typeface="Times New Roman" pitchFamily="18" charset="0"/>
              </a:rPr>
              <a:t>usulda</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fikr</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yuritishda</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uchta asosiy qiyinchilik paydo bo'ladi:</a:t>
            </a:r>
            <a:r>
              <a:rPr lang="en-US" sz="2400" dirty="0" smtClean="0">
                <a:solidFill>
                  <a:srgbClr val="002060"/>
                </a:solidFill>
                <a:effectLst/>
                <a:latin typeface="Times New Roman" pitchFamily="18" charset="0"/>
                <a:cs typeface="Times New Roman" pitchFamily="18" charset="0"/>
              </a:rPr>
              <a:t/>
            </a:r>
            <a:br>
              <a:rPr lang="en-US" sz="2400" dirty="0" smtClean="0">
                <a:solidFill>
                  <a:srgbClr val="002060"/>
                </a:solidFill>
                <a:effectLst/>
                <a:latin typeface="Times New Roman" pitchFamily="18" charset="0"/>
                <a:cs typeface="Times New Roman" pitchFamily="18" charset="0"/>
              </a:rPr>
            </a:br>
            <a:r>
              <a:rPr lang="uz-Latn-UZ" sz="2400" dirty="0" smtClean="0">
                <a:solidFill>
                  <a:srgbClr val="002060"/>
                </a:solidFill>
                <a:effectLst/>
                <a:latin typeface="Times New Roman" pitchFamily="18" charset="0"/>
                <a:cs typeface="Times New Roman" pitchFamily="18" charset="0"/>
              </a:rPr>
              <a:t>1. Tuyg'ular. Ko'pincha </a:t>
            </a:r>
            <a:r>
              <a:rPr lang="en-US" sz="2400" dirty="0" err="1" smtClean="0">
                <a:solidFill>
                  <a:srgbClr val="002060"/>
                </a:solidFill>
                <a:effectLst/>
                <a:latin typeface="Times New Roman" pitchFamily="18" charset="0"/>
                <a:cs typeface="Times New Roman" pitchFamily="18" charset="0"/>
              </a:rPr>
              <a:t>odam</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umuman o'ylamay</a:t>
            </a:r>
            <a:r>
              <a:rPr lang="en-US" sz="2400" dirty="0" err="1" smtClean="0">
                <a:solidFill>
                  <a:srgbClr val="002060"/>
                </a:solidFill>
                <a:effectLst/>
                <a:latin typeface="Times New Roman" pitchFamily="18" charset="0"/>
                <a:cs typeface="Times New Roman" pitchFamily="18" charset="0"/>
              </a:rPr>
              <a:t>di</a:t>
            </a:r>
            <a:r>
              <a:rPr lang="uz-Latn-UZ" sz="2400" dirty="0" smtClean="0">
                <a:solidFill>
                  <a:srgbClr val="002060"/>
                </a:solidFill>
                <a:effectLst/>
                <a:latin typeface="Times New Roman" pitchFamily="18" charset="0"/>
                <a:cs typeface="Times New Roman" pitchFamily="18" charset="0"/>
              </a:rPr>
              <a:t>, balki xatti -</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harakatlariga ishonch, his -tuyg'ular va noto'g'ri qarashlarga tayana</a:t>
            </a:r>
            <a:r>
              <a:rPr lang="en-US" sz="2400" dirty="0" err="1" smtClean="0">
                <a:solidFill>
                  <a:srgbClr val="002060"/>
                </a:solidFill>
                <a:effectLst/>
                <a:latin typeface="Times New Roman" pitchFamily="18" charset="0"/>
                <a:cs typeface="Times New Roman" pitchFamily="18" charset="0"/>
              </a:rPr>
              <a:t>di</a:t>
            </a:r>
            <a:r>
              <a:rPr lang="uz-Latn-UZ" sz="2400" dirty="0" smtClean="0">
                <a:solidFill>
                  <a:srgbClr val="002060"/>
                </a:solidFill>
                <a:effectLst/>
                <a:latin typeface="Times New Roman" pitchFamily="18" charset="0"/>
                <a:cs typeface="Times New Roman" pitchFamily="18" charset="0"/>
              </a:rPr>
              <a:t>. </a:t>
            </a:r>
            <a:r>
              <a:rPr lang="en-US" sz="2400" dirty="0" smtClean="0">
                <a:solidFill>
                  <a:srgbClr val="002060"/>
                </a:solidFill>
                <a:effectLst/>
                <a:latin typeface="Times New Roman" pitchFamily="18" charset="0"/>
                <a:cs typeface="Times New Roman" pitchFamily="18" charset="0"/>
              </a:rPr>
              <a:t/>
            </a:r>
            <a:br>
              <a:rPr lang="en-US" sz="2400" dirty="0" smtClean="0">
                <a:solidFill>
                  <a:srgbClr val="002060"/>
                </a:solidFill>
                <a:effectLst/>
                <a:latin typeface="Times New Roman" pitchFamily="18" charset="0"/>
                <a:cs typeface="Times New Roman" pitchFamily="18" charset="0"/>
              </a:rPr>
            </a:br>
            <a:r>
              <a:rPr lang="uz-Latn-UZ" sz="2400" dirty="0" smtClean="0">
                <a:solidFill>
                  <a:srgbClr val="002060"/>
                </a:solidFill>
                <a:effectLst/>
                <a:latin typeface="Times New Roman" pitchFamily="18" charset="0"/>
                <a:cs typeface="Times New Roman" pitchFamily="18" charset="0"/>
              </a:rPr>
              <a:t>2. Ilojsizlik. </a:t>
            </a:r>
            <a:r>
              <a:rPr lang="en-US" sz="2400" dirty="0" err="1" smtClean="0">
                <a:solidFill>
                  <a:srgbClr val="002060"/>
                </a:solidFill>
                <a:effectLst/>
                <a:latin typeface="Times New Roman" pitchFamily="18" charset="0"/>
                <a:cs typeface="Times New Roman" pitchFamily="18" charset="0"/>
              </a:rPr>
              <a:t>Odam</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reaktsiya</a:t>
            </a:r>
            <a:r>
              <a:rPr lang="en-US" sz="2400" dirty="0" err="1" smtClean="0">
                <a:solidFill>
                  <a:srgbClr val="002060"/>
                </a:solidFill>
                <a:effectLst/>
                <a:latin typeface="Times New Roman" pitchFamily="18" charset="0"/>
                <a:cs typeface="Times New Roman" pitchFamily="18" charset="0"/>
              </a:rPr>
              <a:t>sida</a:t>
            </a:r>
            <a:r>
              <a:rPr lang="uz-Latn-UZ" sz="2400" dirty="0" smtClean="0">
                <a:solidFill>
                  <a:srgbClr val="002060"/>
                </a:solidFill>
                <a:effectLst/>
                <a:latin typeface="Times New Roman" pitchFamily="18" charset="0"/>
                <a:cs typeface="Times New Roman" pitchFamily="18" charset="0"/>
              </a:rPr>
              <a:t> nochorlik hissi bo'lishi mumkin: “Men bu haqda qanday o'ylashni bilmayman. Keyinchalik nima qilishni </a:t>
            </a:r>
            <a:r>
              <a:rPr lang="en-US" sz="2400" dirty="0" smtClean="0">
                <a:solidFill>
                  <a:srgbClr val="002060"/>
                </a:solidFill>
                <a:effectLst/>
                <a:latin typeface="Times New Roman" pitchFamily="18" charset="0"/>
                <a:cs typeface="Times New Roman" pitchFamily="18" charset="0"/>
              </a:rPr>
              <a:t>ham </a:t>
            </a:r>
            <a:r>
              <a:rPr lang="uz-Latn-UZ" sz="2400" dirty="0" smtClean="0">
                <a:solidFill>
                  <a:srgbClr val="002060"/>
                </a:solidFill>
                <a:effectLst/>
                <a:latin typeface="Times New Roman" pitchFamily="18" charset="0"/>
                <a:cs typeface="Times New Roman" pitchFamily="18" charset="0"/>
              </a:rPr>
              <a:t>bilmayman". </a:t>
            </a:r>
            <a:r>
              <a:rPr lang="en-US" sz="2400" dirty="0" smtClean="0">
                <a:solidFill>
                  <a:srgbClr val="002060"/>
                </a:solidFill>
                <a:effectLst/>
                <a:latin typeface="Times New Roman" pitchFamily="18" charset="0"/>
                <a:cs typeface="Times New Roman" pitchFamily="18" charset="0"/>
              </a:rPr>
              <a:t/>
            </a:r>
            <a:br>
              <a:rPr lang="en-US" sz="2400" dirty="0" smtClean="0">
                <a:solidFill>
                  <a:srgbClr val="002060"/>
                </a:solidFill>
                <a:effectLst/>
                <a:latin typeface="Times New Roman" pitchFamily="18" charset="0"/>
                <a:cs typeface="Times New Roman" pitchFamily="18" charset="0"/>
              </a:rPr>
            </a:br>
            <a:r>
              <a:rPr lang="uz-Latn-UZ" sz="2400" dirty="0" smtClean="0">
                <a:solidFill>
                  <a:srgbClr val="002060"/>
                </a:solidFill>
                <a:effectLst/>
                <a:latin typeface="Times New Roman" pitchFamily="18" charset="0"/>
                <a:cs typeface="Times New Roman" pitchFamily="18" charset="0"/>
              </a:rPr>
              <a:t>3. Chalkashlik. </a:t>
            </a:r>
            <a:r>
              <a:rPr lang="en-US" sz="2400" dirty="0" err="1" smtClean="0">
                <a:solidFill>
                  <a:srgbClr val="002060"/>
                </a:solidFill>
                <a:effectLst/>
                <a:latin typeface="Times New Roman" pitchFamily="18" charset="0"/>
                <a:cs typeface="Times New Roman" pitchFamily="18" charset="0"/>
              </a:rPr>
              <a:t>Odam</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hamma narsani birdaniga xayolida saqlashga harakat qila</a:t>
            </a:r>
            <a:r>
              <a:rPr lang="en-US" sz="2400" dirty="0" err="1" smtClean="0">
                <a:solidFill>
                  <a:srgbClr val="002060"/>
                </a:solidFill>
                <a:effectLst/>
                <a:latin typeface="Times New Roman" pitchFamily="18" charset="0"/>
                <a:cs typeface="Times New Roman" pitchFamily="18" charset="0"/>
              </a:rPr>
              <a:t>di</a:t>
            </a:r>
            <a:r>
              <a:rPr lang="uz-Latn-UZ" sz="2400" dirty="0" smtClean="0">
                <a:solidFill>
                  <a:srgbClr val="002060"/>
                </a:solidFill>
                <a:effectLst/>
                <a:latin typeface="Times New Roman" pitchFamily="18" charset="0"/>
                <a:cs typeface="Times New Roman" pitchFamily="18" charset="0"/>
              </a:rPr>
              <a:t> va natijada tartibsizlik bo'ladi. </a:t>
            </a:r>
            <a:r>
              <a:rPr lang="en-US" sz="2400" dirty="0" smtClean="0">
                <a:solidFill>
                  <a:srgbClr val="002060"/>
                </a:solidFill>
                <a:effectLst/>
                <a:latin typeface="Times New Roman" pitchFamily="18" charset="0"/>
                <a:cs typeface="Times New Roman" pitchFamily="18" charset="0"/>
              </a:rPr>
              <a:t/>
            </a:r>
            <a:br>
              <a:rPr lang="en-US" sz="2400" dirty="0" smtClean="0">
                <a:solidFill>
                  <a:srgbClr val="002060"/>
                </a:solidFill>
                <a:effectLst/>
                <a:latin typeface="Times New Roman" pitchFamily="18" charset="0"/>
                <a:cs typeface="Times New Roman" pitchFamily="18" charset="0"/>
              </a:rPr>
            </a:br>
            <a:r>
              <a:rPr lang="uz-Latn-UZ" sz="2400" dirty="0" smtClean="0">
                <a:solidFill>
                  <a:srgbClr val="002060"/>
                </a:solidFill>
                <a:effectLst/>
                <a:latin typeface="Times New Roman" pitchFamily="18" charset="0"/>
                <a:cs typeface="Times New Roman" pitchFamily="18" charset="0"/>
              </a:rPr>
              <a:t>Oltita shlyapa usuli - bu qiyinchiliklarni </a:t>
            </a:r>
            <a:r>
              <a:rPr lang="en-US" sz="2400" dirty="0" smtClean="0">
                <a:solidFill>
                  <a:srgbClr val="002060"/>
                </a:solidFill>
                <a:effectLst/>
                <a:latin typeface="Times New Roman" pitchFamily="18" charset="0"/>
                <a:cs typeface="Times New Roman" pitchFamily="18" charset="0"/>
              </a:rPr>
              <a:t>y</a:t>
            </a:r>
            <a:r>
              <a:rPr lang="uz-Latn-UZ" sz="2400" dirty="0" smtClean="0">
                <a:solidFill>
                  <a:srgbClr val="002060"/>
                </a:solidFill>
                <a:effectLst/>
                <a:latin typeface="Times New Roman" pitchFamily="18" charset="0"/>
                <a:cs typeface="Times New Roman" pitchFamily="18" charset="0"/>
              </a:rPr>
              <a:t>engishning oddiy va amaliy usuli bo'lib, tafakkur jarayonini har xil shlyapali olti xil rejimga bo'lish mumkin.</a:t>
            </a:r>
            <a:endParaRPr lang="ru-RU" sz="2400" dirty="0" smtClean="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0"/>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smtClean="0">
                <a:solidFill>
                  <a:srgbClr val="FF0000"/>
                </a:solidFill>
                <a:latin typeface="Times New Roman" pitchFamily="18" charset="0"/>
                <a:cs typeface="Times New Roman" pitchFamily="18" charset="0"/>
              </a:rPr>
              <a:t>F</a:t>
            </a:r>
            <a:r>
              <a:rPr lang="uz-Latn-UZ" sz="3600" b="1" dirty="0" smtClean="0">
                <a:solidFill>
                  <a:srgbClr val="FF0000"/>
                </a:solidFill>
                <a:latin typeface="Times New Roman" pitchFamily="18" charset="0"/>
                <a:cs typeface="Times New Roman" pitchFamily="18" charset="0"/>
              </a:rPr>
              <a:t>ikrla</a:t>
            </a:r>
            <a:r>
              <a:rPr lang="en-US" sz="3600" b="1" dirty="0" err="1" smtClean="0">
                <a:solidFill>
                  <a:srgbClr val="FF0000"/>
                </a:solidFill>
                <a:latin typeface="Times New Roman" pitchFamily="18" charset="0"/>
                <a:cs typeface="Times New Roman" pitchFamily="18" charset="0"/>
              </a:rPr>
              <a:t>shning</a:t>
            </a:r>
            <a:r>
              <a:rPr lang="en-US" sz="3600" b="1" dirty="0" smtClean="0">
                <a:solidFill>
                  <a:srgbClr val="FF0000"/>
                </a:solidFill>
                <a:latin typeface="Times New Roman" pitchFamily="18" charset="0"/>
                <a:cs typeface="Times New Roman" pitchFamily="18" charset="0"/>
              </a:rPr>
              <a:t> o</a:t>
            </a:r>
            <a:r>
              <a:rPr lang="uz-Latn-UZ" sz="3600" b="1" dirty="0" smtClean="0">
                <a:solidFill>
                  <a:srgbClr val="FF0000"/>
                </a:solidFill>
                <a:latin typeface="Times New Roman" pitchFamily="18" charset="0"/>
                <a:cs typeface="Times New Roman" pitchFamily="18" charset="0"/>
              </a:rPr>
              <a:t>ltita shlyapa</a:t>
            </a:r>
            <a:r>
              <a:rPr lang="en-US" sz="3600" b="1" dirty="0" err="1" smtClean="0">
                <a:solidFill>
                  <a:srgbClr val="FF0000"/>
                </a:solidFill>
                <a:latin typeface="Times New Roman" pitchFamily="18" charset="0"/>
                <a:cs typeface="Times New Roman" pitchFamily="18" charset="0"/>
              </a:rPr>
              <a:t>si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39</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Заголовок 1"/>
          <p:cNvSpPr>
            <a:spLocks noGrp="1"/>
          </p:cNvSpPr>
          <p:nvPr>
            <p:ph type="title"/>
          </p:nvPr>
        </p:nvSpPr>
        <p:spPr>
          <a:xfrm>
            <a:off x="1000100" y="0"/>
            <a:ext cx="8143900" cy="1066800"/>
          </a:xfrm>
          <a:solidFill>
            <a:srgbClr val="FFFF00"/>
          </a:solidFill>
        </p:spPr>
        <p:txBody>
          <a:bodyPr>
            <a:normAutofit fontScale="90000"/>
          </a:bodyPr>
          <a:lstStyle/>
          <a:p>
            <a:pPr algn="ctr"/>
            <a:r>
              <a:rPr lang="en-US" sz="3600" b="1" dirty="0" err="1" smtClean="0">
                <a:solidFill>
                  <a:srgbClr val="FF0000"/>
                </a:solidFill>
                <a:effectLst/>
                <a:latin typeface="Times New Roman" pitchFamily="18" charset="0"/>
                <a:cs typeface="Times New Roman" pitchFamily="18" charset="0"/>
              </a:rPr>
              <a:t>Oltita</a:t>
            </a:r>
            <a:r>
              <a:rPr lang="en-US" sz="3600" b="1" dirty="0" smtClean="0">
                <a:solidFill>
                  <a:srgbClr val="FF0000"/>
                </a:solidFill>
                <a:effectLst/>
                <a:latin typeface="Times New Roman" pitchFamily="18" charset="0"/>
                <a:cs typeface="Times New Roman" pitchFamily="18" charset="0"/>
              </a:rPr>
              <a:t> </a:t>
            </a:r>
            <a:r>
              <a:rPr lang="en-US" sz="3600" b="1" dirty="0" err="1" smtClean="0">
                <a:solidFill>
                  <a:srgbClr val="FF0000"/>
                </a:solidFill>
                <a:effectLst/>
                <a:latin typeface="Times New Roman" pitchFamily="18" charset="0"/>
                <a:cs typeface="Times New Roman" pitchFamily="18" charset="0"/>
              </a:rPr>
              <a:t>shlyapa</a:t>
            </a:r>
            <a:r>
              <a:rPr lang="en-US" sz="3600" b="1" dirty="0" smtClean="0">
                <a:solidFill>
                  <a:srgbClr val="FF0000"/>
                </a:solidFill>
                <a:effectLst/>
                <a:latin typeface="Times New Roman" pitchFamily="18" charset="0"/>
                <a:cs typeface="Times New Roman" pitchFamily="18" charset="0"/>
              </a:rPr>
              <a:t> </a:t>
            </a:r>
            <a:r>
              <a:rPr lang="en-US" sz="3600" b="1" dirty="0" err="1" smtClean="0">
                <a:solidFill>
                  <a:srgbClr val="FF0000"/>
                </a:solidFill>
                <a:effectLst/>
                <a:latin typeface="Times New Roman" pitchFamily="18" charset="0"/>
                <a:cs typeface="Times New Roman" pitchFamily="18" charset="0"/>
              </a:rPr>
              <a:t>usulidan</a:t>
            </a:r>
            <a:r>
              <a:rPr lang="en-US" sz="3600" b="1" dirty="0" smtClean="0">
                <a:solidFill>
                  <a:srgbClr val="FF0000"/>
                </a:solidFill>
                <a:effectLst/>
                <a:latin typeface="Times New Roman" pitchFamily="18" charset="0"/>
                <a:cs typeface="Times New Roman" pitchFamily="18" charset="0"/>
              </a:rPr>
              <a:t> </a:t>
            </a:r>
            <a:r>
              <a:rPr lang="en-US" sz="3600" b="1" dirty="0" err="1" smtClean="0">
                <a:solidFill>
                  <a:srgbClr val="FF0000"/>
                </a:solidFill>
                <a:effectLst/>
                <a:latin typeface="Times New Roman" pitchFamily="18" charset="0"/>
                <a:cs typeface="Times New Roman" pitchFamily="18" charset="0"/>
              </a:rPr>
              <a:t>foydalanish</a:t>
            </a:r>
            <a:r>
              <a:rPr lang="en-US" sz="3600" b="1" dirty="0" smtClean="0">
                <a:solidFill>
                  <a:srgbClr val="FF0000"/>
                </a:solidFill>
                <a:effectLst/>
                <a:latin typeface="Times New Roman" pitchFamily="18" charset="0"/>
                <a:cs typeface="Times New Roman" pitchFamily="18" charset="0"/>
              </a:rPr>
              <a:t> </a:t>
            </a:r>
            <a:r>
              <a:rPr lang="en-US" sz="3600" b="1" dirty="0" err="1" smtClean="0">
                <a:solidFill>
                  <a:srgbClr val="FF0000"/>
                </a:solidFill>
                <a:effectLst/>
                <a:latin typeface="Times New Roman" pitchFamily="18" charset="0"/>
                <a:cs typeface="Times New Roman" pitchFamily="18" charset="0"/>
              </a:rPr>
              <a:t>tamoyillari</a:t>
            </a:r>
            <a:endParaRPr lang="ru-RU" b="1" dirty="0" smtClean="0">
              <a:solidFill>
                <a:srgbClr val="FF0000"/>
              </a:solidFill>
              <a:effectLst/>
            </a:endParaRPr>
          </a:p>
        </p:txBody>
      </p:sp>
      <p:sp>
        <p:nvSpPr>
          <p:cNvPr id="5" name="TextBox 4"/>
          <p:cNvSpPr txBox="1"/>
          <p:nvPr/>
        </p:nvSpPr>
        <p:spPr>
          <a:xfrm>
            <a:off x="4357686" y="3357562"/>
            <a:ext cx="2000264" cy="369332"/>
          </a:xfrm>
          <a:prstGeom prst="rect">
            <a:avLst/>
          </a:prstGeom>
          <a:noFill/>
        </p:spPr>
        <p:txBody>
          <a:bodyPr wrap="square" rtlCol="0">
            <a:spAutoFit/>
          </a:bodyPr>
          <a:lstStyle/>
          <a:p>
            <a:endParaRPr lang="ru-RU" dirty="0"/>
          </a:p>
        </p:txBody>
      </p:sp>
      <p:sp>
        <p:nvSpPr>
          <p:cNvPr id="6" name="TextBox 5"/>
          <p:cNvSpPr txBox="1"/>
          <p:nvPr/>
        </p:nvSpPr>
        <p:spPr>
          <a:xfrm>
            <a:off x="4214810" y="3429000"/>
            <a:ext cx="1571636" cy="830997"/>
          </a:xfrm>
          <a:prstGeom prst="rect">
            <a:avLst/>
          </a:prstGeom>
          <a:noFill/>
        </p:spPr>
        <p:txBody>
          <a:bodyPr wrap="square" rtlCol="0">
            <a:spAutoFit/>
          </a:bodyPr>
          <a:lstStyle/>
          <a:p>
            <a:pPr algn="ctr"/>
            <a:r>
              <a:rPr lang="en-US" sz="2400" b="1" dirty="0" err="1" smtClean="0">
                <a:solidFill>
                  <a:srgbClr val="FF0000"/>
                </a:solidFill>
                <a:latin typeface="Times New Roman" pitchFamily="18" charset="0"/>
                <a:cs typeface="Times New Roman" pitchFamily="18" charset="0"/>
              </a:rPr>
              <a:t>Oltita</a:t>
            </a:r>
            <a:r>
              <a:rPr lang="en-US" sz="2400" b="1" dirty="0" smtClean="0">
                <a:solidFill>
                  <a:srgbClr val="FF0000"/>
                </a:solidFill>
                <a:latin typeface="Times New Roman" pitchFamily="18" charset="0"/>
                <a:cs typeface="Times New Roman" pitchFamily="18" charset="0"/>
              </a:rPr>
              <a:t> </a:t>
            </a:r>
            <a:r>
              <a:rPr lang="en-US" sz="2400" b="1" dirty="0" err="1" smtClean="0">
                <a:solidFill>
                  <a:srgbClr val="FF0000"/>
                </a:solidFill>
                <a:latin typeface="Times New Roman" pitchFamily="18" charset="0"/>
                <a:cs typeface="Times New Roman" pitchFamily="18" charset="0"/>
              </a:rPr>
              <a:t>shlyapa</a:t>
            </a:r>
            <a:endParaRPr lang="ru-RU" sz="2400" dirty="0"/>
          </a:p>
        </p:txBody>
      </p:sp>
      <p:pic>
        <p:nvPicPr>
          <p:cNvPr id="40962" name="Picture 2"/>
          <p:cNvPicPr>
            <a:picLocks noGrp="1" noChangeAspect="1" noChangeArrowheads="1"/>
          </p:cNvPicPr>
          <p:nvPr>
            <p:ph idx="1"/>
          </p:nvPr>
        </p:nvPicPr>
        <p:blipFill>
          <a:blip r:embed="rId2"/>
          <a:srcRect l="17209" t="12212" r="63260" b="51497"/>
          <a:stretch>
            <a:fillRect/>
          </a:stretch>
        </p:blipFill>
        <p:spPr bwMode="auto">
          <a:xfrm>
            <a:off x="1571604" y="1428736"/>
            <a:ext cx="1428760" cy="1500198"/>
          </a:xfrm>
          <a:prstGeom prst="rect">
            <a:avLst/>
          </a:prstGeom>
          <a:noFill/>
          <a:ln w="9525">
            <a:noFill/>
            <a:miter lim="800000"/>
            <a:headEnd/>
            <a:tailEnd/>
          </a:ln>
          <a:effectLst/>
        </p:spPr>
      </p:pic>
      <p:pic>
        <p:nvPicPr>
          <p:cNvPr id="40963" name="Picture 3"/>
          <p:cNvPicPr>
            <a:picLocks noChangeAspect="1" noChangeArrowheads="1"/>
          </p:cNvPicPr>
          <p:nvPr/>
        </p:nvPicPr>
        <p:blipFill>
          <a:blip r:embed="rId2"/>
          <a:srcRect l="40118" t="10369" r="37377" b="51613"/>
          <a:stretch>
            <a:fillRect/>
          </a:stretch>
        </p:blipFill>
        <p:spPr bwMode="auto">
          <a:xfrm>
            <a:off x="4214810" y="1285860"/>
            <a:ext cx="1643074" cy="1571636"/>
          </a:xfrm>
          <a:prstGeom prst="rect">
            <a:avLst/>
          </a:prstGeom>
          <a:noFill/>
          <a:ln w="9525">
            <a:noFill/>
            <a:miter lim="800000"/>
            <a:headEnd/>
            <a:tailEnd/>
          </a:ln>
          <a:effectLst/>
        </p:spPr>
      </p:pic>
      <p:pic>
        <p:nvPicPr>
          <p:cNvPr id="40964" name="Picture 4"/>
          <p:cNvPicPr>
            <a:picLocks noChangeAspect="1" noChangeArrowheads="1"/>
          </p:cNvPicPr>
          <p:nvPr/>
        </p:nvPicPr>
        <p:blipFill>
          <a:blip r:embed="rId2"/>
          <a:srcRect l="65625" t="11981" r="17773" b="53456"/>
          <a:stretch>
            <a:fillRect/>
          </a:stretch>
        </p:blipFill>
        <p:spPr bwMode="auto">
          <a:xfrm>
            <a:off x="6858016" y="1357298"/>
            <a:ext cx="1214446" cy="1428760"/>
          </a:xfrm>
          <a:prstGeom prst="rect">
            <a:avLst/>
          </a:prstGeom>
          <a:noFill/>
          <a:ln w="9525">
            <a:noFill/>
            <a:miter lim="800000"/>
            <a:headEnd/>
            <a:tailEnd/>
          </a:ln>
          <a:effectLst/>
        </p:spPr>
      </p:pic>
      <p:pic>
        <p:nvPicPr>
          <p:cNvPr id="40965" name="Picture 5"/>
          <p:cNvPicPr>
            <a:picLocks noChangeAspect="1" noChangeArrowheads="1"/>
          </p:cNvPicPr>
          <p:nvPr/>
        </p:nvPicPr>
        <p:blipFill>
          <a:blip r:embed="rId2"/>
          <a:srcRect l="17773" t="62097" r="65625"/>
          <a:stretch>
            <a:fillRect/>
          </a:stretch>
        </p:blipFill>
        <p:spPr bwMode="auto">
          <a:xfrm>
            <a:off x="1857356" y="4786322"/>
            <a:ext cx="1214446" cy="1566859"/>
          </a:xfrm>
          <a:prstGeom prst="rect">
            <a:avLst/>
          </a:prstGeom>
          <a:noFill/>
          <a:ln w="9525">
            <a:noFill/>
            <a:miter lim="800000"/>
            <a:headEnd/>
            <a:tailEnd/>
          </a:ln>
          <a:effectLst/>
        </p:spPr>
      </p:pic>
      <p:pic>
        <p:nvPicPr>
          <p:cNvPr id="40966" name="Picture 6"/>
          <p:cNvPicPr>
            <a:picLocks noChangeAspect="1" noChangeArrowheads="1"/>
          </p:cNvPicPr>
          <p:nvPr/>
        </p:nvPicPr>
        <p:blipFill>
          <a:blip r:embed="rId2"/>
          <a:srcRect l="41096" t="62097" r="41291"/>
          <a:stretch>
            <a:fillRect/>
          </a:stretch>
        </p:blipFill>
        <p:spPr bwMode="auto">
          <a:xfrm>
            <a:off x="4572000" y="4786322"/>
            <a:ext cx="1285884" cy="1566859"/>
          </a:xfrm>
          <a:prstGeom prst="rect">
            <a:avLst/>
          </a:prstGeom>
          <a:noFill/>
          <a:ln w="9525">
            <a:noFill/>
            <a:miter lim="800000"/>
            <a:headEnd/>
            <a:tailEnd/>
          </a:ln>
          <a:effectLst/>
        </p:spPr>
      </p:pic>
      <p:pic>
        <p:nvPicPr>
          <p:cNvPr id="40967" name="Picture 7"/>
          <p:cNvPicPr>
            <a:picLocks noChangeAspect="1" noChangeArrowheads="1"/>
          </p:cNvPicPr>
          <p:nvPr/>
        </p:nvPicPr>
        <p:blipFill>
          <a:blip r:embed="rId2"/>
          <a:srcRect l="65625" t="62141" r="17773"/>
          <a:stretch>
            <a:fillRect/>
          </a:stretch>
        </p:blipFill>
        <p:spPr bwMode="auto">
          <a:xfrm>
            <a:off x="7143768" y="4786322"/>
            <a:ext cx="1214446" cy="1566859"/>
          </a:xfrm>
          <a:prstGeom prst="rect">
            <a:avLst/>
          </a:prstGeom>
          <a:noFill/>
          <a:ln w="9525">
            <a:noFill/>
            <a:miter lim="800000"/>
            <a:headEnd/>
            <a:tailEnd/>
          </a:ln>
          <a:effectLst/>
        </p:spPr>
      </p:pic>
      <p:cxnSp>
        <p:nvCxnSpPr>
          <p:cNvPr id="14" name="Прямая со стрелкой 13"/>
          <p:cNvCxnSpPr/>
          <p:nvPr/>
        </p:nvCxnSpPr>
        <p:spPr>
          <a:xfrm rot="10800000">
            <a:off x="2857488" y="2786058"/>
            <a:ext cx="1428760" cy="857256"/>
          </a:xfrm>
          <a:prstGeom prst="straightConnector1">
            <a:avLst/>
          </a:prstGeom>
          <a:ln w="25400">
            <a:solidFill>
              <a:schemeClr val="accent5">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p:nvPr/>
        </p:nvCxnSpPr>
        <p:spPr>
          <a:xfrm rot="10800000" flipV="1">
            <a:off x="3071802" y="4286256"/>
            <a:ext cx="1214446" cy="642942"/>
          </a:xfrm>
          <a:prstGeom prst="straightConnector1">
            <a:avLst/>
          </a:prstGeom>
          <a:ln w="25400">
            <a:solidFill>
              <a:schemeClr val="accent5">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rot="5400000" flipH="1" flipV="1">
            <a:off x="4642644" y="3143248"/>
            <a:ext cx="571504" cy="1588"/>
          </a:xfrm>
          <a:prstGeom prst="straightConnector1">
            <a:avLst/>
          </a:prstGeom>
          <a:ln w="25400">
            <a:solidFill>
              <a:schemeClr val="accent5">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flipV="1">
            <a:off x="5429256" y="2714620"/>
            <a:ext cx="1428760" cy="785818"/>
          </a:xfrm>
          <a:prstGeom prst="straightConnector1">
            <a:avLst/>
          </a:prstGeom>
          <a:ln w="25400">
            <a:solidFill>
              <a:schemeClr val="accent5">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rot="16200000" flipH="1">
            <a:off x="4702541" y="4558084"/>
            <a:ext cx="454887" cy="1588"/>
          </a:xfrm>
          <a:prstGeom prst="straightConnector1">
            <a:avLst/>
          </a:prstGeom>
          <a:ln w="25400">
            <a:solidFill>
              <a:schemeClr val="accent5">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Прямая со стрелкой 23"/>
          <p:cNvCxnSpPr/>
          <p:nvPr/>
        </p:nvCxnSpPr>
        <p:spPr>
          <a:xfrm>
            <a:off x="5643570" y="4286256"/>
            <a:ext cx="1428760" cy="571504"/>
          </a:xfrm>
          <a:prstGeom prst="straightConnector1">
            <a:avLst/>
          </a:prstGeom>
          <a:ln w="25400">
            <a:solidFill>
              <a:schemeClr val="accent5">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7000892" y="2857496"/>
            <a:ext cx="1643074" cy="369332"/>
          </a:xfrm>
          <a:prstGeom prst="rect">
            <a:avLst/>
          </a:prstGeom>
          <a:noFill/>
        </p:spPr>
        <p:txBody>
          <a:bodyPr wrap="square" rtlCol="0">
            <a:spAutoFit/>
          </a:bodyPr>
          <a:lstStyle/>
          <a:p>
            <a:pPr algn="ctr"/>
            <a:r>
              <a:rPr lang="en-US" dirty="0" err="1" smtClean="0">
                <a:solidFill>
                  <a:srgbClr val="002060"/>
                </a:solidFill>
              </a:rPr>
              <a:t>Xis-tuyg’ular</a:t>
            </a:r>
            <a:endParaRPr lang="ru-RU" dirty="0">
              <a:solidFill>
                <a:srgbClr val="002060"/>
              </a:solidFill>
            </a:endParaRPr>
          </a:p>
        </p:txBody>
      </p:sp>
      <p:sp>
        <p:nvSpPr>
          <p:cNvPr id="27" name="TextBox 26"/>
          <p:cNvSpPr txBox="1"/>
          <p:nvPr/>
        </p:nvSpPr>
        <p:spPr>
          <a:xfrm>
            <a:off x="7072330" y="4357694"/>
            <a:ext cx="1643074" cy="369332"/>
          </a:xfrm>
          <a:prstGeom prst="rect">
            <a:avLst/>
          </a:prstGeom>
          <a:noFill/>
        </p:spPr>
        <p:txBody>
          <a:bodyPr wrap="square" rtlCol="0">
            <a:spAutoFit/>
          </a:bodyPr>
          <a:lstStyle/>
          <a:p>
            <a:r>
              <a:rPr lang="en-US" dirty="0" err="1" smtClean="0">
                <a:solidFill>
                  <a:srgbClr val="002060"/>
                </a:solidFill>
              </a:rPr>
              <a:t>Muammolar</a:t>
            </a:r>
            <a:endParaRPr lang="ru-RU" dirty="0">
              <a:solidFill>
                <a:srgbClr val="002060"/>
              </a:solidFill>
            </a:endParaRPr>
          </a:p>
        </p:txBody>
      </p:sp>
      <p:sp>
        <p:nvSpPr>
          <p:cNvPr id="28" name="TextBox 27"/>
          <p:cNvSpPr txBox="1"/>
          <p:nvPr/>
        </p:nvSpPr>
        <p:spPr>
          <a:xfrm>
            <a:off x="4214810" y="1000108"/>
            <a:ext cx="1643074" cy="369332"/>
          </a:xfrm>
          <a:prstGeom prst="rect">
            <a:avLst/>
          </a:prstGeom>
          <a:noFill/>
        </p:spPr>
        <p:txBody>
          <a:bodyPr wrap="square" rtlCol="0">
            <a:spAutoFit/>
          </a:bodyPr>
          <a:lstStyle/>
          <a:p>
            <a:pPr algn="ctr"/>
            <a:r>
              <a:rPr lang="en-US" dirty="0" err="1" smtClean="0">
                <a:solidFill>
                  <a:srgbClr val="002060"/>
                </a:solidFill>
              </a:rPr>
              <a:t>Ijobiy</a:t>
            </a:r>
            <a:r>
              <a:rPr lang="en-US" dirty="0" smtClean="0">
                <a:solidFill>
                  <a:srgbClr val="002060"/>
                </a:solidFill>
              </a:rPr>
              <a:t> </a:t>
            </a:r>
            <a:r>
              <a:rPr lang="en-US" dirty="0" err="1" smtClean="0">
                <a:solidFill>
                  <a:srgbClr val="002060"/>
                </a:solidFill>
              </a:rPr>
              <a:t>fikrlash</a:t>
            </a:r>
            <a:endParaRPr lang="ru-RU" dirty="0">
              <a:solidFill>
                <a:srgbClr val="002060"/>
              </a:solidFill>
            </a:endParaRPr>
          </a:p>
        </p:txBody>
      </p:sp>
      <p:sp>
        <p:nvSpPr>
          <p:cNvPr id="30" name="TextBox 29"/>
          <p:cNvSpPr txBox="1"/>
          <p:nvPr/>
        </p:nvSpPr>
        <p:spPr>
          <a:xfrm>
            <a:off x="4357686" y="6215082"/>
            <a:ext cx="1643074" cy="369332"/>
          </a:xfrm>
          <a:prstGeom prst="rect">
            <a:avLst/>
          </a:prstGeom>
          <a:noFill/>
        </p:spPr>
        <p:txBody>
          <a:bodyPr wrap="square" rtlCol="0">
            <a:spAutoFit/>
          </a:bodyPr>
          <a:lstStyle/>
          <a:p>
            <a:pPr algn="ctr"/>
            <a:r>
              <a:rPr lang="en-US" dirty="0" err="1" smtClean="0">
                <a:solidFill>
                  <a:srgbClr val="002060"/>
                </a:solidFill>
              </a:rPr>
              <a:t>Ijodkorlik</a:t>
            </a:r>
            <a:r>
              <a:rPr lang="en-US" dirty="0" smtClean="0">
                <a:solidFill>
                  <a:srgbClr val="002060"/>
                </a:solidFill>
              </a:rPr>
              <a:t> </a:t>
            </a:r>
            <a:endParaRPr lang="ru-RU" dirty="0">
              <a:solidFill>
                <a:srgbClr val="002060"/>
              </a:solidFill>
            </a:endParaRPr>
          </a:p>
        </p:txBody>
      </p:sp>
      <p:sp>
        <p:nvSpPr>
          <p:cNvPr id="31" name="TextBox 30"/>
          <p:cNvSpPr txBox="1"/>
          <p:nvPr/>
        </p:nvSpPr>
        <p:spPr>
          <a:xfrm>
            <a:off x="1643042" y="2857496"/>
            <a:ext cx="1143008" cy="369332"/>
          </a:xfrm>
          <a:prstGeom prst="rect">
            <a:avLst/>
          </a:prstGeom>
          <a:noFill/>
        </p:spPr>
        <p:txBody>
          <a:bodyPr wrap="square" rtlCol="0">
            <a:spAutoFit/>
          </a:bodyPr>
          <a:lstStyle/>
          <a:p>
            <a:pPr algn="ctr"/>
            <a:r>
              <a:rPr lang="en-US" dirty="0" err="1" smtClean="0">
                <a:solidFill>
                  <a:srgbClr val="002060"/>
                </a:solidFill>
              </a:rPr>
              <a:t>Faktlar</a:t>
            </a:r>
            <a:r>
              <a:rPr lang="en-US" dirty="0" smtClean="0">
                <a:solidFill>
                  <a:srgbClr val="002060"/>
                </a:solidFill>
              </a:rPr>
              <a:t> </a:t>
            </a:r>
            <a:endParaRPr lang="ru-RU" dirty="0">
              <a:solidFill>
                <a:srgbClr val="002060"/>
              </a:solidFill>
            </a:endParaRPr>
          </a:p>
        </p:txBody>
      </p:sp>
      <p:sp>
        <p:nvSpPr>
          <p:cNvPr id="32" name="TextBox 31"/>
          <p:cNvSpPr txBox="1"/>
          <p:nvPr/>
        </p:nvSpPr>
        <p:spPr>
          <a:xfrm>
            <a:off x="1928794" y="4286256"/>
            <a:ext cx="857256" cy="369332"/>
          </a:xfrm>
          <a:prstGeom prst="rect">
            <a:avLst/>
          </a:prstGeom>
          <a:noFill/>
        </p:spPr>
        <p:txBody>
          <a:bodyPr wrap="square" rtlCol="0">
            <a:spAutoFit/>
          </a:bodyPr>
          <a:lstStyle/>
          <a:p>
            <a:r>
              <a:rPr lang="en-US" dirty="0" err="1" smtClean="0">
                <a:solidFill>
                  <a:srgbClr val="002060"/>
                </a:solidFill>
              </a:rPr>
              <a:t>Sintez</a:t>
            </a:r>
            <a:r>
              <a:rPr lang="en-US" dirty="0" smtClean="0">
                <a:solidFill>
                  <a:srgbClr val="002060"/>
                </a:solidFill>
              </a:rPr>
              <a:t> </a:t>
            </a:r>
            <a:endParaRPr lang="ru-RU" dirty="0">
              <a:solidFill>
                <a:srgbClr val="002060"/>
              </a:solidFill>
            </a:endParaRP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785794"/>
            <a:ext cx="8072462" cy="5857916"/>
          </a:xfrm>
        </p:spPr>
        <p:txBody>
          <a:bodyPr>
            <a:noAutofit/>
          </a:bodyPr>
          <a:lstStyle/>
          <a:p>
            <a:pPr marL="266700" indent="-266700"/>
            <a:r>
              <a:rPr lang="en-US" sz="2400" dirty="0" smtClean="0">
                <a:solidFill>
                  <a:srgbClr val="002060"/>
                </a:solidFill>
                <a:effectLst/>
                <a:latin typeface="Times New Roman" pitchFamily="18" charset="0"/>
                <a:cs typeface="Times New Roman" pitchFamily="18" charset="0"/>
              </a:rPr>
              <a:t>	1. </a:t>
            </a:r>
            <a:r>
              <a:rPr lang="en-US" sz="2400" dirty="0" err="1" smtClean="0">
                <a:solidFill>
                  <a:srgbClr val="002060"/>
                </a:solidFill>
                <a:effectLst/>
                <a:latin typeface="Times New Roman" pitchFamily="18" charset="0"/>
                <a:cs typeface="Times New Roman" pitchFamily="18" charset="0"/>
              </a:rPr>
              <a:t>Qora</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shlyapa</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faktlar</a:t>
            </a:r>
            <a:r>
              <a:rPr lang="en-US" sz="2400" dirty="0" smtClean="0">
                <a:solidFill>
                  <a:srgbClr val="002060"/>
                </a:solidFill>
                <a:effectLst/>
                <a:latin typeface="Times New Roman" pitchFamily="18" charset="0"/>
                <a:cs typeface="Times New Roman" pitchFamily="18" charset="0"/>
              </a:rPr>
              <a:t>)</a:t>
            </a:r>
            <a:r>
              <a:rPr lang="uz-Latn-UZ" sz="2400" dirty="0" smtClean="0">
                <a:solidFill>
                  <a:srgbClr val="002060"/>
                </a:solidFill>
                <a:effectLst/>
                <a:latin typeface="Times New Roman" pitchFamily="18" charset="0"/>
                <a:cs typeface="Times New Roman" pitchFamily="18" charset="0"/>
              </a:rPr>
              <a:t> diqqatni ma'lumotga yo'naltirish uchun ishlatiladi</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faqat faktlar qiziqtiradi. </a:t>
            </a:r>
            <a:r>
              <a:rPr lang="en-US" sz="2400" dirty="0" smtClean="0">
                <a:solidFill>
                  <a:srgbClr val="002060"/>
                </a:solidFill>
                <a:effectLst/>
                <a:latin typeface="Times New Roman" pitchFamily="18" charset="0"/>
                <a:cs typeface="Times New Roman" pitchFamily="18" charset="0"/>
              </a:rPr>
              <a:t>2</a:t>
            </a:r>
            <a:r>
              <a:rPr lang="uz-Latn-UZ" sz="2400" dirty="0" smtClean="0">
                <a:solidFill>
                  <a:srgbClr val="002060"/>
                </a:solidFill>
                <a:effectLst/>
                <a:latin typeface="Times New Roman" pitchFamily="18" charset="0"/>
                <a:cs typeface="Times New Roman" pitchFamily="18" charset="0"/>
              </a:rPr>
              <a:t>.</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Sariq</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shlyapa </a:t>
            </a:r>
            <a:r>
              <a:rPr lang="en-US" sz="2400" dirty="0" smtClean="0">
                <a:solidFill>
                  <a:srgbClr val="002060"/>
                </a:solidFill>
                <a:effectLst/>
                <a:latin typeface="Times New Roman" pitchFamily="18" charset="0"/>
                <a:cs typeface="Times New Roman" pitchFamily="18" charset="0"/>
              </a:rPr>
              <a:t>(</a:t>
            </a:r>
            <a:r>
              <a:rPr lang="uz-Latn-UZ" sz="2400" dirty="0" smtClean="0">
                <a:solidFill>
                  <a:srgbClr val="002060"/>
                </a:solidFill>
                <a:effectLst/>
                <a:latin typeface="Times New Roman" pitchFamily="18" charset="0"/>
                <a:cs typeface="Times New Roman" pitchFamily="18" charset="0"/>
              </a:rPr>
              <a:t>o'z his -tuyg'ulari</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va intuitiv taxminlarini bildirish imkoniyatiga ega.</a:t>
            </a:r>
            <a:r>
              <a:rPr lang="en-US" sz="2400" dirty="0" smtClean="0">
                <a:solidFill>
                  <a:srgbClr val="002060"/>
                </a:solidFill>
                <a:effectLst/>
                <a:latin typeface="Times New Roman" pitchFamily="18" charset="0"/>
                <a:cs typeface="Times New Roman" pitchFamily="18" charset="0"/>
              </a:rPr>
              <a:t/>
            </a:r>
            <a:br>
              <a:rPr lang="en-US" sz="2400" dirty="0" smtClean="0">
                <a:solidFill>
                  <a:srgbClr val="002060"/>
                </a:solidFill>
                <a:effectLst/>
                <a:latin typeface="Times New Roman" pitchFamily="18" charset="0"/>
                <a:cs typeface="Times New Roman" pitchFamily="18" charset="0"/>
              </a:rPr>
            </a:br>
            <a:r>
              <a:rPr lang="en-US" sz="2400" dirty="0" smtClean="0">
                <a:solidFill>
                  <a:srgbClr val="002060"/>
                </a:solidFill>
                <a:effectLst/>
                <a:latin typeface="Times New Roman" pitchFamily="18" charset="0"/>
                <a:cs typeface="Times New Roman" pitchFamily="18" charset="0"/>
              </a:rPr>
              <a:t>3. </a:t>
            </a:r>
            <a:r>
              <a:rPr lang="en-US" sz="2400" dirty="0" err="1" smtClean="0">
                <a:solidFill>
                  <a:srgbClr val="002060"/>
                </a:solidFill>
                <a:effectLst/>
                <a:latin typeface="Times New Roman" pitchFamily="18" charset="0"/>
                <a:cs typeface="Times New Roman" pitchFamily="18" charset="0"/>
              </a:rPr>
              <a:t>Ko’k</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qalpoq</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 fikrlash narsa</a:t>
            </a:r>
            <a:r>
              <a:rPr lang="en-US" sz="2400" dirty="0" err="1" smtClean="0">
                <a:solidFill>
                  <a:srgbClr val="002060"/>
                </a:solidFill>
                <a:effectLst/>
                <a:latin typeface="Times New Roman" pitchFamily="18" charset="0"/>
                <a:cs typeface="Times New Roman" pitchFamily="18" charset="0"/>
              </a:rPr>
              <a:t>lar</a:t>
            </a:r>
            <a:r>
              <a:rPr lang="uz-Latn-UZ" sz="2400" dirty="0" smtClean="0">
                <a:solidFill>
                  <a:srgbClr val="002060"/>
                </a:solidFill>
                <a:effectLst/>
                <a:latin typeface="Times New Roman" pitchFamily="18" charset="0"/>
                <a:cs typeface="Times New Roman" pitchFamily="18" charset="0"/>
              </a:rPr>
              <a:t>ni qora ko'rsatish uchun mo'ljallangan</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hamma narsada kamchiliklar ko'rish, zaif tomonlarini qidirish</a:t>
            </a:r>
            <a:r>
              <a:rPr lang="en-US" sz="2400" dirty="0" smtClean="0">
                <a:solidFill>
                  <a:srgbClr val="002060"/>
                </a:solidFill>
                <a:effectLst/>
                <a:latin typeface="Times New Roman" pitchFamily="18" charset="0"/>
                <a:cs typeface="Times New Roman" pitchFamily="18" charset="0"/>
              </a:rPr>
              <a:t>.</a:t>
            </a:r>
            <a:br>
              <a:rPr lang="en-US" sz="2400" dirty="0" smtClean="0">
                <a:solidFill>
                  <a:srgbClr val="002060"/>
                </a:solidFill>
                <a:effectLst/>
                <a:latin typeface="Times New Roman" pitchFamily="18" charset="0"/>
                <a:cs typeface="Times New Roman" pitchFamily="18" charset="0"/>
              </a:rPr>
            </a:br>
            <a:r>
              <a:rPr lang="en-US" sz="2400" dirty="0" smtClean="0">
                <a:solidFill>
                  <a:srgbClr val="002060"/>
                </a:solidFill>
                <a:effectLst/>
                <a:latin typeface="Times New Roman" pitchFamily="18" charset="0"/>
                <a:cs typeface="Times New Roman" pitchFamily="18" charset="0"/>
              </a:rPr>
              <a:t>4. </a:t>
            </a:r>
            <a:r>
              <a:rPr lang="en-US" sz="2400" dirty="0" err="1" smtClean="0">
                <a:solidFill>
                  <a:srgbClr val="002060"/>
                </a:solidFill>
                <a:effectLst/>
                <a:latin typeface="Times New Roman" pitchFamily="18" charset="0"/>
                <a:cs typeface="Times New Roman" pitchFamily="18" charset="0"/>
              </a:rPr>
              <a:t>Qizil</a:t>
            </a:r>
            <a:r>
              <a:rPr lang="uz-Latn-UZ" sz="2400" dirty="0" smtClean="0">
                <a:solidFill>
                  <a:srgbClr val="002060"/>
                </a:solidFill>
                <a:effectLst/>
                <a:latin typeface="Times New Roman" pitchFamily="18" charset="0"/>
                <a:cs typeface="Times New Roman" pitchFamily="18" charset="0"/>
              </a:rPr>
              <a:t> shlyapa </a:t>
            </a:r>
            <a:r>
              <a:rPr lang="en-US" sz="2400" dirty="0" err="1" smtClean="0">
                <a:solidFill>
                  <a:srgbClr val="002060"/>
                </a:solidFill>
                <a:effectLst/>
                <a:latin typeface="Times New Roman" pitchFamily="18" charset="0"/>
                <a:cs typeface="Times New Roman" pitchFamily="18" charset="0"/>
              </a:rPr>
              <a:t>butun</a:t>
            </a:r>
            <a:r>
              <a:rPr lang="en-US"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e'tiborni g'oyaning afzalliklari, va ijobiy tomonlarini topishga qarat</a:t>
            </a:r>
            <a:r>
              <a:rPr lang="en-US" sz="2400" dirty="0" err="1" smtClean="0">
                <a:solidFill>
                  <a:srgbClr val="002060"/>
                </a:solidFill>
                <a:effectLst/>
                <a:latin typeface="Times New Roman" pitchFamily="18" charset="0"/>
                <a:cs typeface="Times New Roman" pitchFamily="18" charset="0"/>
              </a:rPr>
              <a:t>adi</a:t>
            </a:r>
            <a:r>
              <a:rPr lang="uz-Latn-UZ" sz="2400" dirty="0" smtClean="0">
                <a:solidFill>
                  <a:srgbClr val="002060"/>
                </a:solidFill>
                <a:effectLst/>
                <a:latin typeface="Times New Roman" pitchFamily="18" charset="0"/>
                <a:cs typeface="Times New Roman" pitchFamily="18" charset="0"/>
              </a:rPr>
              <a:t>.</a:t>
            </a:r>
            <a:r>
              <a:rPr lang="en-US" sz="2400" dirty="0" smtClean="0">
                <a:solidFill>
                  <a:srgbClr val="002060"/>
                </a:solidFill>
                <a:effectLst/>
                <a:latin typeface="Times New Roman" pitchFamily="18" charset="0"/>
                <a:cs typeface="Times New Roman" pitchFamily="18" charset="0"/>
              </a:rPr>
              <a:t/>
            </a:r>
            <a:br>
              <a:rPr lang="en-US" sz="2400" dirty="0" smtClean="0">
                <a:solidFill>
                  <a:srgbClr val="002060"/>
                </a:solidFill>
                <a:effectLst/>
                <a:latin typeface="Times New Roman" pitchFamily="18" charset="0"/>
                <a:cs typeface="Times New Roman" pitchFamily="18" charset="0"/>
              </a:rPr>
            </a:br>
            <a:r>
              <a:rPr lang="en-US" sz="2400" dirty="0" smtClean="0">
                <a:solidFill>
                  <a:srgbClr val="002060"/>
                </a:solidFill>
                <a:effectLst/>
                <a:latin typeface="Times New Roman" pitchFamily="18" charset="0"/>
                <a:cs typeface="Times New Roman" pitchFamily="18" charset="0"/>
              </a:rPr>
              <a:t>5. </a:t>
            </a:r>
            <a:r>
              <a:rPr lang="uz-Latn-UZ" sz="2400" dirty="0" smtClean="0">
                <a:solidFill>
                  <a:srgbClr val="002060"/>
                </a:solidFill>
                <a:effectLst/>
                <a:latin typeface="Times New Roman" pitchFamily="18" charset="0"/>
                <a:cs typeface="Times New Roman" pitchFamily="18" charset="0"/>
              </a:rPr>
              <a:t>Yashil qalpoq - bu ijodkorlik</a:t>
            </a:r>
            <a:r>
              <a:rPr lang="en-US" sz="2400" dirty="0" smtClean="0">
                <a:solidFill>
                  <a:srgbClr val="002060"/>
                </a:solidFill>
                <a:effectLst/>
                <a:latin typeface="Times New Roman" pitchFamily="18" charset="0"/>
                <a:cs typeface="Times New Roman" pitchFamily="18" charset="0"/>
              </a:rPr>
              <a:t>,</a:t>
            </a:r>
            <a:r>
              <a:rPr lang="uz-Latn-UZ" sz="2400" dirty="0" smtClean="0">
                <a:solidFill>
                  <a:srgbClr val="002060"/>
                </a:solidFill>
                <a:effectLst/>
                <a:latin typeface="Times New Roman" pitchFamily="18" charset="0"/>
                <a:cs typeface="Times New Roman" pitchFamily="18" charset="0"/>
              </a:rPr>
              <a:t> yangi g'oyalar, muqobillarni qidir</a:t>
            </a:r>
            <a:r>
              <a:rPr lang="en-US" sz="2400" dirty="0" err="1" smtClean="0">
                <a:solidFill>
                  <a:srgbClr val="002060"/>
                </a:solidFill>
                <a:effectLst/>
                <a:latin typeface="Times New Roman" pitchFamily="18" charset="0"/>
                <a:cs typeface="Times New Roman" pitchFamily="18" charset="0"/>
              </a:rPr>
              <a:t>ish</a:t>
            </a:r>
            <a:r>
              <a:rPr lang="en-US" sz="2400" dirty="0" smtClean="0">
                <a:solidFill>
                  <a:srgbClr val="002060"/>
                </a:solidFill>
                <a:effectLst/>
                <a:latin typeface="Times New Roman" pitchFamily="18" charset="0"/>
                <a:cs typeface="Times New Roman" pitchFamily="18" charset="0"/>
              </a:rPr>
              <a:t>,</a:t>
            </a:r>
            <a:r>
              <a:rPr lang="uz-Latn-UZ" sz="2400" dirty="0" smtClean="0">
                <a:solidFill>
                  <a:srgbClr val="002060"/>
                </a:solidFill>
                <a:effectLst/>
                <a:latin typeface="Times New Roman" pitchFamily="18" charset="0"/>
                <a:cs typeface="Times New Roman" pitchFamily="18" charset="0"/>
              </a:rPr>
              <a:t> imkoniyatlarni o'rgan</a:t>
            </a:r>
            <a:r>
              <a:rPr lang="en-US" sz="2400" dirty="0" err="1" smtClean="0">
                <a:solidFill>
                  <a:srgbClr val="002060"/>
                </a:solidFill>
                <a:effectLst/>
                <a:latin typeface="Times New Roman" pitchFamily="18" charset="0"/>
                <a:cs typeface="Times New Roman" pitchFamily="18" charset="0"/>
              </a:rPr>
              <a:t>ish</a:t>
            </a:r>
            <a:r>
              <a:rPr lang="uz-Latn-UZ" sz="2400" dirty="0" smtClean="0">
                <a:solidFill>
                  <a:srgbClr val="002060"/>
                </a:solidFill>
                <a:effectLst/>
                <a:latin typeface="Times New Roman" pitchFamily="18" charset="0"/>
                <a:cs typeface="Times New Roman" pitchFamily="18" charset="0"/>
              </a:rPr>
              <a:t>.</a:t>
            </a:r>
            <a:r>
              <a:rPr lang="en-US" sz="2400" dirty="0" smtClean="0">
                <a:solidFill>
                  <a:srgbClr val="002060"/>
                </a:solidFill>
                <a:effectLst/>
                <a:latin typeface="Times New Roman" pitchFamily="18" charset="0"/>
                <a:cs typeface="Times New Roman" pitchFamily="18" charset="0"/>
              </a:rPr>
              <a:t/>
            </a:r>
            <a:br>
              <a:rPr lang="en-US" sz="2400" dirty="0" smtClean="0">
                <a:solidFill>
                  <a:srgbClr val="002060"/>
                </a:solidFill>
                <a:effectLst/>
                <a:latin typeface="Times New Roman" pitchFamily="18" charset="0"/>
                <a:cs typeface="Times New Roman" pitchFamily="18" charset="0"/>
              </a:rPr>
            </a:br>
            <a:r>
              <a:rPr lang="en-US" sz="2400" dirty="0" smtClean="0">
                <a:solidFill>
                  <a:srgbClr val="002060"/>
                </a:solidFill>
                <a:effectLst/>
                <a:latin typeface="Times New Roman" pitchFamily="18" charset="0"/>
                <a:cs typeface="Times New Roman" pitchFamily="18" charset="0"/>
              </a:rPr>
              <a:t>6. </a:t>
            </a:r>
            <a:r>
              <a:rPr lang="uz-Latn-UZ" sz="2400" dirty="0" smtClean="0">
                <a:solidFill>
                  <a:srgbClr val="002060"/>
                </a:solidFill>
                <a:effectLst/>
                <a:latin typeface="Times New Roman" pitchFamily="18" charset="0"/>
                <a:cs typeface="Times New Roman" pitchFamily="18" charset="0"/>
              </a:rPr>
              <a:t>Kulrang shlyapa</a:t>
            </a:r>
            <a:r>
              <a:rPr lang="ru-RU" sz="2400" dirty="0" smtClean="0">
                <a:solidFill>
                  <a:srgbClr val="002060"/>
                </a:solidFill>
                <a:effectLst/>
                <a:latin typeface="Times New Roman" pitchFamily="18" charset="0"/>
                <a:cs typeface="Times New Roman" pitchFamily="18" charset="0"/>
              </a:rPr>
              <a:t> </a:t>
            </a:r>
            <a:r>
              <a:rPr lang="uz-Latn-UZ" sz="2400" dirty="0" smtClean="0">
                <a:solidFill>
                  <a:srgbClr val="002060"/>
                </a:solidFill>
                <a:effectLst/>
                <a:latin typeface="Times New Roman" pitchFamily="18" charset="0"/>
                <a:cs typeface="Times New Roman" pitchFamily="18" charset="0"/>
              </a:rPr>
              <a:t>ishni boshqarish uchun mo'ljallangan</a:t>
            </a:r>
            <a:r>
              <a:rPr lang="en-US" sz="2400" dirty="0" smtClean="0">
                <a:solidFill>
                  <a:srgbClr val="002060"/>
                </a:solidFill>
                <a:effectLst/>
                <a:latin typeface="Times New Roman" pitchFamily="18" charset="0"/>
                <a:cs typeface="Times New Roman" pitchFamily="18" charset="0"/>
              </a:rPr>
              <a:t>, </a:t>
            </a:r>
            <a:r>
              <a:rPr lang="en-US" sz="2400" dirty="0" err="1" smtClean="0">
                <a:solidFill>
                  <a:srgbClr val="002060"/>
                </a:solidFill>
                <a:effectLst/>
                <a:latin typeface="Times New Roman" pitchFamily="18" charset="0"/>
                <a:cs typeface="Times New Roman" pitchFamily="18" charset="0"/>
              </a:rPr>
              <a:t>ish</a:t>
            </a:r>
            <a:r>
              <a:rPr lang="uz-Latn-UZ" sz="2400" dirty="0" smtClean="0">
                <a:solidFill>
                  <a:srgbClr val="002060"/>
                </a:solidFill>
                <a:effectLst/>
                <a:latin typeface="Times New Roman" pitchFamily="18" charset="0"/>
                <a:cs typeface="Times New Roman" pitchFamily="18" charset="0"/>
              </a:rPr>
              <a:t> oxirida sarhisob qilish va yangi maqsadlar qo'yish uchun ishlatiladi. </a:t>
            </a:r>
            <a:r>
              <a:rPr lang="en-US" sz="2400" dirty="0" smtClean="0">
                <a:solidFill>
                  <a:srgbClr val="002060"/>
                </a:solidFill>
                <a:effectLst/>
                <a:latin typeface="Times New Roman" pitchFamily="18" charset="0"/>
                <a:cs typeface="Times New Roman" pitchFamily="18" charset="0"/>
              </a:rPr>
              <a:t/>
            </a:r>
            <a:br>
              <a:rPr lang="en-US" sz="2400" dirty="0" smtClean="0">
                <a:solidFill>
                  <a:srgbClr val="002060"/>
                </a:solidFill>
                <a:effectLst/>
                <a:latin typeface="Times New Roman" pitchFamily="18" charset="0"/>
                <a:cs typeface="Times New Roman" pitchFamily="18" charset="0"/>
              </a:rPr>
            </a:br>
            <a:endParaRPr lang="ru-RU" sz="2400" dirty="0" smtClean="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24"/>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Oltita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shlyapa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usulidan</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foydalanish</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41</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571612"/>
            <a:ext cx="8072462" cy="5286388"/>
          </a:xfrm>
        </p:spPr>
        <p:txBody>
          <a:bodyPr>
            <a:noAutofit/>
          </a:bodyPr>
          <a:lstStyle/>
          <a:p>
            <a:pPr marL="342900" indent="-342900">
              <a:spcBef>
                <a:spcPct val="20000"/>
              </a:spcBef>
            </a:pPr>
            <a:r>
              <a:rPr lang="en-US" sz="3600" dirty="0" smtClean="0">
                <a:solidFill>
                  <a:srgbClr val="002060"/>
                </a:solidFill>
                <a:effectLst/>
                <a:latin typeface="Times New Roman" pitchFamily="18" charset="0"/>
                <a:cs typeface="Times New Roman" pitchFamily="18" charset="0"/>
              </a:rPr>
              <a:t>	1. </a:t>
            </a:r>
            <a:r>
              <a:rPr lang="en-US" sz="3600" dirty="0" err="1" smtClean="0">
                <a:solidFill>
                  <a:srgbClr val="002060"/>
                </a:solidFill>
                <a:effectLst/>
                <a:latin typeface="Times New Roman" pitchFamily="18" charset="0"/>
                <a:cs typeface="Times New Roman" pitchFamily="18" charset="0"/>
              </a:rPr>
              <a:t>Ijodiy</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fikrlash</a:t>
            </a:r>
            <a:r>
              <a:rPr lang="ru-RU" sz="3600" dirty="0" smtClean="0">
                <a:solidFill>
                  <a:srgbClr val="002060"/>
                </a:solidFill>
                <a:effectLst/>
                <a:latin typeface="Times New Roman" pitchFamily="18" charset="0"/>
                <a:cs typeface="Times New Roman" pitchFamily="18" charset="0"/>
              </a:rPr>
              <a:t/>
            </a:r>
            <a:br>
              <a:rPr lang="ru-RU" sz="3600" dirty="0" smtClean="0">
                <a:solidFill>
                  <a:srgbClr val="002060"/>
                </a:solidFill>
                <a:effectLst/>
                <a:latin typeface="Times New Roman" pitchFamily="18" charset="0"/>
                <a:cs typeface="Times New Roman" pitchFamily="18" charset="0"/>
              </a:rPr>
            </a:br>
            <a:r>
              <a:rPr lang="en-US" sz="3600" dirty="0" smtClean="0">
                <a:solidFill>
                  <a:srgbClr val="002060"/>
                </a:solidFill>
                <a:effectLst/>
                <a:latin typeface="Times New Roman" pitchFamily="18" charset="0"/>
                <a:cs typeface="Times New Roman" pitchFamily="18" charset="0"/>
              </a:rPr>
              <a:t>2. </a:t>
            </a:r>
            <a:r>
              <a:rPr lang="en-US" sz="3600" dirty="0" err="1" smtClean="0">
                <a:solidFill>
                  <a:srgbClr val="002060"/>
                </a:solidFill>
                <a:effectLst/>
                <a:latin typeface="Times New Roman" pitchFamily="18" charset="0"/>
                <a:cs typeface="Times New Roman" pitchFamily="18" charset="0"/>
              </a:rPr>
              <a:t>Tanqidiy</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fikrlash</a:t>
            </a:r>
            <a:r>
              <a:rPr lang="ru-RU" sz="3600" dirty="0" smtClean="0">
                <a:solidFill>
                  <a:srgbClr val="002060"/>
                </a:solidFill>
                <a:effectLst/>
                <a:latin typeface="Times New Roman" pitchFamily="18" charset="0"/>
                <a:cs typeface="Times New Roman" pitchFamily="18" charset="0"/>
              </a:rPr>
              <a:t/>
            </a:r>
            <a:br>
              <a:rPr lang="ru-RU" sz="3600" dirty="0" smtClean="0">
                <a:solidFill>
                  <a:srgbClr val="002060"/>
                </a:solidFill>
                <a:effectLst/>
                <a:latin typeface="Times New Roman" pitchFamily="18" charset="0"/>
                <a:cs typeface="Times New Roman" pitchFamily="18" charset="0"/>
              </a:rPr>
            </a:br>
            <a:r>
              <a:rPr lang="en-US" sz="3600" dirty="0" smtClean="0">
                <a:solidFill>
                  <a:srgbClr val="002060"/>
                </a:solidFill>
                <a:effectLst/>
                <a:latin typeface="Times New Roman" pitchFamily="18" charset="0"/>
                <a:cs typeface="Times New Roman" pitchFamily="18" charset="0"/>
              </a:rPr>
              <a:t>3. </a:t>
            </a:r>
            <a:r>
              <a:rPr lang="en-US" sz="3600" dirty="0" err="1" smtClean="0">
                <a:solidFill>
                  <a:srgbClr val="002060"/>
                </a:solidFill>
                <a:effectLst/>
                <a:latin typeface="Times New Roman" pitchFamily="18" charset="0"/>
                <a:cs typeface="Times New Roman" pitchFamily="18" charset="0"/>
              </a:rPr>
              <a:t>Bag’rikenglik</a:t>
            </a:r>
            <a:r>
              <a:rPr lang="en-US" sz="3600" dirty="0" smtClean="0">
                <a:solidFill>
                  <a:srgbClr val="002060"/>
                </a:solidFill>
                <a:effectLst/>
                <a:latin typeface="Times New Roman" pitchFamily="18" charset="0"/>
                <a:cs typeface="Times New Roman" pitchFamily="18" charset="0"/>
              </a:rPr>
              <a:t> (</a:t>
            </a:r>
            <a:r>
              <a:rPr lang="en-US" sz="3600" dirty="0" err="1" smtClean="0">
                <a:solidFill>
                  <a:srgbClr val="002060"/>
                </a:solidFill>
                <a:effectLst/>
                <a:latin typeface="Times New Roman" pitchFamily="18" charset="0"/>
                <a:cs typeface="Times New Roman" pitchFamily="18" charset="0"/>
              </a:rPr>
              <a:t>tolerantnost</a:t>
            </a:r>
            <a:r>
              <a:rPr lang="en-US" sz="3600" dirty="0" smtClean="0">
                <a:solidFill>
                  <a:srgbClr val="002060"/>
                </a:solidFill>
                <a:effectLst/>
                <a:latin typeface="Times New Roman" pitchFamily="18" charset="0"/>
                <a:cs typeface="Times New Roman" pitchFamily="18" charset="0"/>
              </a:rPr>
              <a:t>)</a:t>
            </a:r>
            <a:br>
              <a:rPr lang="en-US" sz="3600" dirty="0" smtClean="0">
                <a:solidFill>
                  <a:srgbClr val="002060"/>
                </a:solidFill>
                <a:effectLst/>
                <a:latin typeface="Times New Roman" pitchFamily="18" charset="0"/>
                <a:cs typeface="Times New Roman" pitchFamily="18" charset="0"/>
              </a:rPr>
            </a:br>
            <a:r>
              <a:rPr lang="en-US" sz="3600" dirty="0" smtClean="0">
                <a:solidFill>
                  <a:srgbClr val="002060"/>
                </a:solidFill>
                <a:effectLst/>
                <a:latin typeface="Times New Roman" pitchFamily="18" charset="0"/>
                <a:cs typeface="Times New Roman" pitchFamily="18" charset="0"/>
              </a:rPr>
              <a:t>4. </a:t>
            </a:r>
            <a:r>
              <a:rPr lang="en-US" sz="3600" dirty="0" err="1" smtClean="0">
                <a:solidFill>
                  <a:srgbClr val="002060"/>
                </a:solidFill>
                <a:effectLst/>
                <a:latin typeface="Times New Roman" pitchFamily="18" charset="0"/>
                <a:cs typeface="Times New Roman" pitchFamily="18" charset="0"/>
              </a:rPr>
              <a:t>Kuzatuvchanlik</a:t>
            </a:r>
            <a:r>
              <a:rPr lang="en-US" sz="3600" dirty="0" smtClean="0">
                <a:solidFill>
                  <a:srgbClr val="002060"/>
                </a:solidFill>
                <a:effectLst/>
                <a:latin typeface="Times New Roman" pitchFamily="18" charset="0"/>
                <a:cs typeface="Times New Roman" pitchFamily="18" charset="0"/>
              </a:rPr>
              <a:t> </a:t>
            </a:r>
            <a:br>
              <a:rPr lang="en-US" sz="3600" dirty="0" smtClean="0">
                <a:solidFill>
                  <a:srgbClr val="002060"/>
                </a:solidFill>
                <a:effectLst/>
                <a:latin typeface="Times New Roman" pitchFamily="18" charset="0"/>
                <a:cs typeface="Times New Roman" pitchFamily="18" charset="0"/>
              </a:rPr>
            </a:br>
            <a:r>
              <a:rPr lang="en-US" sz="3600" dirty="0" smtClean="0">
                <a:solidFill>
                  <a:srgbClr val="002060"/>
                </a:solidFill>
                <a:effectLst/>
                <a:latin typeface="Times New Roman" pitchFamily="18" charset="0"/>
                <a:cs typeface="Times New Roman" pitchFamily="18" charset="0"/>
              </a:rPr>
              <a:t>5. </a:t>
            </a:r>
            <a:r>
              <a:rPr lang="en-US" sz="3600" dirty="0" err="1" smtClean="0">
                <a:solidFill>
                  <a:srgbClr val="002060"/>
                </a:solidFill>
                <a:effectLst/>
                <a:latin typeface="Times New Roman" pitchFamily="18" charset="0"/>
                <a:cs typeface="Times New Roman" pitchFamily="18" charset="0"/>
              </a:rPr>
              <a:t>E’tiborchanlik</a:t>
            </a:r>
            <a:r>
              <a:rPr lang="en-US" sz="3600" dirty="0" smtClean="0">
                <a:solidFill>
                  <a:srgbClr val="002060"/>
                </a:solidFill>
                <a:effectLst/>
                <a:latin typeface="Times New Roman" pitchFamily="18" charset="0"/>
                <a:cs typeface="Times New Roman" pitchFamily="18" charset="0"/>
              </a:rPr>
              <a:t/>
            </a:r>
            <a:br>
              <a:rPr lang="en-US" sz="3600" dirty="0" smtClean="0">
                <a:solidFill>
                  <a:srgbClr val="002060"/>
                </a:solidFill>
                <a:effectLst/>
                <a:latin typeface="Times New Roman" pitchFamily="18" charset="0"/>
                <a:cs typeface="Times New Roman" pitchFamily="18" charset="0"/>
              </a:rPr>
            </a:br>
            <a:r>
              <a:rPr lang="en-US" sz="3600" dirty="0" smtClean="0">
                <a:solidFill>
                  <a:srgbClr val="002060"/>
                </a:solidFill>
                <a:effectLst/>
                <a:latin typeface="Times New Roman" pitchFamily="18" charset="0"/>
                <a:cs typeface="Times New Roman" pitchFamily="18" charset="0"/>
              </a:rPr>
              <a:t>6. M</a:t>
            </a:r>
            <a:r>
              <a:rPr lang="uz-Latn-UZ" sz="3600" dirty="0" smtClean="0">
                <a:solidFill>
                  <a:srgbClr val="002060"/>
                </a:solidFill>
                <a:effectLst/>
                <a:latin typeface="Times New Roman" pitchFamily="18" charset="0"/>
                <a:cs typeface="Times New Roman" pitchFamily="18" charset="0"/>
              </a:rPr>
              <a:t>urakkab m</a:t>
            </a:r>
            <a:r>
              <a:rPr lang="en-US" sz="3600" dirty="0" err="1" smtClean="0">
                <a:solidFill>
                  <a:srgbClr val="002060"/>
                </a:solidFill>
                <a:effectLst/>
                <a:latin typeface="Times New Roman" pitchFamily="18" charset="0"/>
                <a:cs typeface="Times New Roman" pitchFamily="18" charset="0"/>
              </a:rPr>
              <a:t>uammoni</a:t>
            </a:r>
            <a:r>
              <a:rPr lang="en-US" sz="3600" dirty="0" smtClean="0">
                <a:solidFill>
                  <a:srgbClr val="002060"/>
                </a:solidFill>
                <a:effectLst/>
                <a:latin typeface="Times New Roman" pitchFamily="18" charset="0"/>
                <a:cs typeface="Times New Roman" pitchFamily="18" charset="0"/>
              </a:rPr>
              <a:t> </a:t>
            </a:r>
            <a:r>
              <a:rPr lang="uz-Latn-UZ" sz="3600" dirty="0" smtClean="0">
                <a:solidFill>
                  <a:srgbClr val="002060"/>
                </a:solidFill>
                <a:effectLst/>
                <a:latin typeface="Times New Roman" pitchFamily="18" charset="0"/>
                <a:cs typeface="Times New Roman" pitchFamily="18" charset="0"/>
              </a:rPr>
              <a:t> </a:t>
            </a:r>
            <a:r>
              <a:rPr lang="en-US" sz="3600" dirty="0" smtClean="0">
                <a:solidFill>
                  <a:srgbClr val="002060"/>
                </a:solidFill>
                <a:effectLst/>
                <a:latin typeface="Times New Roman" pitchFamily="18" charset="0"/>
                <a:cs typeface="Times New Roman" pitchFamily="18" charset="0"/>
              </a:rPr>
              <a:t/>
            </a:r>
            <a:br>
              <a:rPr lang="en-US" sz="3600" dirty="0" smtClean="0">
                <a:solidFill>
                  <a:srgbClr val="002060"/>
                </a:solidFill>
                <a:effectLst/>
                <a:latin typeface="Times New Roman" pitchFamily="18" charset="0"/>
                <a:cs typeface="Times New Roman" pitchFamily="18" charset="0"/>
              </a:rPr>
            </a:br>
            <a:r>
              <a:rPr lang="en-US" sz="3600" dirty="0" smtClean="0">
                <a:solidFill>
                  <a:srgbClr val="002060"/>
                </a:solidFill>
                <a:effectLst/>
                <a:latin typeface="Times New Roman" pitchFamily="18" charset="0"/>
                <a:cs typeface="Times New Roman" pitchFamily="18" charset="0"/>
              </a:rPr>
              <a:t>    </a:t>
            </a:r>
            <a:r>
              <a:rPr lang="uz-Latn-UZ" sz="3600" dirty="0" smtClean="0">
                <a:solidFill>
                  <a:srgbClr val="002060"/>
                </a:solidFill>
                <a:effectLst/>
                <a:latin typeface="Times New Roman" pitchFamily="18" charset="0"/>
                <a:cs typeface="Times New Roman" pitchFamily="18" charset="0"/>
              </a:rPr>
              <a:t>tushunish</a:t>
            </a:r>
            <a:r>
              <a:rPr lang="ru-RU" sz="3600" dirty="0" smtClean="0">
                <a:solidFill>
                  <a:srgbClr val="002060"/>
                </a:solidFill>
                <a:effectLst/>
                <a:latin typeface="Times New Roman" pitchFamily="18" charset="0"/>
                <a:cs typeface="Times New Roman" pitchFamily="18" charset="0"/>
              </a:rPr>
              <a:t/>
            </a:r>
            <a:br>
              <a:rPr lang="ru-RU" sz="3600" dirty="0" smtClean="0">
                <a:solidFill>
                  <a:srgbClr val="002060"/>
                </a:solidFill>
                <a:effectLst/>
                <a:latin typeface="Times New Roman" pitchFamily="18" charset="0"/>
                <a:cs typeface="Times New Roman" pitchFamily="18" charset="0"/>
              </a:rPr>
            </a:br>
            <a:endParaRPr lang="ru-RU" sz="3600" dirty="0" smtClean="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24"/>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Oltita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shlyapa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usulidan</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foydalanish</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quyidagilarni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rivojlntiradi</a:t>
            </a:r>
            <a:r>
              <a:rPr lang="en-US" sz="3600" b="1" dirty="0" smtClean="0">
                <a:solidFill>
                  <a:srgbClr val="FF0000"/>
                </a:solidFill>
                <a:latin typeface="Times New Roman" pitchFamily="18" charset="0"/>
                <a:cs typeface="Times New Roman" pitchFamily="18" charset="0"/>
              </a:rPr>
              <a:t>:</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42</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214422"/>
            <a:ext cx="8072462" cy="4572032"/>
          </a:xfrm>
        </p:spPr>
        <p:txBody>
          <a:bodyPr>
            <a:noAutofit/>
          </a:bodyPr>
          <a:lstStyle/>
          <a:p>
            <a:pPr marL="342900" indent="-342900">
              <a:spcBef>
                <a:spcPct val="20000"/>
              </a:spcBef>
            </a:pPr>
            <a:r>
              <a:rPr lang="en-US" sz="3200" dirty="0" smtClean="0">
                <a:solidFill>
                  <a:srgbClr val="002060"/>
                </a:solidFill>
                <a:effectLst/>
                <a:latin typeface="Times New Roman" pitchFamily="18" charset="0"/>
                <a:cs typeface="Times New Roman" pitchFamily="18" charset="0"/>
              </a:rPr>
              <a:t>	1. </a:t>
            </a:r>
            <a:r>
              <a:rPr lang="uz-Latn-UZ" sz="3200" dirty="0" smtClean="0">
                <a:solidFill>
                  <a:srgbClr val="002060"/>
                </a:solidFill>
                <a:latin typeface="Times New Roman" pitchFamily="18" charset="0"/>
                <a:cs typeface="Times New Roman" pitchFamily="18" charset="0"/>
              </a:rPr>
              <a:t>Fikrlarni ishlab chiqarishni ularni baholashdan ajratish.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2. </a:t>
            </a:r>
            <a:r>
              <a:rPr lang="uz-Latn-UZ" sz="3200" dirty="0" smtClean="0">
                <a:solidFill>
                  <a:srgbClr val="002060"/>
                </a:solidFill>
                <a:latin typeface="Times New Roman" pitchFamily="18" charset="0"/>
                <a:cs typeface="Times New Roman" pitchFamily="18" charset="0"/>
              </a:rPr>
              <a:t>Farazlarni, taxminlarni, </a:t>
            </a:r>
            <a:r>
              <a:rPr lang="en-US" sz="3200" dirty="0" err="1" smtClean="0">
                <a:solidFill>
                  <a:srgbClr val="002060"/>
                </a:solidFill>
                <a:latin typeface="Times New Roman" pitchFamily="18" charset="0"/>
                <a:cs typeface="Times New Roman" pitchFamily="18" charset="0"/>
              </a:rPr>
              <a:t>gipotezalarni</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tekshiring.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3. </a:t>
            </a:r>
            <a:r>
              <a:rPr lang="en-US" sz="3200" dirty="0" err="1" smtClean="0">
                <a:solidFill>
                  <a:srgbClr val="002060"/>
                </a:solidFill>
                <a:latin typeface="Times New Roman" pitchFamily="18" charset="0"/>
                <a:cs typeface="Times New Roman" pitchFamily="18" charset="0"/>
              </a:rPr>
              <a:t>Qotib</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qolgan</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fikrlashdan qochi</a:t>
            </a:r>
            <a:r>
              <a:rPr lang="en-US" sz="3200" dirty="0" err="1" smtClean="0">
                <a:solidFill>
                  <a:srgbClr val="002060"/>
                </a:solidFill>
                <a:latin typeface="Times New Roman" pitchFamily="18" charset="0"/>
                <a:cs typeface="Times New Roman" pitchFamily="18" charset="0"/>
              </a:rPr>
              <a:t>sh</a:t>
            </a:r>
            <a:r>
              <a:rPr lang="uz-Latn-UZ" sz="3200" dirty="0" smtClean="0">
                <a:solidFill>
                  <a:srgbClr val="002060"/>
                </a:solidFill>
                <a:latin typeface="Times New Roman" pitchFamily="18" charset="0"/>
                <a:cs typeface="Times New Roman" pitchFamily="18" charset="0"/>
              </a:rPr>
              <a:t>.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4. </a:t>
            </a:r>
            <a:r>
              <a:rPr lang="uz-Latn-UZ" sz="3200" dirty="0" smtClean="0">
                <a:solidFill>
                  <a:srgbClr val="002060"/>
                </a:solidFill>
                <a:latin typeface="Times New Roman" pitchFamily="18" charset="0"/>
                <a:cs typeface="Times New Roman" pitchFamily="18" charset="0"/>
              </a:rPr>
              <a:t>Yangi istiqbollarni yarating.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5. </a:t>
            </a:r>
            <a:r>
              <a:rPr lang="uz-Latn-UZ" sz="3200" dirty="0" smtClean="0">
                <a:solidFill>
                  <a:srgbClr val="002060"/>
                </a:solidFill>
                <a:latin typeface="Times New Roman" pitchFamily="18" charset="0"/>
                <a:cs typeface="Times New Roman" pitchFamily="18" charset="0"/>
              </a:rPr>
              <a:t>Salbiy fikrlashni minimallashtirish. </a:t>
            </a:r>
            <a:r>
              <a:rPr lang="en-US" sz="3200" dirty="0" smtClean="0">
                <a:solidFill>
                  <a:srgbClr val="002060"/>
                </a:solidFill>
                <a:latin typeface="Times New Roman" pitchFamily="18" charset="0"/>
                <a:cs typeface="Times New Roman" pitchFamily="18" charset="0"/>
              </a:rPr>
              <a:t/>
            </a:r>
            <a:br>
              <a:rPr lang="en-US" sz="3200" dirty="0" smtClean="0">
                <a:solidFill>
                  <a:srgbClr val="002060"/>
                </a:solidFill>
                <a:latin typeface="Times New Roman" pitchFamily="18" charset="0"/>
                <a:cs typeface="Times New Roman" pitchFamily="18" charset="0"/>
              </a:rPr>
            </a:br>
            <a:r>
              <a:rPr lang="en-US" sz="3200" dirty="0" smtClean="0">
                <a:solidFill>
                  <a:srgbClr val="002060"/>
                </a:solidFill>
                <a:latin typeface="Times New Roman" pitchFamily="18" charset="0"/>
                <a:cs typeface="Times New Roman" pitchFamily="18" charset="0"/>
              </a:rPr>
              <a:t>6. </a:t>
            </a:r>
            <a:r>
              <a:rPr lang="uz-Latn-UZ" sz="3200" dirty="0" smtClean="0">
                <a:solidFill>
                  <a:srgbClr val="002060"/>
                </a:solidFill>
                <a:latin typeface="Times New Roman" pitchFamily="18" charset="0"/>
                <a:cs typeface="Times New Roman" pitchFamily="18" charset="0"/>
              </a:rPr>
              <a:t>Ehtiyotkorlik bilan tavakkal qiling.</a:t>
            </a:r>
            <a:r>
              <a:rPr lang="en-US" sz="3200" dirty="0" smtClean="0">
                <a:solidFill>
                  <a:srgbClr val="002060"/>
                </a:solidFill>
                <a:latin typeface="Times New Roman" pitchFamily="18" charset="0"/>
                <a:cs typeface="Times New Roman" pitchFamily="18" charset="0"/>
              </a:rPr>
              <a:t> </a:t>
            </a:r>
            <a:endParaRPr lang="ru-RU" sz="3200" dirty="0" smtClean="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64633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Ijodiy fikrlashning 6 tamoyili</a:t>
            </a:r>
            <a:r>
              <a:rPr lang="en-US" sz="3600" b="1" dirty="0" smtClean="0">
                <a:solidFill>
                  <a:srgbClr val="FF0000"/>
                </a:solidFill>
                <a:latin typeface="Times New Roman" pitchFamily="18" charset="0"/>
                <a:cs typeface="Times New Roman" pitchFamily="18" charset="0"/>
              </a:rPr>
              <a:t>:</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43</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2643182"/>
            <a:ext cx="8072462" cy="2786082"/>
          </a:xfrm>
        </p:spPr>
        <p:txBody>
          <a:bodyPr>
            <a:noAutofit/>
          </a:bodyPr>
          <a:lstStyle/>
          <a:p>
            <a:pPr marL="342900" indent="-342900">
              <a:spcBef>
                <a:spcPct val="20000"/>
              </a:spcBef>
            </a:pPr>
            <a:r>
              <a:rPr lang="en-US" sz="3200" dirty="0" smtClean="0">
                <a:solidFill>
                  <a:srgbClr val="002060"/>
                </a:solidFill>
                <a:effectLst/>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 Oliy o'quv yurtlari talabalarga tanqidiy fikrlashga, ijtimoiy muammolarni tahlil qilish, jamiyat oldida turgan muammolarni echish va izlashga qodir, bilimdon va chuqur motivatsiyali fuqarolarni ta</a:t>
            </a:r>
            <a:r>
              <a:rPr lang="en-US" sz="3200" dirty="0" err="1" smtClean="0">
                <a:solidFill>
                  <a:srgbClr val="002060"/>
                </a:solidFill>
                <a:latin typeface="Times New Roman" pitchFamily="18" charset="0"/>
                <a:cs typeface="Times New Roman" pitchFamily="18" charset="0"/>
              </a:rPr>
              <a:t>yorlash</a:t>
            </a:r>
            <a:r>
              <a:rPr lang="en-US" sz="3200" dirty="0" smtClean="0">
                <a:solidFill>
                  <a:srgbClr val="002060"/>
                </a:solidFill>
                <a:latin typeface="Times New Roman" pitchFamily="18" charset="0"/>
                <a:cs typeface="Times New Roman" pitchFamily="18" charset="0"/>
              </a:rPr>
              <a:t> </a:t>
            </a:r>
            <a:r>
              <a:rPr lang="uz-Latn-UZ" sz="3200" dirty="0" smtClean="0">
                <a:solidFill>
                  <a:srgbClr val="002060"/>
                </a:solidFill>
                <a:latin typeface="Times New Roman" pitchFamily="18" charset="0"/>
                <a:cs typeface="Times New Roman" pitchFamily="18" charset="0"/>
              </a:rPr>
              <a:t>kerak..</a:t>
            </a:r>
            <a:r>
              <a:rPr lang="en-US" sz="3200" dirty="0" smtClean="0">
                <a:solidFill>
                  <a:srgbClr val="002060"/>
                </a:solidFill>
                <a:latin typeface="Times New Roman" pitchFamily="18" charset="0"/>
                <a:cs typeface="Times New Roman" pitchFamily="18" charset="0"/>
              </a:rPr>
              <a:t> </a:t>
            </a:r>
            <a:endParaRPr lang="ru-RU" sz="3200" dirty="0" smtClean="0">
              <a:solidFill>
                <a:srgbClr val="002060"/>
              </a:solidFill>
              <a:latin typeface="Times New Roman" pitchFamily="18" charset="0"/>
              <a:cs typeface="Times New Roman" pitchFamily="18" charset="0"/>
            </a:endParaRPr>
          </a:p>
        </p:txBody>
      </p:sp>
      <p:sp>
        <p:nvSpPr>
          <p:cNvPr id="3" name="Прямоугольник 2"/>
          <p:cNvSpPr/>
          <p:nvPr/>
        </p:nvSpPr>
        <p:spPr>
          <a:xfrm>
            <a:off x="1000100" y="0"/>
            <a:ext cx="8143900" cy="2616101"/>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XXI asr uchun oliy ta'lim to'g'risidagi jahon deklaratsiyasi: yondashuvlar va amaliy choralar</a:t>
            </a:r>
            <a:endParaRPr lang="en-US" sz="3600" b="1" dirty="0" smtClean="0">
              <a:solidFill>
                <a:srgbClr val="FF0000"/>
              </a:solidFill>
              <a:latin typeface="Times New Roman" pitchFamily="18" charset="0"/>
              <a:cs typeface="Times New Roman" pitchFamily="18" charset="0"/>
            </a:endParaRPr>
          </a:p>
          <a:p>
            <a:pPr algn="ctr"/>
            <a:r>
              <a:rPr lang="uz-Latn-UZ" sz="2800" dirty="0" smtClean="0">
                <a:solidFill>
                  <a:srgbClr val="C00000"/>
                </a:solidFill>
                <a:latin typeface="Times New Roman" pitchFamily="18" charset="0"/>
                <a:cs typeface="Times New Roman" pitchFamily="18" charset="0"/>
              </a:rPr>
              <a:t>9 -modda. Ta'limda innovatsion yondashuvlar: tanqidiy fikrlash va ijodkorlik</a:t>
            </a:r>
            <a:endParaRPr lang="ru-RU" sz="2800" b="1" dirty="0">
              <a:solidFill>
                <a:srgbClr val="C0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44</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142984"/>
            <a:ext cx="8072462" cy="5500726"/>
          </a:xfrm>
        </p:spPr>
        <p:txBody>
          <a:bodyPr>
            <a:noAutofit/>
          </a:bodyPr>
          <a:lstStyle/>
          <a:p>
            <a:pPr marL="571500" indent="-571500"/>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Ko'nikmalar baholanadi: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mantiqiy xulosalar chiqarish va javobingizni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asoslash qobiliyati;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xulosalar ketma -ketligini baholash qobiliyati;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hodisalarning sabablarini tahlil qilish va xulosa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chiqarish qobiliyati;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matnlarning mazmunini tahlil qilish va baholash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qobiliyati;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iboralar va atamalarning noaniqligi va noaniqligi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bilan bog'liq xatolarni aniqlash qobiliyati;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ortiqcha ma'lumot fonida tegishli ma'lumotlarni </a:t>
            </a:r>
            <a:r>
              <a:rPr lang="en-US" sz="2800" dirty="0" smtClean="0">
                <a:solidFill>
                  <a:srgbClr val="002060"/>
                </a:solidFill>
                <a:effectLst/>
                <a:latin typeface="Times New Roman" pitchFamily="18" charset="0"/>
                <a:cs typeface="Times New Roman" pitchFamily="18" charset="0"/>
              </a:rPr>
              <a:t/>
            </a:r>
            <a:br>
              <a:rPr lang="en-US" sz="2800" dirty="0" smtClean="0">
                <a:solidFill>
                  <a:srgbClr val="002060"/>
                </a:solidFill>
                <a:effectLst/>
                <a:latin typeface="Times New Roman" pitchFamily="18" charset="0"/>
                <a:cs typeface="Times New Roman" pitchFamily="18" charset="0"/>
              </a:rPr>
            </a:br>
            <a:r>
              <a:rPr lang="en-US" sz="2800" dirty="0" smtClean="0">
                <a:solidFill>
                  <a:srgbClr val="002060"/>
                </a:solidFill>
                <a:effectLst/>
                <a:latin typeface="Times New Roman" pitchFamily="18" charset="0"/>
                <a:cs typeface="Times New Roman" pitchFamily="18" charset="0"/>
              </a:rPr>
              <a:t>   </a:t>
            </a:r>
            <a:r>
              <a:rPr lang="uz-Latn-UZ" sz="2800" dirty="0" smtClean="0">
                <a:solidFill>
                  <a:srgbClr val="002060"/>
                </a:solidFill>
                <a:effectLst/>
                <a:latin typeface="Times New Roman" pitchFamily="18" charset="0"/>
                <a:cs typeface="Times New Roman" pitchFamily="18" charset="0"/>
              </a:rPr>
              <a:t>aniqlash qobiliyati. </a:t>
            </a:r>
            <a:endParaRPr lang="ru-RU" sz="2800" dirty="0" smtClean="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142852"/>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Tanqidiy fikrlashni</a:t>
            </a:r>
            <a:r>
              <a:rPr lang="en-US" sz="3600" b="1" dirty="0" err="1" smtClean="0">
                <a:solidFill>
                  <a:srgbClr val="FF0000"/>
                </a:solidFill>
                <a:latin typeface="Times New Roman" pitchFamily="18" charset="0"/>
                <a:cs typeface="Times New Roman" pitchFamily="18" charset="0"/>
              </a:rPr>
              <a:t>ng</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mavjudligi</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tashxisi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45</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142984"/>
            <a:ext cx="8072462" cy="4786346"/>
          </a:xfrm>
        </p:spPr>
        <p:txBody>
          <a:bodyPr>
            <a:noAutofit/>
          </a:bodyPr>
          <a:lstStyle/>
          <a:p>
            <a:r>
              <a:rPr lang="en-US" sz="2600" b="1" dirty="0" smtClean="0">
                <a:solidFill>
                  <a:srgbClr val="002060"/>
                </a:solidFill>
                <a:effectLst/>
                <a:latin typeface="Times New Roman" pitchFamily="18" charset="0"/>
                <a:cs typeface="Times New Roman" pitchFamily="18" charset="0"/>
              </a:rPr>
              <a:t>1. </a:t>
            </a:r>
            <a:r>
              <a:rPr lang="ru-RU" altLang="ru-RU" sz="2600" b="1" dirty="0" err="1" smtClean="0">
                <a:solidFill>
                  <a:srgbClr val="002060"/>
                </a:solidFill>
                <a:effectLst/>
                <a:latin typeface="Times New Roman" pitchFamily="18" charset="0"/>
                <a:cs typeface="Times New Roman" pitchFamily="18" charset="0"/>
              </a:rPr>
              <a:t>Халперн</a:t>
            </a:r>
            <a:r>
              <a:rPr lang="ru-RU" altLang="ru-RU" sz="2600" b="1" dirty="0" smtClean="0">
                <a:solidFill>
                  <a:srgbClr val="002060"/>
                </a:solidFill>
                <a:effectLst/>
                <a:latin typeface="Times New Roman" pitchFamily="18" charset="0"/>
                <a:cs typeface="Times New Roman" pitchFamily="18" charset="0"/>
              </a:rPr>
              <a:t> Д. Психология критического мышления. - СПб., Дело, 2000.</a:t>
            </a:r>
            <a:br>
              <a:rPr lang="ru-RU" altLang="ru-RU" sz="2600" b="1" dirty="0" smtClean="0">
                <a:solidFill>
                  <a:srgbClr val="002060"/>
                </a:solidFill>
                <a:effectLst/>
                <a:latin typeface="Times New Roman" pitchFamily="18" charset="0"/>
                <a:cs typeface="Times New Roman" pitchFamily="18" charset="0"/>
              </a:rPr>
            </a:br>
            <a:r>
              <a:rPr lang="en-US" altLang="ru-RU" sz="2600" b="1" dirty="0" smtClean="0">
                <a:solidFill>
                  <a:srgbClr val="002060"/>
                </a:solidFill>
                <a:effectLst/>
                <a:latin typeface="Times New Roman" pitchFamily="18" charset="0"/>
                <a:cs typeface="Times New Roman" pitchFamily="18" charset="0"/>
              </a:rPr>
              <a:t>2. </a:t>
            </a:r>
            <a:r>
              <a:rPr lang="ru-RU" altLang="ru-RU" sz="2600" b="1" dirty="0" smtClean="0">
                <a:solidFill>
                  <a:srgbClr val="002060"/>
                </a:solidFill>
                <a:effectLst/>
                <a:latin typeface="Times New Roman" pitchFamily="18" charset="0"/>
                <a:cs typeface="Times New Roman" pitchFamily="18" charset="0"/>
              </a:rPr>
              <a:t>Кириллов В.И. Логика: учебник для; МГЮА. – 6-е изд., </a:t>
            </a:r>
            <a:r>
              <a:rPr lang="ru-RU" altLang="ru-RU" sz="2600" b="1" dirty="0" err="1" smtClean="0">
                <a:solidFill>
                  <a:srgbClr val="002060"/>
                </a:solidFill>
                <a:effectLst/>
                <a:latin typeface="Times New Roman" pitchFamily="18" charset="0"/>
                <a:cs typeface="Times New Roman" pitchFamily="18" charset="0"/>
              </a:rPr>
              <a:t>перераб</a:t>
            </a:r>
            <a:r>
              <a:rPr lang="ru-RU" altLang="ru-RU" sz="2600" b="1" dirty="0" smtClean="0">
                <a:solidFill>
                  <a:srgbClr val="002060"/>
                </a:solidFill>
                <a:effectLst/>
                <a:latin typeface="Times New Roman" pitchFamily="18" charset="0"/>
                <a:cs typeface="Times New Roman" pitchFamily="18" charset="0"/>
              </a:rPr>
              <a:t>. и доп. – М.: Проспект, 2010.</a:t>
            </a:r>
            <a:br>
              <a:rPr lang="ru-RU" altLang="ru-RU" sz="2600" b="1" dirty="0" smtClean="0">
                <a:solidFill>
                  <a:srgbClr val="002060"/>
                </a:solidFill>
                <a:effectLst/>
                <a:latin typeface="Times New Roman" pitchFamily="18" charset="0"/>
                <a:cs typeface="Times New Roman" pitchFamily="18" charset="0"/>
              </a:rPr>
            </a:br>
            <a:r>
              <a:rPr lang="en-US" altLang="ru-RU" sz="2600" b="1" dirty="0" smtClean="0">
                <a:solidFill>
                  <a:srgbClr val="002060"/>
                </a:solidFill>
                <a:effectLst/>
                <a:latin typeface="Times New Roman" pitchFamily="18" charset="0"/>
                <a:cs typeface="Times New Roman" pitchFamily="18" charset="0"/>
              </a:rPr>
              <a:t>3. </a:t>
            </a:r>
            <a:r>
              <a:rPr lang="ru-RU" altLang="ru-RU" sz="2600" b="1" dirty="0" smtClean="0">
                <a:solidFill>
                  <a:srgbClr val="002060"/>
                </a:solidFill>
                <a:effectLst/>
                <a:latin typeface="Times New Roman" pitchFamily="18" charset="0"/>
                <a:cs typeface="Times New Roman" pitchFamily="18" charset="0"/>
              </a:rPr>
              <a:t>Основы критического мышления. Сост. Дж. </a:t>
            </a:r>
            <a:r>
              <a:rPr lang="ru-RU" altLang="ru-RU" sz="2600" b="1" dirty="0" err="1" smtClean="0">
                <a:solidFill>
                  <a:srgbClr val="002060"/>
                </a:solidFill>
                <a:effectLst/>
                <a:latin typeface="Times New Roman" pitchFamily="18" charset="0"/>
                <a:cs typeface="Times New Roman" pitchFamily="18" charset="0"/>
              </a:rPr>
              <a:t>Стилл</a:t>
            </a:r>
            <a:r>
              <a:rPr lang="en-US" altLang="ru-RU" sz="2600" b="1" dirty="0" smtClean="0">
                <a:solidFill>
                  <a:srgbClr val="002060"/>
                </a:solidFill>
                <a:effectLst/>
                <a:latin typeface="Times New Roman" pitchFamily="18" charset="0"/>
                <a:cs typeface="Times New Roman" pitchFamily="18" charset="0"/>
              </a:rPr>
              <a:t> </a:t>
            </a:r>
            <a:r>
              <a:rPr lang="ru-RU" altLang="ru-RU" sz="2600" b="1" dirty="0" smtClean="0">
                <a:solidFill>
                  <a:srgbClr val="002060"/>
                </a:solidFill>
                <a:effectLst/>
                <a:latin typeface="Times New Roman" pitchFamily="18" charset="0"/>
                <a:cs typeface="Times New Roman" pitchFamily="18" charset="0"/>
              </a:rPr>
              <a:t>и др. - М., 1997.</a:t>
            </a:r>
            <a:br>
              <a:rPr lang="ru-RU" altLang="ru-RU" sz="2600" b="1" dirty="0" smtClean="0">
                <a:solidFill>
                  <a:srgbClr val="002060"/>
                </a:solidFill>
                <a:effectLst/>
                <a:latin typeface="Times New Roman" pitchFamily="18" charset="0"/>
                <a:cs typeface="Times New Roman" pitchFamily="18" charset="0"/>
              </a:rPr>
            </a:br>
            <a:r>
              <a:rPr lang="en-US" altLang="ru-RU" sz="2600" b="1" dirty="0" smtClean="0">
                <a:solidFill>
                  <a:srgbClr val="002060"/>
                </a:solidFill>
                <a:effectLst/>
                <a:latin typeface="Times New Roman" pitchFamily="18" charset="0"/>
                <a:cs typeface="Times New Roman" pitchFamily="18" charset="0"/>
              </a:rPr>
              <a:t>4. </a:t>
            </a:r>
            <a:r>
              <a:rPr lang="ru-RU" altLang="ru-RU" sz="2600" b="1" dirty="0" err="1" smtClean="0">
                <a:solidFill>
                  <a:srgbClr val="002060"/>
                </a:solidFill>
                <a:effectLst/>
                <a:latin typeface="Times New Roman" pitchFamily="18" charset="0"/>
                <a:cs typeface="Times New Roman" pitchFamily="18" charset="0"/>
              </a:rPr>
              <a:t>Линдсней</a:t>
            </a:r>
            <a:r>
              <a:rPr lang="ru-RU" altLang="ru-RU" sz="2600" b="1" dirty="0" smtClean="0">
                <a:solidFill>
                  <a:srgbClr val="002060"/>
                </a:solidFill>
                <a:effectLst/>
                <a:latin typeface="Times New Roman" pitchFamily="18" charset="0"/>
                <a:cs typeface="Times New Roman" pitchFamily="18" charset="0"/>
              </a:rPr>
              <a:t> Г. и др. Творческое и критическое мышление// Психология мышления. - СПб., Дело, 2000. </a:t>
            </a:r>
            <a:br>
              <a:rPr lang="ru-RU" altLang="ru-RU" sz="2600" b="1" dirty="0" smtClean="0">
                <a:solidFill>
                  <a:srgbClr val="002060"/>
                </a:solidFill>
                <a:effectLst/>
                <a:latin typeface="Times New Roman" pitchFamily="18" charset="0"/>
                <a:cs typeface="Times New Roman" pitchFamily="18" charset="0"/>
              </a:rPr>
            </a:br>
            <a:r>
              <a:rPr lang="en-US" altLang="ru-RU" sz="2600" b="1" dirty="0" smtClean="0">
                <a:solidFill>
                  <a:srgbClr val="002060"/>
                </a:solidFill>
                <a:effectLst/>
                <a:latin typeface="Times New Roman" pitchFamily="18" charset="0"/>
                <a:cs typeface="Times New Roman" pitchFamily="18" charset="0"/>
              </a:rPr>
              <a:t>5. Framework </a:t>
            </a:r>
            <a:r>
              <a:rPr lang="en-US" altLang="ru-RU" sz="2600" b="1" dirty="0" smtClean="0">
                <a:solidFill>
                  <a:srgbClr val="002060"/>
                </a:solidFill>
                <a:effectLst/>
                <a:latin typeface="Times New Roman" pitchFamily="18" charset="0"/>
                <a:cs typeface="Times New Roman" pitchFamily="18" charset="0"/>
              </a:rPr>
              <a:t>for Thinking: A Handbook for Teaching and Learning. Cambridge University </a:t>
            </a:r>
            <a:r>
              <a:rPr lang="ru-RU" altLang="ru-RU" sz="2600" b="1" dirty="0" smtClean="0">
                <a:solidFill>
                  <a:srgbClr val="002060"/>
                </a:solidFill>
                <a:effectLst/>
                <a:latin typeface="Times New Roman" pitchFamily="18" charset="0"/>
                <a:cs typeface="Times New Roman" pitchFamily="18" charset="0"/>
              </a:rPr>
              <a:t>Р</a:t>
            </a:r>
            <a:r>
              <a:rPr lang="en-US" altLang="ru-RU" sz="2600" b="1" dirty="0" err="1" smtClean="0">
                <a:solidFill>
                  <a:srgbClr val="002060"/>
                </a:solidFill>
                <a:effectLst/>
                <a:latin typeface="Times New Roman" pitchFamily="18" charset="0"/>
                <a:cs typeface="Times New Roman" pitchFamily="18" charset="0"/>
              </a:rPr>
              <a:t>ress</a:t>
            </a:r>
            <a:r>
              <a:rPr lang="en-US" altLang="ru-RU" sz="2600" b="1" dirty="0" smtClean="0">
                <a:solidFill>
                  <a:srgbClr val="002060"/>
                </a:solidFill>
                <a:effectLst/>
                <a:latin typeface="Times New Roman" pitchFamily="18" charset="0"/>
                <a:cs typeface="Times New Roman" pitchFamily="18" charset="0"/>
              </a:rPr>
              <a:t>: </a:t>
            </a:r>
            <a:r>
              <a:rPr lang="ru-RU" altLang="ru-RU" sz="2600" b="1" dirty="0" smtClean="0">
                <a:solidFill>
                  <a:srgbClr val="002060"/>
                </a:solidFill>
                <a:effectLst/>
                <a:latin typeface="Times New Roman" pitchFamily="18" charset="0"/>
                <a:cs typeface="Times New Roman" pitchFamily="18" charset="0"/>
              </a:rPr>
              <a:t> </a:t>
            </a:r>
            <a:r>
              <a:rPr lang="en-US" altLang="ru-RU" sz="2600" b="1" dirty="0" smtClean="0">
                <a:solidFill>
                  <a:srgbClr val="002060"/>
                </a:solidFill>
                <a:effectLst/>
                <a:latin typeface="Times New Roman" pitchFamily="18" charset="0"/>
                <a:cs typeface="Times New Roman" pitchFamily="18" charset="0"/>
              </a:rPr>
              <a:t> Cambridge, UK,  2005</a:t>
            </a:r>
            <a:r>
              <a:rPr lang="ru-RU" altLang="ru-RU" sz="2600" b="1" dirty="0" smtClean="0">
                <a:solidFill>
                  <a:srgbClr val="002060"/>
                </a:solidFill>
                <a:effectLst/>
                <a:latin typeface="Times New Roman" pitchFamily="18" charset="0"/>
                <a:cs typeface="Times New Roman" pitchFamily="18" charset="0"/>
              </a:rPr>
              <a:t>.</a:t>
            </a:r>
            <a:endParaRPr lang="ru-RU" sz="2600" dirty="0" smtClean="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000100" y="0"/>
            <a:ext cx="8143900" cy="1200329"/>
          </a:xfrm>
          <a:prstGeom prst="rect">
            <a:avLst/>
          </a:prstGeom>
          <a:solidFill>
            <a:srgbClr val="FFFF00"/>
          </a:solidFill>
        </p:spPr>
        <p:txBody>
          <a:bodyPr wrap="square">
            <a:spAutoFit/>
          </a:bodyPr>
          <a:lstStyle/>
          <a:p>
            <a:pPr algn="ctr"/>
            <a:r>
              <a:rPr lang="uz-Latn-UZ"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F</a:t>
            </a:r>
            <a:r>
              <a:rPr lang="en-US" sz="3600" b="1" dirty="0" err="1" smtClean="0">
                <a:solidFill>
                  <a:srgbClr val="FF0000"/>
                </a:solidFill>
                <a:latin typeface="Times New Roman" pitchFamily="18" charset="0"/>
                <a:cs typeface="Times New Roman" pitchFamily="18" charset="0"/>
              </a:rPr>
              <a:t>oydalanilgan</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va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tavsiya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etilgan</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adabiyotlar</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ro’yhati</a:t>
            </a:r>
            <a:endParaRPr lang="ru-RU" sz="3600" b="1" dirty="0">
              <a:solidFill>
                <a:srgbClr val="FF000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a:xfrm>
            <a:off x="8429652" y="6215082"/>
            <a:ext cx="641196" cy="566718"/>
          </a:xfrm>
        </p:spPr>
        <p:txBody>
          <a:bodyPr/>
          <a:lstStyle/>
          <a:p>
            <a:fld id="{1182D2C8-8C08-481D-98E3-DD766A4C5F69}" type="slidenum">
              <a:rPr lang="ru-RU" sz="2000" smtClean="0">
                <a:solidFill>
                  <a:schemeClr val="tx1"/>
                </a:solidFill>
                <a:latin typeface="Times New Roman" pitchFamily="18" charset="0"/>
                <a:cs typeface="Times New Roman" pitchFamily="18" charset="0"/>
              </a:rPr>
              <a:pPr/>
              <a:t>46</a:t>
            </a:fld>
            <a:endParaRPr lang="ru-RU" sz="2000" dirty="0">
              <a:solidFill>
                <a:schemeClr val="tx1"/>
              </a:solidFill>
              <a:latin typeface="Times New Roman" pitchFamily="18" charset="0"/>
              <a:cs typeface="Times New Roman" pitchFamily="18"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Savollar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qo’shimchalar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e’tirozlar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takliflar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endParaRPr lang="ru-RU" sz="6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2000" b="1" smtClean="0">
                <a:solidFill>
                  <a:schemeClr val="tx1"/>
                </a:solidFill>
              </a:rPr>
              <a:pPr/>
              <a:t>47</a:t>
            </a:fld>
            <a:endParaRPr lang="ru-RU" sz="2000" b="1" dirty="0">
              <a:solidFill>
                <a:schemeClr val="tx1"/>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600" b="1" dirty="0" err="1" smtClean="0">
                <a:solidFill>
                  <a:srgbClr val="FF0000"/>
                </a:solidFill>
                <a:effectLst>
                  <a:outerShdw blurRad="38100" dist="38100" dir="2700000" algn="tl">
                    <a:srgbClr val="000000">
                      <a:alpha val="43137"/>
                    </a:srgbClr>
                  </a:outerShdw>
                </a:effectLst>
              </a:rPr>
              <a:t>E’tiboringiz</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uchun</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rahmat</a:t>
            </a:r>
            <a:r>
              <a:rPr lang="en-US" sz="6600" b="1" dirty="0" smtClean="0">
                <a:solidFill>
                  <a:srgbClr val="FF0000"/>
                </a:solidFill>
                <a:effectLst>
                  <a:outerShdw blurRad="38100" dist="38100" dir="2700000" algn="tl">
                    <a:srgbClr val="000000">
                      <a:alpha val="43137"/>
                    </a:srgbClr>
                  </a:outerShdw>
                </a:effectLst>
              </a:rPr>
              <a:t>!</a:t>
            </a:r>
            <a:r>
              <a:rPr lang="ru-RU" sz="6600" b="1" dirty="0" smtClean="0">
                <a:solidFill>
                  <a:srgbClr val="FF0000"/>
                </a:solidFill>
                <a:effectLst>
                  <a:outerShdw blurRad="38100" dist="38100" dir="2700000" algn="tl">
                    <a:srgbClr val="000000">
                      <a:alpha val="43137"/>
                    </a:srgbClr>
                  </a:outerShdw>
                </a:effectLst>
              </a:rPr>
              <a:t/>
            </a:r>
            <a:br>
              <a:rPr lang="ru-RU" sz="6600" b="1" dirty="0" smtClean="0">
                <a:solidFill>
                  <a:srgbClr val="FF0000"/>
                </a:solidFill>
                <a:effectLst>
                  <a:outerShdw blurRad="38100" dist="38100" dir="2700000" algn="tl">
                    <a:srgbClr val="000000">
                      <a:alpha val="43137"/>
                    </a:srgbClr>
                  </a:outerShdw>
                </a:effectLst>
              </a:rPr>
            </a:br>
            <a:endParaRPr lang="ru-RU" sz="6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1182D2C8-8C08-481D-98E3-DD766A4C5F69}" type="slidenum">
              <a:rPr lang="ru-RU" sz="1800" b="1" smtClean="0">
                <a:solidFill>
                  <a:schemeClr val="tx1"/>
                </a:solidFill>
                <a:latin typeface="Times New Roman" pitchFamily="18" charset="0"/>
                <a:cs typeface="Times New Roman" pitchFamily="18" charset="0"/>
              </a:rPr>
              <a:pPr/>
              <a:t>48</a:t>
            </a:fld>
            <a:endParaRPr lang="ru-RU" sz="1800" b="1" dirty="0">
              <a:solidFill>
                <a:schemeClr val="tx1"/>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5674</TotalTime>
  <Words>922</Words>
  <Application>Microsoft Office PowerPoint</Application>
  <PresentationFormat>Экран (4:3)</PresentationFormat>
  <Paragraphs>224</Paragraphs>
  <Slides>48</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48</vt:i4>
      </vt:variant>
    </vt:vector>
  </HeadingPairs>
  <TitlesOfParts>
    <vt:vector size="49" baseType="lpstr">
      <vt:lpstr>Солнцестояние</vt:lpstr>
      <vt:lpstr>Soft skills for Engineers.  Lecture 4. </vt:lpstr>
      <vt:lpstr>4-MAVZU   TANQIDIY FIKRLASH VA IJODKORLIK</vt:lpstr>
      <vt:lpstr> 1. Tanqidiy fikrlash tushunchasi va asosiy xususiyatlari.  2. Tanqidiy va tanqidiy bo'lmagan fikrlash usullari: qiyosiy tahlil.  3. Tanqidiy fikrlashni rivojlantirish usullari va texnologiyasi.  4. Fikrlashning muhim funktsiyasini rag'batlantirish texnikasi va mashqlari. </vt:lpstr>
      <vt:lpstr>"Ta'limning vazifasi – odamlarni jadal fikrlashga va tanqidiy fikrlashga o'rgatishdir.   Aql va tarbiya - bu haqiqiy ta'lim maqsadidir.     Martin Luther King, Jr. </vt:lpstr>
      <vt:lpstr>Ravshanlik To'g'rilik Aniqlik Dolzarblik Chuqurlik Kenglik Mantiq  Axloq</vt:lpstr>
      <vt:lpstr>Tanqidiy fikrlash - bu nimaga ishonish va nima qilish kerakligini hal qilishga qaratilgan aqlli reflektiv fikrlash.  "Tanqidiy" so'zi (yunon tilidan olingan bo’lib "Tanqid" - hukm qilish san'ati va "kriterion" - hukm qilish vositasi so’zlaridan kelib chikkan)   Tanqidiy fikrlash - bu yo'naltirilgan fikrlash; mezonlarga asoslangan hukm qilish san'ati.</vt:lpstr>
      <vt:lpstr>Fikrlash-bu bizning dunyomizni his qilish uchun foydalanadigan maqsadli tashkil  etilgan o’ylash,  bilim olish,  mulohoza yuritish jarayonidir.   </vt:lpstr>
      <vt:lpstr>   </vt:lpstr>
      <vt:lpstr>Слайд 9</vt:lpstr>
      <vt:lpstr>        Fikrlash turlari:        - Tanqidiy fikrlash        - Ijodqorona       fikrlash    Tanqidiy fikrlash yoki Ijodqorona             fikrlash-mi?         </vt:lpstr>
      <vt:lpstr>Слайд 11</vt:lpstr>
      <vt:lpstr>Слайд 12</vt:lpstr>
      <vt:lpstr>Слайд 13</vt:lpstr>
      <vt:lpstr>Слайд 14</vt:lpstr>
      <vt:lpstr>Слайд 15</vt:lpstr>
      <vt:lpstr>1. Maqsad 2. Ochiq fikrli, moslashuvchan 3. Taxminlarni tekshirish 4. Tarafkashlikni tekshirish 5. Birinchi javob tizimi:  - baholash,   - tavsiya,   - solishtirish/taqqoslash,   - xulosa. Savollar - faol aqliy harakatidur.      Frank Kingdom</vt:lpstr>
      <vt:lpstr>Yangi fikrlar-ijodkorlik Eski' g'oyalarning yangicha qo’llash  Bekik fikrlash:  - loyihalash,   - ixtiro qilish,   - qayta yozish,   - qayta tuzish</vt:lpstr>
      <vt:lpstr>1. Tanqidiy fikrlashning shakllanish algoritmi va ko’nikmalari.   2. Tanqidiy yondashuvga asoslangan murakkab  muammolarni hal qilish usullari.</vt:lpstr>
      <vt:lpstr>Fikrlashning tanqidiyigi: - bu aqliy faoliyat natijalarini qat'iy baholash,  - ularda kuchli va zaif tomonlarini topish,  - taklif qilingan yechimlarni to'g'riligini isbotlash  imkonini beradigan fikrlash sifati.</vt:lpstr>
      <vt:lpstr>1) tanqidiy fikrlash - bu mustaqil fikrlash;  2) axborot - tanqidiy fikrlashning oxirgi       nuqtasi emas, balki boshlanish nuqtasi;  3) tanqidiy fikrlash savollar berish va hal      qilinishi kerak bo'lgan muammolarni         aniqlashdan boshlanadi;  4) tanqidiy fikrlash ishonchli dalillarga       intiladi;  5) tanqidiy fikrlash - bu ijtimoiy       tafakkurhukm qilish san'ati.</vt:lpstr>
      <vt:lpstr>- Baholash  - Yangi g'oyalarga ochiqlik  - Vaziyatni yaxlit tekshirish  - Ko'p tomonlama tahlilga intilish  - ko’p variantlik yondashuv nuqtai     nazardan qarash.</vt:lpstr>
      <vt:lpstr>Bu faoliyatdan maqsad nima? Maqsadlar:  1. yechim variantlaridan birini tanlash;  2. variantlar bo'lmagan taqdirda yechim ishlab      chiqish;  3. ma'lumotlarni umumlashtirish;  4. dalillarning ishonchliligini baholash;  5. voqealarning mumkin bo'lgan yo'nalishini baholash;  6. axborot manbaasining ishonchliligini tekshirish (noaniqlikni miqdoriy baholash). </vt:lpstr>
      <vt:lpstr>2. Nima ma'lum? Bu tanqidiy fikrlashning boshlang'ich nuqtasi. Bosqich yetishmayotgan ma'lumotlarni topishni o'z ichiga oladi.  3. Nima qilish kerak? Qanday fikrlash qobiliyati maqsadga erishishga yordam beradi?  Marshrutning boshidan oxirigacha qanday borishni bilish - tanqidiy fikrlashning harakatlantiruvchi kuchdir. Bu ilgari shakllangan intellektual ko'nikmalarni qo'llash orqali mumkin.</vt:lpstr>
      <vt:lpstr>4. Belgilangan maqsadga erishildimi? Topshiriqlarni bajarishda aniqlik muvaffaqiyatning muhim omilidir.   Qaror mantiqiymi? Sabab?   Tanqidiy fikrlash - bu axborot haqiqati bilan samarali muloqot qilish imkonini beradigan aqliy strategiya va muloqot sifatlari tizimi.</vt:lpstr>
      <vt:lpstr>1. Muqobillik - topish qobiliyati muammoni hal qilishning turli usullarini aniqlash (masalan, gipoteza)   2. Murakkablik – bog’liq o'zgaruvchilarni qamrab olish miqyosida namoyon bo'ladi, masalan:  - ulanishlarning shakllanishi jarayoni;   - ulanishning ikki turi: munosabatlarni passiv  ko'rsatish va faol ishlab chiqarish operatsiyalari;   - hal qilish jarayonida passiv aks ettirish va faol ishlab chiqarish nisbati). </vt:lpstr>
      <vt:lpstr>3. Istiqbollilik - qarorlarning vaqt bo’yi uzoqligi va ularning oqibatlarini hisobga olishni anglatadi (masalan, obyektlar va hodisalarning qisqa, oraliq va uzoq muddatdagi mumkin bo'lgan o'zgarishlarini ochib beradigan munosabatlarni shakllantirish qobiliyati).   4. Integrativlik - bu aqliy harakatlarda ishtirok etadigan turli xil obyektlar (masalan, vaziyatni rivojlantirishning mumkin bo'lgan variantlarini maqbul boshqarish usullarini tahlil qilish, bashoratli baholash, o'zlashtirish qobiliyati). </vt:lpstr>
      <vt:lpstr>1. qiziqishni ko'rsatish va tadqiqot usullaridan foydalanish:   - savollar berish va   - javoblarni tizimli qidirish;   2. faktlar bilan kifoyalanmang, balki bu faktlarning sabablari va oqibatlarini ochib bering. </vt:lpstr>
      <vt:lpstr>3. odobli skeptitsizm ko'rsatish, umumiy qabul qilingan haqiqatlarga shubha qilish, doimiy "Nima bo'lsa agar...?"  savol berish;  h  4. ma'lum bir masala bo'yicha o'z nuqtai nazariga ega bo’lish va bu nuqtai nazarni mantiqiy dalillar bilan himoya qilish qobiliyatini rivojlantirish;  h 5. raqibning dalillariga ko'proq e'tibor qaratish va ularni mantiqiy tushunish. </vt:lpstr>
      <vt:lpstr>6. Eski g'oyalarga yangi nuqtai nazardan qarash:  - faktlarni taxminlardan ajratish,  - haqiqiy baho va asossiz baho o'rtasidagi farqni ajratish;  - noasos munosabatlarni ajratib ko'rsatish, shuningdek ulardagi xatolarni aniqlash,  - o'rganilayotgan ma'lumotlarning aniqlari va xatolarini sezish va bu xatolarni bartaraf etishning oqilona yo'llarini belgilash.</vt:lpstr>
      <vt:lpstr> Quydagi fikrlar ustunligi:  1. tanqid qilish – bu tajovuzkorlik va xudbinlik,  2. o'z g'oyalarini haddan tashqari oshirib yuborish,  3. qasos olishdan qo'rqish,  4. shaxsiy tashvishlanish yuqori darajasini anglatadi. </vt:lpstr>
      <vt:lpstr> - ma'lumotlar yig'ish  - matn tahlili  - muqobil nuqtai nazarlarni solishtirish - aqliy hujum  - har xil turdagi juftlik va guruhlarda    muhokama qilish  - munozaralar  - baxslar. </vt:lpstr>
      <vt:lpstr> Ijodkorlik - bu ilgari bo'lmagan yangi narsalarni kiritish qobiliyati.   Ijodkorlik butunlay yangi tizimlarni ishlab chiqishda, allaqachon ma'lum bo'lgan ma'lumotlarning yangi kombinatsiyasida, shuningdek, mutlaqo yangi vaziyatlar uchun allaqachon ma'lum bo'lgan yondashuvlardan foydalanishda namoyon bo'ladi.   Ijodiy harakat maqsadli bo'lishi kerak. </vt:lpstr>
      <vt:lpstr>     Ijodkor odamlar: - atrofdagi dunyoni o'rganadilar,   - bir xil narsalarni turli yo'llar bilan      ko'radilar,   - tanqidiy fikrlaydilar,  - tavakkal qilishga tayyorlar,  - muvaffaqiyatsizlikdan qo'rqmaydi,   - muammolarga bir nechta yechim topishga intilishadi.    Ular ijodkorlikka ishtiyoqlidirlar va yangilik yaratish imkoniyatlarini izlaydilar.</vt:lpstr>
      <vt:lpstr>Muammoni ijodkorona innovatsion yo’l bilan yechish bosqichlari</vt:lpstr>
      <vt:lpstr>Ijodkorlik jarayonning to’rt bosqichi</vt:lpstr>
      <vt:lpstr>IJODKORONA VA MANTIQIY FIKR  YURITISH </vt:lpstr>
      <vt:lpstr> 1. Abstraktsiya - mavhum g'oyalar bilan ishlash qobiliyati  2. Bog'lash – narsalar o’rtasida aloqasini ko'rish qobiliyati  3. Istiqbollilk - kelajak nuqtai nazarini qarash qobiliyati  4. Qiziqish - muntazam jarayonlarni o'zgartirish istagi  5. Jasorat - ijodiy qarorlariga baho berishdan qo'rqmaslik  6. Paradoks - qarama -qarshi hodisalar bilan ishlash  7. Murakkablik - kompleks yondashuvni qo'llash      qobiliyati  8. Tirishqoqlik – doimiy takomillashtirish qobiliyati. </vt:lpstr>
      <vt:lpstr> Fikrlashning oltita shlyapasi - bu Edvard de Bono tomonidan ishlab chiqilgan fikrlashni tartibga solishga qaratilgan usullaridan biri. Oltita shlyapa usuli har qanday aqliy ishni tuzilishga va samaraliroq qilishga imkon beradi.   An'anaviy fikrlash qarama -qarshilik, munozara va fikrlar to'qnashuviga asoslangan. Oltita shlyapa parallel fikrlash g'oyasiga asoslangan.   Biroq, bu yondashuv bilan, odatda, eng yaxshi yechim emas, balki munozarada muvaffaqiyat qozongan yechim bo'ladi.   Parallel fikrlash - bu konstruktiv fikrlash, unda har xil qarashlar va yondashuvlar to'qnashmaydi, balki birga yashaydi. </vt:lpstr>
      <vt:lpstr> Amaliy usulda fikr yuritishda uchta asosiy qiyinchilik paydo bo'ladi: 1. Tuyg'ular. Ko'pincha odam umuman o'ylamaydi, balki xatti - harakatlariga ishonch, his -tuyg'ular va noto'g'ri qarashlarga tayanadi.  2. Ilojsizlik. Odam reaktsiyasida nochorlik hissi bo'lishi mumkin: “Men bu haqda qanday o'ylashni bilmayman. Keyinchalik nima qilishni ham bilmayman".  3. Chalkashlik. Odam hamma narsani birdaniga xayolida saqlashga harakat qiladi va natijada tartibsizlik bo'ladi.  Oltita shlyapa usuli - bu qiyinchiliklarni yengishning oddiy va amaliy usuli bo'lib, tafakkur jarayonini har xil shlyapali olti xil rejimga bo'lish mumkin.</vt:lpstr>
      <vt:lpstr>Oltita shlyapa usulidan foydalanish tamoyillari</vt:lpstr>
      <vt:lpstr> 1. Qora shlyapa (faktlar) diqqatni ma'lumotga yo'naltirish uchun ishlatiladi, faqat faktlar qiziqtiradi. 2. Sariq shlyapa (o'z his -tuyg'ulari) va intuitiv taxminlarini bildirish imkoniyatiga ega. 3. Ko’k qalpoq – fikrlash narsalarni qora ko'rsatish uchun mo'ljallangan, hamma narsada kamchiliklar ko'rish, zaif tomonlarini qidirish. 4. Qizil shlyapa butun e'tiborni g'oyaning afzalliklari, va ijobiy tomonlarini topishga qaratadi. 5. Yashil qalpoq - bu ijodkorlik, yangi g'oyalar, muqobillarni qidirish, imkoniyatlarni o'rganish. 6. Kulrang shlyapa ishni boshqarish uchun mo'ljallangan, ish oxirida sarhisob qilish va yangi maqsadlar qo'yish uchun ishlatiladi.  </vt:lpstr>
      <vt:lpstr> 1. Ijodiy fikrlash 2. Tanqidiy fikrlash 3. Bag’rikenglik (tolerantnost) 4. Kuzatuvchanlik  5. E’tiborchanlik 6. Murakkab muammoni       tushunish </vt:lpstr>
      <vt:lpstr> 1. Fikrlarni ishlab chiqarishni ularni baholashdan ajratish.  2. Farazlarni, taxminlarni, gipotezalarni tekshiring.  3. Qotib qolgan fikrlashdan qochish.  4. Yangi istiqbollarni yarating.  5. Salbiy fikrlashni minimallashtirish.  6. Ehtiyotkorlik bilan tavakkal qiling. </vt:lpstr>
      <vt:lpstr> "... Oliy o'quv yurtlari talabalarga tanqidiy fikrlashga, ijtimoiy muammolarni tahlil qilish, jamiyat oldida turgan muammolarni echish va izlashga qodir, bilimdon va chuqur motivatsiyali fuqarolarni tayorlash kerak.. </vt:lpstr>
      <vt:lpstr> Ko'nikmalar baholanadi:  - mantiqiy xulosalar chiqarish va javobingizni     asoslash qobiliyati;  - xulosalar ketma -ketligini baholash qobiliyati;  - hodisalarning sabablarini tahlil qilish va xulosa     chiqarish qobiliyati;  - matnlarning mazmunini tahlil qilish va baholash     qobiliyati;  - iboralar va atamalarning noaniqligi va noaniqligi     bilan bog'liq xatolarni aniqlash qobiliyati;  - ortiqcha ma'lumot fonida tegishli ma'lumotlarni     aniqlash qobiliyati. </vt:lpstr>
      <vt:lpstr>1. Халперн Д. Психология критического мышления. - СПб., Дело, 2000. 2. Кириллов В.И. Логика: учебник для; МГЮА. – 6-е изд., перераб. и доп. – М.: Проспект, 2010. 3. Основы критического мышления. Сост. Дж. Стилл и др. - М., 1997. 4. Линдсней Г. и др. Творческое и критическое мышление// Психология мышления. - СПб., Дело, 2000.  5. Framework for Thinking: A Handbook for Teaching and Learning. Cambridge University Рress:   Cambridge, UK,  2005.</vt:lpstr>
      <vt:lpstr>Savollar, qo’shimchalar, e’tirozlar,  takliflar?</vt:lpstr>
      <vt:lpstr>E’tiboringiz uchun rahmat!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Metallarga ishlov berish turlari, usullari va jihozlar,</dc:title>
  <dc:creator>Пользователь Windows</dc:creator>
  <cp:lastModifiedBy>Пользователь Windows</cp:lastModifiedBy>
  <cp:revision>476</cp:revision>
  <dcterms:created xsi:type="dcterms:W3CDTF">2021-05-20T07:27:36Z</dcterms:created>
  <dcterms:modified xsi:type="dcterms:W3CDTF">2021-10-17T18:13:47Z</dcterms:modified>
</cp:coreProperties>
</file>