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0" r:id="rId1"/>
  </p:sldMasterIdLst>
  <p:notesMasterIdLst>
    <p:notesMasterId r:id="rId36"/>
  </p:notesMasterIdLst>
  <p:sldIdLst>
    <p:sldId id="324" r:id="rId2"/>
    <p:sldId id="330" r:id="rId3"/>
    <p:sldId id="314" r:id="rId4"/>
    <p:sldId id="325" r:id="rId5"/>
    <p:sldId id="363" r:id="rId6"/>
    <p:sldId id="364" r:id="rId7"/>
    <p:sldId id="355" r:id="rId8"/>
    <p:sldId id="356" r:id="rId9"/>
    <p:sldId id="366" r:id="rId10"/>
    <p:sldId id="365" r:id="rId11"/>
    <p:sldId id="367" r:id="rId12"/>
    <p:sldId id="357" r:id="rId13"/>
    <p:sldId id="369" r:id="rId14"/>
    <p:sldId id="380" r:id="rId15"/>
    <p:sldId id="381" r:id="rId16"/>
    <p:sldId id="382" r:id="rId17"/>
    <p:sldId id="370" r:id="rId18"/>
    <p:sldId id="371" r:id="rId19"/>
    <p:sldId id="372" r:id="rId20"/>
    <p:sldId id="368" r:id="rId21"/>
    <p:sldId id="358" r:id="rId22"/>
    <p:sldId id="359" r:id="rId23"/>
    <p:sldId id="362" r:id="rId24"/>
    <p:sldId id="373" r:id="rId25"/>
    <p:sldId id="374" r:id="rId26"/>
    <p:sldId id="360" r:id="rId27"/>
    <p:sldId id="361" r:id="rId28"/>
    <p:sldId id="375" r:id="rId29"/>
    <p:sldId id="376" r:id="rId30"/>
    <p:sldId id="377" r:id="rId31"/>
    <p:sldId id="379" r:id="rId32"/>
    <p:sldId id="378" r:id="rId33"/>
    <p:sldId id="342" r:id="rId34"/>
    <p:sldId id="354" r:id="rId35"/>
  </p:sldIdLst>
  <p:sldSz cx="9144000" cy="6858000" type="screen4x3"/>
  <p:notesSz cx="6735763" cy="986948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10" d="100"/>
          <a:sy n="110" d="100"/>
        </p:scale>
        <p:origin x="-1560"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rotX val="30"/>
      <c:perspective val="30"/>
    </c:view3D>
    <c:plotArea>
      <c:layout>
        <c:manualLayout>
          <c:layoutTarget val="inner"/>
          <c:xMode val="edge"/>
          <c:yMode val="edge"/>
          <c:x val="8.6751968503936822E-3"/>
          <c:y val="1.0515748031496061E-2"/>
          <c:w val="0.61007480314960649"/>
          <c:h val="0.82073425196850402"/>
        </c:manualLayout>
      </c:layout>
      <c:pie3DChart>
        <c:varyColors val="1"/>
        <c:ser>
          <c:idx val="0"/>
          <c:order val="0"/>
          <c:tx>
            <c:strRef>
              <c:f>Лист1!$B$1</c:f>
              <c:strCache>
                <c:ptCount val="1"/>
                <c:pt idx="0">
                  <c:v>Продажи</c:v>
                </c:pt>
              </c:strCache>
            </c:strRef>
          </c:tx>
          <c:dLbls>
            <c:showVal val="1"/>
            <c:showLeaderLines val="1"/>
          </c:dLbls>
          <c:cat>
            <c:strRef>
              <c:f>Лист1!$A$2:$A$6</c:f>
              <c:strCache>
                <c:ptCount val="5"/>
                <c:pt idx="0">
                  <c:v>Rejalashtirilgan yig'ilishlar </c:v>
                </c:pt>
                <c:pt idx="1">
                  <c:v>Readan tashqari yig'ilishlar</c:v>
                </c:pt>
                <c:pt idx="2">
                  <c:v>Joylarda tanishuv </c:v>
                </c:pt>
                <c:pt idx="3">
                  <c:v>Hujjatlar bilan ishlash</c:v>
                </c:pt>
                <c:pt idx="4">
                  <c:v>Muzokaralar</c:v>
                </c:pt>
              </c:strCache>
            </c:strRef>
          </c:cat>
          <c:val>
            <c:numRef>
              <c:f>Лист1!$B$2:$B$6</c:f>
              <c:numCache>
                <c:formatCode>0%</c:formatCode>
                <c:ptCount val="5"/>
                <c:pt idx="0">
                  <c:v>0.60000000000000009</c:v>
                </c:pt>
                <c:pt idx="1">
                  <c:v>8.0000000000000016E-2</c:v>
                </c:pt>
                <c:pt idx="2">
                  <c:v>0.14000000000000001</c:v>
                </c:pt>
                <c:pt idx="3">
                  <c:v>8.0000000000000016E-2</c:v>
                </c:pt>
                <c:pt idx="4">
                  <c:v>0.1</c:v>
                </c:pt>
              </c:numCache>
            </c:numRef>
          </c:val>
        </c:ser>
      </c:pie3DChart>
    </c:plotArea>
    <c:legend>
      <c:legendPos val="r"/>
      <c:layout/>
    </c:legend>
    <c:plotVisOnly val="1"/>
  </c:chart>
  <c:txPr>
    <a:bodyPr/>
    <a:lstStyle/>
    <a:p>
      <a:pPr>
        <a:defRPr sz="1800"/>
      </a:pPr>
      <a:endParaRPr lang="ru-RU"/>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3474"/>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5373" y="0"/>
            <a:ext cx="2918831" cy="493474"/>
          </a:xfrm>
          <a:prstGeom prst="rect">
            <a:avLst/>
          </a:prstGeom>
        </p:spPr>
        <p:txBody>
          <a:bodyPr vert="horz" lIns="91440" tIns="45720" rIns="91440" bIns="45720" rtlCol="0"/>
          <a:lstStyle>
            <a:lvl1pPr algn="r">
              <a:defRPr sz="1200"/>
            </a:lvl1pPr>
          </a:lstStyle>
          <a:p>
            <a:fld id="{5BD2CB8B-BF8B-4D2D-8E42-4B5833EC2166}" type="datetimeFigureOut">
              <a:rPr lang="ru-RU" smtClean="0"/>
              <a:pPr/>
              <a:t>08.10.2021</a:t>
            </a:fld>
            <a:endParaRPr lang="ru-RU"/>
          </a:p>
        </p:txBody>
      </p:sp>
      <p:sp>
        <p:nvSpPr>
          <p:cNvPr id="4" name="Образ слайда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3577" y="4688007"/>
            <a:ext cx="5388610" cy="444127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74301"/>
            <a:ext cx="2918831" cy="493474"/>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5373" y="9374301"/>
            <a:ext cx="2918831" cy="493474"/>
          </a:xfrm>
          <a:prstGeom prst="rect">
            <a:avLst/>
          </a:prstGeom>
        </p:spPr>
        <p:txBody>
          <a:bodyPr vert="horz" lIns="91440" tIns="45720" rIns="91440" bIns="45720" rtlCol="0" anchor="b"/>
          <a:lstStyle>
            <a:lvl1pPr algn="r">
              <a:defRPr sz="1200"/>
            </a:lvl1pPr>
          </a:lstStyle>
          <a:p>
            <a:fld id="{8F9B93F6-FEBE-48C8-A24E-776B2E73013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78AE4F5-6D25-41DF-8023-02673E19B1F7}" type="datetime1">
              <a:rPr lang="ru-RU" smtClean="0"/>
              <a:pPr/>
              <a:t>08.10.2021</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48463CDD-5EEB-49AC-88C3-8E415DE8C82C}" type="datetime1">
              <a:rPr lang="ru-RU" smtClean="0"/>
              <a:pPr/>
              <a:t>08.10.2021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CCC1B0AD-D59B-4832-AEC2-39C76CAB40E5}" type="datetime1">
              <a:rPr lang="ru-RU" smtClean="0"/>
              <a:pPr/>
              <a:t>08.10.2021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A907984-0DA6-4707-A3C8-4F5F6519338E}" type="datetime1">
              <a:rPr lang="ru-RU" smtClean="0"/>
              <a:pPr/>
              <a:t>08.10.2021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FFAFA7C6-F8B8-436A-9D9A-264DF3C2E4D5}" type="datetime1">
              <a:rPr lang="ru-RU" smtClean="0"/>
              <a:pPr/>
              <a:t>08.10.2021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B25B441-2681-4453-BBB2-3A109FB7136E}" type="datetime1">
              <a:rPr lang="ru-RU" smtClean="0"/>
              <a:pPr/>
              <a:t>08.10.2021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EB538BBE-D199-4F45-9D50-87721951E4CE}" type="datetime1">
              <a:rPr lang="ru-RU" smtClean="0"/>
              <a:pPr/>
              <a:t>08.10.2021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696B1F18-BCBC-4715-B144-0131EB9AC65C}" type="datetime1">
              <a:rPr lang="ru-RU" smtClean="0"/>
              <a:pPr/>
              <a:t>08.10.2021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D0E157B-4E93-4FA7-ABD9-4DB1F277BEBE}" type="datetime1">
              <a:rPr lang="ru-RU" smtClean="0"/>
              <a:pPr/>
              <a:t>08.10.2021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3E5BC92E-05F8-4939-8587-7B2E42AC753C}" type="datetime1">
              <a:rPr lang="ru-RU" smtClean="0"/>
              <a:pPr/>
              <a:t>08.10.2021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25810176-BD07-4A22-A8EC-CD98D3433707}" type="datetime1">
              <a:rPr lang="ru-RU" smtClean="0"/>
              <a:pPr/>
              <a:t>08.10.2021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11D5F6E-98B8-45EA-A8E3-3FB60F3A98C5}" type="datetime1">
              <a:rPr lang="ru-RU" smtClean="0"/>
              <a:pPr/>
              <a:t>08.10.2021</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182D2C8-8C08-481D-98E3-DD766A4C5F69}"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pPr algn="ct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Soft skills for Engineers.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Lecture </a:t>
            </a:r>
            <a:r>
              <a:rPr lang="ru-RU"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5</a:t>
            </a: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endParaRPr lang="ru-RU" sz="3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000" b="1" smtClean="0">
                <a:solidFill>
                  <a:schemeClr val="tx1"/>
                </a:solidFill>
              </a:rPr>
              <a:pPr/>
              <a:t>1</a:t>
            </a:fld>
            <a:endParaRPr lang="ru-RU" sz="2000" b="1"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0"/>
            <a:ext cx="8143900" cy="6858000"/>
          </a:xfrm>
          <a:noFill/>
        </p:spPr>
        <p:txBody>
          <a:bodyPr>
            <a:noAutofit/>
          </a:bodyPr>
          <a:lstStyle/>
          <a:p>
            <a:pPr algn="ctr">
              <a:lnSpc>
                <a:spcPts val="5000"/>
              </a:lnSpc>
              <a:spcAft>
                <a:spcPts val="2400"/>
              </a:spcAft>
            </a:pPr>
            <a:r>
              <a:rPr lang="ru-RU" sz="3600" b="1" dirty="0" smtClean="0">
                <a:solidFill>
                  <a:srgbClr val="FF0000"/>
                </a:solidFill>
                <a:effectLst/>
                <a:latin typeface="Times New Roman" pitchFamily="18" charset="0"/>
                <a:cs typeface="Times New Roman" pitchFamily="18" charset="0"/>
              </a:rPr>
              <a:t>5</a:t>
            </a:r>
            <a:r>
              <a:rPr lang="en-US" sz="3600" b="1" dirty="0" smtClean="0">
                <a:solidFill>
                  <a:srgbClr val="FF0000"/>
                </a:solidFill>
                <a:effectLst/>
                <a:latin typeface="Times New Roman" pitchFamily="18" charset="0"/>
                <a:cs typeface="Times New Roman" pitchFamily="18" charset="0"/>
              </a:rPr>
              <a:t>-MAVZU</a:t>
            </a:r>
            <a: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r>
            <a:br>
              <a:rPr lang="en-US"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FF0000"/>
                </a:solidFill>
                <a:effectLst/>
              </a:rPr>
              <a:t>BOSHQARUVCHANLIK AMALIY </a:t>
            </a:r>
            <a:r>
              <a:rPr lang="en-US" sz="3600" b="1" dirty="0" smtClean="0">
                <a:solidFill>
                  <a:srgbClr val="FF0000"/>
                </a:solidFill>
                <a:effectLst/>
              </a:rPr>
              <a:t>KO’NIKMALARI</a:t>
            </a:r>
            <a:endParaRPr lang="ru-RU" sz="3600" b="1" dirty="0">
              <a:solidFill>
                <a:srgbClr val="C00000"/>
              </a:solidFill>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400" smtClean="0">
                <a:solidFill>
                  <a:schemeClr val="tx1"/>
                </a:solidFill>
              </a:rPr>
              <a:pPr/>
              <a:t>2</a:t>
            </a:fld>
            <a:endParaRPr lang="ru-RU" sz="2400"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1604" y="1357298"/>
            <a:ext cx="7215238" cy="4929222"/>
          </a:xfrm>
        </p:spPr>
        <p:txBody>
          <a:bodyPr>
            <a:noAutofit/>
          </a:bodyPr>
          <a:lstStyle/>
          <a:p>
            <a:r>
              <a:rPr lang="ru-RU" sz="4000" b="1" dirty="0" smtClean="0">
                <a:solidFill>
                  <a:srgbClr val="FF0000"/>
                </a:solidFill>
                <a:effectLst/>
                <a:latin typeface="Times New Roman" pitchFamily="18" charset="0"/>
                <a:cs typeface="Times New Roman" pitchFamily="18" charset="0"/>
              </a:rPr>
              <a:t/>
            </a:r>
            <a:br>
              <a:rPr lang="ru-RU" sz="40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1. </a:t>
            </a:r>
            <a:r>
              <a:rPr lang="uz-Latn-UZ" sz="4000" b="1" dirty="0" smtClean="0">
                <a:solidFill>
                  <a:srgbClr val="FF0000"/>
                </a:solidFill>
                <a:effectLst/>
                <a:latin typeface="Times New Roman" pitchFamily="18" charset="0"/>
                <a:cs typeface="Times New Roman" pitchFamily="18" charset="0"/>
              </a:rPr>
              <a:t>Vaziyat</a:t>
            </a:r>
            <a:r>
              <a:rPr lang="en-US" sz="4000" b="1" dirty="0" smtClean="0">
                <a:solidFill>
                  <a:srgbClr val="FF0000"/>
                </a:solidFill>
                <a:effectLst/>
                <a:latin typeface="Times New Roman" pitchFamily="18" charset="0"/>
                <a:cs typeface="Times New Roman" pitchFamily="18" charset="0"/>
              </a:rPr>
              <a:t/>
            </a:r>
            <a:br>
              <a:rPr lang="en-US" sz="4000" b="1" dirty="0" smtClean="0">
                <a:solidFill>
                  <a:srgbClr val="FF0000"/>
                </a:solidFill>
                <a:effectLst/>
                <a:latin typeface="Times New Roman" pitchFamily="18" charset="0"/>
                <a:cs typeface="Times New Roman" pitchFamily="18" charset="0"/>
              </a:rPr>
            </a:br>
            <a:r>
              <a:rPr lang="ru-RU" sz="1600" b="1" dirty="0" smtClean="0">
                <a:solidFill>
                  <a:srgbClr val="FF0000"/>
                </a:solidFill>
                <a:effectLst/>
                <a:latin typeface="Times New Roman" pitchFamily="18" charset="0"/>
                <a:cs typeface="Times New Roman" pitchFamily="18" charset="0"/>
              </a:rPr>
              <a:t/>
            </a:r>
            <a:br>
              <a:rPr lang="ru-RU" sz="16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2. </a:t>
            </a:r>
            <a:r>
              <a:rPr lang="en-US" sz="4000" b="1" dirty="0" err="1" smtClean="0">
                <a:solidFill>
                  <a:srgbClr val="FF0000"/>
                </a:solidFill>
                <a:effectLst/>
                <a:latin typeface="Times New Roman" pitchFamily="18" charset="0"/>
                <a:cs typeface="Times New Roman" pitchFamily="18" charset="0"/>
              </a:rPr>
              <a:t>Muloqot</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turlari</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va</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vazifalari</a:t>
            </a:r>
            <a:r>
              <a:rPr lang="ru-RU" sz="4000" b="1" dirty="0" smtClean="0">
                <a:solidFill>
                  <a:srgbClr val="FF0000"/>
                </a:solidFill>
                <a:effectLst/>
                <a:latin typeface="Times New Roman" pitchFamily="18" charset="0"/>
                <a:cs typeface="Times New Roman" pitchFamily="18" charset="0"/>
              </a:rPr>
              <a:t/>
            </a:r>
            <a:br>
              <a:rPr lang="ru-RU" sz="4000" b="1" dirty="0" smtClean="0">
                <a:solidFill>
                  <a:srgbClr val="FF0000"/>
                </a:solidFill>
                <a:effectLst/>
                <a:latin typeface="Times New Roman" pitchFamily="18" charset="0"/>
                <a:cs typeface="Times New Roman" pitchFamily="18" charset="0"/>
              </a:rPr>
            </a:br>
            <a:r>
              <a:rPr lang="en-US" sz="1600" b="1" dirty="0" smtClean="0">
                <a:solidFill>
                  <a:srgbClr val="FF0000"/>
                </a:solidFill>
                <a:effectLst/>
                <a:latin typeface="Times New Roman" pitchFamily="18" charset="0"/>
                <a:cs typeface="Times New Roman" pitchFamily="18" charset="0"/>
              </a:rPr>
              <a:t/>
            </a:r>
            <a:br>
              <a:rPr lang="en-US" sz="16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3. </a:t>
            </a:r>
            <a:r>
              <a:rPr lang="en-US" sz="4000" b="1" dirty="0" err="1" smtClean="0">
                <a:solidFill>
                  <a:srgbClr val="FF0000"/>
                </a:solidFill>
                <a:effectLst/>
                <a:latin typeface="Times New Roman" pitchFamily="18" charset="0"/>
                <a:cs typeface="Times New Roman" pitchFamily="18" charset="0"/>
              </a:rPr>
              <a:t>Shaxslararo</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muloqotning</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xususiyatlari</a:t>
            </a:r>
            <a:r>
              <a:rPr lang="ru-RU" sz="4000" b="1" dirty="0" smtClean="0">
                <a:solidFill>
                  <a:srgbClr val="FF0000"/>
                </a:solidFill>
                <a:effectLst/>
                <a:latin typeface="Times New Roman" pitchFamily="18" charset="0"/>
                <a:cs typeface="Times New Roman" pitchFamily="18" charset="0"/>
              </a:rPr>
              <a:t/>
            </a:r>
            <a:br>
              <a:rPr lang="ru-RU" sz="4000" b="1" dirty="0" smtClean="0">
                <a:solidFill>
                  <a:srgbClr val="FF0000"/>
                </a:solidFill>
                <a:effectLst/>
                <a:latin typeface="Times New Roman" pitchFamily="18" charset="0"/>
                <a:cs typeface="Times New Roman" pitchFamily="18" charset="0"/>
              </a:rPr>
            </a:br>
            <a:r>
              <a:rPr lang="en-US" sz="1600" b="1" dirty="0" smtClean="0">
                <a:solidFill>
                  <a:srgbClr val="FF0000"/>
                </a:solidFill>
                <a:effectLst/>
                <a:latin typeface="Times New Roman" pitchFamily="18" charset="0"/>
                <a:cs typeface="Times New Roman" pitchFamily="18" charset="0"/>
              </a:rPr>
              <a:t/>
            </a:r>
            <a:br>
              <a:rPr lang="en-US" sz="1600" b="1" dirty="0" smtClean="0">
                <a:solidFill>
                  <a:srgbClr val="FF0000"/>
                </a:solidFill>
                <a:effectLst/>
                <a:latin typeface="Times New Roman" pitchFamily="18" charset="0"/>
                <a:cs typeface="Times New Roman" pitchFamily="18" charset="0"/>
              </a:rPr>
            </a:br>
            <a:r>
              <a:rPr lang="en-US" sz="4000" b="1" dirty="0" smtClean="0">
                <a:solidFill>
                  <a:srgbClr val="FF0000"/>
                </a:solidFill>
                <a:effectLst/>
                <a:latin typeface="Times New Roman" pitchFamily="18" charset="0"/>
                <a:cs typeface="Times New Roman" pitchFamily="18" charset="0"/>
              </a:rPr>
              <a:t>4. </a:t>
            </a:r>
            <a:r>
              <a:rPr lang="en-US" sz="4000" b="1" dirty="0" err="1" smtClean="0">
                <a:solidFill>
                  <a:srgbClr val="FF0000"/>
                </a:solidFill>
                <a:effectLst/>
                <a:latin typeface="Times New Roman" pitchFamily="18" charset="0"/>
                <a:cs typeface="Times New Roman" pitchFamily="18" charset="0"/>
              </a:rPr>
              <a:t>Aloqa</a:t>
            </a:r>
            <a:r>
              <a:rPr lang="en-US" sz="4000" b="1" dirty="0" smtClean="0">
                <a:solidFill>
                  <a:srgbClr val="FF0000"/>
                </a:solidFill>
                <a:effectLst/>
                <a:latin typeface="Times New Roman" pitchFamily="18" charset="0"/>
                <a:cs typeface="Times New Roman" pitchFamily="18" charset="0"/>
              </a:rPr>
              <a:t> </a:t>
            </a:r>
            <a:r>
              <a:rPr lang="en-US" sz="4000" b="1" dirty="0" err="1" smtClean="0">
                <a:solidFill>
                  <a:srgbClr val="FF0000"/>
                </a:solidFill>
                <a:effectLst/>
                <a:latin typeface="Times New Roman" pitchFamily="18" charset="0"/>
                <a:cs typeface="Times New Roman" pitchFamily="18" charset="0"/>
              </a:rPr>
              <a:t>maydonlari</a:t>
            </a:r>
            <a:r>
              <a:rPr lang="en-US" sz="4000" b="1" dirty="0" smtClean="0">
                <a:solidFill>
                  <a:srgbClr val="FF0000"/>
                </a:solidFill>
                <a:effectLst/>
                <a:latin typeface="Times New Roman" pitchFamily="18" charset="0"/>
                <a:cs typeface="Times New Roman" pitchFamily="18" charset="0"/>
              </a:rPr>
              <a:t>.</a:t>
            </a:r>
            <a:endParaRPr lang="ru-RU" sz="4000" b="1" dirty="0">
              <a:solidFill>
                <a:srgbClr val="FF0000"/>
              </a:solidFill>
              <a:effectLst/>
              <a:latin typeface="Times New Roman" pitchFamily="18" charset="0"/>
              <a:cs typeface="Times New Roman" pitchFamily="18" charset="0"/>
            </a:endParaRPr>
          </a:p>
        </p:txBody>
      </p:sp>
      <p:sp>
        <p:nvSpPr>
          <p:cNvPr id="4" name="Прямоугольник 3"/>
          <p:cNvSpPr/>
          <p:nvPr/>
        </p:nvSpPr>
        <p:spPr>
          <a:xfrm>
            <a:off x="3357554" y="714356"/>
            <a:ext cx="3048014" cy="769441"/>
          </a:xfrm>
          <a:prstGeom prst="rect">
            <a:avLst/>
          </a:prstGeom>
        </p:spPr>
        <p:txBody>
          <a:bodyPr wrap="square">
            <a:spAutoFit/>
          </a:bodyPr>
          <a:lstStyle/>
          <a:p>
            <a:pPr algn="ctr"/>
            <a:r>
              <a:rPr lang="en-US" sz="4400" b="1" dirty="0" smtClean="0">
                <a:solidFill>
                  <a:srgbClr val="FF0000"/>
                </a:solidFill>
                <a:latin typeface="Times New Roman" pitchFamily="18" charset="0"/>
                <a:ea typeface="+mj-ea"/>
                <a:cs typeface="Times New Roman" pitchFamily="18" charset="0"/>
              </a:rPr>
              <a:t>REJA </a:t>
            </a:r>
            <a:endParaRPr lang="ru-RU" sz="44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3</a:t>
            </a:fld>
            <a:endParaRPr lang="ru-RU" sz="2400"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000108"/>
            <a:ext cx="7858180" cy="5214974"/>
          </a:xfrm>
        </p:spPr>
        <p:txBody>
          <a:bodyPr>
            <a:noAutofit/>
          </a:bodyPr>
          <a:lstStyle/>
          <a:p>
            <a:pPr marL="361950">
              <a:lnSpc>
                <a:spcPts val="4100"/>
              </a:lnSpc>
            </a:pPr>
            <a:r>
              <a:rPr lang="uz-Latn-UZ" sz="3200" dirty="0" smtClean="0">
                <a:solidFill>
                  <a:srgbClr val="002060"/>
                </a:solidFill>
                <a:effectLst/>
                <a:latin typeface="Times New Roman" pitchFamily="18" charset="0"/>
                <a:cs typeface="Times New Roman" pitchFamily="18" charset="0"/>
              </a:rPr>
              <a:t>"Menejer" atamasi juda keng tarqalgan va quyidagilarga nisbatan ishlatiladi</a:t>
            </a:r>
            <a:r>
              <a:rPr lang="en-US" sz="3200" dirty="0" smtClean="0">
                <a:solidFill>
                  <a:srgbClr val="002060"/>
                </a:solidFill>
                <a:effectLst/>
                <a:latin typeface="Times New Roman" pitchFamily="18" charset="0"/>
                <a:cs typeface="Times New Roman" pitchFamily="18" charset="0"/>
              </a:rPr>
              <a:t>:</a:t>
            </a:r>
            <a:br>
              <a:rPr lang="en-US" sz="3200" dirty="0" smtClean="0">
                <a:solidFill>
                  <a:srgbClr val="002060"/>
                </a:solidFill>
                <a:effectLst/>
                <a:latin typeface="Times New Roman" pitchFamily="18" charset="0"/>
                <a:cs typeface="Times New Roman" pitchFamily="18" charset="0"/>
              </a:rPr>
            </a:br>
            <a:r>
              <a:rPr lang="uz-Latn-UZ" sz="3200" dirty="0" smtClean="0">
                <a:solidFill>
                  <a:srgbClr val="002060"/>
                </a:solidFill>
                <a:effectLst/>
                <a:latin typeface="Times New Roman" pitchFamily="18" charset="0"/>
                <a:cs typeface="Times New Roman" pitchFamily="18" charset="0"/>
              </a:rPr>
              <a:t> 1. korxona rahbari</a:t>
            </a:r>
            <a:r>
              <a:rPr lang="en-US" sz="3200" dirty="0" smtClean="0">
                <a:solidFill>
                  <a:srgbClr val="002060"/>
                </a:solidFill>
                <a:effectLst/>
                <a:latin typeface="Times New Roman" pitchFamily="18" charset="0"/>
                <a:cs typeface="Times New Roman" pitchFamily="18" charset="0"/>
              </a:rPr>
              <a:t>,</a:t>
            </a:r>
            <a:r>
              <a:rPr lang="uz-Latn-UZ" sz="32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2. </a:t>
            </a:r>
            <a:r>
              <a:rPr lang="uz-Latn-UZ" sz="3200" dirty="0" smtClean="0">
                <a:solidFill>
                  <a:srgbClr val="002060"/>
                </a:solidFill>
                <a:effectLst/>
                <a:latin typeface="Times New Roman" pitchFamily="18" charset="0"/>
                <a:cs typeface="Times New Roman" pitchFamily="18" charset="0"/>
              </a:rPr>
              <a:t>alohida </a:t>
            </a:r>
            <a:r>
              <a:rPr lang="en-US" sz="3200" dirty="0" err="1" smtClean="0">
                <a:solidFill>
                  <a:srgbClr val="002060"/>
                </a:solidFill>
                <a:effectLst/>
                <a:latin typeface="Times New Roman" pitchFamily="18" charset="0"/>
                <a:cs typeface="Times New Roman" pitchFamily="18" charset="0"/>
              </a:rPr>
              <a:t>korxona</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yoki</a:t>
            </a: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bo'limlar doirasida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muayyan turdagi ishlarning tashkilotchisi;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3. </a:t>
            </a:r>
            <a:r>
              <a:rPr lang="en-US" sz="3200" dirty="0" err="1" smtClean="0">
                <a:solidFill>
                  <a:srgbClr val="002060"/>
                </a:solidFill>
                <a:effectLst/>
                <a:latin typeface="Times New Roman" pitchFamily="18" charset="0"/>
                <a:cs typeface="Times New Roman" pitchFamily="18" charset="0"/>
              </a:rPr>
              <a:t>xodimlarga</a:t>
            </a: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nisbatan rahbar;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uz-Latn-UZ" sz="3200" dirty="0" smtClean="0">
                <a:solidFill>
                  <a:srgbClr val="002060"/>
                </a:solidFill>
                <a:effectLst/>
                <a:latin typeface="Times New Roman" pitchFamily="18" charset="0"/>
                <a:cs typeface="Times New Roman" pitchFamily="18" charset="0"/>
              </a:rPr>
              <a:t>4. zamonaviy </a:t>
            </a:r>
            <a:r>
              <a:rPr lang="en-US" sz="3200" dirty="0" err="1" smtClean="0">
                <a:solidFill>
                  <a:srgbClr val="002060"/>
                </a:solidFill>
                <a:effectLst/>
                <a:latin typeface="Times New Roman" pitchFamily="18" charset="0"/>
                <a:cs typeface="Times New Roman" pitchFamily="18" charset="0"/>
              </a:rPr>
              <a:t>boshqaruv</a:t>
            </a: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usullari</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bilan</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xaraqatlanayotgan</a:t>
            </a:r>
            <a:r>
              <a:rPr lang="en-US" sz="32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h</a:t>
            </a:r>
            <a:r>
              <a:rPr lang="uz-Latn-UZ" sz="3200" dirty="0" smtClean="0">
                <a:solidFill>
                  <a:srgbClr val="002060"/>
                </a:solidFill>
                <a:effectLst/>
                <a:latin typeface="Times New Roman" pitchFamily="18" charset="0"/>
                <a:cs typeface="Times New Roman" pitchFamily="18" charset="0"/>
              </a:rPr>
              <a:t>ar qanday boshqaruv darajasidagi ma'mur, ishni tashkil qil</a:t>
            </a:r>
            <a:r>
              <a:rPr lang="en-US" sz="3200" dirty="0" err="1" smtClean="0">
                <a:solidFill>
                  <a:srgbClr val="002060"/>
                </a:solidFill>
                <a:effectLst/>
                <a:latin typeface="Times New Roman" pitchFamily="18" charset="0"/>
                <a:cs typeface="Times New Roman" pitchFamily="18" charset="0"/>
              </a:rPr>
              <a:t>uvchi</a:t>
            </a:r>
            <a:r>
              <a:rPr lang="en-US" sz="3200" dirty="0" smtClean="0">
                <a:solidFill>
                  <a:srgbClr val="002060"/>
                </a:solidFill>
                <a:effectLst/>
                <a:latin typeface="Times New Roman" pitchFamily="18" charset="0"/>
                <a:cs typeface="Times New Roman" pitchFamily="18" charset="0"/>
              </a:rPr>
              <a:t>. </a:t>
            </a:r>
            <a:endParaRPr lang="ru-RU" sz="32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"MENEJER" </a:t>
            </a:r>
            <a:r>
              <a:rPr lang="en-US" sz="3600" b="1" dirty="0" smtClean="0">
                <a:solidFill>
                  <a:srgbClr val="FF0000"/>
                </a:solidFill>
                <a:latin typeface="Times New Roman" pitchFamily="18" charset="0"/>
                <a:cs typeface="Times New Roman" pitchFamily="18" charset="0"/>
              </a:rPr>
              <a:t>TUSHUNCHASI</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4</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1428736"/>
            <a:ext cx="7498080" cy="4800600"/>
          </a:xfrm>
        </p:spPr>
        <p:txBody>
          <a:bodyPr>
            <a:normAutofit/>
          </a:bodyPr>
          <a:lstStyle/>
          <a:p>
            <a:pPr>
              <a:buNone/>
            </a:pPr>
            <a:r>
              <a:rPr lang="uz-Latn-UZ" sz="3600" b="1" dirty="0" smtClean="0">
                <a:solidFill>
                  <a:srgbClr val="C00000"/>
                </a:solidFill>
                <a:latin typeface="Times New Roman" pitchFamily="18" charset="0"/>
                <a:cs typeface="Times New Roman" pitchFamily="18" charset="0"/>
              </a:rPr>
              <a:t>Menejer - bu doimiy boshqaruv lavozimini egallagan va bozor sharoitida faoliyat yurituvchi tashkilot faoliyati</a:t>
            </a:r>
            <a:r>
              <a:rPr lang="en-US" sz="3600" b="1" dirty="0" smtClean="0">
                <a:solidFill>
                  <a:srgbClr val="C00000"/>
                </a:solidFill>
                <a:latin typeface="Times New Roman" pitchFamily="18" charset="0"/>
                <a:cs typeface="Times New Roman" pitchFamily="18" charset="0"/>
              </a:rPr>
              <a:t> </a:t>
            </a:r>
            <a:r>
              <a:rPr lang="uz-Latn-UZ" sz="3600" b="1" dirty="0" smtClean="0">
                <a:solidFill>
                  <a:srgbClr val="C00000"/>
                </a:solidFill>
                <a:latin typeface="Times New Roman" pitchFamily="18" charset="0"/>
                <a:cs typeface="Times New Roman" pitchFamily="18" charset="0"/>
              </a:rPr>
              <a:t>turlari bo'yicha qaror qabul qilish huquqiga ega bo'lgan shaxs.</a:t>
            </a:r>
            <a:endParaRPr lang="ru-RU" sz="3600" b="1" dirty="0">
              <a:solidFill>
                <a:srgbClr val="C0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mtClean="0"/>
              <a:pPr/>
              <a:t>5</a:t>
            </a:fld>
            <a:endParaRPr lang="ru-RU"/>
          </a:p>
        </p:txBody>
      </p:sp>
      <p:sp>
        <p:nvSpPr>
          <p:cNvPr id="5" name="Прямоугольник 4"/>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MENEJER</a:t>
            </a:r>
            <a:r>
              <a:rPr lang="en-US" sz="3600" b="1" dirty="0" smtClean="0">
                <a:solidFill>
                  <a:srgbClr val="FF0000"/>
                </a:solidFill>
                <a:latin typeface="Times New Roman" pitchFamily="18" charset="0"/>
                <a:cs typeface="Times New Roman" pitchFamily="18" charset="0"/>
              </a:rPr>
              <a:t> VAZIFASI</a:t>
            </a:r>
            <a:endParaRPr lang="ru-RU" sz="3600" b="1" dirty="0">
              <a:solidFill>
                <a:srgbClr val="C0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500166" y="1571612"/>
            <a:ext cx="7498080" cy="4800600"/>
          </a:xfrm>
        </p:spPr>
        <p:txBody>
          <a:bodyPr>
            <a:normAutofit/>
          </a:bodyPr>
          <a:lstStyle/>
          <a:p>
            <a:pPr>
              <a:buNone/>
            </a:pPr>
            <a:r>
              <a:rPr lang="uz-Latn-UZ" sz="3600" b="1" dirty="0" smtClean="0">
                <a:solidFill>
                  <a:srgbClr val="002060"/>
                </a:solidFill>
                <a:latin typeface="Times New Roman" pitchFamily="18" charset="0"/>
                <a:cs typeface="Times New Roman" pitchFamily="18" charset="0"/>
              </a:rPr>
              <a:t>Menejer ishining o'ziga xos xususiyati shundaki, u ishlab chiqarish, iqtisodiy, texnik va ijtimoiy muammolarni asosan tashkiliy tartibda hal qiladi, bu muammolarni bevosita hal qilishi kerak bo'lgan odamlarga ta'sir ko'rsatadi.</a:t>
            </a:r>
            <a:endParaRPr lang="ru-RU" sz="3600" b="1" dirty="0">
              <a:solidFill>
                <a:srgbClr val="00206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1182D2C8-8C08-481D-98E3-DD766A4C5F69}" type="slidenum">
              <a:rPr lang="ru-RU" smtClean="0"/>
              <a:pPr/>
              <a:t>6</a:t>
            </a:fld>
            <a:endParaRPr lang="ru-RU"/>
          </a:p>
        </p:txBody>
      </p:sp>
      <p:sp>
        <p:nvSpPr>
          <p:cNvPr id="5" name="Прямоугольник 4"/>
          <p:cNvSpPr/>
          <p:nvPr/>
        </p:nvSpPr>
        <p:spPr>
          <a:xfrm>
            <a:off x="1000100" y="142852"/>
            <a:ext cx="8143900" cy="1323439"/>
          </a:xfrm>
          <a:prstGeom prst="rect">
            <a:avLst/>
          </a:prstGeom>
          <a:solidFill>
            <a:srgbClr val="FFFF00"/>
          </a:solidFill>
        </p:spPr>
        <p:txBody>
          <a:bodyPr wrap="square">
            <a:spAutoFit/>
          </a:bodyPr>
          <a:lstStyle/>
          <a:p>
            <a:pPr algn="ctr"/>
            <a:r>
              <a:rPr lang="uz-Latn-UZ" sz="4000" b="1" smtClean="0">
                <a:solidFill>
                  <a:srgbClr val="FF0000"/>
                </a:solidFill>
                <a:latin typeface="Times New Roman" pitchFamily="18" charset="0"/>
                <a:cs typeface="Times New Roman" pitchFamily="18" charset="0"/>
              </a:rPr>
              <a:t> Menejer ishining o'ziga xos xususiyati</a:t>
            </a:r>
            <a:endParaRPr lang="ru-RU" sz="4000" b="1" dirty="0">
              <a:solidFill>
                <a:srgbClr val="FF0000"/>
              </a:solidFill>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000108"/>
            <a:ext cx="7858180" cy="5214974"/>
          </a:xfrm>
        </p:spPr>
        <p:txBody>
          <a:bodyPr>
            <a:noAutofit/>
          </a:bodyPr>
          <a:lstStyle/>
          <a:p>
            <a:pPr marL="361950">
              <a:lnSpc>
                <a:spcPts val="3900"/>
              </a:lnSpc>
            </a:pPr>
            <a:r>
              <a:rPr lang="en-US" sz="2800" dirty="0" smtClean="0">
                <a:effectLst/>
                <a:latin typeface="Times New Roman" pitchFamily="18" charset="0"/>
                <a:cs typeface="Times New Roman" pitchFamily="18" charset="0"/>
              </a:rPr>
              <a:t>1. </a:t>
            </a:r>
            <a:r>
              <a:rPr lang="uz-Latn-UZ" sz="2800" dirty="0" smtClean="0">
                <a:effectLst/>
                <a:latin typeface="Times New Roman" pitchFamily="18" charset="0"/>
                <a:cs typeface="Times New Roman" pitchFamily="18" charset="0"/>
              </a:rPr>
              <a:t>"</a:t>
            </a:r>
            <a:r>
              <a:rPr lang="uz-Latn-UZ" sz="2800" dirty="0" smtClean="0">
                <a:latin typeface="Times New Roman" pitchFamily="18" charset="0"/>
                <a:cs typeface="Times New Roman" pitchFamily="18" charset="0"/>
              </a:rPr>
              <a:t>Menejer-diplomat. Menejerning ko'nikmalari va qobiliyatlari orasida muzokara qilish qobiliyati muhim vazifasini bajaradi. Hozirgi kunda yuqori menejerlar ko'p vaqtlarini aloqa o'rnatishga sarflaydilar. </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800" dirty="0" smtClean="0">
                <a:latin typeface="Times New Roman" pitchFamily="18" charset="0"/>
                <a:cs typeface="Times New Roman" pitchFamily="18" charset="0"/>
              </a:rPr>
              <a:t/>
            </a:r>
            <a:br>
              <a:rPr lang="en-US" sz="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2. </a:t>
            </a:r>
            <a:r>
              <a:rPr lang="uz-Latn-UZ" sz="2800" dirty="0" smtClean="0">
                <a:latin typeface="Times New Roman" pitchFamily="18" charset="0"/>
                <a:cs typeface="Times New Roman" pitchFamily="18" charset="0"/>
              </a:rPr>
              <a:t>Innovatsion menejer. Yangi texnologiyalar asosida mehnat unumdorligini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rakobatbardoshlik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samaradorlikni</a:t>
            </a:r>
            <a:r>
              <a:rPr lang="en-US" sz="2800" dirty="0" smtClean="0">
                <a:latin typeface="Times New Roman" pitchFamily="18" charset="0"/>
                <a:cs typeface="Times New Roman" pitchFamily="18" charset="0"/>
              </a:rPr>
              <a:t> </a:t>
            </a:r>
            <a:r>
              <a:rPr lang="uz-Latn-UZ" sz="2800" dirty="0" smtClean="0">
                <a:latin typeface="Times New Roman" pitchFamily="18" charset="0"/>
                <a:cs typeface="Times New Roman" pitchFamily="18" charset="0"/>
              </a:rPr>
              <a:t> oshirish</a:t>
            </a:r>
            <a:r>
              <a:rPr lang="en-US" sz="2800" dirty="0" err="1" smtClean="0">
                <a:latin typeface="Times New Roman" pitchFamily="18" charset="0"/>
                <a:cs typeface="Times New Roman" pitchFamily="18" charset="0"/>
              </a:rPr>
              <a:t>ni</a:t>
            </a:r>
            <a:r>
              <a:rPr lang="en-US" sz="2800" dirty="0" smtClean="0">
                <a:latin typeface="Times New Roman" pitchFamily="18" charset="0"/>
                <a:cs typeface="Times New Roman" pitchFamily="18" charset="0"/>
              </a:rPr>
              <a:t> </a:t>
            </a:r>
            <a:r>
              <a:rPr lang="uz-Latn-UZ" sz="2800" dirty="0" smtClean="0">
                <a:effectLst/>
                <a:latin typeface="Times New Roman" pitchFamily="18" charset="0"/>
                <a:cs typeface="Times New Roman" pitchFamily="18" charset="0"/>
              </a:rPr>
              <a:t>tashkil qil</a:t>
            </a:r>
            <a:r>
              <a:rPr lang="en-US" sz="2800" dirty="0" err="1" smtClean="0">
                <a:effectLst/>
                <a:latin typeface="Times New Roman" pitchFamily="18" charset="0"/>
                <a:cs typeface="Times New Roman" pitchFamily="18" charset="0"/>
              </a:rPr>
              <a:t>uvchi</a:t>
            </a:r>
            <a:r>
              <a:rPr lang="en-US" sz="2800" dirty="0" smtClean="0">
                <a:solidFill>
                  <a:srgbClr val="002060"/>
                </a:solidFill>
                <a:effectLst/>
                <a:latin typeface="Times New Roman" pitchFamily="18" charset="0"/>
                <a:cs typeface="Times New Roman" pitchFamily="18" charset="0"/>
              </a:rPr>
              <a:t>. </a:t>
            </a:r>
            <a:endParaRPr lang="ru-RU" sz="28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MENEJER</a:t>
            </a:r>
            <a:r>
              <a:rPr lang="en-US" sz="3600" b="1" dirty="0" smtClean="0">
                <a:solidFill>
                  <a:srgbClr val="FF0000"/>
                </a:solidFill>
                <a:latin typeface="Times New Roman" pitchFamily="18" charset="0"/>
                <a:cs typeface="Times New Roman" pitchFamily="18" charset="0"/>
              </a:rPr>
              <a:t> ROLLARI</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7</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857232"/>
            <a:ext cx="7858180" cy="5214974"/>
          </a:xfrm>
        </p:spPr>
        <p:txBody>
          <a:bodyPr>
            <a:noAutofit/>
          </a:bodyPr>
          <a:lstStyle/>
          <a:p>
            <a:pPr marL="361950"/>
            <a:r>
              <a:rPr lang="en-US" sz="2400" dirty="0" smtClean="0">
                <a:latin typeface="Times New Roman" pitchFamily="18" charset="0"/>
                <a:cs typeface="Times New Roman" pitchFamily="18" charset="0"/>
              </a:rPr>
              <a:t>M</a:t>
            </a:r>
            <a:r>
              <a:rPr lang="uz-Latn-UZ" sz="2400" dirty="0" smtClean="0">
                <a:latin typeface="Times New Roman" pitchFamily="18" charset="0"/>
                <a:cs typeface="Times New Roman" pitchFamily="18" charset="0"/>
              </a:rPr>
              <a:t>enejer-</a:t>
            </a:r>
            <a:r>
              <a:rPr lang="en-US" sz="2400" dirty="0" err="1" smtClean="0">
                <a:latin typeface="Times New Roman" pitchFamily="18" charset="0"/>
                <a:cs typeface="Times New Roman" pitchFamily="18" charset="0"/>
              </a:rPr>
              <a:t>boshqaruvchi</a:t>
            </a:r>
            <a:r>
              <a:rPr lang="uz-Latn-UZ"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1</a:t>
            </a:r>
            <a:r>
              <a:rPr lang="uz-Latn-UZ" sz="2400" dirty="0" smtClean="0">
                <a:latin typeface="Times New Roman" pitchFamily="18" charset="0"/>
                <a:cs typeface="Times New Roman" pitchFamily="18" charset="0"/>
              </a:rPr>
              <a:t>. korxona boshqaruvi sohasida umumiy bilimlarning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mavjudligi;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uz-Latn-UZ" sz="2400" dirty="0" smtClean="0">
                <a:latin typeface="Times New Roman" pitchFamily="18" charset="0"/>
                <a:cs typeface="Times New Roman" pitchFamily="18" charset="0"/>
              </a:rPr>
              <a:t>2. ishlab chiqarish sohasida ishlab chiqarish texnologiyasi </a:t>
            </a:r>
            <a:r>
              <a:rPr lang="en-US" sz="2400" dirty="0" smtClean="0">
                <a:latin typeface="Times New Roman" pitchFamily="18" charset="0"/>
                <a:cs typeface="Times New Roman" pitchFamily="18" charset="0"/>
              </a:rPr>
              <a:t>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masalasida vakolat;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uz-Latn-UZ" sz="2400" dirty="0" smtClean="0">
                <a:latin typeface="Times New Roman" pitchFamily="18" charset="0"/>
                <a:cs typeface="Times New Roman" pitchFamily="18" charset="0"/>
              </a:rPr>
              <a:t>3. ma'muriy ko'nikmalarga ega bo'lish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birga</a:t>
            </a:r>
            <a:r>
              <a:rPr lang="en-US" sz="2400" dirty="0" smtClean="0">
                <a:latin typeface="Times New Roman" pitchFamily="18" charset="0"/>
                <a:cs typeface="Times New Roman" pitchFamily="18" charset="0"/>
              </a:rPr>
              <a:t>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tadbirkorlik, bozorlardagi vaziyatni nazorat qilish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qobiliyati, resurslarini eng foydali sohalarda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taqsimlash</a:t>
            </a:r>
            <a:r>
              <a:rPr lang="en-US" sz="2400" dirty="0" err="1" smtClean="0">
                <a:latin typeface="Times New Roman" pitchFamily="18" charset="0"/>
                <a:cs typeface="Times New Roman" pitchFamily="18" charset="0"/>
              </a:rPr>
              <a:t>da</a:t>
            </a:r>
            <a:r>
              <a:rPr lang="uz-Latn-UZ" sz="2400" dirty="0" smtClean="0">
                <a:latin typeface="Times New Roman" pitchFamily="18" charset="0"/>
                <a:cs typeface="Times New Roman" pitchFamily="18" charset="0"/>
              </a:rPr>
              <a:t> tashabbus</a:t>
            </a:r>
            <a:r>
              <a:rPr lang="en-US" sz="2400" dirty="0" err="1" smtClean="0">
                <a:latin typeface="Times New Roman" pitchFamily="18" charset="0"/>
                <a:cs typeface="Times New Roman" pitchFamily="18" charset="0"/>
              </a:rPr>
              <a:t>kor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bo’lish</a:t>
            </a:r>
            <a:r>
              <a:rPr lang="uz-Latn-UZ"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uz-Latn-UZ" sz="2400" dirty="0" smtClean="0">
                <a:latin typeface="Times New Roman" pitchFamily="18" charset="0"/>
                <a:cs typeface="Times New Roman" pitchFamily="18" charset="0"/>
              </a:rPr>
              <a:t>4. rahbarlar va xodimlar</a:t>
            </a:r>
            <a:r>
              <a:rPr lang="en-US" sz="2400" dirty="0" err="1" smtClean="0">
                <a:latin typeface="Times New Roman" pitchFamily="18" charset="0"/>
                <a:cs typeface="Times New Roman" pitchFamily="18" charset="0"/>
              </a:rPr>
              <a:t>dan</a:t>
            </a:r>
            <a:r>
              <a:rPr lang="uz-Latn-UZ" sz="2400" dirty="0" smtClean="0">
                <a:latin typeface="Times New Roman" pitchFamily="18" charset="0"/>
                <a:cs typeface="Times New Roman" pitchFamily="18" charset="0"/>
              </a:rPr>
              <a:t> xabardor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bo’lish</a:t>
            </a:r>
            <a:r>
              <a:rPr lang="uz-Latn-UZ" sz="2400" dirty="0" smtClean="0">
                <a:latin typeface="Times New Roman" pitchFamily="18" charset="0"/>
                <a:cs typeface="Times New Roman" pitchFamily="18" charset="0"/>
              </a:rPr>
              <a:t> va malakali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qarorlar qabul qilish va ularning bajarilishida har birining </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uz-Latn-UZ" sz="2400" dirty="0" smtClean="0">
                <a:latin typeface="Times New Roman" pitchFamily="18" charset="0"/>
                <a:cs typeface="Times New Roman" pitchFamily="18" charset="0"/>
              </a:rPr>
              <a:t>ishtirokini taqsimlash.</a:t>
            </a:r>
            <a:r>
              <a:rPr lang="en-US" sz="2400" dirty="0" smtClean="0">
                <a:solidFill>
                  <a:srgbClr val="002060"/>
                </a:solidFill>
                <a:effectLst/>
                <a:latin typeface="Times New Roman" pitchFamily="18" charset="0"/>
                <a:cs typeface="Times New Roman" pitchFamily="18" charset="0"/>
              </a:rPr>
              <a:t> </a:t>
            </a:r>
            <a:endParaRPr lang="ru-RU" sz="24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MENEJER</a:t>
            </a:r>
            <a:r>
              <a:rPr lang="en-US" sz="3600" b="1" dirty="0" smtClean="0">
                <a:solidFill>
                  <a:srgbClr val="FF0000"/>
                </a:solidFill>
                <a:latin typeface="Times New Roman" pitchFamily="18" charset="0"/>
                <a:cs typeface="Times New Roman" pitchFamily="18" charset="0"/>
              </a:rPr>
              <a:t> ROLLARI</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8</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sz="quarter" idx="1"/>
          </p:nvPr>
        </p:nvGraphicFramePr>
        <p:xfrm>
          <a:off x="1071539" y="1097649"/>
          <a:ext cx="8001054" cy="4570850"/>
        </p:xfrm>
        <a:graphic>
          <a:graphicData uri="http://schemas.openxmlformats.org/drawingml/2006/table">
            <a:tbl>
              <a:tblPr firstRow="1" bandRow="1">
                <a:tableStyleId>{5C22544A-7EE6-4342-B048-85BDC9FD1C3A}</a:tableStyleId>
              </a:tblPr>
              <a:tblGrid>
                <a:gridCol w="2667018"/>
                <a:gridCol w="2667018"/>
                <a:gridCol w="2667018"/>
              </a:tblGrid>
              <a:tr h="688277">
                <a:tc>
                  <a:txBody>
                    <a:bodyPr/>
                    <a:lstStyle/>
                    <a:p>
                      <a:pPr algn="ctr"/>
                      <a:r>
                        <a:rPr lang="en-US" dirty="0" err="1" smtClean="0"/>
                        <a:t>Rol</a:t>
                      </a:r>
                      <a:endParaRPr lang="ru-RU" dirty="0"/>
                    </a:p>
                  </a:txBody>
                  <a:tcPr/>
                </a:tc>
                <a:tc>
                  <a:txBody>
                    <a:bodyPr/>
                    <a:lstStyle/>
                    <a:p>
                      <a:pPr algn="ctr"/>
                      <a:r>
                        <a:rPr lang="en-US" dirty="0" smtClean="0"/>
                        <a:t>T</a:t>
                      </a:r>
                      <a:r>
                        <a:rPr lang="uz-Latn-UZ" dirty="0" smtClean="0"/>
                        <a:t>avsif</a:t>
                      </a:r>
                      <a:endParaRPr lang="ru-RU" dirty="0"/>
                    </a:p>
                  </a:txBody>
                  <a:tcPr/>
                </a:tc>
                <a:tc>
                  <a:txBody>
                    <a:bodyPr/>
                    <a:lstStyle/>
                    <a:p>
                      <a:pPr algn="ctr"/>
                      <a:r>
                        <a:rPr lang="en-US" dirty="0" smtClean="0"/>
                        <a:t>F</a:t>
                      </a:r>
                      <a:r>
                        <a:rPr lang="uz-Latn-UZ" dirty="0" smtClean="0"/>
                        <a:t>aoliyatining xususiyatlari</a:t>
                      </a:r>
                      <a:endParaRPr lang="ru-RU" dirty="0"/>
                    </a:p>
                  </a:txBody>
                  <a:tcPr/>
                </a:tc>
              </a:tr>
              <a:tr h="1108893">
                <a:tc>
                  <a:txBody>
                    <a:bodyPr/>
                    <a:lstStyle/>
                    <a:p>
                      <a:r>
                        <a:rPr lang="en-US" dirty="0" smtClean="0"/>
                        <a:t>Bosh </a:t>
                      </a:r>
                      <a:r>
                        <a:rPr lang="en-US" dirty="0" err="1" smtClean="0"/>
                        <a:t>raxbar</a:t>
                      </a:r>
                      <a:endParaRPr lang="ru-RU" dirty="0"/>
                    </a:p>
                  </a:txBody>
                  <a:tcPr>
                    <a:solidFill>
                      <a:schemeClr val="bg2">
                        <a:lumMod val="75000"/>
                      </a:schemeClr>
                    </a:solidFill>
                  </a:tcPr>
                </a:tc>
                <a:tc>
                  <a:txBody>
                    <a:bodyPr/>
                    <a:lstStyle/>
                    <a:p>
                      <a:r>
                        <a:rPr lang="uz-Latn-UZ" sz="1600" dirty="0" smtClean="0"/>
                        <a:t>Shaxslararo rollar Vazifalari huquqiy yoki ijtimoiy xarakterdagi majburiyatlarni bajarishni o'z ichiga olgan ramziy bob</a:t>
                      </a:r>
                      <a:endParaRPr lang="ru-RU" sz="1400" dirty="0"/>
                    </a:p>
                  </a:txBody>
                  <a:tcPr>
                    <a:solidFill>
                      <a:schemeClr val="bg2">
                        <a:lumMod val="75000"/>
                      </a:schemeClr>
                    </a:solidFill>
                  </a:tcPr>
                </a:tc>
                <a:tc>
                  <a:txBody>
                    <a:bodyPr/>
                    <a:lstStyle/>
                    <a:p>
                      <a:r>
                        <a:rPr lang="uz-Latn-UZ" dirty="0" smtClean="0"/>
                        <a:t>Vaziyat bilan bog'liq marosimlar, harakatlar</a:t>
                      </a:r>
                      <a:endParaRPr lang="ru-RU" dirty="0"/>
                    </a:p>
                  </a:txBody>
                  <a:tcPr>
                    <a:solidFill>
                      <a:schemeClr val="bg2">
                        <a:lumMod val="75000"/>
                      </a:schemeClr>
                    </a:solidFill>
                  </a:tcPr>
                </a:tc>
              </a:tr>
              <a:tr h="1108893">
                <a:tc>
                  <a:txBody>
                    <a:bodyPr/>
                    <a:lstStyle/>
                    <a:p>
                      <a:r>
                        <a:rPr lang="en-US" dirty="0" err="1" smtClean="0"/>
                        <a:t>Sardor</a:t>
                      </a:r>
                      <a:r>
                        <a:rPr lang="en-US" dirty="0" smtClean="0"/>
                        <a:t> </a:t>
                      </a:r>
                      <a:endParaRPr lang="ru-RU" dirty="0"/>
                    </a:p>
                  </a:txBody>
                  <a:tcPr>
                    <a:solidFill>
                      <a:schemeClr val="tx2">
                        <a:lumMod val="20000"/>
                        <a:lumOff val="80000"/>
                      </a:schemeClr>
                    </a:solidFill>
                  </a:tcPr>
                </a:tc>
                <a:tc>
                  <a:txBody>
                    <a:bodyPr/>
                    <a:lstStyle/>
                    <a:p>
                      <a:r>
                        <a:rPr lang="uz-Latn-UZ" sz="1400" dirty="0" smtClean="0"/>
                        <a:t>Qo'l ostidagilarni rag'batlantirish va faollashtirish, xodimlarni yollash, o'qitish uchun javobgardir</a:t>
                      </a:r>
                      <a:endParaRPr lang="ru-RU" sz="1400" dirty="0"/>
                    </a:p>
                  </a:txBody>
                  <a:tcPr>
                    <a:solidFill>
                      <a:schemeClr val="tx2">
                        <a:lumMod val="20000"/>
                        <a:lumOff val="80000"/>
                      </a:schemeClr>
                    </a:solidFill>
                  </a:tcPr>
                </a:tc>
                <a:tc>
                  <a:txBody>
                    <a:bodyPr/>
                    <a:lstStyle/>
                    <a:p>
                      <a:r>
                        <a:rPr lang="uz-Latn-UZ" dirty="0" smtClean="0"/>
                        <a:t>Qo'l ostidagilar ishtirokidagi barcha boshqaruv faoliyati</a:t>
                      </a:r>
                      <a:endParaRPr lang="ru-RU" dirty="0"/>
                    </a:p>
                  </a:txBody>
                  <a:tcPr>
                    <a:solidFill>
                      <a:schemeClr val="tx2">
                        <a:lumMod val="20000"/>
                        <a:lumOff val="80000"/>
                      </a:schemeClr>
                    </a:solidFill>
                  </a:tcPr>
                </a:tc>
              </a:tr>
              <a:tr h="1108893">
                <a:tc>
                  <a:txBody>
                    <a:bodyPr/>
                    <a:lstStyle/>
                    <a:p>
                      <a:r>
                        <a:rPr lang="uz-Latn-UZ" dirty="0" smtClean="0"/>
                        <a:t>Bog'lanish havolasi</a:t>
                      </a:r>
                      <a:endParaRPr lang="ru-RU" dirty="0"/>
                    </a:p>
                  </a:txBody>
                  <a:tcPr>
                    <a:solidFill>
                      <a:schemeClr val="accent4">
                        <a:lumMod val="40000"/>
                        <a:lumOff val="60000"/>
                      </a:schemeClr>
                    </a:solidFill>
                  </a:tcPr>
                </a:tc>
                <a:tc>
                  <a:txBody>
                    <a:bodyPr/>
                    <a:lstStyle/>
                    <a:p>
                      <a:r>
                        <a:rPr lang="uz-Latn-UZ" sz="1400" dirty="0" smtClean="0"/>
                        <a:t>Ma'lumot beradigan va xizmat ko'rsatadigan tashqi aloqalar va axborot manbalarining o'z-o'zini rivojlantirish tarmog'ining ishlashini ta'minlaydi</a:t>
                      </a:r>
                      <a:endParaRPr lang="ru-RU" sz="1400" dirty="0"/>
                    </a:p>
                  </a:txBody>
                  <a:tcPr>
                    <a:solidFill>
                      <a:schemeClr val="accent4">
                        <a:lumMod val="40000"/>
                        <a:lumOff val="60000"/>
                      </a:schemeClr>
                    </a:solidFill>
                  </a:tcPr>
                </a:tc>
                <a:tc>
                  <a:txBody>
                    <a:bodyPr/>
                    <a:lstStyle/>
                    <a:p>
                      <a:r>
                        <a:rPr lang="uz-Latn-UZ" dirty="0" smtClean="0"/>
                        <a:t>Yozishmalar, yon uchrashuvlarda qatnashish. Tashqi tashkilotlar va shaxslar bilan ishlash</a:t>
                      </a:r>
                      <a:endParaRPr lang="ru-RU" dirty="0"/>
                    </a:p>
                  </a:txBody>
                  <a:tcPr>
                    <a:solidFill>
                      <a:schemeClr val="accent4">
                        <a:lumMod val="40000"/>
                        <a:lumOff val="60000"/>
                      </a:schemeClr>
                    </a:solidFill>
                  </a:tcPr>
                </a:tc>
              </a:tr>
            </a:tbl>
          </a:graphicData>
        </a:graphic>
      </p:graphicFrame>
      <p:sp>
        <p:nvSpPr>
          <p:cNvPr id="3" name="Прямоугольник 2"/>
          <p:cNvSpPr/>
          <p:nvPr/>
        </p:nvSpPr>
        <p:spPr>
          <a:xfrm>
            <a:off x="1000100" y="68025"/>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MENEJER</a:t>
            </a:r>
            <a:r>
              <a:rPr lang="en-US" sz="3600" b="1" dirty="0" smtClean="0">
                <a:solidFill>
                  <a:srgbClr val="FF0000"/>
                </a:solidFill>
                <a:latin typeface="Times New Roman" pitchFamily="18" charset="0"/>
                <a:cs typeface="Times New Roman" pitchFamily="18" charset="0"/>
              </a:rPr>
              <a:t> ROLLARI</a:t>
            </a:r>
            <a:endParaRPr lang="ru-RU" sz="3600" b="1" dirty="0">
              <a:solidFill>
                <a:srgbClr val="C000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sz="quarter" idx="1"/>
          </p:nvPr>
        </p:nvGraphicFramePr>
        <p:xfrm>
          <a:off x="1142946" y="1071546"/>
          <a:ext cx="8001054" cy="5158851"/>
        </p:xfrm>
        <a:graphic>
          <a:graphicData uri="http://schemas.openxmlformats.org/drawingml/2006/table">
            <a:tbl>
              <a:tblPr firstRow="1" bandRow="1">
                <a:tableStyleId>{5C22544A-7EE6-4342-B048-85BDC9FD1C3A}</a:tableStyleId>
              </a:tblPr>
              <a:tblGrid>
                <a:gridCol w="1928825"/>
                <a:gridCol w="2786082"/>
                <a:gridCol w="3286147"/>
              </a:tblGrid>
              <a:tr h="733840">
                <a:tc>
                  <a:txBody>
                    <a:bodyPr/>
                    <a:lstStyle/>
                    <a:p>
                      <a:pPr algn="ctr"/>
                      <a:r>
                        <a:rPr lang="en-US" dirty="0" err="1" smtClean="0"/>
                        <a:t>Rol</a:t>
                      </a:r>
                      <a:endParaRPr lang="ru-RU" dirty="0"/>
                    </a:p>
                  </a:txBody>
                  <a:tcPr/>
                </a:tc>
                <a:tc>
                  <a:txBody>
                    <a:bodyPr/>
                    <a:lstStyle/>
                    <a:p>
                      <a:pPr algn="ctr"/>
                      <a:r>
                        <a:rPr lang="en-US" dirty="0" smtClean="0"/>
                        <a:t>T</a:t>
                      </a:r>
                      <a:r>
                        <a:rPr lang="uz-Latn-UZ" dirty="0" smtClean="0"/>
                        <a:t>avsif</a:t>
                      </a:r>
                      <a:endParaRPr lang="ru-RU" dirty="0"/>
                    </a:p>
                  </a:txBody>
                  <a:tcPr/>
                </a:tc>
                <a:tc>
                  <a:txBody>
                    <a:bodyPr/>
                    <a:lstStyle/>
                    <a:p>
                      <a:pPr algn="ctr"/>
                      <a:r>
                        <a:rPr lang="en-US" dirty="0" smtClean="0"/>
                        <a:t>F</a:t>
                      </a:r>
                      <a:r>
                        <a:rPr lang="uz-Latn-UZ" dirty="0" smtClean="0"/>
                        <a:t>aoliyatining xususiyatlari</a:t>
                      </a:r>
                      <a:endParaRPr lang="ru-RU" dirty="0"/>
                    </a:p>
                  </a:txBody>
                  <a:tcPr/>
                </a:tc>
              </a:tr>
              <a:tr h="1552176">
                <a:tc>
                  <a:txBody>
                    <a:bodyPr/>
                    <a:lstStyle/>
                    <a:p>
                      <a:r>
                        <a:rPr lang="uz-Latn-UZ" sz="1600" dirty="0" smtClean="0">
                          <a:latin typeface="Times New Roman" pitchFamily="18" charset="0"/>
                          <a:cs typeface="Times New Roman" pitchFamily="18" charset="0"/>
                        </a:rPr>
                        <a:t>Ma'lumot oluvchi</a:t>
                      </a:r>
                      <a:endParaRPr lang="ru-RU" sz="1600" dirty="0">
                        <a:latin typeface="Times New Roman" pitchFamily="18" charset="0"/>
                        <a:cs typeface="Times New Roman" pitchFamily="18" charset="0"/>
                      </a:endParaRPr>
                    </a:p>
                  </a:txBody>
                  <a:tcPr>
                    <a:solidFill>
                      <a:schemeClr val="accent5">
                        <a:lumMod val="20000"/>
                        <a:lumOff val="80000"/>
                      </a:schemeClr>
                    </a:solidFill>
                  </a:tcPr>
                </a:tc>
                <a:tc>
                  <a:txBody>
                    <a:bodyPr/>
                    <a:lstStyle/>
                    <a:p>
                      <a:r>
                        <a:rPr lang="uz-Latn-UZ" sz="1600" dirty="0" smtClean="0">
                          <a:latin typeface="Times New Roman" pitchFamily="18" charset="0"/>
                          <a:cs typeface="Times New Roman" pitchFamily="18" charset="0"/>
                        </a:rPr>
                        <a:t>Axborot rollari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korxona</a:t>
                      </a:r>
                      <a:r>
                        <a:rPr lang="en-US" sz="1600" dirty="0" smtClean="0">
                          <a:latin typeface="Times New Roman" pitchFamily="18" charset="0"/>
                          <a:cs typeface="Times New Roman" pitchFamily="18" charset="0"/>
                        </a:rPr>
                        <a:t> </a:t>
                      </a:r>
                      <a:r>
                        <a:rPr lang="uz-Latn-UZ" sz="1600" dirty="0" smtClean="0">
                          <a:latin typeface="Times New Roman" pitchFamily="18" charset="0"/>
                          <a:cs typeface="Times New Roman" pitchFamily="18" charset="0"/>
                        </a:rPr>
                        <a:t>manfaati uchun ishlatiladigan</a:t>
                      </a:r>
                      <a:r>
                        <a:rPr lang="en-US" sz="1600" dirty="0" smtClean="0">
                          <a:latin typeface="Times New Roman" pitchFamily="18" charset="0"/>
                          <a:cs typeface="Times New Roman" pitchFamily="18" charset="0"/>
                        </a:rPr>
                        <a:t> </a:t>
                      </a:r>
                      <a:r>
                        <a:rPr lang="uz-Latn-UZ" sz="1600" dirty="0" smtClean="0">
                          <a:latin typeface="Times New Roman" pitchFamily="18" charset="0"/>
                          <a:cs typeface="Times New Roman" pitchFamily="18" charset="0"/>
                        </a:rPr>
                        <a:t>har xil ma'lumotlarni </a:t>
                      </a:r>
                      <a:r>
                        <a:rPr lang="en-US" sz="1600" dirty="0" err="1" smtClean="0">
                          <a:latin typeface="Times New Roman" pitchFamily="18" charset="0"/>
                          <a:cs typeface="Times New Roman" pitchFamily="18" charset="0"/>
                        </a:rPr>
                        <a:t>oladi</a:t>
                      </a:r>
                      <a:r>
                        <a:rPr lang="uz-Latn-UZ" sz="1600"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a:p>
                      <a:r>
                        <a:rPr lang="uz-Latn-UZ" sz="1600" dirty="0" smtClean="0">
                          <a:latin typeface="Times New Roman" pitchFamily="18" charset="0"/>
                          <a:cs typeface="Times New Roman" pitchFamily="18" charset="0"/>
                        </a:rPr>
                        <a:t>Tashkilotga kiruvchi tashqi va ichki axborot markazi vazifasini bajaradi</a:t>
                      </a:r>
                      <a:endParaRPr lang="ru-RU" sz="1600" dirty="0">
                        <a:latin typeface="Times New Roman" pitchFamily="18" charset="0"/>
                        <a:cs typeface="Times New Roman" pitchFamily="18" charset="0"/>
                      </a:endParaRPr>
                    </a:p>
                  </a:txBody>
                  <a:tcPr>
                    <a:solidFill>
                      <a:schemeClr val="accent5">
                        <a:lumMod val="20000"/>
                        <a:lumOff val="80000"/>
                      </a:schemeClr>
                    </a:solidFill>
                  </a:tcPr>
                </a:tc>
                <a:tc>
                  <a:txBody>
                    <a:bodyPr/>
                    <a:lstStyle/>
                    <a:p>
                      <a:r>
                        <a:rPr kumimoji="0" lang="uz-Latn-UZ" sz="1600" kern="1200" dirty="0" smtClean="0">
                          <a:solidFill>
                            <a:schemeClr val="dk1"/>
                          </a:solidFill>
                          <a:latin typeface="Times New Roman" pitchFamily="18" charset="0"/>
                          <a:ea typeface="+mn-ea"/>
                          <a:cs typeface="Times New Roman" pitchFamily="18" charset="0"/>
                        </a:rPr>
                        <a:t>Pochtani qayta ishlash, ma'lumot olish bilan bog'liq aloqalarni o'rnatish (davriy nashrlar, o'quv safarlari)</a:t>
                      </a:r>
                      <a:endParaRPr kumimoji="0" lang="ru-RU" sz="1600" kern="1200" dirty="0">
                        <a:solidFill>
                          <a:schemeClr val="dk1"/>
                        </a:solidFill>
                        <a:latin typeface="Times New Roman" pitchFamily="18" charset="0"/>
                        <a:ea typeface="+mn-ea"/>
                        <a:cs typeface="Times New Roman" pitchFamily="18" charset="0"/>
                      </a:endParaRPr>
                    </a:p>
                  </a:txBody>
                  <a:tcPr>
                    <a:solidFill>
                      <a:schemeClr val="accent5">
                        <a:lumMod val="20000"/>
                        <a:lumOff val="80000"/>
                      </a:schemeClr>
                    </a:solidFill>
                  </a:tcPr>
                </a:tc>
              </a:tr>
              <a:tr h="1182300">
                <a:tc>
                  <a:txBody>
                    <a:bodyPr/>
                    <a:lstStyle/>
                    <a:p>
                      <a:r>
                        <a:rPr lang="uz-Latn-UZ" sz="1600" dirty="0" smtClean="0">
                          <a:latin typeface="Times New Roman" pitchFamily="18" charset="0"/>
                          <a:cs typeface="Times New Roman" pitchFamily="18" charset="0"/>
                        </a:rPr>
                        <a:t>Axborot tarqatuvchi</a:t>
                      </a:r>
                      <a:endParaRPr lang="ru-RU" sz="1600" dirty="0">
                        <a:latin typeface="Times New Roman" pitchFamily="18" charset="0"/>
                        <a:cs typeface="Times New Roman" pitchFamily="18" charset="0"/>
                      </a:endParaRPr>
                    </a:p>
                  </a:txBody>
                  <a:tcPr>
                    <a:solidFill>
                      <a:schemeClr val="bg2">
                        <a:lumMod val="90000"/>
                      </a:schemeClr>
                    </a:solidFill>
                  </a:tcPr>
                </a:tc>
                <a:tc>
                  <a:txBody>
                    <a:bodyPr/>
                    <a:lstStyle/>
                    <a:p>
                      <a:r>
                        <a:rPr lang="uz-Latn-UZ" sz="1600" dirty="0" smtClean="0">
                          <a:latin typeface="Times New Roman" pitchFamily="18" charset="0"/>
                          <a:cs typeface="Times New Roman" pitchFamily="18" charset="0"/>
                        </a:rPr>
                        <a:t>Tashqi manbalardan olingan ma'lumotlarni tashkilot a'zolariga o'tkazadi; boshqalar</a:t>
                      </a:r>
                      <a:r>
                        <a:rPr lang="en-US" sz="1600" dirty="0" err="1" smtClean="0">
                          <a:latin typeface="Times New Roman" pitchFamily="18" charset="0"/>
                          <a:cs typeface="Times New Roman" pitchFamily="18" charset="0"/>
                        </a:rPr>
                        <a:t>dan</a:t>
                      </a:r>
                      <a:r>
                        <a:rPr lang="en-US" sz="1600" dirty="0" smtClean="0">
                          <a:latin typeface="Times New Roman" pitchFamily="18" charset="0"/>
                          <a:cs typeface="Times New Roman" pitchFamily="18" charset="0"/>
                        </a:rPr>
                        <a:t> </a:t>
                      </a:r>
                      <a:r>
                        <a:rPr lang="uz-Latn-UZ" sz="1600" dirty="0" smtClean="0">
                          <a:latin typeface="Times New Roman" pitchFamily="18" charset="0"/>
                          <a:cs typeface="Times New Roman" pitchFamily="18" charset="0"/>
                        </a:rPr>
                        <a:t>faktlarni tahlil qilishni talab qiladi.</a:t>
                      </a:r>
                      <a:endParaRPr lang="ru-RU" sz="1600" dirty="0">
                        <a:latin typeface="Times New Roman" pitchFamily="18" charset="0"/>
                        <a:cs typeface="Times New Roman" pitchFamily="18" charset="0"/>
                      </a:endParaRPr>
                    </a:p>
                  </a:txBody>
                  <a:tcPr>
                    <a:solidFill>
                      <a:schemeClr val="bg2">
                        <a:lumMod val="90000"/>
                      </a:schemeClr>
                    </a:solidFill>
                  </a:tcPr>
                </a:tc>
                <a:tc>
                  <a:txBody>
                    <a:bodyPr/>
                    <a:lstStyle/>
                    <a:p>
                      <a:r>
                        <a:rPr kumimoji="0" lang="uz-Latn-UZ" sz="1600" kern="1200" dirty="0" smtClean="0">
                          <a:solidFill>
                            <a:schemeClr val="dk1"/>
                          </a:solidFill>
                          <a:latin typeface="Times New Roman" pitchFamily="18" charset="0"/>
                          <a:ea typeface="+mn-ea"/>
                          <a:cs typeface="Times New Roman" pitchFamily="18" charset="0"/>
                        </a:rPr>
                        <a:t>Ma'lumot olish uchun tashkilotlarga xat yuborish. Mulohazalar, suhbatlar o'tkazish.</a:t>
                      </a:r>
                      <a:endParaRPr kumimoji="0" lang="ru-RU" sz="1600" kern="1200" dirty="0">
                        <a:solidFill>
                          <a:schemeClr val="dk1"/>
                        </a:solidFill>
                        <a:latin typeface="Times New Roman" pitchFamily="18" charset="0"/>
                        <a:ea typeface="+mn-ea"/>
                        <a:cs typeface="Times New Roman" pitchFamily="18" charset="0"/>
                      </a:endParaRPr>
                    </a:p>
                  </a:txBody>
                  <a:tcPr>
                    <a:solidFill>
                      <a:schemeClr val="bg2">
                        <a:lumMod val="90000"/>
                      </a:schemeClr>
                    </a:solidFill>
                  </a:tcPr>
                </a:tc>
              </a:tr>
              <a:tr h="1559891">
                <a:tc>
                  <a:txBody>
                    <a:bodyPr/>
                    <a:lstStyle/>
                    <a:p>
                      <a:r>
                        <a:rPr lang="uz-Latn-UZ" sz="1600" dirty="0" smtClean="0">
                          <a:latin typeface="Times New Roman" pitchFamily="18" charset="0"/>
                          <a:cs typeface="Times New Roman" pitchFamily="18" charset="0"/>
                        </a:rPr>
                        <a:t>Vakil</a:t>
                      </a:r>
                      <a:endParaRPr lang="ru-RU" sz="1600" dirty="0">
                        <a:latin typeface="Times New Roman" pitchFamily="18" charset="0"/>
                        <a:cs typeface="Times New Roman" pitchFamily="18" charset="0"/>
                      </a:endParaRPr>
                    </a:p>
                  </a:txBody>
                  <a:tcPr>
                    <a:solidFill>
                      <a:schemeClr val="accent4">
                        <a:lumMod val="40000"/>
                        <a:lumOff val="60000"/>
                      </a:schemeClr>
                    </a:solidFill>
                  </a:tcPr>
                </a:tc>
                <a:tc>
                  <a:txBody>
                    <a:bodyPr/>
                    <a:lstStyle/>
                    <a:p>
                      <a:r>
                        <a:rPr lang="uz-Latn-UZ" sz="1600" dirty="0" smtClean="0">
                          <a:latin typeface="Times New Roman" pitchFamily="18" charset="0"/>
                          <a:cs typeface="Times New Roman" pitchFamily="18" charset="0"/>
                        </a:rPr>
                        <a:t>Tashqi foydalanuvchilarga rejalar, </a:t>
                      </a:r>
                      <a:r>
                        <a:rPr lang="en-US" sz="1600" dirty="0" err="1" smtClean="0">
                          <a:latin typeface="Times New Roman" pitchFamily="18" charset="0"/>
                          <a:cs typeface="Times New Roman" pitchFamily="18" charset="0"/>
                        </a:rPr>
                        <a:t>dasturlar</a:t>
                      </a:r>
                      <a:r>
                        <a:rPr lang="uz-Latn-UZ" sz="1600" dirty="0" smtClean="0">
                          <a:latin typeface="Times New Roman" pitchFamily="18" charset="0"/>
                          <a:cs typeface="Times New Roman" pitchFamily="18" charset="0"/>
                        </a:rPr>
                        <a:t>, harakatlar, tashkilot ishining natijalari to'g'risida ma'lumot uzatadi; soha mutaxassisi vazifasini bajaradi.</a:t>
                      </a:r>
                      <a:endParaRPr lang="ru-RU" sz="1600" dirty="0">
                        <a:latin typeface="Times New Roman" pitchFamily="18" charset="0"/>
                        <a:cs typeface="Times New Roman" pitchFamily="18" charset="0"/>
                      </a:endParaRPr>
                    </a:p>
                  </a:txBody>
                  <a:tcPr>
                    <a:solidFill>
                      <a:schemeClr val="accent4">
                        <a:lumMod val="40000"/>
                        <a:lumOff val="60000"/>
                      </a:schemeClr>
                    </a:solidFill>
                  </a:tcPr>
                </a:tc>
                <a:tc>
                  <a:txBody>
                    <a:bodyPr/>
                    <a:lstStyle/>
                    <a:p>
                      <a:r>
                        <a:rPr kumimoji="0" lang="uz-Latn-UZ" sz="1600" kern="1200" dirty="0" smtClean="0">
                          <a:solidFill>
                            <a:schemeClr val="dk1"/>
                          </a:solidFill>
                          <a:latin typeface="Times New Roman" pitchFamily="18" charset="0"/>
                          <a:ea typeface="+mn-ea"/>
                          <a:cs typeface="Times New Roman" pitchFamily="18" charset="0"/>
                        </a:rPr>
                        <a:t>Uchrashuvlarda ishtirok etish, pochta. Og'zaki taqdimotlar, shu jumladan tashqi tashkilotlarga ma'lumot uzatish.</a:t>
                      </a:r>
                      <a:endParaRPr kumimoji="0" lang="ru-RU" sz="1600" kern="1200" dirty="0">
                        <a:solidFill>
                          <a:schemeClr val="dk1"/>
                        </a:solidFill>
                        <a:latin typeface="Times New Roman" pitchFamily="18" charset="0"/>
                        <a:ea typeface="+mn-ea"/>
                        <a:cs typeface="Times New Roman" pitchFamily="18" charset="0"/>
                      </a:endParaRPr>
                    </a:p>
                  </a:txBody>
                  <a:tcPr>
                    <a:solidFill>
                      <a:schemeClr val="accent4">
                        <a:lumMod val="40000"/>
                        <a:lumOff val="60000"/>
                      </a:schemeClr>
                    </a:solidFill>
                  </a:tcPr>
                </a:tc>
              </a:tr>
            </a:tbl>
          </a:graphicData>
        </a:graphic>
      </p:graphicFrame>
      <p:sp>
        <p:nvSpPr>
          <p:cNvPr id="3" name="Прямоугольник 2"/>
          <p:cNvSpPr/>
          <p:nvPr/>
        </p:nvSpPr>
        <p:spPr>
          <a:xfrm>
            <a:off x="1000100" y="68025"/>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MENEJER</a:t>
            </a:r>
            <a:r>
              <a:rPr lang="en-US" sz="3600" b="1" dirty="0" smtClean="0">
                <a:solidFill>
                  <a:srgbClr val="FF0000"/>
                </a:solidFill>
                <a:latin typeface="Times New Roman" pitchFamily="18" charset="0"/>
                <a:cs typeface="Times New Roman" pitchFamily="18" charset="0"/>
              </a:rPr>
              <a:t> ROLLARI</a:t>
            </a:r>
            <a:endParaRPr lang="ru-RU" sz="3600" b="1" dirty="0">
              <a:solidFill>
                <a:srgbClr val="C000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sz="quarter" idx="1"/>
          </p:nvPr>
        </p:nvGraphicFramePr>
        <p:xfrm>
          <a:off x="1142946" y="1071547"/>
          <a:ext cx="8001054" cy="5429287"/>
        </p:xfrm>
        <a:graphic>
          <a:graphicData uri="http://schemas.openxmlformats.org/drawingml/2006/table">
            <a:tbl>
              <a:tblPr firstRow="1" bandRow="1">
                <a:tableStyleId>{5C22544A-7EE6-4342-B048-85BDC9FD1C3A}</a:tableStyleId>
              </a:tblPr>
              <a:tblGrid>
                <a:gridCol w="2143170"/>
                <a:gridCol w="2571737"/>
                <a:gridCol w="3286147"/>
              </a:tblGrid>
              <a:tr h="627235">
                <a:tc>
                  <a:txBody>
                    <a:bodyPr/>
                    <a:lstStyle/>
                    <a:p>
                      <a:pPr algn="ctr"/>
                      <a:r>
                        <a:rPr lang="en-US" dirty="0" err="1" smtClean="0"/>
                        <a:t>Rol</a:t>
                      </a:r>
                      <a:endParaRPr lang="ru-RU" dirty="0"/>
                    </a:p>
                  </a:txBody>
                  <a:tcPr/>
                </a:tc>
                <a:tc>
                  <a:txBody>
                    <a:bodyPr/>
                    <a:lstStyle/>
                    <a:p>
                      <a:pPr algn="ctr"/>
                      <a:r>
                        <a:rPr lang="en-US" dirty="0" smtClean="0"/>
                        <a:t>T</a:t>
                      </a:r>
                      <a:r>
                        <a:rPr lang="uz-Latn-UZ" dirty="0" smtClean="0"/>
                        <a:t>avsif</a:t>
                      </a:r>
                      <a:endParaRPr lang="ru-RU" dirty="0"/>
                    </a:p>
                  </a:txBody>
                  <a:tcPr/>
                </a:tc>
                <a:tc>
                  <a:txBody>
                    <a:bodyPr/>
                    <a:lstStyle/>
                    <a:p>
                      <a:pPr algn="ctr"/>
                      <a:r>
                        <a:rPr lang="en-US" dirty="0" smtClean="0"/>
                        <a:t>F</a:t>
                      </a:r>
                      <a:r>
                        <a:rPr lang="uz-Latn-UZ" dirty="0" smtClean="0"/>
                        <a:t>aoliyatining xususiyatlari</a:t>
                      </a:r>
                      <a:endParaRPr lang="ru-RU" dirty="0"/>
                    </a:p>
                  </a:txBody>
                  <a:tcPr/>
                </a:tc>
              </a:tr>
              <a:tr h="1251616">
                <a:tc>
                  <a:txBody>
                    <a:bodyPr/>
                    <a:lstStyle/>
                    <a:p>
                      <a:r>
                        <a:rPr lang="en-US" sz="1600" dirty="0" err="1" smtClean="0">
                          <a:latin typeface="Times New Roman" pitchFamily="18" charset="0"/>
                          <a:cs typeface="Times New Roman" pitchFamily="18" charset="0"/>
                        </a:rPr>
                        <a:t>Tadbirkor</a:t>
                      </a:r>
                      <a:endParaRPr lang="ru-RU" sz="1600" dirty="0">
                        <a:latin typeface="Times New Roman" pitchFamily="18" charset="0"/>
                        <a:cs typeface="Times New Roman" pitchFamily="18" charset="0"/>
                      </a:endParaRPr>
                    </a:p>
                  </a:txBody>
                  <a:tcPr>
                    <a:solidFill>
                      <a:srgbClr val="92D050"/>
                    </a:solidFill>
                  </a:tcPr>
                </a:tc>
                <a:tc>
                  <a:txBody>
                    <a:bodyPr/>
                    <a:lstStyle/>
                    <a:p>
                      <a:r>
                        <a:rPr lang="en-US" sz="1600" dirty="0" smtClean="0"/>
                        <a:t>I</a:t>
                      </a:r>
                      <a:r>
                        <a:rPr lang="uz-Latn-UZ" sz="1600" dirty="0" smtClean="0"/>
                        <a:t>mkoniyatlarni qidiradi, takomillashtirish loyihalarini ishlab chiqadi va amalga oshiradi</a:t>
                      </a:r>
                      <a:r>
                        <a:rPr lang="en-US" sz="1600" dirty="0" smtClean="0"/>
                        <a:t>.</a:t>
                      </a:r>
                      <a:endParaRPr lang="ru-RU" sz="1600" dirty="0">
                        <a:latin typeface="Times New Roman" pitchFamily="18" charset="0"/>
                        <a:cs typeface="Times New Roman" pitchFamily="18" charset="0"/>
                      </a:endParaRPr>
                    </a:p>
                  </a:txBody>
                  <a:tcPr>
                    <a:solidFill>
                      <a:srgbClr val="92D050"/>
                    </a:solidFill>
                  </a:tcPr>
                </a:tc>
                <a:tc>
                  <a:txBody>
                    <a:bodyPr/>
                    <a:lstStyle/>
                    <a:p>
                      <a:r>
                        <a:rPr lang="en-US" sz="1600" dirty="0" smtClean="0"/>
                        <a:t>V</a:t>
                      </a:r>
                      <a:r>
                        <a:rPr lang="uz-Latn-UZ" sz="1600" dirty="0" smtClean="0"/>
                        <a:t>aziyatni ko'rib chiqish</a:t>
                      </a:r>
                      <a:r>
                        <a:rPr lang="en-US" sz="1600" dirty="0" smtClean="0"/>
                        <a:t>, s</a:t>
                      </a:r>
                      <a:r>
                        <a:rPr lang="uz-Latn-UZ" sz="1600" dirty="0" smtClean="0"/>
                        <a:t>rategiyani </a:t>
                      </a:r>
                      <a:r>
                        <a:rPr lang="en-US" sz="1600" dirty="0" err="1" smtClean="0"/>
                        <a:t>qabul</a:t>
                      </a:r>
                      <a:r>
                        <a:rPr lang="en-US" sz="1600" dirty="0" smtClean="0"/>
                        <a:t> </a:t>
                      </a:r>
                      <a:r>
                        <a:rPr lang="en-US" sz="1600" dirty="0" err="1" smtClean="0"/>
                        <a:t>qilish</a:t>
                      </a:r>
                      <a:r>
                        <a:rPr lang="en-US" sz="1600" dirty="0" smtClean="0"/>
                        <a:t>, </a:t>
                      </a:r>
                      <a:r>
                        <a:rPr lang="uz-Latn-UZ" sz="1600" dirty="0" smtClean="0"/>
                        <a:t>ish faoliyatini yaxshilash bo'yicha loyihalarni ishlab chiqish</a:t>
                      </a:r>
                      <a:r>
                        <a:rPr lang="en-US" sz="1600" dirty="0" smtClean="0"/>
                        <a:t>.</a:t>
                      </a:r>
                      <a:endParaRPr kumimoji="0" lang="ru-RU" sz="1600" kern="1200" dirty="0">
                        <a:solidFill>
                          <a:schemeClr val="dk1"/>
                        </a:solidFill>
                        <a:latin typeface="Times New Roman" pitchFamily="18" charset="0"/>
                        <a:ea typeface="+mn-ea"/>
                        <a:cs typeface="Times New Roman" pitchFamily="18" charset="0"/>
                      </a:endParaRPr>
                    </a:p>
                  </a:txBody>
                  <a:tcPr>
                    <a:solidFill>
                      <a:srgbClr val="92D050"/>
                    </a:solidFill>
                  </a:tcPr>
                </a:tc>
              </a:tr>
              <a:tr h="965533">
                <a:tc>
                  <a:txBody>
                    <a:bodyPr/>
                    <a:lstStyle/>
                    <a:p>
                      <a:r>
                        <a:rPr lang="en-US" sz="1600" dirty="0" err="1" smtClean="0"/>
                        <a:t>Muammolarni</a:t>
                      </a:r>
                      <a:r>
                        <a:rPr lang="en-US" sz="1600" baseline="0" dirty="0" smtClean="0"/>
                        <a:t> </a:t>
                      </a:r>
                      <a:r>
                        <a:rPr lang="uz-Latn-UZ" sz="1600" dirty="0" smtClean="0"/>
                        <a:t> bartaraf etish</a:t>
                      </a:r>
                      <a:endParaRPr lang="ru-RU" sz="1600" dirty="0">
                        <a:latin typeface="Times New Roman" pitchFamily="18" charset="0"/>
                        <a:cs typeface="Times New Roman" pitchFamily="18" charset="0"/>
                      </a:endParaRPr>
                    </a:p>
                  </a:txBody>
                  <a:tcPr>
                    <a:solidFill>
                      <a:srgbClr val="FFC000"/>
                    </a:solidFill>
                  </a:tcPr>
                </a:tc>
                <a:tc>
                  <a:txBody>
                    <a:bodyPr/>
                    <a:lstStyle/>
                    <a:p>
                      <a:r>
                        <a:rPr lang="en-US" sz="1600" dirty="0" smtClean="0"/>
                        <a:t>Q</a:t>
                      </a:r>
                      <a:r>
                        <a:rPr lang="uz-Latn-UZ" sz="1600" dirty="0" smtClean="0"/>
                        <a:t>arorlar qabul qilish</a:t>
                      </a:r>
                      <a:r>
                        <a:rPr lang="en-US" sz="1600" dirty="0" err="1" smtClean="0"/>
                        <a:t>da</a:t>
                      </a:r>
                      <a:r>
                        <a:rPr lang="uz-Latn-UZ" sz="1600" dirty="0" smtClean="0"/>
                        <a:t> harakatlarni to'g'rilash uchun javobgardir</a:t>
                      </a:r>
                      <a:endParaRPr lang="ru-RU" sz="1600" dirty="0">
                        <a:latin typeface="Times New Roman" pitchFamily="18" charset="0"/>
                        <a:cs typeface="Times New Roman" pitchFamily="18" charset="0"/>
                      </a:endParaRPr>
                    </a:p>
                  </a:txBody>
                  <a:tcPr>
                    <a:solidFill>
                      <a:srgbClr val="FFC000"/>
                    </a:solidFill>
                  </a:tcPr>
                </a:tc>
                <a:tc>
                  <a:txBody>
                    <a:bodyPr/>
                    <a:lstStyle/>
                    <a:p>
                      <a:r>
                        <a:rPr lang="uz-Latn-UZ" sz="1600" dirty="0" smtClean="0"/>
                        <a:t>Strategik va dolzarb masalalarni muhokama qilish.</a:t>
                      </a:r>
                      <a:endParaRPr kumimoji="0" lang="ru-RU" sz="1600" kern="1200" dirty="0">
                        <a:solidFill>
                          <a:schemeClr val="dk1"/>
                        </a:solidFill>
                        <a:latin typeface="Times New Roman" pitchFamily="18" charset="0"/>
                        <a:ea typeface="+mn-ea"/>
                        <a:cs typeface="Times New Roman" pitchFamily="18" charset="0"/>
                      </a:endParaRPr>
                    </a:p>
                  </a:txBody>
                  <a:tcPr>
                    <a:solidFill>
                      <a:srgbClr val="FFC000"/>
                    </a:solidFill>
                  </a:tcPr>
                </a:tc>
              </a:tr>
              <a:tr h="1251616">
                <a:tc>
                  <a:txBody>
                    <a:bodyPr/>
                    <a:lstStyle/>
                    <a:p>
                      <a:r>
                        <a:rPr lang="uz-Latn-UZ" sz="1600" dirty="0" smtClean="0"/>
                        <a:t>Resurslarni taqsimlovchi</a:t>
                      </a:r>
                      <a:endParaRPr lang="ru-RU" sz="1600" dirty="0">
                        <a:latin typeface="Times New Roman" pitchFamily="18" charset="0"/>
                        <a:cs typeface="Times New Roman" pitchFamily="18" charset="0"/>
                      </a:endParaRPr>
                    </a:p>
                  </a:txBody>
                  <a:tcPr>
                    <a:solidFill>
                      <a:schemeClr val="bg2">
                        <a:lumMod val="75000"/>
                      </a:schemeClr>
                    </a:solidFill>
                  </a:tcPr>
                </a:tc>
                <a:tc>
                  <a:txBody>
                    <a:bodyPr/>
                    <a:lstStyle/>
                    <a:p>
                      <a:r>
                        <a:rPr lang="uz-Latn-UZ" sz="1600" dirty="0" smtClean="0"/>
                        <a:t>Tashkilotdagi barcha turdagi resurslarni taqsimlash uchun javobgardir.</a:t>
                      </a:r>
                      <a:endParaRPr lang="ru-RU" sz="1600" dirty="0">
                        <a:latin typeface="Times New Roman" pitchFamily="18" charset="0"/>
                        <a:cs typeface="Times New Roman" pitchFamily="18" charset="0"/>
                      </a:endParaRPr>
                    </a:p>
                  </a:txBody>
                  <a:tcPr>
                    <a:solidFill>
                      <a:schemeClr val="bg2">
                        <a:lumMod val="75000"/>
                      </a:schemeClr>
                    </a:solidFill>
                  </a:tcPr>
                </a:tc>
                <a:tc>
                  <a:txBody>
                    <a:bodyPr/>
                    <a:lstStyle/>
                    <a:p>
                      <a:r>
                        <a:rPr lang="uz-Latn-UZ" sz="1600" dirty="0" smtClean="0"/>
                        <a:t>Qo'l ostidagilar ishini rejalashtirish, rejalashtirish va byudjetlashtirish, dasturlash.</a:t>
                      </a:r>
                      <a:endParaRPr kumimoji="0" lang="ru-RU" sz="1600" kern="1200" dirty="0">
                        <a:solidFill>
                          <a:schemeClr val="dk1"/>
                        </a:solidFill>
                        <a:latin typeface="Times New Roman" pitchFamily="18" charset="0"/>
                        <a:ea typeface="+mn-ea"/>
                        <a:cs typeface="Times New Roman" pitchFamily="18" charset="0"/>
                      </a:endParaRPr>
                    </a:p>
                  </a:txBody>
                  <a:tcPr>
                    <a:solidFill>
                      <a:schemeClr val="bg2">
                        <a:lumMod val="75000"/>
                      </a:schemeClr>
                    </a:solidFill>
                  </a:tcPr>
                </a:tc>
              </a:tr>
              <a:tr h="1333287">
                <a:tc>
                  <a:txBody>
                    <a:bodyPr/>
                    <a:lstStyle/>
                    <a:p>
                      <a:r>
                        <a:rPr lang="uz-Latn-UZ" sz="1600" dirty="0" smtClean="0"/>
                        <a:t>Muzokarachi</a:t>
                      </a:r>
                      <a:endParaRPr lang="ru-RU" sz="1600" dirty="0">
                        <a:latin typeface="Times New Roman" pitchFamily="18" charset="0"/>
                        <a:cs typeface="Times New Roman" pitchFamily="18" charset="0"/>
                      </a:endParaRPr>
                    </a:p>
                  </a:txBody>
                  <a:tcPr>
                    <a:solidFill>
                      <a:srgbClr val="92D050"/>
                    </a:solidFill>
                  </a:tcPr>
                </a:tc>
                <a:tc>
                  <a:txBody>
                    <a:bodyPr/>
                    <a:lstStyle/>
                    <a:p>
                      <a:r>
                        <a:rPr lang="uz-Latn-UZ" sz="1600" dirty="0" smtClean="0"/>
                        <a:t>Barcha muhim va </a:t>
                      </a:r>
                      <a:r>
                        <a:rPr lang="en-US" sz="1600" dirty="0" err="1" smtClean="0"/>
                        <a:t>axamiyatli</a:t>
                      </a:r>
                      <a:r>
                        <a:rPr lang="en-US" sz="1600" dirty="0" smtClean="0"/>
                        <a:t> </a:t>
                      </a:r>
                      <a:r>
                        <a:rPr lang="uz-Latn-UZ" sz="1600" dirty="0" smtClean="0"/>
                        <a:t>muzokaralarda tashkilot</a:t>
                      </a:r>
                      <a:r>
                        <a:rPr lang="en-US" sz="1600" dirty="0" err="1" smtClean="0"/>
                        <a:t>dan</a:t>
                      </a:r>
                      <a:r>
                        <a:rPr lang="uz-Latn-UZ" sz="1600" dirty="0" smtClean="0"/>
                        <a:t> vakil bo'l</a:t>
                      </a:r>
                      <a:r>
                        <a:rPr lang="en-US" sz="1600" dirty="0" err="1" smtClean="0"/>
                        <a:t>adi</a:t>
                      </a:r>
                      <a:r>
                        <a:rPr lang="en-US" sz="1600" dirty="0" smtClean="0"/>
                        <a:t>.</a:t>
                      </a:r>
                      <a:endParaRPr lang="ru-RU" sz="1600" dirty="0">
                        <a:latin typeface="Times New Roman" pitchFamily="18" charset="0"/>
                        <a:cs typeface="Times New Roman" pitchFamily="18" charset="0"/>
                      </a:endParaRPr>
                    </a:p>
                  </a:txBody>
                  <a:tcPr>
                    <a:solidFill>
                      <a:srgbClr val="92D050"/>
                    </a:solidFill>
                  </a:tcPr>
                </a:tc>
                <a:tc>
                  <a:txBody>
                    <a:bodyPr/>
                    <a:lstStyle/>
                    <a:p>
                      <a:r>
                        <a:rPr lang="en-US" sz="1600" dirty="0" err="1" smtClean="0"/>
                        <a:t>Muhim</a:t>
                      </a:r>
                      <a:r>
                        <a:rPr lang="en-US" sz="1600" dirty="0" smtClean="0"/>
                        <a:t> m</a:t>
                      </a:r>
                      <a:r>
                        <a:rPr lang="uz-Latn-UZ" sz="1600" dirty="0" smtClean="0"/>
                        <a:t>uzokara</a:t>
                      </a:r>
                      <a:r>
                        <a:rPr lang="en-US" sz="1600" dirty="0" err="1" smtClean="0"/>
                        <a:t>lar</a:t>
                      </a:r>
                      <a:r>
                        <a:rPr lang="en-US" sz="1600" dirty="0" smtClean="0"/>
                        <a:t> </a:t>
                      </a:r>
                      <a:r>
                        <a:rPr lang="en-US" sz="1600" dirty="0" err="1" smtClean="0"/>
                        <a:t>olib</a:t>
                      </a:r>
                      <a:r>
                        <a:rPr lang="en-US" sz="1600" dirty="0" smtClean="0"/>
                        <a:t> </a:t>
                      </a:r>
                      <a:r>
                        <a:rPr lang="en-US" sz="1600" dirty="0" err="1" smtClean="0"/>
                        <a:t>boradi</a:t>
                      </a:r>
                      <a:r>
                        <a:rPr lang="en-US" sz="1600" dirty="0" smtClean="0"/>
                        <a:t>.</a:t>
                      </a:r>
                      <a:endParaRPr kumimoji="0" lang="ru-RU" sz="1600" kern="1200" dirty="0">
                        <a:solidFill>
                          <a:schemeClr val="dk1"/>
                        </a:solidFill>
                        <a:latin typeface="Times New Roman" pitchFamily="18" charset="0"/>
                        <a:ea typeface="+mn-ea"/>
                        <a:cs typeface="Times New Roman" pitchFamily="18" charset="0"/>
                      </a:endParaRPr>
                    </a:p>
                  </a:txBody>
                  <a:tcPr>
                    <a:solidFill>
                      <a:srgbClr val="92D050"/>
                    </a:solidFill>
                  </a:tcPr>
                </a:tc>
              </a:tr>
            </a:tbl>
          </a:graphicData>
        </a:graphic>
      </p:graphicFrame>
      <p:sp>
        <p:nvSpPr>
          <p:cNvPr id="3" name="Прямоугольник 2"/>
          <p:cNvSpPr/>
          <p:nvPr/>
        </p:nvSpPr>
        <p:spPr>
          <a:xfrm>
            <a:off x="1000100" y="68025"/>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MENEJER</a:t>
            </a:r>
            <a:r>
              <a:rPr lang="en-US" sz="3600" b="1" dirty="0" smtClean="0">
                <a:solidFill>
                  <a:srgbClr val="FF0000"/>
                </a:solidFill>
                <a:latin typeface="Times New Roman" pitchFamily="18" charset="0"/>
                <a:cs typeface="Times New Roman" pitchFamily="18" charset="0"/>
              </a:rPr>
              <a:t> ROLLARI</a:t>
            </a:r>
            <a:endParaRPr lang="ru-RU" sz="3600" b="1" dirty="0">
              <a:solidFill>
                <a:srgbClr val="C000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857232"/>
            <a:ext cx="7858180" cy="5214974"/>
          </a:xfrm>
        </p:spPr>
        <p:txBody>
          <a:bodyPr>
            <a:noAutofit/>
          </a:bodyPr>
          <a:lstStyle/>
          <a:p>
            <a:pPr marL="361950">
              <a:defRPr/>
            </a:pPr>
            <a:r>
              <a:rPr lang="en-US" sz="3200" dirty="0" err="1" smtClean="0">
                <a:solidFill>
                  <a:srgbClr val="002060"/>
                </a:solidFill>
                <a:latin typeface="Times New Roman" pitchFamily="18" charset="0"/>
                <a:cs typeface="Times New Roman" pitchFamily="18" charset="0"/>
              </a:rPr>
              <a:t>Boshqaruv</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darajalari soni har xil bo'lishi mumkin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tashkilot hajmi va boshqaruv </a:t>
            </a:r>
            <a:r>
              <a:rPr lang="en-US" sz="3200" dirty="0" err="1" smtClean="0">
                <a:solidFill>
                  <a:srgbClr val="002060"/>
                </a:solidFill>
                <a:latin typeface="Times New Roman" pitchFamily="18" charset="0"/>
                <a:cs typeface="Times New Roman" pitchFamily="18" charset="0"/>
              </a:rPr>
              <a:t>tuzilmasi</a:t>
            </a:r>
            <a:r>
              <a:rPr lang="uz-Latn-UZ" sz="3200" dirty="0" smtClean="0">
                <a:solidFill>
                  <a:srgbClr val="002060"/>
                </a:solidFill>
                <a:latin typeface="Times New Roman" pitchFamily="18" charset="0"/>
                <a:cs typeface="Times New Roman" pitchFamily="18" charset="0"/>
              </a:rPr>
              <a:t> bilan belgilanadi.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uz-Latn-UZ" sz="3200" dirty="0" smtClean="0">
                <a:solidFill>
                  <a:srgbClr val="002060"/>
                </a:solidFill>
                <a:latin typeface="Times New Roman" pitchFamily="18" charset="0"/>
                <a:cs typeface="Times New Roman" pitchFamily="18" charset="0"/>
              </a:rPr>
              <a:t>Talcott Parson </a:t>
            </a:r>
            <a:r>
              <a:rPr lang="en-US" sz="3200" dirty="0" smtClean="0">
                <a:solidFill>
                  <a:srgbClr val="002060"/>
                </a:solidFill>
                <a:latin typeface="Times New Roman" pitchFamily="18" charset="0"/>
                <a:cs typeface="Times New Roman" pitchFamily="18" charset="0"/>
              </a:rPr>
              <a:t>(</a:t>
            </a:r>
            <a:r>
              <a:rPr lang="en-US" sz="3200" dirty="0" err="1" smtClean="0">
                <a:solidFill>
                  <a:srgbClr val="002060"/>
                </a:solidFill>
                <a:latin typeface="Times New Roman" pitchFamily="18" charset="0"/>
                <a:cs typeface="Times New Roman" pitchFamily="18" charset="0"/>
              </a:rPr>
              <a:t>AQSh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boshqaruvning</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parallel ravishda uchta</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daraja</a:t>
            </a:r>
            <a:r>
              <a:rPr lang="en-US" sz="3200" dirty="0" err="1" smtClean="0">
                <a:solidFill>
                  <a:srgbClr val="002060"/>
                </a:solidFill>
                <a:latin typeface="Times New Roman" pitchFamily="18" charset="0"/>
                <a:cs typeface="Times New Roman" pitchFamily="18" charset="0"/>
              </a:rPr>
              <a:t>sini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ajratadi</a:t>
            </a:r>
            <a:r>
              <a:rPr lang="uz-Latn-UZ" sz="3200" dirty="0" smtClean="0">
                <a:solidFill>
                  <a:srgbClr val="002060"/>
                </a:solidFill>
                <a:latin typeface="Times New Roman" pitchFamily="18" charset="0"/>
                <a:cs typeface="Times New Roman" pitchFamily="18" charset="0"/>
              </a:rPr>
              <a:t>: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1. </a:t>
            </a:r>
            <a:r>
              <a:rPr lang="uz-Latn-UZ" sz="3200" dirty="0" smtClean="0">
                <a:solidFill>
                  <a:srgbClr val="002060"/>
                </a:solidFill>
                <a:latin typeface="Times New Roman" pitchFamily="18" charset="0"/>
                <a:cs typeface="Times New Roman" pitchFamily="18" charset="0"/>
              </a:rPr>
              <a:t>Texnik </a:t>
            </a:r>
            <a:r>
              <a:rPr lang="en-US" sz="3200" dirty="0" smtClean="0">
                <a:solidFill>
                  <a:srgbClr val="002060"/>
                </a:solidFill>
                <a:latin typeface="Times New Roman" pitchFamily="18" charset="0"/>
                <a:cs typeface="Times New Roman" pitchFamily="18" charset="0"/>
              </a:rPr>
              <a:t>(</a:t>
            </a:r>
            <a:r>
              <a:rPr lang="uz-Latn-UZ" sz="3200" dirty="0" smtClean="0">
                <a:solidFill>
                  <a:srgbClr val="002060"/>
                </a:solidFill>
                <a:latin typeface="Times New Roman" pitchFamily="18" charset="0"/>
                <a:cs typeface="Times New Roman" pitchFamily="18" charset="0"/>
              </a:rPr>
              <a:t>past </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daraja;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2. </a:t>
            </a:r>
            <a:r>
              <a:rPr lang="uz-Latn-UZ" sz="3200" dirty="0" smtClean="0">
                <a:solidFill>
                  <a:srgbClr val="002060"/>
                </a:solidFill>
                <a:latin typeface="Times New Roman" pitchFamily="18" charset="0"/>
                <a:cs typeface="Times New Roman" pitchFamily="18" charset="0"/>
              </a:rPr>
              <a:t>Boshqaruv </a:t>
            </a:r>
            <a:r>
              <a:rPr lang="en-US" sz="3200" dirty="0" smtClean="0">
                <a:solidFill>
                  <a:srgbClr val="002060"/>
                </a:solidFill>
                <a:latin typeface="Times New Roman" pitchFamily="18" charset="0"/>
                <a:cs typeface="Times New Roman" pitchFamily="18" charset="0"/>
              </a:rPr>
              <a:t>(</a:t>
            </a:r>
            <a:r>
              <a:rPr lang="uz-Latn-UZ" sz="3200" dirty="0" smtClean="0">
                <a:solidFill>
                  <a:srgbClr val="002060"/>
                </a:solidFill>
                <a:latin typeface="Times New Roman" pitchFamily="18" charset="0"/>
                <a:cs typeface="Times New Roman" pitchFamily="18" charset="0"/>
              </a:rPr>
              <a:t>o'rta menejerlar</a:t>
            </a:r>
            <a:r>
              <a:rPr lang="en-US" sz="3200" dirty="0" smtClean="0">
                <a:solidFill>
                  <a:srgbClr val="002060"/>
                </a:solidFill>
                <a:latin typeface="Times New Roman" pitchFamily="18" charset="0"/>
                <a:cs typeface="Times New Roman" pitchFamily="18" charset="0"/>
              </a:rPr>
              <a:t>)</a:t>
            </a:r>
            <a:r>
              <a:rPr lang="uz-Latn-UZ" sz="3200" dirty="0" smtClean="0">
                <a:solidFill>
                  <a:srgbClr val="002060"/>
                </a:solidFill>
                <a:latin typeface="Times New Roman" pitchFamily="18" charset="0"/>
                <a:cs typeface="Times New Roman" pitchFamily="18" charset="0"/>
              </a:rPr>
              <a:t> darajasi;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3. E</a:t>
            </a:r>
            <a:r>
              <a:rPr lang="uz-Latn-UZ" sz="3200" dirty="0" smtClean="0">
                <a:solidFill>
                  <a:srgbClr val="002060"/>
                </a:solidFill>
                <a:latin typeface="Times New Roman" pitchFamily="18" charset="0"/>
                <a:cs typeface="Times New Roman" pitchFamily="18" charset="0"/>
              </a:rPr>
              <a:t>ng yuqori daraja.</a:t>
            </a:r>
            <a:endParaRPr lang="ru-RU" sz="32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MENEJER</a:t>
            </a:r>
            <a:r>
              <a:rPr lang="en-US" sz="3600" b="1" dirty="0" smtClean="0">
                <a:solidFill>
                  <a:srgbClr val="FF0000"/>
                </a:solidFill>
                <a:latin typeface="Times New Roman" pitchFamily="18" charset="0"/>
                <a:cs typeface="Times New Roman" pitchFamily="18" charset="0"/>
              </a:rPr>
              <a:t> XIZMATI DARAJASI</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12</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857232"/>
            <a:ext cx="7858180" cy="5214974"/>
          </a:xfrm>
        </p:spPr>
        <p:txBody>
          <a:bodyPr>
            <a:noAutofit/>
          </a:bodyPr>
          <a:lstStyle/>
          <a:p>
            <a:pPr marL="361950">
              <a:defRPr/>
            </a:pPr>
            <a:endParaRPr lang="ru-RU" sz="32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142853"/>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Yuqori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darajadagi</a:t>
            </a:r>
            <a:r>
              <a:rPr lang="en-US" sz="3600" b="1" dirty="0" smtClean="0">
                <a:solidFill>
                  <a:srgbClr val="FF0000"/>
                </a:solidFill>
                <a:latin typeface="Times New Roman" pitchFamily="18" charset="0"/>
                <a:cs typeface="Times New Roman" pitchFamily="18" charset="0"/>
              </a:rPr>
              <a:t> </a:t>
            </a:r>
            <a:r>
              <a:rPr lang="uz-Latn-UZ" sz="3600" b="1" dirty="0" smtClean="0">
                <a:solidFill>
                  <a:srgbClr val="FF0000"/>
                </a:solidFill>
                <a:latin typeface="Times New Roman" pitchFamily="18" charset="0"/>
                <a:cs typeface="Times New Roman" pitchFamily="18" charset="0"/>
              </a:rPr>
              <a:t>menejer</a:t>
            </a:r>
            <a:r>
              <a:rPr lang="en-US" sz="3600" b="1" dirty="0" err="1" smtClean="0">
                <a:solidFill>
                  <a:srgbClr val="FF0000"/>
                </a:solidFill>
                <a:latin typeface="Times New Roman" pitchFamily="18" charset="0"/>
                <a:cs typeface="Times New Roman" pitchFamily="18" charset="0"/>
              </a:rPr>
              <a:t>ning</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xizmat</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vaqti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taqsimoti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o’rtacha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holda</a:t>
            </a:r>
            <a:r>
              <a:rPr lang="en-US" sz="3600" b="1" dirty="0" smtClean="0">
                <a:solidFill>
                  <a:srgbClr val="FF0000"/>
                </a:solidFill>
                <a:latin typeface="Times New Roman" pitchFamily="18" charset="0"/>
                <a:cs typeface="Times New Roman" pitchFamily="18" charset="0"/>
              </a:rPr>
              <a:t>)</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13</a:t>
            </a:fld>
            <a:endParaRPr lang="ru-RU" sz="2000" dirty="0">
              <a:solidFill>
                <a:schemeClr val="tx1"/>
              </a:solidFill>
              <a:latin typeface="Times New Roman" pitchFamily="18" charset="0"/>
              <a:cs typeface="Times New Roman" pitchFamily="18" charset="0"/>
            </a:endParaRPr>
          </a:p>
        </p:txBody>
      </p:sp>
      <p:graphicFrame>
        <p:nvGraphicFramePr>
          <p:cNvPr id="7" name="Диаграмма 6"/>
          <p:cNvGraphicFramePr/>
          <p:nvPr/>
        </p:nvGraphicFramePr>
        <p:xfrm>
          <a:off x="1214414" y="1714488"/>
          <a:ext cx="7786742" cy="478634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357298"/>
            <a:ext cx="7858180" cy="5214974"/>
          </a:xfrm>
        </p:spPr>
        <p:txBody>
          <a:bodyPr>
            <a:noAutofit/>
          </a:bodyPr>
          <a:lstStyle/>
          <a:p>
            <a:pPr marL="361950">
              <a:defRPr/>
            </a:pPr>
            <a:r>
              <a:rPr lang="uz-Latn-UZ" sz="3600" dirty="0" smtClean="0">
                <a:solidFill>
                  <a:srgbClr val="002060"/>
                </a:solidFill>
                <a:latin typeface="Times New Roman" pitchFamily="18" charset="0"/>
                <a:cs typeface="Times New Roman" pitchFamily="18" charset="0"/>
              </a:rPr>
              <a:t>1. Shoshilinch </a:t>
            </a:r>
            <a:r>
              <a:rPr lang="en-US" sz="3600" dirty="0" err="1" smtClean="0">
                <a:solidFill>
                  <a:srgbClr val="002060"/>
                </a:solidFill>
                <a:latin typeface="Times New Roman" pitchFamily="18" charset="0"/>
                <a:cs typeface="Times New Roman" pitchFamily="18" charset="0"/>
              </a:rPr>
              <a:t>ishlar</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 vazifalar, ularning bajarilishi qat'iy belgilangan muddatda.</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1600" dirty="0" smtClean="0">
                <a:solidFill>
                  <a:srgbClr val="002060"/>
                </a:solidFill>
                <a:latin typeface="Times New Roman" pitchFamily="18" charset="0"/>
                <a:cs typeface="Times New Roman" pitchFamily="18" charset="0"/>
              </a:rPr>
              <a:t/>
            </a:r>
            <a:br>
              <a:rPr lang="en-US" sz="1600" dirty="0" smtClean="0">
                <a:solidFill>
                  <a:srgbClr val="002060"/>
                </a:solidFill>
                <a:latin typeface="Times New Roman" pitchFamily="18" charset="0"/>
                <a:cs typeface="Times New Roman" pitchFamily="18" charset="0"/>
              </a:rPr>
            </a:br>
            <a:r>
              <a:rPr lang="uz-Latn-UZ" sz="3600" dirty="0" smtClean="0">
                <a:solidFill>
                  <a:srgbClr val="002060"/>
                </a:solidFill>
                <a:latin typeface="Times New Roman" pitchFamily="18" charset="0"/>
                <a:cs typeface="Times New Roman" pitchFamily="18" charset="0"/>
              </a:rPr>
              <a:t>2. O'rta muddatli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ishlar</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 kundalik faoliyat.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1600" dirty="0" smtClean="0">
                <a:solidFill>
                  <a:srgbClr val="002060"/>
                </a:solidFill>
                <a:latin typeface="Times New Roman" pitchFamily="18" charset="0"/>
                <a:cs typeface="Times New Roman" pitchFamily="18" charset="0"/>
              </a:rPr>
              <a:t/>
            </a:r>
            <a:br>
              <a:rPr lang="en-US" sz="1600" dirty="0" smtClean="0">
                <a:solidFill>
                  <a:srgbClr val="002060"/>
                </a:solidFill>
                <a:latin typeface="Times New Roman" pitchFamily="18" charset="0"/>
                <a:cs typeface="Times New Roman" pitchFamily="18" charset="0"/>
              </a:rPr>
            </a:br>
            <a:r>
              <a:rPr lang="uz-Latn-UZ" sz="3600" dirty="0" smtClean="0">
                <a:solidFill>
                  <a:srgbClr val="002060"/>
                </a:solidFill>
                <a:latin typeface="Times New Roman" pitchFamily="18" charset="0"/>
                <a:cs typeface="Times New Roman" pitchFamily="18" charset="0"/>
              </a:rPr>
              <a:t>3. Shoshilinch bo'lmagan </a:t>
            </a:r>
            <a:r>
              <a:rPr lang="en-US" sz="3600" dirty="0" err="1" smtClean="0">
                <a:solidFill>
                  <a:srgbClr val="002060"/>
                </a:solidFill>
                <a:latin typeface="Times New Roman" pitchFamily="18" charset="0"/>
                <a:cs typeface="Times New Roman" pitchFamily="18" charset="0"/>
              </a:rPr>
              <a:t>ishlar</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 bir muncha vaqtga qoldirilishi mumkin bo'lgan narsalar.</a:t>
            </a:r>
            <a:endParaRPr lang="ru-RU" sz="36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142853"/>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smtClean="0">
                <a:solidFill>
                  <a:srgbClr val="FF0000"/>
                </a:solidFill>
                <a:latin typeface="Times New Roman" pitchFamily="18" charset="0"/>
                <a:cs typeface="Times New Roman" pitchFamily="18" charset="0"/>
              </a:rPr>
              <a:t>M</a:t>
            </a:r>
            <a:r>
              <a:rPr lang="uz-Latn-UZ" sz="3600" b="1" dirty="0" smtClean="0">
                <a:solidFill>
                  <a:srgbClr val="FF0000"/>
                </a:solidFill>
                <a:latin typeface="Times New Roman" pitchFamily="18" charset="0"/>
                <a:cs typeface="Times New Roman" pitchFamily="18" charset="0"/>
              </a:rPr>
              <a:t>enejer</a:t>
            </a:r>
            <a:r>
              <a:rPr lang="en-US" sz="3600" b="1" dirty="0" err="1" smtClean="0">
                <a:solidFill>
                  <a:srgbClr val="FF0000"/>
                </a:solidFill>
                <a:latin typeface="Times New Roman" pitchFamily="18" charset="0"/>
                <a:cs typeface="Times New Roman" pitchFamily="18" charset="0"/>
              </a:rPr>
              <a:t>ning</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ish</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vaqti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taqsimoti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o’rtacha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holda</a:t>
            </a:r>
            <a:r>
              <a:rPr lang="en-US" sz="3600" b="1" dirty="0" smtClean="0">
                <a:solidFill>
                  <a:srgbClr val="FF0000"/>
                </a:solidFill>
                <a:latin typeface="Times New Roman" pitchFamily="18" charset="0"/>
                <a:cs typeface="Times New Roman" pitchFamily="18" charset="0"/>
              </a:rPr>
              <a:t>)</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14</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00100" y="0"/>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smtClean="0">
                <a:solidFill>
                  <a:srgbClr val="FF0000"/>
                </a:solidFill>
                <a:latin typeface="Times New Roman" pitchFamily="18" charset="0"/>
                <a:cs typeface="Times New Roman" pitchFamily="18" charset="0"/>
              </a:rPr>
              <a:t>M</a:t>
            </a:r>
            <a:r>
              <a:rPr lang="uz-Latn-UZ" sz="3600" b="1" dirty="0" smtClean="0">
                <a:solidFill>
                  <a:srgbClr val="FF0000"/>
                </a:solidFill>
                <a:latin typeface="Times New Roman" pitchFamily="18" charset="0"/>
                <a:cs typeface="Times New Roman" pitchFamily="18" charset="0"/>
              </a:rPr>
              <a:t>enejer</a:t>
            </a:r>
            <a:r>
              <a:rPr lang="en-US" sz="3600" b="1" dirty="0" err="1" smtClean="0">
                <a:solidFill>
                  <a:srgbClr val="FF0000"/>
                </a:solidFill>
                <a:latin typeface="Times New Roman" pitchFamily="18" charset="0"/>
                <a:cs typeface="Times New Roman" pitchFamily="18" charset="0"/>
              </a:rPr>
              <a:t>ning</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ishlarini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taqsimlash</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Eyzenhauer</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usuli</a:t>
            </a:r>
            <a:r>
              <a:rPr lang="en-US" sz="3600" b="1" dirty="0" smtClean="0">
                <a:solidFill>
                  <a:srgbClr val="FF0000"/>
                </a:solidFill>
                <a:latin typeface="Times New Roman" pitchFamily="18" charset="0"/>
                <a:cs typeface="Times New Roman" pitchFamily="18" charset="0"/>
              </a:rPr>
              <a:t>)</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15</a:t>
            </a:fld>
            <a:endParaRPr lang="ru-RU" sz="2000" dirty="0">
              <a:solidFill>
                <a:schemeClr val="tx1"/>
              </a:solidFill>
              <a:latin typeface="Times New Roman" pitchFamily="18" charset="0"/>
              <a:cs typeface="Times New Roman" pitchFamily="18" charset="0"/>
            </a:endParaRPr>
          </a:p>
        </p:txBody>
      </p:sp>
      <p:sp>
        <p:nvSpPr>
          <p:cNvPr id="6" name="TextBox 5"/>
          <p:cNvSpPr txBox="1"/>
          <p:nvPr/>
        </p:nvSpPr>
        <p:spPr>
          <a:xfrm>
            <a:off x="2786050" y="1500174"/>
            <a:ext cx="2500330" cy="2123658"/>
          </a:xfrm>
          <a:prstGeom prst="rect">
            <a:avLst/>
          </a:prstGeom>
          <a:solidFill>
            <a:schemeClr val="accent4">
              <a:lumMod val="20000"/>
              <a:lumOff val="80000"/>
            </a:schemeClr>
          </a:solidFill>
          <a:ln w="25400">
            <a:solidFill>
              <a:schemeClr val="accent5">
                <a:lumMod val="50000"/>
              </a:schemeClr>
            </a:solidFill>
          </a:ln>
        </p:spPr>
        <p:txBody>
          <a:bodyPr wrap="square" rtlCol="0">
            <a:spAutoFit/>
          </a:bodyPr>
          <a:lstStyle/>
          <a:p>
            <a:pPr lvl="0" algn="ctr"/>
            <a:r>
              <a:rPr lang="en-US" sz="3200" dirty="0" smtClean="0">
                <a:solidFill>
                  <a:schemeClr val="tx2">
                    <a:satMod val="130000"/>
                  </a:schemeClr>
                </a:solidFill>
                <a:latin typeface="Times New Roman" pitchFamily="18" charset="0"/>
                <a:ea typeface="+mj-ea"/>
                <a:cs typeface="Times New Roman" pitchFamily="18" charset="0"/>
              </a:rPr>
              <a:t>M</a:t>
            </a:r>
            <a:r>
              <a:rPr lang="uz-Latn-UZ" sz="3200" dirty="0" smtClean="0">
                <a:solidFill>
                  <a:schemeClr val="tx2">
                    <a:satMod val="130000"/>
                  </a:schemeClr>
                </a:solidFill>
                <a:latin typeface="Times New Roman" pitchFamily="18" charset="0"/>
                <a:ea typeface="+mj-ea"/>
                <a:cs typeface="Times New Roman" pitchFamily="18" charset="0"/>
              </a:rPr>
              <a:t>utaxassis</a:t>
            </a:r>
            <a:r>
              <a:rPr lang="en-US" sz="3200" dirty="0" smtClean="0">
                <a:solidFill>
                  <a:schemeClr val="tx2">
                    <a:satMod val="130000"/>
                  </a:schemeClr>
                </a:solidFill>
                <a:latin typeface="Times New Roman" pitchFamily="18" charset="0"/>
                <a:ea typeface="+mj-ea"/>
                <a:cs typeface="Times New Roman" pitchFamily="18" charset="0"/>
              </a:rPr>
              <a:t>, </a:t>
            </a:r>
            <a:r>
              <a:rPr lang="en-US" sz="3200" dirty="0" err="1" smtClean="0">
                <a:solidFill>
                  <a:schemeClr val="tx2">
                    <a:satMod val="130000"/>
                  </a:schemeClr>
                </a:solidFill>
                <a:latin typeface="Times New Roman" pitchFamily="18" charset="0"/>
                <a:cs typeface="Times New Roman" pitchFamily="18" charset="0"/>
              </a:rPr>
              <a:t>menejerga</a:t>
            </a:r>
            <a:r>
              <a:rPr lang="en-US" sz="3200" dirty="0" smtClean="0">
                <a:solidFill>
                  <a:schemeClr val="tx2">
                    <a:satMod val="130000"/>
                  </a:schemeClr>
                </a:solidFill>
                <a:latin typeface="Times New Roman" pitchFamily="18" charset="0"/>
                <a:cs typeface="Times New Roman" pitchFamily="18" charset="0"/>
              </a:rPr>
              <a:t> </a:t>
            </a:r>
            <a:r>
              <a:rPr lang="en-US" sz="3200" dirty="0" err="1" smtClean="0">
                <a:solidFill>
                  <a:schemeClr val="tx2">
                    <a:satMod val="130000"/>
                  </a:schemeClr>
                </a:solidFill>
                <a:latin typeface="Times New Roman" pitchFamily="18" charset="0"/>
                <a:cs typeface="Times New Roman" pitchFamily="18" charset="0"/>
              </a:rPr>
              <a:t>xisobot</a:t>
            </a:r>
            <a:endParaRPr lang="en-US" sz="3200" dirty="0" smtClean="0">
              <a:solidFill>
                <a:schemeClr val="tx2">
                  <a:satMod val="130000"/>
                </a:schemeClr>
              </a:solidFill>
              <a:latin typeface="Times New Roman" pitchFamily="18" charset="0"/>
              <a:cs typeface="Times New Roman" pitchFamily="18" charset="0"/>
            </a:endParaRPr>
          </a:p>
          <a:p>
            <a:pPr lvl="0"/>
            <a:endParaRPr lang="en-US" dirty="0" smtClean="0"/>
          </a:p>
          <a:p>
            <a:endParaRPr lang="ru-RU" dirty="0"/>
          </a:p>
        </p:txBody>
      </p:sp>
      <p:sp>
        <p:nvSpPr>
          <p:cNvPr id="8" name="Заголовок 7"/>
          <p:cNvSpPr txBox="1">
            <a:spLocks noGrp="1"/>
          </p:cNvSpPr>
          <p:nvPr>
            <p:ph type="title"/>
          </p:nvPr>
        </p:nvSpPr>
        <p:spPr>
          <a:xfrm>
            <a:off x="5286380" y="1500174"/>
            <a:ext cx="2571768" cy="2893100"/>
          </a:xfrm>
          <a:prstGeom prst="rect">
            <a:avLst/>
          </a:prstGeom>
          <a:solidFill>
            <a:schemeClr val="accent4">
              <a:lumMod val="20000"/>
              <a:lumOff val="80000"/>
            </a:schemeClr>
          </a:solidFill>
          <a:ln w="25400">
            <a:solidFill>
              <a:schemeClr val="accent5">
                <a:lumMod val="50000"/>
              </a:schemeClr>
            </a:solidFill>
          </a:ln>
        </p:spPr>
        <p:txBody>
          <a:bodyPr wrap="square" rtlCol="0">
            <a:spAutoFit/>
          </a:bodyPr>
          <a:lstStyle/>
          <a:p>
            <a:pPr algn="ctr"/>
            <a:r>
              <a:rPr lang="en-US" sz="3200" dirty="0" err="1" smtClean="0">
                <a:effectLst/>
                <a:latin typeface="Times New Roman" pitchFamily="18" charset="0"/>
                <a:cs typeface="Times New Roman" pitchFamily="18" charset="0"/>
              </a:rPr>
              <a:t>Menejer</a:t>
            </a:r>
            <a:r>
              <a:rPr lang="en-US" sz="3200" dirty="0" smtClean="0">
                <a:effectLst/>
                <a:latin typeface="Times New Roman" pitchFamily="18" charset="0"/>
                <a:cs typeface="Times New Roman" pitchFamily="18" charset="0"/>
              </a:rPr>
              <a:t> </a:t>
            </a:r>
            <a:r>
              <a:rPr lang="en-US" sz="3200" dirty="0" err="1" smtClean="0">
                <a:effectLst/>
                <a:latin typeface="Times New Roman" pitchFamily="18" charset="0"/>
                <a:cs typeface="Times New Roman" pitchFamily="18" charset="0"/>
              </a:rPr>
              <a:t>o’zi</a:t>
            </a:r>
            <a:r>
              <a:rPr lang="en-US" sz="3200" dirty="0" smtClean="0">
                <a:effectLst/>
                <a:latin typeface="Times New Roman" pitchFamily="18" charset="0"/>
                <a:cs typeface="Times New Roman" pitchFamily="18" charset="0"/>
              </a:rPr>
              <a:t> </a:t>
            </a:r>
            <a:r>
              <a:rPr lang="en-US" sz="3200" dirty="0" err="1" smtClean="0">
                <a:effectLst/>
                <a:latin typeface="Times New Roman" pitchFamily="18" charset="0"/>
                <a:cs typeface="Times New Roman" pitchFamily="18" charset="0"/>
              </a:rPr>
              <a:t>shaxsan</a:t>
            </a:r>
            <a:r>
              <a:rPr lang="en-US" sz="3200" dirty="0" smtClean="0">
                <a:effectLst/>
                <a:latin typeface="Times New Roman" pitchFamily="18" charset="0"/>
                <a:cs typeface="Times New Roman" pitchFamily="18" charset="0"/>
              </a:rPr>
              <a:t> </a:t>
            </a:r>
            <a:r>
              <a:rPr lang="en-US" sz="3200" dirty="0" err="1" smtClean="0">
                <a:effectLst/>
                <a:latin typeface="Times New Roman" pitchFamily="18" charset="0"/>
                <a:cs typeface="Times New Roman" pitchFamily="18" charset="0"/>
              </a:rPr>
              <a:t>qilish</a:t>
            </a:r>
            <a:r>
              <a:rPr lang="en-US" sz="3200" dirty="0" smtClean="0">
                <a:effectLst/>
                <a:latin typeface="Times New Roman" pitchFamily="18" charset="0"/>
                <a:cs typeface="Times New Roman" pitchFamily="18" charset="0"/>
              </a:rPr>
              <a:t> </a:t>
            </a:r>
            <a:r>
              <a:rPr lang="en-US" sz="3200" dirty="0" err="1" smtClean="0">
                <a:effectLst/>
                <a:latin typeface="Times New Roman" pitchFamily="18" charset="0"/>
                <a:cs typeface="Times New Roman" pitchFamily="18" charset="0"/>
              </a:rPr>
              <a:t>kerak</a:t>
            </a:r>
            <a:r>
              <a:rPr lang="en-US" dirty="0" smtClean="0">
                <a:effectLst/>
              </a:rPr>
              <a:t/>
            </a:r>
            <a:br>
              <a:rPr lang="en-US" dirty="0" smtClean="0">
                <a:effectLst/>
              </a:rPr>
            </a:br>
            <a:endParaRPr lang="en-US" dirty="0" smtClean="0">
              <a:effectLst/>
            </a:endParaRPr>
          </a:p>
          <a:p>
            <a:endParaRPr lang="ru-RU" dirty="0">
              <a:effectLst/>
            </a:endParaRPr>
          </a:p>
        </p:txBody>
      </p:sp>
      <p:sp>
        <p:nvSpPr>
          <p:cNvPr id="9" name="TextBox 8"/>
          <p:cNvSpPr txBox="1"/>
          <p:nvPr/>
        </p:nvSpPr>
        <p:spPr>
          <a:xfrm>
            <a:off x="2786050" y="3602370"/>
            <a:ext cx="2500330" cy="2000548"/>
          </a:xfrm>
          <a:prstGeom prst="rect">
            <a:avLst/>
          </a:prstGeom>
          <a:solidFill>
            <a:schemeClr val="accent4">
              <a:lumMod val="20000"/>
              <a:lumOff val="80000"/>
            </a:schemeClr>
          </a:solidFill>
          <a:ln w="25400">
            <a:solidFill>
              <a:schemeClr val="accent5">
                <a:lumMod val="50000"/>
              </a:schemeClr>
            </a:solidFill>
          </a:ln>
        </p:spPr>
        <p:txBody>
          <a:bodyPr wrap="square" rtlCol="0">
            <a:spAutoFit/>
          </a:bodyPr>
          <a:lstStyle/>
          <a:p>
            <a:pPr algn="ctr"/>
            <a:endParaRPr lang="en-US" sz="3200" dirty="0" smtClean="0">
              <a:solidFill>
                <a:schemeClr val="tx2">
                  <a:satMod val="130000"/>
                </a:schemeClr>
              </a:solidFill>
              <a:effectLst>
                <a:outerShdw blurRad="50000" dist="30000" dir="5400000" algn="tl" rotWithShape="0">
                  <a:srgbClr val="000000">
                    <a:alpha val="30000"/>
                  </a:srgbClr>
                </a:outerShdw>
              </a:effectLst>
              <a:latin typeface="Times New Roman" pitchFamily="18" charset="0"/>
              <a:ea typeface="+mj-ea"/>
              <a:cs typeface="Times New Roman" pitchFamily="18" charset="0"/>
            </a:endParaRPr>
          </a:p>
          <a:p>
            <a:pPr algn="ctr"/>
            <a:r>
              <a:rPr lang="en-US" sz="3200" dirty="0" err="1" smtClean="0">
                <a:solidFill>
                  <a:schemeClr val="tx2">
                    <a:satMod val="130000"/>
                  </a:schemeClr>
                </a:solidFill>
                <a:latin typeface="Times New Roman" pitchFamily="18" charset="0"/>
                <a:ea typeface="+mj-ea"/>
                <a:cs typeface="Times New Roman" pitchFamily="18" charset="0"/>
              </a:rPr>
              <a:t>Yordamchi</a:t>
            </a:r>
            <a:endParaRPr lang="en-US" sz="3200" dirty="0" smtClean="0">
              <a:solidFill>
                <a:schemeClr val="tx2">
                  <a:satMod val="130000"/>
                </a:schemeClr>
              </a:solidFill>
              <a:latin typeface="Times New Roman" pitchFamily="18" charset="0"/>
              <a:ea typeface="+mj-ea"/>
              <a:cs typeface="Times New Roman" pitchFamily="18" charset="0"/>
            </a:endParaRPr>
          </a:p>
          <a:p>
            <a:endParaRPr lang="en-US" sz="2400" dirty="0" smtClean="0"/>
          </a:p>
          <a:p>
            <a:endParaRPr lang="en-US" dirty="0" smtClean="0"/>
          </a:p>
          <a:p>
            <a:endParaRPr lang="ru-RU" dirty="0"/>
          </a:p>
        </p:txBody>
      </p:sp>
      <p:sp>
        <p:nvSpPr>
          <p:cNvPr id="10" name="Заголовок 7"/>
          <p:cNvSpPr txBox="1">
            <a:spLocks/>
          </p:cNvSpPr>
          <p:nvPr/>
        </p:nvSpPr>
        <p:spPr>
          <a:xfrm>
            <a:off x="5286380" y="3571876"/>
            <a:ext cx="2571768" cy="2000548"/>
          </a:xfrm>
          <a:prstGeom prst="rect">
            <a:avLst/>
          </a:prstGeom>
          <a:solidFill>
            <a:schemeClr val="accent4">
              <a:lumMod val="20000"/>
              <a:lumOff val="80000"/>
            </a:schemeClr>
          </a:solidFill>
          <a:ln w="25400">
            <a:solidFill>
              <a:schemeClr val="accent5">
                <a:lumMod val="50000"/>
              </a:schemeClr>
            </a:solidFill>
          </a:ln>
        </p:spPr>
        <p:txBody>
          <a:bodyPr wrap="square" rtlCol="0" anchor="ctr">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200" dirty="0" err="1" smtClean="0">
                <a:solidFill>
                  <a:schemeClr val="tx2">
                    <a:satMod val="130000"/>
                  </a:schemeClr>
                </a:solidFill>
                <a:latin typeface="Times New Roman" pitchFamily="18" charset="0"/>
                <a:ea typeface="+mj-ea"/>
                <a:cs typeface="Times New Roman" pitchFamily="18" charset="0"/>
              </a:rPr>
              <a:t>Yordamchi</a:t>
            </a:r>
            <a:r>
              <a:rPr lang="en-US" sz="3200" dirty="0" smtClean="0">
                <a:solidFill>
                  <a:schemeClr val="tx2">
                    <a:satMod val="130000"/>
                  </a:schemeClr>
                </a:solidFill>
                <a:latin typeface="Times New Roman" pitchFamily="18" charset="0"/>
                <a:ea typeface="+mj-ea"/>
                <a:cs typeface="Times New Roman" pitchFamily="18" charset="0"/>
              </a:rPr>
              <a:t>, </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200" dirty="0" err="1" smtClean="0">
                <a:solidFill>
                  <a:schemeClr val="tx2">
                    <a:satMod val="130000"/>
                  </a:schemeClr>
                </a:solidFill>
                <a:latin typeface="Times New Roman" pitchFamily="18" charset="0"/>
                <a:ea typeface="+mj-ea"/>
                <a:cs typeface="Times New Roman" pitchFamily="18" charset="0"/>
              </a:rPr>
              <a:t>menejer</a:t>
            </a:r>
            <a:r>
              <a:rPr lang="en-US" sz="3200" dirty="0" smtClean="0">
                <a:solidFill>
                  <a:schemeClr val="tx2">
                    <a:satMod val="130000"/>
                  </a:schemeClr>
                </a:solidFill>
                <a:latin typeface="Times New Roman" pitchFamily="18" charset="0"/>
                <a:ea typeface="+mj-ea"/>
                <a:cs typeface="Times New Roman" pitchFamily="18" charset="0"/>
              </a:rPr>
              <a:t> </a:t>
            </a:r>
            <a:r>
              <a:rPr lang="en-US" sz="3200" dirty="0" err="1" smtClean="0">
                <a:solidFill>
                  <a:schemeClr val="tx2">
                    <a:satMod val="130000"/>
                  </a:schemeClr>
                </a:solidFill>
                <a:latin typeface="Times New Roman" pitchFamily="18" charset="0"/>
                <a:ea typeface="+mj-ea"/>
                <a:cs typeface="Times New Roman" pitchFamily="18" charset="0"/>
              </a:rPr>
              <a:t>nazoratida</a:t>
            </a:r>
            <a:endParaRPr lang="en-US" sz="3200" dirty="0" smtClean="0">
              <a:solidFill>
                <a:schemeClr val="tx2">
                  <a:satMod val="130000"/>
                </a:schemeClr>
              </a:solidFill>
              <a:latin typeface="Times New Roman" pitchFamily="18" charset="0"/>
              <a:ea typeface="+mj-ea"/>
              <a:cs typeface="Times New Roman"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ru-RU" sz="2800" b="0" i="0" u="none" strike="noStrike" kern="1200" cap="none" spc="0" normalizeH="0" baseline="0" noProof="0" dirty="0">
              <a:ln>
                <a:noFill/>
              </a:ln>
              <a:solidFill>
                <a:schemeClr val="tx2">
                  <a:satMod val="130000"/>
                </a:schemeClr>
              </a:solidFill>
              <a:effectLst>
                <a:outerShdw blurRad="50000" dist="30000" dir="5400000" algn="tl" rotWithShape="0">
                  <a:srgbClr val="000000">
                    <a:alpha val="30000"/>
                  </a:srgbClr>
                </a:outerShdw>
              </a:effectLst>
              <a:uLnTx/>
              <a:uFillTx/>
              <a:latin typeface="+mj-lt"/>
              <a:ea typeface="+mj-ea"/>
              <a:cs typeface="+mj-cs"/>
            </a:endParaRPr>
          </a:p>
        </p:txBody>
      </p:sp>
      <p:sp>
        <p:nvSpPr>
          <p:cNvPr id="11" name="TextBox 10"/>
          <p:cNvSpPr txBox="1"/>
          <p:nvPr/>
        </p:nvSpPr>
        <p:spPr>
          <a:xfrm>
            <a:off x="1142976" y="3429000"/>
            <a:ext cx="1357322" cy="400110"/>
          </a:xfrm>
          <a:prstGeom prst="rect">
            <a:avLst/>
          </a:prstGeom>
          <a:noFill/>
        </p:spPr>
        <p:txBody>
          <a:bodyPr wrap="square" rtlCol="0">
            <a:spAutoFit/>
          </a:bodyPr>
          <a:lstStyle/>
          <a:p>
            <a:r>
              <a:rPr lang="en-US" sz="2000" dirty="0" err="1" smtClean="0">
                <a:latin typeface="Times New Roman" pitchFamily="18" charset="0"/>
                <a:cs typeface="Times New Roman" pitchFamily="18" charset="0"/>
              </a:rPr>
              <a:t>Muhimlilik</a:t>
            </a:r>
            <a:r>
              <a:rPr lang="en-US"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sp>
        <p:nvSpPr>
          <p:cNvPr id="12" name="TextBox 11"/>
          <p:cNvSpPr txBox="1"/>
          <p:nvPr/>
        </p:nvSpPr>
        <p:spPr>
          <a:xfrm>
            <a:off x="4429124" y="5929330"/>
            <a:ext cx="1857388" cy="400110"/>
          </a:xfrm>
          <a:prstGeom prst="rect">
            <a:avLst/>
          </a:prstGeom>
          <a:noFill/>
        </p:spPr>
        <p:txBody>
          <a:bodyPr wrap="square" rtlCol="0">
            <a:spAutoFit/>
          </a:bodyPr>
          <a:lstStyle/>
          <a:p>
            <a:r>
              <a:rPr lang="en-US" sz="2000" dirty="0" err="1" smtClean="0">
                <a:latin typeface="Times New Roman" pitchFamily="18" charset="0"/>
                <a:cs typeface="Times New Roman" pitchFamily="18" charset="0"/>
              </a:rPr>
              <a:t>Shoshilinchlilik</a:t>
            </a:r>
            <a:r>
              <a:rPr lang="en-US"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cxnSp>
        <p:nvCxnSpPr>
          <p:cNvPr id="14" name="Прямая со стрелкой 13"/>
          <p:cNvCxnSpPr/>
          <p:nvPr/>
        </p:nvCxnSpPr>
        <p:spPr>
          <a:xfrm rot="5400000" flipH="1" flipV="1">
            <a:off x="678629" y="3679033"/>
            <a:ext cx="3786214" cy="1588"/>
          </a:xfrm>
          <a:prstGeom prst="straightConnector1">
            <a:avLst/>
          </a:prstGeom>
          <a:ln w="3175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p:nvPr/>
        </p:nvCxnSpPr>
        <p:spPr>
          <a:xfrm rot="5400000" flipH="1" flipV="1">
            <a:off x="679423" y="3678239"/>
            <a:ext cx="3786214" cy="1588"/>
          </a:xfrm>
          <a:prstGeom prst="straightConnector1">
            <a:avLst/>
          </a:prstGeom>
          <a:ln w="3175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16" name="Прямая со стрелкой 15"/>
          <p:cNvCxnSpPr/>
          <p:nvPr/>
        </p:nvCxnSpPr>
        <p:spPr>
          <a:xfrm>
            <a:off x="2786050" y="5786454"/>
            <a:ext cx="4857784" cy="1588"/>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00100" y="0"/>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smtClean="0">
                <a:solidFill>
                  <a:srgbClr val="FF0000"/>
                </a:solidFill>
                <a:latin typeface="Times New Roman" pitchFamily="18" charset="0"/>
                <a:cs typeface="Times New Roman" pitchFamily="18" charset="0"/>
              </a:rPr>
              <a:t>M</a:t>
            </a:r>
            <a:r>
              <a:rPr lang="uz-Latn-UZ" sz="3600" b="1" dirty="0" smtClean="0">
                <a:solidFill>
                  <a:srgbClr val="FF0000"/>
                </a:solidFill>
                <a:latin typeface="Times New Roman" pitchFamily="18" charset="0"/>
                <a:cs typeface="Times New Roman" pitchFamily="18" charset="0"/>
              </a:rPr>
              <a:t>enejer</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ishining</a:t>
            </a:r>
            <a:r>
              <a:rPr lang="en-US" sz="3600" b="1" dirty="0" smtClean="0">
                <a:solidFill>
                  <a:srgbClr val="FF0000"/>
                </a:solidFill>
                <a:latin typeface="Times New Roman" pitchFamily="18" charset="0"/>
                <a:cs typeface="Times New Roman" pitchFamily="18" charset="0"/>
              </a:rPr>
              <a:t> 6 </a:t>
            </a:r>
            <a:r>
              <a:rPr lang="en-US" sz="3600" b="1" dirty="0" err="1" smtClean="0">
                <a:solidFill>
                  <a:srgbClr val="FF0000"/>
                </a:solidFill>
                <a:latin typeface="Times New Roman" pitchFamily="18" charset="0"/>
                <a:cs typeface="Times New Roman" pitchFamily="18" charset="0"/>
              </a:rPr>
              <a:t>tamoyili</a:t>
            </a:r>
            <a:endParaRPr lang="ru-RU" sz="36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16</a:t>
            </a:fld>
            <a:endParaRPr lang="ru-RU" sz="2000" dirty="0">
              <a:solidFill>
                <a:schemeClr val="tx1"/>
              </a:solidFill>
              <a:latin typeface="Times New Roman" pitchFamily="18" charset="0"/>
              <a:cs typeface="Times New Roman" pitchFamily="18" charset="0"/>
            </a:endParaRPr>
          </a:p>
        </p:txBody>
      </p:sp>
      <p:sp>
        <p:nvSpPr>
          <p:cNvPr id="17" name="TextBox 16"/>
          <p:cNvSpPr txBox="1"/>
          <p:nvPr/>
        </p:nvSpPr>
        <p:spPr>
          <a:xfrm>
            <a:off x="1142976" y="928670"/>
            <a:ext cx="7643866" cy="5632311"/>
          </a:xfrm>
          <a:prstGeom prst="rect">
            <a:avLst/>
          </a:prstGeom>
          <a:noFill/>
        </p:spPr>
        <p:txBody>
          <a:bodyPr wrap="square" rtlCol="0">
            <a:spAutoFit/>
          </a:bodyPr>
          <a:lstStyle/>
          <a:p>
            <a:pPr marL="896938" indent="-534988">
              <a:buAutoNum type="arabicPeriod"/>
            </a:pPr>
            <a:r>
              <a:rPr lang="en-US" sz="4000" dirty="0" err="1" smtClean="0">
                <a:solidFill>
                  <a:srgbClr val="002060"/>
                </a:solidFill>
                <a:latin typeface="Times New Roman" pitchFamily="18" charset="0"/>
                <a:cs typeface="Times New Roman" pitchFamily="18" charset="0"/>
              </a:rPr>
              <a:t>Intizom</a:t>
            </a:r>
            <a:r>
              <a:rPr lang="en-US" sz="4000" dirty="0" smtClean="0">
                <a:solidFill>
                  <a:srgbClr val="002060"/>
                </a:solidFill>
                <a:latin typeface="Times New Roman" pitchFamily="18" charset="0"/>
                <a:cs typeface="Times New Roman" pitchFamily="18" charset="0"/>
              </a:rPr>
              <a:t> </a:t>
            </a:r>
          </a:p>
          <a:p>
            <a:pPr marL="896938" indent="-534988">
              <a:buAutoNum type="arabicPeriod"/>
            </a:pPr>
            <a:r>
              <a:rPr lang="uz-Latn-UZ" sz="4000" dirty="0" smtClean="0">
                <a:solidFill>
                  <a:srgbClr val="002060"/>
                </a:solidFill>
                <a:latin typeface="Times New Roman" pitchFamily="18" charset="0"/>
                <a:cs typeface="Times New Roman" pitchFamily="18" charset="0"/>
              </a:rPr>
              <a:t>Ustuvorlik</a:t>
            </a:r>
            <a:r>
              <a:rPr lang="en-US" sz="4000" dirty="0" err="1" smtClean="0">
                <a:solidFill>
                  <a:srgbClr val="002060"/>
                </a:solidFill>
                <a:latin typeface="Times New Roman" pitchFamily="18" charset="0"/>
                <a:cs typeface="Times New Roman" pitchFamily="18" charset="0"/>
              </a:rPr>
              <a:t>ni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o’rnatish</a:t>
            </a:r>
            <a:r>
              <a:rPr lang="uz-Latn-UZ" sz="4000" dirty="0" smtClean="0">
                <a:solidFill>
                  <a:srgbClr val="002060"/>
                </a:solidFill>
                <a:latin typeface="Times New Roman" pitchFamily="18" charset="0"/>
                <a:cs typeface="Times New Roman" pitchFamily="18" charset="0"/>
              </a:rPr>
              <a:t> </a:t>
            </a:r>
            <a:r>
              <a:rPr lang="en-US" sz="4000" dirty="0" smtClean="0">
                <a:solidFill>
                  <a:srgbClr val="002060"/>
                </a:solidFill>
                <a:latin typeface="Times New Roman" pitchFamily="18" charset="0"/>
                <a:cs typeface="Times New Roman" pitchFamily="18" charset="0"/>
              </a:rPr>
              <a:t>(</a:t>
            </a:r>
            <a:r>
              <a:rPr lang="en-US" sz="4000" dirty="0" err="1" smtClean="0">
                <a:solidFill>
                  <a:srgbClr val="002060"/>
                </a:solidFill>
                <a:latin typeface="Times New Roman" pitchFamily="18" charset="0"/>
                <a:cs typeface="Times New Roman" pitchFamily="18" charset="0"/>
              </a:rPr>
              <a:t>ishlarda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urg’u</a:t>
            </a:r>
            <a:r>
              <a:rPr lang="en-US" sz="4000" dirty="0" smtClean="0">
                <a:solidFill>
                  <a:srgbClr val="002060"/>
                </a:solidFill>
                <a:latin typeface="Times New Roman" pitchFamily="18" charset="0"/>
                <a:cs typeface="Times New Roman" pitchFamily="18" charset="0"/>
              </a:rPr>
              <a:t>)</a:t>
            </a:r>
          </a:p>
          <a:p>
            <a:pPr marL="896938" indent="-534988">
              <a:buAutoNum type="arabicPeriod"/>
            </a:pPr>
            <a:r>
              <a:rPr lang="en-US" sz="4000" dirty="0" err="1" smtClean="0">
                <a:solidFill>
                  <a:srgbClr val="002060"/>
                </a:solidFill>
                <a:latin typeface="Times New Roman" pitchFamily="18" charset="0"/>
                <a:cs typeface="Times New Roman" pitchFamily="18" charset="0"/>
              </a:rPr>
              <a:t>Rejalashtirish</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tizim</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yaratuvchi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faoliyat</a:t>
            </a:r>
            <a:r>
              <a:rPr lang="en-US" sz="4000" dirty="0" smtClean="0">
                <a:solidFill>
                  <a:srgbClr val="002060"/>
                </a:solidFill>
                <a:latin typeface="Times New Roman" pitchFamily="18" charset="0"/>
                <a:cs typeface="Times New Roman" pitchFamily="18" charset="0"/>
              </a:rPr>
              <a:t>)</a:t>
            </a:r>
          </a:p>
          <a:p>
            <a:pPr marL="896938" indent="-534988">
              <a:buAutoNum type="arabicPeriod"/>
            </a:pPr>
            <a:r>
              <a:rPr lang="uz-Latn-UZ" sz="4000" dirty="0" smtClean="0">
                <a:solidFill>
                  <a:srgbClr val="002060"/>
                </a:solidFill>
                <a:latin typeface="Times New Roman" pitchFamily="18" charset="0"/>
                <a:cs typeface="Times New Roman" pitchFamily="18" charset="0"/>
              </a:rPr>
              <a:t>Aniqlik</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va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tartib</a:t>
            </a:r>
            <a:endParaRPr lang="en-US" sz="4000" dirty="0" smtClean="0">
              <a:solidFill>
                <a:srgbClr val="002060"/>
              </a:solidFill>
              <a:latin typeface="Times New Roman" pitchFamily="18" charset="0"/>
              <a:cs typeface="Times New Roman" pitchFamily="18" charset="0"/>
            </a:endParaRPr>
          </a:p>
          <a:p>
            <a:pPr marL="896938" indent="-534988">
              <a:buAutoNum type="arabicPeriod"/>
            </a:pPr>
            <a:r>
              <a:rPr lang="en-US" sz="4000" dirty="0" err="1" smtClean="0">
                <a:solidFill>
                  <a:srgbClr val="002060"/>
                </a:solidFill>
                <a:latin typeface="Times New Roman" pitchFamily="18" charset="0"/>
                <a:cs typeface="Times New Roman" pitchFamily="18" charset="0"/>
              </a:rPr>
              <a:t>Doimo</a:t>
            </a:r>
            <a:r>
              <a:rPr lang="en-US" sz="4000" dirty="0" smtClean="0">
                <a:solidFill>
                  <a:srgbClr val="002060"/>
                </a:solidFill>
                <a:latin typeface="Times New Roman" pitchFamily="18" charset="0"/>
                <a:cs typeface="Times New Roman" pitchFamily="18" charset="0"/>
              </a:rPr>
              <a:t> </a:t>
            </a:r>
            <a:r>
              <a:rPr lang="uz-Latn-UZ" sz="4000" dirty="0" smtClean="0">
                <a:solidFill>
                  <a:srgbClr val="002060"/>
                </a:solidFill>
                <a:latin typeface="Times New Roman" pitchFamily="18" charset="0"/>
                <a:cs typeface="Times New Roman" pitchFamily="18" charset="0"/>
              </a:rPr>
              <a:t>xotira</a:t>
            </a:r>
            <a:r>
              <a:rPr lang="en-US" sz="4000" dirty="0" err="1" smtClean="0">
                <a:solidFill>
                  <a:srgbClr val="002060"/>
                </a:solidFill>
                <a:latin typeface="Times New Roman" pitchFamily="18" charset="0"/>
                <a:cs typeface="Times New Roman" pitchFamily="18" charset="0"/>
              </a:rPr>
              <a:t>da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saqlash</a:t>
            </a:r>
            <a:endParaRPr lang="en-US" sz="4000" dirty="0" smtClean="0">
              <a:solidFill>
                <a:srgbClr val="002060"/>
              </a:solidFill>
              <a:latin typeface="Times New Roman" pitchFamily="18" charset="0"/>
              <a:cs typeface="Times New Roman" pitchFamily="18" charset="0"/>
            </a:endParaRPr>
          </a:p>
          <a:p>
            <a:pPr marL="896938" indent="-534988">
              <a:buAutoNum type="arabicPeriod"/>
            </a:pPr>
            <a:r>
              <a:rPr lang="en-US" sz="4000" dirty="0" err="1" smtClean="0">
                <a:solidFill>
                  <a:srgbClr val="002060"/>
                </a:solidFill>
                <a:latin typeface="Times New Roman" pitchFamily="18" charset="0"/>
                <a:cs typeface="Times New Roman" pitchFamily="18" charset="0"/>
              </a:rPr>
              <a:t>Imkoniyat</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va</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resurslarni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to’g’ri</a:t>
            </a:r>
            <a:r>
              <a:rPr lang="en-US" sz="4000" dirty="0" smtClean="0">
                <a:solidFill>
                  <a:srgbClr val="002060"/>
                </a:solidFill>
                <a:latin typeface="Times New Roman" pitchFamily="18" charset="0"/>
                <a:cs typeface="Times New Roman" pitchFamily="18" charset="0"/>
              </a:rPr>
              <a:t> </a:t>
            </a:r>
            <a:r>
              <a:rPr lang="en-US" sz="4000" dirty="0" err="1" smtClean="0">
                <a:solidFill>
                  <a:srgbClr val="002060"/>
                </a:solidFill>
                <a:latin typeface="Times New Roman" pitchFamily="18" charset="0"/>
                <a:cs typeface="Times New Roman" pitchFamily="18" charset="0"/>
              </a:rPr>
              <a:t>baholash</a:t>
            </a:r>
            <a:endParaRPr lang="ru-RU" sz="4000" dirty="0">
              <a:solidFill>
                <a:srgbClr val="002060"/>
              </a:solidFill>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142852"/>
            <a:ext cx="8001056" cy="928694"/>
          </a:xfrm>
          <a:solidFill>
            <a:srgbClr val="FFFF00"/>
          </a:solidFill>
        </p:spPr>
        <p:txBody>
          <a:bodyPr>
            <a:noAutofit/>
          </a:bodyPr>
          <a:lstStyle/>
          <a:p>
            <a:pPr algn="ctr"/>
            <a:r>
              <a:rPr lang="en-US" sz="3200" b="1" dirty="0" err="1" smtClean="0">
                <a:solidFill>
                  <a:srgbClr val="FF0000"/>
                </a:solidFill>
              </a:rPr>
              <a:t>Menejerning</a:t>
            </a:r>
            <a:r>
              <a:rPr lang="en-US" sz="3200" b="1" dirty="0" smtClean="0">
                <a:solidFill>
                  <a:srgbClr val="FF0000"/>
                </a:solidFill>
              </a:rPr>
              <a:t> </a:t>
            </a:r>
            <a:r>
              <a:rPr lang="en-US" sz="3200" b="1" dirty="0" err="1" smtClean="0">
                <a:solidFill>
                  <a:srgbClr val="FF0000"/>
                </a:solidFill>
              </a:rPr>
              <a:t>shaxsiy</a:t>
            </a:r>
            <a:r>
              <a:rPr lang="en-US" sz="3200" b="1" dirty="0" smtClean="0">
                <a:solidFill>
                  <a:srgbClr val="FF0000"/>
                </a:solidFill>
              </a:rPr>
              <a:t> </a:t>
            </a:r>
            <a:r>
              <a:rPr lang="en-US" sz="3200" b="1" dirty="0" err="1" smtClean="0">
                <a:solidFill>
                  <a:srgbClr val="FF0000"/>
                </a:solidFill>
              </a:rPr>
              <a:t>fazilatlari</a:t>
            </a:r>
            <a:r>
              <a:rPr lang="en-US" sz="3200" b="1" dirty="0" smtClean="0">
                <a:solidFill>
                  <a:srgbClr val="FF0000"/>
                </a:solidFill>
              </a:rPr>
              <a:t> </a:t>
            </a:r>
            <a:endParaRPr lang="ru-RU" sz="3200" b="1" dirty="0">
              <a:solidFill>
                <a:srgbClr val="FF0000"/>
              </a:solidFill>
            </a:endParaRPr>
          </a:p>
        </p:txBody>
      </p:sp>
      <p:sp>
        <p:nvSpPr>
          <p:cNvPr id="3" name="Содержимое 2"/>
          <p:cNvSpPr>
            <a:spLocks noGrp="1"/>
          </p:cNvSpPr>
          <p:nvPr>
            <p:ph sz="quarter" idx="1"/>
          </p:nvPr>
        </p:nvSpPr>
        <p:spPr>
          <a:xfrm>
            <a:off x="1385790" y="1500174"/>
            <a:ext cx="7472490" cy="4800600"/>
          </a:xfr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a:endParaRPr lang="ru-RU" sz="2000" dirty="0">
              <a:latin typeface="Times New Roman" pitchFamily="18" charset="0"/>
              <a:cs typeface="Times New Roman" pitchFamily="18" charset="0"/>
            </a:endParaRPr>
          </a:p>
        </p:txBody>
      </p:sp>
      <p:sp>
        <p:nvSpPr>
          <p:cNvPr id="4" name="Прямоугольник 3"/>
          <p:cNvSpPr/>
          <p:nvPr/>
        </p:nvSpPr>
        <p:spPr>
          <a:xfrm>
            <a:off x="4000496" y="3573016"/>
            <a:ext cx="1500198" cy="9144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solidFill>
                <a:latin typeface="Times New Roman" pitchFamily="18" charset="0"/>
                <a:cs typeface="Times New Roman" pitchFamily="18" charset="0"/>
              </a:rPr>
              <a:t>Menejer</a:t>
            </a:r>
            <a:endParaRPr lang="ru-RU" sz="2000" dirty="0">
              <a:solidFill>
                <a:schemeClr val="tx1"/>
              </a:solidFill>
              <a:latin typeface="Times New Roman" pitchFamily="18" charset="0"/>
              <a:cs typeface="Times New Roman" pitchFamily="18" charset="0"/>
            </a:endParaRPr>
          </a:p>
        </p:txBody>
      </p:sp>
      <p:sp>
        <p:nvSpPr>
          <p:cNvPr id="5" name="Прямоугольник 4"/>
          <p:cNvSpPr/>
          <p:nvPr/>
        </p:nvSpPr>
        <p:spPr>
          <a:xfrm>
            <a:off x="3786182" y="2060848"/>
            <a:ext cx="1500198" cy="914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solidFill>
                <a:latin typeface="Times New Roman" pitchFamily="18" charset="0"/>
                <a:cs typeface="Times New Roman" pitchFamily="18" charset="0"/>
              </a:rPr>
              <a:t>Bilim</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va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ko’nikmalar</a:t>
            </a:r>
            <a:endParaRPr lang="ru-RU" sz="2000" dirty="0">
              <a:solidFill>
                <a:schemeClr val="tx1"/>
              </a:solidFill>
              <a:latin typeface="Times New Roman" pitchFamily="18" charset="0"/>
              <a:cs typeface="Times New Roman" pitchFamily="18" charset="0"/>
            </a:endParaRPr>
          </a:p>
        </p:txBody>
      </p:sp>
      <p:sp>
        <p:nvSpPr>
          <p:cNvPr id="6" name="Прямоугольник 5"/>
          <p:cNvSpPr/>
          <p:nvPr/>
        </p:nvSpPr>
        <p:spPr>
          <a:xfrm>
            <a:off x="1142976" y="2204864"/>
            <a:ext cx="1438450" cy="914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solidFill>
                <a:latin typeface="Times New Roman" pitchFamily="18" charset="0"/>
                <a:cs typeface="Times New Roman" pitchFamily="18" charset="0"/>
              </a:rPr>
              <a:t>Shaxsiy</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rivojlanish</a:t>
            </a:r>
            <a:endParaRPr lang="ru-RU" sz="2000" dirty="0">
              <a:solidFill>
                <a:schemeClr val="tx1"/>
              </a:solidFill>
              <a:latin typeface="Times New Roman" pitchFamily="18" charset="0"/>
              <a:cs typeface="Times New Roman" pitchFamily="18" charset="0"/>
            </a:endParaRPr>
          </a:p>
        </p:txBody>
      </p:sp>
      <p:sp>
        <p:nvSpPr>
          <p:cNvPr id="7" name="Прямоугольник 6"/>
          <p:cNvSpPr/>
          <p:nvPr/>
        </p:nvSpPr>
        <p:spPr>
          <a:xfrm>
            <a:off x="1142976" y="4365104"/>
            <a:ext cx="1438450" cy="914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solidFill>
                <a:latin typeface="Times New Roman" pitchFamily="18" charset="0"/>
                <a:cs typeface="Times New Roman" pitchFamily="18" charset="0"/>
              </a:rPr>
              <a:t>Samarali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boshqaruv</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ko’nikmalar</a:t>
            </a:r>
            <a:endParaRPr lang="ru-RU" sz="2000" dirty="0">
              <a:solidFill>
                <a:schemeClr val="tx1"/>
              </a:solidFill>
              <a:latin typeface="Times New Roman" pitchFamily="18" charset="0"/>
              <a:cs typeface="Times New Roman" pitchFamily="18" charset="0"/>
            </a:endParaRPr>
          </a:p>
        </p:txBody>
      </p:sp>
      <p:sp>
        <p:nvSpPr>
          <p:cNvPr id="8" name="Прямоугольник 7"/>
          <p:cNvSpPr/>
          <p:nvPr/>
        </p:nvSpPr>
        <p:spPr>
          <a:xfrm>
            <a:off x="4071934" y="5072074"/>
            <a:ext cx="1428760" cy="914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solidFill>
                <a:latin typeface="Times New Roman" pitchFamily="18" charset="0"/>
                <a:cs typeface="Times New Roman" pitchFamily="18" charset="0"/>
              </a:rPr>
              <a:t>Resurslar</a:t>
            </a:r>
            <a:endParaRPr lang="ru-RU" sz="2000" dirty="0">
              <a:solidFill>
                <a:schemeClr val="tx1"/>
              </a:solidFill>
              <a:latin typeface="Times New Roman" pitchFamily="18" charset="0"/>
              <a:cs typeface="Times New Roman" pitchFamily="18" charset="0"/>
            </a:endParaRPr>
          </a:p>
        </p:txBody>
      </p:sp>
      <p:sp>
        <p:nvSpPr>
          <p:cNvPr id="9" name="Прямоугольник 8"/>
          <p:cNvSpPr/>
          <p:nvPr/>
        </p:nvSpPr>
        <p:spPr>
          <a:xfrm>
            <a:off x="6829898" y="2204864"/>
            <a:ext cx="1528316" cy="914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solidFill>
                <a:latin typeface="Times New Roman" pitchFamily="18" charset="0"/>
                <a:cs typeface="Times New Roman" pitchFamily="18" charset="0"/>
              </a:rPr>
              <a:t>Shaxsiy</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fazilatlari</a:t>
            </a:r>
            <a:endParaRPr lang="ru-RU" sz="2000" dirty="0">
              <a:solidFill>
                <a:schemeClr val="tx1"/>
              </a:solidFill>
              <a:latin typeface="Times New Roman" pitchFamily="18" charset="0"/>
              <a:cs typeface="Times New Roman" pitchFamily="18" charset="0"/>
            </a:endParaRPr>
          </a:p>
        </p:txBody>
      </p:sp>
      <p:sp>
        <p:nvSpPr>
          <p:cNvPr id="10" name="Прямоугольник 9"/>
          <p:cNvSpPr/>
          <p:nvPr/>
        </p:nvSpPr>
        <p:spPr>
          <a:xfrm>
            <a:off x="6929454" y="4357694"/>
            <a:ext cx="1428760" cy="914400"/>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solidFill>
                <a:latin typeface="Times New Roman" pitchFamily="18" charset="0"/>
                <a:cs typeface="Times New Roman" pitchFamily="18" charset="0"/>
              </a:rPr>
              <a:t>Menejer</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etikasi</a:t>
            </a:r>
            <a:endParaRPr lang="ru-RU" sz="2000" dirty="0">
              <a:solidFill>
                <a:schemeClr val="tx1"/>
              </a:solidFill>
              <a:latin typeface="Times New Roman" pitchFamily="18" charset="0"/>
              <a:cs typeface="Times New Roman" pitchFamily="18" charset="0"/>
            </a:endParaRPr>
          </a:p>
        </p:txBody>
      </p:sp>
      <p:sp>
        <p:nvSpPr>
          <p:cNvPr id="18" name="Правая круглая скобка 17"/>
          <p:cNvSpPr/>
          <p:nvPr/>
        </p:nvSpPr>
        <p:spPr>
          <a:xfrm>
            <a:off x="2581426" y="2636912"/>
            <a:ext cx="360040" cy="2304256"/>
          </a:xfrm>
          <a:prstGeom prst="righ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20" name="Левая круглая скобка 19"/>
          <p:cNvSpPr/>
          <p:nvPr/>
        </p:nvSpPr>
        <p:spPr>
          <a:xfrm>
            <a:off x="6397850" y="2636912"/>
            <a:ext cx="432048" cy="2160240"/>
          </a:xfrm>
          <a:prstGeom prst="lef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cxnSp>
        <p:nvCxnSpPr>
          <p:cNvPr id="22" name="Прямая соединительная линия 21"/>
          <p:cNvCxnSpPr>
            <a:stCxn id="6" idx="0"/>
          </p:cNvCxnSpPr>
          <p:nvPr/>
        </p:nvCxnSpPr>
        <p:spPr>
          <a:xfrm rot="5400000" flipH="1" flipV="1">
            <a:off x="1645750" y="1845253"/>
            <a:ext cx="576063" cy="14316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Прямая соединительная линия 23"/>
          <p:cNvCxnSpPr>
            <a:stCxn id="9" idx="0"/>
          </p:cNvCxnSpPr>
          <p:nvPr/>
        </p:nvCxnSpPr>
        <p:spPr>
          <a:xfrm rot="16200000" flipV="1">
            <a:off x="7175973" y="1786781"/>
            <a:ext cx="576064" cy="26010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Прямая соединительная линия 25"/>
          <p:cNvCxnSpPr>
            <a:stCxn id="7" idx="2"/>
          </p:cNvCxnSpPr>
          <p:nvPr/>
        </p:nvCxnSpPr>
        <p:spPr>
          <a:xfrm rot="16200000" flipH="1">
            <a:off x="1463427" y="5678277"/>
            <a:ext cx="935578" cy="138031"/>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Прямая соединительная линия 27"/>
          <p:cNvCxnSpPr/>
          <p:nvPr/>
        </p:nvCxnSpPr>
        <p:spPr>
          <a:xfrm rot="5400000">
            <a:off x="6998612" y="5574420"/>
            <a:ext cx="1143008" cy="138316"/>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Прямая соединительная линия 29"/>
          <p:cNvCxnSpPr/>
          <p:nvPr/>
        </p:nvCxnSpPr>
        <p:spPr>
          <a:xfrm>
            <a:off x="2005362" y="1628800"/>
            <a:ext cx="532859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Прямая соединительная линия 31"/>
          <p:cNvCxnSpPr/>
          <p:nvPr/>
        </p:nvCxnSpPr>
        <p:spPr>
          <a:xfrm>
            <a:off x="2000232" y="6215082"/>
            <a:ext cx="547260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Прямая соединительная линия 33"/>
          <p:cNvCxnSpPr>
            <a:stCxn id="5" idx="0"/>
          </p:cNvCxnSpPr>
          <p:nvPr/>
        </p:nvCxnSpPr>
        <p:spPr>
          <a:xfrm rot="5400000" flipH="1" flipV="1">
            <a:off x="4345241" y="1834090"/>
            <a:ext cx="417798" cy="35719"/>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Прямая соединительная линия 35"/>
          <p:cNvCxnSpPr>
            <a:stCxn id="8" idx="2"/>
          </p:cNvCxnSpPr>
          <p:nvPr/>
        </p:nvCxnSpPr>
        <p:spPr>
          <a:xfrm rot="5400000">
            <a:off x="4672010" y="6100778"/>
            <a:ext cx="22860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Прямая соединительная линия 37"/>
          <p:cNvCxnSpPr>
            <a:endCxn id="4" idx="1"/>
          </p:cNvCxnSpPr>
          <p:nvPr/>
        </p:nvCxnSpPr>
        <p:spPr>
          <a:xfrm>
            <a:off x="2941466" y="4005064"/>
            <a:ext cx="1059030" cy="25152"/>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Прямая соединительная линия 39"/>
          <p:cNvCxnSpPr>
            <a:stCxn id="4" idx="3"/>
          </p:cNvCxnSpPr>
          <p:nvPr/>
        </p:nvCxnSpPr>
        <p:spPr>
          <a:xfrm flipV="1">
            <a:off x="5500694" y="4005064"/>
            <a:ext cx="897156" cy="25152"/>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Прямая соединительная линия 41"/>
          <p:cNvCxnSpPr>
            <a:stCxn id="5" idx="2"/>
          </p:cNvCxnSpPr>
          <p:nvPr/>
        </p:nvCxnSpPr>
        <p:spPr>
          <a:xfrm rot="16200000" flipH="1">
            <a:off x="4268081" y="3243448"/>
            <a:ext cx="597768" cy="61368"/>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Прямая соединительная линия 46"/>
          <p:cNvCxnSpPr>
            <a:stCxn id="4" idx="2"/>
          </p:cNvCxnSpPr>
          <p:nvPr/>
        </p:nvCxnSpPr>
        <p:spPr>
          <a:xfrm rot="5400000">
            <a:off x="4375238" y="4853843"/>
            <a:ext cx="741784" cy="893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142852"/>
            <a:ext cx="8001056" cy="1143000"/>
          </a:xfrm>
          <a:solidFill>
            <a:srgbClr val="FFFF00"/>
          </a:solidFill>
        </p:spPr>
        <p:txBody>
          <a:bodyPr>
            <a:noAutofit/>
          </a:bodyPr>
          <a:lstStyle/>
          <a:p>
            <a:pPr algn="ctr"/>
            <a:r>
              <a:rPr lang="en-US" sz="3200" b="1" dirty="0" err="1" smtClean="0">
                <a:solidFill>
                  <a:srgbClr val="FF0000"/>
                </a:solidFill>
              </a:rPr>
              <a:t>Menejerning</a:t>
            </a:r>
            <a:r>
              <a:rPr lang="en-US" sz="3200" b="1" dirty="0" smtClean="0">
                <a:solidFill>
                  <a:srgbClr val="FF0000"/>
                </a:solidFill>
              </a:rPr>
              <a:t> </a:t>
            </a:r>
            <a:r>
              <a:rPr lang="en-US" sz="3200" b="1" dirty="0" err="1" smtClean="0">
                <a:solidFill>
                  <a:srgbClr val="FF0000"/>
                </a:solidFill>
              </a:rPr>
              <a:t>bilim</a:t>
            </a:r>
            <a:r>
              <a:rPr lang="en-US" sz="3200" b="1" dirty="0" smtClean="0">
                <a:solidFill>
                  <a:srgbClr val="FF0000"/>
                </a:solidFill>
              </a:rPr>
              <a:t> </a:t>
            </a:r>
            <a:r>
              <a:rPr lang="en-US" sz="3200" b="1" dirty="0" err="1" smtClean="0">
                <a:solidFill>
                  <a:srgbClr val="FF0000"/>
                </a:solidFill>
              </a:rPr>
              <a:t>va</a:t>
            </a:r>
            <a:r>
              <a:rPr lang="en-US" sz="3200" b="1" dirty="0" smtClean="0">
                <a:solidFill>
                  <a:srgbClr val="FF0000"/>
                </a:solidFill>
              </a:rPr>
              <a:t> </a:t>
            </a:r>
            <a:r>
              <a:rPr lang="en-US" sz="3200" b="1" dirty="0" err="1" smtClean="0">
                <a:solidFill>
                  <a:srgbClr val="FF0000"/>
                </a:solidFill>
              </a:rPr>
              <a:t>ko’nikmalari</a:t>
            </a:r>
            <a:endParaRPr lang="ru-RU" sz="3200" b="1" dirty="0">
              <a:solidFill>
                <a:srgbClr val="FF0000"/>
              </a:solidFill>
            </a:endParaRPr>
          </a:p>
        </p:txBody>
      </p:sp>
      <p:sp>
        <p:nvSpPr>
          <p:cNvPr id="28673" name="Rectangle 1"/>
          <p:cNvSpPr>
            <a:spLocks noChangeArrowheads="1"/>
          </p:cNvSpPr>
          <p:nvPr/>
        </p:nvSpPr>
        <p:spPr bwMode="auto">
          <a:xfrm>
            <a:off x="1285852" y="1857364"/>
            <a:ext cx="7286676" cy="2867460"/>
          </a:xfrm>
          <a:prstGeom prst="rect">
            <a:avLst/>
          </a:prstGeom>
          <a:solidFill>
            <a:srgbClr val="F8F9FA"/>
          </a:solidFill>
          <a:ln w="9525">
            <a:noFill/>
            <a:miter lim="800000"/>
            <a:headEnd/>
            <a:tailEnd/>
          </a:ln>
          <a:effectLst/>
        </p:spPr>
        <p:txBody>
          <a:bodyPr vert="horz" wrap="square" lIns="0" tIns="-12696" rIns="0" bIns="-12696" numCol="1" anchor="ctr" anchorCtr="0" compatLnSpc="1">
            <a:prstTxWarp prst="textNoShape">
              <a:avLst/>
            </a:prstTxWarp>
            <a:spAutoFit/>
          </a:bodyPr>
          <a:lstStyle/>
          <a:p>
            <a:pPr marL="361950" marR="0" lvl="0" algn="l" defTabSz="914400" rtl="0" eaLnBrk="1" fontAlgn="base" latinLnBrk="0" hangingPunct="1">
              <a:lnSpc>
                <a:spcPct val="100000"/>
              </a:lnSpc>
              <a:spcBef>
                <a:spcPct val="0"/>
              </a:spcBef>
              <a:spcAft>
                <a:spcPct val="0"/>
              </a:spcAft>
              <a:buClrTx/>
              <a:buSzTx/>
              <a:buFontTx/>
              <a:buNone/>
              <a:tabLst/>
            </a:pPr>
            <a:r>
              <a:rPr kumimoji="0" lang="ru-RU" sz="3600" b="0" i="0" u="none" strike="noStrike" cap="none" normalizeH="0" baseline="0" dirty="0" err="1" smtClean="0">
                <a:ln>
                  <a:noFill/>
                </a:ln>
                <a:solidFill>
                  <a:srgbClr val="202124"/>
                </a:solidFill>
                <a:effectLst/>
                <a:latin typeface="Times New Roman" pitchFamily="18" charset="0"/>
                <a:cs typeface="Times New Roman" pitchFamily="18" charset="0"/>
              </a:rPr>
              <a:t>Dunyo</a:t>
            </a:r>
            <a:r>
              <a:rPr kumimoji="0" lang="ru-RU" sz="3600" b="0" i="0" u="none" strike="noStrike" cap="none" normalizeH="0" baseline="0" dirty="0" smtClean="0">
                <a:ln>
                  <a:noFill/>
                </a:ln>
                <a:solidFill>
                  <a:srgbClr val="202124"/>
                </a:solidFill>
                <a:effectLst/>
                <a:latin typeface="Times New Roman" pitchFamily="18" charset="0"/>
                <a:cs typeface="Times New Roman" pitchFamily="18" charset="0"/>
              </a:rPr>
              <a:t> </a:t>
            </a:r>
            <a:r>
              <a:rPr kumimoji="0" lang="ru-RU" sz="3600" b="0" i="0" u="none" strike="noStrike" cap="none" normalizeH="0" baseline="0" dirty="0" err="1" smtClean="0">
                <a:ln>
                  <a:noFill/>
                </a:ln>
                <a:solidFill>
                  <a:srgbClr val="202124"/>
                </a:solidFill>
                <a:effectLst/>
                <a:latin typeface="Times New Roman" pitchFamily="18" charset="0"/>
                <a:cs typeface="Times New Roman" pitchFamily="18" charset="0"/>
              </a:rPr>
              <a:t>bo'ylab</a:t>
            </a:r>
            <a:r>
              <a:rPr kumimoji="0" lang="ru-RU" sz="3600" b="0" i="0" u="none" strike="noStrike" cap="none" normalizeH="0" baseline="0" dirty="0" smtClean="0">
                <a:ln>
                  <a:noFill/>
                </a:ln>
                <a:solidFill>
                  <a:srgbClr val="202124"/>
                </a:solidFill>
                <a:effectLst/>
                <a:latin typeface="Times New Roman" pitchFamily="18" charset="0"/>
                <a:cs typeface="Times New Roman" pitchFamily="18" charset="0"/>
              </a:rPr>
              <a:t> </a:t>
            </a:r>
            <a:r>
              <a:rPr kumimoji="0" lang="ru-RU" sz="3600" b="0" i="0" u="none" strike="noStrike" cap="none" normalizeH="0" baseline="0" dirty="0" err="1" smtClean="0">
                <a:ln>
                  <a:noFill/>
                </a:ln>
                <a:solidFill>
                  <a:srgbClr val="202124"/>
                </a:solidFill>
                <a:effectLst/>
                <a:latin typeface="Times New Roman" pitchFamily="18" charset="0"/>
                <a:cs typeface="Times New Roman" pitchFamily="18" charset="0"/>
              </a:rPr>
              <a:t>zamonaviy</a:t>
            </a:r>
            <a:r>
              <a:rPr kumimoji="0" lang="ru-RU" sz="3600" b="0" i="0" u="none" strike="noStrike" cap="none" normalizeH="0" baseline="0" dirty="0" smtClean="0">
                <a:ln>
                  <a:noFill/>
                </a:ln>
                <a:solidFill>
                  <a:srgbClr val="202124"/>
                </a:solidFill>
                <a:effectLst/>
                <a:latin typeface="Times New Roman" pitchFamily="18" charset="0"/>
                <a:cs typeface="Times New Roman" pitchFamily="18" charset="0"/>
              </a:rPr>
              <a:t> </a:t>
            </a:r>
            <a:r>
              <a:rPr kumimoji="0" lang="ru-RU" sz="3600" b="0" i="0" u="none" strike="noStrike" cap="none" normalizeH="0" baseline="0" dirty="0" err="1" smtClean="0">
                <a:ln>
                  <a:noFill/>
                </a:ln>
                <a:solidFill>
                  <a:srgbClr val="202124"/>
                </a:solidFill>
                <a:effectLst/>
                <a:latin typeface="Times New Roman" pitchFamily="18" charset="0"/>
                <a:cs typeface="Times New Roman" pitchFamily="18" charset="0"/>
              </a:rPr>
              <a:t>menejer</a:t>
            </a:r>
            <a:r>
              <a:rPr kumimoji="0" lang="ru-RU" sz="3600" b="0" i="0" u="none" strike="noStrike" cap="none" normalizeH="0" baseline="0" dirty="0" smtClean="0">
                <a:ln>
                  <a:noFill/>
                </a:ln>
                <a:solidFill>
                  <a:srgbClr val="202124"/>
                </a:solidFill>
                <a:effectLst/>
                <a:latin typeface="Times New Roman" pitchFamily="18" charset="0"/>
                <a:cs typeface="Times New Roman" pitchFamily="18" charset="0"/>
              </a:rPr>
              <a:t> </a:t>
            </a:r>
            <a:r>
              <a:rPr kumimoji="0" lang="ru-RU" sz="3600" b="0" i="0" u="none" strike="noStrike" cap="none" normalizeH="0" baseline="0" dirty="0" err="1" smtClean="0">
                <a:ln>
                  <a:noFill/>
                </a:ln>
                <a:solidFill>
                  <a:srgbClr val="202124"/>
                </a:solidFill>
                <a:effectLst/>
                <a:latin typeface="Times New Roman" pitchFamily="18" charset="0"/>
                <a:cs typeface="Times New Roman" pitchFamily="18" charset="0"/>
              </a:rPr>
              <a:t>quyidagicha</a:t>
            </a:r>
            <a:r>
              <a:rPr kumimoji="0" lang="ru-RU" sz="3600" b="0" i="0" u="none" strike="noStrike" cap="none" normalizeH="0" baseline="0" dirty="0" smtClean="0">
                <a:ln>
                  <a:noFill/>
                </a:ln>
                <a:solidFill>
                  <a:srgbClr val="202124"/>
                </a:solidFill>
                <a:effectLst/>
                <a:latin typeface="Times New Roman" pitchFamily="18" charset="0"/>
                <a:cs typeface="Times New Roman" pitchFamily="18" charset="0"/>
              </a:rPr>
              <a:t> </a:t>
            </a:r>
            <a:r>
              <a:rPr kumimoji="0" lang="ru-RU" sz="3600" b="0" i="0" u="none" strike="noStrike" cap="none" normalizeH="0" baseline="0" dirty="0" err="1" smtClean="0">
                <a:ln>
                  <a:noFill/>
                </a:ln>
                <a:solidFill>
                  <a:srgbClr val="202124"/>
                </a:solidFill>
                <a:effectLst/>
                <a:latin typeface="Times New Roman" pitchFamily="18" charset="0"/>
                <a:cs typeface="Times New Roman" pitchFamily="18" charset="0"/>
              </a:rPr>
              <a:t>qabul</a:t>
            </a:r>
            <a:r>
              <a:rPr kumimoji="0" lang="ru-RU" sz="3600" b="0" i="0" u="none" strike="noStrike" cap="none" normalizeH="0" baseline="0" dirty="0" smtClean="0">
                <a:ln>
                  <a:noFill/>
                </a:ln>
                <a:solidFill>
                  <a:srgbClr val="202124"/>
                </a:solidFill>
                <a:effectLst/>
                <a:latin typeface="Times New Roman" pitchFamily="18" charset="0"/>
                <a:cs typeface="Times New Roman" pitchFamily="18" charset="0"/>
              </a:rPr>
              <a:t> </a:t>
            </a:r>
            <a:r>
              <a:rPr kumimoji="0" lang="ru-RU" sz="3600" b="0" i="0" u="none" strike="noStrike" cap="none" normalizeH="0" baseline="0" dirty="0" err="1" smtClean="0">
                <a:ln>
                  <a:noFill/>
                </a:ln>
                <a:solidFill>
                  <a:srgbClr val="202124"/>
                </a:solidFill>
                <a:effectLst/>
                <a:latin typeface="Times New Roman" pitchFamily="18" charset="0"/>
                <a:cs typeface="Times New Roman" pitchFamily="18" charset="0"/>
              </a:rPr>
              <a:t>qilinadi</a:t>
            </a:r>
            <a:r>
              <a:rPr kumimoji="0" lang="ru-RU" sz="3600" b="0" i="0" u="none" strike="noStrike" cap="none" normalizeH="0" baseline="0" dirty="0" smtClean="0">
                <a:ln>
                  <a:noFill/>
                </a:ln>
                <a:solidFill>
                  <a:srgbClr val="202124"/>
                </a:solidFill>
                <a:effectLst/>
                <a:latin typeface="Times New Roman" pitchFamily="18" charset="0"/>
                <a:cs typeface="Times New Roman" pitchFamily="18" charset="0"/>
              </a:rPr>
              <a:t>: </a:t>
            </a:r>
            <a:endParaRPr kumimoji="0" lang="en-US" sz="3600" b="0" i="0" u="none" strike="noStrike" cap="none" normalizeH="0" baseline="0" dirty="0" smtClean="0">
              <a:ln>
                <a:noFill/>
              </a:ln>
              <a:solidFill>
                <a:srgbClr val="202124"/>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3600" dirty="0" smtClean="0">
              <a:solidFill>
                <a:srgbClr val="202124"/>
              </a:solidFill>
              <a:latin typeface="Times New Roman" pitchFamily="18" charset="0"/>
              <a:cs typeface="Times New Roman" pitchFamily="18" charset="0"/>
            </a:endParaRPr>
          </a:p>
          <a:p>
            <a:pPr marL="361950" lvl="0" fontAlgn="base">
              <a:spcBef>
                <a:spcPct val="0"/>
              </a:spcBef>
              <a:spcAft>
                <a:spcPct val="0"/>
              </a:spcAft>
            </a:pPr>
            <a:r>
              <a:rPr lang="en-US" sz="4000" b="1" dirty="0" err="1" smtClean="0">
                <a:solidFill>
                  <a:srgbClr val="FF0000"/>
                </a:solidFill>
                <a:latin typeface="Times New Roman" pitchFamily="18" charset="0"/>
                <a:cs typeface="Times New Roman" pitchFamily="18" charset="0"/>
              </a:rPr>
              <a:t>I</a:t>
            </a:r>
            <a:r>
              <a:rPr kumimoji="0" lang="ru-RU" sz="4000" b="1" i="0" u="none" strike="noStrike" cap="none" normalizeH="0" baseline="0" dirty="0" err="1" smtClean="0">
                <a:ln>
                  <a:noFill/>
                </a:ln>
                <a:solidFill>
                  <a:srgbClr val="FF0000"/>
                </a:solidFill>
                <a:effectLst/>
                <a:latin typeface="Times New Roman" pitchFamily="18" charset="0"/>
                <a:cs typeface="Times New Roman" pitchFamily="18" charset="0"/>
              </a:rPr>
              <a:t>nnovatsion</a:t>
            </a:r>
            <a:r>
              <a:rPr kumimoji="0" lang="ru-RU" sz="4000" b="1" i="0" u="none" strike="noStrike" cap="none" normalizeH="0" baseline="0" dirty="0" smtClean="0">
                <a:ln>
                  <a:noFill/>
                </a:ln>
                <a:solidFill>
                  <a:srgbClr val="FF0000"/>
                </a:solidFill>
                <a:effectLst/>
                <a:latin typeface="Times New Roman" pitchFamily="18" charset="0"/>
                <a:cs typeface="Times New Roman" pitchFamily="18" charset="0"/>
              </a:rPr>
              <a:t> </a:t>
            </a:r>
            <a:r>
              <a:rPr kumimoji="0" lang="ru-RU" sz="4000" b="1" i="0" u="none" strike="noStrike" cap="none" normalizeH="0" baseline="0" dirty="0" err="1" smtClean="0">
                <a:ln>
                  <a:noFill/>
                </a:ln>
                <a:solidFill>
                  <a:srgbClr val="FF0000"/>
                </a:solidFill>
                <a:effectLst/>
                <a:latin typeface="Times New Roman" pitchFamily="18" charset="0"/>
                <a:cs typeface="Times New Roman" pitchFamily="18" charset="0"/>
              </a:rPr>
              <a:t>lider</a:t>
            </a:r>
            <a:r>
              <a:rPr kumimoji="0" lang="ru-RU" sz="4000" b="1" i="0" u="none" strike="noStrike" cap="none" normalizeH="0" baseline="0" dirty="0" smtClean="0">
                <a:ln>
                  <a:noFill/>
                </a:ln>
                <a:solidFill>
                  <a:srgbClr val="FF0000"/>
                </a:solidFill>
                <a:effectLst/>
                <a:latin typeface="Times New Roman" pitchFamily="18" charset="0"/>
                <a:cs typeface="Times New Roman" pitchFamily="18" charset="0"/>
              </a:rPr>
              <a:t> = </a:t>
            </a:r>
            <a:r>
              <a:rPr kumimoji="0" lang="ru-RU" sz="4000" b="1" i="0" u="none" strike="noStrike" cap="none" normalizeH="0" baseline="0" dirty="0" err="1" smtClean="0">
                <a:ln>
                  <a:noFill/>
                </a:ln>
                <a:solidFill>
                  <a:srgbClr val="FF0000"/>
                </a:solidFill>
                <a:effectLst/>
                <a:latin typeface="Times New Roman" pitchFamily="18" charset="0"/>
                <a:cs typeface="Times New Roman" pitchFamily="18" charset="0"/>
              </a:rPr>
              <a:t>rahbar</a:t>
            </a:r>
            <a:r>
              <a:rPr kumimoji="0" lang="ru-RU" sz="4000" b="1" i="0" u="none" strike="noStrike" cap="none" normalizeH="0" baseline="0" dirty="0" smtClean="0">
                <a:ln>
                  <a:noFill/>
                </a:ln>
                <a:solidFill>
                  <a:srgbClr val="FF0000"/>
                </a:solidFill>
                <a:effectLst/>
                <a:latin typeface="Times New Roman" pitchFamily="18" charset="0"/>
                <a:cs typeface="Times New Roman" pitchFamily="18" charset="0"/>
              </a:rPr>
              <a:t> + </a:t>
            </a:r>
            <a:r>
              <a:rPr kumimoji="0" lang="ru-RU" sz="4000" b="1" i="0" u="none" strike="noStrike" cap="none" normalizeH="0" baseline="0" dirty="0" err="1" smtClean="0">
                <a:ln>
                  <a:noFill/>
                </a:ln>
                <a:solidFill>
                  <a:srgbClr val="FF0000"/>
                </a:solidFill>
                <a:effectLst/>
                <a:latin typeface="Times New Roman" pitchFamily="18" charset="0"/>
                <a:cs typeface="Times New Roman" pitchFamily="18" charset="0"/>
              </a:rPr>
              <a:t>kuch</a:t>
            </a:r>
            <a:r>
              <a:rPr kumimoji="0" lang="ru-RU" sz="4000" b="1" i="0" u="none" strike="noStrike" cap="none" normalizeH="0" baseline="0" dirty="0" smtClean="0">
                <a:ln>
                  <a:noFill/>
                </a:ln>
                <a:solidFill>
                  <a:srgbClr val="FF0000"/>
                </a:solidFill>
                <a:effectLst/>
                <a:latin typeface="Times New Roman" pitchFamily="18" charset="0"/>
                <a:cs typeface="Times New Roman" pitchFamily="18" charset="0"/>
              </a:rPr>
              <a:t> + </a:t>
            </a:r>
            <a:r>
              <a:rPr lang="ru-RU" sz="4000" b="1" dirty="0" smtClean="0">
                <a:solidFill>
                  <a:srgbClr val="FF0000"/>
                </a:solidFill>
                <a:latin typeface="Times New Roman" pitchFamily="18" charset="0"/>
                <a:cs typeface="Times New Roman" pitchFamily="18" charset="0"/>
              </a:rPr>
              <a:t> </a:t>
            </a:r>
            <a:r>
              <a:rPr kumimoji="0" lang="ru-RU" sz="4000" b="1" i="0" u="none" strike="noStrike" cap="none" normalizeH="0" baseline="0" dirty="0" err="1" smtClean="0">
                <a:ln>
                  <a:noFill/>
                </a:ln>
                <a:solidFill>
                  <a:srgbClr val="FF0000"/>
                </a:solidFill>
                <a:effectLst/>
                <a:latin typeface="Times New Roman" pitchFamily="18" charset="0"/>
                <a:cs typeface="Times New Roman" pitchFamily="18" charset="0"/>
              </a:rPr>
              <a:t>ish</a:t>
            </a:r>
            <a:r>
              <a:rPr kumimoji="0" lang="ru-RU" sz="4000" b="1" i="0" u="none" strike="noStrike" cap="none" normalizeH="0" baseline="0" dirty="0" smtClean="0">
                <a:ln>
                  <a:noFill/>
                </a:ln>
                <a:solidFill>
                  <a:srgbClr val="FF0000"/>
                </a:solidFill>
                <a:effectLst/>
                <a:latin typeface="Times New Roman" pitchFamily="18" charset="0"/>
                <a:cs typeface="Times New Roman" pitchFamily="18" charset="0"/>
              </a:rPr>
              <a:t> </a:t>
            </a:r>
            <a:r>
              <a:rPr kumimoji="0" lang="ru-RU" sz="4000" b="1" i="0" u="none" strike="noStrike" cap="none" normalizeH="0" baseline="0" dirty="0" err="1" smtClean="0">
                <a:ln>
                  <a:noFill/>
                </a:ln>
                <a:solidFill>
                  <a:srgbClr val="FF0000"/>
                </a:solidFill>
                <a:effectLst/>
                <a:latin typeface="Times New Roman" pitchFamily="18" charset="0"/>
                <a:cs typeface="Times New Roman" pitchFamily="18" charset="0"/>
              </a:rPr>
              <a:t>uslubi</a:t>
            </a:r>
            <a:r>
              <a:rPr kumimoji="0" lang="ru-RU" sz="4000" b="1" i="0" u="none" strike="noStrike" cap="none" normalizeH="0" baseline="0" dirty="0" smtClean="0">
                <a:ln>
                  <a:noFill/>
                </a:ln>
                <a:solidFill>
                  <a:srgbClr val="FF0000"/>
                </a:solidFill>
                <a:effectLst/>
                <a:latin typeface="Times New Roman" pitchFamily="18" charset="0"/>
                <a:cs typeface="Times New Roman" pitchFamily="18" charset="0"/>
              </a:rPr>
              <a:t> + </a:t>
            </a:r>
            <a:r>
              <a:rPr kumimoji="0" lang="ru-RU" sz="4000" b="1" i="0" u="none" strike="noStrike" cap="none" normalizeH="0" baseline="0" dirty="0" err="1" smtClean="0">
                <a:ln>
                  <a:noFill/>
                </a:ln>
                <a:solidFill>
                  <a:srgbClr val="FF0000"/>
                </a:solidFill>
                <a:effectLst/>
                <a:latin typeface="Times New Roman" pitchFamily="18" charset="0"/>
                <a:cs typeface="Times New Roman" pitchFamily="18" charset="0"/>
              </a:rPr>
              <a:t>martaba</a:t>
            </a:r>
            <a:r>
              <a:rPr kumimoji="0" lang="ru-RU" sz="4000" b="1" i="0" u="none" strike="noStrike" cap="none" normalizeH="0" baseline="0" dirty="0" smtClean="0">
                <a:ln>
                  <a:noFill/>
                </a:ln>
                <a:solidFill>
                  <a:srgbClr val="FF0000"/>
                </a:solidFill>
                <a:effectLst/>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142852"/>
            <a:ext cx="8001056" cy="1143000"/>
          </a:xfrm>
          <a:solidFill>
            <a:srgbClr val="FFFF00"/>
          </a:solidFill>
        </p:spPr>
        <p:txBody>
          <a:bodyPr>
            <a:noAutofit/>
          </a:bodyPr>
          <a:lstStyle/>
          <a:p>
            <a:pPr algn="ctr"/>
            <a:r>
              <a:rPr lang="en-US" sz="3200" b="1" dirty="0" err="1" smtClean="0">
                <a:solidFill>
                  <a:srgbClr val="FF0000"/>
                </a:solidFill>
              </a:rPr>
              <a:t>Menejerning</a:t>
            </a:r>
            <a:r>
              <a:rPr lang="en-US" sz="3200" b="1" dirty="0" smtClean="0">
                <a:solidFill>
                  <a:srgbClr val="FF0000"/>
                </a:solidFill>
              </a:rPr>
              <a:t> </a:t>
            </a:r>
            <a:r>
              <a:rPr lang="en-US" sz="3200" b="1" dirty="0" err="1" smtClean="0">
                <a:solidFill>
                  <a:srgbClr val="FF0000"/>
                </a:solidFill>
              </a:rPr>
              <a:t>shaxsiy</a:t>
            </a:r>
            <a:r>
              <a:rPr lang="en-US" sz="3200" b="1" dirty="0" smtClean="0">
                <a:solidFill>
                  <a:srgbClr val="FF0000"/>
                </a:solidFill>
              </a:rPr>
              <a:t> </a:t>
            </a:r>
            <a:r>
              <a:rPr lang="en-US" sz="3200" b="1" dirty="0" err="1" smtClean="0">
                <a:solidFill>
                  <a:srgbClr val="FF0000"/>
                </a:solidFill>
              </a:rPr>
              <a:t>fazilatlari</a:t>
            </a:r>
            <a:endParaRPr lang="ru-RU" sz="3200" b="1" dirty="0">
              <a:solidFill>
                <a:srgbClr val="FF0000"/>
              </a:solidFill>
            </a:endParaRPr>
          </a:p>
        </p:txBody>
      </p:sp>
      <p:sp>
        <p:nvSpPr>
          <p:cNvPr id="28673" name="Rectangle 1"/>
          <p:cNvSpPr>
            <a:spLocks noChangeArrowheads="1"/>
          </p:cNvSpPr>
          <p:nvPr/>
        </p:nvSpPr>
        <p:spPr bwMode="auto">
          <a:xfrm>
            <a:off x="1071538" y="1285860"/>
            <a:ext cx="7929618" cy="4918550"/>
          </a:xfrm>
          <a:prstGeom prst="rect">
            <a:avLst/>
          </a:prstGeom>
          <a:solidFill>
            <a:srgbClr val="F8F9FA"/>
          </a:solidFill>
          <a:ln w="9525">
            <a:noFill/>
            <a:miter lim="800000"/>
            <a:headEnd/>
            <a:tailEnd/>
          </a:ln>
          <a:effectLst/>
        </p:spPr>
        <p:txBody>
          <a:bodyPr vert="horz" wrap="square" lIns="0" tIns="-12696" rIns="0" bIns="-12696" numCol="1" anchor="ctr" anchorCtr="0" compatLnSpc="1">
            <a:prstTxWarp prst="textNoShape">
              <a:avLst/>
            </a:prstTxWarp>
            <a:spAutoFit/>
          </a:bodyPr>
          <a:lstStyle/>
          <a:p>
            <a:pPr marL="361950" lvl="0" fontAlgn="base">
              <a:spcBef>
                <a:spcPct val="0"/>
              </a:spcBef>
              <a:spcAft>
                <a:spcPct val="0"/>
              </a:spcAft>
            </a:pPr>
            <a:r>
              <a:rPr lang="uz-Latn-UZ" sz="2400" b="1" dirty="0" smtClean="0">
                <a:solidFill>
                  <a:srgbClr val="002060"/>
                </a:solidFill>
                <a:latin typeface="Times New Roman" pitchFamily="18" charset="0"/>
                <a:cs typeface="Times New Roman" pitchFamily="18" charset="0"/>
              </a:rPr>
              <a:t>Menejer quyidagilarga ega bo'lishi kerak: </a:t>
            </a:r>
            <a:endParaRPr lang="en-US" sz="2400" b="1" dirty="0" smtClean="0">
              <a:solidFill>
                <a:srgbClr val="002060"/>
              </a:solidFill>
              <a:latin typeface="Times New Roman" pitchFamily="18" charset="0"/>
              <a:cs typeface="Times New Roman" pitchFamily="18" charset="0"/>
            </a:endParaRPr>
          </a:p>
          <a:p>
            <a:pPr marL="361950" lvl="0" fontAlgn="base">
              <a:spcBef>
                <a:spcPct val="0"/>
              </a:spcBef>
              <a:spcAft>
                <a:spcPct val="0"/>
              </a:spcAft>
              <a:buFont typeface="Arial" pitchFamily="34" charset="0"/>
              <a:buChar char="•"/>
            </a:pP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Bilimga intilish, </a:t>
            </a:r>
            <a:r>
              <a:rPr lang="en-US" sz="2400" dirty="0" err="1" smtClean="0">
                <a:solidFill>
                  <a:srgbClr val="002060"/>
                </a:solidFill>
                <a:latin typeface="Times New Roman" pitchFamily="18" charset="0"/>
                <a:cs typeface="Times New Roman" pitchFamily="18" charset="0"/>
              </a:rPr>
              <a:t>kasbiy</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layoqatlilik</a:t>
            </a: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va ishga ijodiy </a:t>
            </a:r>
            <a:endParaRPr lang="en-US" sz="2400" dirty="0" smtClean="0">
              <a:solidFill>
                <a:srgbClr val="002060"/>
              </a:solidFill>
              <a:latin typeface="Times New Roman" pitchFamily="18" charset="0"/>
              <a:cs typeface="Times New Roman" pitchFamily="18" charset="0"/>
            </a:endParaRPr>
          </a:p>
          <a:p>
            <a:pPr marL="361950" lvl="0" fontAlgn="base">
              <a:spcBef>
                <a:spcPct val="0"/>
              </a:spcBef>
              <a:spcAft>
                <a:spcPct val="0"/>
              </a:spcAft>
            </a:pP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yondashish; </a:t>
            </a:r>
            <a:endParaRPr lang="en-US" sz="2400" dirty="0" smtClean="0">
              <a:solidFill>
                <a:srgbClr val="002060"/>
              </a:solidFill>
              <a:latin typeface="Times New Roman" pitchFamily="18" charset="0"/>
              <a:cs typeface="Times New Roman" pitchFamily="18" charset="0"/>
            </a:endParaRPr>
          </a:p>
          <a:p>
            <a:pPr marL="361950" lvl="0" fontAlgn="base">
              <a:spcBef>
                <a:spcPct val="0"/>
              </a:spcBef>
              <a:spcAft>
                <a:spcPct val="0"/>
              </a:spcAft>
              <a:buFont typeface="Arial" pitchFamily="34" charset="0"/>
              <a:buChar char="•"/>
            </a:pP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Keng</a:t>
            </a:r>
            <a:r>
              <a:rPr lang="uz-Latn-UZ" sz="2400" dirty="0" smtClean="0">
                <a:solidFill>
                  <a:srgbClr val="002060"/>
                </a:solidFill>
                <a:latin typeface="Times New Roman" pitchFamily="18" charset="0"/>
                <a:cs typeface="Times New Roman" pitchFamily="18" charset="0"/>
              </a:rPr>
              <a:t> fikrlash, zukkolik, tashabbuskorlik, g'oyalarni ishlab </a:t>
            </a:r>
            <a:endParaRPr lang="en-US" sz="2400" dirty="0" smtClean="0">
              <a:solidFill>
                <a:srgbClr val="002060"/>
              </a:solidFill>
              <a:latin typeface="Times New Roman" pitchFamily="18" charset="0"/>
              <a:cs typeface="Times New Roman" pitchFamily="18" charset="0"/>
            </a:endParaRPr>
          </a:p>
          <a:p>
            <a:pPr marL="361950" lvl="0" fontAlgn="base">
              <a:spcBef>
                <a:spcPct val="0"/>
              </a:spcBef>
              <a:spcAft>
                <a:spcPct val="0"/>
              </a:spcAft>
            </a:pP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chiqarish qobiliyati; </a:t>
            </a:r>
            <a:endParaRPr lang="en-US" sz="2400" dirty="0" smtClean="0">
              <a:solidFill>
                <a:srgbClr val="002060"/>
              </a:solidFill>
              <a:latin typeface="Times New Roman" pitchFamily="18" charset="0"/>
              <a:cs typeface="Times New Roman" pitchFamily="18" charset="0"/>
            </a:endParaRPr>
          </a:p>
          <a:p>
            <a:pPr marL="361950" lvl="0" fontAlgn="base">
              <a:spcBef>
                <a:spcPct val="0"/>
              </a:spcBef>
              <a:spcAft>
                <a:spcPct val="0"/>
              </a:spcAft>
              <a:buFont typeface="Arial" pitchFamily="34" charset="0"/>
              <a:buChar char="•"/>
            </a:pP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Odamlarga ta'sir qilish qobiliyati; </a:t>
            </a:r>
            <a:endParaRPr lang="en-US" sz="2400" dirty="0" smtClean="0">
              <a:solidFill>
                <a:srgbClr val="002060"/>
              </a:solidFill>
              <a:latin typeface="Times New Roman" pitchFamily="18" charset="0"/>
              <a:cs typeface="Times New Roman" pitchFamily="18" charset="0"/>
            </a:endParaRPr>
          </a:p>
          <a:p>
            <a:pPr marL="361950" lvl="0" fontAlgn="base">
              <a:spcBef>
                <a:spcPct val="0"/>
              </a:spcBef>
              <a:spcAft>
                <a:spcPct val="0"/>
              </a:spcAft>
              <a:buFont typeface="Arial" pitchFamily="34" charset="0"/>
              <a:buChar char="•"/>
            </a:pP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Hamkorlik va muvaffaqiyat hissi </a:t>
            </a:r>
            <a:endParaRPr lang="en-US" sz="2400" dirty="0" smtClean="0">
              <a:solidFill>
                <a:srgbClr val="002060"/>
              </a:solidFill>
              <a:latin typeface="Times New Roman" pitchFamily="18" charset="0"/>
              <a:cs typeface="Times New Roman" pitchFamily="18" charset="0"/>
            </a:endParaRPr>
          </a:p>
          <a:p>
            <a:pPr marL="361950" lvl="0" fontAlgn="base">
              <a:spcBef>
                <a:spcPct val="0"/>
              </a:spcBef>
              <a:spcAft>
                <a:spcPct val="0"/>
              </a:spcAft>
              <a:buFont typeface="Arial" pitchFamily="34" charset="0"/>
              <a:buChar char="•"/>
            </a:pP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Hissiy muvozanat va stressga qarshilik; </a:t>
            </a:r>
            <a:endParaRPr lang="en-US" sz="2400" dirty="0" smtClean="0">
              <a:solidFill>
                <a:srgbClr val="002060"/>
              </a:solidFill>
              <a:latin typeface="Times New Roman" pitchFamily="18" charset="0"/>
              <a:cs typeface="Times New Roman" pitchFamily="18" charset="0"/>
            </a:endParaRPr>
          </a:p>
          <a:p>
            <a:pPr marL="361950" lvl="0" fontAlgn="base">
              <a:spcBef>
                <a:spcPct val="0"/>
              </a:spcBef>
              <a:spcAft>
                <a:spcPct val="0"/>
              </a:spcAft>
              <a:buFont typeface="Arial" pitchFamily="34" charset="0"/>
              <a:buChar char="•"/>
            </a:pP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Korporativ tuzilmalarda vaziyatni boshqarish; </a:t>
            </a:r>
            <a:endParaRPr lang="en-US" sz="2400" dirty="0" smtClean="0">
              <a:solidFill>
                <a:srgbClr val="002060"/>
              </a:solidFill>
              <a:latin typeface="Times New Roman" pitchFamily="18" charset="0"/>
              <a:cs typeface="Times New Roman" pitchFamily="18" charset="0"/>
            </a:endParaRPr>
          </a:p>
          <a:p>
            <a:pPr marL="361950" lvl="0" fontAlgn="base">
              <a:spcBef>
                <a:spcPct val="0"/>
              </a:spcBef>
              <a:spcAft>
                <a:spcPct val="0"/>
              </a:spcAft>
              <a:buFont typeface="Arial" pitchFamily="34" charset="0"/>
              <a:buChar char="•"/>
            </a:pP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Muvaffaqiyatli himoyalanish yoki samarali hujum qilishga </a:t>
            </a:r>
            <a:endParaRPr lang="en-US" sz="2400" dirty="0" smtClean="0">
              <a:solidFill>
                <a:srgbClr val="002060"/>
              </a:solidFill>
              <a:latin typeface="Times New Roman" pitchFamily="18" charset="0"/>
              <a:cs typeface="Times New Roman" pitchFamily="18" charset="0"/>
            </a:endParaRPr>
          </a:p>
          <a:p>
            <a:pPr marL="361950" lvl="0" fontAlgn="base">
              <a:spcBef>
                <a:spcPct val="0"/>
              </a:spcBef>
              <a:spcAft>
                <a:spcPct val="0"/>
              </a:spcAft>
            </a:pP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moyillik; </a:t>
            </a:r>
            <a:endParaRPr lang="en-US" sz="2400" dirty="0" smtClean="0">
              <a:solidFill>
                <a:srgbClr val="002060"/>
              </a:solidFill>
              <a:latin typeface="Times New Roman" pitchFamily="18" charset="0"/>
              <a:cs typeface="Times New Roman" pitchFamily="18" charset="0"/>
            </a:endParaRPr>
          </a:p>
          <a:p>
            <a:pPr marL="361950" lvl="0" fontAlgn="base">
              <a:spcBef>
                <a:spcPct val="0"/>
              </a:spcBef>
              <a:spcAft>
                <a:spcPct val="0"/>
              </a:spcAft>
              <a:buFont typeface="Arial" pitchFamily="34" charset="0"/>
              <a:buChar char="•"/>
            </a:pP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Ish uchun javobgarlik va qabul qilingan qarorlar va </a:t>
            </a:r>
            <a:endParaRPr lang="en-US" sz="2400" dirty="0" smtClean="0">
              <a:solidFill>
                <a:srgbClr val="002060"/>
              </a:solidFill>
              <a:latin typeface="Times New Roman" pitchFamily="18" charset="0"/>
              <a:cs typeface="Times New Roman" pitchFamily="18" charset="0"/>
            </a:endParaRPr>
          </a:p>
          <a:p>
            <a:pPr marL="361950" lvl="0" fontAlgn="base">
              <a:spcBef>
                <a:spcPct val="0"/>
              </a:spcBef>
              <a:spcAft>
                <a:spcPct val="0"/>
              </a:spcAft>
            </a:pPr>
            <a:r>
              <a:rPr lang="en-US" sz="2400" dirty="0" smtClean="0">
                <a:solidFill>
                  <a:srgbClr val="002060"/>
                </a:solidFill>
                <a:latin typeface="Times New Roman" pitchFamily="18" charset="0"/>
                <a:cs typeface="Times New Roman" pitchFamily="18" charset="0"/>
              </a:rPr>
              <a:t>    </a:t>
            </a:r>
            <a:r>
              <a:rPr lang="uz-Latn-UZ" sz="2400" dirty="0" smtClean="0">
                <a:solidFill>
                  <a:srgbClr val="002060"/>
                </a:solidFill>
                <a:latin typeface="Times New Roman" pitchFamily="18" charset="0"/>
                <a:cs typeface="Times New Roman" pitchFamily="18" charset="0"/>
              </a:rPr>
              <a:t>boshqalar. </a:t>
            </a:r>
            <a:r>
              <a:rPr kumimoji="0" lang="ru-RU" sz="2400" b="1" i="0" u="none" strike="noStrike" cap="none" normalizeH="0" baseline="0" dirty="0" smtClean="0">
                <a:ln>
                  <a:noFill/>
                </a:ln>
                <a:solidFill>
                  <a:srgbClr val="002060"/>
                </a:solidFill>
                <a:effectLst/>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857232"/>
            <a:ext cx="7858180" cy="5214974"/>
          </a:xfrm>
        </p:spPr>
        <p:txBody>
          <a:bodyPr>
            <a:noAutofit/>
          </a:bodyPr>
          <a:lstStyle/>
          <a:p>
            <a:pPr marL="361950">
              <a:lnSpc>
                <a:spcPct val="80000"/>
              </a:lnSpc>
              <a:defRPr/>
            </a:pPr>
            <a:r>
              <a:rPr lang="uz-Latn-UZ" sz="2800" dirty="0" smtClean="0">
                <a:solidFill>
                  <a:srgbClr val="002060"/>
                </a:solidFill>
                <a:effectLst/>
                <a:latin typeface="Times New Roman" pitchFamily="18" charset="0"/>
                <a:cs typeface="Times New Roman" pitchFamily="18" charset="0"/>
              </a:rPr>
              <a:t>Boshqaruv </a:t>
            </a:r>
            <a:r>
              <a:rPr lang="uz-Latn-UZ" sz="2800" dirty="0" smtClean="0">
                <a:solidFill>
                  <a:srgbClr val="002060"/>
                </a:solidFill>
                <a:effectLst/>
                <a:latin typeface="Times New Roman" pitchFamily="18" charset="0"/>
                <a:cs typeface="Times New Roman" pitchFamily="18" charset="0"/>
              </a:rPr>
              <a:t>qaror</a:t>
            </a:r>
            <a:r>
              <a:rPr lang="en-US" sz="2800" dirty="0" err="1" smtClean="0">
                <a:solidFill>
                  <a:srgbClr val="002060"/>
                </a:solidFill>
                <a:effectLst/>
                <a:latin typeface="Times New Roman" pitchFamily="18" charset="0"/>
                <a:cs typeface="Times New Roman" pitchFamily="18" charset="0"/>
              </a:rPr>
              <a:t>ni</a:t>
            </a: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qabul</a:t>
            </a: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qilish</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 bu </a:t>
            </a:r>
            <a:r>
              <a:rPr lang="en-US" sz="2800" dirty="0" err="1" smtClean="0">
                <a:solidFill>
                  <a:srgbClr val="002060"/>
                </a:solidFill>
                <a:effectLst/>
                <a:latin typeface="Times New Roman" pitchFamily="18" charset="0"/>
                <a:cs typeface="Times New Roman" pitchFamily="18" charset="0"/>
              </a:rPr>
              <a:t>menejerni</a:t>
            </a: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asosiy</a:t>
            </a: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xizmat</a:t>
            </a: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vazifasi</a:t>
            </a: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va</a:t>
            </a: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korxonada</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yuzaga kelgan muammolarni bartaraf etishga qaratilgan ijodiy harakati.</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1800" dirty="0" smtClean="0">
                <a:solidFill>
                  <a:srgbClr val="002060"/>
                </a:solidFill>
                <a:effectLst/>
                <a:latin typeface="Times New Roman" pitchFamily="18" charset="0"/>
                <a:cs typeface="Times New Roman" pitchFamily="18" charset="0"/>
              </a:rPr>
              <a:t/>
            </a:r>
            <a:br>
              <a:rPr lang="en-US" sz="1800" dirty="0" smtClean="0">
                <a:solidFill>
                  <a:srgbClr val="002060"/>
                </a:solidFill>
                <a:effectLst/>
                <a:latin typeface="Times New Roman" pitchFamily="18" charset="0"/>
                <a:cs typeface="Times New Roman" pitchFamily="18" charset="0"/>
              </a:rPr>
            </a:br>
            <a:r>
              <a:rPr lang="uz-Latn-UZ" sz="2800" dirty="0" smtClean="0">
                <a:solidFill>
                  <a:srgbClr val="002060"/>
                </a:solidFill>
                <a:effectLst/>
                <a:latin typeface="Times New Roman" pitchFamily="18" charset="0"/>
                <a:cs typeface="Times New Roman" pitchFamily="18" charset="0"/>
              </a:rPr>
              <a:t> Har qanday boshqaruv qarori uch bosqichdan o'tadi: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1800" dirty="0" smtClean="0">
                <a:solidFill>
                  <a:srgbClr val="002060"/>
                </a:solidFill>
                <a:effectLst/>
                <a:latin typeface="Times New Roman" pitchFamily="18" charset="0"/>
                <a:cs typeface="Times New Roman" pitchFamily="18" charset="0"/>
              </a:rPr>
              <a:t/>
            </a:r>
            <a:br>
              <a:rPr lang="en-US" sz="1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1</a:t>
            </a:r>
            <a:r>
              <a:rPr lang="uz-Latn-UZ" sz="2800" dirty="0" smtClean="0">
                <a:solidFill>
                  <a:srgbClr val="002060"/>
                </a:solidFill>
                <a:effectLst/>
                <a:latin typeface="Times New Roman" pitchFamily="18" charset="0"/>
                <a:cs typeface="Times New Roman" pitchFamily="18" charset="0"/>
              </a:rPr>
              <a:t>. Muammoga oydinlik kiritish: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a) axborot yig'ish;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b) olingan ma'lumotlarni tahlil qilish;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c</a:t>
            </a:r>
            <a:r>
              <a:rPr lang="uz-Latn-UZ" sz="2800" dirty="0" smtClean="0">
                <a:solidFill>
                  <a:srgbClr val="002060"/>
                </a:solidFill>
                <a:effectLst/>
                <a:latin typeface="Times New Roman" pitchFamily="18" charset="0"/>
                <a:cs typeface="Times New Roman" pitchFamily="18" charset="0"/>
              </a:rPr>
              <a:t>) muhimligini aniqlash;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d) bu muammoni hal qilish shartlarini </a:t>
            </a:r>
            <a:r>
              <a:rPr lang="uz-Latn-UZ" sz="2800" dirty="0" smtClean="0">
                <a:solidFill>
                  <a:srgbClr val="002060"/>
                </a:solidFill>
                <a:effectLst/>
                <a:latin typeface="Times New Roman" pitchFamily="18" charset="0"/>
                <a:cs typeface="Times New Roman" pitchFamily="18" charset="0"/>
              </a:rPr>
              <a:t>aniqlash</a:t>
            </a:r>
            <a:r>
              <a:rPr lang="en-US" sz="2800" dirty="0" smtClean="0">
                <a:solidFill>
                  <a:srgbClr val="002060"/>
                </a:solidFill>
                <a:effectLst/>
                <a:latin typeface="Times New Roman" pitchFamily="18" charset="0"/>
                <a:cs typeface="Times New Roman" pitchFamily="18" charset="0"/>
              </a:rPr>
              <a:t>.</a:t>
            </a:r>
            <a:r>
              <a:rPr lang="uz-Latn-UZ" sz="2800" dirty="0" smtClean="0">
                <a:solidFill>
                  <a:srgbClr val="002060"/>
                </a:solidFill>
                <a:effectLst/>
                <a:latin typeface="Times New Roman" pitchFamily="18" charset="0"/>
                <a:cs typeface="Times New Roman" pitchFamily="18" charset="0"/>
              </a:rPr>
              <a:t>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endParaRPr lang="ru-RU" sz="28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MENEJER</a:t>
            </a:r>
            <a:r>
              <a:rPr lang="en-US" sz="3200" b="1" dirty="0" smtClean="0">
                <a:solidFill>
                  <a:srgbClr val="FF0000"/>
                </a:solidFill>
                <a:latin typeface="Times New Roman" pitchFamily="18" charset="0"/>
                <a:cs typeface="Times New Roman" pitchFamily="18" charset="0"/>
              </a:rPr>
              <a:t>  QAROR QABUL QILISHI</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20</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857232"/>
            <a:ext cx="7858180" cy="5214974"/>
          </a:xfrm>
        </p:spPr>
        <p:txBody>
          <a:bodyPr>
            <a:noAutofit/>
          </a:bodyPr>
          <a:lstStyle/>
          <a:p>
            <a:pPr marL="715963" indent="-354013">
              <a:lnSpc>
                <a:spcPct val="80000"/>
              </a:lnSpc>
              <a:defRPr/>
            </a:pPr>
            <a:r>
              <a:rPr lang="uz-Latn-UZ" sz="2600" dirty="0" smtClean="0">
                <a:solidFill>
                  <a:srgbClr val="002060"/>
                </a:solidFill>
                <a:effectLst/>
                <a:latin typeface="Times New Roman" pitchFamily="18" charset="0"/>
                <a:cs typeface="Times New Roman" pitchFamily="18" charset="0"/>
              </a:rPr>
              <a:t>2. Yechim rejasini tuzish: </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uz-Latn-UZ" sz="2600" dirty="0" smtClean="0">
                <a:solidFill>
                  <a:srgbClr val="002060"/>
                </a:solidFill>
                <a:effectLst/>
                <a:latin typeface="Times New Roman" pitchFamily="18" charset="0"/>
                <a:cs typeface="Times New Roman" pitchFamily="18" charset="0"/>
              </a:rPr>
              <a:t>a) muqobil </a:t>
            </a:r>
            <a:r>
              <a:rPr lang="en-US" sz="2600" dirty="0" err="1" smtClean="0">
                <a:solidFill>
                  <a:srgbClr val="002060"/>
                </a:solidFill>
                <a:effectLst/>
                <a:latin typeface="Times New Roman" pitchFamily="18" charset="0"/>
                <a:cs typeface="Times New Roman" pitchFamily="18" charset="0"/>
              </a:rPr>
              <a:t>qarorl</a:t>
            </a:r>
            <a:r>
              <a:rPr lang="uz-Latn-UZ" sz="2600" dirty="0" smtClean="0">
                <a:solidFill>
                  <a:srgbClr val="002060"/>
                </a:solidFill>
                <a:effectLst/>
                <a:latin typeface="Times New Roman" pitchFamily="18" charset="0"/>
                <a:cs typeface="Times New Roman" pitchFamily="18" charset="0"/>
              </a:rPr>
              <a:t>arni</a:t>
            </a:r>
            <a:r>
              <a:rPr lang="en-US" sz="2600" dirty="0" smtClean="0">
                <a:solidFill>
                  <a:srgbClr val="002060"/>
                </a:solidFill>
                <a:effectLst/>
                <a:latin typeface="Times New Roman" pitchFamily="18" charset="0"/>
                <a:cs typeface="Times New Roman" pitchFamily="18" charset="0"/>
              </a:rPr>
              <a:t> </a:t>
            </a:r>
            <a:r>
              <a:rPr lang="uz-Latn-UZ" sz="2600" dirty="0" smtClean="0">
                <a:solidFill>
                  <a:srgbClr val="002060"/>
                </a:solidFill>
                <a:effectLst/>
                <a:latin typeface="Times New Roman" pitchFamily="18" charset="0"/>
                <a:cs typeface="Times New Roman" pitchFamily="18" charset="0"/>
              </a:rPr>
              <a:t>ishlab chiqish; </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uz-Latn-UZ" sz="2600" dirty="0" smtClean="0">
                <a:solidFill>
                  <a:srgbClr val="002060"/>
                </a:solidFill>
                <a:effectLst/>
                <a:latin typeface="Times New Roman" pitchFamily="18" charset="0"/>
                <a:cs typeface="Times New Roman" pitchFamily="18" charset="0"/>
              </a:rPr>
              <a:t>b) muqobil </a:t>
            </a:r>
            <a:r>
              <a:rPr lang="en-US" sz="2600" dirty="0" err="1" smtClean="0">
                <a:solidFill>
                  <a:srgbClr val="002060"/>
                </a:solidFill>
                <a:effectLst/>
                <a:latin typeface="Times New Roman" pitchFamily="18" charset="0"/>
                <a:cs typeface="Times New Roman" pitchFamily="18" charset="0"/>
              </a:rPr>
              <a:t>qarorlar</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bilan</a:t>
            </a:r>
            <a:r>
              <a:rPr lang="en-US" sz="2600" dirty="0" smtClean="0">
                <a:solidFill>
                  <a:srgbClr val="002060"/>
                </a:solidFill>
                <a:effectLst/>
                <a:latin typeface="Times New Roman" pitchFamily="18" charset="0"/>
                <a:cs typeface="Times New Roman" pitchFamily="18" charset="0"/>
              </a:rPr>
              <a:t> </a:t>
            </a:r>
            <a:r>
              <a:rPr lang="uz-Latn-UZ" sz="2600" dirty="0" smtClean="0">
                <a:solidFill>
                  <a:srgbClr val="002060"/>
                </a:solidFill>
                <a:effectLst/>
                <a:latin typeface="Times New Roman" pitchFamily="18" charset="0"/>
                <a:cs typeface="Times New Roman" pitchFamily="18" charset="0"/>
              </a:rPr>
              <a:t>mavjud resurslar bilan </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en-US" sz="2600" dirty="0" smtClean="0">
                <a:solidFill>
                  <a:srgbClr val="002060"/>
                </a:solidFill>
                <a:effectLst/>
                <a:latin typeface="Times New Roman" pitchFamily="18" charset="0"/>
                <a:cs typeface="Times New Roman" pitchFamily="18" charset="0"/>
              </a:rPr>
              <a:t>     </a:t>
            </a:r>
            <a:r>
              <a:rPr lang="uz-Latn-UZ" sz="2600" dirty="0" smtClean="0">
                <a:solidFill>
                  <a:srgbClr val="002060"/>
                </a:solidFill>
                <a:effectLst/>
                <a:latin typeface="Times New Roman" pitchFamily="18" charset="0"/>
                <a:cs typeface="Times New Roman" pitchFamily="18" charset="0"/>
              </a:rPr>
              <a:t>taqqoslash; </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en-US" sz="2600" dirty="0" smtClean="0">
                <a:solidFill>
                  <a:srgbClr val="002060"/>
                </a:solidFill>
                <a:effectLst/>
                <a:latin typeface="Times New Roman" pitchFamily="18" charset="0"/>
                <a:cs typeface="Times New Roman" pitchFamily="18" charset="0"/>
              </a:rPr>
              <a:t>c</a:t>
            </a:r>
            <a:r>
              <a:rPr lang="uz-Latn-UZ" sz="2600" dirty="0" smtClean="0">
                <a:solidFill>
                  <a:srgbClr val="002060"/>
                </a:solidFill>
                <a:effectLst/>
                <a:latin typeface="Times New Roman" pitchFamily="18" charset="0"/>
                <a:cs typeface="Times New Roman" pitchFamily="18" charset="0"/>
              </a:rPr>
              <a:t>) muqobil</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qarorlarning</a:t>
            </a:r>
            <a:r>
              <a:rPr lang="en-US" sz="2600" dirty="0" smtClean="0">
                <a:solidFill>
                  <a:srgbClr val="002060"/>
                </a:solidFill>
                <a:effectLst/>
                <a:latin typeface="Times New Roman" pitchFamily="18" charset="0"/>
                <a:cs typeface="Times New Roman" pitchFamily="18" charset="0"/>
              </a:rPr>
              <a:t> </a:t>
            </a:r>
            <a:r>
              <a:rPr lang="uz-Latn-UZ" sz="2600" dirty="0" smtClean="0">
                <a:solidFill>
                  <a:srgbClr val="002060"/>
                </a:solidFill>
                <a:effectLst/>
                <a:latin typeface="Times New Roman" pitchFamily="18" charset="0"/>
                <a:cs typeface="Times New Roman" pitchFamily="18" charset="0"/>
              </a:rPr>
              <a:t>ijtimoiy </a:t>
            </a:r>
            <a:r>
              <a:rPr lang="uz-Latn-UZ" sz="2600" dirty="0" smtClean="0">
                <a:solidFill>
                  <a:srgbClr val="002060"/>
                </a:solidFill>
                <a:effectLst/>
                <a:latin typeface="Times New Roman" pitchFamily="18" charset="0"/>
                <a:cs typeface="Times New Roman" pitchFamily="18" charset="0"/>
              </a:rPr>
              <a:t>ta'sir</a:t>
            </a:r>
            <a:r>
              <a:rPr lang="en-US" sz="2600" dirty="0" err="1" smtClean="0">
                <a:solidFill>
                  <a:srgbClr val="002060"/>
                </a:solidFill>
                <a:effectLst/>
                <a:latin typeface="Times New Roman" pitchFamily="18" charset="0"/>
                <a:cs typeface="Times New Roman" pitchFamily="18" charset="0"/>
              </a:rPr>
              <a:t>i</a:t>
            </a:r>
            <a:r>
              <a:rPr lang="uz-Latn-UZ" sz="2600" dirty="0" smtClean="0">
                <a:solidFill>
                  <a:srgbClr val="002060"/>
                </a:solidFill>
                <a:effectLst/>
                <a:latin typeface="Times New Roman" pitchFamily="18" charset="0"/>
                <a:cs typeface="Times New Roman" pitchFamily="18" charset="0"/>
              </a:rPr>
              <a:t>ni </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en-US" sz="2600" dirty="0" smtClean="0">
                <a:solidFill>
                  <a:srgbClr val="002060"/>
                </a:solidFill>
                <a:effectLst/>
                <a:latin typeface="Times New Roman" pitchFamily="18" charset="0"/>
                <a:cs typeface="Times New Roman" pitchFamily="18" charset="0"/>
              </a:rPr>
              <a:t>     </a:t>
            </a:r>
            <a:r>
              <a:rPr lang="uz-Latn-UZ" sz="2600" dirty="0" smtClean="0">
                <a:solidFill>
                  <a:srgbClr val="002060"/>
                </a:solidFill>
                <a:effectLst/>
                <a:latin typeface="Times New Roman" pitchFamily="18" charset="0"/>
                <a:cs typeface="Times New Roman" pitchFamily="18" charset="0"/>
              </a:rPr>
              <a:t>baholash; </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uz-Latn-UZ" sz="2600" dirty="0" smtClean="0">
                <a:solidFill>
                  <a:srgbClr val="002060"/>
                </a:solidFill>
                <a:effectLst/>
                <a:latin typeface="Times New Roman" pitchFamily="18" charset="0"/>
                <a:cs typeface="Times New Roman" pitchFamily="18" charset="0"/>
              </a:rPr>
              <a:t>d) iqtisodiy samaradorlik</a:t>
            </a:r>
            <a:r>
              <a:rPr lang="en-US" sz="2600" dirty="0" err="1" smtClean="0">
                <a:solidFill>
                  <a:srgbClr val="002060"/>
                </a:solidFill>
                <a:effectLst/>
                <a:latin typeface="Times New Roman" pitchFamily="18" charset="0"/>
                <a:cs typeface="Times New Roman" pitchFamily="18" charset="0"/>
              </a:rPr>
              <a:t>ni</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baholash</a:t>
            </a:r>
            <a:r>
              <a:rPr lang="uz-Latn-UZ" sz="2600" dirty="0" smtClean="0">
                <a:solidFill>
                  <a:srgbClr val="002060"/>
                </a:solidFill>
                <a:effectLst/>
                <a:latin typeface="Times New Roman" pitchFamily="18" charset="0"/>
                <a:cs typeface="Times New Roman" pitchFamily="18" charset="0"/>
              </a:rPr>
              <a:t>; </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uz-Latn-UZ" sz="2600" dirty="0" smtClean="0">
                <a:solidFill>
                  <a:srgbClr val="002060"/>
                </a:solidFill>
                <a:effectLst/>
                <a:latin typeface="Times New Roman" pitchFamily="18" charset="0"/>
                <a:cs typeface="Times New Roman" pitchFamily="18" charset="0"/>
              </a:rPr>
              <a:t>e) qarorlar</a:t>
            </a:r>
            <a:r>
              <a:rPr lang="en-US" sz="2600" dirty="0" smtClean="0">
                <a:solidFill>
                  <a:srgbClr val="002060"/>
                </a:solidFill>
                <a:effectLst/>
                <a:latin typeface="Times New Roman" pitchFamily="18" charset="0"/>
                <a:cs typeface="Times New Roman" pitchFamily="18" charset="0"/>
              </a:rPr>
              <a:t> </a:t>
            </a:r>
            <a:r>
              <a:rPr lang="en-US" sz="2600" dirty="0" err="1" smtClean="0">
                <a:solidFill>
                  <a:srgbClr val="002060"/>
                </a:solidFill>
                <a:effectLst/>
                <a:latin typeface="Times New Roman" pitchFamily="18" charset="0"/>
                <a:cs typeface="Times New Roman" pitchFamily="18" charset="0"/>
              </a:rPr>
              <a:t>modeli</a:t>
            </a:r>
            <a:r>
              <a:rPr lang="uz-Latn-UZ" sz="2600" dirty="0" smtClean="0">
                <a:solidFill>
                  <a:srgbClr val="002060"/>
                </a:solidFill>
                <a:effectLst/>
                <a:latin typeface="Times New Roman" pitchFamily="18" charset="0"/>
                <a:cs typeface="Times New Roman" pitchFamily="18" charset="0"/>
              </a:rPr>
              <a:t>ni dasturlash; </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uz-Latn-UZ" sz="2600" dirty="0" smtClean="0">
                <a:solidFill>
                  <a:srgbClr val="002060"/>
                </a:solidFill>
                <a:effectLst/>
                <a:latin typeface="Times New Roman" pitchFamily="18" charset="0"/>
                <a:cs typeface="Times New Roman" pitchFamily="18" charset="0"/>
              </a:rPr>
              <a:t>f) batafsil echim rejasini ishlab chiqish va </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en-US" sz="2600" dirty="0" smtClean="0">
                <a:solidFill>
                  <a:srgbClr val="002060"/>
                </a:solidFill>
                <a:effectLst/>
                <a:latin typeface="Times New Roman" pitchFamily="18" charset="0"/>
                <a:cs typeface="Times New Roman" pitchFamily="18" charset="0"/>
              </a:rPr>
              <a:t>    </a:t>
            </a:r>
            <a:r>
              <a:rPr lang="uz-Latn-UZ" sz="2600" dirty="0" smtClean="0">
                <a:solidFill>
                  <a:srgbClr val="002060"/>
                </a:solidFill>
                <a:effectLst/>
                <a:latin typeface="Times New Roman" pitchFamily="18" charset="0"/>
                <a:cs typeface="Times New Roman" pitchFamily="18" charset="0"/>
              </a:rPr>
              <a:t>tuzish.</a:t>
            </a:r>
            <a:r>
              <a:rPr lang="en-US" sz="2600" dirty="0" smtClean="0">
                <a:solidFill>
                  <a:srgbClr val="002060"/>
                </a:solidFill>
                <a:effectLst/>
                <a:latin typeface="Times New Roman" pitchFamily="18" charset="0"/>
                <a:cs typeface="Times New Roman" pitchFamily="18" charset="0"/>
              </a:rPr>
              <a:t> </a:t>
            </a:r>
            <a:br>
              <a:rPr lang="en-US" sz="2600" dirty="0" smtClean="0">
                <a:solidFill>
                  <a:srgbClr val="002060"/>
                </a:solidFill>
                <a:effectLst/>
                <a:latin typeface="Times New Roman" pitchFamily="18" charset="0"/>
                <a:cs typeface="Times New Roman" pitchFamily="18" charset="0"/>
              </a:rPr>
            </a:b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en-US" sz="2600" dirty="0" smtClean="0">
                <a:solidFill>
                  <a:srgbClr val="002060"/>
                </a:solidFill>
                <a:effectLst/>
                <a:latin typeface="Times New Roman" pitchFamily="18" charset="0"/>
                <a:cs typeface="Times New Roman" pitchFamily="18" charset="0"/>
              </a:rPr>
              <a:t>3. </a:t>
            </a:r>
            <a:r>
              <a:rPr lang="uz-Latn-UZ" sz="2600" dirty="0" smtClean="0">
                <a:solidFill>
                  <a:srgbClr val="002060"/>
                </a:solidFill>
                <a:effectLst/>
                <a:latin typeface="Times New Roman" pitchFamily="18" charset="0"/>
                <a:cs typeface="Times New Roman" pitchFamily="18" charset="0"/>
              </a:rPr>
              <a:t>Eritmaning bajarilishi:</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en-US" sz="2600" dirty="0" smtClean="0">
                <a:solidFill>
                  <a:srgbClr val="002060"/>
                </a:solidFill>
                <a:effectLst/>
                <a:latin typeface="Times New Roman" pitchFamily="18" charset="0"/>
                <a:cs typeface="Times New Roman" pitchFamily="18" charset="0"/>
              </a:rPr>
              <a:t>	</a:t>
            </a:r>
            <a:r>
              <a:rPr lang="uz-Latn-UZ" sz="2600" dirty="0" smtClean="0">
                <a:solidFill>
                  <a:srgbClr val="002060"/>
                </a:solidFill>
                <a:effectLst/>
                <a:latin typeface="Times New Roman" pitchFamily="18" charset="0"/>
                <a:cs typeface="Times New Roman" pitchFamily="18" charset="0"/>
              </a:rPr>
              <a:t>a) qarorlarni aniq ijrochilarga etkazish; </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en-US" sz="2600" dirty="0" smtClean="0">
                <a:solidFill>
                  <a:srgbClr val="002060"/>
                </a:solidFill>
                <a:effectLst/>
                <a:latin typeface="Times New Roman" pitchFamily="18" charset="0"/>
                <a:cs typeface="Times New Roman" pitchFamily="18" charset="0"/>
              </a:rPr>
              <a:t>	</a:t>
            </a:r>
            <a:r>
              <a:rPr lang="uz-Latn-UZ" sz="2600" dirty="0" smtClean="0">
                <a:solidFill>
                  <a:srgbClr val="002060"/>
                </a:solidFill>
                <a:effectLst/>
                <a:latin typeface="Times New Roman" pitchFamily="18" charset="0"/>
                <a:cs typeface="Times New Roman" pitchFamily="18" charset="0"/>
              </a:rPr>
              <a:t>b) mukofot va jazo choralarini ishlab chiqish; </a:t>
            </a:r>
            <a:r>
              <a:rPr lang="en-US" sz="2600" dirty="0" smtClean="0">
                <a:solidFill>
                  <a:srgbClr val="002060"/>
                </a:solidFill>
                <a:effectLst/>
                <a:latin typeface="Times New Roman" pitchFamily="18" charset="0"/>
                <a:cs typeface="Times New Roman" pitchFamily="18" charset="0"/>
              </a:rPr>
              <a:t/>
            </a:r>
            <a:br>
              <a:rPr lang="en-US" sz="2600" dirty="0" smtClean="0">
                <a:solidFill>
                  <a:srgbClr val="002060"/>
                </a:solidFill>
                <a:effectLst/>
                <a:latin typeface="Times New Roman" pitchFamily="18" charset="0"/>
                <a:cs typeface="Times New Roman" pitchFamily="18" charset="0"/>
              </a:rPr>
            </a:br>
            <a:r>
              <a:rPr lang="en-US" sz="2600" dirty="0" smtClean="0">
                <a:solidFill>
                  <a:srgbClr val="002060"/>
                </a:solidFill>
                <a:effectLst/>
                <a:latin typeface="Times New Roman" pitchFamily="18" charset="0"/>
                <a:cs typeface="Times New Roman" pitchFamily="18" charset="0"/>
              </a:rPr>
              <a:t>	c</a:t>
            </a:r>
            <a:r>
              <a:rPr lang="uz-Latn-UZ" sz="2600" dirty="0" smtClean="0">
                <a:solidFill>
                  <a:srgbClr val="002060"/>
                </a:solidFill>
                <a:effectLst/>
                <a:latin typeface="Times New Roman" pitchFamily="18" charset="0"/>
                <a:cs typeface="Times New Roman" pitchFamily="18" charset="0"/>
              </a:rPr>
              <a:t>) qarorlarning bajarilishini nazorat qilish.</a:t>
            </a:r>
            <a:endParaRPr lang="ru-RU" sz="26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MENEJER</a:t>
            </a:r>
            <a:r>
              <a:rPr lang="en-US" sz="3200" b="1" dirty="0" smtClean="0">
                <a:solidFill>
                  <a:srgbClr val="FF0000"/>
                </a:solidFill>
                <a:latin typeface="Times New Roman" pitchFamily="18" charset="0"/>
                <a:cs typeface="Times New Roman" pitchFamily="18" charset="0"/>
              </a:rPr>
              <a:t>  QAROR QABUL QILISHI</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21</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857232"/>
            <a:ext cx="7858180" cy="5214974"/>
          </a:xfrm>
        </p:spPr>
        <p:txBody>
          <a:bodyPr>
            <a:noAutofit/>
          </a:bodyPr>
          <a:lstStyle/>
          <a:p>
            <a:pPr marL="630238" indent="-268288">
              <a:defRPr/>
            </a:pPr>
            <a:r>
              <a:rPr lang="uz-Latn-UZ" sz="3200" dirty="0" smtClean="0">
                <a:solidFill>
                  <a:srgbClr val="002060"/>
                </a:solidFill>
                <a:latin typeface="Times New Roman" pitchFamily="18" charset="0"/>
                <a:cs typeface="Times New Roman" pitchFamily="18" charset="0"/>
              </a:rPr>
              <a:t>Menejer </a:t>
            </a:r>
            <a:r>
              <a:rPr lang="en-US" sz="3200" dirty="0" smtClean="0">
                <a:solidFill>
                  <a:srgbClr val="002060"/>
                </a:solidFill>
                <a:latin typeface="Times New Roman" pitchFamily="18" charset="0"/>
                <a:cs typeface="Times New Roman" pitchFamily="18" charset="0"/>
              </a:rPr>
              <a:t>y</a:t>
            </a:r>
            <a:r>
              <a:rPr lang="uz-Latn-UZ" sz="3200" dirty="0" smtClean="0">
                <a:solidFill>
                  <a:srgbClr val="002060"/>
                </a:solidFill>
                <a:latin typeface="Times New Roman" pitchFamily="18" charset="0"/>
                <a:cs typeface="Times New Roman" pitchFamily="18" charset="0"/>
              </a:rPr>
              <a:t>etakchi </a:t>
            </a:r>
            <a:r>
              <a:rPr lang="uz-Latn-UZ" sz="3200" dirty="0" smtClean="0">
                <a:solidFill>
                  <a:srgbClr val="002060"/>
                </a:solidFill>
                <a:latin typeface="Times New Roman" pitchFamily="18" charset="0"/>
                <a:cs typeface="Times New Roman" pitchFamily="18" charset="0"/>
              </a:rPr>
              <a:t>bo'lishi kerak,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uz-Latn-UZ" sz="3200" dirty="0" smtClean="0">
                <a:solidFill>
                  <a:srgbClr val="002060"/>
                </a:solidFill>
                <a:latin typeface="Times New Roman" pitchFamily="18" charset="0"/>
                <a:cs typeface="Times New Roman" pitchFamily="18" charset="0"/>
              </a:rPr>
              <a:t>uning asosiy vazifa</a:t>
            </a:r>
            <a:r>
              <a:rPr lang="en-US" sz="3200" dirty="0" err="1" smtClean="0">
                <a:solidFill>
                  <a:srgbClr val="002060"/>
                </a:solidFill>
                <a:latin typeface="Times New Roman" pitchFamily="18" charset="0"/>
                <a:cs typeface="Times New Roman" pitchFamily="18" charset="0"/>
              </a:rPr>
              <a:t>lar</a:t>
            </a:r>
            <a:r>
              <a:rPr lang="uz-Latn-UZ" sz="3200" dirty="0" smtClean="0">
                <a:solidFill>
                  <a:srgbClr val="002060"/>
                </a:solidFill>
                <a:latin typeface="Times New Roman" pitchFamily="18" charset="0"/>
                <a:cs typeface="Times New Roman" pitchFamily="18" charset="0"/>
              </a:rPr>
              <a:t>i</a:t>
            </a:r>
            <a:r>
              <a:rPr lang="en-US" sz="3200" dirty="0" smtClean="0">
                <a:solidFill>
                  <a:srgbClr val="002060"/>
                </a:solidFill>
                <a:latin typeface="Times New Roman" pitchFamily="18" charset="0"/>
                <a:cs typeface="Times New Roman" pitchFamily="18" charset="0"/>
              </a:rPr>
              <a:t>:</a:t>
            </a:r>
            <a:r>
              <a:rPr lang="uz-Latn-UZ" sz="3200" dirty="0" smtClean="0">
                <a:solidFill>
                  <a:srgbClr val="002060"/>
                </a:solidFill>
                <a:latin typeface="Times New Roman" pitchFamily="18" charset="0"/>
                <a:cs typeface="Times New Roman" pitchFamily="18" charset="0"/>
              </a:rPr>
              <a:t>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uz-Latn-UZ" sz="3200" dirty="0" smtClean="0">
                <a:solidFill>
                  <a:srgbClr val="002060"/>
                </a:solidFill>
                <a:latin typeface="Times New Roman" pitchFamily="18" charset="0"/>
                <a:cs typeface="Times New Roman" pitchFamily="18" charset="0"/>
              </a:rPr>
              <a:t>- boshqa odamlar yordamida </a:t>
            </a:r>
            <a:r>
              <a:rPr lang="en-US" sz="3200" dirty="0" smtClean="0">
                <a:solidFill>
                  <a:srgbClr val="002060"/>
                </a:solidFill>
                <a:latin typeface="Times New Roman" pitchFamily="18" charset="0"/>
                <a:cs typeface="Times New Roman" pitchFamily="18" charset="0"/>
              </a:rPr>
              <a:t>ISHNI</a:t>
            </a:r>
            <a:r>
              <a:rPr lang="uz-Latn-UZ" sz="3200" dirty="0" smtClean="0">
                <a:solidFill>
                  <a:srgbClr val="002060"/>
                </a:solidFill>
                <a:latin typeface="Times New Roman" pitchFamily="18" charset="0"/>
                <a:cs typeface="Times New Roman" pitchFamily="18" charset="0"/>
              </a:rPr>
              <a:t> yuritish,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 </a:t>
            </a:r>
            <a:r>
              <a:rPr lang="uz-Latn-UZ" sz="3200" dirty="0" smtClean="0">
                <a:solidFill>
                  <a:srgbClr val="002060"/>
                </a:solidFill>
                <a:latin typeface="Times New Roman" pitchFamily="18" charset="0"/>
                <a:cs typeface="Times New Roman" pitchFamily="18" charset="0"/>
              </a:rPr>
              <a:t>hamkorlik asosida jamoaviy ishla</a:t>
            </a:r>
            <a:r>
              <a:rPr lang="en-US" sz="3200" dirty="0" err="1" smtClean="0">
                <a:solidFill>
                  <a:srgbClr val="002060"/>
                </a:solidFill>
                <a:latin typeface="Times New Roman" pitchFamily="18" charset="0"/>
                <a:cs typeface="Times New Roman" pitchFamily="18" charset="0"/>
              </a:rPr>
              <a:t>sh</a:t>
            </a:r>
            <a:r>
              <a:rPr lang="uz-Latn-UZ" sz="3200" dirty="0" smtClean="0">
                <a:solidFill>
                  <a:srgbClr val="002060"/>
                </a:solidFill>
                <a:latin typeface="Times New Roman" pitchFamily="18" charset="0"/>
                <a:cs typeface="Times New Roman" pitchFamily="18" charset="0"/>
              </a:rPr>
              <a:t>ga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erishish,</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 </a:t>
            </a:r>
            <a:r>
              <a:rPr lang="uz-Latn-UZ" sz="3200" dirty="0" smtClean="0">
                <a:solidFill>
                  <a:srgbClr val="002060"/>
                </a:solidFill>
                <a:latin typeface="Times New Roman" pitchFamily="18" charset="0"/>
                <a:cs typeface="Times New Roman" pitchFamily="18" charset="0"/>
              </a:rPr>
              <a:t>turli guruhlarning manfaatlarini </a:t>
            </a:r>
            <a:r>
              <a:rPr lang="en-US" sz="3200" dirty="0" smtClean="0">
                <a:solidFill>
                  <a:srgbClr val="002060"/>
                </a:solidFill>
                <a:latin typeface="Times New Roman" pitchFamily="18" charset="0"/>
                <a:cs typeface="Times New Roman" pitchFamily="18" charset="0"/>
              </a:rPr>
              <a:t>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muvozanatlash,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 </a:t>
            </a:r>
            <a:r>
              <a:rPr lang="uz-Latn-UZ" sz="3200" dirty="0" smtClean="0">
                <a:solidFill>
                  <a:srgbClr val="002060"/>
                </a:solidFill>
                <a:latin typeface="Times New Roman" pitchFamily="18" charset="0"/>
                <a:cs typeface="Times New Roman" pitchFamily="18" charset="0"/>
              </a:rPr>
              <a:t>o'zi</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o‘</a:t>
            </a:r>
            <a:r>
              <a:rPr lang="en-US" sz="3200" dirty="0" err="1" smtClean="0">
                <a:solidFill>
                  <a:srgbClr val="002060"/>
                </a:solidFill>
                <a:latin typeface="Times New Roman" pitchFamily="18" charset="0"/>
                <a:cs typeface="Times New Roman" pitchFamily="18" charset="0"/>
              </a:rPr>
              <a:t>qishi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o’rganishi</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va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boshqalar</a:t>
            </a:r>
            <a:r>
              <a:rPr lang="en-US" sz="3200" dirty="0" err="1" smtClean="0">
                <a:solidFill>
                  <a:srgbClr val="002060"/>
                </a:solidFill>
                <a:latin typeface="Times New Roman" pitchFamily="18" charset="0"/>
                <a:cs typeface="Times New Roman" pitchFamily="18" charset="0"/>
              </a:rPr>
              <a:t>ni</a:t>
            </a:r>
            <a:r>
              <a:rPr lang="uz-Latn-UZ" sz="3200" dirty="0" smtClean="0">
                <a:solidFill>
                  <a:srgbClr val="002060"/>
                </a:solidFill>
                <a:latin typeface="Times New Roman" pitchFamily="18" charset="0"/>
                <a:cs typeface="Times New Roman" pitchFamily="18" charset="0"/>
              </a:rPr>
              <a:t> o‘</a:t>
            </a:r>
            <a:r>
              <a:rPr lang="en-US" sz="3200" dirty="0" err="1" smtClean="0">
                <a:solidFill>
                  <a:srgbClr val="002060"/>
                </a:solidFill>
                <a:latin typeface="Times New Roman" pitchFamily="18" charset="0"/>
                <a:cs typeface="Times New Roman" pitchFamily="18" charset="0"/>
              </a:rPr>
              <a:t>qitish</a:t>
            </a:r>
            <a:r>
              <a:rPr lang="en-US" sz="3200" dirty="0" smtClean="0">
                <a:solidFill>
                  <a:srgbClr val="002060"/>
                </a:solidFill>
                <a:latin typeface="Times New Roman" pitchFamily="18" charset="0"/>
                <a:cs typeface="Times New Roman" pitchFamily="18" charset="0"/>
              </a:rPr>
              <a:t>.</a:t>
            </a:r>
            <a:endParaRPr lang="ru-RU" sz="32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142852"/>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MENEJER</a:t>
            </a:r>
            <a:r>
              <a:rPr lang="en-US" sz="3200" b="1" dirty="0" smtClean="0">
                <a:solidFill>
                  <a:srgbClr val="FF0000"/>
                </a:solidFill>
                <a:latin typeface="Times New Roman" pitchFamily="18" charset="0"/>
                <a:cs typeface="Times New Roman" pitchFamily="18" charset="0"/>
              </a:rPr>
              <a:t>  QANDAY BO’LISHI KERAK</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22</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071546"/>
            <a:ext cx="7858180" cy="5572164"/>
          </a:xfrm>
        </p:spPr>
        <p:txBody>
          <a:bodyPr>
            <a:noAutofit/>
          </a:bodyPr>
          <a:lstStyle/>
          <a:p>
            <a:pPr marL="449263" indent="-182563">
              <a:defRPr/>
            </a:pPr>
            <a:r>
              <a:rPr lang="en-US" sz="3000" dirty="0" err="1" smtClean="0">
                <a:solidFill>
                  <a:srgbClr val="002060"/>
                </a:solidFill>
                <a:latin typeface="Times New Roman" pitchFamily="18" charset="0"/>
                <a:cs typeface="Times New Roman" pitchFamily="18" charset="0"/>
              </a:rPr>
              <a:t>Menejerning</a:t>
            </a:r>
            <a:r>
              <a:rPr lang="en-US" sz="3000" dirty="0" smtClean="0">
                <a:solidFill>
                  <a:srgbClr val="002060"/>
                </a:solidFill>
                <a:latin typeface="Times New Roman" pitchFamily="18" charset="0"/>
                <a:cs typeface="Times New Roman" pitchFamily="18" charset="0"/>
              </a:rPr>
              <a:t> b</a:t>
            </a:r>
            <a:r>
              <a:rPr lang="uz-Latn-UZ" sz="3000" dirty="0" smtClean="0">
                <a:solidFill>
                  <a:srgbClr val="002060"/>
                </a:solidFill>
                <a:latin typeface="Times New Roman" pitchFamily="18" charset="0"/>
                <a:cs typeface="Times New Roman" pitchFamily="18" charset="0"/>
              </a:rPr>
              <a:t>oshqaruv samaradorligiga quyidagilar ta'sir qilishi mumkin</a:t>
            </a:r>
            <a:r>
              <a:rPr lang="en-US" sz="3000" dirty="0" smtClean="0">
                <a:solidFill>
                  <a:srgbClr val="002060"/>
                </a:solidFill>
                <a:latin typeface="Times New Roman" pitchFamily="18" charset="0"/>
                <a:cs typeface="Times New Roman" pitchFamily="18" charset="0"/>
              </a:rPr>
              <a:t>:</a:t>
            </a:r>
            <a:br>
              <a:rPr lang="en-US" sz="30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3000" dirty="0" smtClean="0">
                <a:solidFill>
                  <a:srgbClr val="002060"/>
                </a:solidFill>
                <a:latin typeface="Times New Roman" pitchFamily="18" charset="0"/>
                <a:cs typeface="Times New Roman" pitchFamily="18" charset="0"/>
              </a:rPr>
              <a:t>- </a:t>
            </a:r>
            <a:r>
              <a:rPr lang="uz-Latn-UZ" sz="3000" dirty="0" smtClean="0">
                <a:solidFill>
                  <a:srgbClr val="002060"/>
                </a:solidFill>
                <a:latin typeface="Times New Roman" pitchFamily="18" charset="0"/>
                <a:cs typeface="Times New Roman" pitchFamily="18" charset="0"/>
              </a:rPr>
              <a:t>o'zini boshqarish qobiliyati; </a:t>
            </a:r>
            <a:r>
              <a:rPr lang="en-US" sz="3000" dirty="0" smtClean="0">
                <a:solidFill>
                  <a:srgbClr val="002060"/>
                </a:solidFill>
                <a:latin typeface="Times New Roman" pitchFamily="18" charset="0"/>
                <a:cs typeface="Times New Roman" pitchFamily="18" charset="0"/>
              </a:rPr>
              <a:t/>
            </a:r>
            <a:br>
              <a:rPr lang="en-US" sz="3000" dirty="0" smtClean="0">
                <a:solidFill>
                  <a:srgbClr val="002060"/>
                </a:solidFill>
                <a:latin typeface="Times New Roman" pitchFamily="18" charset="0"/>
                <a:cs typeface="Times New Roman" pitchFamily="18" charset="0"/>
              </a:rPr>
            </a:br>
            <a:r>
              <a:rPr lang="en-US" sz="3000" dirty="0" smtClean="0">
                <a:solidFill>
                  <a:srgbClr val="002060"/>
                </a:solidFill>
                <a:latin typeface="Times New Roman" pitchFamily="18" charset="0"/>
                <a:cs typeface="Times New Roman" pitchFamily="18" charset="0"/>
              </a:rPr>
              <a:t>- </a:t>
            </a:r>
            <a:r>
              <a:rPr lang="uz-Latn-UZ" sz="3000" dirty="0" smtClean="0">
                <a:solidFill>
                  <a:srgbClr val="002060"/>
                </a:solidFill>
                <a:latin typeface="Times New Roman" pitchFamily="18" charset="0"/>
                <a:cs typeface="Times New Roman" pitchFamily="18" charset="0"/>
              </a:rPr>
              <a:t>shaxsiy qadriyatlarning oqilona tizimi; </a:t>
            </a:r>
            <a:r>
              <a:rPr lang="en-US" sz="3000" dirty="0" smtClean="0">
                <a:solidFill>
                  <a:srgbClr val="002060"/>
                </a:solidFill>
                <a:latin typeface="Times New Roman" pitchFamily="18" charset="0"/>
                <a:cs typeface="Times New Roman" pitchFamily="18" charset="0"/>
              </a:rPr>
              <a:t/>
            </a:r>
            <a:br>
              <a:rPr lang="en-US" sz="3000" dirty="0" smtClean="0">
                <a:solidFill>
                  <a:srgbClr val="002060"/>
                </a:solidFill>
                <a:latin typeface="Times New Roman" pitchFamily="18" charset="0"/>
                <a:cs typeface="Times New Roman" pitchFamily="18" charset="0"/>
              </a:rPr>
            </a:br>
            <a:r>
              <a:rPr lang="en-US" sz="3000" dirty="0" smtClean="0">
                <a:solidFill>
                  <a:srgbClr val="002060"/>
                </a:solidFill>
                <a:latin typeface="Times New Roman" pitchFamily="18" charset="0"/>
                <a:cs typeface="Times New Roman" pitchFamily="18" charset="0"/>
              </a:rPr>
              <a:t>- </a:t>
            </a:r>
            <a:r>
              <a:rPr lang="uz-Latn-UZ" sz="3000" dirty="0" smtClean="0">
                <a:solidFill>
                  <a:srgbClr val="002060"/>
                </a:solidFill>
                <a:latin typeface="Times New Roman" pitchFamily="18" charset="0"/>
                <a:cs typeface="Times New Roman" pitchFamily="18" charset="0"/>
              </a:rPr>
              <a:t>aniq shaxsiy maqsadlar; </a:t>
            </a:r>
            <a:r>
              <a:rPr lang="en-US" sz="3000" dirty="0" smtClean="0">
                <a:solidFill>
                  <a:srgbClr val="002060"/>
                </a:solidFill>
                <a:latin typeface="Times New Roman" pitchFamily="18" charset="0"/>
                <a:cs typeface="Times New Roman" pitchFamily="18" charset="0"/>
              </a:rPr>
              <a:t/>
            </a:r>
            <a:br>
              <a:rPr lang="en-US" sz="3000" dirty="0" smtClean="0">
                <a:solidFill>
                  <a:srgbClr val="002060"/>
                </a:solidFill>
                <a:latin typeface="Times New Roman" pitchFamily="18" charset="0"/>
                <a:cs typeface="Times New Roman" pitchFamily="18" charset="0"/>
              </a:rPr>
            </a:br>
            <a:r>
              <a:rPr lang="en-US" sz="3000" dirty="0" smtClean="0">
                <a:solidFill>
                  <a:srgbClr val="002060"/>
                </a:solidFill>
                <a:latin typeface="Times New Roman" pitchFamily="18" charset="0"/>
                <a:cs typeface="Times New Roman" pitchFamily="18" charset="0"/>
              </a:rPr>
              <a:t>- </a:t>
            </a:r>
            <a:r>
              <a:rPr lang="uz-Latn-UZ" sz="3000" dirty="0" smtClean="0">
                <a:solidFill>
                  <a:srgbClr val="002060"/>
                </a:solidFill>
                <a:latin typeface="Times New Roman" pitchFamily="18" charset="0"/>
                <a:cs typeface="Times New Roman" pitchFamily="18" charset="0"/>
              </a:rPr>
              <a:t>doimiy shaxsiy o'sishga intilish; </a:t>
            </a:r>
            <a:r>
              <a:rPr lang="en-US" sz="3000" dirty="0" smtClean="0">
                <a:solidFill>
                  <a:srgbClr val="002060"/>
                </a:solidFill>
                <a:latin typeface="Times New Roman" pitchFamily="18" charset="0"/>
                <a:cs typeface="Times New Roman" pitchFamily="18" charset="0"/>
              </a:rPr>
              <a:t/>
            </a:r>
            <a:br>
              <a:rPr lang="en-US" sz="3000" dirty="0" smtClean="0">
                <a:solidFill>
                  <a:srgbClr val="002060"/>
                </a:solidFill>
                <a:latin typeface="Times New Roman" pitchFamily="18" charset="0"/>
                <a:cs typeface="Times New Roman" pitchFamily="18" charset="0"/>
              </a:rPr>
            </a:br>
            <a:r>
              <a:rPr lang="en-US" sz="3000" dirty="0" smtClean="0">
                <a:solidFill>
                  <a:srgbClr val="002060"/>
                </a:solidFill>
                <a:latin typeface="Times New Roman" pitchFamily="18" charset="0"/>
                <a:cs typeface="Times New Roman" pitchFamily="18" charset="0"/>
              </a:rPr>
              <a:t>- </a:t>
            </a:r>
            <a:r>
              <a:rPr lang="uz-Latn-UZ" sz="3000" dirty="0" smtClean="0">
                <a:solidFill>
                  <a:srgbClr val="002060"/>
                </a:solidFill>
                <a:latin typeface="Times New Roman" pitchFamily="18" charset="0"/>
                <a:cs typeface="Times New Roman" pitchFamily="18" charset="0"/>
              </a:rPr>
              <a:t>zukkolik va yangilik kiritish qobiliyati; </a:t>
            </a:r>
            <a:r>
              <a:rPr lang="en-US" sz="3000" dirty="0" smtClean="0">
                <a:solidFill>
                  <a:srgbClr val="002060"/>
                </a:solidFill>
                <a:latin typeface="Times New Roman" pitchFamily="18" charset="0"/>
                <a:cs typeface="Times New Roman" pitchFamily="18" charset="0"/>
              </a:rPr>
              <a:t/>
            </a:r>
            <a:br>
              <a:rPr lang="en-US" sz="3000" dirty="0" smtClean="0">
                <a:solidFill>
                  <a:srgbClr val="002060"/>
                </a:solidFill>
                <a:latin typeface="Times New Roman" pitchFamily="18" charset="0"/>
                <a:cs typeface="Times New Roman" pitchFamily="18" charset="0"/>
              </a:rPr>
            </a:br>
            <a:r>
              <a:rPr lang="en-US" sz="3000" dirty="0" smtClean="0">
                <a:solidFill>
                  <a:srgbClr val="002060"/>
                </a:solidFill>
                <a:latin typeface="Times New Roman" pitchFamily="18" charset="0"/>
                <a:cs typeface="Times New Roman" pitchFamily="18" charset="0"/>
              </a:rPr>
              <a:t>- </a:t>
            </a:r>
            <a:r>
              <a:rPr lang="uz-Latn-UZ" sz="3000" dirty="0" smtClean="0">
                <a:solidFill>
                  <a:srgbClr val="002060"/>
                </a:solidFill>
                <a:latin typeface="Times New Roman" pitchFamily="18" charset="0"/>
                <a:cs typeface="Times New Roman" pitchFamily="18" charset="0"/>
              </a:rPr>
              <a:t>boshqalarga ta'sir qilish qobiliyati; </a:t>
            </a:r>
            <a:r>
              <a:rPr lang="en-US" sz="3000" dirty="0" smtClean="0">
                <a:solidFill>
                  <a:srgbClr val="002060"/>
                </a:solidFill>
                <a:latin typeface="Times New Roman" pitchFamily="18" charset="0"/>
                <a:cs typeface="Times New Roman" pitchFamily="18" charset="0"/>
              </a:rPr>
              <a:t/>
            </a:r>
            <a:br>
              <a:rPr lang="en-US" sz="3000" dirty="0" smtClean="0">
                <a:solidFill>
                  <a:srgbClr val="002060"/>
                </a:solidFill>
                <a:latin typeface="Times New Roman" pitchFamily="18" charset="0"/>
                <a:cs typeface="Times New Roman" pitchFamily="18" charset="0"/>
              </a:rPr>
            </a:br>
            <a:r>
              <a:rPr lang="en-US" sz="3000" dirty="0" smtClean="0">
                <a:solidFill>
                  <a:srgbClr val="002060"/>
                </a:solidFill>
                <a:latin typeface="Times New Roman" pitchFamily="18" charset="0"/>
                <a:cs typeface="Times New Roman" pitchFamily="18" charset="0"/>
              </a:rPr>
              <a:t>- </a:t>
            </a:r>
            <a:r>
              <a:rPr lang="uz-Latn-UZ" sz="3000" dirty="0" smtClean="0">
                <a:solidFill>
                  <a:srgbClr val="002060"/>
                </a:solidFill>
                <a:latin typeface="Times New Roman" pitchFamily="18" charset="0"/>
                <a:cs typeface="Times New Roman" pitchFamily="18" charset="0"/>
              </a:rPr>
              <a:t>zamonaviy boshqaruv yondashuvlarni bilish; </a:t>
            </a:r>
            <a:r>
              <a:rPr lang="en-US" sz="3000" dirty="0" smtClean="0">
                <a:solidFill>
                  <a:srgbClr val="002060"/>
                </a:solidFill>
                <a:latin typeface="Times New Roman" pitchFamily="18" charset="0"/>
                <a:cs typeface="Times New Roman" pitchFamily="18" charset="0"/>
              </a:rPr>
              <a:t/>
            </a:r>
            <a:br>
              <a:rPr lang="en-US" sz="3000" dirty="0" smtClean="0">
                <a:solidFill>
                  <a:srgbClr val="002060"/>
                </a:solidFill>
                <a:latin typeface="Times New Roman" pitchFamily="18" charset="0"/>
                <a:cs typeface="Times New Roman" pitchFamily="18" charset="0"/>
              </a:rPr>
            </a:br>
            <a:r>
              <a:rPr lang="en-US" sz="3000" dirty="0" smtClean="0">
                <a:solidFill>
                  <a:srgbClr val="002060"/>
                </a:solidFill>
                <a:latin typeface="Times New Roman" pitchFamily="18" charset="0"/>
                <a:cs typeface="Times New Roman" pitchFamily="18" charset="0"/>
              </a:rPr>
              <a:t>- </a:t>
            </a:r>
            <a:r>
              <a:rPr lang="en-US" sz="3000" dirty="0" err="1" smtClean="0">
                <a:solidFill>
                  <a:srgbClr val="002060"/>
                </a:solidFill>
                <a:latin typeface="Times New Roman" pitchFamily="18" charset="0"/>
                <a:cs typeface="Times New Roman" pitchFamily="18" charset="0"/>
              </a:rPr>
              <a:t>xodimlarni</a:t>
            </a:r>
            <a:r>
              <a:rPr lang="en-US" sz="3000" dirty="0" smtClean="0">
                <a:solidFill>
                  <a:srgbClr val="002060"/>
                </a:solidFill>
                <a:latin typeface="Times New Roman" pitchFamily="18" charset="0"/>
                <a:cs typeface="Times New Roman" pitchFamily="18" charset="0"/>
              </a:rPr>
              <a:t> </a:t>
            </a:r>
            <a:r>
              <a:rPr lang="uz-Latn-UZ" sz="3000" dirty="0" smtClean="0">
                <a:solidFill>
                  <a:srgbClr val="002060"/>
                </a:solidFill>
                <a:latin typeface="Times New Roman" pitchFamily="18" charset="0"/>
                <a:cs typeface="Times New Roman" pitchFamily="18" charset="0"/>
              </a:rPr>
              <a:t>o'qitish va rivojlantirish qobiliyati </a:t>
            </a:r>
            <a:r>
              <a:rPr lang="en-US" sz="3000" dirty="0" smtClean="0">
                <a:solidFill>
                  <a:srgbClr val="002060"/>
                </a:solidFill>
                <a:latin typeface="Times New Roman" pitchFamily="18" charset="0"/>
                <a:cs typeface="Times New Roman" pitchFamily="18" charset="0"/>
              </a:rPr>
              <a:t/>
            </a:r>
            <a:br>
              <a:rPr lang="en-US" sz="3000" dirty="0" smtClean="0">
                <a:solidFill>
                  <a:srgbClr val="002060"/>
                </a:solidFill>
                <a:latin typeface="Times New Roman" pitchFamily="18" charset="0"/>
                <a:cs typeface="Times New Roman" pitchFamily="18" charset="0"/>
              </a:rPr>
            </a:br>
            <a:r>
              <a:rPr lang="en-US" sz="3000" dirty="0" smtClean="0">
                <a:solidFill>
                  <a:srgbClr val="002060"/>
                </a:solidFill>
                <a:latin typeface="Times New Roman" pitchFamily="18" charset="0"/>
                <a:cs typeface="Times New Roman" pitchFamily="18" charset="0"/>
              </a:rPr>
              <a:t>  </a:t>
            </a:r>
            <a:r>
              <a:rPr lang="uz-Latn-UZ" sz="3000" dirty="0" smtClean="0">
                <a:solidFill>
                  <a:srgbClr val="002060"/>
                </a:solidFill>
                <a:latin typeface="Times New Roman" pitchFamily="18" charset="0"/>
                <a:cs typeface="Times New Roman" pitchFamily="18" charset="0"/>
              </a:rPr>
              <a:t>va boshqalar.</a:t>
            </a:r>
            <a:endParaRPr lang="ru-RU" sz="30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077218"/>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Menejerning</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samarali</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boshqarish</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qobiliyatlari</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va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ko’nikmalari</a:t>
            </a:r>
            <a:r>
              <a:rPr lang="en-US" sz="3200" b="1" dirty="0" smtClean="0">
                <a:solidFill>
                  <a:srgbClr val="FF0000"/>
                </a:solidFill>
                <a:latin typeface="Times New Roman" pitchFamily="18" charset="0"/>
                <a:cs typeface="Times New Roman" pitchFamily="18" charset="0"/>
              </a:rPr>
              <a:t> :</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23</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785794"/>
            <a:ext cx="7858180" cy="5857916"/>
          </a:xfrm>
        </p:spPr>
        <p:txBody>
          <a:bodyPr>
            <a:noAutofit/>
          </a:bodyPr>
          <a:lstStyle/>
          <a:p>
            <a:pPr marL="266700">
              <a:defRPr/>
            </a:pPr>
            <a:r>
              <a:rPr lang="uz-Latn-UZ" sz="2800" dirty="0" smtClean="0">
                <a:solidFill>
                  <a:srgbClr val="002060"/>
                </a:solidFill>
                <a:latin typeface="Times New Roman" pitchFamily="18" charset="0"/>
                <a:cs typeface="Times New Roman" pitchFamily="18" charset="0"/>
              </a:rPr>
              <a:t>Boshqaruv shaxsining rivojlanishidagi cheklovlar quyidagilar bo'lishi mumkin</a:t>
            </a:r>
            <a:r>
              <a:rPr lang="en-US" sz="2800" dirty="0" smtClean="0">
                <a:solidFill>
                  <a:srgbClr val="002060"/>
                </a:solidFill>
                <a:latin typeface="Times New Roman" pitchFamily="18" charset="0"/>
                <a:cs typeface="Times New Roman" pitchFamily="18" charset="0"/>
              </a:rPr>
              <a:t>:</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o'zini boshqarish qobiliyatining yo'qligi;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noaniq shaxsiy qadriyatlar va noaniq shaxsiy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maqsadlar;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o'z-o'zini rivojlantirish qobiliyatining yo'qligi;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muammolarni hal qilish qobiliyatining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y</a:t>
            </a:r>
            <a:r>
              <a:rPr lang="uz-Latn-UZ" sz="2800" dirty="0" smtClean="0">
                <a:solidFill>
                  <a:srgbClr val="002060"/>
                </a:solidFill>
                <a:latin typeface="Times New Roman" pitchFamily="18" charset="0"/>
                <a:cs typeface="Times New Roman" pitchFamily="18" charset="0"/>
              </a:rPr>
              <a:t>etishmasligi </a:t>
            </a:r>
            <a:r>
              <a:rPr lang="uz-Latn-UZ" sz="2800" dirty="0" smtClean="0">
                <a:solidFill>
                  <a:srgbClr val="002060"/>
                </a:solidFill>
                <a:latin typeface="Times New Roman" pitchFamily="18" charset="0"/>
                <a:cs typeface="Times New Roman" pitchFamily="18" charset="0"/>
              </a:rPr>
              <a:t>va ijodkorlikning </a:t>
            </a:r>
            <a:r>
              <a:rPr lang="en-US" sz="2800" dirty="0" smtClean="0">
                <a:solidFill>
                  <a:srgbClr val="002060"/>
                </a:solidFill>
                <a:latin typeface="Times New Roman" pitchFamily="18" charset="0"/>
                <a:cs typeface="Times New Roman" pitchFamily="18" charset="0"/>
              </a:rPr>
              <a:t>y</a:t>
            </a:r>
            <a:r>
              <a:rPr lang="uz-Latn-UZ" sz="2800" dirty="0" smtClean="0">
                <a:solidFill>
                  <a:srgbClr val="002060"/>
                </a:solidFill>
                <a:latin typeface="Times New Roman" pitchFamily="18" charset="0"/>
                <a:cs typeface="Times New Roman" pitchFamily="18" charset="0"/>
              </a:rPr>
              <a:t>etishmasligi</a:t>
            </a:r>
            <a:r>
              <a:rPr lang="uz-Latn-UZ" sz="2800"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boshqaruv jarayonlarining o'ziga xos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xususiyatlarini </a:t>
            </a:r>
            <a:r>
              <a:rPr lang="en-US" sz="2800" dirty="0" smtClean="0">
                <a:solidFill>
                  <a:srgbClr val="002060"/>
                </a:solidFill>
                <a:latin typeface="Times New Roman" pitchFamily="18" charset="0"/>
                <a:cs typeface="Times New Roman" pitchFamily="18" charset="0"/>
              </a:rPr>
              <a:t>y</a:t>
            </a:r>
            <a:r>
              <a:rPr lang="uz-Latn-UZ" sz="2800" dirty="0" smtClean="0">
                <a:solidFill>
                  <a:srgbClr val="002060"/>
                </a:solidFill>
                <a:latin typeface="Times New Roman" pitchFamily="18" charset="0"/>
                <a:cs typeface="Times New Roman" pitchFamily="18" charset="0"/>
              </a:rPr>
              <a:t>etarli </a:t>
            </a:r>
            <a:r>
              <a:rPr lang="uz-Latn-UZ" sz="2800" dirty="0" smtClean="0">
                <a:solidFill>
                  <a:srgbClr val="002060"/>
                </a:solidFill>
                <a:latin typeface="Times New Roman" pitchFamily="18" charset="0"/>
                <a:cs typeface="Times New Roman" pitchFamily="18" charset="0"/>
              </a:rPr>
              <a:t>darajada tushunmaslik;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odamlar va resurslarni boshqarishda ko'nikmalar</a:t>
            </a:r>
            <a:r>
              <a:rPr lang="en-US" sz="2800" dirty="0" smtClean="0">
                <a:solidFill>
                  <a:srgbClr val="002060"/>
                </a:solidFill>
                <a:latin typeface="Times New Roman" pitchFamily="18" charset="0"/>
                <a:cs typeface="Times New Roman" pitchFamily="18" charset="0"/>
              </a:rPr>
              <a:t>,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jamoani shakllantirish va o'qitish qobiliyatining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pastligi.</a:t>
            </a:r>
            <a:endParaRPr lang="ru-RU" sz="28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Menejerning</a:t>
            </a:r>
            <a:r>
              <a:rPr lang="en-US" sz="3200" b="1" dirty="0" smtClean="0">
                <a:solidFill>
                  <a:srgbClr val="FF0000"/>
                </a:solidFill>
                <a:latin typeface="Times New Roman" pitchFamily="18" charset="0"/>
                <a:cs typeface="Times New Roman" pitchFamily="18" charset="0"/>
              </a:rPr>
              <a:t> </a:t>
            </a:r>
            <a:r>
              <a:rPr lang="uz-Latn-UZ" sz="3200" b="1" dirty="0" smtClean="0">
                <a:solidFill>
                  <a:srgbClr val="FF0000"/>
                </a:solidFill>
                <a:latin typeface="Times New Roman" pitchFamily="18" charset="0"/>
                <a:cs typeface="Times New Roman" pitchFamily="18" charset="0"/>
              </a:rPr>
              <a:t>rivojlanishidagi cheklovlar</a:t>
            </a:r>
            <a:r>
              <a:rPr lang="en-US" sz="3200" b="1" dirty="0" smtClean="0">
                <a:solidFill>
                  <a:srgbClr val="FF0000"/>
                </a:solidFill>
                <a:latin typeface="Times New Roman" pitchFamily="18" charset="0"/>
                <a:cs typeface="Times New Roman" pitchFamily="18" charset="0"/>
              </a:rPr>
              <a:t>:</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24</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642918"/>
            <a:ext cx="7858180" cy="5500726"/>
          </a:xfrm>
        </p:spPr>
        <p:txBody>
          <a:bodyPr>
            <a:noAutofit/>
          </a:bodyPr>
          <a:lstStyle/>
          <a:p>
            <a:pPr marL="266700">
              <a:defRPr/>
            </a:pPr>
            <a:r>
              <a:rPr lang="uz-Latn-UZ" sz="2800" dirty="0" smtClean="0">
                <a:solidFill>
                  <a:srgbClr val="002060"/>
                </a:solidFill>
              </a:rPr>
              <a:t>Zamonaviy samarali menejerning asosiy fazilatlari: </a:t>
            </a:r>
            <a:r>
              <a:rPr lang="en-US" sz="2800" dirty="0" smtClean="0">
                <a:solidFill>
                  <a:srgbClr val="002060"/>
                </a:solidFill>
              </a:rPr>
              <a:t/>
            </a:r>
            <a:br>
              <a:rPr lang="en-US" sz="2800" dirty="0" smtClean="0">
                <a:solidFill>
                  <a:srgbClr val="002060"/>
                </a:solidFill>
              </a:rPr>
            </a:br>
            <a:r>
              <a:rPr lang="en-US" sz="2800" dirty="0" smtClean="0">
                <a:solidFill>
                  <a:srgbClr val="002060"/>
                </a:solidFill>
              </a:rPr>
              <a:t>- </a:t>
            </a:r>
            <a:r>
              <a:rPr lang="uz-Latn-UZ" sz="2800" dirty="0" smtClean="0">
                <a:solidFill>
                  <a:srgbClr val="002060"/>
                </a:solidFill>
              </a:rPr>
              <a:t>yuqori </a:t>
            </a:r>
            <a:r>
              <a:rPr lang="en-US" sz="2800" dirty="0" err="1" smtClean="0">
                <a:solidFill>
                  <a:srgbClr val="002060"/>
                </a:solidFill>
              </a:rPr>
              <a:t>kasbiy</a:t>
            </a:r>
            <a:r>
              <a:rPr lang="en-US" sz="2800" dirty="0" smtClean="0">
                <a:solidFill>
                  <a:srgbClr val="002060"/>
                </a:solidFill>
              </a:rPr>
              <a:t> </a:t>
            </a:r>
            <a:r>
              <a:rPr lang="en-US" sz="2800" dirty="0" err="1" smtClean="0">
                <a:solidFill>
                  <a:srgbClr val="002060"/>
                </a:solidFill>
              </a:rPr>
              <a:t>layoqatlilik</a:t>
            </a:r>
            <a:r>
              <a:rPr lang="en-US" sz="2800" dirty="0" smtClean="0">
                <a:solidFill>
                  <a:srgbClr val="002060"/>
                </a:solidFill>
              </a:rPr>
              <a:t>, </a:t>
            </a:r>
            <a:br>
              <a:rPr lang="en-US" sz="2800" dirty="0" smtClean="0">
                <a:solidFill>
                  <a:srgbClr val="002060"/>
                </a:solidFill>
              </a:rPr>
            </a:br>
            <a:r>
              <a:rPr lang="en-US" sz="2800" dirty="0" smtClean="0">
                <a:solidFill>
                  <a:srgbClr val="002060"/>
                </a:solidFill>
              </a:rPr>
              <a:t>- </a:t>
            </a:r>
            <a:r>
              <a:rPr lang="uz-Latn-UZ" sz="2800" dirty="0" smtClean="0">
                <a:solidFill>
                  <a:srgbClr val="002060"/>
                </a:solidFill>
              </a:rPr>
              <a:t>innovatsiyalarni qo'llab -quvvatlash va </a:t>
            </a:r>
            <a:r>
              <a:rPr lang="en-US" sz="2800" dirty="0" smtClean="0">
                <a:solidFill>
                  <a:srgbClr val="002060"/>
                </a:solidFill>
              </a:rPr>
              <a:t/>
            </a:r>
            <a:br>
              <a:rPr lang="en-US" sz="2800" dirty="0" smtClean="0">
                <a:solidFill>
                  <a:srgbClr val="002060"/>
                </a:solidFill>
              </a:rPr>
            </a:br>
            <a:r>
              <a:rPr lang="en-US" sz="2800" dirty="0" smtClean="0">
                <a:solidFill>
                  <a:srgbClr val="002060"/>
                </a:solidFill>
              </a:rPr>
              <a:t>  </a:t>
            </a:r>
            <a:r>
              <a:rPr lang="uz-Latn-UZ" sz="2800" dirty="0" smtClean="0">
                <a:solidFill>
                  <a:srgbClr val="002060"/>
                </a:solidFill>
              </a:rPr>
              <a:t>takomillashtirishni rag'batlantirish qobiliyati; </a:t>
            </a:r>
            <a:r>
              <a:rPr lang="en-US" sz="2800" dirty="0" smtClean="0">
                <a:solidFill>
                  <a:srgbClr val="002060"/>
                </a:solidFill>
              </a:rPr>
              <a:t/>
            </a:r>
            <a:br>
              <a:rPr lang="en-US" sz="2800" dirty="0" smtClean="0">
                <a:solidFill>
                  <a:srgbClr val="002060"/>
                </a:solidFill>
              </a:rPr>
            </a:br>
            <a:r>
              <a:rPr lang="en-US" sz="2800" dirty="0" smtClean="0">
                <a:solidFill>
                  <a:srgbClr val="002060"/>
                </a:solidFill>
              </a:rPr>
              <a:t>- </a:t>
            </a:r>
            <a:r>
              <a:rPr lang="uz-Latn-UZ" sz="2800" dirty="0" smtClean="0">
                <a:solidFill>
                  <a:srgbClr val="002060"/>
                </a:solidFill>
              </a:rPr>
              <a:t>yaxshi ish uchun xodimlarni mukofotlash va </a:t>
            </a:r>
            <a:r>
              <a:rPr lang="en-US" sz="2800" dirty="0" smtClean="0">
                <a:solidFill>
                  <a:srgbClr val="002060"/>
                </a:solidFill>
              </a:rPr>
              <a:t/>
            </a:r>
            <a:br>
              <a:rPr lang="en-US" sz="2800" dirty="0" smtClean="0">
                <a:solidFill>
                  <a:srgbClr val="002060"/>
                </a:solidFill>
              </a:rPr>
            </a:br>
            <a:r>
              <a:rPr lang="en-US" sz="2800" dirty="0" smtClean="0">
                <a:solidFill>
                  <a:srgbClr val="002060"/>
                </a:solidFill>
              </a:rPr>
              <a:t>  </a:t>
            </a:r>
            <a:r>
              <a:rPr lang="uz-Latn-UZ" sz="2800" dirty="0" smtClean="0">
                <a:solidFill>
                  <a:srgbClr val="002060"/>
                </a:solidFill>
              </a:rPr>
              <a:t>kerak bo'lganda tanqid qilish; </a:t>
            </a:r>
            <a:r>
              <a:rPr lang="en-US" sz="2800" dirty="0" smtClean="0">
                <a:solidFill>
                  <a:srgbClr val="002060"/>
                </a:solidFill>
              </a:rPr>
              <a:t/>
            </a:r>
            <a:br>
              <a:rPr lang="en-US" sz="2800" dirty="0" smtClean="0">
                <a:solidFill>
                  <a:srgbClr val="002060"/>
                </a:solidFill>
              </a:rPr>
            </a:br>
            <a:r>
              <a:rPr lang="en-US" sz="2800" dirty="0" smtClean="0">
                <a:solidFill>
                  <a:srgbClr val="002060"/>
                </a:solidFill>
              </a:rPr>
              <a:t>- </a:t>
            </a:r>
            <a:r>
              <a:rPr lang="uz-Latn-UZ" sz="2800" dirty="0" smtClean="0">
                <a:solidFill>
                  <a:srgbClr val="002060"/>
                </a:solidFill>
              </a:rPr>
              <a:t>inqiroz vaziyatlarda </a:t>
            </a:r>
            <a:r>
              <a:rPr lang="en-US" sz="2800" dirty="0" err="1" smtClean="0">
                <a:solidFill>
                  <a:srgbClr val="002060"/>
                </a:solidFill>
              </a:rPr>
              <a:t>o’z</a:t>
            </a:r>
            <a:r>
              <a:rPr lang="en-US" sz="2800" dirty="0" smtClean="0">
                <a:solidFill>
                  <a:srgbClr val="002060"/>
                </a:solidFill>
              </a:rPr>
              <a:t> </a:t>
            </a:r>
            <a:r>
              <a:rPr lang="uz-Latn-UZ" sz="2800" dirty="0" smtClean="0">
                <a:solidFill>
                  <a:srgbClr val="002060"/>
                </a:solidFill>
              </a:rPr>
              <a:t>yo'nalishi</a:t>
            </a:r>
            <a:r>
              <a:rPr lang="en-US" sz="2800" dirty="0" err="1" smtClean="0">
                <a:solidFill>
                  <a:srgbClr val="002060"/>
                </a:solidFill>
              </a:rPr>
              <a:t>da</a:t>
            </a:r>
            <a:r>
              <a:rPr lang="en-US" sz="2800" dirty="0" smtClean="0">
                <a:solidFill>
                  <a:srgbClr val="002060"/>
                </a:solidFill>
              </a:rPr>
              <a:t> </a:t>
            </a:r>
            <a:r>
              <a:rPr lang="en-US" sz="2800" dirty="0" err="1" smtClean="0">
                <a:solidFill>
                  <a:srgbClr val="002060"/>
                </a:solidFill>
              </a:rPr>
              <a:t>qolish</a:t>
            </a:r>
            <a:r>
              <a:rPr lang="en-US" sz="2800" dirty="0" smtClean="0">
                <a:solidFill>
                  <a:srgbClr val="002060"/>
                </a:solidFill>
              </a:rPr>
              <a:t/>
            </a:r>
            <a:br>
              <a:rPr lang="en-US" sz="2800" dirty="0" smtClean="0">
                <a:solidFill>
                  <a:srgbClr val="002060"/>
                </a:solidFill>
              </a:rPr>
            </a:br>
            <a:r>
              <a:rPr lang="en-US" sz="2800" dirty="0" smtClean="0">
                <a:solidFill>
                  <a:srgbClr val="002060"/>
                </a:solidFill>
              </a:rPr>
              <a:t>  </a:t>
            </a:r>
            <a:r>
              <a:rPr lang="uz-Latn-UZ" sz="2800" dirty="0" smtClean="0">
                <a:solidFill>
                  <a:srgbClr val="002060"/>
                </a:solidFill>
              </a:rPr>
              <a:t>qobiliyati; </a:t>
            </a:r>
            <a:r>
              <a:rPr lang="en-US" sz="2800" dirty="0" smtClean="0">
                <a:solidFill>
                  <a:srgbClr val="002060"/>
                </a:solidFill>
              </a:rPr>
              <a:t/>
            </a:r>
            <a:br>
              <a:rPr lang="en-US" sz="2800" dirty="0" smtClean="0">
                <a:solidFill>
                  <a:srgbClr val="002060"/>
                </a:solidFill>
              </a:rPr>
            </a:br>
            <a:r>
              <a:rPr lang="en-US" sz="2800" dirty="0" smtClean="0">
                <a:solidFill>
                  <a:srgbClr val="002060"/>
                </a:solidFill>
              </a:rPr>
              <a:t>- </a:t>
            </a:r>
            <a:r>
              <a:rPr lang="uz-Latn-UZ" sz="2800" dirty="0" smtClean="0">
                <a:solidFill>
                  <a:srgbClr val="002060"/>
                </a:solidFill>
              </a:rPr>
              <a:t>oqilona qarorlar qabul qilish samaradorligi, </a:t>
            </a:r>
            <a:r>
              <a:rPr lang="en-US" sz="2800" dirty="0" smtClean="0">
                <a:solidFill>
                  <a:srgbClr val="002060"/>
                </a:solidFill>
              </a:rPr>
              <a:t/>
            </a:r>
            <a:br>
              <a:rPr lang="en-US" sz="2800" dirty="0" smtClean="0">
                <a:solidFill>
                  <a:srgbClr val="002060"/>
                </a:solidFill>
              </a:rPr>
            </a:br>
            <a:r>
              <a:rPr lang="en-US" sz="2800" dirty="0" smtClean="0">
                <a:solidFill>
                  <a:srgbClr val="002060"/>
                </a:solidFill>
              </a:rPr>
              <a:t>   </a:t>
            </a:r>
            <a:r>
              <a:rPr lang="uz-Latn-UZ" sz="2800" dirty="0" smtClean="0">
                <a:solidFill>
                  <a:srgbClr val="002060"/>
                </a:solidFill>
              </a:rPr>
              <a:t>shu jumladan xavf bilan bog'liq vaziyatlarda </a:t>
            </a:r>
            <a:r>
              <a:rPr lang="en-US" sz="2800" dirty="0" smtClean="0">
                <a:solidFill>
                  <a:srgbClr val="002060"/>
                </a:solidFill>
              </a:rPr>
              <a:t/>
            </a:r>
            <a:br>
              <a:rPr lang="en-US" sz="2800" dirty="0" smtClean="0">
                <a:solidFill>
                  <a:srgbClr val="002060"/>
                </a:solidFill>
              </a:rPr>
            </a:br>
            <a:r>
              <a:rPr lang="en-US" sz="2800" dirty="0" smtClean="0">
                <a:solidFill>
                  <a:srgbClr val="002060"/>
                </a:solidFill>
              </a:rPr>
              <a:t>   </a:t>
            </a:r>
            <a:r>
              <a:rPr lang="uz-Latn-UZ" sz="2800" dirty="0" smtClean="0">
                <a:solidFill>
                  <a:srgbClr val="002060"/>
                </a:solidFill>
              </a:rPr>
              <a:t>va boshqalar.</a:t>
            </a:r>
            <a:endParaRPr lang="ru-RU" sz="28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Menejerga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kerak</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bilim</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va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ko’nikmalar</a:t>
            </a:r>
            <a:r>
              <a:rPr lang="en-US" sz="3200" b="1" dirty="0" smtClean="0">
                <a:solidFill>
                  <a:srgbClr val="FF0000"/>
                </a:solidFill>
                <a:latin typeface="Times New Roman" pitchFamily="18" charset="0"/>
                <a:cs typeface="Times New Roman" pitchFamily="18" charset="0"/>
              </a:rPr>
              <a:t>:</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25</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071546"/>
            <a:ext cx="7858180" cy="5572164"/>
          </a:xfrm>
        </p:spPr>
        <p:txBody>
          <a:bodyPr>
            <a:noAutofit/>
          </a:bodyPr>
          <a:lstStyle/>
          <a:p>
            <a:pPr marL="630238" indent="-268288">
              <a:defRPr/>
            </a:pPr>
            <a:r>
              <a:rPr lang="en-US" sz="3000" dirty="0" smtClean="0">
                <a:solidFill>
                  <a:srgbClr val="002060"/>
                </a:solidFill>
              </a:rPr>
              <a:t>- </a:t>
            </a:r>
            <a:r>
              <a:rPr lang="uz-Latn-UZ" sz="3000" dirty="0" smtClean="0">
                <a:solidFill>
                  <a:srgbClr val="002060"/>
                </a:solidFill>
              </a:rPr>
              <a:t>katta </a:t>
            </a:r>
            <a:r>
              <a:rPr lang="uz-Latn-UZ" sz="3000" dirty="0" smtClean="0">
                <a:solidFill>
                  <a:srgbClr val="002060"/>
                </a:solidFill>
              </a:rPr>
              <a:t>talab</a:t>
            </a:r>
            <a:r>
              <a:rPr lang="en-US" sz="3000" dirty="0" err="1" smtClean="0">
                <a:solidFill>
                  <a:srgbClr val="002060"/>
                </a:solidFill>
              </a:rPr>
              <a:t>da</a:t>
            </a:r>
            <a:r>
              <a:rPr lang="en-US" sz="3000" dirty="0" smtClean="0">
                <a:solidFill>
                  <a:srgbClr val="002060"/>
                </a:solidFill>
              </a:rPr>
              <a:t>,</a:t>
            </a:r>
            <a:r>
              <a:rPr lang="uz-Latn-UZ" sz="3000" dirty="0" smtClean="0">
                <a:solidFill>
                  <a:srgbClr val="002060"/>
                </a:solidFill>
              </a:rPr>
              <a:t> </a:t>
            </a:r>
            <a:r>
              <a:rPr lang="uz-Latn-UZ" sz="3000" dirty="0" smtClean="0">
                <a:solidFill>
                  <a:srgbClr val="002060"/>
                </a:solidFill>
              </a:rPr>
              <a:t>chunki bugungi kunda menejerlar barcha sohalarda talab </a:t>
            </a:r>
            <a:r>
              <a:rPr lang="en-US" sz="3000" dirty="0" err="1" smtClean="0">
                <a:solidFill>
                  <a:srgbClr val="002060"/>
                </a:solidFill>
              </a:rPr>
              <a:t>katta</a:t>
            </a:r>
            <a:r>
              <a:rPr lang="uz-Latn-UZ" sz="3000" dirty="0" smtClean="0">
                <a:solidFill>
                  <a:srgbClr val="002060"/>
                </a:solidFill>
              </a:rPr>
              <a:t>; </a:t>
            </a:r>
            <a:r>
              <a:rPr lang="en-US" sz="3000" dirty="0" smtClean="0">
                <a:solidFill>
                  <a:srgbClr val="002060"/>
                </a:solidFill>
              </a:rPr>
              <a:t/>
            </a:r>
            <a:br>
              <a:rPr lang="en-US" sz="3000" dirty="0" smtClean="0">
                <a:solidFill>
                  <a:srgbClr val="002060"/>
                </a:solidFill>
              </a:rPr>
            </a:br>
            <a:r>
              <a:rPr lang="en-US" sz="3000" dirty="0" smtClean="0">
                <a:solidFill>
                  <a:srgbClr val="002060"/>
                </a:solidFill>
              </a:rPr>
              <a:t>- </a:t>
            </a:r>
            <a:r>
              <a:rPr lang="en-US" sz="3000" dirty="0" err="1" smtClean="0">
                <a:solidFill>
                  <a:srgbClr val="002060"/>
                </a:solidFill>
              </a:rPr>
              <a:t>xizmat</a:t>
            </a:r>
            <a:r>
              <a:rPr lang="en-US" sz="3000" dirty="0" smtClean="0">
                <a:solidFill>
                  <a:srgbClr val="002060"/>
                </a:solidFill>
              </a:rPr>
              <a:t> </a:t>
            </a:r>
            <a:r>
              <a:rPr lang="en-US" sz="3000" dirty="0" err="1" smtClean="0">
                <a:solidFill>
                  <a:srgbClr val="002060"/>
                </a:solidFill>
              </a:rPr>
              <a:t>pog’onasi</a:t>
            </a:r>
            <a:r>
              <a:rPr lang="en-US" sz="3000" dirty="0" smtClean="0">
                <a:solidFill>
                  <a:srgbClr val="002060"/>
                </a:solidFill>
              </a:rPr>
              <a:t> </a:t>
            </a:r>
            <a:r>
              <a:rPr lang="en-US" sz="3000" dirty="0" err="1" smtClean="0">
                <a:solidFill>
                  <a:srgbClr val="002060"/>
                </a:solidFill>
              </a:rPr>
              <a:t>bo’ylab</a:t>
            </a:r>
            <a:r>
              <a:rPr lang="en-US" sz="3000" dirty="0" smtClean="0">
                <a:solidFill>
                  <a:srgbClr val="002060"/>
                </a:solidFill>
              </a:rPr>
              <a:t> </a:t>
            </a:r>
            <a:r>
              <a:rPr lang="uz-Latn-UZ" sz="3000" dirty="0" smtClean="0">
                <a:solidFill>
                  <a:srgbClr val="002060"/>
                </a:solidFill>
              </a:rPr>
              <a:t>ko'tarilish </a:t>
            </a:r>
            <a:r>
              <a:rPr lang="en-US" sz="3000" dirty="0" smtClean="0">
                <a:solidFill>
                  <a:srgbClr val="002060"/>
                </a:solidFill>
              </a:rPr>
              <a:t/>
            </a:r>
            <a:br>
              <a:rPr lang="en-US" sz="3000" dirty="0" smtClean="0">
                <a:solidFill>
                  <a:srgbClr val="002060"/>
                </a:solidFill>
              </a:rPr>
            </a:br>
            <a:r>
              <a:rPr lang="en-US" sz="3000" dirty="0" smtClean="0">
                <a:solidFill>
                  <a:srgbClr val="002060"/>
                </a:solidFill>
              </a:rPr>
              <a:t>  </a:t>
            </a:r>
            <a:r>
              <a:rPr lang="uz-Latn-UZ" sz="3000" dirty="0" smtClean="0">
                <a:solidFill>
                  <a:srgbClr val="002060"/>
                </a:solidFill>
              </a:rPr>
              <a:t>ehtimoli; </a:t>
            </a:r>
            <a:r>
              <a:rPr lang="en-US" sz="3000" dirty="0" smtClean="0">
                <a:solidFill>
                  <a:srgbClr val="002060"/>
                </a:solidFill>
              </a:rPr>
              <a:t/>
            </a:r>
            <a:br>
              <a:rPr lang="en-US" sz="3000" dirty="0" smtClean="0">
                <a:solidFill>
                  <a:srgbClr val="002060"/>
                </a:solidFill>
              </a:rPr>
            </a:br>
            <a:r>
              <a:rPr lang="en-US" sz="3000" dirty="0" smtClean="0">
                <a:solidFill>
                  <a:srgbClr val="002060"/>
                </a:solidFill>
              </a:rPr>
              <a:t>  - </a:t>
            </a:r>
            <a:r>
              <a:rPr lang="uz-Latn-UZ" sz="3000" dirty="0" smtClean="0">
                <a:solidFill>
                  <a:srgbClr val="002060"/>
                </a:solidFill>
              </a:rPr>
              <a:t>xizmat safarlari, shu jumladan chet </a:t>
            </a:r>
            <a:r>
              <a:rPr lang="en-US" sz="3000" dirty="0" smtClean="0">
                <a:solidFill>
                  <a:srgbClr val="002060"/>
                </a:solidFill>
              </a:rPr>
              <a:t/>
            </a:r>
            <a:br>
              <a:rPr lang="en-US" sz="3000" dirty="0" smtClean="0">
                <a:solidFill>
                  <a:srgbClr val="002060"/>
                </a:solidFill>
              </a:rPr>
            </a:br>
            <a:r>
              <a:rPr lang="en-US" sz="3000" dirty="0" smtClean="0">
                <a:solidFill>
                  <a:srgbClr val="002060"/>
                </a:solidFill>
              </a:rPr>
              <a:t>    </a:t>
            </a:r>
            <a:r>
              <a:rPr lang="uz-Latn-UZ" sz="3000" dirty="0" smtClean="0">
                <a:solidFill>
                  <a:srgbClr val="002060"/>
                </a:solidFill>
              </a:rPr>
              <a:t>elga; </a:t>
            </a:r>
            <a:r>
              <a:rPr lang="en-US" sz="3000" dirty="0" smtClean="0">
                <a:solidFill>
                  <a:srgbClr val="002060"/>
                </a:solidFill>
              </a:rPr>
              <a:t/>
            </a:r>
            <a:br>
              <a:rPr lang="en-US" sz="3000" dirty="0" smtClean="0">
                <a:solidFill>
                  <a:srgbClr val="002060"/>
                </a:solidFill>
              </a:rPr>
            </a:br>
            <a:r>
              <a:rPr lang="en-US" sz="3000" dirty="0" smtClean="0">
                <a:solidFill>
                  <a:srgbClr val="002060"/>
                </a:solidFill>
              </a:rPr>
              <a:t>	  - </a:t>
            </a:r>
            <a:r>
              <a:rPr lang="uz-Latn-UZ" sz="3000" dirty="0" smtClean="0">
                <a:solidFill>
                  <a:srgbClr val="002060"/>
                </a:solidFill>
              </a:rPr>
              <a:t>turli xil odamlar bilan qiziqarli </a:t>
            </a:r>
            <a:r>
              <a:rPr lang="en-US" sz="3000" dirty="0" smtClean="0">
                <a:solidFill>
                  <a:srgbClr val="002060"/>
                </a:solidFill>
              </a:rPr>
              <a:t/>
            </a:r>
            <a:br>
              <a:rPr lang="en-US" sz="3000" dirty="0" smtClean="0">
                <a:solidFill>
                  <a:srgbClr val="002060"/>
                </a:solidFill>
              </a:rPr>
            </a:br>
            <a:r>
              <a:rPr lang="en-US" sz="3000" dirty="0" smtClean="0">
                <a:solidFill>
                  <a:srgbClr val="002060"/>
                </a:solidFill>
              </a:rPr>
              <a:t>       </a:t>
            </a:r>
            <a:r>
              <a:rPr lang="uz-Latn-UZ" sz="3000" dirty="0" smtClean="0">
                <a:solidFill>
                  <a:srgbClr val="002060"/>
                </a:solidFill>
              </a:rPr>
              <a:t>tanishuv va muloqot; </a:t>
            </a:r>
            <a:r>
              <a:rPr lang="en-US" sz="3000" dirty="0" smtClean="0">
                <a:solidFill>
                  <a:srgbClr val="002060"/>
                </a:solidFill>
              </a:rPr>
              <a:t/>
            </a:r>
            <a:br>
              <a:rPr lang="en-US" sz="3000" dirty="0" smtClean="0">
                <a:solidFill>
                  <a:srgbClr val="002060"/>
                </a:solidFill>
              </a:rPr>
            </a:br>
            <a:r>
              <a:rPr lang="en-US" sz="3000" dirty="0" smtClean="0">
                <a:solidFill>
                  <a:srgbClr val="002060"/>
                </a:solidFill>
              </a:rPr>
              <a:t>	     - </a:t>
            </a:r>
            <a:r>
              <a:rPr lang="uz-Latn-UZ" sz="3000" dirty="0" smtClean="0">
                <a:solidFill>
                  <a:srgbClr val="002060"/>
                </a:solidFill>
              </a:rPr>
              <a:t>o'ziga bo'lgan ishonch </a:t>
            </a:r>
            <a:r>
              <a:rPr lang="en-US" sz="3000" dirty="0" smtClean="0">
                <a:solidFill>
                  <a:srgbClr val="002060"/>
                </a:solidFill>
              </a:rPr>
              <a:t> </a:t>
            </a:r>
            <a:r>
              <a:rPr lang="en-US" sz="3000" dirty="0" err="1" smtClean="0">
                <a:solidFill>
                  <a:srgbClr val="002060"/>
                </a:solidFill>
              </a:rPr>
              <a:t>va</a:t>
            </a:r>
            <a:r>
              <a:rPr lang="en-US" sz="3000" dirty="0" smtClean="0">
                <a:solidFill>
                  <a:srgbClr val="002060"/>
                </a:solidFill>
              </a:rPr>
              <a:t> </a:t>
            </a:r>
            <a:br>
              <a:rPr lang="en-US" sz="3000" dirty="0" smtClean="0">
                <a:solidFill>
                  <a:srgbClr val="002060"/>
                </a:solidFill>
              </a:rPr>
            </a:br>
            <a:r>
              <a:rPr lang="en-US" sz="3000" dirty="0" smtClean="0">
                <a:solidFill>
                  <a:srgbClr val="002060"/>
                </a:solidFill>
              </a:rPr>
              <a:t>          </a:t>
            </a:r>
            <a:r>
              <a:rPr lang="en-US" sz="3000" dirty="0" err="1" smtClean="0">
                <a:solidFill>
                  <a:srgbClr val="002060"/>
                </a:solidFill>
              </a:rPr>
              <a:t>xurmat</a:t>
            </a:r>
            <a:r>
              <a:rPr lang="en-US" sz="3000" dirty="0" smtClean="0">
                <a:solidFill>
                  <a:srgbClr val="002060"/>
                </a:solidFill>
              </a:rPr>
              <a:t> </a:t>
            </a:r>
            <a:r>
              <a:rPr lang="en-US" sz="3000" dirty="0" err="1" smtClean="0">
                <a:solidFill>
                  <a:srgbClr val="002060"/>
                </a:solidFill>
              </a:rPr>
              <a:t>oshishi</a:t>
            </a:r>
            <a:r>
              <a:rPr lang="en-US" sz="3000" dirty="0" smtClean="0">
                <a:solidFill>
                  <a:srgbClr val="002060"/>
                </a:solidFill>
              </a:rPr>
              <a:t>.</a:t>
            </a:r>
            <a:endParaRPr lang="ru-RU" sz="30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077218"/>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MENEJER</a:t>
            </a:r>
            <a:r>
              <a:rPr lang="en-US" sz="3200" b="1" dirty="0" smtClean="0">
                <a:solidFill>
                  <a:srgbClr val="FF0000"/>
                </a:solidFill>
                <a:latin typeface="Times New Roman" pitchFamily="18" charset="0"/>
                <a:cs typeface="Times New Roman" pitchFamily="18" charset="0"/>
              </a:rPr>
              <a:t>  KASBINING AFZALLIKLARI:</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26</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071546"/>
            <a:ext cx="7858180" cy="5572164"/>
          </a:xfrm>
        </p:spPr>
        <p:txBody>
          <a:bodyPr>
            <a:noAutofit/>
          </a:bodyPr>
          <a:lstStyle/>
          <a:p>
            <a:pPr marL="449263" indent="-182563">
              <a:defRPr/>
            </a:pP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Intensiv ish rejimi.</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r>
              <a:rPr lang="uz-Latn-UZ" sz="3200" dirty="0" smtClean="0">
                <a:solidFill>
                  <a:srgbClr val="002060"/>
                </a:solidFill>
                <a:latin typeface="Times New Roman" pitchFamily="18" charset="0"/>
                <a:cs typeface="Times New Roman" pitchFamily="18" charset="0"/>
              </a:rPr>
              <a:t> </a:t>
            </a:r>
            <a:r>
              <a:rPr lang="en-US" sz="3200" dirty="0" smtClean="0">
                <a:solidFill>
                  <a:srgbClr val="002060"/>
                </a:solidFill>
                <a:latin typeface="Times New Roman" pitchFamily="18" charset="0"/>
                <a:cs typeface="Times New Roman" pitchFamily="18" charset="0"/>
              </a:rPr>
              <a:t>- P</a:t>
            </a:r>
            <a:r>
              <a:rPr lang="uz-Latn-UZ" sz="3200" dirty="0" smtClean="0">
                <a:solidFill>
                  <a:srgbClr val="002060"/>
                </a:solidFill>
                <a:latin typeface="Times New Roman" pitchFamily="18" charset="0"/>
                <a:cs typeface="Times New Roman" pitchFamily="18" charset="0"/>
              </a:rPr>
              <a:t>sixologik ortiqcha yuk</a:t>
            </a:r>
            <a:r>
              <a:rPr lang="en-US" sz="3200" dirty="0" smtClean="0">
                <a:solidFill>
                  <a:srgbClr val="002060"/>
                </a:solidFill>
                <a:latin typeface="Times New Roman" pitchFamily="18" charset="0"/>
                <a:cs typeface="Times New Roman" pitchFamily="18" charset="0"/>
              </a:rPr>
              <a:t>lama</a:t>
            </a:r>
            <a:r>
              <a:rPr lang="uz-Latn-UZ" sz="3200" dirty="0" smtClean="0">
                <a:solidFill>
                  <a:srgbClr val="002060"/>
                </a:solidFill>
                <a:latin typeface="Times New Roman" pitchFamily="18" charset="0"/>
                <a:cs typeface="Times New Roman" pitchFamily="18" charset="0"/>
              </a:rPr>
              <a:t>. </a:t>
            </a:r>
            <a:r>
              <a:rPr lang="ru-RU" sz="3200" dirty="0" smtClean="0">
                <a:solidFill>
                  <a:srgbClr val="002060"/>
                </a:solidFill>
                <a:latin typeface="Times New Roman" pitchFamily="18" charset="0"/>
                <a:cs typeface="Times New Roman" pitchFamily="18" charset="0"/>
              </a:rPr>
              <a:t/>
            </a:r>
            <a:br>
              <a:rPr lang="ru-RU"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 </a:t>
            </a:r>
            <a:r>
              <a:rPr lang="en-US" sz="3200" dirty="0" err="1" smtClean="0">
                <a:solidFill>
                  <a:srgbClr val="002060"/>
                </a:solidFill>
                <a:latin typeface="Times New Roman" pitchFamily="18" charset="0"/>
                <a:cs typeface="Times New Roman" pitchFamily="18" charset="0"/>
              </a:rPr>
              <a:t>Butun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faoliyat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davrida</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bo'shashmaslik. </a:t>
            </a:r>
            <a:r>
              <a:rPr lang="en-US" sz="3200" dirty="0" smtClean="0">
                <a:solidFill>
                  <a:srgbClr val="002060"/>
                </a:solidFill>
                <a:latin typeface="Times New Roman" pitchFamily="18" charset="0"/>
                <a:cs typeface="Times New Roman" pitchFamily="18" charset="0"/>
              </a:rPr>
              <a:t>	    - </a:t>
            </a:r>
            <a:r>
              <a:rPr lang="uz-Latn-UZ" sz="3200" dirty="0" smtClean="0">
                <a:solidFill>
                  <a:srgbClr val="002060"/>
                </a:solidFill>
                <a:latin typeface="Times New Roman" pitchFamily="18" charset="0"/>
                <a:cs typeface="Times New Roman" pitchFamily="18" charset="0"/>
              </a:rPr>
              <a:t>Yuqori </a:t>
            </a:r>
            <a:r>
              <a:rPr lang="en-US" sz="3200" dirty="0" err="1" smtClean="0">
                <a:solidFill>
                  <a:srgbClr val="002060"/>
                </a:solidFill>
                <a:latin typeface="Times New Roman" pitchFamily="18" charset="0"/>
                <a:cs typeface="Times New Roman" pitchFamily="18" charset="0"/>
              </a:rPr>
              <a:t>bosimda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ishlash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uz-Latn-UZ" sz="3200" dirty="0" smtClean="0">
                <a:solidFill>
                  <a:srgbClr val="002060"/>
                </a:solidFill>
                <a:latin typeface="Times New Roman" pitchFamily="18" charset="0"/>
                <a:cs typeface="Times New Roman" pitchFamily="18" charset="0"/>
              </a:rPr>
              <a:t> stress</a:t>
            </a:r>
            <a:r>
              <a:rPr lang="en-US" sz="3200" dirty="0" err="1" smtClean="0">
                <a:solidFill>
                  <a:srgbClr val="002060"/>
                </a:solidFill>
                <a:latin typeface="Times New Roman" pitchFamily="18" charset="0"/>
                <a:cs typeface="Times New Roman" pitchFamily="18" charset="0"/>
              </a:rPr>
              <a:t>lar</a:t>
            </a:r>
            <a:r>
              <a:rPr lang="uz-Latn-UZ" sz="3200" dirty="0" smtClean="0">
                <a:solidFill>
                  <a:srgbClr val="002060"/>
                </a:solidFill>
                <a:latin typeface="Times New Roman" pitchFamily="18" charset="0"/>
                <a:cs typeface="Times New Roman" pitchFamily="18" charset="0"/>
              </a:rPr>
              <a:t>. </a:t>
            </a:r>
            <a:r>
              <a:rPr lang="en-US" sz="3200" dirty="0" smtClean="0">
                <a:solidFill>
                  <a:srgbClr val="002060"/>
                </a:solidFill>
                <a:latin typeface="Times New Roman" pitchFamily="18" charset="0"/>
                <a:cs typeface="Times New Roman" pitchFamily="18" charset="0"/>
              </a:rPr>
              <a:t>		- </a:t>
            </a:r>
            <a:r>
              <a:rPr lang="uz-Latn-UZ" sz="3200" dirty="0" smtClean="0">
                <a:solidFill>
                  <a:srgbClr val="002060"/>
                </a:solidFill>
                <a:latin typeface="Times New Roman" pitchFamily="18" charset="0"/>
                <a:cs typeface="Times New Roman" pitchFamily="18" charset="0"/>
              </a:rPr>
              <a:t>Monoton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uzluksiz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faoliyati</a:t>
            </a:r>
            <a:r>
              <a:rPr lang="uz-Latn-UZ" sz="3200" dirty="0" smtClean="0">
                <a:solidFill>
                  <a:srgbClr val="002060"/>
                </a:solidFill>
                <a:latin typeface="Times New Roman" pitchFamily="18" charset="0"/>
                <a:cs typeface="Times New Roman" pitchFamily="18" charset="0"/>
              </a:rPr>
              <a:t>.</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Qaror qabul qilish uchun yuqori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mas'uliyat.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 </a:t>
            </a:r>
            <a:r>
              <a:rPr lang="uz-Latn-UZ" sz="3200" dirty="0" smtClean="0">
                <a:solidFill>
                  <a:srgbClr val="002060"/>
                </a:solidFill>
                <a:latin typeface="Times New Roman" pitchFamily="18" charset="0"/>
                <a:cs typeface="Times New Roman" pitchFamily="18" charset="0"/>
              </a:rPr>
              <a:t>Salomatlikka </a:t>
            </a:r>
            <a:r>
              <a:rPr lang="en-US" sz="3200" dirty="0" err="1" smtClean="0">
                <a:solidFill>
                  <a:srgbClr val="002060"/>
                </a:solidFill>
                <a:latin typeface="Times New Roman" pitchFamily="18" charset="0"/>
                <a:cs typeface="Times New Roman" pitchFamily="18" charset="0"/>
              </a:rPr>
              <a:t>salbiy</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ta'siri.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 </a:t>
            </a:r>
            <a:r>
              <a:rPr lang="uz-Latn-UZ" sz="3200" dirty="0" smtClean="0">
                <a:solidFill>
                  <a:srgbClr val="002060"/>
                </a:solidFill>
                <a:latin typeface="Times New Roman" pitchFamily="18" charset="0"/>
                <a:cs typeface="Times New Roman" pitchFamily="18" charset="0"/>
              </a:rPr>
              <a:t>Kadrlar bilan ishlash uchun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yuqori mas'uliyat</a:t>
            </a:r>
            <a:r>
              <a:rPr lang="en-US" sz="3000" dirty="0" smtClean="0">
                <a:solidFill>
                  <a:srgbClr val="002060"/>
                </a:solidFill>
                <a:latin typeface="Times New Roman" pitchFamily="18" charset="0"/>
                <a:cs typeface="Times New Roman" pitchFamily="18" charset="0"/>
              </a:rPr>
              <a:t>.</a:t>
            </a:r>
            <a:endParaRPr lang="ru-RU" sz="30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1077218"/>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MENEJER</a:t>
            </a:r>
            <a:r>
              <a:rPr lang="en-US" sz="3200" b="1" dirty="0" smtClean="0">
                <a:solidFill>
                  <a:srgbClr val="FF0000"/>
                </a:solidFill>
                <a:latin typeface="Times New Roman" pitchFamily="18" charset="0"/>
                <a:cs typeface="Times New Roman" pitchFamily="18" charset="0"/>
              </a:rPr>
              <a:t>  KASBINING KAMCHILIKLARI:</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27</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571480"/>
            <a:ext cx="7858180" cy="6072230"/>
          </a:xfrm>
        </p:spPr>
        <p:txBody>
          <a:bodyPr>
            <a:noAutofit/>
          </a:bodyPr>
          <a:lstStyle/>
          <a:p>
            <a:pPr marL="266700">
              <a:defRPr/>
            </a:pPr>
            <a:r>
              <a:rPr lang="en-US" sz="2800" dirty="0" smtClean="0">
                <a:solidFill>
                  <a:srgbClr val="002060"/>
                </a:solidFill>
                <a:effectLst/>
                <a:latin typeface="Times New Roman" pitchFamily="18" charset="0"/>
                <a:cs typeface="Times New Roman" pitchFamily="18" charset="0"/>
              </a:rPr>
              <a:t>1. </a:t>
            </a:r>
            <a:r>
              <a:rPr lang="uz-Latn-UZ" sz="2800" dirty="0" smtClean="0">
                <a:solidFill>
                  <a:srgbClr val="002060"/>
                </a:solidFill>
                <a:effectLst/>
                <a:latin typeface="Times New Roman" pitchFamily="18" charset="0"/>
                <a:cs typeface="Times New Roman" pitchFamily="18" charset="0"/>
              </a:rPr>
              <a:t>Qo'l ostidagilarga "siz</a:t>
            </a:r>
            <a:r>
              <a:rPr lang="en-US" sz="2800" dirty="0" smtClean="0">
                <a:solidFill>
                  <a:srgbClr val="002060"/>
                </a:solidFill>
                <a:effectLst/>
                <a:latin typeface="Times New Roman" pitchFamily="18" charset="0"/>
                <a:cs typeface="Times New Roman" pitchFamily="18" charset="0"/>
              </a:rPr>
              <a:t>lab</a:t>
            </a:r>
            <a:r>
              <a:rPr lang="uz-Latn-UZ" sz="2800" dirty="0" smtClean="0">
                <a:solidFill>
                  <a:srgbClr val="002060"/>
                </a:solidFill>
                <a:effectLst/>
                <a:latin typeface="Times New Roman" pitchFamily="18" charset="0"/>
                <a:cs typeface="Times New Roman" pitchFamily="18" charset="0"/>
              </a:rPr>
              <a:t>“ murojaat qiling.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2. </a:t>
            </a:r>
            <a:r>
              <a:rPr lang="uz-Latn-UZ" sz="2800" dirty="0" smtClean="0">
                <a:solidFill>
                  <a:srgbClr val="002060"/>
                </a:solidFill>
                <a:effectLst/>
                <a:latin typeface="Times New Roman" pitchFamily="18" charset="0"/>
                <a:cs typeface="Times New Roman" pitchFamily="18" charset="0"/>
              </a:rPr>
              <a:t>So'zlaringiz </a:t>
            </a:r>
            <a:r>
              <a:rPr lang="en-US" sz="2800" dirty="0" err="1" smtClean="0">
                <a:solidFill>
                  <a:srgbClr val="002060"/>
                </a:solidFill>
                <a:effectLst/>
                <a:latin typeface="Times New Roman" pitchFamily="18" charset="0"/>
                <a:cs typeface="Times New Roman" pitchFamily="18" charset="0"/>
              </a:rPr>
              <a:t>xarakatingisga</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mos </a:t>
            </a:r>
            <a:r>
              <a:rPr lang="en-US" sz="2800" dirty="0" err="1" smtClean="0">
                <a:solidFill>
                  <a:srgbClr val="002060"/>
                </a:solidFill>
                <a:effectLst/>
                <a:latin typeface="Times New Roman" pitchFamily="18" charset="0"/>
                <a:cs typeface="Times New Roman" pitchFamily="18" charset="0"/>
              </a:rPr>
              <a:t>bo’lsin</a:t>
            </a:r>
            <a:r>
              <a:rPr lang="uz-Latn-UZ" sz="2800" dirty="0" smtClean="0">
                <a:solidFill>
                  <a:srgbClr val="002060"/>
                </a:solidFill>
                <a:effectLst/>
                <a:latin typeface="Times New Roman" pitchFamily="18" charset="0"/>
                <a:cs typeface="Times New Roman" pitchFamily="18" charset="0"/>
              </a:rPr>
              <a:t>,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"so'zni amal bilan tasdiqlash“ asosiy shior</a:t>
            </a:r>
            <a:r>
              <a:rPr lang="en-US" sz="2800" dirty="0" smtClean="0">
                <a:solidFill>
                  <a:srgbClr val="002060"/>
                </a:solidFill>
                <a:effectLst/>
                <a:latin typeface="Times New Roman" pitchFamily="18" charset="0"/>
                <a:cs typeface="Times New Roman" pitchFamily="18" charset="0"/>
              </a:rPr>
              <a:t>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bo’lishi</a:t>
            </a: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kerak</a:t>
            </a:r>
            <a:r>
              <a:rPr lang="en-US" sz="2800" dirty="0" smtClean="0">
                <a:solidFill>
                  <a:srgbClr val="002060"/>
                </a:solidFill>
                <a:effectLst/>
                <a:latin typeface="Times New Roman" pitchFamily="18" charset="0"/>
                <a:cs typeface="Times New Roman" pitchFamily="18" charset="0"/>
              </a:rPr>
              <a:t>.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3. </a:t>
            </a:r>
            <a:r>
              <a:rPr lang="uz-Latn-UZ" sz="2800" dirty="0" smtClean="0">
                <a:solidFill>
                  <a:srgbClr val="002060"/>
                </a:solidFill>
                <a:effectLst/>
                <a:latin typeface="Times New Roman" pitchFamily="18" charset="0"/>
                <a:cs typeface="Times New Roman" pitchFamily="18" charset="0"/>
              </a:rPr>
              <a:t>Muntazam ravishda operativ uchrashuvlar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o'tkazing, lekin ular iloji boricha qisqa </a:t>
            </a:r>
            <a:r>
              <a:rPr lang="en-US" sz="2800" dirty="0" err="1" smtClean="0">
                <a:solidFill>
                  <a:srgbClr val="002060"/>
                </a:solidFill>
                <a:effectLst/>
                <a:latin typeface="Times New Roman" pitchFamily="18" charset="0"/>
                <a:cs typeface="Times New Roman" pitchFamily="18" charset="0"/>
              </a:rPr>
              <a:t>bo’lsin</a:t>
            </a:r>
            <a:r>
              <a:rPr lang="uz-Latn-UZ" sz="2800" dirty="0" smtClean="0">
                <a:solidFill>
                  <a:srgbClr val="002060"/>
                </a:solidFill>
                <a:effectLst/>
                <a:latin typeface="Times New Roman" pitchFamily="18" charset="0"/>
                <a:cs typeface="Times New Roman" pitchFamily="18" charset="0"/>
              </a:rPr>
              <a:t>.</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4. </a:t>
            </a:r>
            <a:r>
              <a:rPr lang="uz-Latn-UZ" sz="2800" dirty="0" smtClean="0">
                <a:solidFill>
                  <a:srgbClr val="002060"/>
                </a:solidFill>
                <a:effectLst/>
                <a:latin typeface="Times New Roman" pitchFamily="18" charset="0"/>
                <a:cs typeface="Times New Roman" pitchFamily="18" charset="0"/>
              </a:rPr>
              <a:t>Buy</a:t>
            </a:r>
            <a:r>
              <a:rPr lang="en-US" sz="2800" dirty="0" err="1" smtClean="0">
                <a:solidFill>
                  <a:srgbClr val="002060"/>
                </a:solidFill>
                <a:effectLst/>
                <a:latin typeface="Times New Roman" pitchFamily="18" charset="0"/>
                <a:cs typeface="Times New Roman" pitchFamily="18" charset="0"/>
              </a:rPr>
              <a:t>ruqlar</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sonini </a:t>
            </a:r>
            <a:r>
              <a:rPr lang="en-US" sz="2800" dirty="0" err="1" smtClean="0">
                <a:solidFill>
                  <a:srgbClr val="002060"/>
                </a:solidFill>
                <a:effectLst/>
                <a:latin typeface="Times New Roman" pitchFamily="18" charset="0"/>
                <a:cs typeface="Times New Roman" pitchFamily="18" charset="0"/>
              </a:rPr>
              <a:t>kamaytiring</a:t>
            </a:r>
            <a:r>
              <a:rPr lang="uz-Latn-UZ" sz="2800" dirty="0" smtClean="0">
                <a:solidFill>
                  <a:srgbClr val="002060"/>
                </a:solidFill>
                <a:effectLst/>
                <a:latin typeface="Times New Roman" pitchFamily="18" charset="0"/>
                <a:cs typeface="Times New Roman" pitchFamily="18" charset="0"/>
              </a:rPr>
              <a:t>.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5. </a:t>
            </a:r>
            <a:r>
              <a:rPr lang="uz-Latn-UZ" sz="2800" dirty="0" smtClean="0">
                <a:solidFill>
                  <a:srgbClr val="002060"/>
                </a:solidFill>
                <a:effectLst/>
                <a:latin typeface="Times New Roman" pitchFamily="18" charset="0"/>
                <a:cs typeface="Times New Roman" pitchFamily="18" charset="0"/>
              </a:rPr>
              <a:t>Boshqaruv birliklari sonini cheklang.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6. </a:t>
            </a:r>
            <a:r>
              <a:rPr lang="uz-Latn-UZ" sz="2800" dirty="0" smtClean="0">
                <a:solidFill>
                  <a:srgbClr val="002060"/>
                </a:solidFill>
                <a:effectLst/>
                <a:latin typeface="Times New Roman" pitchFamily="18" charset="0"/>
                <a:cs typeface="Times New Roman" pitchFamily="18" charset="0"/>
              </a:rPr>
              <a:t>Joyga bosim o'tkazmang. Hech qachon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baqirmang, axloqsiz so'zlarni aytmang.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7. </a:t>
            </a:r>
            <a:r>
              <a:rPr lang="uz-Latn-UZ" sz="2800" dirty="0" smtClean="0">
                <a:solidFill>
                  <a:srgbClr val="002060"/>
                </a:solidFill>
                <a:effectLst/>
                <a:latin typeface="Times New Roman" pitchFamily="18" charset="0"/>
                <a:cs typeface="Times New Roman" pitchFamily="18" charset="0"/>
              </a:rPr>
              <a:t>Mehnatkash va sustkashni bir </a:t>
            </a:r>
            <a:r>
              <a:rPr lang="en-US" sz="2800" dirty="0" err="1" smtClean="0">
                <a:solidFill>
                  <a:srgbClr val="002060"/>
                </a:solidFill>
                <a:effectLst/>
                <a:latin typeface="Times New Roman" pitchFamily="18" charset="0"/>
                <a:cs typeface="Times New Roman" pitchFamily="18" charset="0"/>
              </a:rPr>
              <a:t>xilda</a:t>
            </a:r>
            <a:r>
              <a:rPr lang="en-US" sz="2800" dirty="0" smtClean="0">
                <a:solidFill>
                  <a:srgbClr val="002060"/>
                </a:solidFill>
                <a:effectLst/>
                <a:latin typeface="Times New Roman" pitchFamily="18" charset="0"/>
                <a:cs typeface="Times New Roman" pitchFamily="18" charset="0"/>
              </a:rPr>
              <a:t>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ko’rmang</a:t>
            </a:r>
            <a:r>
              <a:rPr lang="en-US" sz="2800" dirty="0" smtClean="0">
                <a:solidFill>
                  <a:srgbClr val="002060"/>
                </a:solidFill>
                <a:effectLst/>
                <a:latin typeface="Times New Roman" pitchFamily="18" charset="0"/>
                <a:cs typeface="Times New Roman" pitchFamily="18" charset="0"/>
              </a:rPr>
              <a:t>.</a:t>
            </a:r>
            <a:endParaRPr lang="ru-RU" sz="28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0"/>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Yosh</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menejerga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maslahatlar</a:t>
            </a:r>
            <a:r>
              <a:rPr lang="en-US" sz="3200" b="1" dirty="0" smtClean="0">
                <a:solidFill>
                  <a:srgbClr val="FF0000"/>
                </a:solidFill>
                <a:latin typeface="Times New Roman" pitchFamily="18" charset="0"/>
                <a:cs typeface="Times New Roman" pitchFamily="18" charset="0"/>
              </a:rPr>
              <a:t> :</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28</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642918"/>
            <a:ext cx="8072462" cy="5857916"/>
          </a:xfrm>
        </p:spPr>
        <p:txBody>
          <a:bodyPr>
            <a:noAutofit/>
          </a:bodyPr>
          <a:lstStyle/>
          <a:p>
            <a:pPr marL="361950"/>
            <a:r>
              <a:rPr lang="ru-RU" sz="2800" dirty="0" smtClean="0">
                <a:solidFill>
                  <a:srgbClr val="002060"/>
                </a:solidFill>
                <a:effectLst/>
                <a:latin typeface="Times New Roman" pitchFamily="18" charset="0"/>
                <a:cs typeface="Times New Roman" pitchFamily="18" charset="0"/>
              </a:rPr>
              <a:t>8</a:t>
            </a:r>
            <a:r>
              <a:rPr lang="en-US" sz="2800" dirty="0" smtClean="0">
                <a:solidFill>
                  <a:srgbClr val="002060"/>
                </a:solidFill>
                <a:effectLst/>
                <a:latin typeface="Times New Roman" pitchFamily="18" charset="0"/>
                <a:cs typeface="Times New Roman" pitchFamily="18" charset="0"/>
              </a:rPr>
              <a:t>.</a:t>
            </a:r>
            <a:r>
              <a:rPr lang="ru-RU"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Hech qachon aldamang. </a:t>
            </a:r>
            <a:r>
              <a:rPr lang="ru-RU" sz="2800" dirty="0" smtClean="0">
                <a:solidFill>
                  <a:srgbClr val="002060"/>
                </a:solidFill>
                <a:effectLst/>
                <a:latin typeface="Times New Roman" pitchFamily="18" charset="0"/>
                <a:cs typeface="Times New Roman" pitchFamily="18" charset="0"/>
              </a:rPr>
              <a:t/>
            </a:r>
            <a:br>
              <a:rPr lang="ru-RU"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9. </a:t>
            </a:r>
            <a:r>
              <a:rPr lang="uz-Latn-UZ" sz="2800" dirty="0" smtClean="0">
                <a:solidFill>
                  <a:srgbClr val="002060"/>
                </a:solidFill>
                <a:effectLst/>
                <a:latin typeface="Times New Roman" pitchFamily="18" charset="0"/>
                <a:cs typeface="Times New Roman" pitchFamily="18" charset="0"/>
              </a:rPr>
              <a:t>Har doim asosiy lavozimlarga yuqori </a:t>
            </a:r>
            <a:r>
              <a:rPr lang="en-US" sz="2800" dirty="0" smtClean="0">
                <a:solidFill>
                  <a:srgbClr val="002060"/>
                </a:solidFill>
                <a:effectLst/>
                <a:latin typeface="Times New Roman" pitchFamily="18" charset="0"/>
                <a:cs typeface="Times New Roman" pitchFamily="18" charset="0"/>
              </a:rPr>
              <a:t>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malakali mutaxassislarni qo'ying</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bitta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mutahassis</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100 nafar havaskorni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almashtiradi.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10. </a:t>
            </a:r>
            <a:r>
              <a:rPr lang="uz-Latn-UZ" sz="2800" dirty="0" smtClean="0">
                <a:solidFill>
                  <a:srgbClr val="002060"/>
                </a:solidFill>
                <a:effectLst/>
                <a:latin typeface="Times New Roman" pitchFamily="18" charset="0"/>
                <a:cs typeface="Times New Roman" pitchFamily="18" charset="0"/>
              </a:rPr>
              <a:t>Bo'limlarning ishini hisobotlar, rejalar va </a:t>
            </a:r>
            <a:r>
              <a:rPr lang="en-US" sz="2800" dirty="0" smtClean="0">
                <a:solidFill>
                  <a:srgbClr val="002060"/>
                </a:solidFill>
                <a:effectLst/>
                <a:latin typeface="Times New Roman" pitchFamily="18" charset="0"/>
                <a:cs typeface="Times New Roman" pitchFamily="18" charset="0"/>
              </a:rPr>
              <a:t>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boshqalar soni bo'yicha emas, balki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yakuniy natija bo'yicha baholang.</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uz-Latn-UZ" sz="2800" dirty="0" smtClean="0">
                <a:solidFill>
                  <a:srgbClr val="002060"/>
                </a:solidFill>
                <a:effectLst/>
                <a:latin typeface="Times New Roman" pitchFamily="18" charset="0"/>
                <a:cs typeface="Times New Roman" pitchFamily="18" charset="0"/>
              </a:rPr>
              <a:t> </a:t>
            </a:r>
            <a:r>
              <a:rPr lang="en-US" sz="2800" dirty="0" smtClean="0">
                <a:solidFill>
                  <a:srgbClr val="002060"/>
                </a:solidFill>
                <a:effectLst/>
                <a:latin typeface="Times New Roman" pitchFamily="18" charset="0"/>
                <a:cs typeface="Times New Roman" pitchFamily="18" charset="0"/>
              </a:rPr>
              <a:t>11.</a:t>
            </a:r>
            <a:r>
              <a:rPr lang="uz-Latn-UZ" sz="2800" dirty="0" smtClean="0">
                <a:solidFill>
                  <a:srgbClr val="002060"/>
                </a:solidFill>
                <a:effectLst/>
                <a:latin typeface="Times New Roman" pitchFamily="18" charset="0"/>
                <a:cs typeface="Times New Roman" pitchFamily="18" charset="0"/>
              </a:rPr>
              <a:t>Yangi bo'linmalar va yuqori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lavozimlarni paydo bo'lishidan saqlaning.</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12. </a:t>
            </a:r>
            <a:r>
              <a:rPr lang="uz-Latn-UZ" sz="2800" dirty="0" smtClean="0">
                <a:solidFill>
                  <a:srgbClr val="002060"/>
                </a:solidFill>
                <a:effectLst/>
                <a:latin typeface="Times New Roman" pitchFamily="18" charset="0"/>
                <a:cs typeface="Times New Roman" pitchFamily="18" charset="0"/>
              </a:rPr>
              <a:t>Har doim o'z xodimingizga ishoning. Ishonch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tashabbusni tug'diradi, tashabbus g'oyani o'zida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mujassam etadi.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13. </a:t>
            </a:r>
            <a:r>
              <a:rPr lang="en-US" sz="2800" dirty="0" err="1" smtClean="0">
                <a:solidFill>
                  <a:srgbClr val="002060"/>
                </a:solidFill>
                <a:effectLst/>
                <a:latin typeface="Times New Roman" pitchFamily="18" charset="0"/>
                <a:cs typeface="Times New Roman" pitchFamily="18" charset="0"/>
              </a:rPr>
              <a:t>Loqayd</a:t>
            </a:r>
            <a:r>
              <a:rPr lang="en-US" sz="2800" dirty="0" smtClean="0">
                <a:solidFill>
                  <a:srgbClr val="002060"/>
                </a:solidFill>
                <a:effectLst/>
                <a:latin typeface="Times New Roman" pitchFamily="18" charset="0"/>
                <a:cs typeface="Times New Roman" pitchFamily="18" charset="0"/>
              </a:rPr>
              <a:t> x</a:t>
            </a:r>
            <a:r>
              <a:rPr lang="uz-Latn-UZ" sz="2800" dirty="0" smtClean="0">
                <a:solidFill>
                  <a:srgbClr val="002060"/>
                </a:solidFill>
                <a:effectLst/>
                <a:latin typeface="Times New Roman" pitchFamily="18" charset="0"/>
                <a:cs typeface="Times New Roman" pitchFamily="18" charset="0"/>
              </a:rPr>
              <a:t>odimlarni mas'ullikka qo'ymang.</a:t>
            </a:r>
            <a:endParaRPr lang="ru-RU" sz="28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0"/>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Yosh</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menejerga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maslahatlar</a:t>
            </a:r>
            <a:r>
              <a:rPr lang="en-US" sz="3200" b="1" dirty="0" smtClean="0">
                <a:solidFill>
                  <a:srgbClr val="FF0000"/>
                </a:solidFill>
                <a:latin typeface="Times New Roman" pitchFamily="18" charset="0"/>
                <a:cs typeface="Times New Roman" pitchFamily="18" charset="0"/>
              </a:rPr>
              <a:t> :</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29</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500042"/>
            <a:ext cx="8072462" cy="5857916"/>
          </a:xfrm>
        </p:spPr>
        <p:txBody>
          <a:bodyPr>
            <a:noAutofit/>
          </a:bodyPr>
          <a:lstStyle/>
          <a:p>
            <a:pPr marL="361950"/>
            <a:r>
              <a:rPr lang="en-US" sz="2800" dirty="0" smtClean="0">
                <a:solidFill>
                  <a:srgbClr val="002060"/>
                </a:solidFill>
                <a:effectLst/>
                <a:latin typeface="Times New Roman" pitchFamily="18" charset="0"/>
                <a:cs typeface="Times New Roman" pitchFamily="18" charset="0"/>
              </a:rPr>
              <a:t>14.</a:t>
            </a:r>
            <a:r>
              <a:rPr lang="ru-RU" sz="2800" dirty="0" smtClean="0">
                <a:solidFill>
                  <a:srgbClr val="002060"/>
                </a:solidFill>
                <a:effectLst/>
                <a:latin typeface="Times New Roman" pitchFamily="18" charset="0"/>
                <a:cs typeface="Times New Roman" pitchFamily="18" charset="0"/>
              </a:rPr>
              <a:t> </a:t>
            </a:r>
            <a:r>
              <a:rPr lang="en-US" sz="2800" dirty="0" smtClean="0">
                <a:solidFill>
                  <a:srgbClr val="002060"/>
                </a:solidFill>
                <a:effectLst/>
                <a:latin typeface="Times New Roman" pitchFamily="18" charset="0"/>
                <a:cs typeface="Times New Roman" pitchFamily="18" charset="0"/>
              </a:rPr>
              <a:t>T</a:t>
            </a:r>
            <a:r>
              <a:rPr lang="uz-Latn-UZ" sz="2800" dirty="0" smtClean="0">
                <a:solidFill>
                  <a:srgbClr val="002060"/>
                </a:solidFill>
                <a:effectLst/>
                <a:latin typeface="Times New Roman" pitchFamily="18" charset="0"/>
                <a:cs typeface="Times New Roman" pitchFamily="18" charset="0"/>
              </a:rPr>
              <a:t>anqidni </a:t>
            </a:r>
            <a:r>
              <a:rPr lang="en-US" sz="2800" dirty="0" err="1" smtClean="0">
                <a:solidFill>
                  <a:srgbClr val="002060"/>
                </a:solidFill>
                <a:effectLst/>
                <a:latin typeface="Times New Roman" pitchFamily="18" charset="0"/>
                <a:cs typeface="Times New Roman" pitchFamily="18" charset="0"/>
              </a:rPr>
              <a:t>dushmanlik</a:t>
            </a: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deb</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qabul</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qilmang.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15. </a:t>
            </a:r>
            <a:r>
              <a:rPr lang="uz-Latn-UZ" sz="2800" dirty="0" smtClean="0">
                <a:solidFill>
                  <a:srgbClr val="002060"/>
                </a:solidFill>
                <a:effectLst/>
                <a:latin typeface="Times New Roman" pitchFamily="18" charset="0"/>
                <a:cs typeface="Times New Roman" pitchFamily="18" charset="0"/>
              </a:rPr>
              <a:t>Esingizda bo'lsin – </a:t>
            </a:r>
            <a:r>
              <a:rPr lang="en-US" sz="2800" dirty="0" err="1" smtClean="0">
                <a:solidFill>
                  <a:srgbClr val="002060"/>
                </a:solidFill>
                <a:effectLst/>
                <a:latin typeface="Times New Roman" pitchFamily="18" charset="0"/>
                <a:cs typeface="Times New Roman" pitchFamily="18" charset="0"/>
              </a:rPr>
              <a:t>korxona</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siz uchun emas,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balki</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siz </a:t>
            </a:r>
            <a:r>
              <a:rPr lang="en-US" sz="2800" dirty="0" err="1" smtClean="0">
                <a:solidFill>
                  <a:srgbClr val="002060"/>
                </a:solidFill>
                <a:effectLst/>
                <a:latin typeface="Times New Roman" pitchFamily="18" charset="0"/>
                <a:cs typeface="Times New Roman" pitchFamily="18" charset="0"/>
              </a:rPr>
              <a:t>korxona</a:t>
            </a: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uchun</a:t>
            </a:r>
            <a:r>
              <a:rPr lang="uz-Latn-UZ" sz="2800" dirty="0" smtClean="0">
                <a:solidFill>
                  <a:srgbClr val="002060"/>
                </a:solidFill>
                <a:effectLst/>
                <a:latin typeface="Times New Roman" pitchFamily="18" charset="0"/>
                <a:cs typeface="Times New Roman" pitchFamily="18" charset="0"/>
              </a:rPr>
              <a:t>.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16. </a:t>
            </a:r>
            <a:r>
              <a:rPr lang="uz-Latn-UZ" sz="2800" dirty="0" smtClean="0">
                <a:solidFill>
                  <a:srgbClr val="002060"/>
                </a:solidFill>
                <a:effectLst/>
                <a:latin typeface="Times New Roman" pitchFamily="18" charset="0"/>
                <a:cs typeface="Times New Roman" pitchFamily="18" charset="0"/>
              </a:rPr>
              <a:t>Sizning tashkilotingiz shaxsiy farovonlik manbai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emas.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17. </a:t>
            </a:r>
            <a:r>
              <a:rPr lang="uz-Latn-UZ" sz="2800" dirty="0" smtClean="0">
                <a:solidFill>
                  <a:srgbClr val="002060"/>
                </a:solidFill>
                <a:effectLst/>
                <a:latin typeface="Times New Roman" pitchFamily="18" charset="0"/>
                <a:cs typeface="Times New Roman" pitchFamily="18" charset="0"/>
              </a:rPr>
              <a:t>Shuni unutmangki, "maqsad birligi" har doim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jamoani birlashtiradi.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18. </a:t>
            </a:r>
            <a:r>
              <a:rPr lang="uz-Latn-UZ" sz="2800" dirty="0" smtClean="0">
                <a:solidFill>
                  <a:srgbClr val="002060"/>
                </a:solidFill>
                <a:effectLst/>
                <a:latin typeface="Times New Roman" pitchFamily="18" charset="0"/>
                <a:cs typeface="Times New Roman" pitchFamily="18" charset="0"/>
              </a:rPr>
              <a:t>Ish uslubingizni yaxshila</a:t>
            </a:r>
            <a:r>
              <a:rPr lang="en-US" sz="2800" dirty="0" smtClean="0">
                <a:solidFill>
                  <a:srgbClr val="002060"/>
                </a:solidFill>
                <a:effectLst/>
                <a:latin typeface="Times New Roman" pitchFamily="18" charset="0"/>
                <a:cs typeface="Times New Roman" pitchFamily="18" charset="0"/>
              </a:rPr>
              <a:t>b boring.</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19. </a:t>
            </a:r>
            <a:r>
              <a:rPr lang="uz-Latn-UZ" sz="2800" dirty="0" smtClean="0">
                <a:solidFill>
                  <a:srgbClr val="002060"/>
                </a:solidFill>
                <a:effectLst/>
                <a:latin typeface="Times New Roman" pitchFamily="18" charset="0"/>
                <a:cs typeface="Times New Roman" pitchFamily="18" charset="0"/>
              </a:rPr>
              <a:t>Bo'limlar o'rtasidagi munosabatlarni qog'ozga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asoslangan holda o'rnatmang.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20. </a:t>
            </a:r>
            <a:r>
              <a:rPr lang="uz-Latn-UZ" sz="2800" dirty="0" smtClean="0">
                <a:solidFill>
                  <a:srgbClr val="002060"/>
                </a:solidFill>
                <a:effectLst/>
                <a:latin typeface="Times New Roman" pitchFamily="18" charset="0"/>
                <a:cs typeface="Times New Roman" pitchFamily="18" charset="0"/>
              </a:rPr>
              <a:t>Hamfikr odamlar guruhini tuzing, ular orasida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ishonchsizlik va antipatiyalarga yo'l qo'ymang.</a:t>
            </a:r>
            <a:endParaRPr lang="ru-RU" sz="28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0"/>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Yosh</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menejerga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maslahatlar</a:t>
            </a:r>
            <a:r>
              <a:rPr lang="en-US" sz="3200" b="1" dirty="0" smtClean="0">
                <a:solidFill>
                  <a:srgbClr val="FF0000"/>
                </a:solidFill>
                <a:latin typeface="Times New Roman" pitchFamily="18" charset="0"/>
                <a:cs typeface="Times New Roman" pitchFamily="18" charset="0"/>
              </a:rPr>
              <a:t> :</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30</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785794"/>
            <a:ext cx="8072462" cy="5214974"/>
          </a:xfrm>
        </p:spPr>
        <p:txBody>
          <a:bodyPr>
            <a:noAutofit/>
          </a:bodyPr>
          <a:lstStyle/>
          <a:p>
            <a:pPr marL="266700"/>
            <a:r>
              <a:rPr lang="en-US" sz="2800" dirty="0" smtClean="0">
                <a:solidFill>
                  <a:srgbClr val="002060"/>
                </a:solidFill>
                <a:effectLst/>
                <a:latin typeface="Times New Roman" pitchFamily="18" charset="0"/>
                <a:cs typeface="Times New Roman" pitchFamily="18" charset="0"/>
              </a:rPr>
              <a:t>21. </a:t>
            </a:r>
            <a:r>
              <a:rPr lang="uz-Latn-UZ" sz="2800" dirty="0" smtClean="0">
                <a:solidFill>
                  <a:srgbClr val="002060"/>
                </a:solidFill>
                <a:effectLst/>
                <a:latin typeface="Times New Roman" pitchFamily="18" charset="0"/>
                <a:cs typeface="Times New Roman" pitchFamily="18" charset="0"/>
              </a:rPr>
              <a:t>Qo'l ostidagilar sizning xohishingizni ko'r -ko'rona bajaruvchilar deb o'ylashlari uchun sharoit yaratmang, bo'ysunuvchilarga "ifoda" bilan bosim o'tkazmang, ularni qo'pollik bilan burchakka haydab yubormang, insoniy qadr -qimmatini xafa qilmang. </a:t>
            </a:r>
            <a:r>
              <a:rPr lang="en-US" sz="2800" dirty="0" smtClean="0">
                <a:solidFill>
                  <a:srgbClr val="002060"/>
                </a:solidFill>
                <a:effectLst/>
                <a:latin typeface="Times New Roman" pitchFamily="18" charset="0"/>
                <a:cs typeface="Times New Roman" pitchFamily="18" charset="0"/>
              </a:rPr>
              <a:t>22. </a:t>
            </a:r>
            <a:r>
              <a:rPr lang="uz-Latn-UZ" sz="2800" dirty="0" smtClean="0">
                <a:solidFill>
                  <a:srgbClr val="002060"/>
                </a:solidFill>
                <a:effectLst/>
                <a:latin typeface="Times New Roman" pitchFamily="18" charset="0"/>
                <a:cs typeface="Times New Roman" pitchFamily="18" charset="0"/>
              </a:rPr>
              <a:t>Mish -mishlar va g'iybatlarni </a:t>
            </a:r>
            <a:r>
              <a:rPr lang="en-US" sz="2800" dirty="0" smtClean="0">
                <a:solidFill>
                  <a:srgbClr val="002060"/>
                </a:solidFill>
                <a:effectLst/>
                <a:latin typeface="Times New Roman" pitchFamily="18" charset="0"/>
                <a:cs typeface="Times New Roman" pitchFamily="18" charset="0"/>
              </a:rPr>
              <a:t>y</a:t>
            </a:r>
            <a:r>
              <a:rPr lang="uz-Latn-UZ" sz="2800" dirty="0" smtClean="0">
                <a:solidFill>
                  <a:srgbClr val="002060"/>
                </a:solidFill>
                <a:effectLst/>
                <a:latin typeface="Times New Roman" pitchFamily="18" charset="0"/>
                <a:cs typeface="Times New Roman" pitchFamily="18" charset="0"/>
              </a:rPr>
              <a:t>etkazib </a:t>
            </a:r>
            <a:r>
              <a:rPr lang="uz-Latn-UZ" sz="2800" dirty="0" smtClean="0">
                <a:solidFill>
                  <a:srgbClr val="002060"/>
                </a:solidFill>
                <a:effectLst/>
                <a:latin typeface="Times New Roman" pitchFamily="18" charset="0"/>
                <a:cs typeface="Times New Roman" pitchFamily="18" charset="0"/>
              </a:rPr>
              <a:t>beruvchilarni rag'batlantirmang, informatorlarni qadrlamang.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23. </a:t>
            </a:r>
            <a:r>
              <a:rPr lang="uz-Latn-UZ" sz="2800" dirty="0" smtClean="0">
                <a:solidFill>
                  <a:srgbClr val="002060"/>
                </a:solidFill>
                <a:effectLst/>
                <a:latin typeface="Times New Roman" pitchFamily="18" charset="0"/>
                <a:cs typeface="Times New Roman" pitchFamily="18" charset="0"/>
              </a:rPr>
              <a:t>Yodingizda bo'lsin, siz bergan buyruq va buyruqlar nafaqat qo'l ostingizdagilarga, balki sizga ham tegishli.</a:t>
            </a:r>
            <a:endParaRPr lang="ru-RU" sz="28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0"/>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Yosh</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menejerga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maslahatlar</a:t>
            </a:r>
            <a:r>
              <a:rPr lang="en-US" sz="3200" b="1" dirty="0" smtClean="0">
                <a:solidFill>
                  <a:srgbClr val="FF0000"/>
                </a:solidFill>
                <a:latin typeface="Times New Roman" pitchFamily="18" charset="0"/>
                <a:cs typeface="Times New Roman" pitchFamily="18" charset="0"/>
              </a:rPr>
              <a:t> :</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31</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928670"/>
            <a:ext cx="8072462" cy="3500462"/>
          </a:xfrm>
        </p:spPr>
        <p:txBody>
          <a:bodyPr>
            <a:noAutofit/>
          </a:bodyPr>
          <a:lstStyle/>
          <a:p>
            <a:pPr marL="266700"/>
            <a:r>
              <a:rPr lang="en-US" sz="2800" dirty="0" smtClean="0">
                <a:solidFill>
                  <a:srgbClr val="002060"/>
                </a:solidFill>
                <a:latin typeface="Times New Roman" pitchFamily="18" charset="0"/>
                <a:cs typeface="Times New Roman" pitchFamily="18" charset="0"/>
              </a:rPr>
              <a:t>24. </a:t>
            </a:r>
            <a:r>
              <a:rPr lang="uz-Latn-UZ" sz="2800" dirty="0" smtClean="0">
                <a:solidFill>
                  <a:srgbClr val="002060"/>
                </a:solidFill>
                <a:latin typeface="Times New Roman" pitchFamily="18" charset="0"/>
                <a:cs typeface="Times New Roman" pitchFamily="18" charset="0"/>
              </a:rPr>
              <a:t>Muammolarni hal qilishda ikkilanmang, vaqtni boy bermang. </a:t>
            </a:r>
            <a:r>
              <a:rPr lang="en-US" sz="2800" dirty="0" err="1" smtClean="0">
                <a:solidFill>
                  <a:srgbClr val="002060"/>
                </a:solidFill>
                <a:latin typeface="Times New Roman" pitchFamily="18" charset="0"/>
                <a:cs typeface="Times New Roman" pitchFamily="18" charset="0"/>
              </a:rPr>
              <a:t>Tez</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menejment</a:t>
            </a:r>
            <a:r>
              <a:rPr lang="en-US" sz="2800" dirty="0" smtClean="0">
                <a:solidFill>
                  <a:srgbClr val="002060"/>
                </a:solidFill>
                <a:latin typeface="Times New Roman" pitchFamily="18" charset="0"/>
                <a:cs typeface="Times New Roman" pitchFamily="18" charset="0"/>
              </a:rPr>
              <a:t> – </a:t>
            </a:r>
            <a:r>
              <a:rPr lang="en-US" sz="2800" dirty="0" err="1" smtClean="0">
                <a:solidFill>
                  <a:srgbClr val="002060"/>
                </a:solidFill>
                <a:latin typeface="Times New Roman" pitchFamily="18" charset="0"/>
                <a:cs typeface="Times New Roman" pitchFamily="18" charset="0"/>
              </a:rPr>
              <a:t>to’g’ri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menejment</a:t>
            </a:r>
            <a:r>
              <a:rPr lang="en-US" sz="2800" dirty="0" smtClean="0">
                <a:solidFill>
                  <a:srgbClr val="002060"/>
                </a:solidFill>
                <a:latin typeface="Times New Roman" pitchFamily="18" charset="0"/>
                <a:cs typeface="Times New Roman" pitchFamily="18" charset="0"/>
              </a:rPr>
              <a:t>.</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25. </a:t>
            </a:r>
            <a:r>
              <a:rPr lang="uz-Latn-UZ" sz="2800" dirty="0" smtClean="0">
                <a:solidFill>
                  <a:srgbClr val="002060"/>
                </a:solidFill>
                <a:latin typeface="Times New Roman" pitchFamily="18" charset="0"/>
                <a:cs typeface="Times New Roman" pitchFamily="18" charset="0"/>
              </a:rPr>
              <a:t>Har bir mayda -chuydaga kir</a:t>
            </a:r>
            <a:r>
              <a:rPr lang="en-US" sz="2800" dirty="0" err="1" smtClean="0">
                <a:solidFill>
                  <a:srgbClr val="002060"/>
                </a:solidFill>
                <a:latin typeface="Times New Roman" pitchFamily="18" charset="0"/>
                <a:cs typeface="Times New Roman" pitchFamily="18" charset="0"/>
              </a:rPr>
              <a:t>ish</a:t>
            </a:r>
            <a:r>
              <a:rPr lang="uz-Latn-UZ" sz="2800" dirty="0" smtClean="0">
                <a:solidFill>
                  <a:srgbClr val="002060"/>
                </a:solidFill>
                <a:latin typeface="Times New Roman" pitchFamily="18" charset="0"/>
                <a:cs typeface="Times New Roman" pitchFamily="18" charset="0"/>
              </a:rPr>
              <a:t>mang, tafsilotlarga aralashmang, </a:t>
            </a:r>
            <a:r>
              <a:rPr lang="en-US" sz="2800" dirty="0" err="1" smtClean="0">
                <a:solidFill>
                  <a:srgbClr val="002060"/>
                </a:solidFill>
                <a:latin typeface="Times New Roman" pitchFamily="18" charset="0"/>
                <a:cs typeface="Times New Roman" pitchFamily="18" charset="0"/>
              </a:rPr>
              <a:t>barcha</a:t>
            </a: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harakatni nazorat qilmang, ahamiyatsiz tafsilotlarni talab qilmang, bo'ysunuvchilarga biron sababga ko'ra o'z fikringizni so'rashni o'rgatmang.</a:t>
            </a:r>
            <a:endParaRPr lang="ru-RU" sz="28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Yosh</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menejerga</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maslahatlar</a:t>
            </a:r>
            <a:r>
              <a:rPr lang="en-US" sz="3200" b="1" dirty="0" smtClean="0">
                <a:solidFill>
                  <a:srgbClr val="FF0000"/>
                </a:solidFill>
                <a:latin typeface="Times New Roman" pitchFamily="18" charset="0"/>
                <a:cs typeface="Times New Roman" pitchFamily="18" charset="0"/>
              </a:rPr>
              <a:t> :</a:t>
            </a:r>
            <a:endParaRPr lang="ru-RU" sz="3200" b="1" dirty="0">
              <a:solidFill>
                <a:srgbClr val="C00000"/>
              </a:solidFill>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32</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Savollar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q</a:t>
            </a:r>
            <a:r>
              <a:rPr lang="en-US" sz="6000" b="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o’shimchalar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e’tirozlar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takliflar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endParaRPr lang="ru-RU" sz="6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000" b="1" smtClean="0">
                <a:solidFill>
                  <a:schemeClr val="tx1"/>
                </a:solidFill>
              </a:rPr>
              <a:pPr/>
              <a:t>33</a:t>
            </a:fld>
            <a:endParaRPr lang="ru-RU" sz="2000" b="1" dirty="0">
              <a:solidFill>
                <a:schemeClr val="tx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600" b="1" dirty="0" err="1" smtClean="0">
                <a:solidFill>
                  <a:srgbClr val="FF0000"/>
                </a:solidFill>
                <a:effectLst>
                  <a:outerShdw blurRad="38100" dist="38100" dir="2700000" algn="tl">
                    <a:srgbClr val="000000">
                      <a:alpha val="43137"/>
                    </a:srgbClr>
                  </a:outerShdw>
                </a:effectLst>
              </a:rPr>
              <a:t>E’tiboringiz</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uchun</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rahmat</a:t>
            </a:r>
            <a:r>
              <a:rPr lang="en-US" sz="6600" b="1" dirty="0" smtClean="0">
                <a:solidFill>
                  <a:srgbClr val="FF0000"/>
                </a:solidFill>
                <a:effectLst>
                  <a:outerShdw blurRad="38100" dist="38100" dir="2700000" algn="tl">
                    <a:srgbClr val="000000">
                      <a:alpha val="43137"/>
                    </a:srgbClr>
                  </a:outerShdw>
                </a:effectLst>
              </a:rPr>
              <a:t>!</a:t>
            </a:r>
            <a:r>
              <a:rPr lang="ru-RU" sz="6600" b="1" dirty="0" smtClean="0">
                <a:solidFill>
                  <a:srgbClr val="FF0000"/>
                </a:solidFill>
                <a:effectLst>
                  <a:outerShdw blurRad="38100" dist="38100" dir="2700000" algn="tl">
                    <a:srgbClr val="000000">
                      <a:alpha val="43137"/>
                    </a:srgbClr>
                  </a:outerShdw>
                </a:effectLst>
              </a:rPr>
              <a:t/>
            </a:r>
            <a:br>
              <a:rPr lang="ru-RU" sz="6600" b="1" dirty="0" smtClean="0">
                <a:solidFill>
                  <a:srgbClr val="FF0000"/>
                </a:solidFill>
                <a:effectLst>
                  <a:outerShdw blurRad="38100" dist="38100" dir="2700000" algn="tl">
                    <a:srgbClr val="000000">
                      <a:alpha val="43137"/>
                    </a:srgbClr>
                  </a:outerShdw>
                </a:effectLst>
              </a:rPr>
            </a:br>
            <a:endParaRPr lang="ru-RU" sz="6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1800" b="1" smtClean="0">
                <a:solidFill>
                  <a:schemeClr val="tx1"/>
                </a:solidFill>
                <a:latin typeface="Times New Roman" pitchFamily="18" charset="0"/>
                <a:cs typeface="Times New Roman" pitchFamily="18" charset="0"/>
              </a:rPr>
              <a:pPr/>
              <a:t>34</a:t>
            </a:fld>
            <a:endParaRPr lang="ru-RU" sz="1800" b="1" dirty="0">
              <a:solidFill>
                <a:schemeClr val="tx1"/>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4146</TotalTime>
  <Words>936</Words>
  <Application>Microsoft Office PowerPoint</Application>
  <PresentationFormat>Экран (4:3)</PresentationFormat>
  <Paragraphs>161</Paragraphs>
  <Slides>34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34</vt:i4>
      </vt:variant>
    </vt:vector>
  </HeadingPairs>
  <TitlesOfParts>
    <vt:vector size="35" baseType="lpstr">
      <vt:lpstr>Солнцестояние</vt:lpstr>
      <vt:lpstr>Soft skills for Engineers.  Lecture 5. </vt:lpstr>
      <vt:lpstr>5-MAVZU   BOSHQARUVCHANLIK AMALIY KO’NIKMALARI</vt:lpstr>
      <vt:lpstr> 1. Vaziyat  2. Muloqot turlari va vazifalari  3. Shaxslararo muloqotning xususiyatlari  4. Aloqa maydonlari.</vt:lpstr>
      <vt:lpstr>"Menejer" atamasi juda keng tarqalgan va quyidagilarga nisbatan ishlatiladi:  1. korxona rahbari,  2. alohida korxona yoki bo'limlar doirasida      muayyan turdagi ishlarning tashkilotchisi;  3. xodimlarga nisbatan rahbar;  4. zamonaviy boshqaruv usullari bilan xaraqatlanayotgan har qanday boshqaruv darajasidagi ma'mur, ishni tashkil qiluvchi. </vt:lpstr>
      <vt:lpstr>Слайд 5</vt:lpstr>
      <vt:lpstr>Слайд 6</vt:lpstr>
      <vt:lpstr>1. "Menejer-diplomat. Menejerning ko'nikmalari va qobiliyatlari orasida muzokara qilish qobiliyati muhim vazifasini bajaradi. Hozirgi kunda yuqori menejerlar ko'p vaqtlarini aloqa o'rnatishga sarflaydilar.   2. Innovatsion menejer. Yangi texnologiyalar asosida mehnat unumdorligini, rakobatbardoshlik va samaradorlikni  oshirishni tashkil qiluvchi. </vt:lpstr>
      <vt:lpstr>Menejer-boshqaruvchi:   1. korxona boshqaruvi sohasida umumiy bilimlarning      mavjudligi;  2. ishlab chiqarish sohasida ishlab chiqarish texnologiyasi         masalasida vakolat;  3. ma'muriy ko'nikmalarga ega bo'lish bilan birga      tadbirkorlik, bozorlardagi vaziyatni nazorat qilish      qobiliyati, resurslarini eng foydali sohalarda      taqsimlashda tashabbuskor bo’lish;  4. rahbarlar va xodimlardan xabardor bo’lish va malakali      qarorlar qabul qilish va ularning bajarilishida har birining      ishtirokini taqsimlash. </vt:lpstr>
      <vt:lpstr>Слайд 9</vt:lpstr>
      <vt:lpstr>Слайд 10</vt:lpstr>
      <vt:lpstr>Слайд 11</vt:lpstr>
      <vt:lpstr>Boshqaruv darajalari soni har xil bo'lishi mumkin va tashkilot hajmi va boshqaruv tuzilmasi bilan belgilanadi.   Talcott Parson (AQSh) boshqaruvning parallel ravishda uchta darajasini ajratadi:  1. Texnik (past ) daraja;       2. Boshqaruv (o'rta menejerlar) darajasi;            3. Eng yuqori daraja.</vt:lpstr>
      <vt:lpstr>Слайд 13</vt:lpstr>
      <vt:lpstr>1. Shoshilinch ishlar - vazifalar, ularning bajarilishi qat'iy belgilangan muddatda.  2. O'rta muddatli ishlar - kundalik faoliyat.   3. Shoshilinch bo'lmagan ishlar - bir muncha vaqtga qoldirilishi mumkin bo'lgan narsalar.</vt:lpstr>
      <vt:lpstr>Menejer o’zi shaxsan qilish kerak  </vt:lpstr>
      <vt:lpstr>Слайд 16</vt:lpstr>
      <vt:lpstr>Menejerning shaxsiy fazilatlari </vt:lpstr>
      <vt:lpstr>Menejerning bilim va ko’nikmalari</vt:lpstr>
      <vt:lpstr>Menejerning shaxsiy fazilatlari</vt:lpstr>
      <vt:lpstr>Boshqaruv qarorni qabul qilish - bu menejerni asosiy xizmat vazifasi va korxonada yuzaga kelgan muammolarni bartaraf etishga qaratilgan ijodiy harakati.   Har qanday boshqaruv qarori uch bosqichdan o'tadi:   1. Muammoga oydinlik kiritish:   a) axborot yig'ish;   b) olingan ma'lumotlarni tahlil qilish;   c) muhimligini aniqlash;   d) bu muammoni hal qilish shartlarini aniqlash.       </vt:lpstr>
      <vt:lpstr>2. Yechim rejasini tuzish:  a) muqobil qarorlarni ishlab chiqish;  b) muqobil qarorlar bilan mavjud resurslar bilan       taqqoslash;  c) muqobil qarorlarning ijtimoiy ta'sirini       baholash;  d) iqtisodiy samaradorlikni baholash;  e) qarorlar modelini dasturlash;  f) batafsil echim rejasini ishlab chiqish va      tuzish.   3. Eritmaning bajarilishi:  a) qarorlarni aniq ijrochilarga etkazish;   b) mukofot va jazo choralarini ishlab chiqish;   c) qarorlarning bajarilishini nazorat qilish.</vt:lpstr>
      <vt:lpstr>Menejer yetakchi bo'lishi kerak,  uning asosiy vazifalari:  - boshqa odamlar yordamida ISHNI yuritish,     - hamkorlik asosida jamoaviy ishlashga       erishish,      - turli guruhlarning manfaatlarini           muvozanatlash,          - o'zi o‘qishi va o’rganishi va            boshqalarni o‘qitish.</vt:lpstr>
      <vt:lpstr>Menejerning boshqaruv samaradorligiga quyidagilar ta'sir qilishi mumkin:  - o'zini boshqarish qobiliyati;  - shaxsiy qadriyatlarning oqilona tizimi;  - aniq shaxsiy maqsadlar;  - doimiy shaxsiy o'sishga intilish;  - zukkolik va yangilik kiritish qobiliyati;  - boshqalarga ta'sir qilish qobiliyati;  - zamonaviy boshqaruv yondashuvlarni bilish;  - xodimlarni o'qitish va rivojlantirish qobiliyati    va boshqalar.</vt:lpstr>
      <vt:lpstr>Boshqaruv shaxsining rivojlanishidagi cheklovlar quyidagilar bo'lishi mumkin: - o'zini boshqarish qobiliyatining yo'qligi;  - noaniq shaxsiy qadriyatlar va noaniq shaxsiy    maqsadlar;  - o'z-o'zini rivojlantirish qobiliyatining yo'qligi;  - muammolarni hal qilish qobiliyatining    yetishmasligi va ijodkorlikning yetishmasligi;  - boshqaruv jarayonlarining o'ziga xos    xususiyatlarini yetarli darajada tushunmaslik;  - odamlar va resurslarni boshqarishda ko'nikmalar,     jamoani shakllantirish va o'qitish qobiliyatining     pastligi.</vt:lpstr>
      <vt:lpstr>Zamonaviy samarali menejerning asosiy fazilatlari:  - yuqori kasbiy layoqatlilik,  - innovatsiyalarni qo'llab -quvvatlash va    takomillashtirishni rag'batlantirish qobiliyati;  - yaxshi ish uchun xodimlarni mukofotlash va    kerak bo'lganda tanqid qilish;  - inqiroz vaziyatlarda o’z yo'nalishida qolish   qobiliyati;  - oqilona qarorlar qabul qilish samaradorligi,     shu jumladan xavf bilan bog'liq vaziyatlarda     va boshqalar.</vt:lpstr>
      <vt:lpstr>- katta talabda, chunki bugungi kunda menejerlar barcha sohalarda talab katta;  - xizmat pog’onasi bo’ylab ko'tarilish    ehtimoli;    - xizmat safarlari, shu jumladan chet      elga;     - turli xil odamlar bilan qiziqarli         tanishuv va muloqot;        - o'ziga bo'lgan ishonch  va            xurmat oshishi.</vt:lpstr>
      <vt:lpstr>- Intensiv ish rejimi.  - Psixologik ortiqcha yuklama.      - Butun faoliyat davrida bo'shashmaslik.      - Yuqori bosimda ishlash va stresslar.   - Monoton, uzluksiz ish faoliyati. - Qaror qabul qilish uchun yuqori        mas'uliyat.      - Salomatlikka salbiy ta'siri.    - Kadrlar bilan ishlash uchun     yuqori mas'uliyat.</vt:lpstr>
      <vt:lpstr>1. Qo'l ostidagilarga "sizlab“ murojaat qiling.  2. So'zlaringiz xarakatingisga mos bo’lsin,      "so'zni amal bilan tasdiqlash“ asosiy shior      bo’lishi kerak.  3. Muntazam ravishda operativ uchrashuvlar     o'tkazing, lekin ular iloji boricha qisqa bo’lsin. 4. Buyruqlar sonini kamaytiring.  5. Boshqaruv birliklari sonini cheklang.  6. Joyga bosim o'tkazmang. Hech qachon       baqirmang, axloqsiz so'zlarni aytmang.  7. Mehnatkash va sustkashni bir xilda      ko’rmang.</vt:lpstr>
      <vt:lpstr>8. Hech qachon aldamang.  9. Har doim asosiy lavozimlarga yuqori         malakali mutaxassislarni qo'ying (bitta      mutahassis 100 nafar havaskorni      almashtiradi.  10. Bo'limlarning ishini hisobotlar, rejalar va           boshqalar soni bo'yicha emas, balki        yakuniy natija bo'yicha baholang.  11.Yangi bo'linmalar va yuqori         lavozimlarni paydo bo'lishidan saqlaning. 12. Har doim o'z xodimingizga ishoning. Ishonch        tashabbusni tug'diradi, tashabbus g'oyani o'zida        mujassam etadi.  13. Loqayd xodimlarni mas'ullikka qo'ymang.</vt:lpstr>
      <vt:lpstr>14. Tanqidni dushmanlik deb qabul qilmang.  15. Esingizda bo'lsin – korxona siz uchun emas,        balki siz korxona uchun.  16. Sizning tashkilotingiz shaxsiy farovonlik manbai        emas.  17. Shuni unutmangki, "maqsad birligi" har doim        jamoani birlashtiradi.  18. Ish uslubingizni yaxshilab boring. 19. Bo'limlar o'rtasidagi munosabatlarni qog'ozga        asoslangan holda o'rnatmang.  20. Hamfikr odamlar guruhini tuzing, ular orasida        ishonchsizlik va antipatiyalarga yo'l qo'ymang.</vt:lpstr>
      <vt:lpstr>21. Qo'l ostidagilar sizning xohishingizni ko'r -ko'rona bajaruvchilar deb o'ylashlari uchun sharoit yaratmang, bo'ysunuvchilarga "ifoda" bilan bosim o'tkazmang, ularni qo'pollik bilan burchakka haydab yubormang, insoniy qadr -qimmatini xafa qilmang. 22. Mish -mishlar va g'iybatlarni yetkazib beruvchilarni rag'batlantirmang, informatorlarni qadrlamang.  23. Yodingizda bo'lsin, siz bergan buyruq va buyruqlar nafaqat qo'l ostingizdagilarga, balki sizga ham tegishli.</vt:lpstr>
      <vt:lpstr>24. Muammolarni hal qilishda ikkilanmang, vaqtni boy bermang. Tez menejment – to’g’ri menejment. 25. Har bir mayda -chuydaga kirishmang, tafsilotlarga aralashmang, barcha harakatni nazorat qilmang, ahamiyatsiz tafsilotlarni talab qilmang, bo'ysunuvchilarga biron sababga ko'ra o'z fikringizni so'rashni o'rgatmang.</vt:lpstr>
      <vt:lpstr>Savollar, qo’shimchalar, e’tirozlar,  takliflar?</vt:lpstr>
      <vt:lpstr>E’tiboringiz uchun rahmat!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Metallarga ishlov berish turlari, usullari va jihozlar,</dc:title>
  <dc:creator>Пользователь Windows</dc:creator>
  <cp:lastModifiedBy>Пользователь Windows</cp:lastModifiedBy>
  <cp:revision>326</cp:revision>
  <dcterms:created xsi:type="dcterms:W3CDTF">2021-05-20T07:27:36Z</dcterms:created>
  <dcterms:modified xsi:type="dcterms:W3CDTF">2021-10-08T17:10:45Z</dcterms:modified>
</cp:coreProperties>
</file>