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ls" ContentType="application/vnd.ms-exce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20" r:id="rId1"/>
  </p:sldMasterIdLst>
  <p:notesMasterIdLst>
    <p:notesMasterId r:id="rId36"/>
  </p:notesMasterIdLst>
  <p:sldIdLst>
    <p:sldId id="324" r:id="rId2"/>
    <p:sldId id="330" r:id="rId3"/>
    <p:sldId id="314" r:id="rId4"/>
    <p:sldId id="325" r:id="rId5"/>
    <p:sldId id="424" r:id="rId6"/>
    <p:sldId id="423" r:id="rId7"/>
    <p:sldId id="425" r:id="rId8"/>
    <p:sldId id="426" r:id="rId9"/>
    <p:sldId id="427" r:id="rId10"/>
    <p:sldId id="429" r:id="rId11"/>
    <p:sldId id="428" r:id="rId12"/>
    <p:sldId id="456" r:id="rId13"/>
    <p:sldId id="430" r:id="rId14"/>
    <p:sldId id="457" r:id="rId15"/>
    <p:sldId id="440" r:id="rId16"/>
    <p:sldId id="439" r:id="rId17"/>
    <p:sldId id="441" r:id="rId18"/>
    <p:sldId id="438" r:id="rId19"/>
    <p:sldId id="454" r:id="rId20"/>
    <p:sldId id="442" r:id="rId21"/>
    <p:sldId id="443" r:id="rId22"/>
    <p:sldId id="444" r:id="rId23"/>
    <p:sldId id="431" r:id="rId24"/>
    <p:sldId id="445" r:id="rId25"/>
    <p:sldId id="446" r:id="rId26"/>
    <p:sldId id="447" r:id="rId27"/>
    <p:sldId id="448" r:id="rId28"/>
    <p:sldId id="449" r:id="rId29"/>
    <p:sldId id="450" r:id="rId30"/>
    <p:sldId id="451" r:id="rId31"/>
    <p:sldId id="452" r:id="rId32"/>
    <p:sldId id="453" r:id="rId33"/>
    <p:sldId id="342" r:id="rId34"/>
    <p:sldId id="354" r:id="rId35"/>
  </p:sldIdLst>
  <p:sldSz cx="9144000" cy="6858000" type="screen4x3"/>
  <p:notesSz cx="6735763" cy="9869488"/>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110" d="100"/>
          <a:sy n="110" d="100"/>
        </p:scale>
        <p:origin x="-1560"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image" Target="../media/image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18831" cy="493474"/>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15373" y="0"/>
            <a:ext cx="2918831" cy="493474"/>
          </a:xfrm>
          <a:prstGeom prst="rect">
            <a:avLst/>
          </a:prstGeom>
        </p:spPr>
        <p:txBody>
          <a:bodyPr vert="horz" lIns="91440" tIns="45720" rIns="91440" bIns="45720" rtlCol="0"/>
          <a:lstStyle>
            <a:lvl1pPr algn="r">
              <a:defRPr sz="1200"/>
            </a:lvl1pPr>
          </a:lstStyle>
          <a:p>
            <a:fld id="{5BD2CB8B-BF8B-4D2D-8E42-4B5833EC2166}" type="datetimeFigureOut">
              <a:rPr lang="ru-RU" smtClean="0"/>
              <a:pPr/>
              <a:t>08.10.2021</a:t>
            </a:fld>
            <a:endParaRPr lang="ru-RU"/>
          </a:p>
        </p:txBody>
      </p:sp>
      <p:sp>
        <p:nvSpPr>
          <p:cNvPr id="4" name="Образ слайда 3"/>
          <p:cNvSpPr>
            <a:spLocks noGrp="1" noRot="1" noChangeAspect="1"/>
          </p:cNvSpPr>
          <p:nvPr>
            <p:ph type="sldImg" idx="2"/>
          </p:nvPr>
        </p:nvSpPr>
        <p:spPr>
          <a:xfrm>
            <a:off x="900113" y="739775"/>
            <a:ext cx="4935537" cy="370205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3577" y="4688007"/>
            <a:ext cx="5388610" cy="444127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374301"/>
            <a:ext cx="2918831" cy="493474"/>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15373" y="9374301"/>
            <a:ext cx="2918831" cy="493474"/>
          </a:xfrm>
          <a:prstGeom prst="rect">
            <a:avLst/>
          </a:prstGeom>
        </p:spPr>
        <p:txBody>
          <a:bodyPr vert="horz" lIns="91440" tIns="45720" rIns="91440" bIns="45720" rtlCol="0" anchor="b"/>
          <a:lstStyle>
            <a:lvl1pPr algn="r">
              <a:defRPr sz="1200"/>
            </a:lvl1pPr>
          </a:lstStyle>
          <a:p>
            <a:fld id="{8F9B93F6-FEBE-48C8-A24E-776B2E730130}"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8F9B93F6-FEBE-48C8-A24E-776B2E730130}" type="slidenum">
              <a:rPr lang="ru-RU" smtClean="0"/>
              <a:pPr/>
              <a:t>5</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8F9B93F6-FEBE-48C8-A24E-776B2E730130}" type="slidenum">
              <a:rPr lang="ru-RU" smtClean="0"/>
              <a:pPr/>
              <a:t>28</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1ECC4DC0-A349-4600-8918-F2B6CC1FFBBC}" type="datetime1">
              <a:rPr lang="ru-RU" smtClean="0"/>
              <a:pPr/>
              <a:t>08.10.2021</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1182D2C8-8C08-481D-98E3-DD766A4C5F69}" type="slidenum">
              <a:rPr lang="ru-RU" smtClean="0"/>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3DDFE8F5-2DE8-445B-8067-797F4C63CB61}" type="datetime1">
              <a:rPr lang="ru-RU" smtClean="0"/>
              <a:pPr/>
              <a:t>08.10.2021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1968D59B-CF40-4EBC-BCCC-AF410C95F0BF}" type="datetime1">
              <a:rPr lang="ru-RU" smtClean="0"/>
              <a:pPr/>
              <a:t>08.10.2021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182D2C8-8C08-481D-98E3-DD766A4C5F69}" type="slidenum">
              <a:rPr lang="ru-RU" smtClean="0"/>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3ED2FC35-9CC4-4AC0-A445-A00E6ABEE112}" type="datetime1">
              <a:rPr lang="ru-RU" smtClean="0"/>
              <a:pPr/>
              <a:t>08.10.2021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6ABBA5BD-2E92-45E8-98FF-EC30A0FAD9F0}" type="datetime1">
              <a:rPr lang="ru-RU" smtClean="0"/>
              <a:pPr/>
              <a:t>08.10.2021</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4C2147B7-5D57-4559-96A6-2455066281DD}" type="datetime1">
              <a:rPr lang="ru-RU" smtClean="0"/>
              <a:pPr/>
              <a:t>08.10.2021</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47C12338-6674-4D94-9297-D7BFCD5E9A74}" type="datetime1">
              <a:rPr lang="ru-RU" smtClean="0"/>
              <a:pPr/>
              <a:t>08.10.2021</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1182D2C8-8C08-481D-98E3-DD766A4C5F69}" type="slidenum">
              <a:rPr lang="ru-RU" smtClean="0"/>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7107F806-F87F-4FBD-9122-28957F508ED7}" type="datetime1">
              <a:rPr lang="ru-RU" smtClean="0"/>
              <a:pPr/>
              <a:t>08.10.2021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ABC1FB01-F260-4F3B-AA57-1446B3960442}" type="datetime1">
              <a:rPr lang="ru-RU" smtClean="0"/>
              <a:pPr/>
              <a:t>08.10.2021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1182D2C8-8C08-481D-98E3-DD766A4C5F69}" type="slidenum">
              <a:rPr lang="ru-RU" smtClean="0"/>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01CA02F-0EF6-48D3-BCF2-82F4F276E201}" type="datetime1">
              <a:rPr lang="ru-RU" smtClean="0"/>
              <a:pPr/>
              <a:t>08.10.2021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DCDABA50-8D3C-4E41-85EF-5C9F4840AB04}" type="datetime1">
              <a:rPr lang="ru-RU" smtClean="0"/>
              <a:pPr/>
              <a:t>08.10.2021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5EE2B6CC-4759-43F5-B3D1-3CEB4D13E2FA}" type="datetime1">
              <a:rPr lang="ru-RU" smtClean="0"/>
              <a:pPr/>
              <a:t>08.10.2021</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1182D2C8-8C08-481D-98E3-DD766A4C5F69}" type="slidenum">
              <a:rPr lang="ru-RU" smtClean="0"/>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ftr="0" dt="0"/>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_____Microsoft_Office_Excel_97-20031.xls"/><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_____Microsoft_Office_Excel_97-20032.xls"/></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images.yandex.ru/yandsearch?source=wiz&amp;fp=0&amp;text=%D0%BC%D0%BE%D0%B7%D0%B0%D0%B8%D0%BA%D0%B0&amp;noreask=1&amp;pos=27&amp;lr=67&amp;rpt=simage&amp;uinfo=ww-1655-wh-837-fw-1430-fh-598-pd-1.149999976158142&amp;img_url=http://img-fotki.yandex.ru/get/5644/997519.13d/0_7844d_a1909aab_XL.jpg" TargetMode="External"/><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hyperlink" Target="http://images.yandex.ru/yandsearch?text=%D0%BA%D0%B0%D0%BB%D0%B5%D0%B9%D0%B4%D0%BE%D1%81%D0%BA%D0%BE%D0%BF&amp;img_url=http://www.baby.ru/storage/f/b/4/c/1821922.573708.jpeg&amp;pos=1&amp;rpt=simage&amp;lr=67&amp;noreask=1&amp;source=wiz" TargetMode="Externa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214422"/>
            <a:ext cx="7215238" cy="4000528"/>
          </a:xfrm>
        </p:spPr>
        <p:txBody>
          <a:bodyPr>
            <a:noAutofit/>
          </a:bodyPr>
          <a:lstStyle/>
          <a:p>
            <a:pPr algn="ctr"/>
            <a: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Soft skills for Engineers. </a:t>
            </a:r>
            <a:b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br>
            <a: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Lecture </a:t>
            </a:r>
            <a:r>
              <a:rPr lang="ru-RU"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6</a:t>
            </a:r>
            <a: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 </a:t>
            </a:r>
            <a:endParaRPr lang="ru-RU" sz="3600" b="1" dirty="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1182D2C8-8C08-481D-98E3-DD766A4C5F69}" type="slidenum">
              <a:rPr lang="ru-RU" sz="2000" b="1" smtClean="0">
                <a:solidFill>
                  <a:schemeClr val="tx1"/>
                </a:solidFill>
              </a:rPr>
              <a:pPr/>
              <a:t>1</a:t>
            </a:fld>
            <a:endParaRPr lang="ru-RU" sz="2000" b="1"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0100" y="0"/>
            <a:ext cx="8143900" cy="6858000"/>
          </a:xfrm>
          <a:noFill/>
        </p:spPr>
        <p:txBody>
          <a:bodyPr>
            <a:noAutofit/>
          </a:bodyPr>
          <a:lstStyle/>
          <a:p>
            <a:pPr algn="ctr">
              <a:lnSpc>
                <a:spcPts val="5000"/>
              </a:lnSpc>
              <a:spcAft>
                <a:spcPts val="2400"/>
              </a:spcAft>
            </a:pPr>
            <a:r>
              <a:rPr lang="ru-RU" sz="3600" b="1" dirty="0" smtClean="0">
                <a:solidFill>
                  <a:srgbClr val="FF0000"/>
                </a:solidFill>
                <a:effectLst/>
                <a:latin typeface="Times New Roman" pitchFamily="18" charset="0"/>
                <a:cs typeface="Times New Roman" pitchFamily="18" charset="0"/>
              </a:rPr>
              <a:t>6</a:t>
            </a:r>
            <a:r>
              <a:rPr lang="en-US" sz="3600" b="1" dirty="0" smtClean="0">
                <a:solidFill>
                  <a:srgbClr val="FF0000"/>
                </a:solidFill>
                <a:effectLst/>
                <a:latin typeface="Times New Roman" pitchFamily="18" charset="0"/>
                <a:cs typeface="Times New Roman" pitchFamily="18" charset="0"/>
              </a:rPr>
              <a:t>-MAVZU</a:t>
            </a:r>
            <a:r>
              <a:rPr lang="en-US" sz="36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r>
            <a:br>
              <a:rPr lang="en-US" sz="36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br>
            <a: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 </a:t>
            </a:r>
            <a:b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br>
            <a:r>
              <a:rPr lang="en-US" sz="3200" b="1" dirty="0" smtClean="0">
                <a:solidFill>
                  <a:srgbClr val="FF0000"/>
                </a:solidFill>
                <a:effectLst/>
              </a:rPr>
              <a:t>AMALIY MUAMMOLARNI YECHISH VA QAROR QABUL QILISH  USLUBLARI</a:t>
            </a:r>
            <a:endParaRPr lang="ru-RU" sz="3200" b="1" dirty="0">
              <a:solidFill>
                <a:srgbClr val="C00000"/>
              </a:solidFill>
              <a:effectLst/>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1182D2C8-8C08-481D-98E3-DD766A4C5F69}" type="slidenum">
              <a:rPr lang="ru-RU" sz="2400" smtClean="0">
                <a:solidFill>
                  <a:schemeClr val="tx1"/>
                </a:solidFill>
              </a:rPr>
              <a:pPr/>
              <a:t>2</a:t>
            </a:fld>
            <a:endParaRPr lang="ru-RU" sz="2400" dirty="0">
              <a:solidFill>
                <a:schemeClr val="tx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71604" y="1357298"/>
            <a:ext cx="7215238" cy="4929222"/>
          </a:xfrm>
        </p:spPr>
        <p:txBody>
          <a:bodyPr>
            <a:noAutofit/>
          </a:bodyPr>
          <a:lstStyle/>
          <a:p>
            <a:r>
              <a:rPr lang="ru-RU" sz="4000" b="1" dirty="0" smtClean="0">
                <a:solidFill>
                  <a:srgbClr val="FF0000"/>
                </a:solidFill>
                <a:effectLst/>
                <a:latin typeface="Times New Roman" pitchFamily="18" charset="0"/>
                <a:cs typeface="Times New Roman" pitchFamily="18" charset="0"/>
              </a:rPr>
              <a:t/>
            </a:r>
            <a:br>
              <a:rPr lang="ru-RU" sz="4000" b="1" dirty="0" smtClean="0">
                <a:solidFill>
                  <a:srgbClr val="FF0000"/>
                </a:solidFill>
                <a:effectLst/>
                <a:latin typeface="Times New Roman" pitchFamily="18" charset="0"/>
                <a:cs typeface="Times New Roman" pitchFamily="18" charset="0"/>
              </a:rPr>
            </a:br>
            <a:r>
              <a:rPr lang="en-US" sz="4000" b="1" dirty="0" smtClean="0">
                <a:solidFill>
                  <a:srgbClr val="FF0000"/>
                </a:solidFill>
                <a:effectLst/>
                <a:latin typeface="Times New Roman" pitchFamily="18" charset="0"/>
                <a:cs typeface="Times New Roman" pitchFamily="18" charset="0"/>
              </a:rPr>
              <a:t>1. </a:t>
            </a:r>
            <a:r>
              <a:rPr lang="uz-Latn-UZ" sz="4000" b="1" dirty="0" smtClean="0">
                <a:solidFill>
                  <a:srgbClr val="FF0000"/>
                </a:solidFill>
                <a:effectLst/>
                <a:latin typeface="Times New Roman" pitchFamily="18" charset="0"/>
                <a:cs typeface="Times New Roman" pitchFamily="18" charset="0"/>
              </a:rPr>
              <a:t>Vaziyat</a:t>
            </a:r>
            <a:r>
              <a:rPr lang="en-US" sz="4000" b="1" dirty="0" smtClean="0">
                <a:solidFill>
                  <a:srgbClr val="FF0000"/>
                </a:solidFill>
                <a:effectLst/>
                <a:latin typeface="Times New Roman" pitchFamily="18" charset="0"/>
                <a:cs typeface="Times New Roman" pitchFamily="18" charset="0"/>
              </a:rPr>
              <a:t/>
            </a:r>
            <a:br>
              <a:rPr lang="en-US" sz="4000" b="1" dirty="0" smtClean="0">
                <a:solidFill>
                  <a:srgbClr val="FF0000"/>
                </a:solidFill>
                <a:effectLst/>
                <a:latin typeface="Times New Roman" pitchFamily="18" charset="0"/>
                <a:cs typeface="Times New Roman" pitchFamily="18" charset="0"/>
              </a:rPr>
            </a:br>
            <a:r>
              <a:rPr lang="ru-RU" sz="1600" b="1" dirty="0" smtClean="0">
                <a:solidFill>
                  <a:srgbClr val="FF0000"/>
                </a:solidFill>
                <a:effectLst/>
                <a:latin typeface="Times New Roman" pitchFamily="18" charset="0"/>
                <a:cs typeface="Times New Roman" pitchFamily="18" charset="0"/>
              </a:rPr>
              <a:t/>
            </a:r>
            <a:br>
              <a:rPr lang="ru-RU" sz="1600" b="1" dirty="0" smtClean="0">
                <a:solidFill>
                  <a:srgbClr val="FF0000"/>
                </a:solidFill>
                <a:effectLst/>
                <a:latin typeface="Times New Roman" pitchFamily="18" charset="0"/>
                <a:cs typeface="Times New Roman" pitchFamily="18" charset="0"/>
              </a:rPr>
            </a:br>
            <a:r>
              <a:rPr lang="en-US" sz="4000" b="1" dirty="0" smtClean="0">
                <a:solidFill>
                  <a:srgbClr val="FF0000"/>
                </a:solidFill>
                <a:effectLst/>
                <a:latin typeface="Times New Roman" pitchFamily="18" charset="0"/>
                <a:cs typeface="Times New Roman" pitchFamily="18" charset="0"/>
              </a:rPr>
              <a:t>2. </a:t>
            </a:r>
            <a:r>
              <a:rPr lang="en-US" sz="4000" b="1" dirty="0" err="1" smtClean="0">
                <a:solidFill>
                  <a:srgbClr val="FF0000"/>
                </a:solidFill>
                <a:effectLst/>
                <a:latin typeface="Times New Roman" pitchFamily="18" charset="0"/>
                <a:cs typeface="Times New Roman" pitchFamily="18" charset="0"/>
              </a:rPr>
              <a:t>Muloqot</a:t>
            </a:r>
            <a:r>
              <a:rPr lang="en-US" sz="4000" b="1" dirty="0" smtClean="0">
                <a:solidFill>
                  <a:srgbClr val="FF0000"/>
                </a:solidFill>
                <a:effectLst/>
                <a:latin typeface="Times New Roman" pitchFamily="18" charset="0"/>
                <a:cs typeface="Times New Roman" pitchFamily="18" charset="0"/>
              </a:rPr>
              <a:t> </a:t>
            </a:r>
            <a:r>
              <a:rPr lang="en-US" sz="4000" b="1" dirty="0" err="1" smtClean="0">
                <a:solidFill>
                  <a:srgbClr val="FF0000"/>
                </a:solidFill>
                <a:effectLst/>
                <a:latin typeface="Times New Roman" pitchFamily="18" charset="0"/>
                <a:cs typeface="Times New Roman" pitchFamily="18" charset="0"/>
              </a:rPr>
              <a:t>turlari</a:t>
            </a:r>
            <a:r>
              <a:rPr lang="en-US" sz="4000" b="1" dirty="0" smtClean="0">
                <a:solidFill>
                  <a:srgbClr val="FF0000"/>
                </a:solidFill>
                <a:effectLst/>
                <a:latin typeface="Times New Roman" pitchFamily="18" charset="0"/>
                <a:cs typeface="Times New Roman" pitchFamily="18" charset="0"/>
              </a:rPr>
              <a:t> </a:t>
            </a:r>
            <a:r>
              <a:rPr lang="en-US" sz="4000" b="1" dirty="0" err="1" smtClean="0">
                <a:solidFill>
                  <a:srgbClr val="FF0000"/>
                </a:solidFill>
                <a:effectLst/>
                <a:latin typeface="Times New Roman" pitchFamily="18" charset="0"/>
                <a:cs typeface="Times New Roman" pitchFamily="18" charset="0"/>
              </a:rPr>
              <a:t>va</a:t>
            </a:r>
            <a:r>
              <a:rPr lang="en-US" sz="4000" b="1" dirty="0" smtClean="0">
                <a:solidFill>
                  <a:srgbClr val="FF0000"/>
                </a:solidFill>
                <a:effectLst/>
                <a:latin typeface="Times New Roman" pitchFamily="18" charset="0"/>
                <a:cs typeface="Times New Roman" pitchFamily="18" charset="0"/>
              </a:rPr>
              <a:t> </a:t>
            </a:r>
            <a:r>
              <a:rPr lang="en-US" sz="4000" b="1" dirty="0" err="1" smtClean="0">
                <a:solidFill>
                  <a:srgbClr val="FF0000"/>
                </a:solidFill>
                <a:effectLst/>
                <a:latin typeface="Times New Roman" pitchFamily="18" charset="0"/>
                <a:cs typeface="Times New Roman" pitchFamily="18" charset="0"/>
              </a:rPr>
              <a:t>vazifalari</a:t>
            </a:r>
            <a:r>
              <a:rPr lang="ru-RU" sz="4000" b="1" dirty="0" smtClean="0">
                <a:solidFill>
                  <a:srgbClr val="FF0000"/>
                </a:solidFill>
                <a:effectLst/>
                <a:latin typeface="Times New Roman" pitchFamily="18" charset="0"/>
                <a:cs typeface="Times New Roman" pitchFamily="18" charset="0"/>
              </a:rPr>
              <a:t/>
            </a:r>
            <a:br>
              <a:rPr lang="ru-RU" sz="4000" b="1" dirty="0" smtClean="0">
                <a:solidFill>
                  <a:srgbClr val="FF0000"/>
                </a:solidFill>
                <a:effectLst/>
                <a:latin typeface="Times New Roman" pitchFamily="18" charset="0"/>
                <a:cs typeface="Times New Roman" pitchFamily="18" charset="0"/>
              </a:rPr>
            </a:br>
            <a:r>
              <a:rPr lang="en-US" sz="1600" b="1" dirty="0" smtClean="0">
                <a:solidFill>
                  <a:srgbClr val="FF0000"/>
                </a:solidFill>
                <a:effectLst/>
                <a:latin typeface="Times New Roman" pitchFamily="18" charset="0"/>
                <a:cs typeface="Times New Roman" pitchFamily="18" charset="0"/>
              </a:rPr>
              <a:t/>
            </a:r>
            <a:br>
              <a:rPr lang="en-US" sz="1600" b="1" dirty="0" smtClean="0">
                <a:solidFill>
                  <a:srgbClr val="FF0000"/>
                </a:solidFill>
                <a:effectLst/>
                <a:latin typeface="Times New Roman" pitchFamily="18" charset="0"/>
                <a:cs typeface="Times New Roman" pitchFamily="18" charset="0"/>
              </a:rPr>
            </a:br>
            <a:r>
              <a:rPr lang="en-US" sz="4000" b="1" dirty="0" smtClean="0">
                <a:solidFill>
                  <a:srgbClr val="FF0000"/>
                </a:solidFill>
                <a:effectLst/>
                <a:latin typeface="Times New Roman" pitchFamily="18" charset="0"/>
                <a:cs typeface="Times New Roman" pitchFamily="18" charset="0"/>
              </a:rPr>
              <a:t>3. </a:t>
            </a:r>
            <a:r>
              <a:rPr lang="en-US" sz="4000" b="1" dirty="0" err="1" smtClean="0">
                <a:solidFill>
                  <a:srgbClr val="FF0000"/>
                </a:solidFill>
                <a:effectLst/>
                <a:latin typeface="Times New Roman" pitchFamily="18" charset="0"/>
                <a:cs typeface="Times New Roman" pitchFamily="18" charset="0"/>
              </a:rPr>
              <a:t>Shaxslararo</a:t>
            </a:r>
            <a:r>
              <a:rPr lang="en-US" sz="4000" b="1" dirty="0" smtClean="0">
                <a:solidFill>
                  <a:srgbClr val="FF0000"/>
                </a:solidFill>
                <a:effectLst/>
                <a:latin typeface="Times New Roman" pitchFamily="18" charset="0"/>
                <a:cs typeface="Times New Roman" pitchFamily="18" charset="0"/>
              </a:rPr>
              <a:t> </a:t>
            </a:r>
            <a:r>
              <a:rPr lang="en-US" sz="4000" b="1" dirty="0" err="1" smtClean="0">
                <a:solidFill>
                  <a:srgbClr val="FF0000"/>
                </a:solidFill>
                <a:effectLst/>
                <a:latin typeface="Times New Roman" pitchFamily="18" charset="0"/>
                <a:cs typeface="Times New Roman" pitchFamily="18" charset="0"/>
              </a:rPr>
              <a:t>muloqotning</a:t>
            </a:r>
            <a:r>
              <a:rPr lang="en-US" sz="4000" b="1" dirty="0" smtClean="0">
                <a:solidFill>
                  <a:srgbClr val="FF0000"/>
                </a:solidFill>
                <a:effectLst/>
                <a:latin typeface="Times New Roman" pitchFamily="18" charset="0"/>
                <a:cs typeface="Times New Roman" pitchFamily="18" charset="0"/>
              </a:rPr>
              <a:t> </a:t>
            </a:r>
            <a:r>
              <a:rPr lang="en-US" sz="4000" b="1" dirty="0" err="1" smtClean="0">
                <a:solidFill>
                  <a:srgbClr val="FF0000"/>
                </a:solidFill>
                <a:effectLst/>
                <a:latin typeface="Times New Roman" pitchFamily="18" charset="0"/>
                <a:cs typeface="Times New Roman" pitchFamily="18" charset="0"/>
              </a:rPr>
              <a:t>xususiyatlari</a:t>
            </a:r>
            <a:r>
              <a:rPr lang="ru-RU" sz="4000" b="1" dirty="0" smtClean="0">
                <a:solidFill>
                  <a:srgbClr val="FF0000"/>
                </a:solidFill>
                <a:effectLst/>
                <a:latin typeface="Times New Roman" pitchFamily="18" charset="0"/>
                <a:cs typeface="Times New Roman" pitchFamily="18" charset="0"/>
              </a:rPr>
              <a:t/>
            </a:r>
            <a:br>
              <a:rPr lang="ru-RU" sz="4000" b="1" dirty="0" smtClean="0">
                <a:solidFill>
                  <a:srgbClr val="FF0000"/>
                </a:solidFill>
                <a:effectLst/>
                <a:latin typeface="Times New Roman" pitchFamily="18" charset="0"/>
                <a:cs typeface="Times New Roman" pitchFamily="18" charset="0"/>
              </a:rPr>
            </a:br>
            <a:r>
              <a:rPr lang="en-US" sz="1600" b="1" dirty="0" smtClean="0">
                <a:solidFill>
                  <a:srgbClr val="FF0000"/>
                </a:solidFill>
                <a:effectLst/>
                <a:latin typeface="Times New Roman" pitchFamily="18" charset="0"/>
                <a:cs typeface="Times New Roman" pitchFamily="18" charset="0"/>
              </a:rPr>
              <a:t/>
            </a:r>
            <a:br>
              <a:rPr lang="en-US" sz="1600" b="1" dirty="0" smtClean="0">
                <a:solidFill>
                  <a:srgbClr val="FF0000"/>
                </a:solidFill>
                <a:effectLst/>
                <a:latin typeface="Times New Roman" pitchFamily="18" charset="0"/>
                <a:cs typeface="Times New Roman" pitchFamily="18" charset="0"/>
              </a:rPr>
            </a:br>
            <a:r>
              <a:rPr lang="en-US" sz="4000" b="1" dirty="0" smtClean="0">
                <a:solidFill>
                  <a:srgbClr val="FF0000"/>
                </a:solidFill>
                <a:effectLst/>
                <a:latin typeface="Times New Roman" pitchFamily="18" charset="0"/>
                <a:cs typeface="Times New Roman" pitchFamily="18" charset="0"/>
              </a:rPr>
              <a:t>4. </a:t>
            </a:r>
            <a:r>
              <a:rPr lang="en-US" sz="4000" b="1" dirty="0" err="1" smtClean="0">
                <a:solidFill>
                  <a:srgbClr val="FF0000"/>
                </a:solidFill>
                <a:effectLst/>
                <a:latin typeface="Times New Roman" pitchFamily="18" charset="0"/>
                <a:cs typeface="Times New Roman" pitchFamily="18" charset="0"/>
              </a:rPr>
              <a:t>Aloqa</a:t>
            </a:r>
            <a:r>
              <a:rPr lang="en-US" sz="4000" b="1" dirty="0" smtClean="0">
                <a:solidFill>
                  <a:srgbClr val="FF0000"/>
                </a:solidFill>
                <a:effectLst/>
                <a:latin typeface="Times New Roman" pitchFamily="18" charset="0"/>
                <a:cs typeface="Times New Roman" pitchFamily="18" charset="0"/>
              </a:rPr>
              <a:t> </a:t>
            </a:r>
            <a:r>
              <a:rPr lang="en-US" sz="4000" b="1" dirty="0" err="1" smtClean="0">
                <a:solidFill>
                  <a:srgbClr val="FF0000"/>
                </a:solidFill>
                <a:effectLst/>
                <a:latin typeface="Times New Roman" pitchFamily="18" charset="0"/>
                <a:cs typeface="Times New Roman" pitchFamily="18" charset="0"/>
              </a:rPr>
              <a:t>maydonlari</a:t>
            </a:r>
            <a:r>
              <a:rPr lang="en-US" sz="4000" b="1" dirty="0" smtClean="0">
                <a:solidFill>
                  <a:srgbClr val="FF0000"/>
                </a:solidFill>
                <a:effectLst/>
                <a:latin typeface="Times New Roman" pitchFamily="18" charset="0"/>
                <a:cs typeface="Times New Roman" pitchFamily="18" charset="0"/>
              </a:rPr>
              <a:t>.</a:t>
            </a:r>
            <a:endParaRPr lang="ru-RU" sz="4000" b="1" dirty="0">
              <a:solidFill>
                <a:srgbClr val="FF0000"/>
              </a:solidFill>
              <a:effectLst/>
              <a:latin typeface="Times New Roman" pitchFamily="18" charset="0"/>
              <a:cs typeface="Times New Roman" pitchFamily="18" charset="0"/>
            </a:endParaRPr>
          </a:p>
        </p:txBody>
      </p:sp>
      <p:sp>
        <p:nvSpPr>
          <p:cNvPr id="4" name="Прямоугольник 3"/>
          <p:cNvSpPr/>
          <p:nvPr/>
        </p:nvSpPr>
        <p:spPr>
          <a:xfrm>
            <a:off x="3357554" y="714356"/>
            <a:ext cx="3048014" cy="769441"/>
          </a:xfrm>
          <a:prstGeom prst="rect">
            <a:avLst/>
          </a:prstGeom>
        </p:spPr>
        <p:txBody>
          <a:bodyPr wrap="square">
            <a:spAutoFit/>
          </a:bodyPr>
          <a:lstStyle/>
          <a:p>
            <a:pPr algn="ctr"/>
            <a:r>
              <a:rPr lang="en-US" sz="4400" b="1" dirty="0" smtClean="0">
                <a:solidFill>
                  <a:srgbClr val="FF0000"/>
                </a:solidFill>
                <a:latin typeface="Times New Roman" pitchFamily="18" charset="0"/>
                <a:ea typeface="+mj-ea"/>
                <a:cs typeface="Times New Roman" pitchFamily="18" charset="0"/>
              </a:rPr>
              <a:t>REJA </a:t>
            </a:r>
            <a:endParaRPr lang="ru-RU" sz="4400" dirty="0">
              <a:solidFill>
                <a:srgbClr val="FF0000"/>
              </a:solidFill>
              <a:latin typeface="Times New Roman" pitchFamily="18" charset="0"/>
              <a:cs typeface="Times New Roman" pitchFamily="18" charset="0"/>
            </a:endParaRPr>
          </a:p>
        </p:txBody>
      </p:sp>
      <p:sp>
        <p:nvSpPr>
          <p:cNvPr id="5" name="Номер слайда 4"/>
          <p:cNvSpPr>
            <a:spLocks noGrp="1"/>
          </p:cNvSpPr>
          <p:nvPr>
            <p:ph type="sldNum" sz="quarter" idx="12"/>
          </p:nvPr>
        </p:nvSpPr>
        <p:spPr/>
        <p:txBody>
          <a:bodyPr anchor="b"/>
          <a:lstStyle/>
          <a:p>
            <a:fld id="{1182D2C8-8C08-481D-98E3-DD766A4C5F69}" type="slidenum">
              <a:rPr lang="ru-RU" sz="2400" smtClean="0">
                <a:solidFill>
                  <a:schemeClr val="tx1"/>
                </a:solidFill>
              </a:rPr>
              <a:pPr/>
              <a:t>3</a:t>
            </a:fld>
            <a:endParaRPr lang="ru-RU" sz="2400" dirty="0">
              <a:solidFill>
                <a:schemeClr val="tx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1357298"/>
            <a:ext cx="7858180" cy="4643470"/>
          </a:xfrm>
        </p:spPr>
        <p:txBody>
          <a:bodyPr>
            <a:noAutofit/>
          </a:bodyPr>
          <a:lstStyle/>
          <a:p>
            <a:pPr marL="447675"/>
            <a:r>
              <a:rPr lang="en-US" sz="3600" dirty="0" err="1" smtClean="0">
                <a:solidFill>
                  <a:srgbClr val="002060"/>
                </a:solidFill>
                <a:latin typeface="Times New Roman" pitchFamily="18" charset="0"/>
                <a:cs typeface="Times New Roman" pitchFamily="18" charset="0"/>
              </a:rPr>
              <a:t>Odam</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yoki</a:t>
            </a:r>
            <a:r>
              <a:rPr lang="en-US" sz="3600" dirty="0" smtClean="0">
                <a:solidFill>
                  <a:srgbClr val="002060"/>
                </a:solidFill>
                <a:latin typeface="Times New Roman" pitchFamily="18" charset="0"/>
                <a:cs typeface="Times New Roman" pitchFamily="18" charset="0"/>
              </a:rPr>
              <a:t> t</a:t>
            </a:r>
            <a:r>
              <a:rPr lang="uz-Latn-UZ" sz="3600" dirty="0" smtClean="0">
                <a:solidFill>
                  <a:srgbClr val="002060"/>
                </a:solidFill>
                <a:latin typeface="Times New Roman" pitchFamily="18" charset="0"/>
                <a:cs typeface="Times New Roman" pitchFamily="18" charset="0"/>
              </a:rPr>
              <a:t>ashkilot</a:t>
            </a:r>
            <a:r>
              <a:rPr lang="en-US" sz="3600" dirty="0" err="1" smtClean="0">
                <a:solidFill>
                  <a:srgbClr val="002060"/>
                </a:solidFill>
                <a:latin typeface="Times New Roman" pitchFamily="18" charset="0"/>
                <a:cs typeface="Times New Roman" pitchFamily="18" charset="0"/>
              </a:rPr>
              <a:t>ning</a:t>
            </a:r>
            <a:r>
              <a:rPr lang="uz-Latn-UZ" sz="3600" dirty="0" smtClean="0">
                <a:solidFill>
                  <a:srgbClr val="002060"/>
                </a:solidFill>
                <a:latin typeface="Times New Roman" pitchFamily="18" charset="0"/>
                <a:cs typeface="Times New Roman" pitchFamily="18" charset="0"/>
              </a:rPr>
              <a:t> </a:t>
            </a: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1200" dirty="0" smtClean="0">
                <a:solidFill>
                  <a:srgbClr val="002060"/>
                </a:solidFill>
                <a:latin typeface="Times New Roman" pitchFamily="18" charset="0"/>
                <a:cs typeface="Times New Roman" pitchFamily="18" charset="0"/>
              </a:rPr>
              <a:t/>
            </a:r>
            <a:br>
              <a:rPr lang="en-US" sz="12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1. </a:t>
            </a:r>
            <a:r>
              <a:rPr lang="uz-Latn-UZ" sz="3600" dirty="0" smtClean="0">
                <a:solidFill>
                  <a:srgbClr val="002060"/>
                </a:solidFill>
                <a:latin typeface="Times New Roman" pitchFamily="18" charset="0"/>
                <a:cs typeface="Times New Roman" pitchFamily="18" charset="0"/>
              </a:rPr>
              <a:t>faoliyatining ichki va tashqi omillari ta'siri ostida vujudga </a:t>
            </a:r>
            <a:r>
              <a:rPr lang="uz-Latn-UZ" sz="3600" dirty="0" smtClean="0">
                <a:solidFill>
                  <a:srgbClr val="002060"/>
                </a:solidFill>
                <a:latin typeface="Times New Roman" pitchFamily="18" charset="0"/>
                <a:cs typeface="Times New Roman" pitchFamily="18" charset="0"/>
              </a:rPr>
              <a:t>keladigan</a:t>
            </a:r>
            <a:r>
              <a:rPr lang="en-US" sz="3600" dirty="0" smtClean="0">
                <a:solidFill>
                  <a:srgbClr val="002060"/>
                </a:solidFill>
                <a:latin typeface="Times New Roman" pitchFamily="18" charset="0"/>
                <a:cs typeface="Times New Roman" pitchFamily="18" charset="0"/>
              </a:rPr>
              <a:t>,</a:t>
            </a: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2. </a:t>
            </a:r>
            <a:r>
              <a:rPr lang="uz-Latn-UZ" sz="3600" dirty="0" smtClean="0">
                <a:solidFill>
                  <a:srgbClr val="002060"/>
                </a:solidFill>
                <a:latin typeface="Times New Roman" pitchFamily="18" charset="0"/>
                <a:cs typeface="Times New Roman" pitchFamily="18" charset="0"/>
              </a:rPr>
              <a:t>yangi holatga o'tkazilishini talab qiladi</a:t>
            </a:r>
            <a:r>
              <a:rPr lang="en-US" sz="3600" dirty="0" err="1" smtClean="0">
                <a:solidFill>
                  <a:srgbClr val="002060"/>
                </a:solidFill>
                <a:latin typeface="Times New Roman" pitchFamily="18" charset="0"/>
                <a:cs typeface="Times New Roman" pitchFamily="18" charset="0"/>
              </a:rPr>
              <a:t>gan</a:t>
            </a:r>
            <a:r>
              <a:rPr lang="en-US" sz="3600" dirty="0" smtClean="0">
                <a:solidFill>
                  <a:srgbClr val="002060"/>
                </a:solidFill>
                <a:latin typeface="Times New Roman" pitchFamily="18" charset="0"/>
                <a:cs typeface="Times New Roman" pitchFamily="18" charset="0"/>
              </a:rPr>
              <a:t>, </a:t>
            </a: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3. </a:t>
            </a:r>
            <a:r>
              <a:rPr lang="uz-Latn-UZ" sz="3600" dirty="0" smtClean="0">
                <a:solidFill>
                  <a:srgbClr val="002060"/>
                </a:solidFill>
                <a:latin typeface="Times New Roman" pitchFamily="18" charset="0"/>
                <a:cs typeface="Times New Roman" pitchFamily="18" charset="0"/>
              </a:rPr>
              <a:t>vaqt va makonda rivojlanadigan, </a:t>
            </a: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4. </a:t>
            </a:r>
            <a:r>
              <a:rPr lang="uz-Latn-UZ" sz="3600" dirty="0" smtClean="0">
                <a:solidFill>
                  <a:srgbClr val="002060"/>
                </a:solidFill>
                <a:latin typeface="Times New Roman" pitchFamily="18" charset="0"/>
                <a:cs typeface="Times New Roman" pitchFamily="18" charset="0"/>
              </a:rPr>
              <a:t>uning normal ishlashini buzadigan </a:t>
            </a: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t>
            </a:r>
            <a:r>
              <a:rPr lang="uz-Latn-UZ" sz="3600" dirty="0" smtClean="0">
                <a:solidFill>
                  <a:srgbClr val="002060"/>
                </a:solidFill>
                <a:latin typeface="Times New Roman" pitchFamily="18" charset="0"/>
                <a:cs typeface="Times New Roman" pitchFamily="18" charset="0"/>
              </a:rPr>
              <a:t>hodisalar va holatlar</a:t>
            </a:r>
            <a:r>
              <a:rPr lang="en-US" sz="3600" dirty="0" smtClean="0">
                <a:solidFill>
                  <a:srgbClr val="002060"/>
                </a:solidFill>
                <a:latin typeface="Times New Roman" pitchFamily="18" charset="0"/>
                <a:cs typeface="Times New Roman" pitchFamily="18" charset="0"/>
              </a:rPr>
              <a:t> </a:t>
            </a:r>
            <a:r>
              <a:rPr lang="uz-Latn-UZ" sz="3600" dirty="0" smtClean="0">
                <a:solidFill>
                  <a:srgbClr val="002060"/>
                </a:solidFill>
                <a:latin typeface="Times New Roman" pitchFamily="18" charset="0"/>
                <a:cs typeface="Times New Roman" pitchFamily="18" charset="0"/>
              </a:rPr>
              <a:t>tashkilotni</a:t>
            </a:r>
            <a:r>
              <a:rPr lang="en-US" sz="3600" dirty="0" smtClean="0">
                <a:solidFill>
                  <a:srgbClr val="002060"/>
                </a:solidFill>
                <a:latin typeface="Times New Roman" pitchFamily="18" charset="0"/>
                <a:cs typeface="Times New Roman" pitchFamily="18" charset="0"/>
              </a:rPr>
              <a:t>. </a:t>
            </a:r>
            <a:endParaRPr lang="ru-RU" sz="36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428604"/>
            <a:ext cx="8143900" cy="707886"/>
          </a:xfrm>
          <a:prstGeom prst="rect">
            <a:avLst/>
          </a:prstGeom>
          <a:solidFill>
            <a:srgbClr val="FFFF00"/>
          </a:solidFill>
        </p:spPr>
        <p:txBody>
          <a:bodyPr wrap="square">
            <a:spAutoFit/>
          </a:bodyPr>
          <a:lstStyle/>
          <a:p>
            <a:pPr algn="ctr"/>
            <a:r>
              <a:rPr lang="uz-Latn-UZ" sz="4000" b="1" dirty="0" smtClean="0">
                <a:solidFill>
                  <a:srgbClr val="FF0000"/>
                </a:solidFill>
                <a:latin typeface="Times New Roman" pitchFamily="18" charset="0"/>
                <a:cs typeface="Times New Roman" pitchFamily="18" charset="0"/>
              </a:rPr>
              <a:t>VAZIYAT</a:t>
            </a:r>
            <a:endParaRPr lang="ru-RU" sz="4000" b="1" dirty="0">
              <a:solidFill>
                <a:srgbClr val="C00000"/>
              </a:solidFill>
            </a:endParaRPr>
          </a:p>
        </p:txBody>
      </p:sp>
      <p:sp>
        <p:nvSpPr>
          <p:cNvPr id="4" name="Номер слайда 3"/>
          <p:cNvSpPr>
            <a:spLocks noGrp="1"/>
          </p:cNvSpPr>
          <p:nvPr>
            <p:ph type="sldNum" sz="quarter" idx="12"/>
          </p:nvPr>
        </p:nvSpPr>
        <p:spPr/>
        <p:txBody>
          <a:bodyPr/>
          <a:lstStyle/>
          <a:p>
            <a:fld id="{1182D2C8-8C08-481D-98E3-DD766A4C5F69}" type="slidenum">
              <a:rPr lang="ru-RU" sz="2000" smtClean="0">
                <a:solidFill>
                  <a:schemeClr val="tx1"/>
                </a:solidFill>
              </a:rPr>
              <a:pPr/>
              <a:t>4</a:t>
            </a:fld>
            <a:endParaRPr lang="ru-RU" sz="2000" dirty="0">
              <a:solidFill>
                <a:schemeClr val="tx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7" name="Прямоугольник 6"/>
          <p:cNvSpPr/>
          <p:nvPr/>
        </p:nvSpPr>
        <p:spPr>
          <a:xfrm>
            <a:off x="1284514" y="6524172"/>
            <a:ext cx="783772" cy="246743"/>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Объект 7"/>
          <p:cNvSpPr>
            <a:spLocks noGrp="1"/>
          </p:cNvSpPr>
          <p:nvPr>
            <p:ph idx="1"/>
          </p:nvPr>
        </p:nvSpPr>
        <p:spPr/>
        <p:txBody>
          <a:bodyPr/>
          <a:lstStyle/>
          <a:p>
            <a:endParaRPr lang="ru-RU"/>
          </a:p>
        </p:txBody>
      </p:sp>
      <p:sp>
        <p:nvSpPr>
          <p:cNvPr id="9" name="Прямоугольник 8"/>
          <p:cNvSpPr/>
          <p:nvPr/>
        </p:nvSpPr>
        <p:spPr>
          <a:xfrm>
            <a:off x="-142844" y="0"/>
            <a:ext cx="9286844" cy="68580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Прямоугольник 11"/>
          <p:cNvSpPr/>
          <p:nvPr/>
        </p:nvSpPr>
        <p:spPr>
          <a:xfrm>
            <a:off x="2903128" y="1"/>
            <a:ext cx="3152687" cy="753227"/>
          </a:xfrm>
          <a:prstGeom prst="rect">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solidFill>
                  <a:schemeClr val="bg1">
                    <a:lumMod val="25000"/>
                  </a:schemeClr>
                </a:solidFill>
              </a:rPr>
              <a:t>Vaziyatlar</a:t>
            </a:r>
            <a:endParaRPr lang="ru-RU" sz="2400" b="1" dirty="0">
              <a:solidFill>
                <a:schemeClr val="bg1">
                  <a:lumMod val="25000"/>
                </a:schemeClr>
              </a:solidFill>
            </a:endParaRPr>
          </a:p>
        </p:txBody>
      </p:sp>
      <p:sp>
        <p:nvSpPr>
          <p:cNvPr id="13" name="Прямоугольник 12"/>
          <p:cNvSpPr/>
          <p:nvPr/>
        </p:nvSpPr>
        <p:spPr>
          <a:xfrm>
            <a:off x="379612" y="946260"/>
            <a:ext cx="1928159" cy="73108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Latn-UZ" sz="2000" dirty="0" smtClean="0">
                <a:solidFill>
                  <a:schemeClr val="tx1"/>
                </a:solidFill>
                <a:latin typeface="Times New Roman" pitchFamily="18" charset="0"/>
                <a:cs typeface="Times New Roman" pitchFamily="18" charset="0"/>
              </a:rPr>
              <a:t>Harakatlar ko'lami bo'yicha</a:t>
            </a:r>
            <a:endParaRPr lang="ru-RU" sz="2000" dirty="0">
              <a:solidFill>
                <a:schemeClr val="tx1"/>
              </a:solidFill>
              <a:latin typeface="Times New Roman" pitchFamily="18" charset="0"/>
              <a:cs typeface="Times New Roman" pitchFamily="18" charset="0"/>
            </a:endParaRPr>
          </a:p>
        </p:txBody>
      </p:sp>
      <p:sp>
        <p:nvSpPr>
          <p:cNvPr id="14" name="Прямоугольник 13"/>
          <p:cNvSpPr/>
          <p:nvPr/>
        </p:nvSpPr>
        <p:spPr>
          <a:xfrm>
            <a:off x="3428992" y="989105"/>
            <a:ext cx="2071702" cy="782902"/>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Latn-UZ" sz="2000" dirty="0" smtClean="0">
                <a:solidFill>
                  <a:schemeClr val="tx1"/>
                </a:solidFill>
                <a:latin typeface="Times New Roman" pitchFamily="18" charset="0"/>
                <a:cs typeface="Times New Roman" pitchFamily="18" charset="0"/>
              </a:rPr>
              <a:t>Vujudga kelish sabablari </a:t>
            </a:r>
            <a:r>
              <a:rPr lang="en-US" sz="2000" dirty="0" err="1" smtClean="0">
                <a:solidFill>
                  <a:schemeClr val="tx1"/>
                </a:solidFill>
                <a:latin typeface="Times New Roman" pitchFamily="18" charset="0"/>
                <a:cs typeface="Times New Roman" pitchFamily="18" charset="0"/>
              </a:rPr>
              <a:t>bo’yicha</a:t>
            </a:r>
            <a:endParaRPr lang="ru-RU" sz="2000" dirty="0">
              <a:solidFill>
                <a:schemeClr val="tx1"/>
              </a:solidFill>
              <a:latin typeface="Times New Roman" pitchFamily="18" charset="0"/>
              <a:cs typeface="Times New Roman" pitchFamily="18" charset="0"/>
            </a:endParaRPr>
          </a:p>
        </p:txBody>
      </p:sp>
      <p:sp>
        <p:nvSpPr>
          <p:cNvPr id="15" name="Прямоугольник 14"/>
          <p:cNvSpPr/>
          <p:nvPr/>
        </p:nvSpPr>
        <p:spPr>
          <a:xfrm>
            <a:off x="6732815" y="940345"/>
            <a:ext cx="2013857" cy="724456"/>
          </a:xfrm>
          <a:prstGeom prst="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Latn-UZ" sz="2000" dirty="0" smtClean="0">
                <a:solidFill>
                  <a:schemeClr val="tx1"/>
                </a:solidFill>
                <a:latin typeface="Times New Roman" pitchFamily="18" charset="0"/>
                <a:cs typeface="Times New Roman" pitchFamily="18" charset="0"/>
              </a:rPr>
              <a:t>Tarkibi bo'yicha</a:t>
            </a:r>
            <a:endParaRPr lang="ru-RU" sz="2000" dirty="0">
              <a:solidFill>
                <a:schemeClr val="tx1"/>
              </a:solidFill>
              <a:latin typeface="Times New Roman" pitchFamily="18" charset="0"/>
              <a:cs typeface="Times New Roman" pitchFamily="18" charset="0"/>
            </a:endParaRPr>
          </a:p>
        </p:txBody>
      </p:sp>
      <p:sp>
        <p:nvSpPr>
          <p:cNvPr id="16" name="Прямоугольник 15"/>
          <p:cNvSpPr/>
          <p:nvPr/>
        </p:nvSpPr>
        <p:spPr>
          <a:xfrm>
            <a:off x="31852" y="1857364"/>
            <a:ext cx="1286710" cy="972384"/>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smtClean="0">
                <a:solidFill>
                  <a:schemeClr val="bg1">
                    <a:lumMod val="25000"/>
                  </a:schemeClr>
                </a:solidFill>
                <a:latin typeface="Times New Roman" pitchFamily="18" charset="0"/>
                <a:cs typeface="Times New Roman" pitchFamily="18" charset="0"/>
              </a:rPr>
              <a:t>Umumtizimli</a:t>
            </a:r>
            <a:endParaRPr lang="ru-RU" sz="2000" dirty="0">
              <a:solidFill>
                <a:schemeClr val="bg1">
                  <a:lumMod val="25000"/>
                </a:schemeClr>
              </a:solidFill>
              <a:latin typeface="Times New Roman" pitchFamily="18" charset="0"/>
              <a:cs typeface="Times New Roman" pitchFamily="18" charset="0"/>
            </a:endParaRPr>
          </a:p>
        </p:txBody>
      </p:sp>
      <p:sp>
        <p:nvSpPr>
          <p:cNvPr id="17" name="Прямоугольник 16"/>
          <p:cNvSpPr/>
          <p:nvPr/>
        </p:nvSpPr>
        <p:spPr>
          <a:xfrm>
            <a:off x="1516560" y="1866926"/>
            <a:ext cx="1449188" cy="955473"/>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smtClean="0">
                <a:solidFill>
                  <a:schemeClr val="bg1">
                    <a:lumMod val="25000"/>
                  </a:schemeClr>
                </a:solidFill>
                <a:latin typeface="Times New Roman" pitchFamily="18" charset="0"/>
                <a:cs typeface="Times New Roman" pitchFamily="18" charset="0"/>
              </a:rPr>
              <a:t>Tizim</a:t>
            </a:r>
            <a:r>
              <a:rPr lang="en-US" sz="2000" dirty="0" smtClean="0">
                <a:solidFill>
                  <a:schemeClr val="bg1">
                    <a:lumMod val="25000"/>
                  </a:schemeClr>
                </a:solidFill>
                <a:latin typeface="Times New Roman" pitchFamily="18" charset="0"/>
                <a:cs typeface="Times New Roman" pitchFamily="18" charset="0"/>
              </a:rPr>
              <a:t> </a:t>
            </a:r>
            <a:r>
              <a:rPr lang="en-US" sz="2000" dirty="0" err="1" smtClean="0">
                <a:solidFill>
                  <a:schemeClr val="bg1">
                    <a:lumMod val="25000"/>
                  </a:schemeClr>
                </a:solidFill>
                <a:latin typeface="Times New Roman" pitchFamily="18" charset="0"/>
                <a:cs typeface="Times New Roman" pitchFamily="18" charset="0"/>
              </a:rPr>
              <a:t>elementlari</a:t>
            </a:r>
            <a:endParaRPr lang="en-US" sz="2000" dirty="0" smtClean="0">
              <a:solidFill>
                <a:schemeClr val="bg1">
                  <a:lumMod val="25000"/>
                </a:schemeClr>
              </a:solidFill>
              <a:latin typeface="Times New Roman" pitchFamily="18" charset="0"/>
              <a:cs typeface="Times New Roman" pitchFamily="18" charset="0"/>
            </a:endParaRPr>
          </a:p>
          <a:p>
            <a:pPr algn="ctr"/>
            <a:r>
              <a:rPr lang="en-US" sz="2000" dirty="0" err="1" smtClean="0">
                <a:solidFill>
                  <a:schemeClr val="bg1">
                    <a:lumMod val="25000"/>
                  </a:schemeClr>
                </a:solidFill>
                <a:latin typeface="Times New Roman" pitchFamily="18" charset="0"/>
                <a:cs typeface="Times New Roman" pitchFamily="18" charset="0"/>
              </a:rPr>
              <a:t>da</a:t>
            </a:r>
            <a:endParaRPr lang="ru-RU" sz="2000" dirty="0">
              <a:solidFill>
                <a:schemeClr val="bg1">
                  <a:lumMod val="25000"/>
                </a:schemeClr>
              </a:solidFill>
              <a:latin typeface="Times New Roman" pitchFamily="18" charset="0"/>
              <a:cs typeface="Times New Roman" pitchFamily="18" charset="0"/>
            </a:endParaRPr>
          </a:p>
        </p:txBody>
      </p:sp>
      <p:sp>
        <p:nvSpPr>
          <p:cNvPr id="19" name="Прямоугольник 18"/>
          <p:cNvSpPr/>
          <p:nvPr/>
        </p:nvSpPr>
        <p:spPr>
          <a:xfrm>
            <a:off x="3135086" y="1928802"/>
            <a:ext cx="1393371" cy="100141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smtClean="0">
                <a:solidFill>
                  <a:schemeClr val="tx1"/>
                </a:solidFill>
                <a:latin typeface="Times New Roman" pitchFamily="18" charset="0"/>
                <a:cs typeface="Times New Roman" pitchFamily="18" charset="0"/>
              </a:rPr>
              <a:t>Vazifani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bajarish</a:t>
            </a:r>
            <a:endParaRPr lang="ru-RU" sz="1900" dirty="0">
              <a:solidFill>
                <a:schemeClr val="tx1"/>
              </a:solidFill>
              <a:latin typeface="Times New Roman" pitchFamily="18" charset="0"/>
              <a:cs typeface="Times New Roman" pitchFamily="18" charset="0"/>
            </a:endParaRPr>
          </a:p>
        </p:txBody>
      </p:sp>
      <p:sp>
        <p:nvSpPr>
          <p:cNvPr id="20" name="Прямоугольник 19"/>
          <p:cNvSpPr/>
          <p:nvPr/>
        </p:nvSpPr>
        <p:spPr>
          <a:xfrm>
            <a:off x="4811485" y="1928802"/>
            <a:ext cx="1117837" cy="1001414"/>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smtClean="0">
                <a:solidFill>
                  <a:schemeClr val="bg1">
                    <a:lumMod val="25000"/>
                  </a:schemeClr>
                </a:solidFill>
                <a:latin typeface="Times New Roman" pitchFamily="18" charset="0"/>
                <a:cs typeface="Times New Roman" pitchFamily="18" charset="0"/>
              </a:rPr>
              <a:t>Yangi</a:t>
            </a:r>
            <a:r>
              <a:rPr lang="en-US" sz="2000" dirty="0" smtClean="0">
                <a:solidFill>
                  <a:schemeClr val="bg1">
                    <a:lumMod val="25000"/>
                  </a:schemeClr>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maqsad</a:t>
            </a:r>
            <a:endParaRPr lang="ru-RU" sz="2000" dirty="0">
              <a:solidFill>
                <a:schemeClr val="tx1"/>
              </a:solidFill>
              <a:latin typeface="Times New Roman" pitchFamily="18" charset="0"/>
              <a:cs typeface="Times New Roman" pitchFamily="18" charset="0"/>
            </a:endParaRPr>
          </a:p>
        </p:txBody>
      </p:sp>
      <p:sp>
        <p:nvSpPr>
          <p:cNvPr id="21" name="Прямоугольник 20"/>
          <p:cNvSpPr/>
          <p:nvPr/>
        </p:nvSpPr>
        <p:spPr>
          <a:xfrm>
            <a:off x="6215074" y="1853600"/>
            <a:ext cx="1110343" cy="865493"/>
          </a:xfrm>
          <a:prstGeom prst="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smtClean="0">
                <a:solidFill>
                  <a:schemeClr val="bg1">
                    <a:lumMod val="25000"/>
                  </a:schemeClr>
                </a:solidFill>
                <a:latin typeface="Times New Roman" pitchFamily="18" charset="0"/>
                <a:cs typeface="Times New Roman" pitchFamily="18" charset="0"/>
              </a:rPr>
              <a:t>Xizmat</a:t>
            </a:r>
            <a:r>
              <a:rPr lang="en-US" sz="2800" dirty="0" smtClean="0">
                <a:solidFill>
                  <a:schemeClr val="bg1">
                    <a:lumMod val="25000"/>
                  </a:schemeClr>
                </a:solidFill>
                <a:latin typeface="Times New Roman" pitchFamily="18" charset="0"/>
                <a:cs typeface="Times New Roman" pitchFamily="18" charset="0"/>
              </a:rPr>
              <a:t> </a:t>
            </a:r>
            <a:endParaRPr lang="ru-RU" sz="2800" dirty="0">
              <a:solidFill>
                <a:schemeClr val="bg1">
                  <a:lumMod val="25000"/>
                </a:schemeClr>
              </a:solidFill>
              <a:latin typeface="Times New Roman" pitchFamily="18" charset="0"/>
              <a:cs typeface="Times New Roman" pitchFamily="18" charset="0"/>
            </a:endParaRPr>
          </a:p>
        </p:txBody>
      </p:sp>
      <p:sp>
        <p:nvSpPr>
          <p:cNvPr id="22" name="Прямоугольник 21"/>
          <p:cNvSpPr/>
          <p:nvPr/>
        </p:nvSpPr>
        <p:spPr>
          <a:xfrm>
            <a:off x="7775788" y="1838864"/>
            <a:ext cx="1053249" cy="886767"/>
          </a:xfrm>
          <a:prstGeom prst="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smtClean="0">
                <a:solidFill>
                  <a:schemeClr val="bg1">
                    <a:lumMod val="25000"/>
                  </a:schemeClr>
                </a:solidFill>
                <a:latin typeface="Times New Roman" pitchFamily="18" charset="0"/>
                <a:cs typeface="Times New Roman" pitchFamily="18" charset="0"/>
              </a:rPr>
              <a:t>Iqtiso-diy</a:t>
            </a:r>
            <a:endParaRPr lang="ru-RU" sz="2000" dirty="0">
              <a:solidFill>
                <a:schemeClr val="bg1">
                  <a:lumMod val="25000"/>
                </a:schemeClr>
              </a:solidFill>
              <a:latin typeface="Times New Roman" pitchFamily="18" charset="0"/>
              <a:cs typeface="Times New Roman" pitchFamily="18" charset="0"/>
            </a:endParaRPr>
          </a:p>
        </p:txBody>
      </p:sp>
      <p:sp>
        <p:nvSpPr>
          <p:cNvPr id="23" name="Прямоугольник 22"/>
          <p:cNvSpPr/>
          <p:nvPr/>
        </p:nvSpPr>
        <p:spPr>
          <a:xfrm>
            <a:off x="438210" y="2956609"/>
            <a:ext cx="1928160" cy="972457"/>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dirty="0" smtClean="0">
                <a:solidFill>
                  <a:schemeClr val="bg1">
                    <a:lumMod val="25000"/>
                  </a:schemeClr>
                </a:solidFill>
              </a:rPr>
              <a:t>Возникающие в подсистемах</a:t>
            </a:r>
            <a:endParaRPr lang="ru-RU" sz="2000" dirty="0">
              <a:solidFill>
                <a:schemeClr val="bg1">
                  <a:lumMod val="25000"/>
                </a:schemeClr>
              </a:solidFill>
            </a:endParaRPr>
          </a:p>
        </p:txBody>
      </p:sp>
      <p:sp>
        <p:nvSpPr>
          <p:cNvPr id="24" name="Прямоугольник 23"/>
          <p:cNvSpPr/>
          <p:nvPr/>
        </p:nvSpPr>
        <p:spPr>
          <a:xfrm>
            <a:off x="3135086" y="3043155"/>
            <a:ext cx="1393371" cy="885911"/>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smtClean="0">
                <a:solidFill>
                  <a:schemeClr val="tx1"/>
                </a:solidFill>
                <a:latin typeface="Times New Roman" pitchFamily="18" charset="0"/>
                <a:cs typeface="Times New Roman" pitchFamily="18" charset="0"/>
              </a:rPr>
              <a:t>Sun’iy</a:t>
            </a:r>
            <a:r>
              <a:rPr lang="en-US" sz="2000" dirty="0" smtClean="0">
                <a:solidFill>
                  <a:schemeClr val="bg1">
                    <a:lumMod val="25000"/>
                  </a:schemeClr>
                </a:solidFill>
                <a:latin typeface="Times New Roman" pitchFamily="18" charset="0"/>
                <a:cs typeface="Times New Roman" pitchFamily="18" charset="0"/>
              </a:rPr>
              <a:t> </a:t>
            </a:r>
            <a:r>
              <a:rPr lang="en-US" sz="2000" dirty="0" err="1" smtClean="0">
                <a:solidFill>
                  <a:schemeClr val="bg1">
                    <a:lumMod val="25000"/>
                  </a:schemeClr>
                </a:solidFill>
                <a:latin typeface="Times New Roman" pitchFamily="18" charset="0"/>
                <a:cs typeface="Times New Roman" pitchFamily="18" charset="0"/>
              </a:rPr>
              <a:t>to’siqlar</a:t>
            </a:r>
            <a:endParaRPr lang="ru-RU" sz="2000" dirty="0">
              <a:solidFill>
                <a:schemeClr val="bg1">
                  <a:lumMod val="25000"/>
                </a:schemeClr>
              </a:solidFill>
              <a:latin typeface="Times New Roman" pitchFamily="18" charset="0"/>
              <a:cs typeface="Times New Roman" pitchFamily="18" charset="0"/>
            </a:endParaRPr>
          </a:p>
        </p:txBody>
      </p:sp>
      <p:sp>
        <p:nvSpPr>
          <p:cNvPr id="25" name="Прямоугольник 24"/>
          <p:cNvSpPr/>
          <p:nvPr/>
        </p:nvSpPr>
        <p:spPr>
          <a:xfrm>
            <a:off x="4811485" y="3000372"/>
            <a:ext cx="1189275" cy="928694"/>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Latn-UZ" sz="2000" dirty="0" smtClean="0">
                <a:solidFill>
                  <a:schemeClr val="tx1"/>
                </a:solidFill>
                <a:latin typeface="Times New Roman" pitchFamily="18" charset="0"/>
                <a:cs typeface="Times New Roman" pitchFamily="18" charset="0"/>
              </a:rPr>
              <a:t>Tasodifiy holatlar</a:t>
            </a:r>
            <a:endParaRPr lang="ru-RU" sz="1900" dirty="0">
              <a:solidFill>
                <a:schemeClr val="tx1"/>
              </a:solidFill>
              <a:latin typeface="Times New Roman" pitchFamily="18" charset="0"/>
              <a:cs typeface="Times New Roman" pitchFamily="18" charset="0"/>
            </a:endParaRPr>
          </a:p>
        </p:txBody>
      </p:sp>
      <p:sp>
        <p:nvSpPr>
          <p:cNvPr id="26" name="Прямоугольник 25"/>
          <p:cNvSpPr/>
          <p:nvPr/>
        </p:nvSpPr>
        <p:spPr>
          <a:xfrm>
            <a:off x="6231906" y="3008784"/>
            <a:ext cx="1164771" cy="882802"/>
          </a:xfrm>
          <a:prstGeom prst="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smtClean="0">
                <a:solidFill>
                  <a:schemeClr val="bg1">
                    <a:lumMod val="25000"/>
                  </a:schemeClr>
                </a:solidFill>
                <a:latin typeface="Times New Roman" pitchFamily="18" charset="0"/>
                <a:cs typeface="Times New Roman" pitchFamily="18" charset="0"/>
              </a:rPr>
              <a:t>Psixolo-gik</a:t>
            </a:r>
            <a:endParaRPr lang="ru-RU" sz="2000" dirty="0">
              <a:solidFill>
                <a:schemeClr val="bg1">
                  <a:lumMod val="25000"/>
                </a:schemeClr>
              </a:solidFill>
              <a:latin typeface="Times New Roman" pitchFamily="18" charset="0"/>
              <a:cs typeface="Times New Roman" pitchFamily="18" charset="0"/>
            </a:endParaRPr>
          </a:p>
        </p:txBody>
      </p:sp>
      <p:sp>
        <p:nvSpPr>
          <p:cNvPr id="28" name="Прямоугольник 27"/>
          <p:cNvSpPr/>
          <p:nvPr/>
        </p:nvSpPr>
        <p:spPr>
          <a:xfrm>
            <a:off x="7780344" y="3043647"/>
            <a:ext cx="1220812" cy="920034"/>
          </a:xfrm>
          <a:prstGeom prst="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smtClean="0">
                <a:solidFill>
                  <a:schemeClr val="bg1">
                    <a:lumMod val="25000"/>
                  </a:schemeClr>
                </a:solidFill>
                <a:latin typeface="Times New Roman" pitchFamily="18" charset="0"/>
                <a:cs typeface="Times New Roman" pitchFamily="18" charset="0"/>
              </a:rPr>
              <a:t>Tashkiliy</a:t>
            </a:r>
            <a:endParaRPr lang="ru-RU" sz="2000" dirty="0" smtClean="0">
              <a:solidFill>
                <a:schemeClr val="bg1">
                  <a:lumMod val="25000"/>
                </a:schemeClr>
              </a:solidFill>
              <a:latin typeface="Times New Roman" pitchFamily="18" charset="0"/>
              <a:cs typeface="Times New Roman" pitchFamily="18" charset="0"/>
            </a:endParaRPr>
          </a:p>
          <a:p>
            <a:pPr algn="ctr"/>
            <a:endParaRPr lang="ru-RU" sz="1900" dirty="0">
              <a:solidFill>
                <a:schemeClr val="bg1">
                  <a:lumMod val="25000"/>
                </a:schemeClr>
              </a:solidFill>
            </a:endParaRPr>
          </a:p>
        </p:txBody>
      </p:sp>
      <p:sp>
        <p:nvSpPr>
          <p:cNvPr id="30" name="Прямоугольник 29"/>
          <p:cNvSpPr/>
          <p:nvPr/>
        </p:nvSpPr>
        <p:spPr>
          <a:xfrm>
            <a:off x="95488" y="4286256"/>
            <a:ext cx="1899668" cy="598131"/>
          </a:xfrm>
          <a:prstGeom prst="rect">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smtClean="0">
                <a:solidFill>
                  <a:schemeClr val="tx1"/>
                </a:solidFill>
                <a:latin typeface="Times New Roman" pitchFamily="18" charset="0"/>
                <a:cs typeface="Times New Roman" pitchFamily="18" charset="0"/>
              </a:rPr>
              <a:t>Ba</a:t>
            </a:r>
            <a:r>
              <a:rPr lang="uz-Latn-UZ" sz="2000" dirty="0" smtClean="0">
                <a:solidFill>
                  <a:schemeClr val="tx1"/>
                </a:solidFill>
                <a:latin typeface="Times New Roman" pitchFamily="18" charset="0"/>
                <a:cs typeface="Times New Roman" pitchFamily="18" charset="0"/>
              </a:rPr>
              <a:t>hoga ko'ra</a:t>
            </a:r>
            <a:endParaRPr lang="ru-RU" sz="1900" dirty="0">
              <a:solidFill>
                <a:schemeClr val="tx1"/>
              </a:solidFill>
              <a:latin typeface="Times New Roman" pitchFamily="18" charset="0"/>
              <a:cs typeface="Times New Roman" pitchFamily="18" charset="0"/>
            </a:endParaRPr>
          </a:p>
        </p:txBody>
      </p:sp>
      <p:sp>
        <p:nvSpPr>
          <p:cNvPr id="31" name="Прямоугольник 30"/>
          <p:cNvSpPr/>
          <p:nvPr/>
        </p:nvSpPr>
        <p:spPr>
          <a:xfrm>
            <a:off x="2547258" y="4331067"/>
            <a:ext cx="1981199" cy="598131"/>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Latn-UZ" sz="2000" dirty="0" smtClean="0">
                <a:solidFill>
                  <a:schemeClr val="tx1"/>
                </a:solidFill>
              </a:rPr>
              <a:t>Tuzilish darajasi </a:t>
            </a:r>
            <a:endParaRPr lang="ru-RU" sz="1900" dirty="0">
              <a:solidFill>
                <a:schemeClr val="tx1"/>
              </a:solidFill>
            </a:endParaRPr>
          </a:p>
        </p:txBody>
      </p:sp>
      <p:sp>
        <p:nvSpPr>
          <p:cNvPr id="32" name="Прямоугольник 31"/>
          <p:cNvSpPr/>
          <p:nvPr/>
        </p:nvSpPr>
        <p:spPr>
          <a:xfrm>
            <a:off x="5105400" y="4357694"/>
            <a:ext cx="1371488" cy="598131"/>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900" dirty="0" err="1" smtClean="0">
                <a:solidFill>
                  <a:schemeClr val="bg1">
                    <a:lumMod val="25000"/>
                  </a:schemeClr>
                </a:solidFill>
              </a:rPr>
              <a:t>Murakkab-lik</a:t>
            </a:r>
            <a:r>
              <a:rPr lang="en-US" sz="1900" dirty="0" smtClean="0">
                <a:solidFill>
                  <a:schemeClr val="bg1">
                    <a:lumMod val="25000"/>
                  </a:schemeClr>
                </a:solidFill>
              </a:rPr>
              <a:t> </a:t>
            </a:r>
            <a:endParaRPr lang="ru-RU" sz="1900" dirty="0">
              <a:solidFill>
                <a:schemeClr val="bg1">
                  <a:lumMod val="25000"/>
                </a:schemeClr>
              </a:solidFill>
            </a:endParaRPr>
          </a:p>
        </p:txBody>
      </p:sp>
      <p:sp>
        <p:nvSpPr>
          <p:cNvPr id="33" name="Прямоугольник 32"/>
          <p:cNvSpPr/>
          <p:nvPr/>
        </p:nvSpPr>
        <p:spPr>
          <a:xfrm>
            <a:off x="6857885" y="4375380"/>
            <a:ext cx="1869564" cy="580444"/>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Latn-UZ" sz="2000" dirty="0" smtClean="0">
                <a:solidFill>
                  <a:schemeClr val="tx1"/>
                </a:solidFill>
                <a:latin typeface="Times New Roman" pitchFamily="18" charset="0"/>
                <a:cs typeface="Times New Roman" pitchFamily="18" charset="0"/>
              </a:rPr>
              <a:t>Vaqtinchalik </a:t>
            </a:r>
            <a:r>
              <a:rPr lang="en-US" sz="2000" dirty="0" err="1" smtClean="0">
                <a:solidFill>
                  <a:schemeClr val="tx1"/>
                </a:solidFill>
                <a:latin typeface="Times New Roman" pitchFamily="18" charset="0"/>
                <a:cs typeface="Times New Roman" pitchFamily="18" charset="0"/>
              </a:rPr>
              <a:t>bo’yicha</a:t>
            </a:r>
            <a:endParaRPr lang="ru-RU" sz="1900" dirty="0">
              <a:solidFill>
                <a:schemeClr val="tx1"/>
              </a:solidFill>
              <a:latin typeface="Times New Roman" pitchFamily="18" charset="0"/>
              <a:cs typeface="Times New Roman" pitchFamily="18" charset="0"/>
            </a:endParaRPr>
          </a:p>
        </p:txBody>
      </p:sp>
      <p:sp>
        <p:nvSpPr>
          <p:cNvPr id="39" name="Прямоугольник 38"/>
          <p:cNvSpPr/>
          <p:nvPr/>
        </p:nvSpPr>
        <p:spPr>
          <a:xfrm>
            <a:off x="22358" y="5143512"/>
            <a:ext cx="2045927" cy="428628"/>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solidFill>
                  <a:schemeClr val="bg1">
                    <a:lumMod val="25000"/>
                  </a:schemeClr>
                </a:solidFill>
              </a:rPr>
              <a:t>Qoniqarli</a:t>
            </a:r>
            <a:endParaRPr lang="ru-RU" dirty="0">
              <a:solidFill>
                <a:schemeClr val="bg1">
                  <a:lumMod val="25000"/>
                </a:schemeClr>
              </a:solidFill>
            </a:endParaRPr>
          </a:p>
        </p:txBody>
      </p:sp>
      <p:sp>
        <p:nvSpPr>
          <p:cNvPr id="40" name="Прямоугольник 39"/>
          <p:cNvSpPr/>
          <p:nvPr/>
        </p:nvSpPr>
        <p:spPr>
          <a:xfrm>
            <a:off x="0" y="5715016"/>
            <a:ext cx="2036432" cy="428628"/>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solidFill>
                  <a:schemeClr val="bg1">
                    <a:lumMod val="25000"/>
                  </a:schemeClr>
                </a:solidFill>
              </a:rPr>
              <a:t>Qoniqarsiz</a:t>
            </a:r>
            <a:endParaRPr lang="ru-RU" dirty="0">
              <a:solidFill>
                <a:schemeClr val="bg1">
                  <a:lumMod val="25000"/>
                </a:schemeClr>
              </a:solidFill>
            </a:endParaRPr>
          </a:p>
        </p:txBody>
      </p:sp>
      <p:sp>
        <p:nvSpPr>
          <p:cNvPr id="42" name="Прямоугольник 41"/>
          <p:cNvSpPr/>
          <p:nvPr/>
        </p:nvSpPr>
        <p:spPr>
          <a:xfrm>
            <a:off x="2571736" y="5143512"/>
            <a:ext cx="1981199" cy="459561"/>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Latn-UZ" dirty="0" smtClean="0">
                <a:solidFill>
                  <a:schemeClr val="tx1"/>
                </a:solidFill>
              </a:rPr>
              <a:t>yaxshi tuzilgan</a:t>
            </a:r>
            <a:endParaRPr lang="ru-RU" dirty="0">
              <a:solidFill>
                <a:schemeClr val="tx1"/>
              </a:solidFill>
            </a:endParaRPr>
          </a:p>
        </p:txBody>
      </p:sp>
      <p:sp>
        <p:nvSpPr>
          <p:cNvPr id="43" name="Прямоугольник 42"/>
          <p:cNvSpPr/>
          <p:nvPr/>
        </p:nvSpPr>
        <p:spPr>
          <a:xfrm>
            <a:off x="2571736" y="5715016"/>
            <a:ext cx="1981199" cy="469757"/>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Latn-UZ" sz="2000" dirty="0" smtClean="0">
                <a:solidFill>
                  <a:schemeClr val="tx1"/>
                </a:solidFill>
                <a:latin typeface="Times New Roman" pitchFamily="18" charset="0"/>
                <a:cs typeface="Times New Roman" pitchFamily="18" charset="0"/>
              </a:rPr>
              <a:t>tahlil qilish qiyin</a:t>
            </a:r>
            <a:endParaRPr lang="ru-RU" sz="2000" dirty="0">
              <a:solidFill>
                <a:schemeClr val="tx1"/>
              </a:solidFill>
              <a:latin typeface="Times New Roman" pitchFamily="18" charset="0"/>
              <a:cs typeface="Times New Roman" pitchFamily="18" charset="0"/>
            </a:endParaRPr>
          </a:p>
        </p:txBody>
      </p:sp>
      <p:sp>
        <p:nvSpPr>
          <p:cNvPr id="44" name="Прямоугольник 43"/>
          <p:cNvSpPr/>
          <p:nvPr/>
        </p:nvSpPr>
        <p:spPr>
          <a:xfrm>
            <a:off x="5072066" y="5143512"/>
            <a:ext cx="1371488" cy="391499"/>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50" dirty="0" err="1" smtClean="0">
                <a:solidFill>
                  <a:schemeClr val="bg1">
                    <a:lumMod val="25000"/>
                  </a:schemeClr>
                </a:solidFill>
              </a:rPr>
              <a:t>sodda</a:t>
            </a:r>
            <a:endParaRPr lang="ru-RU" sz="1850" dirty="0">
              <a:solidFill>
                <a:schemeClr val="bg1">
                  <a:lumMod val="25000"/>
                </a:schemeClr>
              </a:solidFill>
            </a:endParaRPr>
          </a:p>
        </p:txBody>
      </p:sp>
      <p:sp>
        <p:nvSpPr>
          <p:cNvPr id="45" name="Прямоугольник 44"/>
          <p:cNvSpPr/>
          <p:nvPr/>
        </p:nvSpPr>
        <p:spPr>
          <a:xfrm>
            <a:off x="5072066" y="5715016"/>
            <a:ext cx="1371488" cy="485007"/>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solidFill>
                  <a:schemeClr val="bg1">
                    <a:lumMod val="25000"/>
                  </a:schemeClr>
                </a:solidFill>
              </a:rPr>
              <a:t>murakkab</a:t>
            </a:r>
            <a:endParaRPr lang="ru-RU" dirty="0">
              <a:solidFill>
                <a:schemeClr val="bg1">
                  <a:lumMod val="25000"/>
                </a:schemeClr>
              </a:solidFill>
            </a:endParaRPr>
          </a:p>
        </p:txBody>
      </p:sp>
      <p:sp>
        <p:nvSpPr>
          <p:cNvPr id="46" name="Прямоугольник 45"/>
          <p:cNvSpPr/>
          <p:nvPr/>
        </p:nvSpPr>
        <p:spPr>
          <a:xfrm>
            <a:off x="6858016" y="5143512"/>
            <a:ext cx="1869564" cy="428628"/>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Latn-UZ" sz="2000" dirty="0" smtClean="0">
                <a:solidFill>
                  <a:schemeClr val="tx1"/>
                </a:solidFill>
              </a:rPr>
              <a:t>qisqa muddat</a:t>
            </a:r>
            <a:r>
              <a:rPr lang="en-US" sz="2000" dirty="0" err="1" smtClean="0">
                <a:solidFill>
                  <a:schemeClr val="tx1"/>
                </a:solidFill>
              </a:rPr>
              <a:t>li</a:t>
            </a:r>
            <a:endParaRPr lang="ru-RU" sz="1850" dirty="0">
              <a:solidFill>
                <a:schemeClr val="tx1"/>
              </a:solidFill>
            </a:endParaRPr>
          </a:p>
        </p:txBody>
      </p:sp>
      <p:sp>
        <p:nvSpPr>
          <p:cNvPr id="47" name="Прямоугольник 46"/>
          <p:cNvSpPr/>
          <p:nvPr/>
        </p:nvSpPr>
        <p:spPr>
          <a:xfrm>
            <a:off x="6858016" y="5715016"/>
            <a:ext cx="1888787" cy="512430"/>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smtClean="0">
                <a:solidFill>
                  <a:schemeClr val="tx1"/>
                </a:solidFill>
              </a:rPr>
              <a:t>uzoq</a:t>
            </a:r>
            <a:r>
              <a:rPr lang="uz-Latn-UZ" sz="2000" dirty="0" smtClean="0">
                <a:solidFill>
                  <a:schemeClr val="tx1"/>
                </a:solidFill>
              </a:rPr>
              <a:t> muddat</a:t>
            </a:r>
            <a:r>
              <a:rPr lang="en-US" sz="2000" dirty="0" err="1" smtClean="0">
                <a:solidFill>
                  <a:schemeClr val="tx1"/>
                </a:solidFill>
              </a:rPr>
              <a:t>li</a:t>
            </a:r>
            <a:endParaRPr lang="ru-RU" sz="2000" dirty="0">
              <a:solidFill>
                <a:schemeClr val="tx1"/>
              </a:solidFill>
            </a:endParaRPr>
          </a:p>
        </p:txBody>
      </p:sp>
      <p:cxnSp>
        <p:nvCxnSpPr>
          <p:cNvPr id="51" name="Прямая соединительная линия 50"/>
          <p:cNvCxnSpPr>
            <a:endCxn id="14" idx="0"/>
          </p:cNvCxnSpPr>
          <p:nvPr/>
        </p:nvCxnSpPr>
        <p:spPr>
          <a:xfrm rot="5400000">
            <a:off x="4348731" y="862445"/>
            <a:ext cx="242772" cy="10548"/>
          </a:xfrm>
          <a:prstGeom prst="line">
            <a:avLst/>
          </a:prstGeom>
          <a:ln w="38100">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cxnSp>
        <p:nvCxnSpPr>
          <p:cNvPr id="56" name="Прямая соединительная линия 55"/>
          <p:cNvCxnSpPr>
            <a:stCxn id="12" idx="2"/>
          </p:cNvCxnSpPr>
          <p:nvPr/>
        </p:nvCxnSpPr>
        <p:spPr>
          <a:xfrm>
            <a:off x="4479471" y="753228"/>
            <a:ext cx="0" cy="1"/>
          </a:xfrm>
          <a:prstGeom prst="line">
            <a:avLst/>
          </a:prstGeom>
        </p:spPr>
        <p:style>
          <a:lnRef idx="1">
            <a:schemeClr val="accent1"/>
          </a:lnRef>
          <a:fillRef idx="0">
            <a:schemeClr val="accent1"/>
          </a:fillRef>
          <a:effectRef idx="0">
            <a:schemeClr val="accent1"/>
          </a:effectRef>
          <a:fontRef idx="minor">
            <a:schemeClr val="tx1"/>
          </a:fontRef>
        </p:style>
      </p:cxnSp>
      <p:cxnSp>
        <p:nvCxnSpPr>
          <p:cNvPr id="63" name="Прямая соединительная линия 62"/>
          <p:cNvCxnSpPr/>
          <p:nvPr/>
        </p:nvCxnSpPr>
        <p:spPr>
          <a:xfrm flipH="1">
            <a:off x="1318563" y="842659"/>
            <a:ext cx="6402074" cy="0"/>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cxnSp>
        <p:nvCxnSpPr>
          <p:cNvPr id="67" name="Прямая соединительная линия 66"/>
          <p:cNvCxnSpPr/>
          <p:nvPr/>
        </p:nvCxnSpPr>
        <p:spPr>
          <a:xfrm>
            <a:off x="1318562" y="842659"/>
            <a:ext cx="0" cy="97686"/>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cxnSp>
        <p:nvCxnSpPr>
          <p:cNvPr id="75" name="Прямая соединительная линия 74"/>
          <p:cNvCxnSpPr/>
          <p:nvPr/>
        </p:nvCxnSpPr>
        <p:spPr>
          <a:xfrm>
            <a:off x="7720637" y="842659"/>
            <a:ext cx="0" cy="97686"/>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cxnSp>
        <p:nvCxnSpPr>
          <p:cNvPr id="79" name="Прямая соединительная линия 78"/>
          <p:cNvCxnSpPr/>
          <p:nvPr/>
        </p:nvCxnSpPr>
        <p:spPr>
          <a:xfrm rot="5400000">
            <a:off x="500525" y="1748288"/>
            <a:ext cx="180023" cy="38128"/>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cxnSp>
        <p:nvCxnSpPr>
          <p:cNvPr id="83" name="Прямая соединительная линия 82"/>
          <p:cNvCxnSpPr/>
          <p:nvPr/>
        </p:nvCxnSpPr>
        <p:spPr>
          <a:xfrm rot="16200000" flipH="1">
            <a:off x="1907681" y="1764813"/>
            <a:ext cx="180024" cy="5077"/>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cxnSp>
        <p:nvCxnSpPr>
          <p:cNvPr id="91" name="Прямая соединительная линия 90"/>
          <p:cNvCxnSpPr>
            <a:stCxn id="23" idx="0"/>
          </p:cNvCxnSpPr>
          <p:nvPr/>
        </p:nvCxnSpPr>
        <p:spPr>
          <a:xfrm rot="5400000" flipH="1" flipV="1">
            <a:off x="769082" y="2310549"/>
            <a:ext cx="1279268" cy="12853"/>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cxnSp>
        <p:nvCxnSpPr>
          <p:cNvPr id="93" name="Прямая соединительная линия 92"/>
          <p:cNvCxnSpPr/>
          <p:nvPr/>
        </p:nvCxnSpPr>
        <p:spPr>
          <a:xfrm rot="5400000">
            <a:off x="1315079" y="2600176"/>
            <a:ext cx="3514243" cy="796"/>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cxnSp>
        <p:nvCxnSpPr>
          <p:cNvPr id="98" name="Прямая соединительная линия 97"/>
          <p:cNvCxnSpPr/>
          <p:nvPr/>
        </p:nvCxnSpPr>
        <p:spPr>
          <a:xfrm rot="10800000" flipV="1">
            <a:off x="1045030" y="4071942"/>
            <a:ext cx="2026772" cy="14506"/>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cxnSp>
        <p:nvCxnSpPr>
          <p:cNvPr id="100" name="Прямая соединительная линия 99"/>
          <p:cNvCxnSpPr>
            <a:endCxn id="30" idx="0"/>
          </p:cNvCxnSpPr>
          <p:nvPr/>
        </p:nvCxnSpPr>
        <p:spPr>
          <a:xfrm rot="16200000" flipH="1">
            <a:off x="938019" y="4178952"/>
            <a:ext cx="214313" cy="294"/>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cxnSp>
        <p:nvCxnSpPr>
          <p:cNvPr id="105" name="Прямая соединительная линия 104"/>
          <p:cNvCxnSpPr>
            <a:stCxn id="30" idx="2"/>
            <a:endCxn id="39" idx="0"/>
          </p:cNvCxnSpPr>
          <p:nvPr/>
        </p:nvCxnSpPr>
        <p:spPr>
          <a:xfrm rot="5400000">
            <a:off x="915760" y="5013949"/>
            <a:ext cx="259125" cy="1588"/>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cxnSp>
        <p:nvCxnSpPr>
          <p:cNvPr id="109" name="Прямая соединительная линия 108"/>
          <p:cNvCxnSpPr/>
          <p:nvPr/>
        </p:nvCxnSpPr>
        <p:spPr>
          <a:xfrm flipH="1" flipV="1">
            <a:off x="1045029" y="5613805"/>
            <a:ext cx="5041" cy="101211"/>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cxnSp>
        <p:nvCxnSpPr>
          <p:cNvPr id="120" name="Прямая соединительная линия 119"/>
          <p:cNvCxnSpPr/>
          <p:nvPr/>
        </p:nvCxnSpPr>
        <p:spPr>
          <a:xfrm rot="16200000" flipH="1">
            <a:off x="4306489" y="2591985"/>
            <a:ext cx="3515034" cy="16384"/>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cxnSp>
        <p:nvCxnSpPr>
          <p:cNvPr id="124" name="Прямая соединительная линия 123"/>
          <p:cNvCxnSpPr/>
          <p:nvPr/>
        </p:nvCxnSpPr>
        <p:spPr>
          <a:xfrm>
            <a:off x="6036708" y="4071942"/>
            <a:ext cx="1724012" cy="14068"/>
          </a:xfrm>
          <a:prstGeom prst="line">
            <a:avLst/>
          </a:prstGeom>
          <a:ln w="28575">
            <a:solidFill>
              <a:schemeClr val="bg1">
                <a:lumMod val="25000"/>
              </a:schemeClr>
            </a:solidFill>
          </a:ln>
        </p:spPr>
        <p:style>
          <a:lnRef idx="1">
            <a:schemeClr val="accent1"/>
          </a:lnRef>
          <a:fillRef idx="0">
            <a:schemeClr val="accent1"/>
          </a:fillRef>
          <a:effectRef idx="0">
            <a:schemeClr val="accent1"/>
          </a:effectRef>
          <a:fontRef idx="minor">
            <a:schemeClr val="tx1"/>
          </a:fontRef>
        </p:style>
      </p:cxnSp>
      <p:cxnSp>
        <p:nvCxnSpPr>
          <p:cNvPr id="127" name="Прямая соединительная линия 126"/>
          <p:cNvCxnSpPr/>
          <p:nvPr/>
        </p:nvCxnSpPr>
        <p:spPr>
          <a:xfrm rot="5400000">
            <a:off x="3677492" y="2748177"/>
            <a:ext cx="1932521" cy="628"/>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cxnSp>
        <p:nvCxnSpPr>
          <p:cNvPr id="130" name="Прямая соединительная линия 129"/>
          <p:cNvCxnSpPr/>
          <p:nvPr/>
        </p:nvCxnSpPr>
        <p:spPr>
          <a:xfrm flipV="1">
            <a:off x="4572000" y="3714752"/>
            <a:ext cx="263923" cy="1031"/>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cxnSp>
        <p:nvCxnSpPr>
          <p:cNvPr id="133" name="Прямая соединительная линия 132"/>
          <p:cNvCxnSpPr>
            <a:stCxn id="19" idx="3"/>
            <a:endCxn id="20" idx="1"/>
          </p:cNvCxnSpPr>
          <p:nvPr/>
        </p:nvCxnSpPr>
        <p:spPr>
          <a:xfrm flipV="1">
            <a:off x="4528457" y="2429509"/>
            <a:ext cx="283028" cy="1"/>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cxnSp>
        <p:nvCxnSpPr>
          <p:cNvPr id="135" name="Прямая соединительная линия 134"/>
          <p:cNvCxnSpPr/>
          <p:nvPr/>
        </p:nvCxnSpPr>
        <p:spPr>
          <a:xfrm rot="16200000" flipH="1">
            <a:off x="6705587" y="2562191"/>
            <a:ext cx="1857388" cy="19106"/>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cxnSp>
        <p:nvCxnSpPr>
          <p:cNvPr id="139" name="Прямая соединительная линия 138"/>
          <p:cNvCxnSpPr>
            <a:stCxn id="21" idx="3"/>
            <a:endCxn id="22" idx="1"/>
          </p:cNvCxnSpPr>
          <p:nvPr/>
        </p:nvCxnSpPr>
        <p:spPr>
          <a:xfrm flipV="1">
            <a:off x="7325417" y="2282248"/>
            <a:ext cx="450371" cy="4099"/>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cxnSp>
        <p:nvCxnSpPr>
          <p:cNvPr id="141" name="Прямая соединительная линия 140"/>
          <p:cNvCxnSpPr/>
          <p:nvPr/>
        </p:nvCxnSpPr>
        <p:spPr>
          <a:xfrm>
            <a:off x="7429520" y="3474175"/>
            <a:ext cx="337807" cy="0"/>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cxnSp>
        <p:nvCxnSpPr>
          <p:cNvPr id="143" name="Прямая соединительная линия 142"/>
          <p:cNvCxnSpPr>
            <a:stCxn id="31" idx="2"/>
            <a:endCxn id="42" idx="0"/>
          </p:cNvCxnSpPr>
          <p:nvPr/>
        </p:nvCxnSpPr>
        <p:spPr>
          <a:xfrm rot="16200000" flipH="1">
            <a:off x="3442940" y="5024116"/>
            <a:ext cx="214314" cy="24478"/>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cxnSp>
        <p:nvCxnSpPr>
          <p:cNvPr id="145" name="Прямая соединительная линия 144"/>
          <p:cNvCxnSpPr>
            <a:stCxn id="42" idx="2"/>
            <a:endCxn id="43" idx="0"/>
          </p:cNvCxnSpPr>
          <p:nvPr/>
        </p:nvCxnSpPr>
        <p:spPr>
          <a:xfrm rot="5400000">
            <a:off x="3506365" y="5659044"/>
            <a:ext cx="111943" cy="1588"/>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cxnSp>
        <p:nvCxnSpPr>
          <p:cNvPr id="147" name="Прямая соединительная линия 146"/>
          <p:cNvCxnSpPr>
            <a:stCxn id="32" idx="2"/>
            <a:endCxn id="44" idx="0"/>
          </p:cNvCxnSpPr>
          <p:nvPr/>
        </p:nvCxnSpPr>
        <p:spPr>
          <a:xfrm rot="5400000">
            <a:off x="5680634" y="5033001"/>
            <a:ext cx="187687" cy="33334"/>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cxnSp>
        <p:nvCxnSpPr>
          <p:cNvPr id="149" name="Прямая соединительная линия 148"/>
          <p:cNvCxnSpPr>
            <a:stCxn id="44" idx="2"/>
            <a:endCxn id="45" idx="0"/>
          </p:cNvCxnSpPr>
          <p:nvPr/>
        </p:nvCxnSpPr>
        <p:spPr>
          <a:xfrm rot="5400000">
            <a:off x="5667808" y="5625013"/>
            <a:ext cx="180005" cy="1588"/>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cxnSp>
        <p:nvCxnSpPr>
          <p:cNvPr id="155" name="Прямая соединительная линия 154"/>
          <p:cNvCxnSpPr>
            <a:stCxn id="46" idx="2"/>
          </p:cNvCxnSpPr>
          <p:nvPr/>
        </p:nvCxnSpPr>
        <p:spPr>
          <a:xfrm rot="5400000">
            <a:off x="7695971" y="5668173"/>
            <a:ext cx="192860" cy="794"/>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cxnSp>
        <p:nvCxnSpPr>
          <p:cNvPr id="157" name="Прямая соединительная линия 156"/>
          <p:cNvCxnSpPr>
            <a:stCxn id="33" idx="2"/>
            <a:endCxn id="46" idx="0"/>
          </p:cNvCxnSpPr>
          <p:nvPr/>
        </p:nvCxnSpPr>
        <p:spPr>
          <a:xfrm rot="16200000" flipH="1">
            <a:off x="7698888" y="5049602"/>
            <a:ext cx="187688" cy="131"/>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cxnSp>
        <p:nvCxnSpPr>
          <p:cNvPr id="172" name="Прямая соединительная линия 171"/>
          <p:cNvCxnSpPr/>
          <p:nvPr/>
        </p:nvCxnSpPr>
        <p:spPr>
          <a:xfrm rot="5400000">
            <a:off x="7572396" y="4214818"/>
            <a:ext cx="285752" cy="1588"/>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34016245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1357298"/>
            <a:ext cx="7858180" cy="4643470"/>
          </a:xfrm>
        </p:spPr>
        <p:txBody>
          <a:bodyPr>
            <a:noAutofit/>
          </a:bodyPr>
          <a:lstStyle/>
          <a:p>
            <a:pPr marL="447675"/>
            <a:r>
              <a:rPr lang="uz-Latn-UZ" sz="3200" dirty="0" smtClean="0">
                <a:solidFill>
                  <a:srgbClr val="002060"/>
                </a:solidFill>
                <a:latin typeface="Times New Roman" pitchFamily="18" charset="0"/>
                <a:cs typeface="Times New Roman" pitchFamily="18" charset="0"/>
              </a:rPr>
              <a:t>Vaziyatlarni, ularning tasnifi va uni hal qilish usullarini aniqlashga asoslangan boshqaruv vaziyatli boshqaruv deyiladi. </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1200" dirty="0" smtClean="0">
                <a:solidFill>
                  <a:srgbClr val="002060"/>
                </a:solidFill>
                <a:latin typeface="Times New Roman" pitchFamily="18" charset="0"/>
                <a:cs typeface="Times New Roman" pitchFamily="18" charset="0"/>
              </a:rPr>
              <a:t/>
            </a:r>
            <a:br>
              <a:rPr lang="en-US" sz="1200" dirty="0" smtClean="0">
                <a:solidFill>
                  <a:srgbClr val="002060"/>
                </a:solidFill>
                <a:latin typeface="Times New Roman" pitchFamily="18" charset="0"/>
                <a:cs typeface="Times New Roman" pitchFamily="18" charset="0"/>
              </a:rPr>
            </a:br>
            <a:r>
              <a:rPr lang="uz-Latn-UZ" sz="3200" dirty="0" smtClean="0">
                <a:solidFill>
                  <a:srgbClr val="002060"/>
                </a:solidFill>
                <a:latin typeface="Times New Roman" pitchFamily="18" charset="0"/>
                <a:cs typeface="Times New Roman" pitchFamily="18" charset="0"/>
              </a:rPr>
              <a:t>Vaziyatli yondashuvning vazifasi: </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uz-Latn-UZ" sz="3200" dirty="0" smtClean="0">
                <a:solidFill>
                  <a:srgbClr val="002060"/>
                </a:solidFill>
                <a:latin typeface="Times New Roman" pitchFamily="18" charset="0"/>
                <a:cs typeface="Times New Roman" pitchFamily="18" charset="0"/>
              </a:rPr>
              <a:t>o'zgaruvchan sharoitlarga qanday munosabatda bo'lishini, </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uz-Latn-UZ" sz="3200" dirty="0" smtClean="0">
                <a:solidFill>
                  <a:srgbClr val="002060"/>
                </a:solidFill>
                <a:latin typeface="Times New Roman" pitchFamily="18" charset="0"/>
                <a:cs typeface="Times New Roman" pitchFamily="18" charset="0"/>
              </a:rPr>
              <a:t>eng mos keladigan tizimlarni va boshqaruv jarayonlarini qanday shakllantirish mumkinligini tushunish.</a:t>
            </a:r>
            <a:r>
              <a:rPr lang="en-US" sz="3200" dirty="0" smtClean="0">
                <a:solidFill>
                  <a:srgbClr val="002060"/>
                </a:solidFill>
                <a:latin typeface="Times New Roman" pitchFamily="18" charset="0"/>
                <a:cs typeface="Times New Roman" pitchFamily="18" charset="0"/>
              </a:rPr>
              <a:t>. </a:t>
            </a:r>
            <a:endParaRPr lang="ru-RU" sz="32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428604"/>
            <a:ext cx="8143900" cy="707886"/>
          </a:xfrm>
          <a:prstGeom prst="rect">
            <a:avLst/>
          </a:prstGeom>
          <a:solidFill>
            <a:srgbClr val="FFFF00"/>
          </a:solidFill>
        </p:spPr>
        <p:txBody>
          <a:bodyPr wrap="square">
            <a:spAutoFit/>
          </a:bodyPr>
          <a:lstStyle/>
          <a:p>
            <a:pPr algn="ctr"/>
            <a:r>
              <a:rPr lang="uz-Latn-UZ" sz="4000" b="1" dirty="0" smtClean="0">
                <a:solidFill>
                  <a:srgbClr val="FF0000"/>
                </a:solidFill>
                <a:latin typeface="Times New Roman" pitchFamily="18" charset="0"/>
                <a:cs typeface="Times New Roman" pitchFamily="18" charset="0"/>
              </a:rPr>
              <a:t>VAZIYAT</a:t>
            </a:r>
            <a:r>
              <a:rPr lang="en-US" sz="4000" b="1" dirty="0" smtClean="0">
                <a:solidFill>
                  <a:srgbClr val="FF0000"/>
                </a:solidFill>
                <a:latin typeface="Times New Roman" pitchFamily="18" charset="0"/>
                <a:cs typeface="Times New Roman" pitchFamily="18" charset="0"/>
              </a:rPr>
              <a:t>NI BOSHQARISH</a:t>
            </a:r>
            <a:endParaRPr lang="ru-RU" sz="4000" b="1" dirty="0">
              <a:solidFill>
                <a:srgbClr val="C00000"/>
              </a:solidFill>
            </a:endParaRPr>
          </a:p>
        </p:txBody>
      </p:sp>
      <p:sp>
        <p:nvSpPr>
          <p:cNvPr id="4" name="Номер слайда 3"/>
          <p:cNvSpPr>
            <a:spLocks noGrp="1"/>
          </p:cNvSpPr>
          <p:nvPr>
            <p:ph type="sldNum" sz="quarter" idx="12"/>
          </p:nvPr>
        </p:nvSpPr>
        <p:spPr/>
        <p:txBody>
          <a:bodyPr/>
          <a:lstStyle/>
          <a:p>
            <a:fld id="{1182D2C8-8C08-481D-98E3-DD766A4C5F69}" type="slidenum">
              <a:rPr lang="ru-RU" sz="2000" smtClean="0">
                <a:solidFill>
                  <a:schemeClr val="tx1"/>
                </a:solidFill>
              </a:rPr>
              <a:pPr/>
              <a:t>6</a:t>
            </a:fld>
            <a:endParaRPr lang="ru-RU" sz="2000" dirty="0">
              <a:solidFill>
                <a:schemeClr val="tx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1357298"/>
            <a:ext cx="7858180" cy="4643470"/>
          </a:xfrm>
        </p:spPr>
        <p:txBody>
          <a:bodyPr>
            <a:noAutofit/>
          </a:bodyPr>
          <a:lstStyle/>
          <a:p>
            <a:pPr marL="447675"/>
            <a:r>
              <a:rPr lang="en-US" sz="3600" dirty="0" err="1" smtClean="0"/>
              <a:t>Muammo</a:t>
            </a:r>
            <a:r>
              <a:rPr lang="en-US" sz="3600" dirty="0" smtClean="0"/>
              <a:t> </a:t>
            </a:r>
            <a:r>
              <a:rPr lang="uz-Latn-UZ" sz="3600" dirty="0" smtClean="0"/>
              <a:t>- bu maqsadlar va vaziyatlarning qarama -qarshiligi, u</a:t>
            </a:r>
            <a:r>
              <a:rPr lang="en-US" sz="3600" dirty="0" err="1" smtClean="0"/>
              <a:t>lar</a:t>
            </a:r>
            <a:r>
              <a:rPr lang="uz-Latn-UZ" sz="3600" dirty="0" smtClean="0"/>
              <a:t>ning hal qilinishi</a:t>
            </a:r>
            <a:r>
              <a:rPr lang="en-US" sz="3600" dirty="0" smtClean="0"/>
              <a:t> </a:t>
            </a:r>
            <a:r>
              <a:rPr lang="uz-Latn-UZ" sz="3600" dirty="0" smtClean="0"/>
              <a:t>maqsad yo'nalishidagi vaziyatlarning o'zgarishini belgilaydi.</a:t>
            </a:r>
            <a:r>
              <a:rPr lang="en-US" sz="3600" dirty="0" smtClean="0">
                <a:solidFill>
                  <a:srgbClr val="002060"/>
                </a:solidFill>
                <a:latin typeface="Times New Roman" pitchFamily="18" charset="0"/>
                <a:cs typeface="Times New Roman" pitchFamily="18" charset="0"/>
              </a:rPr>
              <a:t> </a:t>
            </a:r>
            <a:endParaRPr lang="ru-RU" sz="36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428604"/>
            <a:ext cx="8143900" cy="707886"/>
          </a:xfrm>
          <a:prstGeom prst="rect">
            <a:avLst/>
          </a:prstGeom>
          <a:solidFill>
            <a:srgbClr val="FFFF00"/>
          </a:solidFill>
        </p:spPr>
        <p:txBody>
          <a:bodyPr wrap="square">
            <a:spAutoFit/>
          </a:bodyPr>
          <a:lstStyle/>
          <a:p>
            <a:pPr algn="ctr"/>
            <a:r>
              <a:rPr lang="en-US" sz="4000" b="1" dirty="0" smtClean="0">
                <a:solidFill>
                  <a:srgbClr val="FF0000"/>
                </a:solidFill>
                <a:latin typeface="Times New Roman" pitchFamily="18" charset="0"/>
                <a:cs typeface="Times New Roman" pitchFamily="18" charset="0"/>
              </a:rPr>
              <a:t>MUAMMO </a:t>
            </a:r>
            <a:endParaRPr lang="ru-RU" sz="4000" b="1" dirty="0">
              <a:solidFill>
                <a:srgbClr val="C00000"/>
              </a:solidFill>
            </a:endParaRPr>
          </a:p>
        </p:txBody>
      </p:sp>
      <p:sp>
        <p:nvSpPr>
          <p:cNvPr id="4" name="Номер слайда 3"/>
          <p:cNvSpPr>
            <a:spLocks noGrp="1"/>
          </p:cNvSpPr>
          <p:nvPr>
            <p:ph type="sldNum" sz="quarter" idx="12"/>
          </p:nvPr>
        </p:nvSpPr>
        <p:spPr/>
        <p:txBody>
          <a:bodyPr/>
          <a:lstStyle/>
          <a:p>
            <a:fld id="{1182D2C8-8C08-481D-98E3-DD766A4C5F69}" type="slidenum">
              <a:rPr lang="ru-RU" sz="2000" smtClean="0">
                <a:solidFill>
                  <a:schemeClr val="tx1"/>
                </a:solidFill>
              </a:rPr>
              <a:pPr/>
              <a:t>7</a:t>
            </a:fld>
            <a:endParaRPr lang="ru-RU" sz="2000" dirty="0">
              <a:solidFill>
                <a:schemeClr val="tx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1357298"/>
            <a:ext cx="7858180" cy="4643470"/>
          </a:xfrm>
        </p:spPr>
        <p:txBody>
          <a:bodyPr>
            <a:noAutofit/>
          </a:bodyPr>
          <a:lstStyle/>
          <a:p>
            <a:pPr marL="447675"/>
            <a:r>
              <a:rPr lang="en-US" sz="3600" dirty="0" err="1" smtClean="0">
                <a:solidFill>
                  <a:srgbClr val="002060"/>
                </a:solidFill>
              </a:rPr>
              <a:t>Alomat</a:t>
            </a:r>
            <a:r>
              <a:rPr lang="en-US" sz="3600" dirty="0" smtClean="0">
                <a:solidFill>
                  <a:srgbClr val="002060"/>
                </a:solidFill>
              </a:rPr>
              <a:t> (</a:t>
            </a:r>
            <a:r>
              <a:rPr lang="en-US" sz="3600" dirty="0" err="1" smtClean="0">
                <a:solidFill>
                  <a:srgbClr val="002060"/>
                </a:solidFill>
              </a:rPr>
              <a:t>si</a:t>
            </a:r>
            <a:r>
              <a:rPr lang="uz-Latn-UZ" sz="3600" dirty="0" smtClean="0">
                <a:solidFill>
                  <a:srgbClr val="002060"/>
                </a:solidFill>
              </a:rPr>
              <a:t>mptom</a:t>
            </a:r>
            <a:r>
              <a:rPr lang="en-US" sz="3600" dirty="0" smtClean="0">
                <a:solidFill>
                  <a:srgbClr val="002060"/>
                </a:solidFill>
              </a:rPr>
              <a:t>)</a:t>
            </a:r>
            <a:r>
              <a:rPr lang="uz-Latn-UZ" sz="3600" dirty="0" smtClean="0">
                <a:solidFill>
                  <a:srgbClr val="002060"/>
                </a:solidFill>
              </a:rPr>
              <a:t> – muammoning ko'rinishidir, e'tiborni qaratadi, lekin tushuntirib bera olmaydi. </a:t>
            </a:r>
            <a:r>
              <a:rPr lang="en-US" sz="3600" dirty="0" smtClean="0">
                <a:solidFill>
                  <a:srgbClr val="002060"/>
                </a:solidFill>
              </a:rPr>
              <a:t/>
            </a:r>
            <a:br>
              <a:rPr lang="en-US" sz="3600" dirty="0" smtClean="0">
                <a:solidFill>
                  <a:srgbClr val="002060"/>
                </a:solidFill>
              </a:rPr>
            </a:br>
            <a:r>
              <a:rPr lang="en-US" sz="1200" dirty="0" smtClean="0">
                <a:solidFill>
                  <a:srgbClr val="002060"/>
                </a:solidFill>
              </a:rPr>
              <a:t/>
            </a:r>
            <a:br>
              <a:rPr lang="en-US" sz="1200" dirty="0" smtClean="0">
                <a:solidFill>
                  <a:srgbClr val="002060"/>
                </a:solidFill>
              </a:rPr>
            </a:br>
            <a:r>
              <a:rPr lang="uz-Latn-UZ" sz="3600" dirty="0" smtClean="0">
                <a:solidFill>
                  <a:srgbClr val="002060"/>
                </a:solidFill>
              </a:rPr>
              <a:t>Sabablar - muammoning asosiy harakatlantiruvchi kuchlari.</a:t>
            </a:r>
            <a:r>
              <a:rPr lang="en-US" sz="3600" dirty="0" smtClean="0">
                <a:solidFill>
                  <a:srgbClr val="002060"/>
                </a:solidFill>
              </a:rPr>
              <a:t/>
            </a:r>
            <a:br>
              <a:rPr lang="en-US" sz="3600" dirty="0" smtClean="0">
                <a:solidFill>
                  <a:srgbClr val="002060"/>
                </a:solidFill>
              </a:rPr>
            </a:br>
            <a:r>
              <a:rPr lang="en-US" sz="1200" dirty="0" smtClean="0">
                <a:solidFill>
                  <a:srgbClr val="002060"/>
                </a:solidFill>
              </a:rPr>
              <a:t/>
            </a:r>
            <a:br>
              <a:rPr lang="en-US" sz="1200" dirty="0" smtClean="0">
                <a:solidFill>
                  <a:srgbClr val="002060"/>
                </a:solidFill>
              </a:rPr>
            </a:br>
            <a:r>
              <a:rPr lang="uz-Latn-UZ" sz="3600" dirty="0" smtClean="0">
                <a:solidFill>
                  <a:srgbClr val="002060"/>
                </a:solidFill>
              </a:rPr>
              <a:t>Natijalar – bu muammolarni keltirib chiqaradigan </a:t>
            </a:r>
            <a:r>
              <a:rPr lang="en-US" sz="3600" dirty="0" err="1" smtClean="0">
                <a:solidFill>
                  <a:srgbClr val="002060"/>
                </a:solidFill>
              </a:rPr>
              <a:t>o’zgarishlar</a:t>
            </a:r>
            <a:r>
              <a:rPr lang="uz-Latn-UZ" sz="3600" dirty="0" smtClean="0">
                <a:solidFill>
                  <a:srgbClr val="002060"/>
                </a:solidFill>
              </a:rPr>
              <a:t>.</a:t>
            </a:r>
            <a:r>
              <a:rPr lang="en-US" sz="3600" dirty="0" smtClean="0">
                <a:solidFill>
                  <a:srgbClr val="002060"/>
                </a:solidFill>
                <a:latin typeface="Times New Roman" pitchFamily="18" charset="0"/>
                <a:cs typeface="Times New Roman" pitchFamily="18" charset="0"/>
              </a:rPr>
              <a:t> </a:t>
            </a:r>
            <a:endParaRPr lang="ru-RU" sz="36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0"/>
            <a:ext cx="8143900" cy="1200329"/>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QUYIDAGILARNI AJRATIB KO'RSATISH MUHIM:</a:t>
            </a:r>
            <a:endParaRPr lang="ru-RU" sz="36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z="2000" smtClean="0">
                <a:solidFill>
                  <a:schemeClr val="tx1"/>
                </a:solidFill>
              </a:rPr>
              <a:pPr/>
              <a:t>8</a:t>
            </a:fld>
            <a:endParaRPr lang="ru-RU" sz="2000" dirty="0">
              <a:solidFill>
                <a:schemeClr val="tx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0100" y="1500174"/>
            <a:ext cx="8143900" cy="4643470"/>
          </a:xfrm>
        </p:spPr>
        <p:txBody>
          <a:bodyPr>
            <a:noAutofit/>
          </a:bodyPr>
          <a:lstStyle/>
          <a:p>
            <a:pPr marL="447675"/>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Predmet</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negizi</a:t>
            </a:r>
            <a:r>
              <a:rPr lang="en-US" sz="3200" dirty="0" smtClean="0">
                <a:solidFill>
                  <a:srgbClr val="002060"/>
                </a:solidFill>
                <a:latin typeface="Times New Roman" pitchFamily="18" charset="0"/>
                <a:cs typeface="Times New Roman" pitchFamily="18" charset="0"/>
              </a:rPr>
              <a:t> /</a:t>
            </a:r>
            <a:r>
              <a:rPr lang="uz-Latn-UZ" sz="3200" dirty="0" smtClean="0">
                <a:solidFill>
                  <a:srgbClr val="002060"/>
                </a:solidFill>
                <a:latin typeface="Times New Roman" pitchFamily="18" charset="0"/>
                <a:cs typeface="Times New Roman" pitchFamily="18" charset="0"/>
              </a:rPr>
              <a:t>mohiyati</a:t>
            </a:r>
            <a:r>
              <a:rPr lang="en-US" sz="3200" dirty="0" smtClean="0">
                <a:solidFill>
                  <a:srgbClr val="002060"/>
                </a:solidFill>
                <a:latin typeface="Times New Roman" pitchFamily="18" charset="0"/>
                <a:cs typeface="Times New Roman" pitchFamily="18" charset="0"/>
              </a:rPr>
              <a:t>)</a:t>
            </a:r>
            <a:r>
              <a:rPr lang="uz-Latn-UZ" sz="3200" dirty="0" smtClean="0">
                <a:solidFill>
                  <a:srgbClr val="002060"/>
                </a:solidFill>
                <a:latin typeface="Times New Roman" pitchFamily="18" charset="0"/>
                <a:cs typeface="Times New Roman" pitchFamily="18" charset="0"/>
              </a:rPr>
              <a:t>;</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uz-Latn-UZ" sz="1000" dirty="0" smtClean="0">
                <a:solidFill>
                  <a:srgbClr val="002060"/>
                </a:solidFill>
                <a:latin typeface="Times New Roman" pitchFamily="18" charset="0"/>
                <a:cs typeface="Times New Roman" pitchFamily="18" charset="0"/>
              </a:rPr>
              <a:t> </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O</a:t>
            </a:r>
            <a:r>
              <a:rPr lang="uz-Latn-UZ" sz="3200" dirty="0" smtClean="0">
                <a:solidFill>
                  <a:srgbClr val="002060"/>
                </a:solidFill>
                <a:latin typeface="Times New Roman" pitchFamily="18" charset="0"/>
                <a:cs typeface="Times New Roman" pitchFamily="18" charset="0"/>
              </a:rPr>
              <a:t>b</a:t>
            </a:r>
            <a:r>
              <a:rPr lang="en-US" sz="3200" dirty="0" smtClean="0">
                <a:solidFill>
                  <a:srgbClr val="002060"/>
                </a:solidFill>
                <a:latin typeface="Times New Roman" pitchFamily="18" charset="0"/>
                <a:cs typeface="Times New Roman" pitchFamily="18" charset="0"/>
              </a:rPr>
              <a:t>y</a:t>
            </a:r>
            <a:r>
              <a:rPr lang="uz-Latn-UZ" sz="3200" dirty="0" smtClean="0">
                <a:solidFill>
                  <a:srgbClr val="002060"/>
                </a:solidFill>
                <a:latin typeface="Times New Roman" pitchFamily="18" charset="0"/>
                <a:cs typeface="Times New Roman" pitchFamily="18" charset="0"/>
              </a:rPr>
              <a:t>ekt </a:t>
            </a:r>
            <a:r>
              <a:rPr lang="uz-Latn-UZ" sz="3200" dirty="0" smtClean="0">
                <a:solidFill>
                  <a:srgbClr val="002060"/>
                </a:solidFill>
                <a:latin typeface="Times New Roman" pitchFamily="18" charset="0"/>
                <a:cs typeface="Times New Roman" pitchFamily="18" charset="0"/>
              </a:rPr>
              <a:t>(muammo yuzaga kelgan joy);</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uz-Latn-UZ" sz="1000" dirty="0" smtClean="0">
                <a:solidFill>
                  <a:srgbClr val="002060"/>
                </a:solidFill>
                <a:latin typeface="Times New Roman" pitchFamily="18" charset="0"/>
                <a:cs typeface="Times New Roman" pitchFamily="18" charset="0"/>
              </a:rPr>
              <a:t> </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Subyekt</a:t>
            </a:r>
            <a:r>
              <a:rPr lang="en-US" sz="3200" dirty="0" smtClean="0">
                <a:solidFill>
                  <a:srgbClr val="002060"/>
                </a:solidFill>
                <a:latin typeface="Times New Roman" pitchFamily="18" charset="0"/>
                <a:cs typeface="Times New Roman" pitchFamily="18" charset="0"/>
              </a:rPr>
              <a:t> </a:t>
            </a:r>
            <a:r>
              <a:rPr lang="uz-Latn-UZ" sz="3200" dirty="0" smtClean="0">
                <a:solidFill>
                  <a:srgbClr val="002060"/>
                </a:solidFill>
                <a:latin typeface="Times New Roman" pitchFamily="18" charset="0"/>
                <a:cs typeface="Times New Roman" pitchFamily="18" charset="0"/>
              </a:rPr>
              <a:t>(muammoli vaziyat bilan bog'liq, uni hal qilish uchun mas'ul shaxs); </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1000" dirty="0" smtClean="0">
                <a:solidFill>
                  <a:srgbClr val="002060"/>
                </a:solidFill>
                <a:latin typeface="Times New Roman" pitchFamily="18" charset="0"/>
                <a:cs typeface="Times New Roman" pitchFamily="18" charset="0"/>
              </a:rPr>
              <a:t/>
            </a:r>
            <a:br>
              <a:rPr lang="en-US" sz="10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U</a:t>
            </a:r>
            <a:r>
              <a:rPr lang="uz-Latn-UZ" sz="3200" dirty="0" smtClean="0">
                <a:solidFill>
                  <a:srgbClr val="002060"/>
                </a:solidFill>
                <a:latin typeface="Times New Roman" pitchFamily="18" charset="0"/>
                <a:cs typeface="Times New Roman" pitchFamily="18" charset="0"/>
              </a:rPr>
              <a:t>lanishlar (</a:t>
            </a:r>
            <a:r>
              <a:rPr lang="en-US" sz="3200" dirty="0" err="1" smtClean="0">
                <a:solidFill>
                  <a:srgbClr val="002060"/>
                </a:solidFill>
                <a:latin typeface="Times New Roman" pitchFamily="18" charset="0"/>
                <a:cs typeface="Times New Roman" pitchFamily="18" charset="0"/>
              </a:rPr>
              <a:t>tuzim</a:t>
            </a:r>
            <a:r>
              <a:rPr lang="uz-Latn-UZ" sz="3200" dirty="0" smtClean="0">
                <a:solidFill>
                  <a:srgbClr val="002060"/>
                </a:solidFill>
                <a:latin typeface="Times New Roman" pitchFamily="18" charset="0"/>
                <a:cs typeface="Times New Roman" pitchFamily="18" charset="0"/>
              </a:rPr>
              <a:t>ning elementlari o'rtasidagi munosabat</a:t>
            </a:r>
            <a:r>
              <a:rPr lang="en-US" sz="3200" dirty="0" err="1" smtClean="0">
                <a:solidFill>
                  <a:srgbClr val="002060"/>
                </a:solidFill>
                <a:latin typeface="Times New Roman" pitchFamily="18" charset="0"/>
                <a:cs typeface="Times New Roman" pitchFamily="18" charset="0"/>
              </a:rPr>
              <a:t>lar</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va</a:t>
            </a:r>
            <a:r>
              <a:rPr lang="en-US" sz="3200" dirty="0" smtClean="0">
                <a:solidFill>
                  <a:srgbClr val="002060"/>
                </a:solidFill>
                <a:latin typeface="Times New Roman" pitchFamily="18" charset="0"/>
                <a:cs typeface="Times New Roman" pitchFamily="18" charset="0"/>
              </a:rPr>
              <a:t> </a:t>
            </a:r>
            <a:r>
              <a:rPr lang="uz-Latn-UZ" sz="3200" dirty="0" smtClean="0">
                <a:solidFill>
                  <a:srgbClr val="002060"/>
                </a:solidFill>
                <a:latin typeface="Times New Roman" pitchFamily="18" charset="0"/>
                <a:cs typeface="Times New Roman" pitchFamily="18" charset="0"/>
              </a:rPr>
              <a:t>boshqa muammolar bilan bog'liqlikni</a:t>
            </a:r>
            <a:r>
              <a:rPr lang="en-US" sz="3200" dirty="0" err="1" smtClean="0">
                <a:solidFill>
                  <a:srgbClr val="002060"/>
                </a:solidFill>
                <a:latin typeface="Times New Roman" pitchFamily="18" charset="0"/>
                <a:cs typeface="Times New Roman" pitchFamily="18" charset="0"/>
              </a:rPr>
              <a:t>ng</a:t>
            </a:r>
            <a:r>
              <a:rPr lang="en-US" sz="3200" dirty="0" smtClean="0">
                <a:solidFill>
                  <a:srgbClr val="002060"/>
                </a:solidFill>
                <a:latin typeface="Times New Roman" pitchFamily="18" charset="0"/>
                <a:cs typeface="Times New Roman" pitchFamily="18" charset="0"/>
              </a:rPr>
              <a:t> </a:t>
            </a:r>
            <a:r>
              <a:rPr lang="uz-Latn-UZ" sz="3200" dirty="0" smtClean="0">
                <a:solidFill>
                  <a:srgbClr val="002060"/>
                </a:solidFill>
                <a:latin typeface="Times New Roman" pitchFamily="18" charset="0"/>
                <a:cs typeface="Times New Roman" pitchFamily="18" charset="0"/>
              </a:rPr>
              <a:t>tavsifi); </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Y</a:t>
            </a:r>
            <a:r>
              <a:rPr lang="uz-Latn-UZ" sz="3200" dirty="0" smtClean="0">
                <a:solidFill>
                  <a:srgbClr val="002060"/>
                </a:solidFill>
                <a:latin typeface="Times New Roman" pitchFamily="18" charset="0"/>
                <a:cs typeface="Times New Roman" pitchFamily="18" charset="0"/>
              </a:rPr>
              <a:t>echimning maqsadi (</a:t>
            </a:r>
            <a:r>
              <a:rPr lang="en-US" sz="3200" dirty="0" err="1" smtClean="0">
                <a:solidFill>
                  <a:srgbClr val="002060"/>
                </a:solidFill>
                <a:latin typeface="Times New Roman" pitchFamily="18" charset="0"/>
                <a:cs typeface="Times New Roman" pitchFamily="18" charset="0"/>
              </a:rPr>
              <a:t>muammoni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nima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uchun</a:t>
            </a:r>
            <a:r>
              <a:rPr lang="en-US" sz="3200" dirty="0" smtClean="0">
                <a:solidFill>
                  <a:srgbClr val="002060"/>
                </a:solidFill>
                <a:latin typeface="Times New Roman" pitchFamily="18" charset="0"/>
                <a:cs typeface="Times New Roman" pitchFamily="18" charset="0"/>
              </a:rPr>
              <a:t> </a:t>
            </a:r>
            <a:r>
              <a:rPr lang="uz-Latn-UZ" sz="3200" dirty="0" smtClean="0">
                <a:solidFill>
                  <a:srgbClr val="002060"/>
                </a:solidFill>
                <a:latin typeface="Times New Roman" pitchFamily="18" charset="0"/>
                <a:cs typeface="Times New Roman" pitchFamily="18" charset="0"/>
              </a:rPr>
              <a:t>hal qilish zarur).</a:t>
            </a:r>
            <a:r>
              <a:rPr lang="en-US" sz="3200" dirty="0" smtClean="0">
                <a:solidFill>
                  <a:srgbClr val="002060"/>
                </a:solidFill>
                <a:latin typeface="Times New Roman" pitchFamily="18" charset="0"/>
                <a:cs typeface="Times New Roman" pitchFamily="18" charset="0"/>
              </a:rPr>
              <a:t> </a:t>
            </a:r>
            <a:endParaRPr lang="ru-RU" sz="32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428604"/>
            <a:ext cx="8143900" cy="707886"/>
          </a:xfrm>
          <a:prstGeom prst="rect">
            <a:avLst/>
          </a:prstGeom>
          <a:solidFill>
            <a:srgbClr val="FFFF00"/>
          </a:solidFill>
        </p:spPr>
        <p:txBody>
          <a:bodyPr wrap="square">
            <a:spAutoFit/>
          </a:bodyPr>
          <a:lstStyle/>
          <a:p>
            <a:pPr algn="ctr"/>
            <a:r>
              <a:rPr lang="uz-Latn-UZ" sz="4000" b="1" dirty="0" smtClean="0">
                <a:solidFill>
                  <a:srgbClr val="FF0000"/>
                </a:solidFill>
                <a:latin typeface="Times New Roman" pitchFamily="18" charset="0"/>
                <a:cs typeface="Times New Roman" pitchFamily="18" charset="0"/>
              </a:rPr>
              <a:t>Muammoning asosiy elementlari:</a:t>
            </a:r>
            <a:endParaRPr lang="ru-RU" sz="40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z="2000" smtClean="0">
                <a:solidFill>
                  <a:schemeClr val="tx1"/>
                </a:solidFill>
              </a:rPr>
              <a:pPr/>
              <a:t>9</a:t>
            </a:fld>
            <a:endParaRPr lang="ru-RU" sz="2000" dirty="0">
              <a:solidFill>
                <a:schemeClr val="tx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Объект 2"/>
          <p:cNvSpPr>
            <a:spLocks noGrp="1"/>
          </p:cNvSpPr>
          <p:nvPr>
            <p:ph idx="1"/>
          </p:nvPr>
        </p:nvSpPr>
        <p:spPr/>
        <p:txBody>
          <a:bodyPr/>
          <a:lstStyle/>
          <a:p>
            <a:endParaRPr lang="ru-RU"/>
          </a:p>
        </p:txBody>
      </p:sp>
      <p:sp>
        <p:nvSpPr>
          <p:cNvPr id="5" name="Прямоугольник 4"/>
          <p:cNvSpPr/>
          <p:nvPr/>
        </p:nvSpPr>
        <p:spPr>
          <a:xfrm>
            <a:off x="0" y="0"/>
            <a:ext cx="9144000" cy="685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Прямоугольник 5"/>
          <p:cNvSpPr/>
          <p:nvPr/>
        </p:nvSpPr>
        <p:spPr>
          <a:xfrm>
            <a:off x="3080657" y="137732"/>
            <a:ext cx="3276600" cy="667656"/>
          </a:xfrm>
          <a:prstGeom prst="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smtClean="0">
                <a:solidFill>
                  <a:schemeClr val="bg1">
                    <a:lumMod val="25000"/>
                  </a:schemeClr>
                </a:solidFill>
              </a:rPr>
              <a:t>Muammolar</a:t>
            </a:r>
            <a:r>
              <a:rPr lang="en-US" sz="2800" b="1" dirty="0" smtClean="0">
                <a:solidFill>
                  <a:schemeClr val="bg1">
                    <a:lumMod val="25000"/>
                  </a:schemeClr>
                </a:solidFill>
              </a:rPr>
              <a:t> </a:t>
            </a:r>
            <a:endParaRPr lang="ru-RU" sz="2800" b="1" dirty="0">
              <a:solidFill>
                <a:schemeClr val="bg1">
                  <a:lumMod val="25000"/>
                </a:schemeClr>
              </a:solidFill>
            </a:endParaRPr>
          </a:p>
        </p:txBody>
      </p:sp>
      <p:sp>
        <p:nvSpPr>
          <p:cNvPr id="7" name="Прямоугольник 6"/>
          <p:cNvSpPr/>
          <p:nvPr/>
        </p:nvSpPr>
        <p:spPr>
          <a:xfrm>
            <a:off x="108857" y="1290934"/>
            <a:ext cx="1608710" cy="885371"/>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Latn-UZ" sz="2000" dirty="0" smtClean="0">
                <a:solidFill>
                  <a:srgbClr val="002060"/>
                </a:solidFill>
                <a:latin typeface="Times New Roman" pitchFamily="18" charset="0"/>
                <a:cs typeface="Times New Roman" pitchFamily="18" charset="0"/>
              </a:rPr>
              <a:t>Tarkibi bo'yicha</a:t>
            </a:r>
            <a:endParaRPr lang="ru-RU" sz="2000" dirty="0">
              <a:solidFill>
                <a:srgbClr val="002060"/>
              </a:solidFill>
              <a:latin typeface="Times New Roman" pitchFamily="18" charset="0"/>
              <a:cs typeface="Times New Roman" pitchFamily="18" charset="0"/>
            </a:endParaRPr>
          </a:p>
        </p:txBody>
      </p:sp>
      <p:sp>
        <p:nvSpPr>
          <p:cNvPr id="8" name="Прямоугольник 7"/>
          <p:cNvSpPr/>
          <p:nvPr/>
        </p:nvSpPr>
        <p:spPr>
          <a:xfrm>
            <a:off x="2307772" y="1290934"/>
            <a:ext cx="2100943" cy="885371"/>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smtClean="0">
                <a:solidFill>
                  <a:srgbClr val="002060"/>
                </a:solidFill>
                <a:latin typeface="Times New Roman" pitchFamily="18" charset="0"/>
                <a:cs typeface="Times New Roman" pitchFamily="18" charset="0"/>
              </a:rPr>
              <a:t>Tuzilma</a:t>
            </a:r>
            <a:r>
              <a:rPr lang="en-US" sz="2000" dirty="0" smtClean="0">
                <a:solidFill>
                  <a:srgbClr val="002060"/>
                </a:solidFill>
                <a:latin typeface="Times New Roman" pitchFamily="18" charset="0"/>
                <a:cs typeface="Times New Roman" pitchFamily="18" charset="0"/>
              </a:rPr>
              <a:t> </a:t>
            </a:r>
            <a:r>
              <a:rPr lang="uz-Latn-UZ" sz="2000" dirty="0" smtClean="0">
                <a:solidFill>
                  <a:srgbClr val="002060"/>
                </a:solidFill>
                <a:latin typeface="Times New Roman" pitchFamily="18" charset="0"/>
                <a:cs typeface="Times New Roman" pitchFamily="18" charset="0"/>
              </a:rPr>
              <a:t> darajasi bo'yicha</a:t>
            </a:r>
            <a:endParaRPr lang="ru-RU" sz="2000" dirty="0">
              <a:solidFill>
                <a:srgbClr val="002060"/>
              </a:solidFill>
              <a:latin typeface="Times New Roman" pitchFamily="18" charset="0"/>
              <a:cs typeface="Times New Roman" pitchFamily="18" charset="0"/>
            </a:endParaRPr>
          </a:p>
        </p:txBody>
      </p:sp>
      <p:sp>
        <p:nvSpPr>
          <p:cNvPr id="9" name="Прямоугольник 8"/>
          <p:cNvSpPr/>
          <p:nvPr/>
        </p:nvSpPr>
        <p:spPr>
          <a:xfrm>
            <a:off x="4993529" y="1275933"/>
            <a:ext cx="1669307" cy="885372"/>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smtClean="0">
                <a:solidFill>
                  <a:srgbClr val="002060"/>
                </a:solidFill>
                <a:latin typeface="Times New Roman" pitchFamily="18" charset="0"/>
                <a:cs typeface="Times New Roman" pitchFamily="18" charset="0"/>
              </a:rPr>
              <a:t>Qaror</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qabul</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qilish</a:t>
            </a:r>
            <a:r>
              <a:rPr lang="en-US" sz="2000" dirty="0" smtClean="0">
                <a:solidFill>
                  <a:srgbClr val="002060"/>
                </a:solidFill>
                <a:latin typeface="Times New Roman" pitchFamily="18" charset="0"/>
                <a:cs typeface="Times New Roman" pitchFamily="18" charset="0"/>
              </a:rPr>
              <a:t> </a:t>
            </a:r>
            <a:r>
              <a:rPr lang="uz-Latn-UZ" sz="2000" dirty="0" smtClean="0">
                <a:solidFill>
                  <a:srgbClr val="002060"/>
                </a:solidFill>
                <a:latin typeface="Times New Roman" pitchFamily="18" charset="0"/>
                <a:cs typeface="Times New Roman" pitchFamily="18" charset="0"/>
              </a:rPr>
              <a:t> darajasi</a:t>
            </a:r>
            <a:endParaRPr lang="ru-RU" sz="2000" dirty="0">
              <a:solidFill>
                <a:srgbClr val="002060"/>
              </a:solidFill>
              <a:latin typeface="Times New Roman" pitchFamily="18" charset="0"/>
              <a:cs typeface="Times New Roman" pitchFamily="18" charset="0"/>
            </a:endParaRPr>
          </a:p>
        </p:txBody>
      </p:sp>
      <p:sp>
        <p:nvSpPr>
          <p:cNvPr id="10" name="Прямоугольник 9"/>
          <p:cNvSpPr/>
          <p:nvPr/>
        </p:nvSpPr>
        <p:spPr>
          <a:xfrm>
            <a:off x="7340199" y="1275933"/>
            <a:ext cx="1638967" cy="885372"/>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smtClean="0">
                <a:solidFill>
                  <a:srgbClr val="002060"/>
                </a:solidFill>
                <a:latin typeface="Times New Roman" pitchFamily="18" charset="0"/>
                <a:cs typeface="Times New Roman" pitchFamily="18" charset="0"/>
              </a:rPr>
              <a:t>Yechimi</a:t>
            </a:r>
            <a:r>
              <a:rPr lang="en-US" sz="2000" dirty="0" smtClean="0">
                <a:solidFill>
                  <a:srgbClr val="002060"/>
                </a:solidFill>
                <a:latin typeface="Times New Roman" pitchFamily="18" charset="0"/>
                <a:cs typeface="Times New Roman" pitchFamily="18" charset="0"/>
              </a:rPr>
              <a:t> </a:t>
            </a:r>
            <a:r>
              <a:rPr lang="uz-Latn-UZ" sz="2000" dirty="0" smtClean="0">
                <a:solidFill>
                  <a:srgbClr val="002060"/>
                </a:solidFill>
                <a:latin typeface="Times New Roman" pitchFamily="18" charset="0"/>
                <a:cs typeface="Times New Roman" pitchFamily="18" charset="0"/>
              </a:rPr>
              <a:t>turi bo'yicha</a:t>
            </a:r>
            <a:endParaRPr lang="ru-RU" sz="2000" dirty="0">
              <a:solidFill>
                <a:srgbClr val="002060"/>
              </a:solidFill>
              <a:latin typeface="Times New Roman" pitchFamily="18" charset="0"/>
              <a:cs typeface="Times New Roman" pitchFamily="18" charset="0"/>
            </a:endParaRPr>
          </a:p>
        </p:txBody>
      </p:sp>
      <p:sp>
        <p:nvSpPr>
          <p:cNvPr id="11" name="Прямоугольник 10"/>
          <p:cNvSpPr/>
          <p:nvPr/>
        </p:nvSpPr>
        <p:spPr>
          <a:xfrm>
            <a:off x="857596" y="4000505"/>
            <a:ext cx="1719943" cy="642941"/>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Latn-UZ" sz="2000" dirty="0" smtClean="0">
                <a:solidFill>
                  <a:srgbClr val="002060"/>
                </a:solidFill>
                <a:latin typeface="Times New Roman" pitchFamily="18" charset="0"/>
                <a:cs typeface="Times New Roman" pitchFamily="18" charset="0"/>
              </a:rPr>
              <a:t>Shoshilinch</a:t>
            </a:r>
            <a:r>
              <a:rPr lang="en-US" sz="2000" dirty="0" err="1" smtClean="0">
                <a:solidFill>
                  <a:srgbClr val="002060"/>
                </a:solidFill>
                <a:latin typeface="Times New Roman" pitchFamily="18" charset="0"/>
                <a:cs typeface="Times New Roman" pitchFamily="18" charset="0"/>
              </a:rPr>
              <a:t>lik</a:t>
            </a:r>
            <a:r>
              <a:rPr lang="en-US" sz="2000" dirty="0" smtClean="0">
                <a:solidFill>
                  <a:srgbClr val="002060"/>
                </a:solidFill>
                <a:latin typeface="Times New Roman" pitchFamily="18" charset="0"/>
                <a:cs typeface="Times New Roman" pitchFamily="18" charset="0"/>
              </a:rPr>
              <a:t> </a:t>
            </a:r>
            <a:r>
              <a:rPr lang="uz-Latn-UZ"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bo’yicha</a:t>
            </a:r>
            <a:endParaRPr lang="ru-RU" sz="2000" dirty="0">
              <a:solidFill>
                <a:srgbClr val="002060"/>
              </a:solidFill>
              <a:latin typeface="Times New Roman" pitchFamily="18" charset="0"/>
              <a:cs typeface="Times New Roman" pitchFamily="18" charset="0"/>
            </a:endParaRPr>
          </a:p>
        </p:txBody>
      </p:sp>
      <p:sp>
        <p:nvSpPr>
          <p:cNvPr id="12" name="Прямоугольник 11"/>
          <p:cNvSpPr/>
          <p:nvPr/>
        </p:nvSpPr>
        <p:spPr>
          <a:xfrm>
            <a:off x="3886200" y="4000505"/>
            <a:ext cx="1665514" cy="642942"/>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smtClean="0">
                <a:solidFill>
                  <a:srgbClr val="002060"/>
                </a:solidFill>
                <a:latin typeface="Times New Roman" pitchFamily="18" charset="0"/>
                <a:cs typeface="Times New Roman" pitchFamily="18" charset="0"/>
              </a:rPr>
              <a:t>Vazifasi</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bo’yicha</a:t>
            </a:r>
            <a:endParaRPr lang="ru-RU" sz="2000" dirty="0">
              <a:solidFill>
                <a:srgbClr val="002060"/>
              </a:solidFill>
              <a:latin typeface="Times New Roman" pitchFamily="18" charset="0"/>
              <a:cs typeface="Times New Roman" pitchFamily="18" charset="0"/>
            </a:endParaRPr>
          </a:p>
        </p:txBody>
      </p:sp>
      <p:sp>
        <p:nvSpPr>
          <p:cNvPr id="13" name="Прямоугольник 12"/>
          <p:cNvSpPr/>
          <p:nvPr/>
        </p:nvSpPr>
        <p:spPr>
          <a:xfrm>
            <a:off x="6929454" y="4106467"/>
            <a:ext cx="1719943" cy="536979"/>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Latn-UZ" sz="2000" dirty="0" smtClean="0">
                <a:solidFill>
                  <a:srgbClr val="002060"/>
                </a:solidFill>
                <a:latin typeface="Times New Roman" pitchFamily="18" charset="0"/>
                <a:cs typeface="Times New Roman" pitchFamily="18" charset="0"/>
              </a:rPr>
              <a:t>Vaqti</a:t>
            </a:r>
            <a:r>
              <a:rPr lang="ru-RU"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bo’yicha</a:t>
            </a:r>
            <a:endParaRPr lang="ru-RU" sz="2000" dirty="0">
              <a:solidFill>
                <a:srgbClr val="002060"/>
              </a:solidFill>
              <a:latin typeface="Times New Roman" pitchFamily="18" charset="0"/>
              <a:cs typeface="Times New Roman" pitchFamily="18" charset="0"/>
            </a:endParaRPr>
          </a:p>
        </p:txBody>
      </p:sp>
      <p:sp>
        <p:nvSpPr>
          <p:cNvPr id="14" name="Прямоугольник 13"/>
          <p:cNvSpPr/>
          <p:nvPr/>
        </p:nvSpPr>
        <p:spPr>
          <a:xfrm>
            <a:off x="71846" y="2304709"/>
            <a:ext cx="2071262" cy="133860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6700"/>
            <a:r>
              <a:rPr lang="ru-RU" sz="2000" dirty="0" smtClean="0">
                <a:solidFill>
                  <a:schemeClr val="bg1">
                    <a:lumMod val="25000"/>
                  </a:schemeClr>
                </a:solidFill>
                <a:latin typeface="Times New Roman" pitchFamily="18" charset="0"/>
                <a:cs typeface="Times New Roman" pitchFamily="18" charset="0"/>
              </a:rPr>
              <a:t>• </a:t>
            </a:r>
            <a:r>
              <a:rPr lang="en-US" sz="2000" dirty="0" err="1" smtClean="0">
                <a:solidFill>
                  <a:schemeClr val="bg1">
                    <a:lumMod val="25000"/>
                  </a:schemeClr>
                </a:solidFill>
                <a:latin typeface="Times New Roman" pitchFamily="18" charset="0"/>
                <a:cs typeface="Times New Roman" pitchFamily="18" charset="0"/>
              </a:rPr>
              <a:t>iqtisodiy</a:t>
            </a:r>
            <a:r>
              <a:rPr lang="ru-RU" sz="2000" dirty="0" smtClean="0">
                <a:solidFill>
                  <a:schemeClr val="bg1">
                    <a:lumMod val="25000"/>
                  </a:schemeClr>
                </a:solidFill>
                <a:latin typeface="Times New Roman" pitchFamily="18" charset="0"/>
                <a:cs typeface="Times New Roman" pitchFamily="18" charset="0"/>
              </a:rPr>
              <a:t>  </a:t>
            </a:r>
            <a:br>
              <a:rPr lang="ru-RU" sz="2000" dirty="0" smtClean="0">
                <a:solidFill>
                  <a:schemeClr val="bg1">
                    <a:lumMod val="25000"/>
                  </a:schemeClr>
                </a:solidFill>
                <a:latin typeface="Times New Roman" pitchFamily="18" charset="0"/>
                <a:cs typeface="Times New Roman" pitchFamily="18" charset="0"/>
              </a:rPr>
            </a:br>
            <a:r>
              <a:rPr lang="ru-RU" sz="2000" dirty="0" smtClean="0">
                <a:solidFill>
                  <a:schemeClr val="bg1">
                    <a:lumMod val="25000"/>
                  </a:schemeClr>
                </a:solidFill>
                <a:latin typeface="Times New Roman" pitchFamily="18" charset="0"/>
                <a:cs typeface="Times New Roman" pitchFamily="18" charset="0"/>
              </a:rPr>
              <a:t>• </a:t>
            </a:r>
            <a:r>
              <a:rPr lang="en-US" sz="2000" dirty="0" err="1" smtClean="0">
                <a:solidFill>
                  <a:schemeClr val="bg1">
                    <a:lumMod val="25000"/>
                  </a:schemeClr>
                </a:solidFill>
                <a:latin typeface="Times New Roman" pitchFamily="18" charset="0"/>
                <a:cs typeface="Times New Roman" pitchFamily="18" charset="0"/>
              </a:rPr>
              <a:t>tashkiliy</a:t>
            </a:r>
            <a:endParaRPr lang="en-US" sz="2000" dirty="0" smtClean="0">
              <a:solidFill>
                <a:schemeClr val="bg1">
                  <a:lumMod val="25000"/>
                </a:schemeClr>
              </a:solidFill>
              <a:latin typeface="Times New Roman" pitchFamily="18" charset="0"/>
              <a:cs typeface="Times New Roman" pitchFamily="18" charset="0"/>
            </a:endParaRPr>
          </a:p>
          <a:p>
            <a:pPr marL="266700"/>
            <a:r>
              <a:rPr lang="ru-RU" sz="2000" dirty="0" smtClean="0">
                <a:solidFill>
                  <a:schemeClr val="bg1">
                    <a:lumMod val="25000"/>
                  </a:schemeClr>
                </a:solidFill>
                <a:latin typeface="Times New Roman" pitchFamily="18" charset="0"/>
                <a:cs typeface="Times New Roman" pitchFamily="18" charset="0"/>
              </a:rPr>
              <a:t>• </a:t>
            </a:r>
            <a:r>
              <a:rPr lang="en-US" sz="2000" dirty="0" err="1" smtClean="0">
                <a:solidFill>
                  <a:schemeClr val="bg1">
                    <a:lumMod val="25000"/>
                  </a:schemeClr>
                </a:solidFill>
                <a:latin typeface="Times New Roman" pitchFamily="18" charset="0"/>
                <a:cs typeface="Times New Roman" pitchFamily="18" charset="0"/>
              </a:rPr>
              <a:t>ijtimoiy</a:t>
            </a:r>
            <a:endParaRPr lang="en-US" sz="2000" dirty="0" smtClean="0">
              <a:solidFill>
                <a:schemeClr val="bg1">
                  <a:lumMod val="25000"/>
                </a:schemeClr>
              </a:solidFill>
              <a:latin typeface="Times New Roman" pitchFamily="18" charset="0"/>
              <a:cs typeface="Times New Roman" pitchFamily="18" charset="0"/>
            </a:endParaRPr>
          </a:p>
          <a:p>
            <a:pPr marL="266700"/>
            <a:r>
              <a:rPr lang="ru-RU" sz="2000" dirty="0" smtClean="0">
                <a:solidFill>
                  <a:schemeClr val="bg1">
                    <a:lumMod val="25000"/>
                  </a:schemeClr>
                </a:solidFill>
                <a:latin typeface="Times New Roman" pitchFamily="18" charset="0"/>
                <a:cs typeface="Times New Roman" pitchFamily="18" charset="0"/>
              </a:rPr>
              <a:t>•</a:t>
            </a:r>
            <a:r>
              <a:rPr lang="en-US" sz="2000" dirty="0" smtClean="0">
                <a:solidFill>
                  <a:schemeClr val="bg1">
                    <a:lumMod val="25000"/>
                  </a:schemeClr>
                </a:solidFill>
                <a:latin typeface="Times New Roman" pitchFamily="18" charset="0"/>
                <a:cs typeface="Times New Roman" pitchFamily="18" charset="0"/>
              </a:rPr>
              <a:t> </a:t>
            </a:r>
            <a:r>
              <a:rPr lang="en-US" sz="2000" dirty="0" err="1" smtClean="0">
                <a:solidFill>
                  <a:schemeClr val="bg1">
                    <a:lumMod val="25000"/>
                  </a:schemeClr>
                </a:solidFill>
                <a:latin typeface="Times New Roman" pitchFamily="18" charset="0"/>
                <a:cs typeface="Times New Roman" pitchFamily="18" charset="0"/>
              </a:rPr>
              <a:t>psixologik</a:t>
            </a:r>
            <a:endParaRPr lang="ru-RU" sz="2000" dirty="0">
              <a:solidFill>
                <a:schemeClr val="bg1">
                  <a:lumMod val="25000"/>
                </a:schemeClr>
              </a:solidFill>
              <a:latin typeface="Times New Roman" pitchFamily="18" charset="0"/>
              <a:cs typeface="Times New Roman" pitchFamily="18" charset="0"/>
            </a:endParaRPr>
          </a:p>
        </p:txBody>
      </p:sp>
      <p:sp>
        <p:nvSpPr>
          <p:cNvPr id="15" name="Прямоугольник 14"/>
          <p:cNvSpPr/>
          <p:nvPr/>
        </p:nvSpPr>
        <p:spPr>
          <a:xfrm>
            <a:off x="2307772" y="2285993"/>
            <a:ext cx="2056762" cy="1357321"/>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dirty="0" smtClean="0">
                <a:solidFill>
                  <a:schemeClr val="bg1">
                    <a:lumMod val="25000"/>
                  </a:schemeClr>
                </a:solidFill>
              </a:rPr>
              <a:t>• </a:t>
            </a:r>
            <a:r>
              <a:rPr lang="en-US" dirty="0" err="1" smtClean="0">
                <a:solidFill>
                  <a:schemeClr val="bg1">
                    <a:lumMod val="25000"/>
                  </a:schemeClr>
                </a:solidFill>
              </a:rPr>
              <a:t>yaxshi</a:t>
            </a:r>
            <a:r>
              <a:rPr lang="en-US" dirty="0" smtClean="0">
                <a:solidFill>
                  <a:schemeClr val="bg1">
                    <a:lumMod val="25000"/>
                  </a:schemeClr>
                </a:solidFill>
              </a:rPr>
              <a:t> </a:t>
            </a:r>
            <a:r>
              <a:rPr lang="en-US" dirty="0" err="1" smtClean="0">
                <a:solidFill>
                  <a:schemeClr val="bg1">
                    <a:lumMod val="25000"/>
                  </a:schemeClr>
                </a:solidFill>
              </a:rPr>
              <a:t>tuzilgan</a:t>
            </a:r>
            <a:endParaRPr lang="en-US" dirty="0" smtClean="0">
              <a:solidFill>
                <a:schemeClr val="bg1">
                  <a:lumMod val="25000"/>
                </a:schemeClr>
              </a:solidFill>
            </a:endParaRPr>
          </a:p>
          <a:p>
            <a:endParaRPr lang="en-US" dirty="0" smtClean="0">
              <a:solidFill>
                <a:schemeClr val="bg1">
                  <a:lumMod val="25000"/>
                </a:schemeClr>
              </a:solidFill>
            </a:endParaRPr>
          </a:p>
          <a:p>
            <a:r>
              <a:rPr lang="ru-RU" dirty="0" smtClean="0">
                <a:solidFill>
                  <a:schemeClr val="bg1">
                    <a:lumMod val="25000"/>
                  </a:schemeClr>
                </a:solidFill>
              </a:rPr>
              <a:t>•</a:t>
            </a:r>
            <a:r>
              <a:rPr lang="en-US" dirty="0" smtClean="0">
                <a:solidFill>
                  <a:schemeClr val="bg1">
                    <a:lumMod val="25000"/>
                  </a:schemeClr>
                </a:solidFill>
              </a:rPr>
              <a:t> </a:t>
            </a:r>
            <a:r>
              <a:rPr lang="en-US" dirty="0" err="1" smtClean="0">
                <a:solidFill>
                  <a:schemeClr val="bg1">
                    <a:lumMod val="25000"/>
                  </a:schemeClr>
                </a:solidFill>
              </a:rPr>
              <a:t>tuzilmagani</a:t>
            </a:r>
            <a:endParaRPr lang="ru-RU" dirty="0">
              <a:solidFill>
                <a:schemeClr val="bg1">
                  <a:lumMod val="25000"/>
                </a:schemeClr>
              </a:solidFill>
            </a:endParaRPr>
          </a:p>
        </p:txBody>
      </p:sp>
      <p:sp>
        <p:nvSpPr>
          <p:cNvPr id="16" name="Прямоугольник 15"/>
          <p:cNvSpPr/>
          <p:nvPr/>
        </p:nvSpPr>
        <p:spPr>
          <a:xfrm>
            <a:off x="4936309" y="2356873"/>
            <a:ext cx="2215910" cy="1286441"/>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6700"/>
            <a:r>
              <a:rPr lang="ru-RU"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korxona</a:t>
            </a:r>
            <a:endParaRPr lang="ru-RU" sz="2000" dirty="0" smtClean="0">
              <a:solidFill>
                <a:srgbClr val="002060"/>
              </a:solidFill>
              <a:latin typeface="Times New Roman" pitchFamily="18" charset="0"/>
              <a:cs typeface="Times New Roman" pitchFamily="18" charset="0"/>
            </a:endParaRPr>
          </a:p>
          <a:p>
            <a:pPr marL="266700"/>
            <a:r>
              <a:rPr lang="ru-RU"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bo’lim</a:t>
            </a:r>
            <a:endParaRPr lang="ru-RU" sz="2000" dirty="0" smtClean="0">
              <a:solidFill>
                <a:srgbClr val="002060"/>
              </a:solidFill>
              <a:latin typeface="Times New Roman" pitchFamily="18" charset="0"/>
              <a:cs typeface="Times New Roman" pitchFamily="18" charset="0"/>
            </a:endParaRPr>
          </a:p>
          <a:p>
            <a:pPr marL="266700"/>
            <a:r>
              <a:rPr lang="ru-RU"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brigada</a:t>
            </a:r>
            <a:r>
              <a:rPr lang="en-US" sz="2000" dirty="0" smtClean="0">
                <a:solidFill>
                  <a:srgbClr val="002060"/>
                </a:solidFill>
                <a:latin typeface="Times New Roman" pitchFamily="18" charset="0"/>
                <a:cs typeface="Times New Roman" pitchFamily="18" charset="0"/>
              </a:rPr>
              <a:t> </a:t>
            </a:r>
          </a:p>
          <a:p>
            <a:pPr marL="266700"/>
            <a:r>
              <a:rPr lang="ru-RU"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shaxsiy</a:t>
            </a:r>
            <a:endParaRPr lang="ru-RU" sz="2000" dirty="0">
              <a:solidFill>
                <a:srgbClr val="002060"/>
              </a:solidFill>
              <a:latin typeface="Times New Roman" pitchFamily="18" charset="0"/>
              <a:cs typeface="Times New Roman" pitchFamily="18" charset="0"/>
            </a:endParaRPr>
          </a:p>
        </p:txBody>
      </p:sp>
      <p:sp>
        <p:nvSpPr>
          <p:cNvPr id="17" name="Прямоугольник 16"/>
          <p:cNvSpPr/>
          <p:nvPr/>
        </p:nvSpPr>
        <p:spPr>
          <a:xfrm>
            <a:off x="7340199" y="2356873"/>
            <a:ext cx="1680830" cy="1286442"/>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6700"/>
            <a:r>
              <a:rPr lang="ru-RU" dirty="0" smtClean="0">
                <a:solidFill>
                  <a:schemeClr val="bg1">
                    <a:lumMod val="25000"/>
                  </a:schemeClr>
                </a:solidFill>
              </a:rPr>
              <a:t>• </a:t>
            </a:r>
            <a:r>
              <a:rPr lang="en-US" dirty="0" err="1" smtClean="0">
                <a:solidFill>
                  <a:schemeClr val="bg1">
                    <a:lumMod val="25000"/>
                  </a:schemeClr>
                </a:solidFill>
              </a:rPr>
              <a:t>ekstensiv</a:t>
            </a:r>
            <a:endParaRPr lang="ru-RU" dirty="0" smtClean="0">
              <a:solidFill>
                <a:schemeClr val="bg1">
                  <a:lumMod val="25000"/>
                </a:schemeClr>
              </a:solidFill>
            </a:endParaRPr>
          </a:p>
          <a:p>
            <a:pPr marL="266700"/>
            <a:r>
              <a:rPr lang="ru-RU" dirty="0" smtClean="0">
                <a:solidFill>
                  <a:schemeClr val="bg1">
                    <a:lumMod val="25000"/>
                  </a:schemeClr>
                </a:solidFill>
              </a:rPr>
              <a:t>• </a:t>
            </a:r>
            <a:r>
              <a:rPr lang="en-US" dirty="0" err="1" smtClean="0">
                <a:solidFill>
                  <a:schemeClr val="bg1">
                    <a:lumMod val="25000"/>
                  </a:schemeClr>
                </a:solidFill>
              </a:rPr>
              <a:t>intensiv</a:t>
            </a:r>
            <a:endParaRPr lang="ru-RU" dirty="0">
              <a:solidFill>
                <a:schemeClr val="bg1">
                  <a:lumMod val="25000"/>
                </a:schemeClr>
              </a:solidFill>
            </a:endParaRPr>
          </a:p>
        </p:txBody>
      </p:sp>
      <p:sp>
        <p:nvSpPr>
          <p:cNvPr id="18" name="Прямоугольник 17"/>
          <p:cNvSpPr/>
          <p:nvPr/>
        </p:nvSpPr>
        <p:spPr>
          <a:xfrm>
            <a:off x="428596" y="4786322"/>
            <a:ext cx="2786082" cy="157163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dirty="0" smtClean="0">
                <a:solidFill>
                  <a:schemeClr val="bg1">
                    <a:lumMod val="25000"/>
                  </a:schemeClr>
                </a:solidFill>
              </a:rPr>
              <a:t>• </a:t>
            </a:r>
            <a:r>
              <a:rPr lang="en-US" dirty="0" err="1" smtClean="0">
                <a:solidFill>
                  <a:schemeClr val="bg1">
                    <a:lumMod val="25000"/>
                  </a:schemeClr>
                </a:solidFill>
              </a:rPr>
              <a:t>o’ta</a:t>
            </a:r>
            <a:r>
              <a:rPr lang="en-US" dirty="0" smtClean="0">
                <a:solidFill>
                  <a:schemeClr val="bg1">
                    <a:lumMod val="25000"/>
                  </a:schemeClr>
                </a:solidFill>
              </a:rPr>
              <a:t> </a:t>
            </a:r>
            <a:r>
              <a:rPr lang="en-US" dirty="0" err="1" smtClean="0">
                <a:solidFill>
                  <a:schemeClr val="bg1">
                    <a:lumMod val="25000"/>
                  </a:schemeClr>
                </a:solidFill>
              </a:rPr>
              <a:t>muhum</a:t>
            </a:r>
            <a:r>
              <a:rPr lang="en-US" dirty="0" smtClean="0">
                <a:solidFill>
                  <a:schemeClr val="bg1">
                    <a:lumMod val="25000"/>
                  </a:schemeClr>
                </a:solidFill>
              </a:rPr>
              <a:t>, </a:t>
            </a:r>
            <a:r>
              <a:rPr lang="en-US" dirty="0" err="1" smtClean="0">
                <a:solidFill>
                  <a:schemeClr val="bg1">
                    <a:lumMod val="25000"/>
                  </a:schemeClr>
                </a:solidFill>
              </a:rPr>
              <a:t>shoshilinch</a:t>
            </a:r>
            <a:endParaRPr lang="ru-RU" dirty="0" smtClean="0">
              <a:solidFill>
                <a:schemeClr val="bg1">
                  <a:lumMod val="25000"/>
                </a:schemeClr>
              </a:solidFill>
            </a:endParaRPr>
          </a:p>
          <a:p>
            <a:r>
              <a:rPr lang="ru-RU" dirty="0" smtClean="0">
                <a:solidFill>
                  <a:schemeClr val="bg1">
                    <a:lumMod val="25000"/>
                  </a:schemeClr>
                </a:solidFill>
              </a:rPr>
              <a:t>• </a:t>
            </a:r>
            <a:r>
              <a:rPr lang="en-US" dirty="0" err="1" smtClean="0">
                <a:solidFill>
                  <a:schemeClr val="bg1">
                    <a:lumMod val="25000"/>
                  </a:schemeClr>
                </a:solidFill>
              </a:rPr>
              <a:t>muhum</a:t>
            </a:r>
            <a:r>
              <a:rPr lang="en-US" dirty="0" smtClean="0">
                <a:solidFill>
                  <a:schemeClr val="bg1">
                    <a:lumMod val="25000"/>
                  </a:schemeClr>
                </a:solidFill>
              </a:rPr>
              <a:t>,  </a:t>
            </a:r>
            <a:r>
              <a:rPr lang="en-US" dirty="0" err="1" smtClean="0">
                <a:solidFill>
                  <a:schemeClr val="bg1">
                    <a:lumMod val="25000"/>
                  </a:schemeClr>
                </a:solidFill>
              </a:rPr>
              <a:t>shoshilinch</a:t>
            </a:r>
            <a:endParaRPr lang="ru-RU" dirty="0" smtClean="0">
              <a:solidFill>
                <a:schemeClr val="bg1">
                  <a:lumMod val="25000"/>
                </a:schemeClr>
              </a:solidFill>
            </a:endParaRPr>
          </a:p>
          <a:p>
            <a:r>
              <a:rPr lang="ru-RU" dirty="0">
                <a:solidFill>
                  <a:schemeClr val="bg1">
                    <a:lumMod val="25000"/>
                  </a:schemeClr>
                </a:solidFill>
              </a:rPr>
              <a:t>•</a:t>
            </a:r>
            <a:r>
              <a:rPr lang="ru-RU" dirty="0" smtClean="0">
                <a:solidFill>
                  <a:schemeClr val="bg1">
                    <a:lumMod val="25000"/>
                  </a:schemeClr>
                </a:solidFill>
              </a:rPr>
              <a:t> </a:t>
            </a:r>
            <a:r>
              <a:rPr lang="en-US" dirty="0" err="1" smtClean="0">
                <a:solidFill>
                  <a:schemeClr val="bg1">
                    <a:lumMod val="25000"/>
                  </a:schemeClr>
                </a:solidFill>
              </a:rPr>
              <a:t>muhum</a:t>
            </a:r>
            <a:r>
              <a:rPr lang="en-US" dirty="0" smtClean="0">
                <a:solidFill>
                  <a:schemeClr val="bg1">
                    <a:lumMod val="25000"/>
                  </a:schemeClr>
                </a:solidFill>
              </a:rPr>
              <a:t>,  </a:t>
            </a:r>
            <a:r>
              <a:rPr lang="en-US" dirty="0" err="1" smtClean="0">
                <a:solidFill>
                  <a:schemeClr val="bg1">
                    <a:lumMod val="25000"/>
                  </a:schemeClr>
                </a:solidFill>
              </a:rPr>
              <a:t>shoshilinch</a:t>
            </a:r>
            <a:r>
              <a:rPr lang="en-US" dirty="0" smtClean="0">
                <a:solidFill>
                  <a:schemeClr val="bg1">
                    <a:lumMod val="25000"/>
                  </a:schemeClr>
                </a:solidFill>
              </a:rPr>
              <a:t> </a:t>
            </a:r>
            <a:r>
              <a:rPr lang="ru-RU" dirty="0" smtClean="0">
                <a:solidFill>
                  <a:schemeClr val="bg1">
                    <a:lumMod val="25000"/>
                  </a:schemeClr>
                </a:solidFill>
              </a:rPr>
              <a:t>  </a:t>
            </a:r>
          </a:p>
          <a:p>
            <a:r>
              <a:rPr lang="ru-RU" dirty="0" smtClean="0">
                <a:solidFill>
                  <a:schemeClr val="bg1">
                    <a:lumMod val="25000"/>
                  </a:schemeClr>
                </a:solidFill>
              </a:rPr>
              <a:t>   </a:t>
            </a:r>
            <a:r>
              <a:rPr lang="en-US" dirty="0" err="1" smtClean="0">
                <a:solidFill>
                  <a:schemeClr val="bg1">
                    <a:lumMod val="25000"/>
                  </a:schemeClr>
                </a:solidFill>
              </a:rPr>
              <a:t>emas</a:t>
            </a:r>
            <a:endParaRPr lang="ru-RU" dirty="0" smtClean="0">
              <a:solidFill>
                <a:schemeClr val="bg1">
                  <a:lumMod val="25000"/>
                </a:schemeClr>
              </a:solidFill>
            </a:endParaRPr>
          </a:p>
          <a:p>
            <a:r>
              <a:rPr lang="ru-RU" dirty="0" smtClean="0">
                <a:solidFill>
                  <a:schemeClr val="bg1">
                    <a:lumMod val="25000"/>
                  </a:schemeClr>
                </a:solidFill>
              </a:rPr>
              <a:t>• </a:t>
            </a:r>
            <a:r>
              <a:rPr lang="en-US" dirty="0" err="1" smtClean="0">
                <a:solidFill>
                  <a:schemeClr val="bg1">
                    <a:lumMod val="25000"/>
                  </a:schemeClr>
                </a:solidFill>
              </a:rPr>
              <a:t>to’planadigan</a:t>
            </a:r>
            <a:endParaRPr lang="ru-RU" dirty="0">
              <a:solidFill>
                <a:schemeClr val="bg1">
                  <a:lumMod val="25000"/>
                </a:schemeClr>
              </a:solidFill>
            </a:endParaRPr>
          </a:p>
        </p:txBody>
      </p:sp>
      <p:sp>
        <p:nvSpPr>
          <p:cNvPr id="19" name="Прямоугольник 18"/>
          <p:cNvSpPr/>
          <p:nvPr/>
        </p:nvSpPr>
        <p:spPr>
          <a:xfrm>
            <a:off x="3857620" y="4857760"/>
            <a:ext cx="1928826" cy="823534"/>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000" dirty="0" smtClean="0">
                <a:solidFill>
                  <a:srgbClr val="002060"/>
                </a:solidFill>
                <a:latin typeface="Times New Roman" pitchFamily="18" charset="0"/>
                <a:cs typeface="Times New Roman" pitchFamily="18" charset="0"/>
              </a:rPr>
              <a:t>• </a:t>
            </a:r>
            <a:r>
              <a:rPr lang="uz-Latn-UZ" sz="2000" dirty="0" smtClean="0">
                <a:solidFill>
                  <a:srgbClr val="002060"/>
                </a:solidFill>
                <a:latin typeface="Times New Roman" pitchFamily="18" charset="0"/>
                <a:cs typeface="Times New Roman" pitchFamily="18" charset="0"/>
              </a:rPr>
              <a:t>kognitiv </a:t>
            </a:r>
            <a:endParaRPr lang="ru-RU" sz="2000" dirty="0" smtClean="0">
              <a:solidFill>
                <a:srgbClr val="002060"/>
              </a:solidFill>
              <a:latin typeface="Times New Roman" pitchFamily="18" charset="0"/>
              <a:cs typeface="Times New Roman" pitchFamily="18" charset="0"/>
            </a:endParaRPr>
          </a:p>
          <a:p>
            <a:r>
              <a:rPr lang="uz-Latn-UZ" sz="2000" dirty="0" smtClean="0">
                <a:solidFill>
                  <a:srgbClr val="002060"/>
                </a:solidFill>
                <a:latin typeface="Times New Roman" pitchFamily="18" charset="0"/>
                <a:cs typeface="Times New Roman" pitchFamily="18" charset="0"/>
              </a:rPr>
              <a:t>• xulq -atvor</a:t>
            </a:r>
            <a:endParaRPr lang="ru-RU" sz="2000" dirty="0">
              <a:solidFill>
                <a:srgbClr val="002060"/>
              </a:solidFill>
              <a:latin typeface="Times New Roman" pitchFamily="18" charset="0"/>
              <a:cs typeface="Times New Roman" pitchFamily="18" charset="0"/>
            </a:endParaRPr>
          </a:p>
        </p:txBody>
      </p:sp>
      <p:sp>
        <p:nvSpPr>
          <p:cNvPr id="20" name="Прямоугольник 19"/>
          <p:cNvSpPr/>
          <p:nvPr/>
        </p:nvSpPr>
        <p:spPr>
          <a:xfrm>
            <a:off x="6858016" y="4857760"/>
            <a:ext cx="1785950" cy="94531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dirty="0" smtClean="0">
                <a:solidFill>
                  <a:schemeClr val="bg1">
                    <a:lumMod val="25000"/>
                  </a:schemeClr>
                </a:solidFill>
              </a:rPr>
              <a:t>• </a:t>
            </a:r>
            <a:r>
              <a:rPr lang="en-US" dirty="0" err="1" smtClean="0">
                <a:solidFill>
                  <a:schemeClr val="bg1">
                    <a:lumMod val="25000"/>
                  </a:schemeClr>
                </a:solidFill>
              </a:rPr>
              <a:t>uzoq</a:t>
            </a:r>
            <a:r>
              <a:rPr lang="en-US" dirty="0" smtClean="0">
                <a:solidFill>
                  <a:schemeClr val="bg1">
                    <a:lumMod val="25000"/>
                  </a:schemeClr>
                </a:solidFill>
              </a:rPr>
              <a:t> </a:t>
            </a:r>
            <a:r>
              <a:rPr lang="en-US" dirty="0" err="1" smtClean="0">
                <a:solidFill>
                  <a:schemeClr val="bg1">
                    <a:lumMod val="25000"/>
                  </a:schemeClr>
                </a:solidFill>
              </a:rPr>
              <a:t>muddatli</a:t>
            </a:r>
            <a:endParaRPr lang="ru-RU" dirty="0" smtClean="0">
              <a:solidFill>
                <a:schemeClr val="bg1">
                  <a:lumMod val="25000"/>
                </a:schemeClr>
              </a:solidFill>
            </a:endParaRPr>
          </a:p>
          <a:p>
            <a:r>
              <a:rPr lang="ru-RU" dirty="0" smtClean="0">
                <a:solidFill>
                  <a:schemeClr val="bg1">
                    <a:lumMod val="25000"/>
                  </a:schemeClr>
                </a:solidFill>
              </a:rPr>
              <a:t>• </a:t>
            </a:r>
            <a:r>
              <a:rPr lang="en-US" dirty="0" err="1" smtClean="0">
                <a:solidFill>
                  <a:schemeClr val="bg1">
                    <a:lumMod val="25000"/>
                  </a:schemeClr>
                </a:solidFill>
              </a:rPr>
              <a:t>qisqa</a:t>
            </a:r>
            <a:r>
              <a:rPr lang="en-US" dirty="0" smtClean="0">
                <a:solidFill>
                  <a:schemeClr val="bg1">
                    <a:lumMod val="25000"/>
                  </a:schemeClr>
                </a:solidFill>
              </a:rPr>
              <a:t> </a:t>
            </a:r>
          </a:p>
          <a:p>
            <a:r>
              <a:rPr lang="en-US" dirty="0" smtClean="0">
                <a:solidFill>
                  <a:schemeClr val="bg1">
                    <a:lumMod val="25000"/>
                  </a:schemeClr>
                </a:solidFill>
              </a:rPr>
              <a:t>   </a:t>
            </a:r>
            <a:r>
              <a:rPr lang="en-US" dirty="0" err="1" smtClean="0">
                <a:solidFill>
                  <a:schemeClr val="bg1">
                    <a:lumMod val="25000"/>
                  </a:schemeClr>
                </a:solidFill>
              </a:rPr>
              <a:t>muddatli</a:t>
            </a:r>
            <a:endParaRPr lang="ru-RU" dirty="0">
              <a:solidFill>
                <a:schemeClr val="bg1">
                  <a:lumMod val="25000"/>
                </a:schemeClr>
              </a:solidFill>
            </a:endParaRPr>
          </a:p>
        </p:txBody>
      </p:sp>
      <p:cxnSp>
        <p:nvCxnSpPr>
          <p:cNvPr id="22" name="Прямая соединительная линия 21"/>
          <p:cNvCxnSpPr>
            <a:stCxn id="6" idx="2"/>
            <a:endCxn id="12" idx="0"/>
          </p:cNvCxnSpPr>
          <p:nvPr/>
        </p:nvCxnSpPr>
        <p:spPr>
          <a:xfrm rot="5400000">
            <a:off x="3121399" y="2402946"/>
            <a:ext cx="3195117" cy="1588"/>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cxnSp>
        <p:nvCxnSpPr>
          <p:cNvPr id="24" name="Прямая соединительная линия 23"/>
          <p:cNvCxnSpPr/>
          <p:nvPr/>
        </p:nvCxnSpPr>
        <p:spPr>
          <a:xfrm>
            <a:off x="913212" y="941725"/>
            <a:ext cx="7246471" cy="0"/>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cxnSp>
        <p:nvCxnSpPr>
          <p:cNvPr id="29" name="Прямая соединительная линия 28"/>
          <p:cNvCxnSpPr/>
          <p:nvPr/>
        </p:nvCxnSpPr>
        <p:spPr>
          <a:xfrm flipV="1">
            <a:off x="1717567" y="3786190"/>
            <a:ext cx="6069143" cy="13928"/>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cxnSp>
        <p:nvCxnSpPr>
          <p:cNvPr id="33" name="Прямая соединительная линия 32"/>
          <p:cNvCxnSpPr/>
          <p:nvPr/>
        </p:nvCxnSpPr>
        <p:spPr>
          <a:xfrm>
            <a:off x="913211" y="961169"/>
            <a:ext cx="0" cy="314764"/>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cxnSp>
        <p:nvCxnSpPr>
          <p:cNvPr id="35" name="Прямая соединительная линия 34"/>
          <p:cNvCxnSpPr/>
          <p:nvPr/>
        </p:nvCxnSpPr>
        <p:spPr>
          <a:xfrm>
            <a:off x="3460427" y="941726"/>
            <a:ext cx="0" cy="349209"/>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cxnSp>
        <p:nvCxnSpPr>
          <p:cNvPr id="37" name="Прямая соединительная линия 36"/>
          <p:cNvCxnSpPr>
            <a:endCxn id="9" idx="0"/>
          </p:cNvCxnSpPr>
          <p:nvPr/>
        </p:nvCxnSpPr>
        <p:spPr>
          <a:xfrm>
            <a:off x="5828182" y="941725"/>
            <a:ext cx="0" cy="334208"/>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cxnSp>
        <p:nvCxnSpPr>
          <p:cNvPr id="39" name="Прямая соединительная линия 38"/>
          <p:cNvCxnSpPr>
            <a:endCxn id="10" idx="0"/>
          </p:cNvCxnSpPr>
          <p:nvPr/>
        </p:nvCxnSpPr>
        <p:spPr>
          <a:xfrm>
            <a:off x="8159682" y="941725"/>
            <a:ext cx="1" cy="334208"/>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cxnSp>
        <p:nvCxnSpPr>
          <p:cNvPr id="41" name="Прямая соединительная линия 40"/>
          <p:cNvCxnSpPr>
            <a:endCxn id="13" idx="0"/>
          </p:cNvCxnSpPr>
          <p:nvPr/>
        </p:nvCxnSpPr>
        <p:spPr>
          <a:xfrm rot="16200000" flipH="1">
            <a:off x="7629286" y="3946327"/>
            <a:ext cx="320278" cy="2"/>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cxnSp>
        <p:nvCxnSpPr>
          <p:cNvPr id="43" name="Прямая соединительная линия 42"/>
          <p:cNvCxnSpPr/>
          <p:nvPr/>
        </p:nvCxnSpPr>
        <p:spPr>
          <a:xfrm>
            <a:off x="1717567" y="3800118"/>
            <a:ext cx="0" cy="184810"/>
          </a:xfrm>
          <a:prstGeom prst="line">
            <a:avLst/>
          </a:prstGeom>
          <a:ln w="28575">
            <a:solidFill>
              <a:schemeClr val="bg1">
                <a:lumMod val="1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6777063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0100" y="1285860"/>
            <a:ext cx="8143900" cy="4857784"/>
          </a:xfrm>
        </p:spPr>
        <p:txBody>
          <a:bodyPr>
            <a:noAutofit/>
          </a:bodyPr>
          <a:lstStyle/>
          <a:p>
            <a:pPr marL="447675"/>
            <a:r>
              <a:rPr lang="en-US" sz="4000" dirty="0" smtClean="0">
                <a:solidFill>
                  <a:srgbClr val="002060"/>
                </a:solidFill>
                <a:latin typeface="Times New Roman" pitchFamily="18" charset="0"/>
                <a:cs typeface="Times New Roman" pitchFamily="18" charset="0"/>
              </a:rPr>
              <a:t>- </a:t>
            </a:r>
            <a:r>
              <a:rPr lang="uz-Latn-UZ" sz="4000" dirty="0" smtClean="0">
                <a:solidFill>
                  <a:srgbClr val="002060"/>
                </a:solidFill>
                <a:latin typeface="Times New Roman" pitchFamily="18" charset="0"/>
                <a:cs typeface="Times New Roman" pitchFamily="18" charset="0"/>
              </a:rPr>
              <a:t>Miqdoriy (ekstrapolyatsiya usullari)</a:t>
            </a:r>
            <a:r>
              <a:rPr lang="en-US" sz="4000" dirty="0" smtClean="0">
                <a:solidFill>
                  <a:srgbClr val="002060"/>
                </a:solidFill>
                <a:latin typeface="Times New Roman" pitchFamily="18" charset="0"/>
                <a:cs typeface="Times New Roman" pitchFamily="18" charset="0"/>
              </a:rPr>
              <a:t>,</a:t>
            </a:r>
            <a:br>
              <a:rPr lang="en-US" sz="4000" dirty="0" smtClean="0">
                <a:solidFill>
                  <a:srgbClr val="002060"/>
                </a:solidFill>
                <a:latin typeface="Times New Roman" pitchFamily="18" charset="0"/>
                <a:cs typeface="Times New Roman" pitchFamily="18" charset="0"/>
              </a:rPr>
            </a:br>
            <a:r>
              <a:rPr lang="en-US" sz="1200" dirty="0" smtClean="0">
                <a:solidFill>
                  <a:srgbClr val="002060"/>
                </a:solidFill>
                <a:latin typeface="Times New Roman" pitchFamily="18" charset="0"/>
                <a:cs typeface="Times New Roman" pitchFamily="18" charset="0"/>
              </a:rPr>
              <a:t/>
            </a:r>
            <a:br>
              <a:rPr lang="en-US" sz="1200" dirty="0" smtClean="0">
                <a:solidFill>
                  <a:srgbClr val="002060"/>
                </a:solidFill>
                <a:latin typeface="Times New Roman" pitchFamily="18" charset="0"/>
                <a:cs typeface="Times New Roman" pitchFamily="18" charset="0"/>
              </a:rPr>
            </a:br>
            <a:r>
              <a:rPr lang="en-US" sz="4000" dirty="0" smtClean="0">
                <a:solidFill>
                  <a:srgbClr val="002060"/>
                </a:solidFill>
                <a:latin typeface="Times New Roman" pitchFamily="18" charset="0"/>
                <a:cs typeface="Times New Roman" pitchFamily="18" charset="0"/>
              </a:rPr>
              <a:t>-</a:t>
            </a:r>
            <a:r>
              <a:rPr lang="uz-Latn-UZ" sz="4000" dirty="0" smtClean="0">
                <a:solidFill>
                  <a:srgbClr val="002060"/>
                </a:solidFill>
                <a:latin typeface="Times New Roman" pitchFamily="18" charset="0"/>
                <a:cs typeface="Times New Roman" pitchFamily="18" charset="0"/>
              </a:rPr>
              <a:t> Sifatli ("aqliy hujum", ekspert baholash)</a:t>
            </a:r>
            <a:r>
              <a:rPr lang="en-US" sz="4000" dirty="0" smtClean="0">
                <a:solidFill>
                  <a:srgbClr val="002060"/>
                </a:solidFill>
                <a:latin typeface="Times New Roman" pitchFamily="18" charset="0"/>
                <a:cs typeface="Times New Roman" pitchFamily="18" charset="0"/>
              </a:rPr>
              <a:t>,</a:t>
            </a:r>
            <a:br>
              <a:rPr lang="en-US" sz="4000" dirty="0" smtClean="0">
                <a:solidFill>
                  <a:srgbClr val="002060"/>
                </a:solidFill>
                <a:latin typeface="Times New Roman" pitchFamily="18" charset="0"/>
                <a:cs typeface="Times New Roman" pitchFamily="18" charset="0"/>
              </a:rPr>
            </a:br>
            <a:r>
              <a:rPr lang="en-US" sz="1200" dirty="0" smtClean="0">
                <a:solidFill>
                  <a:srgbClr val="002060"/>
                </a:solidFill>
                <a:latin typeface="Times New Roman" pitchFamily="18" charset="0"/>
                <a:cs typeface="Times New Roman" pitchFamily="18" charset="0"/>
              </a:rPr>
              <a:t/>
            </a:r>
            <a:br>
              <a:rPr lang="en-US" sz="1200" dirty="0" smtClean="0">
                <a:solidFill>
                  <a:srgbClr val="002060"/>
                </a:solidFill>
                <a:latin typeface="Times New Roman" pitchFamily="18" charset="0"/>
                <a:cs typeface="Times New Roman" pitchFamily="18" charset="0"/>
              </a:rPr>
            </a:br>
            <a:r>
              <a:rPr lang="en-US" sz="4000" dirty="0" smtClean="0">
                <a:solidFill>
                  <a:srgbClr val="002060"/>
                </a:solidFill>
                <a:latin typeface="Times New Roman" pitchFamily="18" charset="0"/>
                <a:cs typeface="Times New Roman" pitchFamily="18" charset="0"/>
              </a:rPr>
              <a:t>- </a:t>
            </a:r>
            <a:r>
              <a:rPr lang="uz-Latn-UZ" sz="4000" dirty="0" smtClean="0">
                <a:solidFill>
                  <a:srgbClr val="002060"/>
                </a:solidFill>
                <a:latin typeface="Times New Roman" pitchFamily="18" charset="0"/>
                <a:cs typeface="Times New Roman" pitchFamily="18" charset="0"/>
              </a:rPr>
              <a:t>Norasmiy (og'zaki ma'lumotlar, yozma ma'lumotlar, </a:t>
            </a:r>
            <a:r>
              <a:rPr lang="en-US" sz="4000" dirty="0" smtClean="0">
                <a:solidFill>
                  <a:srgbClr val="002060"/>
                </a:solidFill>
                <a:latin typeface="Times New Roman" pitchFamily="18" charset="0"/>
                <a:cs typeface="Times New Roman" pitchFamily="18" charset="0"/>
              </a:rPr>
              <a:t>mish-mish </a:t>
            </a:r>
            <a:r>
              <a:rPr lang="en-US" sz="4000" dirty="0" err="1" smtClean="0">
                <a:solidFill>
                  <a:srgbClr val="002060"/>
                </a:solidFill>
                <a:latin typeface="Times New Roman" pitchFamily="18" charset="0"/>
                <a:cs typeface="Times New Roman" pitchFamily="18" charset="0"/>
              </a:rPr>
              <a:t>gaplar</a:t>
            </a:r>
            <a:r>
              <a:rPr lang="en-US" sz="4000" dirty="0" smtClean="0">
                <a:solidFill>
                  <a:srgbClr val="002060"/>
                </a:solidFill>
                <a:latin typeface="Times New Roman" pitchFamily="18" charset="0"/>
                <a:cs typeface="Times New Roman" pitchFamily="18" charset="0"/>
              </a:rPr>
              <a:t>)</a:t>
            </a:r>
            <a:r>
              <a:rPr lang="uz-Latn-UZ" sz="4000" dirty="0" smtClean="0">
                <a:solidFill>
                  <a:srgbClr val="002060"/>
                </a:solidFill>
                <a:latin typeface="Times New Roman" pitchFamily="18" charset="0"/>
                <a:cs typeface="Times New Roman" pitchFamily="18" charset="0"/>
              </a:rPr>
              <a:t>.</a:t>
            </a:r>
            <a:r>
              <a:rPr lang="en-US" sz="4000" dirty="0" smtClean="0">
                <a:solidFill>
                  <a:srgbClr val="002060"/>
                </a:solidFill>
                <a:latin typeface="Times New Roman" pitchFamily="18" charset="0"/>
                <a:cs typeface="Times New Roman" pitchFamily="18" charset="0"/>
              </a:rPr>
              <a:t> </a:t>
            </a:r>
            <a:endParaRPr lang="ru-RU" sz="40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428604"/>
            <a:ext cx="8143900" cy="707886"/>
          </a:xfrm>
          <a:prstGeom prst="rect">
            <a:avLst/>
          </a:prstGeom>
          <a:solidFill>
            <a:srgbClr val="FFFF00"/>
          </a:solidFill>
        </p:spPr>
        <p:txBody>
          <a:bodyPr wrap="square">
            <a:spAutoFit/>
          </a:bodyPr>
          <a:lstStyle/>
          <a:p>
            <a:pPr algn="ctr"/>
            <a:r>
              <a:rPr lang="en-US" sz="4000" b="1" dirty="0" err="1" smtClean="0">
                <a:solidFill>
                  <a:srgbClr val="FF0000"/>
                </a:solidFill>
                <a:latin typeface="Times New Roman" pitchFamily="18" charset="0"/>
                <a:cs typeface="Times New Roman" pitchFamily="18" charset="0"/>
              </a:rPr>
              <a:t>Bashoratlash</a:t>
            </a:r>
            <a:r>
              <a:rPr lang="en-US"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usullari</a:t>
            </a:r>
            <a:r>
              <a:rPr lang="uz-Latn-UZ" sz="4000" b="1" dirty="0" smtClean="0">
                <a:solidFill>
                  <a:srgbClr val="FF0000"/>
                </a:solidFill>
                <a:latin typeface="Times New Roman" pitchFamily="18" charset="0"/>
                <a:cs typeface="Times New Roman" pitchFamily="18" charset="0"/>
              </a:rPr>
              <a:t>:</a:t>
            </a:r>
            <a:endParaRPr lang="ru-RU" sz="40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z="2000" smtClean="0">
                <a:solidFill>
                  <a:schemeClr val="tx1"/>
                </a:solidFill>
              </a:rPr>
              <a:pPr/>
              <a:t>11</a:t>
            </a:fld>
            <a:endParaRPr lang="ru-RU" sz="2000" dirty="0">
              <a:solidFill>
                <a:schemeClr val="tx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3" name="Rectangle 5"/>
          <p:cNvSpPr>
            <a:spLocks noChangeArrowheads="1"/>
          </p:cNvSpPr>
          <p:nvPr/>
        </p:nvSpPr>
        <p:spPr bwMode="auto">
          <a:xfrm>
            <a:off x="1071538" y="214290"/>
            <a:ext cx="7786742" cy="609600"/>
          </a:xfrm>
          <a:prstGeom prst="rect">
            <a:avLst/>
          </a:prstGeom>
          <a:solidFill>
            <a:srgbClr val="FFFF00"/>
          </a:solidFill>
          <a:ln w="9525">
            <a:noFill/>
            <a:miter lim="800000"/>
            <a:headEnd/>
            <a:tailEnd/>
          </a:ln>
          <a:effectLst/>
        </p:spPr>
        <p:txBody>
          <a:bodyPr anchor="ctr"/>
          <a:lstStyle/>
          <a:p>
            <a:pPr algn="ctr"/>
            <a:r>
              <a:rPr lang="en-US" sz="2400" b="1" dirty="0" smtClean="0">
                <a:solidFill>
                  <a:srgbClr val="FF0000"/>
                </a:solidFill>
                <a:latin typeface="Times New Roman" pitchFamily="18" charset="0"/>
                <a:cs typeface="Times New Roman" pitchFamily="18" charset="0"/>
              </a:rPr>
              <a:t>MUAMMOLARNI XAL ETISH YONDASHUVLAR</a:t>
            </a:r>
            <a:endParaRPr lang="ru-RU" sz="2400" b="1" dirty="0">
              <a:solidFill>
                <a:srgbClr val="FF0000"/>
              </a:solidFill>
              <a:latin typeface="Times New Roman" pitchFamily="18" charset="0"/>
              <a:cs typeface="Times New Roman" pitchFamily="18" charset="0"/>
            </a:endParaRPr>
          </a:p>
        </p:txBody>
      </p:sp>
      <p:grpSp>
        <p:nvGrpSpPr>
          <p:cNvPr id="2" name="Group 8"/>
          <p:cNvGrpSpPr>
            <a:grpSpLocks/>
          </p:cNvGrpSpPr>
          <p:nvPr/>
        </p:nvGrpSpPr>
        <p:grpSpPr bwMode="auto">
          <a:xfrm>
            <a:off x="6048375" y="3140075"/>
            <a:ext cx="863600" cy="720725"/>
            <a:chOff x="3833" y="935"/>
            <a:chExt cx="635" cy="499"/>
          </a:xfrm>
        </p:grpSpPr>
        <p:sp>
          <p:nvSpPr>
            <p:cNvPr id="68617" name="Line 9"/>
            <p:cNvSpPr>
              <a:spLocks noChangeShapeType="1"/>
            </p:cNvSpPr>
            <p:nvPr/>
          </p:nvSpPr>
          <p:spPr bwMode="auto">
            <a:xfrm flipH="1">
              <a:off x="3878" y="935"/>
              <a:ext cx="590" cy="454"/>
            </a:xfrm>
            <a:prstGeom prst="line">
              <a:avLst/>
            </a:prstGeom>
            <a:noFill/>
            <a:ln w="38100">
              <a:solidFill>
                <a:srgbClr val="FF0000"/>
              </a:solidFill>
              <a:round/>
              <a:headEnd/>
              <a:tailEnd/>
            </a:ln>
            <a:effectLst/>
          </p:spPr>
          <p:txBody>
            <a:bodyPr/>
            <a:lstStyle/>
            <a:p>
              <a:endParaRPr lang="ru-RU"/>
            </a:p>
          </p:txBody>
        </p:sp>
        <p:sp>
          <p:nvSpPr>
            <p:cNvPr id="68618" name="Line 10"/>
            <p:cNvSpPr>
              <a:spLocks noChangeShapeType="1"/>
            </p:cNvSpPr>
            <p:nvPr/>
          </p:nvSpPr>
          <p:spPr bwMode="auto">
            <a:xfrm>
              <a:off x="3833" y="981"/>
              <a:ext cx="635" cy="453"/>
            </a:xfrm>
            <a:prstGeom prst="line">
              <a:avLst/>
            </a:prstGeom>
            <a:noFill/>
            <a:ln w="38100">
              <a:solidFill>
                <a:srgbClr val="FF0000"/>
              </a:solidFill>
              <a:round/>
              <a:headEnd/>
              <a:tailEnd/>
            </a:ln>
            <a:effectLst/>
          </p:spPr>
          <p:txBody>
            <a:bodyPr/>
            <a:lstStyle/>
            <a:p>
              <a:endParaRPr lang="ru-RU"/>
            </a:p>
          </p:txBody>
        </p:sp>
      </p:grpSp>
      <p:graphicFrame>
        <p:nvGraphicFramePr>
          <p:cNvPr id="68619" name="Object 11"/>
          <p:cNvGraphicFramePr>
            <a:graphicFrameLocks noChangeAspect="1"/>
          </p:cNvGraphicFramePr>
          <p:nvPr/>
        </p:nvGraphicFramePr>
        <p:xfrm>
          <a:off x="4929190" y="2500306"/>
          <a:ext cx="4071966" cy="2297113"/>
        </p:xfrm>
        <a:graphic>
          <a:graphicData uri="http://schemas.openxmlformats.org/presentationml/2006/ole">
            <p:oleObj spid="_x0000_s2050" name="Диаграмма" r:id="rId3" imgW="4915043" imgH="2581394" progId="Excel.Sheet.8">
              <p:embed/>
            </p:oleObj>
          </a:graphicData>
        </a:graphic>
      </p:graphicFrame>
      <p:graphicFrame>
        <p:nvGraphicFramePr>
          <p:cNvPr id="68620" name="Object 12"/>
          <p:cNvGraphicFramePr>
            <a:graphicFrameLocks noChangeAspect="1"/>
          </p:cNvGraphicFramePr>
          <p:nvPr/>
        </p:nvGraphicFramePr>
        <p:xfrm>
          <a:off x="1200150" y="3632200"/>
          <a:ext cx="3659188" cy="1619250"/>
        </p:xfrm>
        <a:graphic>
          <a:graphicData uri="http://schemas.openxmlformats.org/presentationml/2006/ole">
            <p:oleObj spid="_x0000_s2051" name="Worksheet" r:id="rId4" imgW="3962517" imgH="1752648" progId="Excel.Sheet.8">
              <p:embed/>
            </p:oleObj>
          </a:graphicData>
        </a:graphic>
      </p:graphicFrame>
      <p:sp>
        <p:nvSpPr>
          <p:cNvPr id="68621" name="Oval 13"/>
          <p:cNvSpPr>
            <a:spLocks noChangeArrowheads="1"/>
          </p:cNvSpPr>
          <p:nvPr/>
        </p:nvSpPr>
        <p:spPr bwMode="auto">
          <a:xfrm>
            <a:off x="2071670" y="3590928"/>
            <a:ext cx="838200" cy="1828800"/>
          </a:xfrm>
          <a:prstGeom prst="ellipse">
            <a:avLst/>
          </a:prstGeom>
          <a:noFill/>
          <a:ln w="31750" algn="ctr">
            <a:solidFill>
              <a:srgbClr val="000080"/>
            </a:solidFill>
            <a:round/>
            <a:headEnd/>
            <a:tailEnd/>
          </a:ln>
          <a:effectLst/>
        </p:spPr>
        <p:txBody>
          <a:bodyPr anchor="ctr">
            <a:spAutoFit/>
          </a:bodyPr>
          <a:lstStyle/>
          <a:p>
            <a:endParaRPr lang="ru-RU"/>
          </a:p>
        </p:txBody>
      </p:sp>
      <p:sp>
        <p:nvSpPr>
          <p:cNvPr id="68622" name="Oval 14"/>
          <p:cNvSpPr>
            <a:spLocks noChangeArrowheads="1"/>
          </p:cNvSpPr>
          <p:nvPr/>
        </p:nvSpPr>
        <p:spPr bwMode="auto">
          <a:xfrm>
            <a:off x="2928926" y="3733804"/>
            <a:ext cx="838200" cy="1828800"/>
          </a:xfrm>
          <a:prstGeom prst="ellipse">
            <a:avLst/>
          </a:prstGeom>
          <a:noFill/>
          <a:ln w="31750" algn="ctr">
            <a:solidFill>
              <a:srgbClr val="000080"/>
            </a:solidFill>
            <a:round/>
            <a:headEnd/>
            <a:tailEnd/>
          </a:ln>
          <a:effectLst/>
        </p:spPr>
        <p:txBody>
          <a:bodyPr anchor="ctr">
            <a:spAutoFit/>
          </a:bodyPr>
          <a:lstStyle/>
          <a:p>
            <a:endParaRPr lang="ru-RU"/>
          </a:p>
        </p:txBody>
      </p:sp>
      <p:sp>
        <p:nvSpPr>
          <p:cNvPr id="68623" name="Oval 15"/>
          <p:cNvSpPr>
            <a:spLocks noChangeArrowheads="1"/>
          </p:cNvSpPr>
          <p:nvPr/>
        </p:nvSpPr>
        <p:spPr bwMode="auto">
          <a:xfrm>
            <a:off x="3857620" y="3662366"/>
            <a:ext cx="838200" cy="1828800"/>
          </a:xfrm>
          <a:prstGeom prst="ellipse">
            <a:avLst/>
          </a:prstGeom>
          <a:noFill/>
          <a:ln w="31750" algn="ctr">
            <a:solidFill>
              <a:srgbClr val="000080"/>
            </a:solidFill>
            <a:round/>
            <a:headEnd/>
            <a:tailEnd/>
          </a:ln>
          <a:effectLst/>
        </p:spPr>
        <p:txBody>
          <a:bodyPr anchor="ctr">
            <a:spAutoFit/>
          </a:bodyPr>
          <a:lstStyle/>
          <a:p>
            <a:endParaRPr lang="ru-RU"/>
          </a:p>
        </p:txBody>
      </p:sp>
      <p:sp>
        <p:nvSpPr>
          <p:cNvPr id="68624" name="AutoShape 16"/>
          <p:cNvSpPr>
            <a:spLocks noChangeArrowheads="1"/>
          </p:cNvSpPr>
          <p:nvPr/>
        </p:nvSpPr>
        <p:spPr bwMode="auto">
          <a:xfrm flipV="1">
            <a:off x="2428860" y="3376614"/>
            <a:ext cx="1152525" cy="360362"/>
          </a:xfrm>
          <a:prstGeom prst="curvedUpArrow">
            <a:avLst>
              <a:gd name="adj1" fmla="val 41947"/>
              <a:gd name="adj2" fmla="val 105912"/>
              <a:gd name="adj3" fmla="val 53741"/>
            </a:avLst>
          </a:prstGeom>
          <a:solidFill>
            <a:srgbClr val="99CC00"/>
          </a:solidFill>
          <a:ln w="9525">
            <a:solidFill>
              <a:schemeClr val="bg2"/>
            </a:solidFill>
            <a:miter lim="800000"/>
            <a:headEnd/>
            <a:tailEnd/>
          </a:ln>
          <a:effectLst/>
        </p:spPr>
        <p:txBody>
          <a:bodyPr anchor="ctr">
            <a:spAutoFit/>
          </a:bodyPr>
          <a:lstStyle/>
          <a:p>
            <a:endParaRPr lang="ru-RU"/>
          </a:p>
        </p:txBody>
      </p:sp>
      <p:sp>
        <p:nvSpPr>
          <p:cNvPr id="68627" name="AutoShape 19"/>
          <p:cNvSpPr>
            <a:spLocks noChangeArrowheads="1"/>
          </p:cNvSpPr>
          <p:nvPr/>
        </p:nvSpPr>
        <p:spPr bwMode="auto">
          <a:xfrm flipH="1">
            <a:off x="3500430" y="5448316"/>
            <a:ext cx="688975" cy="338138"/>
          </a:xfrm>
          <a:prstGeom prst="curvedUpArrow">
            <a:avLst>
              <a:gd name="adj1" fmla="val 26724"/>
              <a:gd name="adj2" fmla="val 67475"/>
              <a:gd name="adj3" fmla="val 47917"/>
            </a:avLst>
          </a:prstGeom>
          <a:solidFill>
            <a:srgbClr val="99CC00"/>
          </a:solidFill>
          <a:ln w="9525">
            <a:solidFill>
              <a:schemeClr val="bg2"/>
            </a:solidFill>
            <a:miter lim="800000"/>
            <a:headEnd/>
            <a:tailEnd/>
          </a:ln>
          <a:effectLst/>
        </p:spPr>
        <p:txBody>
          <a:bodyPr anchor="ctr">
            <a:spAutoFit/>
          </a:bodyPr>
          <a:lstStyle/>
          <a:p>
            <a:endParaRPr lang="ru-RU"/>
          </a:p>
        </p:txBody>
      </p:sp>
      <p:sp>
        <p:nvSpPr>
          <p:cNvPr id="68629" name="Text Box 21"/>
          <p:cNvSpPr txBox="1">
            <a:spLocks noChangeArrowheads="1"/>
          </p:cNvSpPr>
          <p:nvPr/>
        </p:nvSpPr>
        <p:spPr bwMode="auto">
          <a:xfrm>
            <a:off x="1357290" y="1428736"/>
            <a:ext cx="3311525" cy="584775"/>
          </a:xfrm>
          <a:prstGeom prst="rect">
            <a:avLst/>
          </a:prstGeom>
          <a:noFill/>
          <a:ln w="9525">
            <a:noFill/>
            <a:miter lim="800000"/>
            <a:headEnd/>
            <a:tailEnd/>
          </a:ln>
          <a:effectLst/>
        </p:spPr>
        <p:txBody>
          <a:bodyPr>
            <a:spAutoFit/>
          </a:bodyPr>
          <a:lstStyle/>
          <a:p>
            <a:pPr>
              <a:spcBef>
                <a:spcPct val="50000"/>
              </a:spcBef>
            </a:pPr>
            <a:r>
              <a:rPr lang="ru-RU" sz="3200" i="1" dirty="0"/>
              <a:t>Метод Парето</a:t>
            </a:r>
          </a:p>
        </p:txBody>
      </p:sp>
      <p:sp>
        <p:nvSpPr>
          <p:cNvPr id="68630" name="Text Box 22"/>
          <p:cNvSpPr txBox="1">
            <a:spLocks noChangeArrowheads="1"/>
          </p:cNvSpPr>
          <p:nvPr/>
        </p:nvSpPr>
        <p:spPr bwMode="auto">
          <a:xfrm>
            <a:off x="5143504" y="1428736"/>
            <a:ext cx="3529013" cy="584775"/>
          </a:xfrm>
          <a:prstGeom prst="rect">
            <a:avLst/>
          </a:prstGeom>
          <a:noFill/>
          <a:ln w="9525">
            <a:noFill/>
            <a:miter lim="800000"/>
            <a:headEnd/>
            <a:tailEnd/>
          </a:ln>
          <a:effectLst/>
        </p:spPr>
        <p:txBody>
          <a:bodyPr>
            <a:spAutoFit/>
          </a:bodyPr>
          <a:lstStyle/>
          <a:p>
            <a:pPr>
              <a:spcBef>
                <a:spcPct val="50000"/>
              </a:spcBef>
            </a:pPr>
            <a:r>
              <a:rPr lang="ru-RU" sz="3200" i="1" dirty="0" smtClean="0"/>
              <a:t>«</a:t>
            </a:r>
            <a:r>
              <a:rPr lang="en-US" sz="3200" dirty="0" err="1" smtClean="0"/>
              <a:t>Bir</a:t>
            </a:r>
            <a:r>
              <a:rPr lang="en-US" sz="3200" dirty="0" smtClean="0"/>
              <a:t> </a:t>
            </a:r>
            <a:r>
              <a:rPr lang="en-US" sz="3200" dirty="0" err="1" smtClean="0"/>
              <a:t>birin</a:t>
            </a:r>
            <a:r>
              <a:rPr lang="en-US" sz="3200" dirty="0" smtClean="0"/>
              <a:t> </a:t>
            </a:r>
            <a:r>
              <a:rPr lang="en-US" sz="3200" dirty="0" err="1" smtClean="0"/>
              <a:t>ketin</a:t>
            </a:r>
            <a:r>
              <a:rPr lang="ru-RU" sz="3200" i="1" dirty="0" smtClean="0"/>
              <a:t>»</a:t>
            </a:r>
            <a:endParaRPr lang="ru-RU" sz="3200" i="1" dirty="0"/>
          </a:p>
        </p:txBody>
      </p:sp>
      <p:sp>
        <p:nvSpPr>
          <p:cNvPr id="21" name="TextBox 20"/>
          <p:cNvSpPr txBox="1"/>
          <p:nvPr/>
        </p:nvSpPr>
        <p:spPr>
          <a:xfrm>
            <a:off x="1428728" y="2071678"/>
            <a:ext cx="2786082" cy="523220"/>
          </a:xfrm>
          <a:prstGeom prst="rect">
            <a:avLst/>
          </a:prstGeom>
          <a:noFill/>
        </p:spPr>
        <p:txBody>
          <a:bodyPr wrap="square" rtlCol="0">
            <a:spAutoFit/>
          </a:bodyPr>
          <a:lstStyle/>
          <a:p>
            <a:pPr algn="ctr"/>
            <a:r>
              <a:rPr lang="en-US" sz="2800" dirty="0" smtClean="0"/>
              <a:t>80/20 </a:t>
            </a:r>
            <a:r>
              <a:rPr lang="en-US" sz="2800" dirty="0" err="1" smtClean="0"/>
              <a:t>qoidasi</a:t>
            </a:r>
            <a:r>
              <a:rPr lang="en-US" sz="2800" dirty="0" smtClean="0"/>
              <a:t>  </a:t>
            </a:r>
            <a:endParaRPr lang="ru-RU"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iterate type="lt">
                                    <p:tmPct val="10000"/>
                                  </p:iterate>
                                  <p:childTnLst>
                                    <p:set>
                                      <p:cBhvr>
                                        <p:cTn id="6" dur="1" fill="hold">
                                          <p:stCondLst>
                                            <p:cond delay="0"/>
                                          </p:stCondLst>
                                        </p:cTn>
                                        <p:tgtEl>
                                          <p:spTgt spid="68613"/>
                                        </p:tgtEl>
                                        <p:attrNameLst>
                                          <p:attrName>style.visibility</p:attrName>
                                        </p:attrNameLst>
                                      </p:cBhvr>
                                      <p:to>
                                        <p:strVal val="visible"/>
                                      </p:to>
                                    </p:set>
                                    <p:animEffect transition="in" filter="fade">
                                      <p:cBhvr>
                                        <p:cTn id="7" dur="2000"/>
                                        <p:tgtEl>
                                          <p:spTgt spid="68613"/>
                                        </p:tgtEl>
                                      </p:cBhvr>
                                    </p:animEffect>
                                    <p:anim calcmode="lin" valueType="num">
                                      <p:cBhvr>
                                        <p:cTn id="8" dur="2000" fill="hold"/>
                                        <p:tgtEl>
                                          <p:spTgt spid="68613"/>
                                        </p:tgtEl>
                                        <p:attrNameLst>
                                          <p:attrName>ppt_w</p:attrName>
                                        </p:attrNameLst>
                                      </p:cBhvr>
                                      <p:tavLst>
                                        <p:tav tm="0" fmla="#ppt_w*sin(2.5*pi*$)">
                                          <p:val>
                                            <p:fltVal val="0"/>
                                          </p:val>
                                        </p:tav>
                                        <p:tav tm="100000">
                                          <p:val>
                                            <p:fltVal val="1"/>
                                          </p:val>
                                        </p:tav>
                                      </p:tavLst>
                                    </p:anim>
                                    <p:anim calcmode="lin" valueType="num">
                                      <p:cBhvr>
                                        <p:cTn id="9" dur="2000" fill="hold"/>
                                        <p:tgtEl>
                                          <p:spTgt spid="68613"/>
                                        </p:tgtEl>
                                        <p:attrNameLst>
                                          <p:attrName>ppt_h</p:attrName>
                                        </p:attrNameLst>
                                      </p:cBhvr>
                                      <p:tavLst>
                                        <p:tav tm="0">
                                          <p:val>
                                            <p:strVal val="#ppt_h"/>
                                          </p:val>
                                        </p:tav>
                                        <p:tav tm="100000">
                                          <p:val>
                                            <p:strVal val="#ppt_h"/>
                                          </p:val>
                                        </p:tav>
                                      </p:tavLst>
                                    </p:anim>
                                  </p:childTnLst>
                                </p:cTn>
                              </p:par>
                            </p:childTnLst>
                          </p:cTn>
                        </p:par>
                        <p:par>
                          <p:cTn id="10" fill="hold">
                            <p:stCondLst>
                              <p:cond delay="8000"/>
                            </p:stCondLst>
                            <p:childTnLst>
                              <p:par>
                                <p:cTn id="11" presetID="10" presetClass="entr" presetSubtype="0" fill="hold" grpId="0" nodeType="afterEffect">
                                  <p:stCondLst>
                                    <p:cond delay="0"/>
                                  </p:stCondLst>
                                  <p:childTnLst>
                                    <p:set>
                                      <p:cBhvr>
                                        <p:cTn id="12" dur="1" fill="hold">
                                          <p:stCondLst>
                                            <p:cond delay="0"/>
                                          </p:stCondLst>
                                        </p:cTn>
                                        <p:tgtEl>
                                          <p:spTgt spid="68629"/>
                                        </p:tgtEl>
                                        <p:attrNameLst>
                                          <p:attrName>style.visibility</p:attrName>
                                        </p:attrNameLst>
                                      </p:cBhvr>
                                      <p:to>
                                        <p:strVal val="visible"/>
                                      </p:to>
                                    </p:set>
                                    <p:animEffect transition="in" filter="fade">
                                      <p:cBhvr>
                                        <p:cTn id="13" dur="1000"/>
                                        <p:tgtEl>
                                          <p:spTgt spid="68629"/>
                                        </p:tgtEl>
                                      </p:cBhvr>
                                    </p:animEffect>
                                  </p:childTnLst>
                                </p:cTn>
                              </p:par>
                            </p:childTnLst>
                          </p:cTn>
                        </p:par>
                        <p:par>
                          <p:cTn id="14" fill="hold">
                            <p:stCondLst>
                              <p:cond delay="9000"/>
                            </p:stCondLst>
                            <p:childTnLst>
                              <p:par>
                                <p:cTn id="15" presetID="10" presetClass="entr" presetSubtype="0" fill="hold" grpId="0" nodeType="afterEffect">
                                  <p:stCondLst>
                                    <p:cond delay="0"/>
                                  </p:stCondLst>
                                  <p:childTnLst>
                                    <p:set>
                                      <p:cBhvr>
                                        <p:cTn id="16" dur="1" fill="hold">
                                          <p:stCondLst>
                                            <p:cond delay="0"/>
                                          </p:stCondLst>
                                        </p:cTn>
                                        <p:tgtEl>
                                          <p:spTgt spid="68620"/>
                                        </p:tgtEl>
                                        <p:attrNameLst>
                                          <p:attrName>style.visibility</p:attrName>
                                        </p:attrNameLst>
                                      </p:cBhvr>
                                      <p:to>
                                        <p:strVal val="visible"/>
                                      </p:to>
                                    </p:set>
                                    <p:animEffect transition="in" filter="fade">
                                      <p:cBhvr>
                                        <p:cTn id="17" dur="1000"/>
                                        <p:tgtEl>
                                          <p:spTgt spid="68620"/>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68621"/>
                                        </p:tgtEl>
                                        <p:attrNameLst>
                                          <p:attrName>style.visibility</p:attrName>
                                        </p:attrNameLst>
                                      </p:cBhvr>
                                      <p:to>
                                        <p:strVal val="visible"/>
                                      </p:to>
                                    </p:set>
                                    <p:animEffect transition="in" filter="fade">
                                      <p:cBhvr>
                                        <p:cTn id="20" dur="1000"/>
                                        <p:tgtEl>
                                          <p:spTgt spid="6862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8622"/>
                                        </p:tgtEl>
                                        <p:attrNameLst>
                                          <p:attrName>style.visibility</p:attrName>
                                        </p:attrNameLst>
                                      </p:cBhvr>
                                      <p:to>
                                        <p:strVal val="visible"/>
                                      </p:to>
                                    </p:set>
                                    <p:animEffect transition="in" filter="fade">
                                      <p:cBhvr>
                                        <p:cTn id="23" dur="1000"/>
                                        <p:tgtEl>
                                          <p:spTgt spid="6862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8623"/>
                                        </p:tgtEl>
                                        <p:attrNameLst>
                                          <p:attrName>style.visibility</p:attrName>
                                        </p:attrNameLst>
                                      </p:cBhvr>
                                      <p:to>
                                        <p:strVal val="visible"/>
                                      </p:to>
                                    </p:set>
                                    <p:animEffect transition="in" filter="fade">
                                      <p:cBhvr>
                                        <p:cTn id="26" dur="1000"/>
                                        <p:tgtEl>
                                          <p:spTgt spid="68623"/>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68624"/>
                                        </p:tgtEl>
                                        <p:attrNameLst>
                                          <p:attrName>style.visibility</p:attrName>
                                        </p:attrNameLst>
                                      </p:cBhvr>
                                      <p:to>
                                        <p:strVal val="visible"/>
                                      </p:to>
                                    </p:set>
                                    <p:animEffect transition="in" filter="fade">
                                      <p:cBhvr>
                                        <p:cTn id="29" dur="1000"/>
                                        <p:tgtEl>
                                          <p:spTgt spid="68624"/>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68627"/>
                                        </p:tgtEl>
                                        <p:attrNameLst>
                                          <p:attrName>style.visibility</p:attrName>
                                        </p:attrNameLst>
                                      </p:cBhvr>
                                      <p:to>
                                        <p:strVal val="visible"/>
                                      </p:to>
                                    </p:set>
                                    <p:animEffect transition="in" filter="fade">
                                      <p:cBhvr>
                                        <p:cTn id="32" dur="1000"/>
                                        <p:tgtEl>
                                          <p:spTgt spid="68627"/>
                                        </p:tgtEl>
                                      </p:cBhvr>
                                    </p:animEffect>
                                  </p:childTnLst>
                                </p:cTn>
                              </p:par>
                            </p:childTnLst>
                          </p:cTn>
                        </p:par>
                        <p:par>
                          <p:cTn id="33" fill="hold">
                            <p:stCondLst>
                              <p:cond delay="10000"/>
                            </p:stCondLst>
                            <p:childTnLst>
                              <p:par>
                                <p:cTn id="34" presetID="10" presetClass="entr" presetSubtype="0" fill="hold" grpId="0" nodeType="afterEffect">
                                  <p:stCondLst>
                                    <p:cond delay="0"/>
                                  </p:stCondLst>
                                  <p:childTnLst>
                                    <p:set>
                                      <p:cBhvr>
                                        <p:cTn id="35" dur="1" fill="hold">
                                          <p:stCondLst>
                                            <p:cond delay="0"/>
                                          </p:stCondLst>
                                        </p:cTn>
                                        <p:tgtEl>
                                          <p:spTgt spid="68630"/>
                                        </p:tgtEl>
                                        <p:attrNameLst>
                                          <p:attrName>style.visibility</p:attrName>
                                        </p:attrNameLst>
                                      </p:cBhvr>
                                      <p:to>
                                        <p:strVal val="visible"/>
                                      </p:to>
                                    </p:set>
                                    <p:animEffect transition="in" filter="fade">
                                      <p:cBhvr>
                                        <p:cTn id="36" dur="1000"/>
                                        <p:tgtEl>
                                          <p:spTgt spid="68630"/>
                                        </p:tgtEl>
                                      </p:cBhvr>
                                    </p:animEffect>
                                  </p:childTnLst>
                                </p:cTn>
                              </p:par>
                            </p:childTnLst>
                          </p:cTn>
                        </p:par>
                        <p:par>
                          <p:cTn id="37" fill="hold">
                            <p:stCondLst>
                              <p:cond delay="11000"/>
                            </p:stCondLst>
                            <p:childTnLst>
                              <p:par>
                                <p:cTn id="38" presetID="10" presetClass="entr" presetSubtype="0" fill="hold" nodeType="afterEffect">
                                  <p:stCondLst>
                                    <p:cond delay="0"/>
                                  </p:stCondLst>
                                  <p:childTnLst>
                                    <p:set>
                                      <p:cBhvr>
                                        <p:cTn id="39" dur="1" fill="hold">
                                          <p:stCondLst>
                                            <p:cond delay="0"/>
                                          </p:stCondLst>
                                        </p:cTn>
                                        <p:tgtEl>
                                          <p:spTgt spid="68619"/>
                                        </p:tgtEl>
                                        <p:attrNameLst>
                                          <p:attrName>style.visibility</p:attrName>
                                        </p:attrNameLst>
                                      </p:cBhvr>
                                      <p:to>
                                        <p:strVal val="visible"/>
                                      </p:to>
                                    </p:set>
                                    <p:animEffect transition="in" filter="fade">
                                      <p:cBhvr>
                                        <p:cTn id="40" dur="1000"/>
                                        <p:tgtEl>
                                          <p:spTgt spid="68619"/>
                                        </p:tgtEl>
                                      </p:cBhvr>
                                    </p:animEffect>
                                  </p:childTnLst>
                                </p:cTn>
                              </p:par>
                            </p:childTnLst>
                          </p:cTn>
                        </p:par>
                        <p:par>
                          <p:cTn id="41" fill="hold">
                            <p:stCondLst>
                              <p:cond delay="12000"/>
                            </p:stCondLst>
                            <p:childTnLst>
                              <p:par>
                                <p:cTn id="42" presetID="10" presetClass="exit" presetSubtype="0" fill="hold" grpId="0" nodeType="afterEffect">
                                  <p:stCondLst>
                                    <p:cond delay="0"/>
                                  </p:stCondLst>
                                  <p:childTnLst>
                                    <p:animEffect transition="out" filter="fade">
                                      <p:cBhvr>
                                        <p:cTn id="43" dur="2000"/>
                                        <p:tgtEl>
                                          <p:spTgt spid="68619"/>
                                        </p:tgtEl>
                                      </p:cBhvr>
                                    </p:animEffect>
                                    <p:set>
                                      <p:cBhvr>
                                        <p:cTn id="44" dur="1" fill="hold">
                                          <p:stCondLst>
                                            <p:cond delay="1999"/>
                                          </p:stCondLst>
                                        </p:cTn>
                                        <p:tgtEl>
                                          <p:spTgt spid="68619"/>
                                        </p:tgtEl>
                                        <p:attrNameLst>
                                          <p:attrName>style.visibility</p:attrName>
                                        </p:attrNameLst>
                                      </p:cBhvr>
                                      <p:to>
                                        <p:strVal val="hidden"/>
                                      </p:to>
                                    </p:set>
                                  </p:childTnLst>
                                </p:cTn>
                              </p:par>
                            </p:childTnLst>
                          </p:cTn>
                        </p:par>
                        <p:par>
                          <p:cTn id="45" fill="hold">
                            <p:stCondLst>
                              <p:cond delay="14000"/>
                            </p:stCondLst>
                            <p:childTnLst>
                              <p:par>
                                <p:cTn id="46" presetID="53" presetClass="entr" presetSubtype="0" fill="hold" nodeType="afterEffect">
                                  <p:stCondLst>
                                    <p:cond delay="0"/>
                                  </p:stCondLst>
                                  <p:childTnLst>
                                    <p:set>
                                      <p:cBhvr>
                                        <p:cTn id="47" dur="1" fill="hold">
                                          <p:stCondLst>
                                            <p:cond delay="0"/>
                                          </p:stCondLst>
                                        </p:cTn>
                                        <p:tgtEl>
                                          <p:spTgt spid="2"/>
                                        </p:tgtEl>
                                        <p:attrNameLst>
                                          <p:attrName>style.visibility</p:attrName>
                                        </p:attrNameLst>
                                      </p:cBhvr>
                                      <p:to>
                                        <p:strVal val="visible"/>
                                      </p:to>
                                    </p:set>
                                    <p:anim calcmode="lin" valueType="num">
                                      <p:cBhvr>
                                        <p:cTn id="48" dur="500" fill="hold"/>
                                        <p:tgtEl>
                                          <p:spTgt spid="2"/>
                                        </p:tgtEl>
                                        <p:attrNameLst>
                                          <p:attrName>ppt_w</p:attrName>
                                        </p:attrNameLst>
                                      </p:cBhvr>
                                      <p:tavLst>
                                        <p:tav tm="0">
                                          <p:val>
                                            <p:fltVal val="0"/>
                                          </p:val>
                                        </p:tav>
                                        <p:tav tm="100000">
                                          <p:val>
                                            <p:strVal val="#ppt_w"/>
                                          </p:val>
                                        </p:tav>
                                      </p:tavLst>
                                    </p:anim>
                                    <p:anim calcmode="lin" valueType="num">
                                      <p:cBhvr>
                                        <p:cTn id="49" dur="500" fill="hold"/>
                                        <p:tgtEl>
                                          <p:spTgt spid="2"/>
                                        </p:tgtEl>
                                        <p:attrNameLst>
                                          <p:attrName>ppt_h</p:attrName>
                                        </p:attrNameLst>
                                      </p:cBhvr>
                                      <p:tavLst>
                                        <p:tav tm="0">
                                          <p:val>
                                            <p:fltVal val="0"/>
                                          </p:val>
                                        </p:tav>
                                        <p:tav tm="100000">
                                          <p:val>
                                            <p:strVal val="#ppt_h"/>
                                          </p:val>
                                        </p:tav>
                                      </p:tavLst>
                                    </p:anim>
                                    <p:animEffect transition="in" filter="fade">
                                      <p:cBhvr>
                                        <p:cTn id="50" dur="500"/>
                                        <p:tgtEl>
                                          <p:spTgt spid="2"/>
                                        </p:tgtEl>
                                      </p:cBhvr>
                                    </p:animEffect>
                                  </p:childTnLst>
                                </p:cTn>
                              </p:par>
                            </p:childTnLst>
                          </p:cTn>
                        </p:par>
                        <p:par>
                          <p:cTn id="51" fill="hold">
                            <p:stCondLst>
                              <p:cond delay="14500"/>
                            </p:stCondLst>
                            <p:childTnLst>
                              <p:par>
                                <p:cTn id="52" presetID="10" presetClass="exit" presetSubtype="0" fill="hold" nodeType="afterEffect">
                                  <p:stCondLst>
                                    <p:cond delay="0"/>
                                  </p:stCondLst>
                                  <p:childTnLst>
                                    <p:animEffect transition="out" filter="fade">
                                      <p:cBhvr>
                                        <p:cTn id="53" dur="1000"/>
                                        <p:tgtEl>
                                          <p:spTgt spid="2"/>
                                        </p:tgtEl>
                                      </p:cBhvr>
                                    </p:animEffect>
                                    <p:set>
                                      <p:cBhvr>
                                        <p:cTn id="54" dur="1" fill="hold">
                                          <p:stCondLst>
                                            <p:cond delay="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3" grpId="0" animBg="1"/>
      <p:bldOleChart spid="68619" grpId="0"/>
      <p:bldOleChart spid="68620" grpId="0"/>
      <p:bldP spid="68621" grpId="0" animBg="1"/>
      <p:bldP spid="68622" grpId="0" animBg="1"/>
      <p:bldP spid="68623" grpId="0" animBg="1"/>
      <p:bldP spid="68624" grpId="0" animBg="1"/>
      <p:bldP spid="68627" grpId="0" animBg="1"/>
      <p:bldP spid="68629" grpId="0"/>
      <p:bldP spid="6863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000100" y="0"/>
            <a:ext cx="8143900" cy="1077218"/>
          </a:xfrm>
          <a:prstGeom prst="rect">
            <a:avLst/>
          </a:prstGeom>
          <a:solidFill>
            <a:srgbClr val="FFFF00"/>
          </a:solidFill>
        </p:spPr>
        <p:txBody>
          <a:bodyPr wrap="square">
            <a:spAutoFit/>
          </a:bodyPr>
          <a:lstStyle/>
          <a:p>
            <a:pPr algn="ctr"/>
            <a:r>
              <a:rPr lang="en-US" sz="3200" b="1" dirty="0" smtClean="0">
                <a:solidFill>
                  <a:srgbClr val="FF0000"/>
                </a:solidFill>
                <a:latin typeface="Times New Roman" pitchFamily="18" charset="0"/>
                <a:cs typeface="Times New Roman" pitchFamily="18" charset="0"/>
              </a:rPr>
              <a:t>MUAMMOLARNI XAL ETISHGA YONDASHUVLAR</a:t>
            </a:r>
            <a:endParaRPr lang="ru-RU" sz="32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z="2000" smtClean="0">
                <a:solidFill>
                  <a:schemeClr val="tx1"/>
                </a:solidFill>
              </a:rPr>
              <a:pPr/>
              <a:t>13</a:t>
            </a:fld>
            <a:endParaRPr lang="ru-RU" sz="2000" dirty="0">
              <a:solidFill>
                <a:schemeClr val="tx1"/>
              </a:solidFill>
            </a:endParaRPr>
          </a:p>
        </p:txBody>
      </p:sp>
      <p:graphicFrame>
        <p:nvGraphicFramePr>
          <p:cNvPr id="5" name="Таблица 4"/>
          <p:cNvGraphicFramePr>
            <a:graphicFrameLocks noGrp="1"/>
          </p:cNvGraphicFramePr>
          <p:nvPr/>
        </p:nvGraphicFramePr>
        <p:xfrm>
          <a:off x="1285852" y="1397000"/>
          <a:ext cx="7643866" cy="5212080"/>
        </p:xfrm>
        <a:graphic>
          <a:graphicData uri="http://schemas.openxmlformats.org/drawingml/2006/table">
            <a:tbl>
              <a:tblPr firstRow="1" bandRow="1">
                <a:tableStyleId>{5C22544A-7EE6-4342-B048-85BDC9FD1C3A}</a:tableStyleId>
              </a:tblPr>
              <a:tblGrid>
                <a:gridCol w="3821933"/>
                <a:gridCol w="3821933"/>
              </a:tblGrid>
              <a:tr h="370840">
                <a:tc>
                  <a:txBody>
                    <a:bodyPr/>
                    <a:lstStyle/>
                    <a:p>
                      <a:pPr algn="ctr"/>
                      <a:r>
                        <a:rPr lang="en-US" sz="2400" dirty="0" smtClean="0">
                          <a:latin typeface="Times New Roman" pitchFamily="18" charset="0"/>
                          <a:cs typeface="Times New Roman" pitchFamily="18" charset="0"/>
                        </a:rPr>
                        <a:t>Pareto </a:t>
                      </a:r>
                      <a:r>
                        <a:rPr lang="en-US" sz="2400" dirty="0" err="1" smtClean="0">
                          <a:latin typeface="Times New Roman" pitchFamily="18" charset="0"/>
                          <a:cs typeface="Times New Roman" pitchFamily="18" charset="0"/>
                        </a:rPr>
                        <a:t>usuli</a:t>
                      </a:r>
                      <a:endParaRPr lang="ru-RU" sz="2400" dirty="0">
                        <a:latin typeface="Times New Roman" pitchFamily="18" charset="0"/>
                        <a:cs typeface="Times New Roman" pitchFamily="18" charset="0"/>
                      </a:endParaRPr>
                    </a:p>
                  </a:txBody>
                  <a:tcPr/>
                </a:tc>
                <a:tc>
                  <a:txBody>
                    <a:bodyPr/>
                    <a:lstStyle/>
                    <a:p>
                      <a:pPr algn="ctr"/>
                      <a:r>
                        <a:rPr lang="en-US" sz="2400" dirty="0" smtClean="0">
                          <a:latin typeface="Times New Roman" pitchFamily="18" charset="0"/>
                          <a:cs typeface="Times New Roman" pitchFamily="18" charset="0"/>
                        </a:rPr>
                        <a:t>“</a:t>
                      </a:r>
                      <a:r>
                        <a:rPr lang="en-US" sz="2400" dirty="0" err="1" smtClean="0">
                          <a:latin typeface="Times New Roman" pitchFamily="18" charset="0"/>
                          <a:cs typeface="Times New Roman" pitchFamily="18" charset="0"/>
                        </a:rPr>
                        <a:t>Bosqichma-bosqich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usuli</a:t>
                      </a:r>
                      <a:endParaRPr lang="ru-RU" sz="2400" dirty="0">
                        <a:latin typeface="Times New Roman" pitchFamily="18" charset="0"/>
                        <a:cs typeface="Times New Roman" pitchFamily="18" charset="0"/>
                      </a:endParaRPr>
                    </a:p>
                  </a:txBody>
                  <a:tcPr/>
                </a:tc>
              </a:tr>
              <a:tr h="370840">
                <a:tc gridSpan="2">
                  <a:txBody>
                    <a:bodyPr/>
                    <a:lstStyle/>
                    <a:p>
                      <a:pPr algn="ctr"/>
                      <a:r>
                        <a:rPr lang="en-US" sz="2400" b="1" dirty="0" err="1" smtClean="0">
                          <a:solidFill>
                            <a:srgbClr val="FF0000"/>
                          </a:solidFill>
                          <a:latin typeface="Times New Roman" pitchFamily="18" charset="0"/>
                          <a:cs typeface="Times New Roman" pitchFamily="18" charset="0"/>
                        </a:rPr>
                        <a:t>Afzalliklari</a:t>
                      </a:r>
                      <a:endParaRPr lang="ru-RU" sz="2400" b="1" dirty="0">
                        <a:solidFill>
                          <a:srgbClr val="FF0000"/>
                        </a:solidFill>
                        <a:latin typeface="Times New Roman" pitchFamily="18" charset="0"/>
                        <a:cs typeface="Times New Roman" pitchFamily="18" charset="0"/>
                      </a:endParaRPr>
                    </a:p>
                  </a:txBody>
                  <a:tcPr/>
                </a:tc>
                <a:tc hMerge="1">
                  <a:txBody>
                    <a:bodyPr/>
                    <a:lstStyle/>
                    <a:p>
                      <a:endParaRPr lang="ru-RU" sz="2400" dirty="0">
                        <a:latin typeface="Times New Roman" pitchFamily="18" charset="0"/>
                        <a:cs typeface="Times New Roman" pitchFamily="18" charset="0"/>
                      </a:endParaRPr>
                    </a:p>
                  </a:txBody>
                  <a:tcPr/>
                </a:tc>
              </a:tr>
              <a:tr h="370840">
                <a:tc>
                  <a:txBody>
                    <a:bodyPr/>
                    <a:lstStyle/>
                    <a:p>
                      <a:pPr marL="361950" indent="-361950"/>
                      <a:r>
                        <a:rPr lang="en-US" sz="2400" dirty="0" smtClean="0">
                          <a:latin typeface="Times New Roman" pitchFamily="18" charset="0"/>
                          <a:cs typeface="Times New Roman" pitchFamily="18" charset="0"/>
                        </a:rPr>
                        <a:t>1. Eng </a:t>
                      </a:r>
                      <a:r>
                        <a:rPr lang="en-US" sz="2400" dirty="0" err="1" smtClean="0">
                          <a:latin typeface="Times New Roman" pitchFamily="18" charset="0"/>
                          <a:cs typeface="Times New Roman" pitchFamily="18" charset="0"/>
                        </a:rPr>
                        <a:t>muhim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muammolarni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aniqlash</a:t>
                      </a:r>
                      <a:endParaRPr lang="ru-RU" sz="2400" dirty="0">
                        <a:latin typeface="Times New Roman" pitchFamily="18" charset="0"/>
                        <a:cs typeface="Times New Roman" pitchFamily="18" charset="0"/>
                      </a:endParaRPr>
                    </a:p>
                  </a:txBody>
                  <a:tcPr/>
                </a:tc>
                <a:tc>
                  <a:txBody>
                    <a:bodyPr/>
                    <a:lstStyle/>
                    <a:p>
                      <a:pPr marL="457200" indent="-457200">
                        <a:buAutoNum type="arabicPeriod"/>
                      </a:pPr>
                      <a:r>
                        <a:rPr lang="en-US" sz="2400" dirty="0" err="1" smtClean="0">
                          <a:latin typeface="Times New Roman" pitchFamily="18" charset="0"/>
                          <a:cs typeface="Times New Roman" pitchFamily="18" charset="0"/>
                        </a:rPr>
                        <a:t>Vaqt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tejaladi</a:t>
                      </a:r>
                      <a:endParaRPr lang="en-US" sz="2400" dirty="0" smtClean="0">
                        <a:latin typeface="Times New Roman" pitchFamily="18" charset="0"/>
                        <a:cs typeface="Times New Roman" pitchFamily="18" charset="0"/>
                      </a:endParaRPr>
                    </a:p>
                    <a:p>
                      <a:pPr marL="457200" indent="-457200">
                        <a:buAutoNum type="arabicPeriod"/>
                      </a:pPr>
                      <a:r>
                        <a:rPr lang="en-US" sz="2400" dirty="0" err="1" smtClean="0">
                          <a:latin typeface="Times New Roman" pitchFamily="18" charset="0"/>
                          <a:cs typeface="Times New Roman" pitchFamily="18" charset="0"/>
                        </a:rPr>
                        <a:t>Bitta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omilni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boshqasiga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ta’siri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ko’rinadi</a:t>
                      </a:r>
                      <a:endParaRPr lang="en-US" sz="2400" dirty="0" smtClean="0">
                        <a:latin typeface="Times New Roman" pitchFamily="18" charset="0"/>
                        <a:cs typeface="Times New Roman" pitchFamily="18" charset="0"/>
                      </a:endParaRPr>
                    </a:p>
                    <a:p>
                      <a:pPr marL="457200" indent="-457200">
                        <a:buAutoNum type="arabicPeriod"/>
                      </a:pPr>
                      <a:r>
                        <a:rPr lang="en-US" sz="2400" dirty="0" err="1" smtClean="0">
                          <a:latin typeface="Times New Roman" pitchFamily="18" charset="0"/>
                          <a:cs typeface="Times New Roman" pitchFamily="18" charset="0"/>
                        </a:rPr>
                        <a:t>Muammo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izlaridan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ko’rinadi</a:t>
                      </a:r>
                      <a:endParaRPr lang="ru-RU" sz="2400" dirty="0">
                        <a:latin typeface="Times New Roman" pitchFamily="18" charset="0"/>
                        <a:cs typeface="Times New Roman" pitchFamily="18" charset="0"/>
                      </a:endParaRPr>
                    </a:p>
                  </a:txBody>
                  <a:tcPr/>
                </a:tc>
              </a:tr>
              <a:tr h="370840">
                <a:tc gridSpan="2">
                  <a:txBody>
                    <a:bodyPr/>
                    <a:lstStyle/>
                    <a:p>
                      <a:pPr algn="ctr"/>
                      <a:r>
                        <a:rPr lang="en-US" sz="2400" dirty="0" err="1" smtClean="0">
                          <a:solidFill>
                            <a:srgbClr val="FF0000"/>
                          </a:solidFill>
                          <a:latin typeface="Times New Roman" pitchFamily="18" charset="0"/>
                          <a:cs typeface="Times New Roman" pitchFamily="18" charset="0"/>
                        </a:rPr>
                        <a:t>Kamchiliklari</a:t>
                      </a:r>
                      <a:r>
                        <a:rPr lang="en-US" sz="2400" dirty="0" smtClean="0">
                          <a:solidFill>
                            <a:srgbClr val="FF0000"/>
                          </a:solidFill>
                          <a:latin typeface="Times New Roman" pitchFamily="18" charset="0"/>
                          <a:cs typeface="Times New Roman" pitchFamily="18" charset="0"/>
                        </a:rPr>
                        <a:t> </a:t>
                      </a:r>
                      <a:endParaRPr lang="ru-RU" sz="2400" dirty="0">
                        <a:solidFill>
                          <a:srgbClr val="FF0000"/>
                        </a:solidFill>
                        <a:latin typeface="Times New Roman" pitchFamily="18" charset="0"/>
                        <a:cs typeface="Times New Roman" pitchFamily="18" charset="0"/>
                      </a:endParaRPr>
                    </a:p>
                  </a:txBody>
                  <a:tcPr/>
                </a:tc>
                <a:tc hMerge="1">
                  <a:txBody>
                    <a:bodyPr/>
                    <a:lstStyle/>
                    <a:p>
                      <a:endParaRPr lang="ru-RU" sz="2400" dirty="0">
                        <a:latin typeface="Times New Roman" pitchFamily="18" charset="0"/>
                        <a:cs typeface="Times New Roman" pitchFamily="18" charset="0"/>
                      </a:endParaRPr>
                    </a:p>
                  </a:txBody>
                  <a:tcPr/>
                </a:tc>
              </a:tr>
              <a:tr h="370840">
                <a:tc>
                  <a:txBody>
                    <a:bodyPr/>
                    <a:lstStyle/>
                    <a:p>
                      <a:pPr marL="457200" indent="-457200">
                        <a:buAutoNum type="arabicPeriod"/>
                      </a:pPr>
                      <a:r>
                        <a:rPr lang="en-US" sz="2400" dirty="0" err="1" smtClean="0">
                          <a:latin typeface="Times New Roman" pitchFamily="18" charset="0"/>
                          <a:cs typeface="Times New Roman" pitchFamily="18" charset="0"/>
                        </a:rPr>
                        <a:t>Uzoq</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vaqt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kerak</a:t>
                      </a:r>
                      <a:endParaRPr lang="en-US" sz="2400" dirty="0" smtClean="0">
                        <a:latin typeface="Times New Roman" pitchFamily="18" charset="0"/>
                        <a:cs typeface="Times New Roman" pitchFamily="18" charset="0"/>
                      </a:endParaRPr>
                    </a:p>
                    <a:p>
                      <a:pPr marL="457200" indent="-457200">
                        <a:buAutoNum type="arabicPeriod"/>
                      </a:pPr>
                      <a:r>
                        <a:rPr lang="en-US" sz="2400" dirty="0" err="1" smtClean="0">
                          <a:latin typeface="Times New Roman" pitchFamily="18" charset="0"/>
                          <a:cs typeface="Times New Roman" pitchFamily="18" charset="0"/>
                        </a:rPr>
                        <a:t>Omillarning</a:t>
                      </a:r>
                      <a:r>
                        <a:rPr lang="en-US" sz="2400" baseline="0" dirty="0" smtClean="0">
                          <a:latin typeface="Times New Roman" pitchFamily="18" charset="0"/>
                          <a:cs typeface="Times New Roman" pitchFamily="18" charset="0"/>
                        </a:rPr>
                        <a:t> </a:t>
                      </a:r>
                      <a:r>
                        <a:rPr lang="en-US" sz="2400" baseline="0" dirty="0" err="1" smtClean="0">
                          <a:latin typeface="Times New Roman" pitchFamily="18" charset="0"/>
                          <a:cs typeface="Times New Roman" pitchFamily="18" charset="0"/>
                        </a:rPr>
                        <a:t>o’zaro</a:t>
                      </a:r>
                      <a:r>
                        <a:rPr lang="en-US" sz="2400" baseline="0" dirty="0" smtClean="0">
                          <a:latin typeface="Times New Roman" pitchFamily="18" charset="0"/>
                          <a:cs typeface="Times New Roman" pitchFamily="18" charset="0"/>
                        </a:rPr>
                        <a:t> </a:t>
                      </a:r>
                      <a:r>
                        <a:rPr lang="en-US" sz="2400" baseline="0" dirty="0" err="1" smtClean="0">
                          <a:latin typeface="Times New Roman" pitchFamily="18" charset="0"/>
                          <a:cs typeface="Times New Roman" pitchFamily="18" charset="0"/>
                        </a:rPr>
                        <a:t>ta’siri</a:t>
                      </a:r>
                      <a:r>
                        <a:rPr lang="en-US" sz="2400" baseline="0" dirty="0" smtClean="0">
                          <a:latin typeface="Times New Roman" pitchFamily="18" charset="0"/>
                          <a:cs typeface="Times New Roman" pitchFamily="18" charset="0"/>
                        </a:rPr>
                        <a:t> </a:t>
                      </a:r>
                      <a:r>
                        <a:rPr lang="en-US" sz="2400" baseline="0" dirty="0" err="1" smtClean="0">
                          <a:latin typeface="Times New Roman" pitchFamily="18" charset="0"/>
                          <a:cs typeface="Times New Roman" pitchFamily="18" charset="0"/>
                        </a:rPr>
                        <a:t>ko’rsatilmaydi</a:t>
                      </a:r>
                      <a:endParaRPr lang="en-US" sz="2400" baseline="0" dirty="0" smtClean="0">
                        <a:latin typeface="Times New Roman" pitchFamily="18" charset="0"/>
                        <a:cs typeface="Times New Roman" pitchFamily="18" charset="0"/>
                      </a:endParaRPr>
                    </a:p>
                    <a:p>
                      <a:pPr marL="457200" indent="-457200">
                        <a:buAutoNum type="arabicPeriod"/>
                      </a:pPr>
                      <a:r>
                        <a:rPr lang="en-US" sz="2400" baseline="0" dirty="0" err="1" smtClean="0">
                          <a:latin typeface="Times New Roman" pitchFamily="18" charset="0"/>
                          <a:cs typeface="Times New Roman" pitchFamily="18" charset="0"/>
                        </a:rPr>
                        <a:t>Tadbirlarning</a:t>
                      </a:r>
                      <a:r>
                        <a:rPr lang="en-US" sz="2400" baseline="0" dirty="0" smtClean="0">
                          <a:latin typeface="Times New Roman" pitchFamily="18" charset="0"/>
                          <a:cs typeface="Times New Roman" pitchFamily="18" charset="0"/>
                        </a:rPr>
                        <a:t> </a:t>
                      </a:r>
                      <a:r>
                        <a:rPr lang="en-US" sz="2400" baseline="0" dirty="0" err="1" smtClean="0">
                          <a:latin typeface="Times New Roman" pitchFamily="18" charset="0"/>
                          <a:cs typeface="Times New Roman" pitchFamily="18" charset="0"/>
                        </a:rPr>
                        <a:t>samarasi</a:t>
                      </a:r>
                      <a:r>
                        <a:rPr lang="en-US" sz="2400" baseline="0" dirty="0" smtClean="0">
                          <a:latin typeface="Times New Roman" pitchFamily="18" charset="0"/>
                          <a:cs typeface="Times New Roman" pitchFamily="18" charset="0"/>
                        </a:rPr>
                        <a:t> </a:t>
                      </a:r>
                      <a:r>
                        <a:rPr lang="en-US" sz="2400" baseline="0" dirty="0" err="1" smtClean="0">
                          <a:latin typeface="Times New Roman" pitchFamily="18" charset="0"/>
                          <a:cs typeface="Times New Roman" pitchFamily="18" charset="0"/>
                        </a:rPr>
                        <a:t>yaqqol</a:t>
                      </a:r>
                      <a:r>
                        <a:rPr lang="en-US" sz="2400" baseline="0" dirty="0" smtClean="0">
                          <a:latin typeface="Times New Roman" pitchFamily="18" charset="0"/>
                          <a:cs typeface="Times New Roman" pitchFamily="18" charset="0"/>
                        </a:rPr>
                        <a:t> </a:t>
                      </a:r>
                      <a:r>
                        <a:rPr lang="en-US" sz="2400" baseline="0" dirty="0" err="1" smtClean="0">
                          <a:latin typeface="Times New Roman" pitchFamily="18" charset="0"/>
                          <a:cs typeface="Times New Roman" pitchFamily="18" charset="0"/>
                        </a:rPr>
                        <a:t>ko’rinmaydi</a:t>
                      </a:r>
                      <a:endParaRPr lang="ru-RU" sz="2400" dirty="0">
                        <a:latin typeface="Times New Roman" pitchFamily="18" charset="0"/>
                        <a:cs typeface="Times New Roman" pitchFamily="18" charset="0"/>
                      </a:endParaRPr>
                    </a:p>
                  </a:txBody>
                  <a:tcPr/>
                </a:tc>
                <a:tc>
                  <a:txBody>
                    <a:bodyPr/>
                    <a:lstStyle/>
                    <a:p>
                      <a:endParaRPr lang="en-US" sz="2400" dirty="0" smtClean="0">
                        <a:latin typeface="Times New Roman" pitchFamily="18" charset="0"/>
                        <a:cs typeface="Times New Roman" pitchFamily="18" charset="0"/>
                      </a:endParaRPr>
                    </a:p>
                    <a:p>
                      <a:endParaRPr lang="en-US" sz="2400" dirty="0" smtClean="0">
                        <a:latin typeface="Times New Roman" pitchFamily="18" charset="0"/>
                        <a:cs typeface="Times New Roman" pitchFamily="18" charset="0"/>
                      </a:endParaRPr>
                    </a:p>
                    <a:p>
                      <a:pPr algn="ctr"/>
                      <a:r>
                        <a:rPr lang="en-US" sz="2400" dirty="0" smtClean="0">
                          <a:latin typeface="Times New Roman" pitchFamily="18" charset="0"/>
                          <a:cs typeface="Times New Roman" pitchFamily="18" charset="0"/>
                        </a:rPr>
                        <a:t>---</a:t>
                      </a:r>
                      <a:endParaRPr lang="ru-RU" sz="24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000100" y="0"/>
            <a:ext cx="8143900" cy="1323439"/>
          </a:xfrm>
          <a:prstGeom prst="rect">
            <a:avLst/>
          </a:prstGeom>
          <a:solidFill>
            <a:srgbClr val="FFFF00"/>
          </a:solidFill>
        </p:spPr>
        <p:txBody>
          <a:bodyPr wrap="square">
            <a:spAutoFit/>
          </a:bodyPr>
          <a:lstStyle/>
          <a:p>
            <a:pPr algn="ctr"/>
            <a:r>
              <a:rPr lang="en-US" sz="4000" b="1" dirty="0" smtClean="0">
                <a:solidFill>
                  <a:srgbClr val="FF0000"/>
                </a:solidFill>
                <a:latin typeface="Times New Roman" pitchFamily="18" charset="0"/>
                <a:cs typeface="Times New Roman" pitchFamily="18" charset="0"/>
              </a:rPr>
              <a:t>QAROR QABUL QILISH USULLARI</a:t>
            </a:r>
            <a:r>
              <a:rPr lang="uz-Latn-UZ" sz="4000" b="1" dirty="0" smtClean="0">
                <a:solidFill>
                  <a:srgbClr val="FF0000"/>
                </a:solidFill>
                <a:latin typeface="Times New Roman" pitchFamily="18" charset="0"/>
                <a:cs typeface="Times New Roman" pitchFamily="18" charset="0"/>
              </a:rPr>
              <a:t>:</a:t>
            </a:r>
            <a:endParaRPr lang="ru-RU" sz="40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z="2000" smtClean="0">
                <a:solidFill>
                  <a:schemeClr val="tx1"/>
                </a:solidFill>
              </a:rPr>
              <a:pPr/>
              <a:t>14</a:t>
            </a:fld>
            <a:endParaRPr lang="ru-RU" sz="2000" dirty="0">
              <a:solidFill>
                <a:schemeClr val="tx1"/>
              </a:solidFill>
            </a:endParaRPr>
          </a:p>
        </p:txBody>
      </p:sp>
      <p:sp>
        <p:nvSpPr>
          <p:cNvPr id="6" name="Подзаголовок 2"/>
          <p:cNvSpPr txBox="1">
            <a:spLocks/>
          </p:cNvSpPr>
          <p:nvPr/>
        </p:nvSpPr>
        <p:spPr>
          <a:xfrm>
            <a:off x="1000100" y="1928802"/>
            <a:ext cx="7715304" cy="3143272"/>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endParaRPr lang="ru-RU" sz="1800" dirty="0" smtClean="0">
              <a:solidFill>
                <a:schemeClr val="tx1"/>
              </a:solidFill>
              <a:latin typeface="Verdana" pitchFamily="34" charset="0"/>
              <a:ea typeface="Verdana" pitchFamily="34" charset="0"/>
              <a:cs typeface="Verdana" pitchFamily="34" charset="0"/>
            </a:endParaRPr>
          </a:p>
          <a:p>
            <a:r>
              <a:rPr lang="en-US" sz="3600" b="1" dirty="0" smtClean="0">
                <a:solidFill>
                  <a:srgbClr val="A50021"/>
                </a:solidFill>
                <a:latin typeface="Verdana" pitchFamily="34" charset="0"/>
                <a:ea typeface="Verdana" pitchFamily="34" charset="0"/>
                <a:cs typeface="Verdana" pitchFamily="34" charset="0"/>
              </a:rPr>
              <a:t>NIMA</a:t>
            </a:r>
            <a:r>
              <a:rPr lang="ru-RU" sz="3600" b="1" dirty="0" smtClean="0">
                <a:solidFill>
                  <a:srgbClr val="A50021"/>
                </a:solidFill>
                <a:latin typeface="Verdana" pitchFamily="34" charset="0"/>
                <a:ea typeface="Verdana" pitchFamily="34" charset="0"/>
                <a:cs typeface="Verdana" pitchFamily="34" charset="0"/>
              </a:rPr>
              <a:t>?</a:t>
            </a:r>
          </a:p>
          <a:p>
            <a:r>
              <a:rPr lang="en-US" sz="3600" b="1" dirty="0" smtClean="0">
                <a:solidFill>
                  <a:srgbClr val="A50021"/>
                </a:solidFill>
                <a:latin typeface="Verdana" pitchFamily="34" charset="0"/>
                <a:ea typeface="Verdana" pitchFamily="34" charset="0"/>
                <a:cs typeface="Verdana" pitchFamily="34" charset="0"/>
              </a:rPr>
              <a:t>NEGA</a:t>
            </a:r>
            <a:r>
              <a:rPr lang="ru-RU" sz="3600" b="1" dirty="0" smtClean="0">
                <a:solidFill>
                  <a:srgbClr val="A50021"/>
                </a:solidFill>
                <a:latin typeface="Verdana" pitchFamily="34" charset="0"/>
                <a:ea typeface="Verdana" pitchFamily="34" charset="0"/>
                <a:cs typeface="Verdana" pitchFamily="34" charset="0"/>
              </a:rPr>
              <a:t>?</a:t>
            </a:r>
          </a:p>
          <a:p>
            <a:r>
              <a:rPr lang="en-US" sz="3600" b="1" dirty="0" smtClean="0">
                <a:solidFill>
                  <a:srgbClr val="A50021"/>
                </a:solidFill>
                <a:latin typeface="Verdana" pitchFamily="34" charset="0"/>
                <a:ea typeface="Verdana" pitchFamily="34" charset="0"/>
                <a:cs typeface="Verdana" pitchFamily="34" charset="0"/>
              </a:rPr>
              <a:t>NIMA UCHUN</a:t>
            </a:r>
            <a:r>
              <a:rPr lang="ru-RU" sz="3600" b="1" dirty="0" smtClean="0">
                <a:solidFill>
                  <a:srgbClr val="A50021"/>
                </a:solidFill>
                <a:latin typeface="Verdana" pitchFamily="34" charset="0"/>
                <a:ea typeface="Verdana" pitchFamily="34" charset="0"/>
                <a:cs typeface="Verdana" pitchFamily="34" charset="0"/>
              </a:rPr>
              <a:t>?</a:t>
            </a:r>
          </a:p>
          <a:p>
            <a:r>
              <a:rPr lang="en-US" sz="3600" b="1" dirty="0" smtClean="0">
                <a:solidFill>
                  <a:srgbClr val="A50021"/>
                </a:solidFill>
                <a:latin typeface="Verdana" pitchFamily="34" charset="0"/>
                <a:ea typeface="Verdana" pitchFamily="34" charset="0"/>
                <a:cs typeface="Verdana" pitchFamily="34" charset="0"/>
              </a:rPr>
              <a:t>QANDOQ QILIB</a:t>
            </a:r>
            <a:r>
              <a:rPr lang="ru-RU" sz="3600" b="1" dirty="0" smtClean="0">
                <a:solidFill>
                  <a:srgbClr val="A50021"/>
                </a:solidFill>
                <a:latin typeface="Verdana" pitchFamily="34" charset="0"/>
                <a:ea typeface="Verdana" pitchFamily="34" charset="0"/>
                <a:cs typeface="Verdana" pitchFamily="34" charset="0"/>
              </a:rPr>
              <a:t>?</a:t>
            </a:r>
            <a:endParaRPr lang="ru-RU" sz="2400" dirty="0">
              <a:solidFill>
                <a:srgbClr val="800000"/>
              </a:solidFill>
              <a:latin typeface="Verdana" pitchFamily="34" charset="0"/>
              <a:ea typeface="Verdana" pitchFamily="34" charset="0"/>
              <a:cs typeface="Verdana"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707904" y="332656"/>
            <a:ext cx="1800200"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1547664" y="210344"/>
            <a:ext cx="1872208" cy="914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одзаголовок 2"/>
          <p:cNvSpPr txBox="1">
            <a:spLocks/>
          </p:cNvSpPr>
          <p:nvPr/>
        </p:nvSpPr>
        <p:spPr>
          <a:xfrm>
            <a:off x="1428792" y="1285860"/>
            <a:ext cx="7572364" cy="5429288"/>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endParaRPr lang="ru-RU" dirty="0" smtClean="0">
              <a:solidFill>
                <a:srgbClr val="002060"/>
              </a:solidFill>
              <a:latin typeface="Times New Roman" pitchFamily="18" charset="0"/>
              <a:ea typeface="Verdana" pitchFamily="34" charset="0"/>
              <a:cs typeface="Times New Roman" pitchFamily="18" charset="0"/>
            </a:endParaRPr>
          </a:p>
          <a:p>
            <a:pPr algn="l">
              <a:spcBef>
                <a:spcPts val="0"/>
              </a:spcBef>
            </a:pPr>
            <a:r>
              <a:rPr lang="uz-Latn-UZ" dirty="0" smtClean="0">
                <a:solidFill>
                  <a:srgbClr val="002060"/>
                </a:solidFill>
                <a:latin typeface="Times New Roman" pitchFamily="18" charset="0"/>
                <a:cs typeface="Times New Roman" pitchFamily="18" charset="0"/>
              </a:rPr>
              <a:t>NIMA? </a:t>
            </a:r>
            <a:r>
              <a:rPr lang="en-US" dirty="0" smtClean="0">
                <a:solidFill>
                  <a:srgbClr val="002060"/>
                </a:solidFill>
                <a:latin typeface="Times New Roman" pitchFamily="18" charset="0"/>
                <a:cs typeface="Times New Roman" pitchFamily="18" charset="0"/>
              </a:rPr>
              <a:t>NIMA </a:t>
            </a:r>
            <a:r>
              <a:rPr lang="uz-Latn-UZ" dirty="0" smtClean="0">
                <a:solidFill>
                  <a:srgbClr val="002060"/>
                </a:solidFill>
                <a:latin typeface="Times New Roman" pitchFamily="18" charset="0"/>
                <a:cs typeface="Times New Roman" pitchFamily="18" charset="0"/>
              </a:rPr>
              <a:t>MENI </a:t>
            </a:r>
            <a:r>
              <a:rPr lang="en-US" dirty="0" smtClean="0">
                <a:solidFill>
                  <a:srgbClr val="002060"/>
                </a:solidFill>
                <a:latin typeface="Times New Roman" pitchFamily="18" charset="0"/>
                <a:cs typeface="Times New Roman" pitchFamily="18" charset="0"/>
              </a:rPr>
              <a:t>BEZOVTA </a:t>
            </a:r>
            <a:endParaRPr lang="en-US" dirty="0" smtClean="0">
              <a:solidFill>
                <a:srgbClr val="002060"/>
              </a:solidFill>
              <a:latin typeface="Times New Roman" pitchFamily="18" charset="0"/>
              <a:cs typeface="Times New Roman" pitchFamily="18" charset="0"/>
            </a:endParaRPr>
          </a:p>
          <a:p>
            <a:pPr marL="1438275" algn="l">
              <a:spcBef>
                <a:spcPts val="0"/>
              </a:spcBef>
            </a:pPr>
            <a:r>
              <a:rPr lang="en-US" dirty="0" smtClean="0">
                <a:solidFill>
                  <a:srgbClr val="002060"/>
                </a:solidFill>
                <a:latin typeface="Times New Roman" pitchFamily="18" charset="0"/>
                <a:cs typeface="Times New Roman" pitchFamily="18" charset="0"/>
              </a:rPr>
              <a:t>QILMOQDA</a:t>
            </a:r>
            <a:r>
              <a:rPr lang="uz-Latn-UZ" dirty="0" smtClean="0">
                <a:solidFill>
                  <a:srgbClr val="002060"/>
                </a:solidFill>
                <a:latin typeface="Times New Roman" pitchFamily="18" charset="0"/>
                <a:cs typeface="Times New Roman" pitchFamily="18" charset="0"/>
              </a:rPr>
              <a:t>? </a:t>
            </a:r>
            <a:endParaRPr lang="en-US" dirty="0" smtClean="0">
              <a:solidFill>
                <a:srgbClr val="002060"/>
              </a:solidFill>
              <a:latin typeface="Times New Roman" pitchFamily="18" charset="0"/>
              <a:cs typeface="Times New Roman" pitchFamily="18" charset="0"/>
            </a:endParaRPr>
          </a:p>
          <a:p>
            <a:endParaRPr lang="en-US" sz="1400" dirty="0" smtClean="0">
              <a:solidFill>
                <a:srgbClr val="002060"/>
              </a:solidFill>
              <a:latin typeface="Times New Roman" pitchFamily="18" charset="0"/>
              <a:cs typeface="Times New Roman" pitchFamily="18" charset="0"/>
            </a:endParaRPr>
          </a:p>
          <a:p>
            <a:pPr algn="l">
              <a:spcBef>
                <a:spcPts val="0"/>
              </a:spcBef>
            </a:pPr>
            <a:r>
              <a:rPr lang="uz-Latn-UZ" dirty="0" smtClean="0">
                <a:solidFill>
                  <a:srgbClr val="002060"/>
                </a:solidFill>
                <a:latin typeface="Times New Roman" pitchFamily="18" charset="0"/>
                <a:cs typeface="Times New Roman" pitchFamily="18" charset="0"/>
              </a:rPr>
              <a:t>N</a:t>
            </a:r>
            <a:r>
              <a:rPr lang="en-US" dirty="0" smtClean="0">
                <a:solidFill>
                  <a:srgbClr val="002060"/>
                </a:solidFill>
                <a:latin typeface="Times New Roman" pitchFamily="18" charset="0"/>
                <a:cs typeface="Times New Roman" pitchFamily="18" charset="0"/>
              </a:rPr>
              <a:t>IMA UCHUN</a:t>
            </a:r>
            <a:r>
              <a:rPr lang="uz-Latn-UZ" dirty="0" smtClean="0">
                <a:solidFill>
                  <a:srgbClr val="002060"/>
                </a:solidFill>
                <a:latin typeface="Times New Roman" pitchFamily="18" charset="0"/>
                <a:cs typeface="Times New Roman" pitchFamily="18" charset="0"/>
              </a:rPr>
              <a:t>? N</a:t>
            </a:r>
            <a:r>
              <a:rPr lang="en-US" dirty="0" smtClean="0">
                <a:solidFill>
                  <a:srgbClr val="002060"/>
                </a:solidFill>
                <a:latin typeface="Times New Roman" pitchFamily="18" charset="0"/>
                <a:cs typeface="Times New Roman" pitchFamily="18" charset="0"/>
              </a:rPr>
              <a:t>IMA UCHUN U </a:t>
            </a:r>
            <a:r>
              <a:rPr lang="uz-Latn-UZ" dirty="0" smtClean="0">
                <a:solidFill>
                  <a:srgbClr val="002060"/>
                </a:solidFill>
                <a:latin typeface="Times New Roman" pitchFamily="18" charset="0"/>
                <a:cs typeface="Times New Roman" pitchFamily="18" charset="0"/>
              </a:rPr>
              <a:t>MEN</a:t>
            </a:r>
            <a:r>
              <a:rPr lang="en-US" dirty="0" smtClean="0">
                <a:solidFill>
                  <a:srgbClr val="002060"/>
                </a:solidFill>
                <a:latin typeface="Times New Roman" pitchFamily="18" charset="0"/>
                <a:cs typeface="Times New Roman" pitchFamily="18" charset="0"/>
              </a:rPr>
              <a:t>I </a:t>
            </a:r>
          </a:p>
          <a:p>
            <a:pPr marL="2867025" algn="l">
              <a:spcBef>
                <a:spcPts val="0"/>
              </a:spcBef>
            </a:pPr>
            <a:r>
              <a:rPr lang="en-US" dirty="0" smtClean="0">
                <a:solidFill>
                  <a:srgbClr val="002060"/>
                </a:solidFill>
                <a:latin typeface="Times New Roman" pitchFamily="18" charset="0"/>
                <a:cs typeface="Times New Roman" pitchFamily="18" charset="0"/>
              </a:rPr>
              <a:t>BEZOVTA QILMOQDA</a:t>
            </a:r>
            <a:r>
              <a:rPr lang="uz-Latn-UZ" dirty="0" smtClean="0">
                <a:solidFill>
                  <a:srgbClr val="002060"/>
                </a:solidFill>
                <a:latin typeface="Times New Roman" pitchFamily="18" charset="0"/>
                <a:cs typeface="Times New Roman" pitchFamily="18" charset="0"/>
              </a:rPr>
              <a:t>?  </a:t>
            </a:r>
            <a:endParaRPr lang="en-US" dirty="0" smtClean="0">
              <a:solidFill>
                <a:srgbClr val="002060"/>
              </a:solidFill>
              <a:latin typeface="Times New Roman" pitchFamily="18" charset="0"/>
              <a:cs typeface="Times New Roman" pitchFamily="18" charset="0"/>
            </a:endParaRPr>
          </a:p>
          <a:p>
            <a:pPr algn="l"/>
            <a:endParaRPr lang="en-US" sz="1400" dirty="0" smtClean="0">
              <a:solidFill>
                <a:srgbClr val="002060"/>
              </a:solidFill>
              <a:latin typeface="Times New Roman" pitchFamily="18" charset="0"/>
              <a:cs typeface="Times New Roman" pitchFamily="18" charset="0"/>
            </a:endParaRPr>
          </a:p>
          <a:p>
            <a:pPr algn="l"/>
            <a:r>
              <a:rPr lang="uz-Latn-UZ" dirty="0" smtClean="0">
                <a:solidFill>
                  <a:srgbClr val="002060"/>
                </a:solidFill>
                <a:latin typeface="Times New Roman" pitchFamily="18" charset="0"/>
                <a:cs typeface="Times New Roman" pitchFamily="18" charset="0"/>
              </a:rPr>
              <a:t>NEGA? NEGA MENGA </a:t>
            </a:r>
            <a:r>
              <a:rPr lang="en-US" dirty="0" smtClean="0">
                <a:solidFill>
                  <a:srgbClr val="002060"/>
                </a:solidFill>
                <a:latin typeface="Times New Roman" pitchFamily="18" charset="0"/>
                <a:cs typeface="Times New Roman" pitchFamily="18" charset="0"/>
              </a:rPr>
              <a:t>BU </a:t>
            </a:r>
            <a:r>
              <a:rPr lang="uz-Latn-UZ" dirty="0" smtClean="0">
                <a:solidFill>
                  <a:srgbClr val="002060"/>
                </a:solidFill>
                <a:latin typeface="Times New Roman" pitchFamily="18" charset="0"/>
                <a:cs typeface="Times New Roman" pitchFamily="18" charset="0"/>
              </a:rPr>
              <a:t>KERAK? </a:t>
            </a:r>
            <a:endParaRPr lang="en-US" dirty="0" smtClean="0">
              <a:solidFill>
                <a:srgbClr val="002060"/>
              </a:solidFill>
              <a:latin typeface="Times New Roman" pitchFamily="18" charset="0"/>
              <a:cs typeface="Times New Roman" pitchFamily="18" charset="0"/>
            </a:endParaRPr>
          </a:p>
          <a:p>
            <a:pPr algn="l"/>
            <a:endParaRPr lang="en-US" sz="1400" dirty="0" smtClean="0">
              <a:solidFill>
                <a:srgbClr val="002060"/>
              </a:solidFill>
              <a:latin typeface="Times New Roman" pitchFamily="18" charset="0"/>
              <a:cs typeface="Times New Roman" pitchFamily="18" charset="0"/>
            </a:endParaRPr>
          </a:p>
          <a:p>
            <a:pPr algn="l">
              <a:spcBef>
                <a:spcPts val="0"/>
              </a:spcBef>
            </a:pPr>
            <a:r>
              <a:rPr lang="en-US" dirty="0" smtClean="0">
                <a:solidFill>
                  <a:srgbClr val="002060"/>
                </a:solidFill>
                <a:latin typeface="Times New Roman" pitchFamily="18" charset="0"/>
                <a:cs typeface="Times New Roman" pitchFamily="18" charset="0"/>
              </a:rPr>
              <a:t>QANDAY</a:t>
            </a:r>
            <a:r>
              <a:rPr lang="uz-Latn-UZ" dirty="0" smtClean="0">
                <a:solidFill>
                  <a:srgbClr val="002060"/>
                </a:solidFill>
                <a:latin typeface="Times New Roman" pitchFamily="18" charset="0"/>
                <a:cs typeface="Times New Roman" pitchFamily="18" charset="0"/>
              </a:rPr>
              <a:t>? QANDAY </a:t>
            </a:r>
            <a:r>
              <a:rPr lang="en-US" dirty="0" smtClean="0">
                <a:solidFill>
                  <a:srgbClr val="002060"/>
                </a:solidFill>
                <a:latin typeface="Times New Roman" pitchFamily="18" charset="0"/>
                <a:cs typeface="Times New Roman" pitchFamily="18" charset="0"/>
              </a:rPr>
              <a:t>MEN BUNI XAL </a:t>
            </a:r>
          </a:p>
          <a:p>
            <a:pPr marL="1438275" indent="-1438275" algn="l">
              <a:spcBef>
                <a:spcPts val="0"/>
              </a:spcBef>
            </a:pPr>
            <a:endParaRPr lang="en-US" sz="400" dirty="0" smtClean="0">
              <a:solidFill>
                <a:srgbClr val="002060"/>
              </a:solidFill>
              <a:latin typeface="Times New Roman" pitchFamily="18" charset="0"/>
              <a:cs typeface="Times New Roman" pitchFamily="18" charset="0"/>
            </a:endParaRPr>
          </a:p>
          <a:p>
            <a:pPr marL="809625" indent="1257300" algn="l">
              <a:spcBef>
                <a:spcPts val="0"/>
              </a:spcBef>
            </a:pPr>
            <a:r>
              <a:rPr lang="en-US" dirty="0" smtClean="0">
                <a:solidFill>
                  <a:srgbClr val="002060"/>
                </a:solidFill>
                <a:latin typeface="Times New Roman" pitchFamily="18" charset="0"/>
                <a:cs typeface="Times New Roman" pitchFamily="18" charset="0"/>
              </a:rPr>
              <a:t>ETAMAN</a:t>
            </a:r>
            <a:r>
              <a:rPr lang="uz-Latn-UZ" dirty="0" smtClean="0">
                <a:solidFill>
                  <a:srgbClr val="002060"/>
                </a:solidFill>
                <a:latin typeface="Times New Roman" pitchFamily="18" charset="0"/>
                <a:cs typeface="Times New Roman" pitchFamily="18" charset="0"/>
              </a:rPr>
              <a:t>?</a:t>
            </a:r>
            <a:endParaRPr lang="ru-RU" dirty="0">
              <a:solidFill>
                <a:srgbClr val="002060"/>
              </a:solidFill>
              <a:latin typeface="Times New Roman" pitchFamily="18" charset="0"/>
              <a:ea typeface="Verdana" pitchFamily="34" charset="0"/>
              <a:cs typeface="Times New Roman" pitchFamily="18" charset="0"/>
            </a:endParaRPr>
          </a:p>
        </p:txBody>
      </p:sp>
      <p:sp>
        <p:nvSpPr>
          <p:cNvPr id="5" name="Прямоугольник 4"/>
          <p:cNvSpPr/>
          <p:nvPr/>
        </p:nvSpPr>
        <p:spPr>
          <a:xfrm>
            <a:off x="1000100" y="0"/>
            <a:ext cx="8143900" cy="1323439"/>
          </a:xfrm>
          <a:prstGeom prst="rect">
            <a:avLst/>
          </a:prstGeom>
          <a:solidFill>
            <a:srgbClr val="FFFF00"/>
          </a:solidFill>
        </p:spPr>
        <p:txBody>
          <a:bodyPr wrap="square">
            <a:spAutoFit/>
          </a:bodyPr>
          <a:lstStyle/>
          <a:p>
            <a:pPr algn="ctr"/>
            <a:r>
              <a:rPr lang="en-US" sz="4000" b="1" dirty="0" smtClean="0">
                <a:solidFill>
                  <a:srgbClr val="FF0000"/>
                </a:solidFill>
                <a:latin typeface="Times New Roman" pitchFamily="18" charset="0"/>
                <a:cs typeface="Times New Roman" pitchFamily="18" charset="0"/>
              </a:rPr>
              <a:t>QAROR QABUL QILISH USULLARI</a:t>
            </a:r>
            <a:r>
              <a:rPr lang="uz-Latn-UZ" sz="4000" b="1" dirty="0" smtClean="0">
                <a:solidFill>
                  <a:srgbClr val="FF0000"/>
                </a:solidFill>
                <a:latin typeface="Times New Roman" pitchFamily="18" charset="0"/>
                <a:cs typeface="Times New Roman" pitchFamily="18" charset="0"/>
              </a:rPr>
              <a:t>:</a:t>
            </a:r>
            <a:endParaRPr lang="ru-RU" sz="4000" b="1" dirty="0">
              <a:solidFill>
                <a:srgbClr val="FF0000"/>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138551722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707904" y="332656"/>
            <a:ext cx="1800200"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1547664" y="210344"/>
            <a:ext cx="1872208" cy="914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Заголовок 1"/>
          <p:cNvSpPr txBox="1">
            <a:spLocks/>
          </p:cNvSpPr>
          <p:nvPr/>
        </p:nvSpPr>
        <p:spPr>
          <a:xfrm>
            <a:off x="1000100" y="1357298"/>
            <a:ext cx="7845864" cy="488001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sz="2300" b="1" i="1" dirty="0" smtClean="0">
              <a:solidFill>
                <a:srgbClr val="800000"/>
              </a:solidFill>
              <a:latin typeface="Comic Sans MS" pitchFamily="66" charset="0"/>
              <a:ea typeface="Verdana" pitchFamily="34" charset="0"/>
              <a:cs typeface="Verdana" pitchFamily="34" charset="0"/>
            </a:endParaRPr>
          </a:p>
          <a:p>
            <a:endParaRPr lang="en-US" sz="2300" b="1" i="1" dirty="0" smtClean="0">
              <a:solidFill>
                <a:srgbClr val="800000"/>
              </a:solidFill>
              <a:latin typeface="Comic Sans MS" pitchFamily="66" charset="0"/>
              <a:ea typeface="Verdana" pitchFamily="34" charset="0"/>
              <a:cs typeface="Verdana" pitchFamily="34" charset="0"/>
            </a:endParaRPr>
          </a:p>
          <a:p>
            <a:r>
              <a:rPr lang="en-US" sz="2300" b="1" i="1" dirty="0" smtClean="0">
                <a:solidFill>
                  <a:srgbClr val="800000"/>
                </a:solidFill>
                <a:latin typeface="Comic Sans MS" pitchFamily="66" charset="0"/>
                <a:ea typeface="Verdana" pitchFamily="34" charset="0"/>
                <a:cs typeface="Verdana" pitchFamily="34" charset="0"/>
              </a:rPr>
              <a:t>ANGLASH</a:t>
            </a:r>
            <a:endParaRPr lang="ru-RU" sz="2300" b="1" i="1" dirty="0" smtClean="0">
              <a:solidFill>
                <a:srgbClr val="800000"/>
              </a:solidFill>
              <a:latin typeface="Comic Sans MS" pitchFamily="66" charset="0"/>
              <a:ea typeface="Verdana" pitchFamily="34" charset="0"/>
              <a:cs typeface="Verdana" pitchFamily="34" charset="0"/>
            </a:endParaRPr>
          </a:p>
          <a:p>
            <a:endParaRPr lang="ru-RU" sz="1400" b="1" i="1" dirty="0">
              <a:solidFill>
                <a:srgbClr val="800000"/>
              </a:solidFill>
              <a:latin typeface="Comic Sans MS" pitchFamily="66" charset="0"/>
              <a:ea typeface="Verdana" pitchFamily="34" charset="0"/>
              <a:cs typeface="Verdana" pitchFamily="34" charset="0"/>
            </a:endParaRPr>
          </a:p>
          <a:p>
            <a:r>
              <a:rPr lang="en-US" sz="2300" b="1" i="1" dirty="0" smtClean="0">
                <a:solidFill>
                  <a:srgbClr val="800000"/>
                </a:solidFill>
                <a:latin typeface="Comic Sans MS" pitchFamily="66" charset="0"/>
                <a:ea typeface="Verdana" pitchFamily="34" charset="0"/>
                <a:cs typeface="Verdana" pitchFamily="34" charset="0"/>
              </a:rPr>
              <a:t>TUSHUNISH</a:t>
            </a:r>
          </a:p>
          <a:p>
            <a:endParaRPr lang="ru-RU" sz="1400" b="1" i="1" dirty="0">
              <a:solidFill>
                <a:srgbClr val="800000"/>
              </a:solidFill>
              <a:latin typeface="Comic Sans MS" pitchFamily="66" charset="0"/>
              <a:ea typeface="Verdana" pitchFamily="34" charset="0"/>
              <a:cs typeface="Verdana" pitchFamily="34" charset="0"/>
            </a:endParaRPr>
          </a:p>
          <a:p>
            <a:r>
              <a:rPr lang="en-US" sz="2300" b="1" i="1" dirty="0" smtClean="0">
                <a:solidFill>
                  <a:srgbClr val="800000"/>
                </a:solidFill>
                <a:latin typeface="Comic Sans MS" pitchFamily="66" charset="0"/>
                <a:ea typeface="Verdana" pitchFamily="34" charset="0"/>
                <a:cs typeface="Verdana" pitchFamily="34" charset="0"/>
              </a:rPr>
              <a:t>O’YLASH </a:t>
            </a:r>
            <a:r>
              <a:rPr lang="ru-RU" sz="2300" b="1" i="1" dirty="0" smtClean="0">
                <a:solidFill>
                  <a:srgbClr val="800000"/>
                </a:solidFill>
                <a:latin typeface="Comic Sans MS" pitchFamily="66" charset="0"/>
                <a:ea typeface="Verdana" pitchFamily="34" charset="0"/>
                <a:cs typeface="Verdana" pitchFamily="34" charset="0"/>
              </a:rPr>
              <a:t>/</a:t>
            </a:r>
            <a:endParaRPr lang="en-US" sz="2300" b="1" i="1" dirty="0" smtClean="0">
              <a:solidFill>
                <a:srgbClr val="800000"/>
              </a:solidFill>
              <a:latin typeface="Comic Sans MS" pitchFamily="66" charset="0"/>
              <a:ea typeface="Verdana" pitchFamily="34" charset="0"/>
              <a:cs typeface="Verdana" pitchFamily="34" charset="0"/>
            </a:endParaRPr>
          </a:p>
          <a:p>
            <a:r>
              <a:rPr lang="en-US" sz="2300" b="1" i="1" dirty="0" smtClean="0">
                <a:solidFill>
                  <a:srgbClr val="800000"/>
                </a:solidFill>
                <a:latin typeface="Comic Sans MS" pitchFamily="66" charset="0"/>
                <a:ea typeface="Verdana" pitchFamily="34" charset="0"/>
                <a:cs typeface="Verdana" pitchFamily="34" charset="0"/>
              </a:rPr>
              <a:t> MA’NOSINI TOPISH</a:t>
            </a:r>
            <a:endParaRPr lang="ru-RU" sz="2300" b="1" i="1" dirty="0" smtClean="0">
              <a:solidFill>
                <a:srgbClr val="800000"/>
              </a:solidFill>
              <a:latin typeface="Comic Sans MS" pitchFamily="66" charset="0"/>
              <a:ea typeface="Verdana" pitchFamily="34" charset="0"/>
              <a:cs typeface="Verdana" pitchFamily="34" charset="0"/>
            </a:endParaRPr>
          </a:p>
          <a:p>
            <a:endParaRPr lang="ru-RU" sz="1400" b="1" i="1" dirty="0" smtClean="0">
              <a:solidFill>
                <a:srgbClr val="800000"/>
              </a:solidFill>
              <a:latin typeface="Comic Sans MS" pitchFamily="66" charset="0"/>
              <a:ea typeface="Verdana" pitchFamily="34" charset="0"/>
              <a:cs typeface="Verdana" pitchFamily="34" charset="0"/>
            </a:endParaRPr>
          </a:p>
          <a:p>
            <a:endParaRPr lang="en-US" sz="2300" b="1" i="1" dirty="0" smtClean="0">
              <a:solidFill>
                <a:srgbClr val="800000"/>
              </a:solidFill>
              <a:latin typeface="Comic Sans MS" pitchFamily="66" charset="0"/>
              <a:ea typeface="Verdana" pitchFamily="34" charset="0"/>
              <a:cs typeface="Verdana" pitchFamily="34" charset="0"/>
            </a:endParaRPr>
          </a:p>
          <a:p>
            <a:endParaRPr lang="en-US" sz="2300" b="1" i="1" dirty="0" smtClean="0">
              <a:solidFill>
                <a:srgbClr val="800000"/>
              </a:solidFill>
              <a:latin typeface="Comic Sans MS" pitchFamily="66" charset="0"/>
              <a:ea typeface="Verdana" pitchFamily="34" charset="0"/>
              <a:cs typeface="Verdana" pitchFamily="34" charset="0"/>
            </a:endParaRPr>
          </a:p>
          <a:p>
            <a:endParaRPr lang="en-US" sz="1400" b="1" i="1" dirty="0" smtClean="0">
              <a:solidFill>
                <a:srgbClr val="800000"/>
              </a:solidFill>
              <a:latin typeface="Comic Sans MS" pitchFamily="66" charset="0"/>
              <a:ea typeface="Verdana" pitchFamily="34" charset="0"/>
              <a:cs typeface="Verdana" pitchFamily="34" charset="0"/>
            </a:endParaRPr>
          </a:p>
          <a:p>
            <a:r>
              <a:rPr lang="en-US" sz="2300" b="1" i="1" dirty="0" smtClean="0">
                <a:solidFill>
                  <a:srgbClr val="800000"/>
                </a:solidFill>
                <a:latin typeface="Comic Sans MS" pitchFamily="66" charset="0"/>
                <a:ea typeface="Verdana" pitchFamily="34" charset="0"/>
                <a:cs typeface="Verdana" pitchFamily="34" charset="0"/>
              </a:rPr>
              <a:t>HIS </a:t>
            </a:r>
            <a:r>
              <a:rPr lang="en-US" sz="2300" b="1" i="1" dirty="0" smtClean="0">
                <a:solidFill>
                  <a:srgbClr val="800000"/>
                </a:solidFill>
                <a:latin typeface="Comic Sans MS" pitchFamily="66" charset="0"/>
                <a:ea typeface="Verdana" pitchFamily="34" charset="0"/>
                <a:cs typeface="Verdana" pitchFamily="34" charset="0"/>
              </a:rPr>
              <a:t>ETISH</a:t>
            </a:r>
            <a:endParaRPr lang="ru-RU" sz="2300" b="1" i="1" dirty="0" smtClean="0">
              <a:solidFill>
                <a:srgbClr val="800000"/>
              </a:solidFill>
              <a:latin typeface="Comic Sans MS" pitchFamily="66" charset="0"/>
              <a:ea typeface="Verdana" pitchFamily="34" charset="0"/>
              <a:cs typeface="Verdana" pitchFamily="34" charset="0"/>
            </a:endParaRPr>
          </a:p>
          <a:p>
            <a:endParaRPr lang="ru-RU" sz="1400" b="1" i="1" dirty="0">
              <a:solidFill>
                <a:srgbClr val="800000"/>
              </a:solidFill>
              <a:latin typeface="Comic Sans MS" pitchFamily="66" charset="0"/>
              <a:ea typeface="Verdana" pitchFamily="34" charset="0"/>
              <a:cs typeface="Verdana" pitchFamily="34" charset="0"/>
            </a:endParaRPr>
          </a:p>
          <a:p>
            <a:r>
              <a:rPr lang="en-US" sz="2300" b="1" i="1" dirty="0" smtClean="0">
                <a:solidFill>
                  <a:srgbClr val="800000"/>
                </a:solidFill>
                <a:latin typeface="Comic Sans MS" pitchFamily="66" charset="0"/>
                <a:ea typeface="Verdana" pitchFamily="34" charset="0"/>
                <a:cs typeface="Verdana" pitchFamily="34" charset="0"/>
              </a:rPr>
              <a:t>SEZISH</a:t>
            </a:r>
            <a:endParaRPr lang="ru-RU" sz="2300" b="1" i="1" dirty="0" smtClean="0">
              <a:solidFill>
                <a:srgbClr val="800000"/>
              </a:solidFill>
              <a:latin typeface="Comic Sans MS" pitchFamily="66" charset="0"/>
              <a:ea typeface="Verdana" pitchFamily="34" charset="0"/>
              <a:cs typeface="Verdana" pitchFamily="34" charset="0"/>
            </a:endParaRPr>
          </a:p>
          <a:p>
            <a:endParaRPr lang="ru-RU" sz="1400" b="1" i="1" dirty="0">
              <a:solidFill>
                <a:srgbClr val="800000"/>
              </a:solidFill>
              <a:latin typeface="Comic Sans MS" pitchFamily="66" charset="0"/>
              <a:ea typeface="Verdana" pitchFamily="34" charset="0"/>
              <a:cs typeface="Verdana" pitchFamily="34" charset="0"/>
            </a:endParaRPr>
          </a:p>
          <a:p>
            <a:r>
              <a:rPr lang="en-US" sz="2300" b="1" i="1" dirty="0" smtClean="0">
                <a:solidFill>
                  <a:srgbClr val="800000"/>
                </a:solidFill>
                <a:latin typeface="Comic Sans MS" pitchFamily="66" charset="0"/>
                <a:ea typeface="Verdana" pitchFamily="34" charset="0"/>
                <a:cs typeface="Verdana" pitchFamily="34" charset="0"/>
              </a:rPr>
              <a:t>HARAKAT QILISH</a:t>
            </a:r>
            <a:endParaRPr lang="ru-RU" sz="2300" b="1" i="1" dirty="0">
              <a:solidFill>
                <a:srgbClr val="800000"/>
              </a:solidFill>
              <a:latin typeface="Comic Sans MS" pitchFamily="66" charset="0"/>
              <a:ea typeface="Verdana" pitchFamily="34" charset="0"/>
              <a:cs typeface="Verdana" pitchFamily="34" charset="0"/>
            </a:endParaRPr>
          </a:p>
          <a:p>
            <a:endParaRPr lang="ru-RU" sz="1400" b="1" i="1" dirty="0" smtClean="0">
              <a:solidFill>
                <a:srgbClr val="800000"/>
              </a:solidFill>
              <a:latin typeface="Comic Sans MS" pitchFamily="66" charset="0"/>
              <a:ea typeface="Verdana" pitchFamily="34" charset="0"/>
              <a:cs typeface="Verdana" pitchFamily="34" charset="0"/>
            </a:endParaRPr>
          </a:p>
          <a:p>
            <a:r>
              <a:rPr lang="en-US" sz="2300" b="1" i="1" dirty="0" smtClean="0">
                <a:solidFill>
                  <a:srgbClr val="800000"/>
                </a:solidFill>
                <a:latin typeface="Comic Sans MS" pitchFamily="66" charset="0"/>
                <a:ea typeface="Verdana" pitchFamily="34" charset="0"/>
                <a:cs typeface="Verdana" pitchFamily="34" charset="0"/>
              </a:rPr>
              <a:t>BOSHQARISH</a:t>
            </a:r>
            <a:endParaRPr lang="ru-RU" sz="2300" b="1" i="1" dirty="0">
              <a:solidFill>
                <a:srgbClr val="800000"/>
              </a:solidFill>
              <a:latin typeface="Comic Sans MS" pitchFamily="66" charset="0"/>
              <a:ea typeface="Verdana" pitchFamily="34" charset="0"/>
              <a:cs typeface="Verdana" pitchFamily="34" charset="0"/>
            </a:endParaRPr>
          </a:p>
        </p:txBody>
      </p:sp>
      <p:sp>
        <p:nvSpPr>
          <p:cNvPr id="2" name="Стрелка вправо с вырезом 1"/>
          <p:cNvSpPr/>
          <p:nvPr/>
        </p:nvSpPr>
        <p:spPr>
          <a:xfrm>
            <a:off x="3275856" y="3549977"/>
            <a:ext cx="2736304" cy="484632"/>
          </a:xfrm>
          <a:prstGeom prst="notchedRightArrow">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6" name="Прямая со стрелкой 5"/>
          <p:cNvCxnSpPr/>
          <p:nvPr/>
        </p:nvCxnSpPr>
        <p:spPr>
          <a:xfrm flipV="1">
            <a:off x="6732240" y="3212976"/>
            <a:ext cx="0" cy="1296144"/>
          </a:xfrm>
          <a:prstGeom prst="straightConnector1">
            <a:avLst/>
          </a:prstGeom>
          <a:ln w="38100">
            <a:solidFill>
              <a:srgbClr val="CC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Прямая со стрелкой 11"/>
          <p:cNvCxnSpPr/>
          <p:nvPr/>
        </p:nvCxnSpPr>
        <p:spPr>
          <a:xfrm>
            <a:off x="2771800" y="3212976"/>
            <a:ext cx="0" cy="1944216"/>
          </a:xfrm>
          <a:prstGeom prst="straightConnector1">
            <a:avLst/>
          </a:prstGeom>
          <a:ln w="38100">
            <a:solidFill>
              <a:srgbClr val="CC0000"/>
            </a:solidFill>
            <a:tailEnd type="arrow"/>
          </a:ln>
        </p:spPr>
        <p:style>
          <a:lnRef idx="1">
            <a:schemeClr val="accent1"/>
          </a:lnRef>
          <a:fillRef idx="0">
            <a:schemeClr val="accent1"/>
          </a:fillRef>
          <a:effectRef idx="0">
            <a:schemeClr val="accent1"/>
          </a:effectRef>
          <a:fontRef idx="minor">
            <a:schemeClr val="tx1"/>
          </a:fontRef>
        </p:style>
      </p:cxnSp>
      <p:cxnSp>
        <p:nvCxnSpPr>
          <p:cNvPr id="16" name="Прямая со стрелкой 15"/>
          <p:cNvCxnSpPr/>
          <p:nvPr/>
        </p:nvCxnSpPr>
        <p:spPr>
          <a:xfrm flipV="1">
            <a:off x="7164288" y="2564904"/>
            <a:ext cx="0" cy="2592288"/>
          </a:xfrm>
          <a:prstGeom prst="straightConnector1">
            <a:avLst/>
          </a:prstGeom>
          <a:ln w="38100">
            <a:solidFill>
              <a:srgbClr val="CC0000"/>
            </a:solidFill>
            <a:tailEnd type="arrow"/>
          </a:ln>
        </p:spPr>
        <p:style>
          <a:lnRef idx="1">
            <a:schemeClr val="accent1"/>
          </a:lnRef>
          <a:fillRef idx="0">
            <a:schemeClr val="accent1"/>
          </a:fillRef>
          <a:effectRef idx="0">
            <a:schemeClr val="accent1"/>
          </a:effectRef>
          <a:fontRef idx="minor">
            <a:schemeClr val="tx1"/>
          </a:fontRef>
        </p:style>
      </p:cxnSp>
      <p:cxnSp>
        <p:nvCxnSpPr>
          <p:cNvPr id="18" name="Прямая со стрелкой 17"/>
          <p:cNvCxnSpPr/>
          <p:nvPr/>
        </p:nvCxnSpPr>
        <p:spPr>
          <a:xfrm>
            <a:off x="2267744" y="2564904"/>
            <a:ext cx="0" cy="3312368"/>
          </a:xfrm>
          <a:prstGeom prst="straightConnector1">
            <a:avLst/>
          </a:prstGeom>
          <a:ln w="38100">
            <a:solidFill>
              <a:srgbClr val="CC0000"/>
            </a:solidFill>
            <a:tailEnd type="arrow"/>
          </a:ln>
        </p:spPr>
        <p:style>
          <a:lnRef idx="1">
            <a:schemeClr val="accent1"/>
          </a:lnRef>
          <a:fillRef idx="0">
            <a:schemeClr val="accent1"/>
          </a:fillRef>
          <a:effectRef idx="0">
            <a:schemeClr val="accent1"/>
          </a:effectRef>
          <a:fontRef idx="minor">
            <a:schemeClr val="tx1"/>
          </a:fontRef>
        </p:style>
      </p:cxnSp>
      <p:cxnSp>
        <p:nvCxnSpPr>
          <p:cNvPr id="22" name="Прямая со стрелкой 21"/>
          <p:cNvCxnSpPr/>
          <p:nvPr/>
        </p:nvCxnSpPr>
        <p:spPr>
          <a:xfrm flipV="1">
            <a:off x="7822410" y="1772816"/>
            <a:ext cx="0" cy="4025989"/>
          </a:xfrm>
          <a:prstGeom prst="straightConnector1">
            <a:avLst/>
          </a:prstGeom>
          <a:ln w="38100">
            <a:solidFill>
              <a:srgbClr val="CC0000"/>
            </a:solidFill>
            <a:tailEnd type="arrow"/>
          </a:ln>
        </p:spPr>
        <p:style>
          <a:lnRef idx="1">
            <a:schemeClr val="accent1"/>
          </a:lnRef>
          <a:fillRef idx="0">
            <a:schemeClr val="accent1"/>
          </a:fillRef>
          <a:effectRef idx="0">
            <a:schemeClr val="accent1"/>
          </a:effectRef>
          <a:fontRef idx="minor">
            <a:schemeClr val="tx1"/>
          </a:fontRef>
        </p:style>
      </p:cxnSp>
      <p:cxnSp>
        <p:nvCxnSpPr>
          <p:cNvPr id="31" name="Прямая со стрелкой 30"/>
          <p:cNvCxnSpPr/>
          <p:nvPr/>
        </p:nvCxnSpPr>
        <p:spPr>
          <a:xfrm>
            <a:off x="1835696" y="1844824"/>
            <a:ext cx="0" cy="4680520"/>
          </a:xfrm>
          <a:prstGeom prst="straightConnector1">
            <a:avLst/>
          </a:prstGeom>
          <a:ln w="38100">
            <a:solidFill>
              <a:srgbClr val="CC0000"/>
            </a:solidFill>
            <a:tailEnd type="arrow"/>
          </a:ln>
        </p:spPr>
        <p:style>
          <a:lnRef idx="1">
            <a:schemeClr val="accent1"/>
          </a:lnRef>
          <a:fillRef idx="0">
            <a:schemeClr val="accent1"/>
          </a:fillRef>
          <a:effectRef idx="0">
            <a:schemeClr val="accent1"/>
          </a:effectRef>
          <a:fontRef idx="minor">
            <a:schemeClr val="tx1"/>
          </a:fontRef>
        </p:style>
      </p:cxnSp>
      <p:sp>
        <p:nvSpPr>
          <p:cNvPr id="33" name="Пятно 1 32"/>
          <p:cNvSpPr/>
          <p:nvPr/>
        </p:nvSpPr>
        <p:spPr>
          <a:xfrm>
            <a:off x="1403648" y="1207822"/>
            <a:ext cx="648072" cy="648072"/>
          </a:xfrm>
          <a:prstGeom prst="irregularSeal1">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2">
                    <a:lumMod val="50000"/>
                  </a:schemeClr>
                </a:solidFill>
              </a:rPr>
              <a:t>6</a:t>
            </a:r>
            <a:endParaRPr lang="ru-RU" dirty="0">
              <a:solidFill>
                <a:schemeClr val="tx2">
                  <a:lumMod val="50000"/>
                </a:schemeClr>
              </a:solidFill>
            </a:endParaRPr>
          </a:p>
        </p:txBody>
      </p:sp>
      <p:sp>
        <p:nvSpPr>
          <p:cNvPr id="34" name="Пятно 1 33"/>
          <p:cNvSpPr/>
          <p:nvPr/>
        </p:nvSpPr>
        <p:spPr>
          <a:xfrm>
            <a:off x="6408204" y="4581128"/>
            <a:ext cx="648072" cy="648072"/>
          </a:xfrm>
          <a:prstGeom prst="irregularSeal1">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2">
                    <a:lumMod val="50000"/>
                  </a:schemeClr>
                </a:solidFill>
              </a:rPr>
              <a:t>1</a:t>
            </a:r>
            <a:endParaRPr lang="ru-RU" dirty="0">
              <a:solidFill>
                <a:schemeClr val="tx2">
                  <a:lumMod val="50000"/>
                </a:schemeClr>
              </a:solidFill>
            </a:endParaRPr>
          </a:p>
        </p:txBody>
      </p:sp>
      <p:sp>
        <p:nvSpPr>
          <p:cNvPr id="35" name="Пятно 1 34"/>
          <p:cNvSpPr/>
          <p:nvPr/>
        </p:nvSpPr>
        <p:spPr>
          <a:xfrm>
            <a:off x="2444002" y="2564904"/>
            <a:ext cx="648072" cy="648072"/>
          </a:xfrm>
          <a:prstGeom prst="irregularSeal1">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solidFill>
                  <a:schemeClr val="tx2">
                    <a:lumMod val="50000"/>
                  </a:schemeClr>
                </a:solidFill>
              </a:rPr>
              <a:t>2</a:t>
            </a:r>
          </a:p>
        </p:txBody>
      </p:sp>
      <p:sp>
        <p:nvSpPr>
          <p:cNvPr id="36" name="Пятно 1 35"/>
          <p:cNvSpPr/>
          <p:nvPr/>
        </p:nvSpPr>
        <p:spPr>
          <a:xfrm>
            <a:off x="6840252" y="5229200"/>
            <a:ext cx="648072" cy="648072"/>
          </a:xfrm>
          <a:prstGeom prst="irregularSeal1">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2">
                    <a:lumMod val="50000"/>
                  </a:schemeClr>
                </a:solidFill>
              </a:rPr>
              <a:t>3</a:t>
            </a:r>
            <a:endParaRPr lang="ru-RU" dirty="0">
              <a:solidFill>
                <a:schemeClr val="tx2">
                  <a:lumMod val="50000"/>
                </a:schemeClr>
              </a:solidFill>
            </a:endParaRPr>
          </a:p>
        </p:txBody>
      </p:sp>
      <p:sp>
        <p:nvSpPr>
          <p:cNvPr id="37" name="Пятно 1 36"/>
          <p:cNvSpPr/>
          <p:nvPr/>
        </p:nvSpPr>
        <p:spPr>
          <a:xfrm>
            <a:off x="1943708" y="1916832"/>
            <a:ext cx="648072" cy="648072"/>
          </a:xfrm>
          <a:prstGeom prst="irregularSeal1">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2">
                    <a:lumMod val="50000"/>
                  </a:schemeClr>
                </a:solidFill>
              </a:rPr>
              <a:t>4</a:t>
            </a:r>
            <a:endParaRPr lang="ru-RU" dirty="0">
              <a:solidFill>
                <a:schemeClr val="tx2">
                  <a:lumMod val="50000"/>
                </a:schemeClr>
              </a:solidFill>
            </a:endParaRPr>
          </a:p>
        </p:txBody>
      </p:sp>
      <p:sp>
        <p:nvSpPr>
          <p:cNvPr id="38" name="Пятно 1 37"/>
          <p:cNvSpPr/>
          <p:nvPr/>
        </p:nvSpPr>
        <p:spPr>
          <a:xfrm>
            <a:off x="7503766" y="5798805"/>
            <a:ext cx="648072" cy="648072"/>
          </a:xfrm>
          <a:prstGeom prst="irregularSeal1">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solidFill>
                  <a:schemeClr val="tx2">
                    <a:lumMod val="50000"/>
                  </a:schemeClr>
                </a:solidFill>
              </a:rPr>
              <a:t>5</a:t>
            </a:r>
          </a:p>
        </p:txBody>
      </p:sp>
      <p:sp>
        <p:nvSpPr>
          <p:cNvPr id="19" name="Прямоугольник 18"/>
          <p:cNvSpPr/>
          <p:nvPr/>
        </p:nvSpPr>
        <p:spPr>
          <a:xfrm>
            <a:off x="1000100" y="0"/>
            <a:ext cx="8143900" cy="1323439"/>
          </a:xfrm>
          <a:prstGeom prst="rect">
            <a:avLst/>
          </a:prstGeom>
          <a:solidFill>
            <a:srgbClr val="FFFF00"/>
          </a:solidFill>
        </p:spPr>
        <p:txBody>
          <a:bodyPr wrap="square">
            <a:spAutoFit/>
          </a:bodyPr>
          <a:lstStyle/>
          <a:p>
            <a:pPr algn="ctr"/>
            <a:r>
              <a:rPr lang="en-US" sz="4000" b="1" dirty="0" smtClean="0">
                <a:solidFill>
                  <a:srgbClr val="FF0000"/>
                </a:solidFill>
                <a:latin typeface="Times New Roman" pitchFamily="18" charset="0"/>
                <a:cs typeface="Times New Roman" pitchFamily="18" charset="0"/>
              </a:rPr>
              <a:t>QAROR QABUL QILISH USULLARI</a:t>
            </a:r>
            <a:r>
              <a:rPr lang="uz-Latn-UZ" sz="4000" b="1" dirty="0" smtClean="0">
                <a:solidFill>
                  <a:srgbClr val="FF0000"/>
                </a:solidFill>
                <a:latin typeface="Times New Roman" pitchFamily="18" charset="0"/>
                <a:cs typeface="Times New Roman" pitchFamily="18" charset="0"/>
              </a:rPr>
              <a:t>:</a:t>
            </a:r>
            <a:endParaRPr lang="ru-RU" sz="4000" b="1" dirty="0">
              <a:solidFill>
                <a:srgbClr val="FF0000"/>
              </a:solidFill>
              <a:latin typeface="Times New Roman" pitchFamily="18" charset="0"/>
              <a:cs typeface="Times New Roman" pitchFamily="18" charset="0"/>
            </a:endParaRPr>
          </a:p>
        </p:txBody>
      </p:sp>
      <p:sp>
        <p:nvSpPr>
          <p:cNvPr id="20" name="Прямоугольник 19"/>
          <p:cNvSpPr/>
          <p:nvPr/>
        </p:nvSpPr>
        <p:spPr>
          <a:xfrm>
            <a:off x="1152500" y="152400"/>
            <a:ext cx="8143900" cy="1323439"/>
          </a:xfrm>
          <a:prstGeom prst="rect">
            <a:avLst/>
          </a:prstGeom>
          <a:solidFill>
            <a:srgbClr val="FFFF00"/>
          </a:solidFill>
        </p:spPr>
        <p:txBody>
          <a:bodyPr wrap="square">
            <a:spAutoFit/>
          </a:bodyPr>
          <a:lstStyle/>
          <a:p>
            <a:pPr algn="ctr"/>
            <a:r>
              <a:rPr lang="en-US" sz="4000" b="1" dirty="0" smtClean="0">
                <a:solidFill>
                  <a:srgbClr val="FF0000"/>
                </a:solidFill>
                <a:latin typeface="Times New Roman" pitchFamily="18" charset="0"/>
                <a:cs typeface="Times New Roman" pitchFamily="18" charset="0"/>
              </a:rPr>
              <a:t>QAROR QABUL QILISH USULLARI</a:t>
            </a:r>
            <a:r>
              <a:rPr lang="uz-Latn-UZ" sz="4000" b="1" dirty="0" smtClean="0">
                <a:solidFill>
                  <a:srgbClr val="FF0000"/>
                </a:solidFill>
                <a:latin typeface="Times New Roman" pitchFamily="18" charset="0"/>
                <a:cs typeface="Times New Roman" pitchFamily="18" charset="0"/>
              </a:rPr>
              <a:t>:</a:t>
            </a:r>
            <a:endParaRPr lang="ru-RU" sz="4000" b="1" dirty="0">
              <a:solidFill>
                <a:srgbClr val="FF0000"/>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227565767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707904" y="332656"/>
            <a:ext cx="1800200"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1547664" y="210344"/>
            <a:ext cx="1872208" cy="914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Прямоугольник 8"/>
          <p:cNvSpPr/>
          <p:nvPr/>
        </p:nvSpPr>
        <p:spPr>
          <a:xfrm>
            <a:off x="5076055" y="1628800"/>
            <a:ext cx="3761413" cy="584775"/>
          </a:xfrm>
          <a:prstGeom prst="rect">
            <a:avLst/>
          </a:prstGeom>
        </p:spPr>
        <p:txBody>
          <a:bodyPr wrap="square">
            <a:spAutoFit/>
          </a:bodyPr>
          <a:lstStyle/>
          <a:p>
            <a:pPr lvl="0" algn="ctr">
              <a:spcBef>
                <a:spcPct val="20000"/>
              </a:spcBef>
            </a:pPr>
            <a:r>
              <a:rPr lang="en-US" sz="1600" b="1" dirty="0" smtClean="0">
                <a:solidFill>
                  <a:srgbClr val="993366"/>
                </a:solidFill>
                <a:latin typeface="Verdana" pitchFamily="34" charset="0"/>
                <a:ea typeface="Verdana" pitchFamily="34" charset="0"/>
                <a:cs typeface="Verdana" pitchFamily="34" charset="0"/>
              </a:rPr>
              <a:t>SABABLAR </a:t>
            </a:r>
            <a:r>
              <a:rPr lang="ru-RU" sz="1600" b="1" dirty="0" smtClean="0">
                <a:solidFill>
                  <a:srgbClr val="993366"/>
                </a:solidFill>
                <a:latin typeface="Verdana" pitchFamily="34" charset="0"/>
                <a:ea typeface="Verdana" pitchFamily="34" charset="0"/>
                <a:cs typeface="Verdana" pitchFamily="34" charset="0"/>
              </a:rPr>
              <a:t>– </a:t>
            </a:r>
            <a:r>
              <a:rPr lang="en-US" sz="1600" b="1" dirty="0" smtClean="0">
                <a:solidFill>
                  <a:srgbClr val="993366"/>
                </a:solidFill>
                <a:latin typeface="Verdana" pitchFamily="34" charset="0"/>
                <a:ea typeface="Verdana" pitchFamily="34" charset="0"/>
                <a:cs typeface="Verdana" pitchFamily="34" charset="0"/>
              </a:rPr>
              <a:t>AYSBERGNING KO’RINMAS QISMI</a:t>
            </a:r>
            <a:endParaRPr lang="ru-RU" sz="2000" dirty="0">
              <a:solidFill>
                <a:srgbClr val="993366"/>
              </a:solidFill>
              <a:latin typeface="Verdana" pitchFamily="34" charset="0"/>
              <a:ea typeface="Verdana" pitchFamily="34" charset="0"/>
              <a:cs typeface="Verdana" pitchFamily="34" charset="0"/>
            </a:endParaRPr>
          </a:p>
        </p:txBody>
      </p:sp>
      <p:pic>
        <p:nvPicPr>
          <p:cNvPr id="14" name="Picture 2" descr="Forum Goodgame Big Farm Goodgame Studios"/>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143504" y="2643182"/>
            <a:ext cx="3689403" cy="2448272"/>
          </a:xfrm>
          <a:prstGeom prst="rect">
            <a:avLst/>
          </a:prstGeom>
          <a:noFill/>
          <a:extLst>
            <a:ext uri="{909E8E84-426E-40DD-AFC4-6F175D3DCCD1}">
              <a14:hiddenFill xmlns="" xmlns:a14="http://schemas.microsoft.com/office/drawing/2010/main">
                <a:solidFill>
                  <a:srgbClr val="FFFFFF"/>
                </a:solidFill>
              </a14:hiddenFill>
            </a:ext>
          </a:extLst>
        </p:spPr>
      </p:pic>
      <p:sp>
        <p:nvSpPr>
          <p:cNvPr id="15" name="Прямоугольник 14"/>
          <p:cNvSpPr/>
          <p:nvPr/>
        </p:nvSpPr>
        <p:spPr>
          <a:xfrm>
            <a:off x="1037909" y="1628800"/>
            <a:ext cx="4248471" cy="584775"/>
          </a:xfrm>
          <a:prstGeom prst="rect">
            <a:avLst/>
          </a:prstGeom>
        </p:spPr>
        <p:txBody>
          <a:bodyPr wrap="square">
            <a:spAutoFit/>
          </a:bodyPr>
          <a:lstStyle/>
          <a:p>
            <a:pPr lvl="0" algn="ctr">
              <a:spcBef>
                <a:spcPct val="20000"/>
              </a:spcBef>
            </a:pPr>
            <a:r>
              <a:rPr lang="en-US" sz="1600" b="1" dirty="0" smtClean="0">
                <a:solidFill>
                  <a:srgbClr val="993366"/>
                </a:solidFill>
                <a:latin typeface="Verdana" pitchFamily="34" charset="0"/>
                <a:ea typeface="Verdana" pitchFamily="34" charset="0"/>
                <a:cs typeface="Verdana" pitchFamily="34" charset="0"/>
              </a:rPr>
              <a:t>ALOMATLAR</a:t>
            </a:r>
            <a:r>
              <a:rPr lang="ru-RU" sz="1600" b="1" dirty="0" smtClean="0">
                <a:solidFill>
                  <a:srgbClr val="993366"/>
                </a:solidFill>
                <a:latin typeface="Verdana" pitchFamily="34" charset="0"/>
                <a:ea typeface="Verdana" pitchFamily="34" charset="0"/>
                <a:cs typeface="Verdana" pitchFamily="34" charset="0"/>
              </a:rPr>
              <a:t> – </a:t>
            </a:r>
            <a:r>
              <a:rPr lang="en-US" sz="1600" b="1" dirty="0" smtClean="0">
                <a:solidFill>
                  <a:srgbClr val="993366"/>
                </a:solidFill>
                <a:latin typeface="Verdana" pitchFamily="34" charset="0"/>
                <a:ea typeface="Verdana" pitchFamily="34" charset="0"/>
                <a:cs typeface="Verdana" pitchFamily="34" charset="0"/>
              </a:rPr>
              <a:t>AYSBERGNING KO’RINGAN QISMI</a:t>
            </a:r>
            <a:endParaRPr lang="ru-RU" sz="2000" dirty="0">
              <a:solidFill>
                <a:srgbClr val="993366"/>
              </a:solidFill>
              <a:latin typeface="Verdana" pitchFamily="34" charset="0"/>
              <a:ea typeface="Verdana" pitchFamily="34" charset="0"/>
              <a:cs typeface="Verdana" pitchFamily="34" charset="0"/>
            </a:endParaRPr>
          </a:p>
        </p:txBody>
      </p:sp>
      <p:pic>
        <p:nvPicPr>
          <p:cNvPr id="16" name="Рисунок 15" descr="Picture of the Day: A Mighty Iceberg in Greenland &quot;TwistedSifter"/>
          <p:cNvPicPr/>
          <p:nvPr/>
        </p:nvPicPr>
        <p:blipFill>
          <a:blip r:embed="rId3">
            <a:extLst>
              <a:ext uri="{28A0092B-C50C-407E-A947-70E740481C1C}">
                <a14:useLocalDpi xmlns="" xmlns:a14="http://schemas.microsoft.com/office/drawing/2010/main" val="0"/>
              </a:ext>
            </a:extLst>
          </a:blip>
          <a:srcRect/>
          <a:stretch>
            <a:fillRect/>
          </a:stretch>
        </p:blipFill>
        <p:spPr bwMode="auto">
          <a:xfrm>
            <a:off x="1071538" y="2643182"/>
            <a:ext cx="3991271" cy="2448272"/>
          </a:xfrm>
          <a:prstGeom prst="rect">
            <a:avLst/>
          </a:prstGeom>
          <a:noFill/>
          <a:ln>
            <a:noFill/>
          </a:ln>
        </p:spPr>
      </p:pic>
      <p:sp>
        <p:nvSpPr>
          <p:cNvPr id="17" name="Прямоугольник 16"/>
          <p:cNvSpPr/>
          <p:nvPr/>
        </p:nvSpPr>
        <p:spPr>
          <a:xfrm>
            <a:off x="1571604" y="5429264"/>
            <a:ext cx="3188818" cy="338554"/>
          </a:xfrm>
          <a:prstGeom prst="rect">
            <a:avLst/>
          </a:prstGeom>
        </p:spPr>
        <p:txBody>
          <a:bodyPr wrap="square">
            <a:spAutoFit/>
          </a:bodyPr>
          <a:lstStyle/>
          <a:p>
            <a:pPr lvl="0" algn="ctr">
              <a:spcBef>
                <a:spcPct val="20000"/>
              </a:spcBef>
            </a:pPr>
            <a:r>
              <a:rPr lang="en-US" sz="1600" b="1" dirty="0" smtClean="0">
                <a:solidFill>
                  <a:srgbClr val="993366"/>
                </a:solidFill>
                <a:latin typeface="Verdana" pitchFamily="34" charset="0"/>
                <a:ea typeface="Verdana" pitchFamily="34" charset="0"/>
                <a:cs typeface="Verdana" pitchFamily="34" charset="0"/>
              </a:rPr>
              <a:t>ALOMATLAR</a:t>
            </a:r>
            <a:endParaRPr lang="ru-RU" sz="2000" dirty="0">
              <a:solidFill>
                <a:srgbClr val="993366"/>
              </a:solidFill>
              <a:latin typeface="Verdana" pitchFamily="34" charset="0"/>
              <a:ea typeface="Verdana" pitchFamily="34" charset="0"/>
              <a:cs typeface="Verdana" pitchFamily="34" charset="0"/>
            </a:endParaRPr>
          </a:p>
        </p:txBody>
      </p:sp>
      <p:sp>
        <p:nvSpPr>
          <p:cNvPr id="18" name="Прямоугольник 17"/>
          <p:cNvSpPr/>
          <p:nvPr/>
        </p:nvSpPr>
        <p:spPr>
          <a:xfrm>
            <a:off x="5429256" y="5500702"/>
            <a:ext cx="3336774" cy="338554"/>
          </a:xfrm>
          <a:prstGeom prst="rect">
            <a:avLst/>
          </a:prstGeom>
        </p:spPr>
        <p:txBody>
          <a:bodyPr wrap="square">
            <a:spAutoFit/>
          </a:bodyPr>
          <a:lstStyle/>
          <a:p>
            <a:pPr lvl="0" algn="ctr">
              <a:spcBef>
                <a:spcPct val="20000"/>
              </a:spcBef>
            </a:pPr>
            <a:r>
              <a:rPr lang="en-US" sz="1600" b="1" dirty="0" smtClean="0">
                <a:solidFill>
                  <a:srgbClr val="993366"/>
                </a:solidFill>
                <a:latin typeface="Verdana" pitchFamily="34" charset="0"/>
                <a:ea typeface="Verdana" pitchFamily="34" charset="0"/>
                <a:cs typeface="Verdana" pitchFamily="34" charset="0"/>
              </a:rPr>
              <a:t>NEGIZI</a:t>
            </a:r>
            <a:endParaRPr lang="ru-RU" sz="2000" dirty="0">
              <a:solidFill>
                <a:srgbClr val="993366"/>
              </a:solidFill>
              <a:latin typeface="Verdana" pitchFamily="34" charset="0"/>
              <a:ea typeface="Verdana" pitchFamily="34" charset="0"/>
              <a:cs typeface="Verdana" pitchFamily="34" charset="0"/>
            </a:endParaRPr>
          </a:p>
        </p:txBody>
      </p:sp>
      <p:sp>
        <p:nvSpPr>
          <p:cNvPr id="11" name="Прямоугольник 10"/>
          <p:cNvSpPr/>
          <p:nvPr/>
        </p:nvSpPr>
        <p:spPr>
          <a:xfrm>
            <a:off x="1000100" y="0"/>
            <a:ext cx="8143900" cy="1323439"/>
          </a:xfrm>
          <a:prstGeom prst="rect">
            <a:avLst/>
          </a:prstGeom>
          <a:solidFill>
            <a:srgbClr val="FFFF00"/>
          </a:solidFill>
        </p:spPr>
        <p:txBody>
          <a:bodyPr wrap="square">
            <a:spAutoFit/>
          </a:bodyPr>
          <a:lstStyle/>
          <a:p>
            <a:pPr algn="ctr"/>
            <a:r>
              <a:rPr lang="en-US" sz="4000" b="1" dirty="0" smtClean="0">
                <a:solidFill>
                  <a:srgbClr val="FF0000"/>
                </a:solidFill>
                <a:latin typeface="Times New Roman" pitchFamily="18" charset="0"/>
                <a:cs typeface="Times New Roman" pitchFamily="18" charset="0"/>
              </a:rPr>
              <a:t>QAROR QABUL QILISH USULLARI</a:t>
            </a:r>
            <a:r>
              <a:rPr lang="uz-Latn-UZ" sz="4000" b="1" dirty="0" smtClean="0">
                <a:solidFill>
                  <a:srgbClr val="FF0000"/>
                </a:solidFill>
                <a:latin typeface="Times New Roman" pitchFamily="18" charset="0"/>
                <a:cs typeface="Times New Roman" pitchFamily="18" charset="0"/>
              </a:rPr>
              <a:t>:</a:t>
            </a:r>
            <a:endParaRPr lang="ru-RU" sz="4000" b="1" dirty="0">
              <a:solidFill>
                <a:srgbClr val="FF0000"/>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11253001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Овал 11"/>
          <p:cNvSpPr/>
          <p:nvPr/>
        </p:nvSpPr>
        <p:spPr>
          <a:xfrm>
            <a:off x="4071934" y="4500570"/>
            <a:ext cx="2500330" cy="1143008"/>
          </a:xfrm>
          <a:prstGeom prst="ellips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1000100" y="0"/>
            <a:ext cx="8143900" cy="707886"/>
          </a:xfrm>
          <a:prstGeom prst="rect">
            <a:avLst/>
          </a:prstGeom>
          <a:solidFill>
            <a:srgbClr val="FFFF00"/>
          </a:solidFill>
        </p:spPr>
        <p:txBody>
          <a:bodyPr wrap="square">
            <a:spAutoFit/>
          </a:bodyPr>
          <a:lstStyle/>
          <a:p>
            <a:pPr algn="ctr"/>
            <a:r>
              <a:rPr lang="en-US" sz="4000" b="1" dirty="0" smtClean="0">
                <a:solidFill>
                  <a:srgbClr val="FF0000"/>
                </a:solidFill>
                <a:latin typeface="Times New Roman" pitchFamily="18" charset="0"/>
                <a:cs typeface="Times New Roman" pitchFamily="18" charset="0"/>
              </a:rPr>
              <a:t>XATOLAR MAYDONI</a:t>
            </a:r>
            <a:endParaRPr lang="ru-RU" sz="40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z="2000" smtClean="0">
                <a:solidFill>
                  <a:schemeClr val="tx1"/>
                </a:solidFill>
              </a:rPr>
              <a:pPr/>
              <a:t>18</a:t>
            </a:fld>
            <a:endParaRPr lang="ru-RU" sz="2000" dirty="0">
              <a:solidFill>
                <a:schemeClr val="tx1"/>
              </a:solidFill>
            </a:endParaRPr>
          </a:p>
        </p:txBody>
      </p:sp>
      <p:sp>
        <p:nvSpPr>
          <p:cNvPr id="6" name="Подзаголовок 2"/>
          <p:cNvSpPr txBox="1">
            <a:spLocks/>
          </p:cNvSpPr>
          <p:nvPr/>
        </p:nvSpPr>
        <p:spPr>
          <a:xfrm>
            <a:off x="1000100" y="1928802"/>
            <a:ext cx="7715304" cy="3143272"/>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endParaRPr lang="ru-RU" sz="1800" dirty="0" smtClean="0">
              <a:solidFill>
                <a:schemeClr val="tx1"/>
              </a:solidFill>
              <a:latin typeface="Verdana" pitchFamily="34" charset="0"/>
              <a:ea typeface="Verdana" pitchFamily="34" charset="0"/>
              <a:cs typeface="Verdana" pitchFamily="34" charset="0"/>
            </a:endParaRPr>
          </a:p>
        </p:txBody>
      </p:sp>
      <p:sp>
        <p:nvSpPr>
          <p:cNvPr id="5" name="Овал 4"/>
          <p:cNvSpPr/>
          <p:nvPr/>
        </p:nvSpPr>
        <p:spPr>
          <a:xfrm>
            <a:off x="1785918" y="2214554"/>
            <a:ext cx="2500330" cy="1143008"/>
          </a:xfrm>
          <a:prstGeom prst="ellipse">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TextBox 6"/>
          <p:cNvSpPr txBox="1"/>
          <p:nvPr/>
        </p:nvSpPr>
        <p:spPr>
          <a:xfrm>
            <a:off x="2000232" y="2643182"/>
            <a:ext cx="2000264" cy="369332"/>
          </a:xfrm>
          <a:prstGeom prst="rect">
            <a:avLst/>
          </a:prstGeom>
          <a:noFill/>
        </p:spPr>
        <p:txBody>
          <a:bodyPr wrap="square" rtlCol="0">
            <a:spAutoFit/>
          </a:bodyPr>
          <a:lstStyle/>
          <a:p>
            <a:r>
              <a:rPr lang="en-US" dirty="0" smtClean="0"/>
              <a:t>XOZIRGI XOLAT</a:t>
            </a:r>
            <a:endParaRPr lang="ru-RU" dirty="0"/>
          </a:p>
        </p:txBody>
      </p:sp>
      <p:sp>
        <p:nvSpPr>
          <p:cNvPr id="8" name="Овал 7"/>
          <p:cNvSpPr/>
          <p:nvPr/>
        </p:nvSpPr>
        <p:spPr>
          <a:xfrm>
            <a:off x="5643570" y="2285992"/>
            <a:ext cx="2500330" cy="1143008"/>
          </a:xfrm>
          <a:prstGeom prst="ellipse">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TextBox 8"/>
          <p:cNvSpPr txBox="1"/>
          <p:nvPr/>
        </p:nvSpPr>
        <p:spPr>
          <a:xfrm>
            <a:off x="5857884" y="2643182"/>
            <a:ext cx="2071702" cy="369332"/>
          </a:xfrm>
          <a:prstGeom prst="rect">
            <a:avLst/>
          </a:prstGeom>
          <a:noFill/>
        </p:spPr>
        <p:txBody>
          <a:bodyPr wrap="square" rtlCol="0">
            <a:spAutoFit/>
          </a:bodyPr>
          <a:lstStyle/>
          <a:p>
            <a:r>
              <a:rPr lang="en-US" dirty="0" smtClean="0"/>
              <a:t>MAQSAD  XOLAT</a:t>
            </a:r>
            <a:endParaRPr lang="ru-RU" dirty="0"/>
          </a:p>
        </p:txBody>
      </p:sp>
      <p:sp>
        <p:nvSpPr>
          <p:cNvPr id="11" name="TextBox 10"/>
          <p:cNvSpPr txBox="1"/>
          <p:nvPr/>
        </p:nvSpPr>
        <p:spPr>
          <a:xfrm>
            <a:off x="4357686" y="4786322"/>
            <a:ext cx="2000264" cy="646331"/>
          </a:xfrm>
          <a:prstGeom prst="rect">
            <a:avLst/>
          </a:prstGeom>
          <a:noFill/>
        </p:spPr>
        <p:txBody>
          <a:bodyPr wrap="square" rtlCol="0">
            <a:spAutoFit/>
          </a:bodyPr>
          <a:lstStyle/>
          <a:p>
            <a:pPr algn="ctr"/>
            <a:r>
              <a:rPr lang="en-US" dirty="0" smtClean="0"/>
              <a:t>BOSHLANGICH XOLAT</a:t>
            </a:r>
            <a:endParaRPr lang="ru-RU" dirty="0"/>
          </a:p>
        </p:txBody>
      </p:sp>
      <p:cxnSp>
        <p:nvCxnSpPr>
          <p:cNvPr id="14" name="Прямая со стрелкой 13"/>
          <p:cNvCxnSpPr/>
          <p:nvPr/>
        </p:nvCxnSpPr>
        <p:spPr>
          <a:xfrm rot="16200000" flipV="1">
            <a:off x="3464711" y="3464719"/>
            <a:ext cx="1285884" cy="928694"/>
          </a:xfrm>
          <a:prstGeom prst="straightConnector1">
            <a:avLst/>
          </a:prstGeom>
          <a:ln w="3175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2214546" y="3786190"/>
            <a:ext cx="1643074" cy="646331"/>
          </a:xfrm>
          <a:prstGeom prst="rect">
            <a:avLst/>
          </a:prstGeom>
          <a:noFill/>
        </p:spPr>
        <p:txBody>
          <a:bodyPr wrap="square" rtlCol="0">
            <a:spAutoFit/>
          </a:bodyPr>
          <a:lstStyle/>
          <a:p>
            <a:pPr algn="ctr"/>
            <a:r>
              <a:rPr lang="en-US" dirty="0" smtClean="0"/>
              <a:t>BAJARILGAN ISH</a:t>
            </a:r>
            <a:endParaRPr lang="ru-RU" dirty="0"/>
          </a:p>
        </p:txBody>
      </p:sp>
      <p:sp>
        <p:nvSpPr>
          <p:cNvPr id="16" name="TextBox 15"/>
          <p:cNvSpPr txBox="1"/>
          <p:nvPr/>
        </p:nvSpPr>
        <p:spPr>
          <a:xfrm>
            <a:off x="6357950" y="3786190"/>
            <a:ext cx="1643074" cy="646331"/>
          </a:xfrm>
          <a:prstGeom prst="rect">
            <a:avLst/>
          </a:prstGeom>
          <a:noFill/>
        </p:spPr>
        <p:txBody>
          <a:bodyPr wrap="square" rtlCol="0">
            <a:spAutoFit/>
          </a:bodyPr>
          <a:lstStyle/>
          <a:p>
            <a:pPr algn="ctr"/>
            <a:r>
              <a:rPr lang="en-US" dirty="0" smtClean="0"/>
              <a:t>REJADAGI ISH</a:t>
            </a:r>
            <a:endParaRPr lang="ru-RU" dirty="0"/>
          </a:p>
        </p:txBody>
      </p:sp>
      <p:cxnSp>
        <p:nvCxnSpPr>
          <p:cNvPr id="17" name="Прямая со стрелкой 16"/>
          <p:cNvCxnSpPr/>
          <p:nvPr/>
        </p:nvCxnSpPr>
        <p:spPr>
          <a:xfrm rot="5400000" flipH="1" flipV="1">
            <a:off x="5643570" y="3714752"/>
            <a:ext cx="1143008" cy="571504"/>
          </a:xfrm>
          <a:prstGeom prst="straightConnector1">
            <a:avLst/>
          </a:prstGeom>
          <a:ln w="3175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4214810" y="3286124"/>
            <a:ext cx="1643074" cy="646331"/>
          </a:xfrm>
          <a:prstGeom prst="rect">
            <a:avLst/>
          </a:prstGeom>
          <a:noFill/>
        </p:spPr>
        <p:txBody>
          <a:bodyPr wrap="square" rtlCol="0">
            <a:spAutoFit/>
          </a:bodyPr>
          <a:lstStyle/>
          <a:p>
            <a:pPr algn="ctr"/>
            <a:r>
              <a:rPr lang="en-US" dirty="0" smtClean="0"/>
              <a:t>XATOLAR MAYDONI</a:t>
            </a:r>
            <a:endParaRPr lang="ru-RU"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5" name="Rectangle 5"/>
          <p:cNvSpPr>
            <a:spLocks noChangeArrowheads="1"/>
          </p:cNvSpPr>
          <p:nvPr/>
        </p:nvSpPr>
        <p:spPr bwMode="auto">
          <a:xfrm>
            <a:off x="1000100" y="214290"/>
            <a:ext cx="8001056" cy="752476"/>
          </a:xfrm>
          <a:prstGeom prst="rect">
            <a:avLst/>
          </a:prstGeom>
          <a:solidFill>
            <a:srgbClr val="FFFF00"/>
          </a:solidFill>
          <a:ln w="9525">
            <a:noFill/>
            <a:miter lim="800000"/>
            <a:headEnd/>
            <a:tailEnd/>
          </a:ln>
          <a:effectLst/>
        </p:spPr>
        <p:txBody>
          <a:bodyPr anchor="ctr"/>
          <a:lstStyle/>
          <a:p>
            <a:pPr algn="ctr"/>
            <a:r>
              <a:rPr lang="en-US" sz="2800" b="1" dirty="0" err="1" smtClean="0">
                <a:solidFill>
                  <a:srgbClr val="FF0000"/>
                </a:solidFill>
                <a:latin typeface="Arial Black" pitchFamily="34" charset="0"/>
              </a:rPr>
              <a:t>Ishlab</a:t>
            </a:r>
            <a:r>
              <a:rPr lang="en-US" sz="2800" b="1" dirty="0" smtClean="0">
                <a:solidFill>
                  <a:srgbClr val="FF0000"/>
                </a:solidFill>
                <a:latin typeface="Arial Black" pitchFamily="34" charset="0"/>
              </a:rPr>
              <a:t> </a:t>
            </a:r>
            <a:r>
              <a:rPr lang="en-US" sz="2800" b="1" dirty="0" err="1" smtClean="0">
                <a:solidFill>
                  <a:srgbClr val="FF0000"/>
                </a:solidFill>
                <a:latin typeface="Arial Black" pitchFamily="34" charset="0"/>
              </a:rPr>
              <a:t>chiqarishda</a:t>
            </a:r>
            <a:r>
              <a:rPr lang="en-US" sz="2800" b="1" dirty="0" smtClean="0">
                <a:solidFill>
                  <a:srgbClr val="FF0000"/>
                </a:solidFill>
                <a:latin typeface="Arial Black" pitchFamily="34" charset="0"/>
              </a:rPr>
              <a:t> </a:t>
            </a:r>
            <a:r>
              <a:rPr lang="en-US" sz="2800" b="1" dirty="0" err="1" smtClean="0">
                <a:solidFill>
                  <a:srgbClr val="FF0000"/>
                </a:solidFill>
                <a:latin typeface="Arial Black" pitchFamily="34" charset="0"/>
              </a:rPr>
              <a:t>muammo</a:t>
            </a:r>
            <a:r>
              <a:rPr lang="en-US" sz="2800" b="1" dirty="0" smtClean="0">
                <a:solidFill>
                  <a:srgbClr val="FF0000"/>
                </a:solidFill>
                <a:latin typeface="Arial Black" pitchFamily="34" charset="0"/>
              </a:rPr>
              <a:t> </a:t>
            </a:r>
            <a:r>
              <a:rPr lang="en-US" sz="2800" b="1" dirty="0" err="1" smtClean="0">
                <a:solidFill>
                  <a:srgbClr val="FF0000"/>
                </a:solidFill>
                <a:latin typeface="Arial Black" pitchFamily="34" charset="0"/>
              </a:rPr>
              <a:t>tushunchasi</a:t>
            </a:r>
            <a:endParaRPr lang="ru-RU" sz="2800" b="1" dirty="0">
              <a:solidFill>
                <a:srgbClr val="FF0000"/>
              </a:solidFill>
              <a:latin typeface="Arial Black" pitchFamily="34" charset="0"/>
            </a:endParaRPr>
          </a:p>
        </p:txBody>
      </p:sp>
      <p:sp>
        <p:nvSpPr>
          <p:cNvPr id="46086" name="Rectangle 6"/>
          <p:cNvSpPr>
            <a:spLocks noGrp="1" noChangeArrowheads="1"/>
          </p:cNvSpPr>
          <p:nvPr>
            <p:ph type="body" idx="1"/>
          </p:nvPr>
        </p:nvSpPr>
        <p:spPr>
          <a:xfrm>
            <a:off x="1071538" y="1285860"/>
            <a:ext cx="7848600" cy="928694"/>
          </a:xfrm>
          <a:solidFill>
            <a:srgbClr val="FFFF00"/>
          </a:solidFill>
          <a:ln w="12700">
            <a:noFill/>
          </a:ln>
        </p:spPr>
        <p:txBody>
          <a:bodyPr>
            <a:noAutofit/>
          </a:bodyPr>
          <a:lstStyle/>
          <a:p>
            <a:pPr>
              <a:lnSpc>
                <a:spcPct val="90000"/>
              </a:lnSpc>
              <a:buFontTx/>
              <a:buNone/>
            </a:pPr>
            <a:r>
              <a:rPr lang="en-US" sz="2800" b="1" dirty="0" err="1" smtClean="0">
                <a:solidFill>
                  <a:srgbClr val="FF0000"/>
                </a:solidFill>
              </a:rPr>
              <a:t>Muammo</a:t>
            </a:r>
            <a:r>
              <a:rPr lang="en-US" sz="2800" b="1" dirty="0" smtClean="0">
                <a:solidFill>
                  <a:srgbClr val="FF0000"/>
                </a:solidFill>
              </a:rPr>
              <a:t> – </a:t>
            </a:r>
            <a:r>
              <a:rPr lang="en-US" sz="2800" b="1" dirty="0" err="1" smtClean="0">
                <a:solidFill>
                  <a:srgbClr val="FF0000"/>
                </a:solidFill>
              </a:rPr>
              <a:t>tegishli</a:t>
            </a:r>
            <a:r>
              <a:rPr lang="en-US" sz="2800" b="1" dirty="0" smtClean="0">
                <a:solidFill>
                  <a:srgbClr val="FF0000"/>
                </a:solidFill>
              </a:rPr>
              <a:t> </a:t>
            </a:r>
            <a:r>
              <a:rPr lang="en-US" sz="2800" b="1" dirty="0" err="1" smtClean="0">
                <a:solidFill>
                  <a:srgbClr val="FF0000"/>
                </a:solidFill>
              </a:rPr>
              <a:t>standart</a:t>
            </a:r>
            <a:r>
              <a:rPr lang="en-US" sz="2800" b="1" dirty="0" smtClean="0">
                <a:solidFill>
                  <a:srgbClr val="FF0000"/>
                </a:solidFill>
              </a:rPr>
              <a:t> </a:t>
            </a:r>
            <a:r>
              <a:rPr lang="en-US" sz="2800" b="1" dirty="0" err="1" smtClean="0">
                <a:solidFill>
                  <a:srgbClr val="FF0000"/>
                </a:solidFill>
              </a:rPr>
              <a:t>talablaridan</a:t>
            </a:r>
            <a:r>
              <a:rPr lang="en-US" sz="2800" b="1" dirty="0" smtClean="0">
                <a:solidFill>
                  <a:srgbClr val="FF0000"/>
                </a:solidFill>
              </a:rPr>
              <a:t> </a:t>
            </a:r>
          </a:p>
          <a:p>
            <a:pPr>
              <a:lnSpc>
                <a:spcPct val="90000"/>
              </a:lnSpc>
              <a:buFontTx/>
              <a:buNone/>
            </a:pPr>
            <a:r>
              <a:rPr lang="en-US" sz="2800" b="1" dirty="0" smtClean="0">
                <a:solidFill>
                  <a:srgbClr val="FF0000"/>
                </a:solidFill>
              </a:rPr>
              <a:t>                    </a:t>
            </a:r>
            <a:r>
              <a:rPr lang="en-US" sz="2800" b="1" dirty="0" err="1" smtClean="0">
                <a:solidFill>
                  <a:srgbClr val="FF0000"/>
                </a:solidFill>
              </a:rPr>
              <a:t>chiqib</a:t>
            </a:r>
            <a:r>
              <a:rPr lang="en-US" sz="2800" b="1" dirty="0" smtClean="0">
                <a:solidFill>
                  <a:srgbClr val="FF0000"/>
                </a:solidFill>
              </a:rPr>
              <a:t> </a:t>
            </a:r>
            <a:r>
              <a:rPr lang="en-US" sz="2800" b="1" dirty="0" err="1" smtClean="0">
                <a:solidFill>
                  <a:srgbClr val="FF0000"/>
                </a:solidFill>
              </a:rPr>
              <a:t>ketish</a:t>
            </a:r>
            <a:endParaRPr lang="ru-RU" sz="2800" dirty="0">
              <a:solidFill>
                <a:srgbClr val="FF0000"/>
              </a:solidFill>
            </a:endParaRPr>
          </a:p>
        </p:txBody>
      </p:sp>
      <p:sp>
        <p:nvSpPr>
          <p:cNvPr id="46087" name="Text Box 7"/>
          <p:cNvSpPr txBox="1">
            <a:spLocks noChangeArrowheads="1"/>
          </p:cNvSpPr>
          <p:nvPr/>
        </p:nvSpPr>
        <p:spPr bwMode="auto">
          <a:xfrm>
            <a:off x="1142976" y="2428868"/>
            <a:ext cx="7572428" cy="3693319"/>
          </a:xfrm>
          <a:prstGeom prst="rect">
            <a:avLst/>
          </a:prstGeom>
          <a:noFill/>
          <a:ln w="9525">
            <a:noFill/>
            <a:miter lim="800000"/>
            <a:headEnd/>
            <a:tailEnd/>
          </a:ln>
          <a:effectLst/>
        </p:spPr>
        <p:txBody>
          <a:bodyPr wrap="square">
            <a:spAutoFit/>
          </a:bodyPr>
          <a:lstStyle/>
          <a:p>
            <a:pPr marL="361950" eaLnBrk="0" hangingPunct="0">
              <a:spcBef>
                <a:spcPct val="50000"/>
              </a:spcBef>
            </a:pPr>
            <a:r>
              <a:rPr lang="en-US" sz="2400" dirty="0" err="1" smtClean="0"/>
              <a:t>Muammolar</a:t>
            </a:r>
            <a:r>
              <a:rPr lang="en-US" sz="2400" dirty="0" smtClean="0"/>
              <a:t> </a:t>
            </a:r>
            <a:r>
              <a:rPr lang="en-US" sz="2400" dirty="0" err="1" smtClean="0"/>
              <a:t>bekitilmasdan</a:t>
            </a:r>
            <a:r>
              <a:rPr lang="en-US" sz="2400" dirty="0" smtClean="0"/>
              <a:t>, sir </a:t>
            </a:r>
            <a:r>
              <a:rPr lang="en-US" sz="2400" dirty="0" err="1" smtClean="0"/>
              <a:t>saqlanmasdan</a:t>
            </a:r>
            <a:r>
              <a:rPr lang="en-US" sz="2400" dirty="0" smtClean="0"/>
              <a:t>, </a:t>
            </a:r>
            <a:r>
              <a:rPr lang="en-US" sz="2400" dirty="0" err="1" smtClean="0"/>
              <a:t>izchil</a:t>
            </a:r>
            <a:r>
              <a:rPr lang="en-US" sz="2400" dirty="0" smtClean="0"/>
              <a:t> </a:t>
            </a:r>
            <a:r>
              <a:rPr lang="en-US" sz="2400" dirty="0" err="1" smtClean="0"/>
              <a:t>xal</a:t>
            </a:r>
            <a:r>
              <a:rPr lang="en-US" sz="2400" dirty="0" smtClean="0"/>
              <a:t> </a:t>
            </a:r>
            <a:r>
              <a:rPr lang="en-US" sz="2400" dirty="0" err="1" smtClean="0"/>
              <a:t>etilishi</a:t>
            </a:r>
            <a:r>
              <a:rPr lang="en-US" sz="2400" dirty="0" smtClean="0"/>
              <a:t> </a:t>
            </a:r>
            <a:r>
              <a:rPr lang="en-US" sz="2400" dirty="0" err="1" smtClean="0"/>
              <a:t>kerak</a:t>
            </a:r>
            <a:r>
              <a:rPr lang="ru-RU" sz="2400" dirty="0" smtClean="0"/>
              <a:t>:</a:t>
            </a:r>
            <a:endParaRPr lang="en-US" sz="2400" dirty="0" smtClean="0"/>
          </a:p>
          <a:p>
            <a:pPr marL="361950" eaLnBrk="0" hangingPunct="0">
              <a:spcBef>
                <a:spcPct val="50000"/>
              </a:spcBef>
            </a:pPr>
            <a:endParaRPr lang="ru-RU" sz="800" dirty="0"/>
          </a:p>
          <a:p>
            <a:pPr marL="361950" eaLnBrk="0" hangingPunct="0">
              <a:spcBef>
                <a:spcPts val="600"/>
              </a:spcBef>
              <a:buFont typeface="Wingdings" pitchFamily="2" charset="2"/>
              <a:buChar char="Ø"/>
            </a:pPr>
            <a:r>
              <a:rPr lang="en-US" sz="2400" dirty="0" err="1" smtClean="0">
                <a:solidFill>
                  <a:srgbClr val="002060"/>
                </a:solidFill>
              </a:rPr>
              <a:t>Mas’uliyat</a:t>
            </a:r>
            <a:r>
              <a:rPr lang="en-US" sz="2400" dirty="0" smtClean="0">
                <a:solidFill>
                  <a:srgbClr val="002060"/>
                </a:solidFill>
              </a:rPr>
              <a:t> </a:t>
            </a:r>
          </a:p>
          <a:p>
            <a:pPr marL="361950" eaLnBrk="0" hangingPunct="0">
              <a:spcBef>
                <a:spcPts val="600"/>
              </a:spcBef>
              <a:buFont typeface="Wingdings" pitchFamily="2" charset="2"/>
              <a:buChar char="Ø"/>
            </a:pPr>
            <a:r>
              <a:rPr lang="en-US" sz="2400" dirty="0" err="1" smtClean="0">
                <a:solidFill>
                  <a:srgbClr val="002060"/>
                </a:solidFill>
              </a:rPr>
              <a:t>Muammolar</a:t>
            </a:r>
            <a:r>
              <a:rPr lang="en-US" sz="2400" dirty="0" smtClean="0">
                <a:solidFill>
                  <a:srgbClr val="002060"/>
                </a:solidFill>
              </a:rPr>
              <a:t> </a:t>
            </a:r>
            <a:r>
              <a:rPr lang="en-US" sz="2400" dirty="0" err="1" smtClean="0">
                <a:solidFill>
                  <a:srgbClr val="002060"/>
                </a:solidFill>
              </a:rPr>
              <a:t>vizualizatsiyasi</a:t>
            </a:r>
            <a:r>
              <a:rPr lang="en-US" sz="2400" dirty="0" smtClean="0">
                <a:solidFill>
                  <a:srgbClr val="002060"/>
                </a:solidFill>
              </a:rPr>
              <a:t>,</a:t>
            </a:r>
            <a:endParaRPr lang="ru-RU" sz="2400" dirty="0">
              <a:solidFill>
                <a:srgbClr val="002060"/>
              </a:solidFill>
            </a:endParaRPr>
          </a:p>
          <a:p>
            <a:pPr marL="361950" eaLnBrk="0" hangingPunct="0">
              <a:spcBef>
                <a:spcPts val="600"/>
              </a:spcBef>
              <a:buFont typeface="Wingdings" pitchFamily="2" charset="2"/>
              <a:buChar char="Ø"/>
            </a:pPr>
            <a:r>
              <a:rPr lang="en-US" sz="2400" dirty="0" err="1" smtClean="0">
                <a:solidFill>
                  <a:srgbClr val="002060"/>
                </a:solidFill>
              </a:rPr>
              <a:t>Aniq</a:t>
            </a:r>
            <a:r>
              <a:rPr lang="en-US" sz="2400" dirty="0" smtClean="0">
                <a:solidFill>
                  <a:srgbClr val="002060"/>
                </a:solidFill>
              </a:rPr>
              <a:t> </a:t>
            </a:r>
            <a:r>
              <a:rPr lang="en-US" sz="2400" dirty="0" err="1" smtClean="0">
                <a:solidFill>
                  <a:srgbClr val="002060"/>
                </a:solidFill>
              </a:rPr>
              <a:t>maqsad</a:t>
            </a:r>
            <a:r>
              <a:rPr lang="en-US" sz="2400" dirty="0" smtClean="0">
                <a:solidFill>
                  <a:srgbClr val="002060"/>
                </a:solidFill>
              </a:rPr>
              <a:t> </a:t>
            </a:r>
            <a:r>
              <a:rPr lang="en-US" sz="2400" dirty="0" err="1" smtClean="0">
                <a:solidFill>
                  <a:srgbClr val="002060"/>
                </a:solidFill>
              </a:rPr>
              <a:t>tanlash</a:t>
            </a:r>
            <a:r>
              <a:rPr lang="en-US" sz="2400" dirty="0" smtClean="0">
                <a:solidFill>
                  <a:srgbClr val="002060"/>
                </a:solidFill>
              </a:rPr>
              <a:t>,</a:t>
            </a:r>
          </a:p>
          <a:p>
            <a:pPr marL="361950" eaLnBrk="0" hangingPunct="0">
              <a:spcBef>
                <a:spcPts val="600"/>
              </a:spcBef>
              <a:buFont typeface="Wingdings" pitchFamily="2" charset="2"/>
              <a:buChar char="Ø"/>
            </a:pPr>
            <a:r>
              <a:rPr lang="en-US" sz="2400" dirty="0" err="1" smtClean="0">
                <a:solidFill>
                  <a:srgbClr val="002060"/>
                </a:solidFill>
              </a:rPr>
              <a:t>Guruhda</a:t>
            </a:r>
            <a:r>
              <a:rPr lang="en-US" sz="2400" dirty="0" smtClean="0">
                <a:solidFill>
                  <a:srgbClr val="002060"/>
                </a:solidFill>
              </a:rPr>
              <a:t> </a:t>
            </a:r>
            <a:r>
              <a:rPr lang="en-US" sz="2400" dirty="0" err="1" smtClean="0">
                <a:solidFill>
                  <a:srgbClr val="002060"/>
                </a:solidFill>
              </a:rPr>
              <a:t>ishlash</a:t>
            </a:r>
            <a:r>
              <a:rPr lang="en-US" sz="2400" dirty="0" smtClean="0">
                <a:solidFill>
                  <a:srgbClr val="002060"/>
                </a:solidFill>
              </a:rPr>
              <a:t>,</a:t>
            </a:r>
            <a:endParaRPr lang="ru-RU" sz="2400" dirty="0">
              <a:solidFill>
                <a:srgbClr val="002060"/>
              </a:solidFill>
            </a:endParaRPr>
          </a:p>
          <a:p>
            <a:pPr marL="361950" eaLnBrk="0" hangingPunct="0">
              <a:spcBef>
                <a:spcPts val="600"/>
              </a:spcBef>
              <a:buFont typeface="Wingdings" pitchFamily="2" charset="2"/>
              <a:buChar char="Ø"/>
            </a:pPr>
            <a:r>
              <a:rPr lang="en-US" sz="2400" dirty="0" err="1" smtClean="0">
                <a:solidFill>
                  <a:srgbClr val="002060"/>
                </a:solidFill>
              </a:rPr>
              <a:t>Raxbariyat</a:t>
            </a:r>
            <a:r>
              <a:rPr lang="en-US" sz="2400" dirty="0" smtClean="0">
                <a:solidFill>
                  <a:srgbClr val="002060"/>
                </a:solidFill>
              </a:rPr>
              <a:t> </a:t>
            </a:r>
            <a:r>
              <a:rPr lang="en-US" sz="2400" dirty="0" err="1" smtClean="0">
                <a:solidFill>
                  <a:srgbClr val="002060"/>
                </a:solidFill>
              </a:rPr>
              <a:t>ko’magi</a:t>
            </a:r>
            <a:r>
              <a:rPr lang="en-US" sz="2400" dirty="0" smtClean="0">
                <a:solidFill>
                  <a:srgbClr val="002060"/>
                </a:solidFill>
              </a:rPr>
              <a:t>, </a:t>
            </a:r>
            <a:endParaRPr lang="ru-RU" sz="2400" dirty="0">
              <a:solidFill>
                <a:srgbClr val="002060"/>
              </a:solidFill>
            </a:endParaRPr>
          </a:p>
          <a:p>
            <a:pPr marL="361950" eaLnBrk="0" hangingPunct="0">
              <a:spcBef>
                <a:spcPts val="600"/>
              </a:spcBef>
              <a:buFont typeface="Wingdings" pitchFamily="2" charset="2"/>
              <a:buChar char="Ø"/>
            </a:pPr>
            <a:r>
              <a:rPr lang="en-US" sz="2400" dirty="0" err="1" smtClean="0">
                <a:solidFill>
                  <a:srgbClr val="002060"/>
                </a:solidFill>
              </a:rPr>
              <a:t>Muammoni</a:t>
            </a:r>
            <a:r>
              <a:rPr lang="en-US" sz="2400" dirty="0" smtClean="0">
                <a:solidFill>
                  <a:srgbClr val="002060"/>
                </a:solidFill>
              </a:rPr>
              <a:t> </a:t>
            </a:r>
            <a:r>
              <a:rPr lang="en-US" sz="2400" dirty="0" err="1" smtClean="0">
                <a:solidFill>
                  <a:srgbClr val="000000"/>
                </a:solidFill>
              </a:rPr>
              <a:t>xal</a:t>
            </a:r>
            <a:r>
              <a:rPr lang="en-US" sz="2400" dirty="0" smtClean="0">
                <a:solidFill>
                  <a:srgbClr val="000000"/>
                </a:solidFill>
              </a:rPr>
              <a:t> </a:t>
            </a:r>
            <a:r>
              <a:rPr lang="en-US" sz="2400" dirty="0" err="1" smtClean="0">
                <a:solidFill>
                  <a:srgbClr val="000000"/>
                </a:solidFill>
              </a:rPr>
              <a:t>etish</a:t>
            </a:r>
            <a:r>
              <a:rPr lang="en-US" sz="2400" dirty="0" smtClean="0">
                <a:solidFill>
                  <a:srgbClr val="000000"/>
                </a:solidFill>
              </a:rPr>
              <a:t> </a:t>
            </a:r>
            <a:r>
              <a:rPr lang="en-US" sz="2400" dirty="0" err="1" smtClean="0">
                <a:solidFill>
                  <a:srgbClr val="000000"/>
                </a:solidFill>
              </a:rPr>
              <a:t>uslubiyatini</a:t>
            </a:r>
            <a:r>
              <a:rPr lang="en-US" sz="2400" dirty="0" smtClean="0">
                <a:solidFill>
                  <a:srgbClr val="000000"/>
                </a:solidFill>
              </a:rPr>
              <a:t> </a:t>
            </a:r>
            <a:r>
              <a:rPr lang="en-US" sz="2400" dirty="0" err="1" smtClean="0">
                <a:solidFill>
                  <a:srgbClr val="000000"/>
                </a:solidFill>
              </a:rPr>
              <a:t>bilish</a:t>
            </a:r>
            <a:endParaRPr lang="ru-RU" sz="2400" dirty="0">
              <a:solidFill>
                <a:srgbClr val="0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iterate type="lt">
                                    <p:tmPct val="10000"/>
                                  </p:iterate>
                                  <p:childTnLst>
                                    <p:set>
                                      <p:cBhvr>
                                        <p:cTn id="6" dur="1" fill="hold">
                                          <p:stCondLst>
                                            <p:cond delay="0"/>
                                          </p:stCondLst>
                                        </p:cTn>
                                        <p:tgtEl>
                                          <p:spTgt spid="46085"/>
                                        </p:tgtEl>
                                        <p:attrNameLst>
                                          <p:attrName>style.visibility</p:attrName>
                                        </p:attrNameLst>
                                      </p:cBhvr>
                                      <p:to>
                                        <p:strVal val="visible"/>
                                      </p:to>
                                    </p:set>
                                    <p:animEffect transition="in" filter="fade">
                                      <p:cBhvr>
                                        <p:cTn id="7" dur="2000"/>
                                        <p:tgtEl>
                                          <p:spTgt spid="46085"/>
                                        </p:tgtEl>
                                      </p:cBhvr>
                                    </p:animEffect>
                                    <p:anim calcmode="lin" valueType="num">
                                      <p:cBhvr>
                                        <p:cTn id="8" dur="2000" fill="hold"/>
                                        <p:tgtEl>
                                          <p:spTgt spid="46085"/>
                                        </p:tgtEl>
                                        <p:attrNameLst>
                                          <p:attrName>ppt_w</p:attrName>
                                        </p:attrNameLst>
                                      </p:cBhvr>
                                      <p:tavLst>
                                        <p:tav tm="0" fmla="#ppt_w*sin(2.5*pi*$)">
                                          <p:val>
                                            <p:fltVal val="0"/>
                                          </p:val>
                                        </p:tav>
                                        <p:tav tm="100000">
                                          <p:val>
                                            <p:fltVal val="1"/>
                                          </p:val>
                                        </p:tav>
                                      </p:tavLst>
                                    </p:anim>
                                    <p:anim calcmode="lin" valueType="num">
                                      <p:cBhvr>
                                        <p:cTn id="9" dur="2000" fill="hold"/>
                                        <p:tgtEl>
                                          <p:spTgt spid="4608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707904" y="332656"/>
            <a:ext cx="1800200"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1547664" y="210344"/>
            <a:ext cx="1872208" cy="914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9" name="Рисунок 8" descr="http://4.bp.blogspot.com/-CIfsZiI-C5A/Vd3adK1OQ0I/AAAAAAAABUQ/phUkUHua3ds/s1600/octo.gif"/>
          <p:cNvPicPr/>
          <p:nvPr/>
        </p:nvPicPr>
        <p:blipFill>
          <a:blip r:embed="rId2">
            <a:extLst>
              <a:ext uri="{28A0092B-C50C-407E-A947-70E740481C1C}">
                <a14:useLocalDpi xmlns="" xmlns:a14="http://schemas.microsoft.com/office/drawing/2010/main" val="0"/>
              </a:ext>
            </a:extLst>
          </a:blip>
          <a:srcRect/>
          <a:stretch>
            <a:fillRect/>
          </a:stretch>
        </p:blipFill>
        <p:spPr bwMode="auto">
          <a:xfrm>
            <a:off x="2786050" y="1500174"/>
            <a:ext cx="4086374" cy="5039444"/>
          </a:xfrm>
          <a:prstGeom prst="rect">
            <a:avLst/>
          </a:prstGeom>
          <a:noFill/>
          <a:ln>
            <a:noFill/>
          </a:ln>
        </p:spPr>
      </p:pic>
      <p:sp>
        <p:nvSpPr>
          <p:cNvPr id="2" name="Стрелка вправо 1"/>
          <p:cNvSpPr/>
          <p:nvPr/>
        </p:nvSpPr>
        <p:spPr>
          <a:xfrm>
            <a:off x="2428860" y="1285860"/>
            <a:ext cx="2202544" cy="628648"/>
          </a:xfrm>
          <a:prstGeom prst="rightArrow">
            <a:avLst/>
          </a:prstGeom>
          <a:noFill/>
          <a:ln>
            <a:solidFill>
              <a:srgbClr val="A500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482846"/>
                </a:solidFill>
                <a:latin typeface="Verdana" pitchFamily="34" charset="0"/>
                <a:ea typeface="Verdana" pitchFamily="34" charset="0"/>
                <a:cs typeface="Verdana" pitchFamily="34" charset="0"/>
              </a:rPr>
              <a:t>TA’SIRI</a:t>
            </a:r>
            <a:endParaRPr lang="ru-RU" b="1" dirty="0">
              <a:solidFill>
                <a:srgbClr val="482846"/>
              </a:solidFill>
              <a:latin typeface="Verdana" pitchFamily="34" charset="0"/>
              <a:ea typeface="Verdana" pitchFamily="34" charset="0"/>
              <a:cs typeface="Verdana" pitchFamily="34" charset="0"/>
            </a:endParaRPr>
          </a:p>
        </p:txBody>
      </p:sp>
      <p:sp>
        <p:nvSpPr>
          <p:cNvPr id="10" name="Стрелка вправо 9"/>
          <p:cNvSpPr/>
          <p:nvPr/>
        </p:nvSpPr>
        <p:spPr>
          <a:xfrm rot="19506366">
            <a:off x="1267668" y="4931175"/>
            <a:ext cx="2202544" cy="628648"/>
          </a:xfrm>
          <a:prstGeom prst="rightArrow">
            <a:avLst/>
          </a:prstGeom>
          <a:noFill/>
          <a:ln>
            <a:solidFill>
              <a:srgbClr val="A500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482846"/>
                </a:solidFill>
                <a:latin typeface="Verdana" pitchFamily="34" charset="0"/>
                <a:ea typeface="Verdana" pitchFamily="34" charset="0"/>
                <a:cs typeface="Verdana" pitchFamily="34" charset="0"/>
              </a:rPr>
              <a:t>MASALA</a:t>
            </a:r>
            <a:endParaRPr lang="ru-RU" b="1" dirty="0">
              <a:solidFill>
                <a:srgbClr val="482846"/>
              </a:solidFill>
              <a:latin typeface="Verdana" pitchFamily="34" charset="0"/>
              <a:ea typeface="Verdana" pitchFamily="34" charset="0"/>
              <a:cs typeface="Verdana" pitchFamily="34" charset="0"/>
            </a:endParaRPr>
          </a:p>
        </p:txBody>
      </p:sp>
      <p:sp>
        <p:nvSpPr>
          <p:cNvPr id="11" name="Стрелка вправо 10"/>
          <p:cNvSpPr/>
          <p:nvPr/>
        </p:nvSpPr>
        <p:spPr>
          <a:xfrm>
            <a:off x="1071538" y="3429000"/>
            <a:ext cx="1916792" cy="628648"/>
          </a:xfrm>
          <a:prstGeom prst="rightArrow">
            <a:avLst/>
          </a:prstGeom>
          <a:noFill/>
          <a:ln>
            <a:solidFill>
              <a:srgbClr val="A500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482846"/>
                </a:solidFill>
                <a:latin typeface="Verdana" pitchFamily="34" charset="0"/>
                <a:ea typeface="Verdana" pitchFamily="34" charset="0"/>
                <a:cs typeface="Verdana" pitchFamily="34" charset="0"/>
              </a:rPr>
              <a:t>MUAMMO</a:t>
            </a:r>
            <a:endParaRPr lang="ru-RU" b="1" dirty="0">
              <a:solidFill>
                <a:srgbClr val="482846"/>
              </a:solidFill>
              <a:latin typeface="Verdana" pitchFamily="34" charset="0"/>
              <a:ea typeface="Verdana" pitchFamily="34" charset="0"/>
              <a:cs typeface="Verdana" pitchFamily="34" charset="0"/>
            </a:endParaRPr>
          </a:p>
        </p:txBody>
      </p:sp>
      <p:sp>
        <p:nvSpPr>
          <p:cNvPr id="12" name="Стрелка вправо 11"/>
          <p:cNvSpPr/>
          <p:nvPr/>
        </p:nvSpPr>
        <p:spPr>
          <a:xfrm>
            <a:off x="2571736" y="6229352"/>
            <a:ext cx="2202544" cy="628648"/>
          </a:xfrm>
          <a:prstGeom prst="rightArrow">
            <a:avLst/>
          </a:prstGeom>
          <a:noFill/>
          <a:ln>
            <a:solidFill>
              <a:srgbClr val="A500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482846"/>
                </a:solidFill>
                <a:latin typeface="Verdana" pitchFamily="34" charset="0"/>
                <a:ea typeface="Verdana" pitchFamily="34" charset="0"/>
                <a:cs typeface="Verdana" pitchFamily="34" charset="0"/>
              </a:rPr>
              <a:t>SABAB</a:t>
            </a:r>
            <a:endParaRPr lang="ru-RU" b="1" dirty="0">
              <a:solidFill>
                <a:srgbClr val="482846"/>
              </a:solidFill>
              <a:latin typeface="Verdana" pitchFamily="34" charset="0"/>
              <a:ea typeface="Verdana" pitchFamily="34" charset="0"/>
              <a:cs typeface="Verdana" pitchFamily="34" charset="0"/>
            </a:endParaRPr>
          </a:p>
        </p:txBody>
      </p:sp>
      <p:sp>
        <p:nvSpPr>
          <p:cNvPr id="5" name="Стрелка влево 4"/>
          <p:cNvSpPr/>
          <p:nvPr/>
        </p:nvSpPr>
        <p:spPr>
          <a:xfrm>
            <a:off x="6840915" y="3729047"/>
            <a:ext cx="2160241" cy="628647"/>
          </a:xfrm>
          <a:prstGeom prst="leftArrow">
            <a:avLst/>
          </a:prstGeom>
          <a:noFill/>
          <a:ln>
            <a:solidFill>
              <a:srgbClr val="A500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482846"/>
                </a:solidFill>
                <a:latin typeface="Verdana" pitchFamily="34" charset="0"/>
                <a:ea typeface="Verdana" pitchFamily="34" charset="0"/>
                <a:cs typeface="Verdana" pitchFamily="34" charset="0"/>
              </a:rPr>
              <a:t>RESURSLAR</a:t>
            </a:r>
            <a:endParaRPr lang="ru-RU" b="1" dirty="0">
              <a:solidFill>
                <a:srgbClr val="482846"/>
              </a:solidFill>
              <a:latin typeface="Verdana" pitchFamily="34" charset="0"/>
              <a:ea typeface="Verdana" pitchFamily="34" charset="0"/>
              <a:cs typeface="Verdana" pitchFamily="34" charset="0"/>
            </a:endParaRPr>
          </a:p>
        </p:txBody>
      </p:sp>
      <p:sp>
        <p:nvSpPr>
          <p:cNvPr id="15" name="Стрелка влево 14"/>
          <p:cNvSpPr/>
          <p:nvPr/>
        </p:nvSpPr>
        <p:spPr>
          <a:xfrm rot="20007692">
            <a:off x="5884516" y="1878213"/>
            <a:ext cx="2160241" cy="628647"/>
          </a:xfrm>
          <a:prstGeom prst="leftArrow">
            <a:avLst/>
          </a:prstGeom>
          <a:noFill/>
          <a:ln>
            <a:solidFill>
              <a:srgbClr val="A500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482846"/>
                </a:solidFill>
                <a:latin typeface="Verdana" pitchFamily="34" charset="0"/>
                <a:ea typeface="Verdana" pitchFamily="34" charset="0"/>
                <a:cs typeface="Verdana" pitchFamily="34" charset="0"/>
              </a:rPr>
              <a:t>NATIJA</a:t>
            </a:r>
            <a:endParaRPr lang="ru-RU" b="1" dirty="0">
              <a:solidFill>
                <a:srgbClr val="482846"/>
              </a:solidFill>
              <a:latin typeface="Verdana" pitchFamily="34" charset="0"/>
              <a:ea typeface="Verdana" pitchFamily="34" charset="0"/>
              <a:cs typeface="Verdana" pitchFamily="34" charset="0"/>
            </a:endParaRPr>
          </a:p>
        </p:txBody>
      </p:sp>
      <p:sp>
        <p:nvSpPr>
          <p:cNvPr id="16" name="Выгнутая влево стрелка 15"/>
          <p:cNvSpPr/>
          <p:nvPr/>
        </p:nvSpPr>
        <p:spPr>
          <a:xfrm>
            <a:off x="2086079" y="2512215"/>
            <a:ext cx="2376264" cy="1216152"/>
          </a:xfrm>
          <a:prstGeom prst="curvedRightArrow">
            <a:avLst/>
          </a:prstGeom>
          <a:solidFill>
            <a:schemeClr val="accent2">
              <a:lumMod val="60000"/>
              <a:lumOff val="40000"/>
            </a:schemeClr>
          </a:solidFill>
          <a:ln>
            <a:solidFill>
              <a:srgbClr val="A500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13" name="Прямоугольник 12"/>
          <p:cNvSpPr/>
          <p:nvPr/>
        </p:nvSpPr>
        <p:spPr>
          <a:xfrm>
            <a:off x="1000100" y="0"/>
            <a:ext cx="8143900" cy="1323439"/>
          </a:xfrm>
          <a:prstGeom prst="rect">
            <a:avLst/>
          </a:prstGeom>
          <a:solidFill>
            <a:srgbClr val="FFFF00"/>
          </a:solidFill>
        </p:spPr>
        <p:txBody>
          <a:bodyPr wrap="square">
            <a:spAutoFit/>
          </a:bodyPr>
          <a:lstStyle/>
          <a:p>
            <a:pPr algn="ctr"/>
            <a:r>
              <a:rPr lang="en-US" sz="4000" b="1" dirty="0" smtClean="0">
                <a:solidFill>
                  <a:srgbClr val="FF0000"/>
                </a:solidFill>
                <a:latin typeface="Times New Roman" pitchFamily="18" charset="0"/>
                <a:cs typeface="Times New Roman" pitchFamily="18" charset="0"/>
              </a:rPr>
              <a:t>QAROR QABUL QILISH USULLARI</a:t>
            </a:r>
            <a:r>
              <a:rPr lang="uz-Latn-UZ" sz="4000" b="1" dirty="0" smtClean="0">
                <a:solidFill>
                  <a:srgbClr val="FF0000"/>
                </a:solidFill>
                <a:latin typeface="Times New Roman" pitchFamily="18" charset="0"/>
                <a:cs typeface="Times New Roman" pitchFamily="18" charset="0"/>
              </a:rPr>
              <a:t>:</a:t>
            </a:r>
            <a:endParaRPr lang="ru-RU" sz="4000" b="1" dirty="0">
              <a:solidFill>
                <a:srgbClr val="FF0000"/>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70818282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707904" y="322783"/>
            <a:ext cx="1800200"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6" name="Овал 25"/>
          <p:cNvSpPr/>
          <p:nvPr/>
        </p:nvSpPr>
        <p:spPr>
          <a:xfrm>
            <a:off x="248687" y="2365933"/>
            <a:ext cx="1778496" cy="914400"/>
          </a:xfrm>
          <a:prstGeom prst="ellipse">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1200" b="1" u="sng" dirty="0" smtClean="0"/>
              <a:t>SABABLAR (CAUSES) - II</a:t>
            </a:r>
            <a:endParaRPr lang="ru-RU" sz="1200" b="1" u="sng" dirty="0"/>
          </a:p>
        </p:txBody>
      </p:sp>
      <p:sp>
        <p:nvSpPr>
          <p:cNvPr id="27" name="Овал 26"/>
          <p:cNvSpPr/>
          <p:nvPr/>
        </p:nvSpPr>
        <p:spPr>
          <a:xfrm>
            <a:off x="2143108" y="2365933"/>
            <a:ext cx="1900299" cy="914400"/>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1400" b="1" u="sng" dirty="0" smtClean="0"/>
              <a:t>ALOMATLAR</a:t>
            </a:r>
            <a:r>
              <a:rPr lang="ru-RU" sz="1400" b="1" u="sng" dirty="0" smtClean="0"/>
              <a:t> (</a:t>
            </a:r>
            <a:r>
              <a:rPr lang="en-US" sz="1400" b="1" u="sng" dirty="0" smtClean="0"/>
              <a:t>SYMPTOMS) </a:t>
            </a:r>
            <a:endParaRPr lang="ru-RU" sz="1400" b="1" u="sng" dirty="0"/>
          </a:p>
        </p:txBody>
      </p:sp>
      <p:sp>
        <p:nvSpPr>
          <p:cNvPr id="28" name="Овал 27"/>
          <p:cNvSpPr/>
          <p:nvPr/>
        </p:nvSpPr>
        <p:spPr>
          <a:xfrm>
            <a:off x="5106564" y="2365933"/>
            <a:ext cx="1894327" cy="914400"/>
          </a:xfrm>
          <a:prstGeom prst="ellips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n-US" sz="1400" b="1" u="sng" dirty="0" smtClean="0"/>
              <a:t>NATIJA (OUTCOMES) </a:t>
            </a:r>
            <a:endParaRPr lang="ru-RU" sz="1400" b="1" u="sng" dirty="0"/>
          </a:p>
        </p:txBody>
      </p:sp>
      <p:sp>
        <p:nvSpPr>
          <p:cNvPr id="29" name="Овал 28"/>
          <p:cNvSpPr/>
          <p:nvPr/>
        </p:nvSpPr>
        <p:spPr>
          <a:xfrm>
            <a:off x="7171077" y="2365933"/>
            <a:ext cx="1778496" cy="914400"/>
          </a:xfrm>
          <a:prstGeom prst="ellipse">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US" sz="1400" b="1" u="sng" dirty="0" smtClean="0"/>
              <a:t>TA’SIRI (EFFECTS) </a:t>
            </a:r>
            <a:endParaRPr lang="ru-RU" sz="1400" b="1" u="sng" dirty="0"/>
          </a:p>
        </p:txBody>
      </p:sp>
      <p:sp>
        <p:nvSpPr>
          <p:cNvPr id="30" name="Равнобедренный треугольник 29"/>
          <p:cNvSpPr/>
          <p:nvPr/>
        </p:nvSpPr>
        <p:spPr>
          <a:xfrm>
            <a:off x="248687" y="3280332"/>
            <a:ext cx="1778496" cy="525759"/>
          </a:xfrm>
          <a:prstGeom prst="triangle">
            <a:avLst/>
          </a:prstGeom>
        </p:spPr>
        <p:style>
          <a:lnRef idx="2">
            <a:schemeClr val="accent4"/>
          </a:lnRef>
          <a:fillRef idx="1">
            <a:schemeClr val="lt1"/>
          </a:fillRef>
          <a:effectRef idx="0">
            <a:schemeClr val="accent4"/>
          </a:effectRef>
          <a:fontRef idx="minor">
            <a:schemeClr val="dk1"/>
          </a:fontRef>
        </p:style>
        <p:txBody>
          <a:bodyPr rtlCol="0" anchor="b"/>
          <a:lstStyle/>
          <a:p>
            <a:pPr algn="ctr"/>
            <a:r>
              <a:rPr lang="en-US" sz="1200" b="1" dirty="0" smtClean="0"/>
              <a:t> O’TMISH</a:t>
            </a:r>
            <a:endParaRPr lang="ru-RU" sz="1200" b="1" dirty="0"/>
          </a:p>
        </p:txBody>
      </p:sp>
      <p:sp>
        <p:nvSpPr>
          <p:cNvPr id="31" name="Равнобедренный треугольник 30"/>
          <p:cNvSpPr/>
          <p:nvPr/>
        </p:nvSpPr>
        <p:spPr>
          <a:xfrm>
            <a:off x="2264911" y="3294451"/>
            <a:ext cx="1778496" cy="511641"/>
          </a:xfrm>
          <a:prstGeom prst="triangle">
            <a:avLst/>
          </a:prstGeom>
        </p:spPr>
        <p:style>
          <a:lnRef idx="2">
            <a:schemeClr val="accent2"/>
          </a:lnRef>
          <a:fillRef idx="1">
            <a:schemeClr val="lt1"/>
          </a:fillRef>
          <a:effectRef idx="0">
            <a:schemeClr val="accent2"/>
          </a:effectRef>
          <a:fontRef idx="minor">
            <a:schemeClr val="dk1"/>
          </a:fontRef>
        </p:style>
        <p:txBody>
          <a:bodyPr rtlCol="0" anchor="b"/>
          <a:lstStyle/>
          <a:p>
            <a:pPr algn="ctr"/>
            <a:endParaRPr lang="en-US" sz="1000" b="1" dirty="0" smtClean="0"/>
          </a:p>
          <a:p>
            <a:pPr algn="ctr"/>
            <a:endParaRPr lang="en-US" sz="1000" b="1" dirty="0" smtClean="0"/>
          </a:p>
          <a:p>
            <a:pPr algn="ctr"/>
            <a:r>
              <a:rPr lang="en-US" sz="1000" b="1" dirty="0" smtClean="0"/>
              <a:t>XOZIRGI VAQT</a:t>
            </a:r>
            <a:endParaRPr lang="ru-RU" sz="1000" b="1" dirty="0"/>
          </a:p>
        </p:txBody>
      </p:sp>
      <p:sp>
        <p:nvSpPr>
          <p:cNvPr id="32" name="Равнобедренный треугольник 31"/>
          <p:cNvSpPr/>
          <p:nvPr/>
        </p:nvSpPr>
        <p:spPr>
          <a:xfrm>
            <a:off x="5000628" y="3280333"/>
            <a:ext cx="2071702" cy="525760"/>
          </a:xfrm>
          <a:prstGeom prst="triangle">
            <a:avLst/>
          </a:prstGeom>
        </p:spPr>
        <p:style>
          <a:lnRef idx="2">
            <a:schemeClr val="accent3"/>
          </a:lnRef>
          <a:fillRef idx="1">
            <a:schemeClr val="lt1"/>
          </a:fillRef>
          <a:effectRef idx="0">
            <a:schemeClr val="accent3"/>
          </a:effectRef>
          <a:fontRef idx="minor">
            <a:schemeClr val="dk1"/>
          </a:fontRef>
        </p:style>
        <p:txBody>
          <a:bodyPr rtlCol="0" anchor="b"/>
          <a:lstStyle/>
          <a:p>
            <a:pPr algn="ctr"/>
            <a:r>
              <a:rPr lang="en-US" sz="1000" b="1" dirty="0" smtClean="0"/>
              <a:t>KELAJAK ALOMATLARI</a:t>
            </a:r>
            <a:endParaRPr lang="ru-RU" sz="1000" b="1" dirty="0"/>
          </a:p>
        </p:txBody>
      </p:sp>
      <p:sp>
        <p:nvSpPr>
          <p:cNvPr id="33" name="Равнобедренный треугольник 32"/>
          <p:cNvSpPr/>
          <p:nvPr/>
        </p:nvSpPr>
        <p:spPr>
          <a:xfrm>
            <a:off x="7072330" y="3294451"/>
            <a:ext cx="1908693" cy="511641"/>
          </a:xfrm>
          <a:prstGeom prst="triangle">
            <a:avLst/>
          </a:prstGeom>
        </p:spPr>
        <p:style>
          <a:lnRef idx="2">
            <a:schemeClr val="accent6"/>
          </a:lnRef>
          <a:fillRef idx="1">
            <a:schemeClr val="lt1"/>
          </a:fillRef>
          <a:effectRef idx="0">
            <a:schemeClr val="accent6"/>
          </a:effectRef>
          <a:fontRef idx="minor">
            <a:schemeClr val="dk1"/>
          </a:fontRef>
        </p:style>
        <p:txBody>
          <a:bodyPr rtlCol="0" anchor="b"/>
          <a:lstStyle/>
          <a:p>
            <a:pPr algn="ctr"/>
            <a:r>
              <a:rPr lang="en-US" sz="1000" b="1" dirty="0" smtClean="0"/>
              <a:t> </a:t>
            </a:r>
          </a:p>
          <a:p>
            <a:pPr algn="ctr"/>
            <a:r>
              <a:rPr lang="en-US" sz="1000" b="1" dirty="0" smtClean="0"/>
              <a:t>KELAJAK XOLAT </a:t>
            </a:r>
            <a:endParaRPr lang="ru-RU" sz="1000" b="1" dirty="0"/>
          </a:p>
        </p:txBody>
      </p:sp>
      <p:sp>
        <p:nvSpPr>
          <p:cNvPr id="34" name="Выноска со стрелкой вниз 33"/>
          <p:cNvSpPr/>
          <p:nvPr/>
        </p:nvSpPr>
        <p:spPr>
          <a:xfrm>
            <a:off x="186301" y="1933885"/>
            <a:ext cx="3877072" cy="559011"/>
          </a:xfrm>
          <a:prstGeom prst="downArrowCallou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1400" b="1" dirty="0" smtClean="0">
                <a:solidFill>
                  <a:schemeClr val="tx2">
                    <a:lumMod val="50000"/>
                  </a:schemeClr>
                </a:solidFill>
                <a:latin typeface="Verdana" pitchFamily="34" charset="0"/>
                <a:ea typeface="Verdana" pitchFamily="34" charset="0"/>
                <a:cs typeface="Verdana" pitchFamily="34" charset="0"/>
              </a:rPr>
              <a:t>MUAMMOLI XOLAT </a:t>
            </a:r>
            <a:endParaRPr lang="ru-RU" sz="1400" b="1" dirty="0">
              <a:solidFill>
                <a:schemeClr val="tx2">
                  <a:lumMod val="50000"/>
                </a:schemeClr>
              </a:solidFill>
              <a:latin typeface="Verdana" pitchFamily="34" charset="0"/>
              <a:ea typeface="Verdana" pitchFamily="34" charset="0"/>
              <a:cs typeface="Verdana" pitchFamily="34" charset="0"/>
            </a:endParaRPr>
          </a:p>
        </p:txBody>
      </p:sp>
      <p:sp>
        <p:nvSpPr>
          <p:cNvPr id="35" name="Выноска со стрелкой вниз 34"/>
          <p:cNvSpPr/>
          <p:nvPr/>
        </p:nvSpPr>
        <p:spPr>
          <a:xfrm>
            <a:off x="5106565" y="1933885"/>
            <a:ext cx="3877072" cy="559011"/>
          </a:xfrm>
          <a:prstGeom prst="downArrowCallou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1400" b="1" dirty="0" smtClean="0">
                <a:solidFill>
                  <a:schemeClr val="tx2">
                    <a:lumMod val="50000"/>
                  </a:schemeClr>
                </a:solidFill>
                <a:latin typeface="Verdana" pitchFamily="34" charset="0"/>
                <a:ea typeface="Verdana" pitchFamily="34" charset="0"/>
                <a:cs typeface="Verdana" pitchFamily="34" charset="0"/>
              </a:rPr>
              <a:t>MAQSADLI XOLAT</a:t>
            </a:r>
            <a:endParaRPr lang="ru-RU" sz="1400" b="1" dirty="0">
              <a:solidFill>
                <a:schemeClr val="tx2">
                  <a:lumMod val="50000"/>
                </a:schemeClr>
              </a:solidFill>
              <a:latin typeface="Verdana" pitchFamily="34" charset="0"/>
              <a:ea typeface="Verdana" pitchFamily="34" charset="0"/>
              <a:cs typeface="Verdana" pitchFamily="34" charset="0"/>
            </a:endParaRPr>
          </a:p>
        </p:txBody>
      </p:sp>
      <p:sp>
        <p:nvSpPr>
          <p:cNvPr id="36" name="Выноска со стрелкой вправо 35"/>
          <p:cNvSpPr/>
          <p:nvPr/>
        </p:nvSpPr>
        <p:spPr>
          <a:xfrm>
            <a:off x="4262323" y="1933885"/>
            <a:ext cx="1058416" cy="1817767"/>
          </a:xfrm>
          <a:prstGeom prst="rightArrowCallout">
            <a:avLst/>
          </a:prstGeom>
        </p:spPr>
        <p:style>
          <a:lnRef idx="2">
            <a:schemeClr val="accent4"/>
          </a:lnRef>
          <a:fillRef idx="1">
            <a:schemeClr val="lt1"/>
          </a:fillRef>
          <a:effectRef idx="0">
            <a:schemeClr val="accent4"/>
          </a:effectRef>
          <a:fontRef idx="minor">
            <a:schemeClr val="dk1"/>
          </a:fontRef>
        </p:style>
        <p:txBody>
          <a:bodyPr vert="vert270" rtlCol="0" anchor="ctr"/>
          <a:lstStyle/>
          <a:p>
            <a:pPr algn="ctr"/>
            <a:r>
              <a:rPr lang="en-US" b="1" u="sng" dirty="0" smtClean="0"/>
              <a:t>RESURSLAR (RESOURCES) - V</a:t>
            </a:r>
            <a:endParaRPr lang="ru-RU" b="1" u="sng" dirty="0"/>
          </a:p>
        </p:txBody>
      </p:sp>
      <p:sp>
        <p:nvSpPr>
          <p:cNvPr id="37" name="Равнобедренный треугольник 36"/>
          <p:cNvSpPr/>
          <p:nvPr/>
        </p:nvSpPr>
        <p:spPr>
          <a:xfrm>
            <a:off x="3571868" y="3662077"/>
            <a:ext cx="2000264" cy="525759"/>
          </a:xfrm>
          <a:prstGeom prst="triangle">
            <a:avLst/>
          </a:prstGeom>
        </p:spPr>
        <p:style>
          <a:lnRef idx="2">
            <a:schemeClr val="accent4"/>
          </a:lnRef>
          <a:fillRef idx="1">
            <a:schemeClr val="lt1"/>
          </a:fillRef>
          <a:effectRef idx="0">
            <a:schemeClr val="accent4"/>
          </a:effectRef>
          <a:fontRef idx="minor">
            <a:schemeClr val="dk1"/>
          </a:fontRef>
        </p:style>
        <p:txBody>
          <a:bodyPr rtlCol="0" anchor="b"/>
          <a:lstStyle/>
          <a:p>
            <a:pPr algn="ctr"/>
            <a:endParaRPr lang="ru-RU" sz="900" b="1" dirty="0" smtClean="0"/>
          </a:p>
          <a:p>
            <a:pPr algn="ctr"/>
            <a:r>
              <a:rPr lang="en-US" sz="900" b="1" dirty="0" smtClean="0"/>
              <a:t> KANDAY QILIB QACHON</a:t>
            </a:r>
            <a:endParaRPr lang="ru-RU" sz="900" b="1" dirty="0"/>
          </a:p>
        </p:txBody>
      </p:sp>
      <p:sp>
        <p:nvSpPr>
          <p:cNvPr id="2" name="Прямоугольник 1"/>
          <p:cNvSpPr/>
          <p:nvPr/>
        </p:nvSpPr>
        <p:spPr>
          <a:xfrm>
            <a:off x="1142975" y="4581128"/>
            <a:ext cx="7838047" cy="1754326"/>
          </a:xfrm>
          <a:prstGeom prst="rect">
            <a:avLst/>
          </a:prstGeom>
        </p:spPr>
        <p:txBody>
          <a:bodyPr wrap="square">
            <a:spAutoFit/>
          </a:bodyPr>
          <a:lstStyle/>
          <a:p>
            <a:pPr lvl="0" algn="ctr">
              <a:lnSpc>
                <a:spcPct val="150000"/>
              </a:lnSpc>
            </a:pPr>
            <a:r>
              <a:rPr lang="en-US" b="1" dirty="0" smtClean="0">
                <a:solidFill>
                  <a:srgbClr val="993366"/>
                </a:solidFill>
                <a:latin typeface="Times New Roman" pitchFamily="18" charset="0"/>
                <a:ea typeface="Verdana" pitchFamily="34" charset="0"/>
                <a:cs typeface="Times New Roman" pitchFamily="18" charset="0"/>
              </a:rPr>
              <a:t>MUAMMO ALOMATLARI </a:t>
            </a:r>
            <a:r>
              <a:rPr lang="ru-RU" b="1" dirty="0" smtClean="0">
                <a:solidFill>
                  <a:srgbClr val="993366"/>
                </a:solidFill>
                <a:latin typeface="Times New Roman" pitchFamily="18" charset="0"/>
                <a:ea typeface="Verdana" pitchFamily="34" charset="0"/>
                <a:cs typeface="Times New Roman" pitchFamily="18" charset="0"/>
              </a:rPr>
              <a:t>– </a:t>
            </a:r>
            <a:r>
              <a:rPr lang="en-US" b="1" dirty="0" smtClean="0">
                <a:solidFill>
                  <a:srgbClr val="993366"/>
                </a:solidFill>
                <a:latin typeface="Times New Roman" pitchFamily="18" charset="0"/>
                <a:ea typeface="Verdana" pitchFamily="34" charset="0"/>
                <a:cs typeface="Times New Roman" pitchFamily="18" charset="0"/>
              </a:rPr>
              <a:t>XOZIR VA SHU </a:t>
            </a:r>
            <a:r>
              <a:rPr lang="en-US" b="1" dirty="0" smtClean="0">
                <a:solidFill>
                  <a:srgbClr val="993366"/>
                </a:solidFill>
                <a:latin typeface="Times New Roman" pitchFamily="18" charset="0"/>
                <a:ea typeface="Verdana" pitchFamily="34" charset="0"/>
                <a:cs typeface="Times New Roman" pitchFamily="18" charset="0"/>
              </a:rPr>
              <a:t>Y</a:t>
            </a:r>
            <a:r>
              <a:rPr lang="en-US" b="1" dirty="0" smtClean="0">
                <a:solidFill>
                  <a:srgbClr val="993366"/>
                </a:solidFill>
                <a:latin typeface="Times New Roman" pitchFamily="18" charset="0"/>
                <a:ea typeface="Verdana" pitchFamily="34" charset="0"/>
                <a:cs typeface="Times New Roman" pitchFamily="18" charset="0"/>
              </a:rPr>
              <a:t>ERDA</a:t>
            </a:r>
            <a:endParaRPr lang="ru-RU" b="1" dirty="0">
              <a:solidFill>
                <a:srgbClr val="993366"/>
              </a:solidFill>
              <a:latin typeface="Times New Roman" pitchFamily="18" charset="0"/>
              <a:ea typeface="Verdana" pitchFamily="34" charset="0"/>
              <a:cs typeface="Times New Roman" pitchFamily="18" charset="0"/>
            </a:endParaRPr>
          </a:p>
          <a:p>
            <a:pPr lvl="0" algn="ctr">
              <a:lnSpc>
                <a:spcPct val="150000"/>
              </a:lnSpc>
            </a:pPr>
            <a:r>
              <a:rPr lang="en-US" b="1" dirty="0" smtClean="0">
                <a:solidFill>
                  <a:srgbClr val="993366"/>
                </a:solidFill>
                <a:latin typeface="Times New Roman" pitchFamily="18" charset="0"/>
                <a:ea typeface="Verdana" pitchFamily="34" charset="0"/>
                <a:cs typeface="Times New Roman" pitchFamily="18" charset="0"/>
              </a:rPr>
              <a:t>MUAMMO SABABLARI</a:t>
            </a:r>
            <a:r>
              <a:rPr lang="ru-RU" b="1" dirty="0" smtClean="0">
                <a:solidFill>
                  <a:srgbClr val="993366"/>
                </a:solidFill>
                <a:latin typeface="Times New Roman" pitchFamily="18" charset="0"/>
                <a:ea typeface="Verdana" pitchFamily="34" charset="0"/>
                <a:cs typeface="Times New Roman" pitchFamily="18" charset="0"/>
              </a:rPr>
              <a:t> </a:t>
            </a:r>
            <a:r>
              <a:rPr lang="ru-RU" b="1" dirty="0">
                <a:solidFill>
                  <a:srgbClr val="993366"/>
                </a:solidFill>
                <a:latin typeface="Times New Roman" pitchFamily="18" charset="0"/>
                <a:ea typeface="Verdana" pitchFamily="34" charset="0"/>
                <a:cs typeface="Times New Roman" pitchFamily="18" charset="0"/>
              </a:rPr>
              <a:t>– </a:t>
            </a:r>
            <a:r>
              <a:rPr lang="en-US" b="1" dirty="0" smtClean="0">
                <a:solidFill>
                  <a:srgbClr val="993366"/>
                </a:solidFill>
                <a:latin typeface="Times New Roman" pitchFamily="18" charset="0"/>
                <a:ea typeface="Verdana" pitchFamily="34" charset="0"/>
                <a:cs typeface="Times New Roman" pitchFamily="18" charset="0"/>
              </a:rPr>
              <a:t>O’SHANDA VA U ERDA </a:t>
            </a:r>
            <a:endParaRPr lang="ru-RU" b="1" dirty="0">
              <a:solidFill>
                <a:srgbClr val="993366"/>
              </a:solidFill>
              <a:latin typeface="Times New Roman" pitchFamily="18" charset="0"/>
              <a:ea typeface="Verdana" pitchFamily="34" charset="0"/>
              <a:cs typeface="Times New Roman" pitchFamily="18" charset="0"/>
            </a:endParaRPr>
          </a:p>
          <a:p>
            <a:pPr lvl="0" algn="ctr">
              <a:lnSpc>
                <a:spcPct val="150000"/>
              </a:lnSpc>
            </a:pPr>
            <a:r>
              <a:rPr lang="en-US" b="1" dirty="0" smtClean="0">
                <a:solidFill>
                  <a:srgbClr val="993366"/>
                </a:solidFill>
                <a:latin typeface="Times New Roman" pitchFamily="18" charset="0"/>
                <a:ea typeface="Verdana" pitchFamily="34" charset="0"/>
                <a:cs typeface="Times New Roman" pitchFamily="18" charset="0"/>
              </a:rPr>
              <a:t>NATIJA </a:t>
            </a:r>
            <a:r>
              <a:rPr lang="ru-RU" b="1" dirty="0" smtClean="0">
                <a:solidFill>
                  <a:srgbClr val="993366"/>
                </a:solidFill>
                <a:latin typeface="Times New Roman" pitchFamily="18" charset="0"/>
                <a:ea typeface="Verdana" pitchFamily="34" charset="0"/>
                <a:cs typeface="Times New Roman" pitchFamily="18" charset="0"/>
              </a:rPr>
              <a:t>– </a:t>
            </a:r>
            <a:r>
              <a:rPr lang="en-US" b="1" dirty="0" smtClean="0">
                <a:solidFill>
                  <a:srgbClr val="993366"/>
                </a:solidFill>
                <a:latin typeface="Times New Roman" pitchFamily="18" charset="0"/>
                <a:ea typeface="Verdana" pitchFamily="34" charset="0"/>
                <a:cs typeface="Times New Roman" pitchFamily="18" charset="0"/>
              </a:rPr>
              <a:t>XOZIR VA SHU ERDA</a:t>
            </a:r>
            <a:endParaRPr lang="ru-RU" b="1" dirty="0">
              <a:solidFill>
                <a:srgbClr val="993366"/>
              </a:solidFill>
              <a:latin typeface="Times New Roman" pitchFamily="18" charset="0"/>
              <a:ea typeface="Verdana" pitchFamily="34" charset="0"/>
              <a:cs typeface="Times New Roman" pitchFamily="18" charset="0"/>
            </a:endParaRPr>
          </a:p>
          <a:p>
            <a:pPr lvl="0" algn="ctr">
              <a:lnSpc>
                <a:spcPct val="150000"/>
              </a:lnSpc>
            </a:pPr>
            <a:r>
              <a:rPr lang="en-US" b="1" dirty="0" smtClean="0">
                <a:solidFill>
                  <a:srgbClr val="993366"/>
                </a:solidFill>
                <a:latin typeface="Times New Roman" pitchFamily="18" charset="0"/>
                <a:ea typeface="Verdana" pitchFamily="34" charset="0"/>
                <a:cs typeface="Times New Roman" pitchFamily="18" charset="0"/>
              </a:rPr>
              <a:t>TA’SIRI</a:t>
            </a:r>
            <a:r>
              <a:rPr lang="ru-RU" b="1" dirty="0" smtClean="0">
                <a:solidFill>
                  <a:srgbClr val="993366"/>
                </a:solidFill>
                <a:latin typeface="Times New Roman" pitchFamily="18" charset="0"/>
                <a:ea typeface="Verdana" pitchFamily="34" charset="0"/>
                <a:cs typeface="Times New Roman" pitchFamily="18" charset="0"/>
              </a:rPr>
              <a:t> </a:t>
            </a:r>
            <a:r>
              <a:rPr lang="ru-RU" b="1" dirty="0">
                <a:solidFill>
                  <a:srgbClr val="993366"/>
                </a:solidFill>
                <a:latin typeface="Times New Roman" pitchFamily="18" charset="0"/>
                <a:ea typeface="Verdana" pitchFamily="34" charset="0"/>
                <a:cs typeface="Times New Roman" pitchFamily="18" charset="0"/>
              </a:rPr>
              <a:t>– </a:t>
            </a:r>
            <a:r>
              <a:rPr lang="en-US" b="1" dirty="0" smtClean="0">
                <a:solidFill>
                  <a:srgbClr val="993366"/>
                </a:solidFill>
                <a:latin typeface="Times New Roman" pitchFamily="18" charset="0"/>
                <a:ea typeface="Verdana" pitchFamily="34" charset="0"/>
                <a:cs typeface="Times New Roman" pitchFamily="18" charset="0"/>
              </a:rPr>
              <a:t>U </a:t>
            </a:r>
            <a:r>
              <a:rPr lang="en-US" b="1" dirty="0" smtClean="0">
                <a:solidFill>
                  <a:srgbClr val="993366"/>
                </a:solidFill>
                <a:latin typeface="Times New Roman" pitchFamily="18" charset="0"/>
                <a:ea typeface="Verdana" pitchFamily="34" charset="0"/>
                <a:cs typeface="Times New Roman" pitchFamily="18" charset="0"/>
              </a:rPr>
              <a:t>YERDA </a:t>
            </a:r>
            <a:r>
              <a:rPr lang="en-US" b="1" dirty="0" smtClean="0">
                <a:solidFill>
                  <a:srgbClr val="993366"/>
                </a:solidFill>
                <a:latin typeface="Times New Roman" pitchFamily="18" charset="0"/>
                <a:ea typeface="Verdana" pitchFamily="34" charset="0"/>
                <a:cs typeface="Times New Roman" pitchFamily="18" charset="0"/>
              </a:rPr>
              <a:t>VA KEYIN</a:t>
            </a:r>
            <a:endParaRPr lang="ru-RU" b="1" dirty="0">
              <a:solidFill>
                <a:srgbClr val="993366"/>
              </a:solidFill>
              <a:latin typeface="Times New Roman" pitchFamily="18" charset="0"/>
              <a:ea typeface="Verdana" pitchFamily="34" charset="0"/>
              <a:cs typeface="Times New Roman" pitchFamily="18" charset="0"/>
            </a:endParaRPr>
          </a:p>
        </p:txBody>
      </p:sp>
      <p:sp>
        <p:nvSpPr>
          <p:cNvPr id="16" name="Прямоугольник 15"/>
          <p:cNvSpPr/>
          <p:nvPr/>
        </p:nvSpPr>
        <p:spPr>
          <a:xfrm>
            <a:off x="1000100" y="428604"/>
            <a:ext cx="8143900" cy="707886"/>
          </a:xfrm>
          <a:prstGeom prst="rect">
            <a:avLst/>
          </a:prstGeom>
          <a:solidFill>
            <a:srgbClr val="FFFF00"/>
          </a:solidFill>
        </p:spPr>
        <p:txBody>
          <a:bodyPr wrap="square">
            <a:spAutoFit/>
          </a:bodyPr>
          <a:lstStyle/>
          <a:p>
            <a:pPr algn="ctr"/>
            <a:r>
              <a:rPr lang="en-US" sz="4000" b="1" dirty="0" smtClean="0">
                <a:solidFill>
                  <a:srgbClr val="FF0000"/>
                </a:solidFill>
                <a:latin typeface="Times New Roman" pitchFamily="18" charset="0"/>
                <a:cs typeface="Times New Roman" pitchFamily="18" charset="0"/>
              </a:rPr>
              <a:t>MUAMMONI XAL QILISH</a:t>
            </a:r>
            <a:endParaRPr lang="ru-RU" sz="4000" b="1" dirty="0">
              <a:solidFill>
                <a:srgbClr val="FF0000"/>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294797800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707904" y="332656"/>
            <a:ext cx="1800200"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aphicFrame>
        <p:nvGraphicFramePr>
          <p:cNvPr id="14" name="Таблица 13"/>
          <p:cNvGraphicFramePr>
            <a:graphicFrameLocks noGrp="1"/>
          </p:cNvGraphicFramePr>
          <p:nvPr>
            <p:extLst>
              <p:ext uri="{D42A27DB-BD31-4B8C-83A1-F6EECF244321}">
                <p14:modId xmlns="" xmlns:p14="http://schemas.microsoft.com/office/powerpoint/2010/main" val="1563591681"/>
              </p:ext>
            </p:extLst>
          </p:nvPr>
        </p:nvGraphicFramePr>
        <p:xfrm>
          <a:off x="1071538" y="1142984"/>
          <a:ext cx="8072462" cy="5357849"/>
        </p:xfrm>
        <a:graphic>
          <a:graphicData uri="http://schemas.openxmlformats.org/drawingml/2006/table">
            <a:tbl>
              <a:tblPr firstRow="1" firstCol="1" bandRow="1"/>
              <a:tblGrid>
                <a:gridCol w="1571636"/>
                <a:gridCol w="3214710"/>
                <a:gridCol w="3286116"/>
              </a:tblGrid>
              <a:tr h="995752">
                <a:tc>
                  <a:txBody>
                    <a:bodyPr/>
                    <a:lstStyle/>
                    <a:p>
                      <a:pPr algn="ctr">
                        <a:lnSpc>
                          <a:spcPct val="100000"/>
                        </a:lnSpc>
                        <a:spcAft>
                          <a:spcPts val="0"/>
                        </a:spcAft>
                      </a:pPr>
                      <a:r>
                        <a:rPr lang="en-US" sz="1800" b="1" dirty="0" smtClean="0">
                          <a:solidFill>
                            <a:srgbClr val="993366"/>
                          </a:solidFill>
                          <a:effectLst/>
                          <a:latin typeface="+mn-lt"/>
                          <a:ea typeface="Verdana" pitchFamily="34" charset="0"/>
                          <a:cs typeface="Verdana" pitchFamily="34" charset="0"/>
                        </a:rPr>
                        <a:t>ALOMAT</a:t>
                      </a:r>
                      <a:endParaRPr lang="ru-RU" sz="1800" b="1" dirty="0">
                        <a:solidFill>
                          <a:srgbClr val="000000"/>
                        </a:solidFill>
                        <a:effectLst/>
                        <a:latin typeface="+mn-lt"/>
                        <a:ea typeface="Calibri"/>
                        <a:cs typeface="Arial" pitchFamily="34" charset="0"/>
                      </a:endParaRPr>
                    </a:p>
                  </a:txBody>
                  <a:tcPr marL="45386" marR="45386" marT="0" marB="0">
                    <a:lnL>
                      <a:noFill/>
                    </a:lnL>
                    <a:lnR w="12700" cap="flat" cmpd="sng" algn="ctr">
                      <a:solidFill>
                        <a:srgbClr val="C0504D"/>
                      </a:solidFill>
                      <a:prstDash val="solid"/>
                      <a:round/>
                      <a:headEnd type="none" w="med" len="med"/>
                      <a:tailEnd type="none" w="med" len="med"/>
                    </a:lnR>
                    <a:lnT>
                      <a:noFill/>
                    </a:lnT>
                    <a:lnB w="12700" cap="flat" cmpd="sng" algn="ctr">
                      <a:solidFill>
                        <a:srgbClr val="C0504D"/>
                      </a:solidFill>
                      <a:prstDash val="solid"/>
                      <a:round/>
                      <a:headEnd type="none" w="med" len="med"/>
                      <a:tailEnd type="none" w="med" len="med"/>
                    </a:lnB>
                    <a:solidFill>
                      <a:srgbClr val="FFFFFF"/>
                    </a:solidFill>
                  </a:tcPr>
                </a:tc>
                <a:tc>
                  <a:txBody>
                    <a:bodyPr/>
                    <a:lstStyle/>
                    <a:p>
                      <a:pPr>
                        <a:lnSpc>
                          <a:spcPct val="115000"/>
                        </a:lnSpc>
                        <a:spcAft>
                          <a:spcPts val="0"/>
                        </a:spcAft>
                      </a:pPr>
                      <a:r>
                        <a:rPr lang="en-US" sz="1800" b="1" dirty="0" smtClean="0">
                          <a:solidFill>
                            <a:srgbClr val="10253F"/>
                          </a:solidFill>
                          <a:effectLst/>
                          <a:latin typeface="+mn-lt"/>
                          <a:ea typeface="Times New Roman"/>
                          <a:cs typeface="Arial" pitchFamily="34" charset="0"/>
                        </a:rPr>
                        <a:t>JORIY MUAMMO XOLATINING KO’RINARLI ALOMATLARI</a:t>
                      </a:r>
                      <a:endParaRPr lang="ru-RU" sz="1800" b="1" dirty="0">
                        <a:solidFill>
                          <a:srgbClr val="000000"/>
                        </a:solidFill>
                        <a:effectLst/>
                        <a:latin typeface="+mn-lt"/>
                        <a:ea typeface="Calibri"/>
                        <a:cs typeface="Arial" pitchFamily="34" charset="0"/>
                      </a:endParaRPr>
                    </a:p>
                  </a:txBody>
                  <a:tcPr marL="45386" marR="45386"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F8EDED"/>
                    </a:solidFill>
                  </a:tcPr>
                </a:tc>
                <a:tc>
                  <a:txBody>
                    <a:bodyPr/>
                    <a:lstStyle/>
                    <a:p>
                      <a:pPr>
                        <a:spcAft>
                          <a:spcPts val="0"/>
                        </a:spcAft>
                      </a:pPr>
                      <a:r>
                        <a:rPr lang="en-US" sz="1800" b="1" kern="1200" dirty="0" smtClean="0">
                          <a:solidFill>
                            <a:srgbClr val="632523"/>
                          </a:solidFill>
                          <a:effectLst/>
                          <a:latin typeface="+mn-lt"/>
                          <a:ea typeface="Verdana"/>
                          <a:cs typeface="Arial" pitchFamily="34" charset="0"/>
                        </a:rPr>
                        <a:t>SAVOL – NIMA BO’MOQDA?</a:t>
                      </a:r>
                      <a:endParaRPr lang="ru-RU" sz="1800" b="1" dirty="0">
                        <a:solidFill>
                          <a:srgbClr val="000000"/>
                        </a:solidFill>
                        <a:effectLst/>
                        <a:latin typeface="+mn-lt"/>
                        <a:ea typeface="Calibri"/>
                        <a:cs typeface="Arial" pitchFamily="34" charset="0"/>
                      </a:endParaRPr>
                    </a:p>
                  </a:txBody>
                  <a:tcPr marL="45386" marR="45386"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F8EDED"/>
                    </a:solidFill>
                  </a:tcPr>
                </a:tc>
              </a:tr>
              <a:tr h="995752">
                <a:tc>
                  <a:txBody>
                    <a:bodyPr/>
                    <a:lstStyle/>
                    <a:p>
                      <a:pPr algn="ctr">
                        <a:lnSpc>
                          <a:spcPct val="100000"/>
                        </a:lnSpc>
                        <a:spcAft>
                          <a:spcPts val="0"/>
                        </a:spcAft>
                      </a:pPr>
                      <a:r>
                        <a:rPr lang="ru-RU" sz="1800" b="1" dirty="0">
                          <a:solidFill>
                            <a:srgbClr val="000000"/>
                          </a:solidFill>
                          <a:effectLst/>
                          <a:latin typeface="+mn-lt"/>
                          <a:ea typeface="Times New Roman"/>
                          <a:cs typeface="Arial" pitchFamily="34" charset="0"/>
                        </a:rPr>
                        <a:t> </a:t>
                      </a:r>
                      <a:r>
                        <a:rPr lang="en-US" sz="1800" b="1" dirty="0" smtClean="0">
                          <a:solidFill>
                            <a:srgbClr val="993366"/>
                          </a:solidFill>
                          <a:effectLst/>
                          <a:latin typeface="+mn-lt"/>
                          <a:ea typeface="Verdana" pitchFamily="34" charset="0"/>
                          <a:cs typeface="Verdana" pitchFamily="34" charset="0"/>
                        </a:rPr>
                        <a:t>SABAB</a:t>
                      </a:r>
                      <a:endParaRPr lang="ru-RU" sz="1800" b="1" dirty="0">
                        <a:solidFill>
                          <a:srgbClr val="000000"/>
                        </a:solidFill>
                        <a:effectLst/>
                        <a:latin typeface="+mn-lt"/>
                        <a:ea typeface="Calibri"/>
                        <a:cs typeface="Arial" pitchFamily="34" charset="0"/>
                      </a:endParaRPr>
                    </a:p>
                  </a:txBody>
                  <a:tcPr marL="45386" marR="45386" marT="0" marB="0">
                    <a:lnL>
                      <a:noFill/>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FFFFFF"/>
                    </a:solidFill>
                  </a:tcPr>
                </a:tc>
                <a:tc>
                  <a:txBody>
                    <a:bodyPr/>
                    <a:lstStyle/>
                    <a:p>
                      <a:pPr>
                        <a:lnSpc>
                          <a:spcPct val="115000"/>
                        </a:lnSpc>
                        <a:spcAft>
                          <a:spcPts val="0"/>
                        </a:spcAft>
                      </a:pPr>
                      <a:r>
                        <a:rPr lang="en-US" sz="1800" b="1" kern="1200" dirty="0" smtClean="0">
                          <a:solidFill>
                            <a:srgbClr val="10253F"/>
                          </a:solidFill>
                          <a:effectLst/>
                          <a:latin typeface="+mn-lt"/>
                          <a:ea typeface="Verdana"/>
                          <a:cs typeface="Arial" pitchFamily="34" charset="0"/>
                        </a:rPr>
                        <a:t>ALOMATLARGA  ASOS BO’LGAN ANGLANMAGAN OMILLAR</a:t>
                      </a:r>
                      <a:endParaRPr lang="ru-RU" sz="1800" b="1" dirty="0">
                        <a:solidFill>
                          <a:srgbClr val="000000"/>
                        </a:solidFill>
                        <a:effectLst/>
                        <a:latin typeface="+mn-lt"/>
                        <a:ea typeface="Calibri"/>
                        <a:cs typeface="Arial" pitchFamily="34" charset="0"/>
                      </a:endParaRPr>
                    </a:p>
                  </a:txBody>
                  <a:tcPr marL="45386" marR="45386"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DFA7A6"/>
                    </a:solidFill>
                  </a:tcPr>
                </a:tc>
                <a:tc>
                  <a:txBody>
                    <a:bodyPr/>
                    <a:lstStyle/>
                    <a:p>
                      <a:pPr>
                        <a:spcAft>
                          <a:spcPts val="0"/>
                        </a:spcAft>
                      </a:pPr>
                      <a:r>
                        <a:rPr lang="en-US" sz="1800" b="1" kern="1200" dirty="0" smtClean="0">
                          <a:solidFill>
                            <a:srgbClr val="632523"/>
                          </a:solidFill>
                          <a:effectLst/>
                          <a:latin typeface="+mn-lt"/>
                          <a:ea typeface="Verdana"/>
                          <a:cs typeface="Arial" pitchFamily="34" charset="0"/>
                        </a:rPr>
                        <a:t>SAVOL –  NIMAGA BU </a:t>
                      </a:r>
                      <a:r>
                        <a:rPr lang="en-US" sz="1800" b="1" kern="1200" dirty="0" smtClean="0">
                          <a:solidFill>
                            <a:srgbClr val="632523"/>
                          </a:solidFill>
                          <a:effectLst/>
                          <a:latin typeface="+mn-lt"/>
                          <a:ea typeface="Verdana"/>
                          <a:cs typeface="Arial" pitchFamily="34" charset="0"/>
                        </a:rPr>
                        <a:t>BO’LMOQGA </a:t>
                      </a:r>
                      <a:r>
                        <a:rPr lang="en-US" sz="1800" b="1" kern="1200" dirty="0" smtClean="0">
                          <a:solidFill>
                            <a:srgbClr val="632523"/>
                          </a:solidFill>
                          <a:effectLst/>
                          <a:latin typeface="+mn-lt"/>
                          <a:ea typeface="Verdana"/>
                          <a:cs typeface="Arial" pitchFamily="34" charset="0"/>
                        </a:rPr>
                        <a:t>? (MUAMMOLI XOLAT)</a:t>
                      </a:r>
                      <a:endParaRPr lang="ru-RU" sz="1800" b="1" dirty="0">
                        <a:solidFill>
                          <a:srgbClr val="000000"/>
                        </a:solidFill>
                        <a:effectLst/>
                        <a:latin typeface="+mn-lt"/>
                        <a:ea typeface="Calibri"/>
                        <a:cs typeface="Arial" pitchFamily="34" charset="0"/>
                      </a:endParaRPr>
                    </a:p>
                  </a:txBody>
                  <a:tcPr marL="45386" marR="45386"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DFA7A6"/>
                    </a:solidFill>
                  </a:tcPr>
                </a:tc>
              </a:tr>
              <a:tr h="74085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1" dirty="0">
                          <a:solidFill>
                            <a:srgbClr val="000000"/>
                          </a:solidFill>
                          <a:effectLst/>
                          <a:latin typeface="+mn-lt"/>
                          <a:ea typeface="Times New Roman"/>
                          <a:cs typeface="Arial" pitchFamily="34" charset="0"/>
                        </a:rPr>
                        <a:t> </a:t>
                      </a:r>
                      <a:r>
                        <a:rPr lang="en-US" sz="1800" b="1" dirty="0" smtClean="0">
                          <a:solidFill>
                            <a:srgbClr val="993366"/>
                          </a:solidFill>
                          <a:effectLst/>
                          <a:latin typeface="+mn-lt"/>
                          <a:ea typeface="Verdana" pitchFamily="34" charset="0"/>
                          <a:cs typeface="Verdana" pitchFamily="34" charset="0"/>
                        </a:rPr>
                        <a:t>NATIJA</a:t>
                      </a:r>
                      <a:endParaRPr lang="ru-RU" sz="1800" b="1" dirty="0">
                        <a:solidFill>
                          <a:srgbClr val="000000"/>
                        </a:solidFill>
                        <a:effectLst/>
                        <a:latin typeface="+mn-lt"/>
                        <a:ea typeface="Calibri"/>
                        <a:cs typeface="Arial" pitchFamily="34" charset="0"/>
                      </a:endParaRPr>
                    </a:p>
                  </a:txBody>
                  <a:tcPr marL="45386" marR="45386" marT="0" marB="0">
                    <a:lnL>
                      <a:noFill/>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FFFFFF"/>
                    </a:solidFill>
                  </a:tcPr>
                </a:tc>
                <a:tc>
                  <a:txBody>
                    <a:bodyPr/>
                    <a:lstStyle/>
                    <a:p>
                      <a:pPr>
                        <a:lnSpc>
                          <a:spcPct val="115000"/>
                        </a:lnSpc>
                        <a:spcAft>
                          <a:spcPts val="0"/>
                        </a:spcAft>
                      </a:pPr>
                      <a:r>
                        <a:rPr lang="en-US" sz="1800" b="1" kern="1200" dirty="0" smtClean="0">
                          <a:solidFill>
                            <a:srgbClr val="10253F"/>
                          </a:solidFill>
                          <a:effectLst/>
                          <a:latin typeface="+mn-lt"/>
                          <a:ea typeface="Verdana"/>
                          <a:cs typeface="Arial" pitchFamily="34" charset="0"/>
                        </a:rPr>
                        <a:t>MAQSADLI XOLAT </a:t>
                      </a:r>
                      <a:endParaRPr lang="ru-RU" sz="1800" b="1" dirty="0">
                        <a:solidFill>
                          <a:srgbClr val="000000"/>
                        </a:solidFill>
                        <a:effectLst/>
                        <a:latin typeface="+mn-lt"/>
                        <a:ea typeface="Calibri"/>
                        <a:cs typeface="Arial" pitchFamily="34" charset="0"/>
                      </a:endParaRPr>
                    </a:p>
                  </a:txBody>
                  <a:tcPr marL="45386" marR="45386"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EFD3D2"/>
                    </a:solidFill>
                  </a:tcPr>
                </a:tc>
                <a:tc>
                  <a:txBody>
                    <a:bodyPr/>
                    <a:lstStyle/>
                    <a:p>
                      <a:pPr>
                        <a:spcAft>
                          <a:spcPts val="0"/>
                        </a:spcAft>
                      </a:pPr>
                      <a:r>
                        <a:rPr lang="en-US" sz="1800" b="1" kern="1200" dirty="0" smtClean="0">
                          <a:solidFill>
                            <a:srgbClr val="632523"/>
                          </a:solidFill>
                          <a:effectLst/>
                          <a:latin typeface="+mn-lt"/>
                          <a:ea typeface="Verdana"/>
                          <a:cs typeface="Arial" pitchFamily="34" charset="0"/>
                        </a:rPr>
                        <a:t>SAVOL </a:t>
                      </a:r>
                      <a:r>
                        <a:rPr lang="ru-RU" sz="1800" b="1" kern="1200" dirty="0" smtClean="0">
                          <a:solidFill>
                            <a:srgbClr val="632523"/>
                          </a:solidFill>
                          <a:effectLst/>
                          <a:latin typeface="+mn-lt"/>
                          <a:ea typeface="Verdana"/>
                          <a:cs typeface="Arial" pitchFamily="34" charset="0"/>
                        </a:rPr>
                        <a:t>– </a:t>
                      </a:r>
                      <a:r>
                        <a:rPr lang="en-US" sz="1800" b="1" kern="1200" dirty="0" smtClean="0">
                          <a:solidFill>
                            <a:srgbClr val="632523"/>
                          </a:solidFill>
                          <a:effectLst/>
                          <a:latin typeface="+mn-lt"/>
                          <a:ea typeface="Verdana"/>
                          <a:cs typeface="Arial" pitchFamily="34" charset="0"/>
                        </a:rPr>
                        <a:t>NIMANI </a:t>
                      </a:r>
                      <a:r>
                        <a:rPr lang="en-US" sz="1800" b="1" kern="1200" dirty="0" smtClean="0">
                          <a:solidFill>
                            <a:srgbClr val="632523"/>
                          </a:solidFill>
                          <a:effectLst/>
                          <a:latin typeface="+mn-lt"/>
                          <a:ea typeface="Verdana"/>
                          <a:cs typeface="Arial" pitchFamily="34" charset="0"/>
                        </a:rPr>
                        <a:t>XOXLAYSIZ </a:t>
                      </a:r>
                      <a:r>
                        <a:rPr lang="en-US" sz="1800" b="1" kern="1200" dirty="0" smtClean="0">
                          <a:solidFill>
                            <a:srgbClr val="632523"/>
                          </a:solidFill>
                          <a:effectLst/>
                          <a:latin typeface="+mn-lt"/>
                          <a:ea typeface="Verdana"/>
                          <a:cs typeface="Arial" pitchFamily="34" charset="0"/>
                        </a:rPr>
                        <a:t>(MAQSAD NIMA?)</a:t>
                      </a:r>
                      <a:endParaRPr lang="ru-RU" sz="1800" b="1" dirty="0">
                        <a:solidFill>
                          <a:srgbClr val="000000"/>
                        </a:solidFill>
                        <a:effectLst/>
                        <a:latin typeface="+mn-lt"/>
                        <a:ea typeface="Calibri"/>
                        <a:cs typeface="Arial" pitchFamily="34" charset="0"/>
                      </a:endParaRPr>
                    </a:p>
                  </a:txBody>
                  <a:tcPr marL="45386" marR="45386"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EFD3D2"/>
                    </a:solidFill>
                  </a:tcPr>
                </a:tc>
              </a:tr>
              <a:tr h="995752">
                <a:tc>
                  <a:txBody>
                    <a:bodyPr/>
                    <a:lstStyle/>
                    <a:p>
                      <a:pPr algn="ctr">
                        <a:lnSpc>
                          <a:spcPct val="100000"/>
                        </a:lnSpc>
                        <a:spcAft>
                          <a:spcPts val="0"/>
                        </a:spcAft>
                      </a:pPr>
                      <a:r>
                        <a:rPr lang="ru-RU" sz="1800" b="1" dirty="0" smtClean="0">
                          <a:solidFill>
                            <a:srgbClr val="000000"/>
                          </a:solidFill>
                          <a:effectLst/>
                          <a:latin typeface="+mn-lt"/>
                          <a:ea typeface="Times New Roman"/>
                          <a:cs typeface="Arial" pitchFamily="34" charset="0"/>
                        </a:rPr>
                        <a:t> </a:t>
                      </a:r>
                      <a:r>
                        <a:rPr lang="en-US" sz="1800" b="1" dirty="0" smtClean="0">
                          <a:solidFill>
                            <a:srgbClr val="993366"/>
                          </a:solidFill>
                          <a:effectLst/>
                          <a:latin typeface="+mn-lt"/>
                          <a:ea typeface="Verdana" pitchFamily="34" charset="0"/>
                          <a:cs typeface="Verdana" pitchFamily="34" charset="0"/>
                        </a:rPr>
                        <a:t>TA’SIRI</a:t>
                      </a:r>
                      <a:endParaRPr lang="ru-RU" sz="1800" b="1" dirty="0">
                        <a:solidFill>
                          <a:srgbClr val="000000"/>
                        </a:solidFill>
                        <a:effectLst/>
                        <a:latin typeface="+mn-lt"/>
                        <a:ea typeface="Calibri"/>
                        <a:cs typeface="Arial" pitchFamily="34" charset="0"/>
                      </a:endParaRPr>
                    </a:p>
                  </a:txBody>
                  <a:tcPr marL="45386" marR="45386" marT="0" marB="0">
                    <a:lnL>
                      <a:noFill/>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FFFFFF"/>
                    </a:solidFill>
                  </a:tcPr>
                </a:tc>
                <a:tc>
                  <a:txBody>
                    <a:bodyPr/>
                    <a:lstStyle/>
                    <a:p>
                      <a:pPr>
                        <a:lnSpc>
                          <a:spcPct val="115000"/>
                        </a:lnSpc>
                        <a:spcAft>
                          <a:spcPts val="0"/>
                        </a:spcAft>
                      </a:pPr>
                      <a:r>
                        <a:rPr lang="en-US" sz="1800" b="1" kern="1200" dirty="0" smtClean="0">
                          <a:solidFill>
                            <a:srgbClr val="10253F"/>
                          </a:solidFill>
                          <a:effectLst/>
                          <a:latin typeface="+mn-lt"/>
                          <a:ea typeface="Verdana"/>
                          <a:cs typeface="Arial" pitchFamily="34" charset="0"/>
                        </a:rPr>
                        <a:t>NATIJALARNING UZOQ MUDDATLI OQIBATLARI</a:t>
                      </a:r>
                      <a:endParaRPr lang="ru-RU" sz="1800" b="1" dirty="0">
                        <a:solidFill>
                          <a:srgbClr val="000000"/>
                        </a:solidFill>
                        <a:effectLst/>
                        <a:latin typeface="+mn-lt"/>
                        <a:ea typeface="Calibri"/>
                        <a:cs typeface="Arial" pitchFamily="34" charset="0"/>
                      </a:endParaRPr>
                    </a:p>
                  </a:txBody>
                  <a:tcPr marL="45386" marR="45386"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DFA7A6"/>
                    </a:solidFill>
                  </a:tcPr>
                </a:tc>
                <a:tc>
                  <a:txBody>
                    <a:bodyPr/>
                    <a:lstStyle/>
                    <a:p>
                      <a:pPr>
                        <a:lnSpc>
                          <a:spcPct val="115000"/>
                        </a:lnSpc>
                        <a:spcAft>
                          <a:spcPts val="0"/>
                        </a:spcAft>
                      </a:pPr>
                      <a:r>
                        <a:rPr lang="en-US" sz="1800" b="1" kern="1200" dirty="0" smtClean="0">
                          <a:solidFill>
                            <a:srgbClr val="632523"/>
                          </a:solidFill>
                          <a:effectLst/>
                          <a:latin typeface="+mn-lt"/>
                          <a:ea typeface="Verdana"/>
                          <a:cs typeface="Arial" pitchFamily="34" charset="0"/>
                        </a:rPr>
                        <a:t>SAVOL </a:t>
                      </a:r>
                      <a:r>
                        <a:rPr lang="ru-RU" sz="1800" b="1" kern="1200" dirty="0" smtClean="0">
                          <a:solidFill>
                            <a:srgbClr val="632523"/>
                          </a:solidFill>
                          <a:effectLst/>
                          <a:latin typeface="+mn-lt"/>
                          <a:ea typeface="Verdana"/>
                          <a:cs typeface="Arial" pitchFamily="34" charset="0"/>
                        </a:rPr>
                        <a:t> </a:t>
                      </a:r>
                      <a:r>
                        <a:rPr lang="ru-RU" sz="1800" b="1" kern="1200" dirty="0">
                          <a:solidFill>
                            <a:srgbClr val="632523"/>
                          </a:solidFill>
                          <a:effectLst/>
                          <a:latin typeface="+mn-lt"/>
                          <a:ea typeface="Verdana"/>
                          <a:cs typeface="Arial" pitchFamily="34" charset="0"/>
                        </a:rPr>
                        <a:t>– </a:t>
                      </a:r>
                      <a:r>
                        <a:rPr lang="en-US" sz="1800" b="1" kern="1200" dirty="0" smtClean="0">
                          <a:solidFill>
                            <a:srgbClr val="632523"/>
                          </a:solidFill>
                          <a:effectLst/>
                          <a:latin typeface="+mn-lt"/>
                          <a:ea typeface="Verdana"/>
                          <a:cs typeface="Arial" pitchFamily="34" charset="0"/>
                        </a:rPr>
                        <a:t> QANDAY UZOQ MUDDATLI OQIBATLAR</a:t>
                      </a:r>
                      <a:r>
                        <a:rPr lang="en-US" sz="1800" b="1" kern="1200" baseline="0" dirty="0" smtClean="0">
                          <a:solidFill>
                            <a:srgbClr val="632523"/>
                          </a:solidFill>
                          <a:effectLst/>
                          <a:latin typeface="+mn-lt"/>
                          <a:ea typeface="Verdana"/>
                          <a:cs typeface="Arial" pitchFamily="34" charset="0"/>
                        </a:rPr>
                        <a:t> BO’LADI?</a:t>
                      </a:r>
                      <a:endParaRPr lang="ru-RU" sz="1800" b="1" dirty="0">
                        <a:solidFill>
                          <a:srgbClr val="000000"/>
                        </a:solidFill>
                        <a:effectLst/>
                        <a:latin typeface="+mn-lt"/>
                        <a:ea typeface="Calibri"/>
                        <a:cs typeface="Arial" pitchFamily="34" charset="0"/>
                      </a:endParaRPr>
                    </a:p>
                  </a:txBody>
                  <a:tcPr marL="45386" marR="45386"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DFA7A6"/>
                    </a:solidFill>
                  </a:tcPr>
                </a:tc>
              </a:tr>
              <a:tr h="1629738">
                <a:tc>
                  <a:txBody>
                    <a:bodyPr/>
                    <a:lstStyle/>
                    <a:p>
                      <a:pPr algn="ctr">
                        <a:lnSpc>
                          <a:spcPct val="100000"/>
                        </a:lnSpc>
                        <a:spcAft>
                          <a:spcPts val="0"/>
                        </a:spcAft>
                      </a:pPr>
                      <a:r>
                        <a:rPr lang="ru-RU" sz="1800" b="1" dirty="0">
                          <a:solidFill>
                            <a:srgbClr val="000000"/>
                          </a:solidFill>
                          <a:effectLst/>
                          <a:latin typeface="+mn-lt"/>
                          <a:ea typeface="Times New Roman"/>
                          <a:cs typeface="Arial" pitchFamily="34" charset="0"/>
                        </a:rPr>
                        <a:t> </a:t>
                      </a:r>
                      <a:endParaRPr lang="ru-RU" sz="1800" b="1" dirty="0" smtClean="0">
                        <a:solidFill>
                          <a:srgbClr val="000000"/>
                        </a:solidFill>
                        <a:effectLst/>
                        <a:latin typeface="+mn-lt"/>
                        <a:ea typeface="Times New Roman"/>
                        <a:cs typeface="Arial" pitchFamily="34" charset="0"/>
                      </a:endParaRPr>
                    </a:p>
                    <a:p>
                      <a:pPr algn="ctr">
                        <a:lnSpc>
                          <a:spcPct val="100000"/>
                        </a:lnSpc>
                        <a:spcAft>
                          <a:spcPts val="0"/>
                        </a:spcAft>
                      </a:pPr>
                      <a:r>
                        <a:rPr lang="en-US" sz="1800" b="1" dirty="0" smtClean="0">
                          <a:solidFill>
                            <a:srgbClr val="993366"/>
                          </a:solidFill>
                          <a:effectLst/>
                          <a:latin typeface="+mn-lt"/>
                          <a:ea typeface="Verdana" pitchFamily="34" charset="0"/>
                          <a:cs typeface="Verdana" pitchFamily="34" charset="0"/>
                        </a:rPr>
                        <a:t>RESURSLAR</a:t>
                      </a:r>
                      <a:endParaRPr lang="ru-RU" sz="1800" b="1" dirty="0">
                        <a:solidFill>
                          <a:srgbClr val="000000"/>
                        </a:solidFill>
                        <a:effectLst/>
                        <a:latin typeface="+mn-lt"/>
                        <a:ea typeface="Calibri"/>
                        <a:cs typeface="Arial" pitchFamily="34" charset="0"/>
                      </a:endParaRPr>
                    </a:p>
                  </a:txBody>
                  <a:tcPr marL="45386" marR="45386" marT="0" marB="0">
                    <a:lnL>
                      <a:noFill/>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a:noFill/>
                    </a:lnB>
                    <a:solidFill>
                      <a:srgbClr val="FFFFFF"/>
                    </a:solidFill>
                  </a:tcPr>
                </a:tc>
                <a:tc>
                  <a:txBody>
                    <a:bodyPr/>
                    <a:lstStyle/>
                    <a:p>
                      <a:pPr>
                        <a:lnSpc>
                          <a:spcPct val="115000"/>
                        </a:lnSpc>
                        <a:spcAft>
                          <a:spcPts val="0"/>
                        </a:spcAft>
                      </a:pPr>
                      <a:r>
                        <a:rPr lang="en-US" sz="1800" b="1" kern="1200" dirty="0" smtClean="0">
                          <a:solidFill>
                            <a:srgbClr val="10253F"/>
                          </a:solidFill>
                          <a:effectLst/>
                          <a:latin typeface="+mn-lt"/>
                          <a:ea typeface="Verdana"/>
                          <a:cs typeface="Arial" pitchFamily="34" charset="0"/>
                        </a:rPr>
                        <a:t>MUAMMOLI MAYDONDAN MAQSADGA O’TISH UCHUN ZARUR DASTALAR</a:t>
                      </a:r>
                      <a:endParaRPr lang="ru-RU" sz="1800" b="1" dirty="0">
                        <a:solidFill>
                          <a:srgbClr val="000000"/>
                        </a:solidFill>
                        <a:effectLst/>
                        <a:latin typeface="+mn-lt"/>
                        <a:ea typeface="Calibri"/>
                        <a:cs typeface="Arial" pitchFamily="34" charset="0"/>
                      </a:endParaRPr>
                    </a:p>
                  </a:txBody>
                  <a:tcPr marL="45386" marR="45386"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EFD3D2"/>
                    </a:solidFill>
                  </a:tcPr>
                </a:tc>
                <a:tc>
                  <a:txBody>
                    <a:bodyPr/>
                    <a:lstStyle/>
                    <a:p>
                      <a:pPr>
                        <a:spcAft>
                          <a:spcPts val="0"/>
                        </a:spcAft>
                      </a:pPr>
                      <a:r>
                        <a:rPr lang="en-US" sz="1800" b="1" kern="1200" dirty="0" smtClean="0">
                          <a:solidFill>
                            <a:srgbClr val="632523"/>
                          </a:solidFill>
                          <a:effectLst/>
                          <a:latin typeface="+mn-lt"/>
                          <a:ea typeface="Verdana"/>
                          <a:cs typeface="Arial" pitchFamily="34" charset="0"/>
                        </a:rPr>
                        <a:t>SAVOL</a:t>
                      </a:r>
                      <a:r>
                        <a:rPr lang="ru-RU" sz="1800" b="1" kern="1200" dirty="0" smtClean="0">
                          <a:solidFill>
                            <a:srgbClr val="632523"/>
                          </a:solidFill>
                          <a:effectLst/>
                          <a:latin typeface="+mn-lt"/>
                          <a:ea typeface="Verdana"/>
                          <a:cs typeface="Arial" pitchFamily="34" charset="0"/>
                        </a:rPr>
                        <a:t> </a:t>
                      </a:r>
                      <a:r>
                        <a:rPr lang="ru-RU" sz="1800" b="1" kern="1200" dirty="0">
                          <a:solidFill>
                            <a:srgbClr val="632523"/>
                          </a:solidFill>
                          <a:effectLst/>
                          <a:latin typeface="+mn-lt"/>
                          <a:ea typeface="Verdana"/>
                          <a:cs typeface="Arial" pitchFamily="34" charset="0"/>
                        </a:rPr>
                        <a:t>– </a:t>
                      </a:r>
                      <a:r>
                        <a:rPr lang="en-US" sz="1800" b="1" kern="1200" dirty="0" smtClean="0">
                          <a:solidFill>
                            <a:srgbClr val="632523"/>
                          </a:solidFill>
                          <a:effectLst/>
                          <a:latin typeface="+mn-lt"/>
                          <a:ea typeface="Verdana"/>
                          <a:cs typeface="Arial" pitchFamily="34" charset="0"/>
                        </a:rPr>
                        <a:t> QANDAY</a:t>
                      </a:r>
                      <a:r>
                        <a:rPr lang="en-US" sz="1800" b="1" kern="1200" baseline="0" dirty="0" smtClean="0">
                          <a:solidFill>
                            <a:srgbClr val="632523"/>
                          </a:solidFill>
                          <a:effectLst/>
                          <a:latin typeface="+mn-lt"/>
                          <a:ea typeface="Verdana"/>
                          <a:cs typeface="Arial" pitchFamily="34" charset="0"/>
                        </a:rPr>
                        <a:t> RESURSLAR KERAK?</a:t>
                      </a:r>
                      <a:endParaRPr lang="ru-RU" sz="1800" b="1" dirty="0">
                        <a:solidFill>
                          <a:srgbClr val="000000"/>
                        </a:solidFill>
                        <a:effectLst/>
                        <a:latin typeface="+mn-lt"/>
                        <a:ea typeface="Times New Roman"/>
                        <a:cs typeface="Arial" pitchFamily="34" charset="0"/>
                      </a:endParaRPr>
                    </a:p>
                  </a:txBody>
                  <a:tcPr marL="45386" marR="45386"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EFD3D2"/>
                    </a:solidFill>
                  </a:tcPr>
                </a:tc>
              </a:tr>
            </a:tbl>
          </a:graphicData>
        </a:graphic>
      </p:graphicFrame>
      <p:sp>
        <p:nvSpPr>
          <p:cNvPr id="5" name="Прямоугольник 4"/>
          <p:cNvSpPr/>
          <p:nvPr/>
        </p:nvSpPr>
        <p:spPr>
          <a:xfrm>
            <a:off x="1000100" y="142852"/>
            <a:ext cx="8143900" cy="707886"/>
          </a:xfrm>
          <a:prstGeom prst="rect">
            <a:avLst/>
          </a:prstGeom>
          <a:solidFill>
            <a:srgbClr val="FFFF00"/>
          </a:solidFill>
        </p:spPr>
        <p:txBody>
          <a:bodyPr wrap="square">
            <a:spAutoFit/>
          </a:bodyPr>
          <a:lstStyle/>
          <a:p>
            <a:pPr algn="ctr"/>
            <a:r>
              <a:rPr lang="en-US" sz="4000" b="1" dirty="0" smtClean="0">
                <a:solidFill>
                  <a:srgbClr val="FF0000"/>
                </a:solidFill>
                <a:latin typeface="Times New Roman" pitchFamily="18" charset="0"/>
                <a:cs typeface="Times New Roman" pitchFamily="18" charset="0"/>
              </a:rPr>
              <a:t>MUAMMONI TAXLILI</a:t>
            </a:r>
            <a:endParaRPr lang="ru-RU" sz="4000" b="1" dirty="0">
              <a:solidFill>
                <a:srgbClr val="FF0000"/>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321993203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0100" y="1000108"/>
            <a:ext cx="8143900" cy="5286412"/>
          </a:xfrm>
        </p:spPr>
        <p:txBody>
          <a:bodyPr>
            <a:noAutofit/>
          </a:bodyPr>
          <a:lstStyle/>
          <a:p>
            <a:pPr marL="447675">
              <a:lnSpc>
                <a:spcPts val="3800"/>
              </a:lnSpc>
            </a:pPr>
            <a:r>
              <a:rPr lang="uz-Latn-UZ" sz="3200" b="1" dirty="0" smtClean="0">
                <a:solidFill>
                  <a:srgbClr val="FF0000"/>
                </a:solidFill>
                <a:latin typeface="Times New Roman" pitchFamily="18" charset="0"/>
                <a:cs typeface="Times New Roman" pitchFamily="18" charset="0"/>
              </a:rPr>
              <a:t>MUAMMONI </a:t>
            </a:r>
            <a:r>
              <a:rPr lang="en-US" sz="3200" b="1" dirty="0" smtClean="0">
                <a:solidFill>
                  <a:srgbClr val="FF0000"/>
                </a:solidFill>
                <a:latin typeface="Times New Roman" pitchFamily="18" charset="0"/>
                <a:cs typeface="Times New Roman" pitchFamily="18" charset="0"/>
              </a:rPr>
              <a:t> ANIQLASH</a:t>
            </a:r>
            <a:r>
              <a:rPr lang="en-US" sz="2400" dirty="0" smtClean="0">
                <a:latin typeface="Times New Roman" pitchFamily="18" charset="0"/>
                <a:cs typeface="Times New Roman" pitchFamily="18" charset="0"/>
              </a:rPr>
              <a:t/>
            </a:r>
            <a:br>
              <a:rPr lang="en-US" sz="2400" dirty="0" smtClean="0">
                <a:latin typeface="Times New Roman" pitchFamily="18" charset="0"/>
                <a:cs typeface="Times New Roman" pitchFamily="18" charset="0"/>
              </a:rPr>
            </a:br>
            <a:r>
              <a:rPr lang="en-US" sz="1200" dirty="0" smtClean="0">
                <a:effectLst/>
                <a:latin typeface="Times New Roman" pitchFamily="18" charset="0"/>
                <a:cs typeface="Times New Roman" pitchFamily="18" charset="0"/>
              </a:rPr>
              <a:t/>
            </a:r>
            <a:br>
              <a:rPr lang="en-US" sz="1200" dirty="0" smtClean="0">
                <a:effectLst/>
                <a:latin typeface="Times New Roman" pitchFamily="18" charset="0"/>
                <a:cs typeface="Times New Roman" pitchFamily="18" charset="0"/>
              </a:rPr>
            </a:br>
            <a:r>
              <a:rPr lang="uz-Latn-UZ" sz="2400" dirty="0" smtClean="0">
                <a:latin typeface="Times New Roman" pitchFamily="18" charset="0"/>
                <a:cs typeface="Times New Roman" pitchFamily="18" charset="0"/>
              </a:rPr>
              <a:t>1 - </a:t>
            </a:r>
            <a:r>
              <a:rPr lang="uz-Latn-UZ" sz="2600" dirty="0" smtClean="0">
                <a:latin typeface="Times New Roman" pitchFamily="18" charset="0"/>
                <a:cs typeface="Times New Roman" pitchFamily="18" charset="0"/>
              </a:rPr>
              <a:t>N</a:t>
            </a:r>
            <a:r>
              <a:rPr lang="en-US" sz="2600" dirty="0" smtClean="0">
                <a:latin typeface="Times New Roman" pitchFamily="18" charset="0"/>
                <a:cs typeface="Times New Roman" pitchFamily="18" charset="0"/>
              </a:rPr>
              <a:t>EGA</a:t>
            </a:r>
            <a:r>
              <a:rPr lang="uz-Latn-UZ" sz="2600" dirty="0" smtClean="0">
                <a:latin typeface="Times New Roman" pitchFamily="18" charset="0"/>
                <a:cs typeface="Times New Roman" pitchFamily="18" charset="0"/>
              </a:rPr>
              <a:t> BU MUAMMO </a:t>
            </a:r>
            <a:r>
              <a:rPr lang="uz-Latn-UZ" sz="2600" dirty="0" smtClean="0">
                <a:latin typeface="Times New Roman" pitchFamily="18" charset="0"/>
                <a:cs typeface="Times New Roman" pitchFamily="18" charset="0"/>
              </a:rPr>
              <a:t>TANL</a:t>
            </a:r>
            <a:r>
              <a:rPr lang="en-US" sz="2600" dirty="0" smtClean="0">
                <a:latin typeface="Times New Roman" pitchFamily="18" charset="0"/>
                <a:cs typeface="Times New Roman" pitchFamily="18" charset="0"/>
              </a:rPr>
              <a:t>ANDI</a:t>
            </a:r>
            <a:r>
              <a:rPr lang="uz-Latn-UZ" sz="2600" dirty="0" smtClean="0">
                <a:latin typeface="Times New Roman" pitchFamily="18" charset="0"/>
                <a:cs typeface="Times New Roman" pitchFamily="18" charset="0"/>
              </a:rPr>
              <a:t>? </a:t>
            </a:r>
            <a:r>
              <a:rPr lang="en-US" sz="2600" dirty="0" smtClean="0">
                <a:latin typeface="Times New Roman" pitchFamily="18" charset="0"/>
                <a:cs typeface="Times New Roman" pitchFamily="18" charset="0"/>
              </a:rPr>
              <a:t/>
            </a:r>
            <a:br>
              <a:rPr lang="en-US" sz="2600" dirty="0" smtClean="0">
                <a:latin typeface="Times New Roman" pitchFamily="18" charset="0"/>
                <a:cs typeface="Times New Roman" pitchFamily="18" charset="0"/>
              </a:rPr>
            </a:br>
            <a:r>
              <a:rPr lang="uz-Latn-UZ" sz="2600" dirty="0" smtClean="0">
                <a:latin typeface="Times New Roman" pitchFamily="18" charset="0"/>
                <a:cs typeface="Times New Roman" pitchFamily="18" charset="0"/>
              </a:rPr>
              <a:t>2 – </a:t>
            </a:r>
            <a:r>
              <a:rPr lang="en-US" sz="2600" dirty="0" smtClean="0">
                <a:latin typeface="Times New Roman" pitchFamily="18" charset="0"/>
                <a:cs typeface="Times New Roman" pitchFamily="18" charset="0"/>
              </a:rPr>
              <a:t>BALKI </a:t>
            </a:r>
            <a:r>
              <a:rPr lang="uz-Latn-UZ" sz="2600" dirty="0" smtClean="0">
                <a:latin typeface="Times New Roman" pitchFamily="18" charset="0"/>
                <a:cs typeface="Times New Roman" pitchFamily="18" charset="0"/>
              </a:rPr>
              <a:t>JIDIY</a:t>
            </a:r>
            <a:r>
              <a:rPr lang="en-US" sz="2600" dirty="0" smtClean="0">
                <a:latin typeface="Times New Roman" pitchFamily="18" charset="0"/>
                <a:cs typeface="Times New Roman" pitchFamily="18" charset="0"/>
              </a:rPr>
              <a:t>ROQ</a:t>
            </a:r>
            <a:r>
              <a:rPr lang="uz-Latn-UZ" sz="2600" dirty="0" smtClean="0">
                <a:latin typeface="Times New Roman" pitchFamily="18" charset="0"/>
                <a:cs typeface="Times New Roman" pitchFamily="18" charset="0"/>
              </a:rPr>
              <a:t> </a:t>
            </a:r>
            <a:r>
              <a:rPr lang="en-US" sz="2600" dirty="0" smtClean="0">
                <a:latin typeface="Times New Roman" pitchFamily="18" charset="0"/>
                <a:cs typeface="Times New Roman" pitchFamily="18" charset="0"/>
              </a:rPr>
              <a:t>MUAMMOLAR </a:t>
            </a:r>
            <a:r>
              <a:rPr lang="uz-Latn-UZ" sz="2600" dirty="0" smtClean="0">
                <a:latin typeface="Times New Roman" pitchFamily="18" charset="0"/>
                <a:cs typeface="Times New Roman" pitchFamily="18" charset="0"/>
              </a:rPr>
              <a:t>BOR</a:t>
            </a:r>
            <a:r>
              <a:rPr lang="en-US" sz="2600" dirty="0" smtClean="0">
                <a:latin typeface="Times New Roman" pitchFamily="18" charset="0"/>
                <a:cs typeface="Times New Roman" pitchFamily="18" charset="0"/>
              </a:rPr>
              <a:t>DUR</a:t>
            </a:r>
            <a:r>
              <a:rPr lang="uz-Latn-UZ" sz="2600" dirty="0" smtClean="0">
                <a:latin typeface="Times New Roman" pitchFamily="18" charset="0"/>
                <a:cs typeface="Times New Roman" pitchFamily="18" charset="0"/>
              </a:rPr>
              <a:t>? </a:t>
            </a:r>
            <a:r>
              <a:rPr lang="en-US" sz="2600" dirty="0" smtClean="0">
                <a:latin typeface="Times New Roman" pitchFamily="18" charset="0"/>
                <a:cs typeface="Times New Roman" pitchFamily="18" charset="0"/>
              </a:rPr>
              <a:t/>
            </a:r>
            <a:br>
              <a:rPr lang="en-US" sz="2600" dirty="0" smtClean="0">
                <a:latin typeface="Times New Roman" pitchFamily="18" charset="0"/>
                <a:cs typeface="Times New Roman" pitchFamily="18" charset="0"/>
              </a:rPr>
            </a:br>
            <a:r>
              <a:rPr lang="uz-Latn-UZ" sz="2600" dirty="0" smtClean="0">
                <a:latin typeface="Times New Roman" pitchFamily="18" charset="0"/>
                <a:cs typeface="Times New Roman" pitchFamily="18" charset="0"/>
              </a:rPr>
              <a:t>3 - BU MUAMMONI </a:t>
            </a:r>
            <a:r>
              <a:rPr lang="en-US" sz="2600" dirty="0" smtClean="0">
                <a:latin typeface="Times New Roman" pitchFamily="18" charset="0"/>
                <a:cs typeface="Times New Roman" pitchFamily="18" charset="0"/>
              </a:rPr>
              <a:t>TANLASHDAN </a:t>
            </a:r>
            <a:r>
              <a:rPr lang="uz-Latn-UZ" sz="2600" dirty="0" smtClean="0">
                <a:latin typeface="Times New Roman" pitchFamily="18" charset="0"/>
                <a:cs typeface="Times New Roman" pitchFamily="18" charset="0"/>
              </a:rPr>
              <a:t>QANDAY </a:t>
            </a:r>
            <a:r>
              <a:rPr lang="en-US" sz="2600" dirty="0" smtClean="0">
                <a:latin typeface="Times New Roman" pitchFamily="18" charset="0"/>
                <a:cs typeface="Times New Roman" pitchFamily="18" charset="0"/>
              </a:rPr>
              <a:t/>
            </a:r>
            <a:br>
              <a:rPr lang="en-US" sz="2600" dirty="0" smtClean="0">
                <a:latin typeface="Times New Roman" pitchFamily="18" charset="0"/>
                <a:cs typeface="Times New Roman" pitchFamily="18" charset="0"/>
              </a:rPr>
            </a:br>
            <a:r>
              <a:rPr lang="en-US" sz="2600" dirty="0" smtClean="0">
                <a:latin typeface="Times New Roman" pitchFamily="18" charset="0"/>
                <a:cs typeface="Times New Roman" pitchFamily="18" charset="0"/>
              </a:rPr>
              <a:t>     </a:t>
            </a:r>
            <a:r>
              <a:rPr lang="uz-Latn-UZ" sz="2600" dirty="0" smtClean="0">
                <a:latin typeface="Times New Roman" pitchFamily="18" charset="0"/>
                <a:cs typeface="Times New Roman" pitchFamily="18" charset="0"/>
              </a:rPr>
              <a:t>MAQSAD</a:t>
            </a:r>
            <a:r>
              <a:rPr lang="en-US" sz="2600" dirty="0" smtClean="0">
                <a:latin typeface="Times New Roman" pitchFamily="18" charset="0"/>
                <a:cs typeface="Times New Roman" pitchFamily="18" charset="0"/>
              </a:rPr>
              <a:t> BOR</a:t>
            </a:r>
            <a:r>
              <a:rPr lang="uz-Latn-UZ" sz="2600" dirty="0" smtClean="0">
                <a:latin typeface="Times New Roman" pitchFamily="18" charset="0"/>
                <a:cs typeface="Times New Roman" pitchFamily="18" charset="0"/>
              </a:rPr>
              <a:t>? </a:t>
            </a:r>
            <a:r>
              <a:rPr lang="en-US" sz="2600" dirty="0" smtClean="0">
                <a:latin typeface="Times New Roman" pitchFamily="18" charset="0"/>
                <a:cs typeface="Times New Roman" pitchFamily="18" charset="0"/>
              </a:rPr>
              <a:t/>
            </a:r>
            <a:br>
              <a:rPr lang="en-US" sz="2600" dirty="0" smtClean="0">
                <a:latin typeface="Times New Roman" pitchFamily="18" charset="0"/>
                <a:cs typeface="Times New Roman" pitchFamily="18" charset="0"/>
              </a:rPr>
            </a:br>
            <a:r>
              <a:rPr lang="uz-Latn-UZ" sz="2600" dirty="0" smtClean="0">
                <a:latin typeface="Times New Roman" pitchFamily="18" charset="0"/>
                <a:cs typeface="Times New Roman" pitchFamily="18" charset="0"/>
              </a:rPr>
              <a:t>4 - BU MUAMMONING SABABLARI NIMA? </a:t>
            </a:r>
            <a:r>
              <a:rPr lang="en-US" sz="2600" dirty="0" smtClean="0">
                <a:latin typeface="Times New Roman" pitchFamily="18" charset="0"/>
                <a:cs typeface="Times New Roman" pitchFamily="18" charset="0"/>
              </a:rPr>
              <a:t/>
            </a:r>
            <a:br>
              <a:rPr lang="en-US" sz="2600" dirty="0" smtClean="0">
                <a:latin typeface="Times New Roman" pitchFamily="18" charset="0"/>
                <a:cs typeface="Times New Roman" pitchFamily="18" charset="0"/>
              </a:rPr>
            </a:br>
            <a:r>
              <a:rPr lang="uz-Latn-UZ" sz="2600" dirty="0" smtClean="0">
                <a:latin typeface="Times New Roman" pitchFamily="18" charset="0"/>
                <a:cs typeface="Times New Roman" pitchFamily="18" charset="0"/>
              </a:rPr>
              <a:t>5 - MUAMMO SABABLAR</a:t>
            </a:r>
            <a:r>
              <a:rPr lang="en-US" sz="2600" dirty="0" smtClean="0">
                <a:latin typeface="Times New Roman" pitchFamily="18" charset="0"/>
                <a:cs typeface="Times New Roman" pitchFamily="18" charset="0"/>
              </a:rPr>
              <a:t>I </a:t>
            </a:r>
            <a:r>
              <a:rPr lang="uz-Latn-UZ" sz="2600" dirty="0" smtClean="0">
                <a:latin typeface="Times New Roman" pitchFamily="18" charset="0"/>
                <a:cs typeface="Times New Roman" pitchFamily="18" charset="0"/>
              </a:rPr>
              <a:t>QANDAY </a:t>
            </a:r>
            <a:r>
              <a:rPr lang="en-US" sz="2600" dirty="0" smtClean="0">
                <a:latin typeface="Times New Roman" pitchFamily="18" charset="0"/>
                <a:cs typeface="Times New Roman" pitchFamily="18" charset="0"/>
              </a:rPr>
              <a:t/>
            </a:r>
            <a:br>
              <a:rPr lang="en-US" sz="2600" dirty="0" smtClean="0">
                <a:latin typeface="Times New Roman" pitchFamily="18" charset="0"/>
                <a:cs typeface="Times New Roman" pitchFamily="18" charset="0"/>
              </a:rPr>
            </a:br>
            <a:r>
              <a:rPr lang="en-US" sz="2600" dirty="0" smtClean="0">
                <a:latin typeface="Times New Roman" pitchFamily="18" charset="0"/>
                <a:cs typeface="Times New Roman" pitchFamily="18" charset="0"/>
              </a:rPr>
              <a:t> </a:t>
            </a:r>
            <a:r>
              <a:rPr lang="en-US" sz="2600" dirty="0" smtClean="0">
                <a:latin typeface="Times New Roman" pitchFamily="18" charset="0"/>
                <a:cs typeface="Times New Roman" pitchFamily="18" charset="0"/>
              </a:rPr>
              <a:t>    </a:t>
            </a:r>
            <a:r>
              <a:rPr lang="en-US" sz="2600" dirty="0" smtClean="0">
                <a:latin typeface="Times New Roman" pitchFamily="18" charset="0"/>
                <a:cs typeface="Times New Roman" pitchFamily="18" charset="0"/>
              </a:rPr>
              <a:t>ANIQLANDI</a:t>
            </a:r>
            <a:r>
              <a:rPr lang="uz-Latn-UZ" sz="2600" dirty="0" smtClean="0">
                <a:latin typeface="Times New Roman" pitchFamily="18" charset="0"/>
                <a:cs typeface="Times New Roman" pitchFamily="18" charset="0"/>
              </a:rPr>
              <a:t>? </a:t>
            </a:r>
            <a:r>
              <a:rPr lang="en-US" sz="2600" dirty="0" smtClean="0">
                <a:latin typeface="Times New Roman" pitchFamily="18" charset="0"/>
                <a:cs typeface="Times New Roman" pitchFamily="18" charset="0"/>
              </a:rPr>
              <a:t/>
            </a:r>
            <a:br>
              <a:rPr lang="en-US" sz="2600" dirty="0" smtClean="0">
                <a:latin typeface="Times New Roman" pitchFamily="18" charset="0"/>
                <a:cs typeface="Times New Roman" pitchFamily="18" charset="0"/>
              </a:rPr>
            </a:br>
            <a:r>
              <a:rPr lang="uz-Latn-UZ" sz="2600" dirty="0" smtClean="0">
                <a:latin typeface="Times New Roman" pitchFamily="18" charset="0"/>
                <a:cs typeface="Times New Roman" pitchFamily="18" charset="0"/>
              </a:rPr>
              <a:t>6 - MUAMMO va SABABLARNI QANDAY </a:t>
            </a:r>
            <a:r>
              <a:rPr lang="en-US" sz="2600" dirty="0" smtClean="0">
                <a:latin typeface="Times New Roman" pitchFamily="18" charset="0"/>
                <a:cs typeface="Times New Roman" pitchFamily="18" charset="0"/>
              </a:rPr>
              <a:t>    </a:t>
            </a:r>
            <a:br>
              <a:rPr lang="en-US" sz="2600" dirty="0" smtClean="0">
                <a:latin typeface="Times New Roman" pitchFamily="18" charset="0"/>
                <a:cs typeface="Times New Roman" pitchFamily="18" charset="0"/>
              </a:rPr>
            </a:br>
            <a:r>
              <a:rPr lang="en-US" sz="2600" dirty="0" smtClean="0">
                <a:latin typeface="Times New Roman" pitchFamily="18" charset="0"/>
                <a:cs typeface="Times New Roman" pitchFamily="18" charset="0"/>
              </a:rPr>
              <a:t>     </a:t>
            </a:r>
            <a:r>
              <a:rPr lang="uz-Latn-UZ" sz="2600" dirty="0" smtClean="0">
                <a:latin typeface="Times New Roman" pitchFamily="18" charset="0"/>
                <a:cs typeface="Times New Roman" pitchFamily="18" charset="0"/>
              </a:rPr>
              <a:t>A</a:t>
            </a:r>
            <a:r>
              <a:rPr lang="en-US" sz="2600" dirty="0" smtClean="0">
                <a:latin typeface="Times New Roman" pitchFamily="18" charset="0"/>
                <a:cs typeface="Times New Roman" pitchFamily="18" charset="0"/>
              </a:rPr>
              <a:t>NI</a:t>
            </a:r>
            <a:r>
              <a:rPr lang="uz-Latn-UZ" sz="2600" dirty="0" smtClean="0">
                <a:latin typeface="Times New Roman" pitchFamily="18" charset="0"/>
                <a:cs typeface="Times New Roman" pitchFamily="18" charset="0"/>
              </a:rPr>
              <a:t>QLADI?</a:t>
            </a:r>
            <a:endParaRPr lang="ru-RU" sz="26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142852"/>
            <a:ext cx="8143900" cy="584775"/>
          </a:xfrm>
          <a:prstGeom prst="rect">
            <a:avLst/>
          </a:prstGeom>
          <a:solidFill>
            <a:srgbClr val="FFFF00"/>
          </a:solidFill>
        </p:spPr>
        <p:txBody>
          <a:bodyPr wrap="square">
            <a:spAutoFit/>
          </a:bodyPr>
          <a:lstStyle/>
          <a:p>
            <a:pPr lvl="0" algn="ctr">
              <a:spcBef>
                <a:spcPct val="20000"/>
              </a:spcBef>
            </a:pPr>
            <a:r>
              <a:rPr lang="ru-RU" sz="3200" b="1" dirty="0" smtClean="0">
                <a:solidFill>
                  <a:srgbClr val="FF0000"/>
                </a:solidFill>
                <a:latin typeface="Verdana" pitchFamily="34" charset="0"/>
                <a:ea typeface="Verdana" pitchFamily="34" charset="0"/>
                <a:cs typeface="Verdana" pitchFamily="34" charset="0"/>
              </a:rPr>
              <a:t>12</a:t>
            </a:r>
            <a:r>
              <a:rPr lang="en-US" sz="3200" b="1" dirty="0" smtClean="0">
                <a:solidFill>
                  <a:srgbClr val="FF0000"/>
                </a:solidFill>
                <a:latin typeface="Verdana" pitchFamily="34" charset="0"/>
                <a:ea typeface="Verdana" pitchFamily="34" charset="0"/>
                <a:cs typeface="Verdana" pitchFamily="34" charset="0"/>
              </a:rPr>
              <a:t> </a:t>
            </a:r>
            <a:r>
              <a:rPr lang="ru-RU" sz="3200" b="1" dirty="0" smtClean="0">
                <a:solidFill>
                  <a:srgbClr val="FF0000"/>
                </a:solidFill>
                <a:latin typeface="Verdana" pitchFamily="34" charset="0"/>
                <a:ea typeface="Verdana" pitchFamily="34" charset="0"/>
                <a:cs typeface="Verdana" pitchFamily="34" charset="0"/>
              </a:rPr>
              <a:t>-</a:t>
            </a:r>
            <a:r>
              <a:rPr lang="en-US" sz="3200" b="1" dirty="0" smtClean="0">
                <a:solidFill>
                  <a:srgbClr val="FF0000"/>
                </a:solidFill>
                <a:latin typeface="Verdana" pitchFamily="34" charset="0"/>
                <a:ea typeface="Verdana" pitchFamily="34" charset="0"/>
                <a:cs typeface="Verdana" pitchFamily="34" charset="0"/>
              </a:rPr>
              <a:t> </a:t>
            </a:r>
            <a:r>
              <a:rPr lang="en-US" sz="3200" b="1" dirty="0" smtClean="0">
                <a:solidFill>
                  <a:srgbClr val="FF0000"/>
                </a:solidFill>
                <a:latin typeface="Verdana" pitchFamily="34" charset="0"/>
                <a:ea typeface="Verdana" pitchFamily="34" charset="0"/>
                <a:cs typeface="Verdana" pitchFamily="34" charset="0"/>
              </a:rPr>
              <a:t>BOSQICHLI </a:t>
            </a:r>
            <a:r>
              <a:rPr lang="en-US" sz="3200" b="1" dirty="0" smtClean="0">
                <a:solidFill>
                  <a:srgbClr val="FF0000"/>
                </a:solidFill>
                <a:latin typeface="Verdana" pitchFamily="34" charset="0"/>
                <a:ea typeface="Verdana" pitchFamily="34" charset="0"/>
                <a:cs typeface="Verdana" pitchFamily="34" charset="0"/>
              </a:rPr>
              <a:t>FIKRLASH  </a:t>
            </a:r>
          </a:p>
        </p:txBody>
      </p:sp>
      <p:sp>
        <p:nvSpPr>
          <p:cNvPr id="4" name="Номер слайда 3"/>
          <p:cNvSpPr>
            <a:spLocks noGrp="1"/>
          </p:cNvSpPr>
          <p:nvPr>
            <p:ph type="sldNum" sz="quarter" idx="12"/>
          </p:nvPr>
        </p:nvSpPr>
        <p:spPr/>
        <p:txBody>
          <a:bodyPr/>
          <a:lstStyle/>
          <a:p>
            <a:fld id="{1182D2C8-8C08-481D-98E3-DD766A4C5F69}" type="slidenum">
              <a:rPr lang="ru-RU" sz="2000" smtClean="0">
                <a:solidFill>
                  <a:schemeClr val="tx1"/>
                </a:solidFill>
              </a:rPr>
              <a:pPr/>
              <a:t>23</a:t>
            </a:fld>
            <a:endParaRPr lang="ru-RU" sz="2000" dirty="0">
              <a:solidFill>
                <a:schemeClr val="tx1"/>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0100" y="785794"/>
            <a:ext cx="8143900" cy="5286412"/>
          </a:xfrm>
        </p:spPr>
        <p:txBody>
          <a:bodyPr>
            <a:noAutofit/>
          </a:bodyPr>
          <a:lstStyle/>
          <a:p>
            <a:pPr marL="361950" lvl="0">
              <a:lnSpc>
                <a:spcPts val="3400"/>
              </a:lnSpc>
            </a:pPr>
            <a:r>
              <a:rPr lang="uz-Latn-UZ" sz="2800" b="1" dirty="0" smtClean="0">
                <a:solidFill>
                  <a:srgbClr val="FF0000"/>
                </a:solidFill>
                <a:latin typeface="Times New Roman" pitchFamily="18" charset="0"/>
                <a:cs typeface="Times New Roman" pitchFamily="18" charset="0"/>
              </a:rPr>
              <a:t>MUAMMONI </a:t>
            </a:r>
            <a:r>
              <a:rPr lang="en-US" sz="2800" b="1" dirty="0" smtClean="0">
                <a:solidFill>
                  <a:srgbClr val="FF0000"/>
                </a:solidFill>
                <a:latin typeface="Times New Roman" pitchFamily="18" charset="0"/>
                <a:cs typeface="Times New Roman" pitchFamily="18" charset="0"/>
              </a:rPr>
              <a:t> XAL  ETISH</a:t>
            </a:r>
            <a:r>
              <a:rPr lang="en-US" sz="2000" dirty="0" smtClean="0">
                <a:latin typeface="Times New Roman" pitchFamily="18" charset="0"/>
                <a:cs typeface="Times New Roman" pitchFamily="18" charset="0"/>
              </a:rPr>
              <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
            </a:r>
            <a:br>
              <a:rPr lang="en-US" sz="2000" dirty="0" smtClean="0">
                <a:latin typeface="Times New Roman" pitchFamily="18" charset="0"/>
                <a:cs typeface="Times New Roman" pitchFamily="18" charset="0"/>
              </a:rPr>
            </a:br>
            <a:r>
              <a:rPr lang="uz-Latn-UZ" sz="2400" dirty="0" smtClean="0">
                <a:latin typeface="Times New Roman" pitchFamily="18" charset="0"/>
                <a:cs typeface="Times New Roman" pitchFamily="18" charset="0"/>
              </a:rPr>
              <a:t>7</a:t>
            </a:r>
            <a:r>
              <a:rPr lang="en-US" sz="2400" dirty="0" smtClean="0">
                <a:latin typeface="Times New Roman" pitchFamily="18" charset="0"/>
                <a:cs typeface="Times New Roman" pitchFamily="18" charset="0"/>
              </a:rPr>
              <a:t>.</a:t>
            </a:r>
            <a:r>
              <a:rPr lang="uz-Latn-UZ"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  </a:t>
            </a:r>
            <a:r>
              <a:rPr lang="uz-Latn-UZ"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NE</a:t>
            </a:r>
            <a:r>
              <a:rPr lang="uz-Latn-UZ" sz="2400" dirty="0" smtClean="0">
                <a:latin typeface="Times New Roman" pitchFamily="18" charset="0"/>
                <a:cs typeface="Times New Roman" pitchFamily="18" charset="0"/>
              </a:rPr>
              <a:t>GA </a:t>
            </a:r>
            <a:r>
              <a:rPr lang="en-US" sz="2400" dirty="0" smtClean="0">
                <a:latin typeface="Times New Roman" pitchFamily="18" charset="0"/>
                <a:cs typeface="Times New Roman" pitchFamily="18" charset="0"/>
              </a:rPr>
              <a:t>MUAMMONI XAL ETISHNING USULI?</a:t>
            </a:r>
            <a:br>
              <a:rPr lang="en-US"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8.   – MUAMMONI HAL QILISH BOSHQA USULI?</a:t>
            </a:r>
            <a:br>
              <a:rPr lang="en-US" sz="2400" dirty="0" smtClean="0">
                <a:latin typeface="Times New Roman" pitchFamily="18" charset="0"/>
                <a:cs typeface="Times New Roman" pitchFamily="18" charset="0"/>
              </a:rPr>
            </a:br>
            <a:r>
              <a:rPr lang="uz-Latn-UZ" sz="2400" dirty="0" smtClean="0">
                <a:latin typeface="Times New Roman" pitchFamily="18" charset="0"/>
                <a:cs typeface="Times New Roman" pitchFamily="18" charset="0"/>
              </a:rPr>
              <a:t>9</a:t>
            </a:r>
            <a:r>
              <a:rPr lang="en-US" sz="2400" dirty="0" smtClean="0">
                <a:latin typeface="Times New Roman" pitchFamily="18" charset="0"/>
                <a:cs typeface="Times New Roman" pitchFamily="18" charset="0"/>
              </a:rPr>
              <a:t>. </a:t>
            </a:r>
            <a:r>
              <a:rPr lang="uz-Latn-UZ"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  </a:t>
            </a:r>
            <a:r>
              <a:rPr lang="uz-Latn-UZ"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M</a:t>
            </a:r>
            <a:r>
              <a:rPr lang="uz-Latn-UZ" sz="2400" dirty="0" smtClean="0">
                <a:latin typeface="Times New Roman" pitchFamily="18" charset="0"/>
                <a:cs typeface="Times New Roman" pitchFamily="18" charset="0"/>
              </a:rPr>
              <a:t>UAMMO BOSHQA YO'L</a:t>
            </a:r>
            <a:r>
              <a:rPr lang="en-US" sz="2400" dirty="0" smtClean="0">
                <a:latin typeface="Times New Roman" pitchFamily="18" charset="0"/>
                <a:cs typeface="Times New Roman" pitchFamily="18" charset="0"/>
              </a:rPr>
              <a:t>I BORMI</a:t>
            </a:r>
            <a:r>
              <a:rPr lang="uz-Latn-UZ"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
            </a:r>
            <a:br>
              <a:rPr lang="en-US" sz="2400" dirty="0" smtClean="0">
                <a:latin typeface="Times New Roman" pitchFamily="18" charset="0"/>
                <a:cs typeface="Times New Roman" pitchFamily="18" charset="0"/>
              </a:rPr>
            </a:br>
            <a:r>
              <a:rPr lang="uz-Latn-UZ" sz="2400" dirty="0" smtClean="0">
                <a:latin typeface="Times New Roman" pitchFamily="18" charset="0"/>
                <a:cs typeface="Times New Roman" pitchFamily="18" charset="0"/>
              </a:rPr>
              <a:t>10</a:t>
            </a:r>
            <a:r>
              <a:rPr lang="en-US" sz="2400" dirty="0" smtClean="0">
                <a:latin typeface="Times New Roman" pitchFamily="18" charset="0"/>
                <a:cs typeface="Times New Roman" pitchFamily="18" charset="0"/>
              </a:rPr>
              <a:t>. </a:t>
            </a:r>
            <a:r>
              <a:rPr lang="uz-Latn-UZ" sz="2400" dirty="0" smtClean="0">
                <a:latin typeface="Times New Roman" pitchFamily="18" charset="0"/>
                <a:cs typeface="Times New Roman" pitchFamily="18" charset="0"/>
              </a:rPr>
              <a:t> - MUAMMONI HAL QILISH</a:t>
            </a:r>
            <a:r>
              <a:rPr lang="en-US" sz="2400" dirty="0" smtClean="0">
                <a:latin typeface="Times New Roman" pitchFamily="18" charset="0"/>
                <a:cs typeface="Times New Roman" pitchFamily="18" charset="0"/>
              </a:rPr>
              <a:t>G</a:t>
            </a:r>
            <a:r>
              <a:rPr lang="uz-Latn-UZ" sz="2400" dirty="0" smtClean="0">
                <a:latin typeface="Times New Roman" pitchFamily="18" charset="0"/>
                <a:cs typeface="Times New Roman" pitchFamily="18" charset="0"/>
              </a:rPr>
              <a:t>A</a:t>
            </a:r>
            <a:r>
              <a:rPr lang="en-US" sz="2400" dirty="0" smtClean="0">
                <a:latin typeface="Times New Roman" pitchFamily="18" charset="0"/>
                <a:cs typeface="Times New Roman" pitchFamily="18" charset="0"/>
              </a:rPr>
              <a:t> XODIMLAR </a:t>
            </a:r>
            <a:r>
              <a:rPr lang="en-US" sz="2400" dirty="0" smtClean="0">
                <a:latin typeface="Times New Roman" pitchFamily="18" charset="0"/>
                <a:cs typeface="Times New Roman" pitchFamily="18" charset="0"/>
              </a:rPr>
              <a:t>JALB </a:t>
            </a:r>
            <a:r>
              <a:rPr lang="en-US" sz="2400" dirty="0" smtClean="0">
                <a:latin typeface="Times New Roman" pitchFamily="18" charset="0"/>
                <a:cs typeface="Times New Roman" pitchFamily="18" charset="0"/>
              </a:rPr>
              <a:t/>
            </a:r>
            <a:br>
              <a:rPr lang="en-US"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          ETILADIMI?</a:t>
            </a:r>
            <a:br>
              <a:rPr lang="en-US"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1</a:t>
            </a:r>
            <a:r>
              <a:rPr lang="uz-Latn-UZ" sz="2400" dirty="0" smtClean="0">
                <a:latin typeface="Times New Roman" pitchFamily="18" charset="0"/>
                <a:cs typeface="Times New Roman" pitchFamily="18" charset="0"/>
              </a:rPr>
              <a:t>1</a:t>
            </a:r>
            <a:r>
              <a:rPr lang="en-US" sz="2400" dirty="0" smtClean="0">
                <a:latin typeface="Times New Roman" pitchFamily="18" charset="0"/>
                <a:cs typeface="Times New Roman" pitchFamily="18" charset="0"/>
              </a:rPr>
              <a:t>. </a:t>
            </a:r>
            <a:r>
              <a:rPr lang="uz-Latn-UZ" sz="2400" dirty="0" smtClean="0">
                <a:latin typeface="Times New Roman" pitchFamily="18" charset="0"/>
                <a:cs typeface="Times New Roman" pitchFamily="18" charset="0"/>
              </a:rPr>
              <a:t> - BOSHQA </a:t>
            </a:r>
            <a:r>
              <a:rPr lang="en-US" sz="2400" dirty="0" smtClean="0">
                <a:latin typeface="Times New Roman" pitchFamily="18" charset="0"/>
                <a:cs typeface="Times New Roman" pitchFamily="18" charset="0"/>
              </a:rPr>
              <a:t>OMILLAR XAM O’RGANILDIMI?</a:t>
            </a:r>
            <a:br>
              <a:rPr lang="en-US" sz="2400" dirty="0" smtClean="0">
                <a:latin typeface="Times New Roman" pitchFamily="18" charset="0"/>
                <a:cs typeface="Times New Roman" pitchFamily="18" charset="0"/>
              </a:rPr>
            </a:br>
            <a:r>
              <a:rPr lang="uz-Latn-UZ" sz="2400" dirty="0" smtClean="0">
                <a:latin typeface="Times New Roman" pitchFamily="18" charset="0"/>
                <a:cs typeface="Times New Roman" pitchFamily="18" charset="0"/>
              </a:rPr>
              <a:t>12</a:t>
            </a:r>
            <a:r>
              <a:rPr lang="en-US" sz="2400" dirty="0" smtClean="0">
                <a:latin typeface="Times New Roman" pitchFamily="18" charset="0"/>
                <a:cs typeface="Times New Roman" pitchFamily="18" charset="0"/>
              </a:rPr>
              <a:t>. </a:t>
            </a:r>
            <a:r>
              <a:rPr lang="uz-Latn-UZ" sz="2400" dirty="0" smtClean="0">
                <a:latin typeface="Times New Roman" pitchFamily="18" charset="0"/>
                <a:cs typeface="Times New Roman" pitchFamily="18" charset="0"/>
              </a:rPr>
              <a:t> - </a:t>
            </a:r>
            <a:r>
              <a:rPr lang="uz-Latn-UZ" sz="2400" dirty="0" smtClean="0">
                <a:latin typeface="Times New Roman" pitchFamily="18" charset="0"/>
                <a:cs typeface="Times New Roman" pitchFamily="18" charset="0"/>
              </a:rPr>
              <a:t>MA</a:t>
            </a:r>
            <a:r>
              <a:rPr lang="en-US" sz="2400" dirty="0" smtClean="0">
                <a:latin typeface="Times New Roman" pitchFamily="18" charset="0"/>
                <a:cs typeface="Times New Roman" pitchFamily="18" charset="0"/>
              </a:rPr>
              <a:t>Q</a:t>
            </a:r>
            <a:r>
              <a:rPr lang="uz-Latn-UZ" sz="2400" dirty="0" smtClean="0">
                <a:latin typeface="Times New Roman" pitchFamily="18" charset="0"/>
                <a:cs typeface="Times New Roman" pitchFamily="18" charset="0"/>
              </a:rPr>
              <a:t>SADGA </a:t>
            </a:r>
            <a:r>
              <a:rPr lang="en-US" sz="2400" dirty="0" smtClean="0">
                <a:latin typeface="Times New Roman" pitchFamily="18" charset="0"/>
                <a:cs typeface="Times New Roman" pitchFamily="18" charset="0"/>
              </a:rPr>
              <a:t>ERISHISH UCHUN YANA </a:t>
            </a:r>
            <a:br>
              <a:rPr lang="en-US"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         </a:t>
            </a:r>
            <a:r>
              <a:rPr lang="uz-Latn-UZ" sz="2400" dirty="0" smtClean="0">
                <a:latin typeface="Times New Roman" pitchFamily="18" charset="0"/>
                <a:cs typeface="Times New Roman" pitchFamily="18" charset="0"/>
              </a:rPr>
              <a:t>NIMALARNI HISOBGA </a:t>
            </a:r>
            <a:r>
              <a:rPr lang="en-US" sz="2400" dirty="0" smtClean="0">
                <a:latin typeface="Times New Roman" pitchFamily="18" charset="0"/>
                <a:cs typeface="Times New Roman" pitchFamily="18" charset="0"/>
              </a:rPr>
              <a:t>OLISH </a:t>
            </a:r>
            <a:r>
              <a:rPr lang="uz-Latn-UZ" sz="2400" dirty="0" smtClean="0">
                <a:latin typeface="Times New Roman" pitchFamily="18" charset="0"/>
                <a:cs typeface="Times New Roman" pitchFamily="18" charset="0"/>
              </a:rPr>
              <a:t>KERAK? </a:t>
            </a:r>
            <a:endParaRPr lang="ru-RU" sz="24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142852"/>
            <a:ext cx="8143900" cy="584775"/>
          </a:xfrm>
          <a:prstGeom prst="rect">
            <a:avLst/>
          </a:prstGeom>
          <a:solidFill>
            <a:srgbClr val="FFFF00"/>
          </a:solidFill>
        </p:spPr>
        <p:txBody>
          <a:bodyPr wrap="square">
            <a:spAutoFit/>
          </a:bodyPr>
          <a:lstStyle/>
          <a:p>
            <a:pPr lvl="0" algn="ctr">
              <a:spcBef>
                <a:spcPct val="20000"/>
              </a:spcBef>
            </a:pPr>
            <a:r>
              <a:rPr lang="ru-RU" sz="3200" b="1" dirty="0" smtClean="0">
                <a:solidFill>
                  <a:srgbClr val="FF0000"/>
                </a:solidFill>
                <a:latin typeface="Verdana" pitchFamily="34" charset="0"/>
                <a:ea typeface="Verdana" pitchFamily="34" charset="0"/>
                <a:cs typeface="Verdana" pitchFamily="34" charset="0"/>
              </a:rPr>
              <a:t>12</a:t>
            </a:r>
            <a:r>
              <a:rPr lang="en-US" sz="3200" b="1" dirty="0" smtClean="0">
                <a:solidFill>
                  <a:srgbClr val="FF0000"/>
                </a:solidFill>
                <a:latin typeface="Verdana" pitchFamily="34" charset="0"/>
                <a:ea typeface="Verdana" pitchFamily="34" charset="0"/>
                <a:cs typeface="Verdana" pitchFamily="34" charset="0"/>
              </a:rPr>
              <a:t> </a:t>
            </a:r>
            <a:r>
              <a:rPr lang="ru-RU" sz="3200" b="1" dirty="0" smtClean="0">
                <a:solidFill>
                  <a:srgbClr val="FF0000"/>
                </a:solidFill>
                <a:latin typeface="Verdana" pitchFamily="34" charset="0"/>
                <a:ea typeface="Verdana" pitchFamily="34" charset="0"/>
                <a:cs typeface="Verdana" pitchFamily="34" charset="0"/>
              </a:rPr>
              <a:t>-</a:t>
            </a:r>
            <a:r>
              <a:rPr lang="en-US" sz="3200" b="1" dirty="0" smtClean="0">
                <a:solidFill>
                  <a:srgbClr val="FF0000"/>
                </a:solidFill>
                <a:latin typeface="Verdana" pitchFamily="34" charset="0"/>
                <a:ea typeface="Verdana" pitchFamily="34" charset="0"/>
                <a:cs typeface="Verdana" pitchFamily="34" charset="0"/>
              </a:rPr>
              <a:t> </a:t>
            </a:r>
            <a:r>
              <a:rPr lang="en-US" sz="3200" b="1" dirty="0" smtClean="0">
                <a:solidFill>
                  <a:srgbClr val="FF0000"/>
                </a:solidFill>
                <a:latin typeface="Verdana" pitchFamily="34" charset="0"/>
                <a:ea typeface="Verdana" pitchFamily="34" charset="0"/>
                <a:cs typeface="Verdana" pitchFamily="34" charset="0"/>
              </a:rPr>
              <a:t>BOSQICHLI </a:t>
            </a:r>
            <a:r>
              <a:rPr lang="en-US" sz="3200" b="1" dirty="0" smtClean="0">
                <a:solidFill>
                  <a:srgbClr val="FF0000"/>
                </a:solidFill>
                <a:latin typeface="Verdana" pitchFamily="34" charset="0"/>
                <a:ea typeface="Verdana" pitchFamily="34" charset="0"/>
                <a:cs typeface="Verdana" pitchFamily="34" charset="0"/>
              </a:rPr>
              <a:t>FIKRLASH  </a:t>
            </a:r>
          </a:p>
        </p:txBody>
      </p:sp>
      <p:sp>
        <p:nvSpPr>
          <p:cNvPr id="4" name="Номер слайда 3"/>
          <p:cNvSpPr>
            <a:spLocks noGrp="1"/>
          </p:cNvSpPr>
          <p:nvPr>
            <p:ph type="sldNum" sz="quarter" idx="12"/>
          </p:nvPr>
        </p:nvSpPr>
        <p:spPr/>
        <p:txBody>
          <a:bodyPr/>
          <a:lstStyle/>
          <a:p>
            <a:fld id="{1182D2C8-8C08-481D-98E3-DD766A4C5F69}" type="slidenum">
              <a:rPr lang="ru-RU" sz="2000" smtClean="0">
                <a:solidFill>
                  <a:schemeClr val="tx1"/>
                </a:solidFill>
              </a:rPr>
              <a:pPr/>
              <a:t>24</a:t>
            </a:fld>
            <a:endParaRPr lang="ru-RU" sz="2000" dirty="0">
              <a:solidFill>
                <a:schemeClr val="tx1"/>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707904" y="332656"/>
            <a:ext cx="1800200"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Прямоугольник 14"/>
          <p:cNvSpPr/>
          <p:nvPr/>
        </p:nvSpPr>
        <p:spPr>
          <a:xfrm>
            <a:off x="2357422" y="1285860"/>
            <a:ext cx="6480045" cy="400110"/>
          </a:xfrm>
          <a:prstGeom prst="rect">
            <a:avLst/>
          </a:prstGeom>
        </p:spPr>
        <p:txBody>
          <a:bodyPr wrap="square">
            <a:spAutoFit/>
          </a:bodyPr>
          <a:lstStyle/>
          <a:p>
            <a:pPr algn="ctr">
              <a:spcBef>
                <a:spcPct val="20000"/>
              </a:spcBef>
            </a:pPr>
            <a:r>
              <a:rPr lang="en-US" sz="2000" b="1" dirty="0" smtClean="0">
                <a:solidFill>
                  <a:schemeClr val="accent3">
                    <a:lumMod val="50000"/>
                  </a:schemeClr>
                </a:solidFill>
                <a:latin typeface="Verdana" pitchFamily="34" charset="0"/>
                <a:ea typeface="Verdana" pitchFamily="34" charset="0"/>
                <a:cs typeface="Verdana" pitchFamily="34" charset="0"/>
              </a:rPr>
              <a:t>RESURS YECHIMI - </a:t>
            </a:r>
            <a:r>
              <a:rPr lang="en-US" sz="2000" b="1" dirty="0" smtClean="0">
                <a:solidFill>
                  <a:schemeClr val="accent3">
                    <a:lumMod val="50000"/>
                  </a:schemeClr>
                </a:solidFill>
                <a:latin typeface="Verdana" pitchFamily="34" charset="0"/>
                <a:ea typeface="Verdana" pitchFamily="34" charset="0"/>
                <a:cs typeface="Verdana" pitchFamily="34" charset="0"/>
              </a:rPr>
              <a:t>ALGORITMI</a:t>
            </a:r>
            <a:endParaRPr lang="ru-RU" sz="2000" b="1" dirty="0">
              <a:solidFill>
                <a:schemeClr val="accent3">
                  <a:lumMod val="50000"/>
                </a:schemeClr>
              </a:solidFill>
              <a:latin typeface="Verdana" pitchFamily="34" charset="0"/>
              <a:ea typeface="Verdana" pitchFamily="34" charset="0"/>
              <a:cs typeface="Verdana" pitchFamily="34" charset="0"/>
            </a:endParaRPr>
          </a:p>
        </p:txBody>
      </p:sp>
      <p:sp>
        <p:nvSpPr>
          <p:cNvPr id="2" name="Стрелка вверх 1"/>
          <p:cNvSpPr/>
          <p:nvPr/>
        </p:nvSpPr>
        <p:spPr>
          <a:xfrm>
            <a:off x="1564158" y="1798076"/>
            <a:ext cx="1015684" cy="4367227"/>
          </a:xfrm>
          <a:prstGeom prst="upArrow">
            <a:avLst/>
          </a:prstGeom>
          <a:noFill/>
          <a:ln w="28575">
            <a:solidFill>
              <a:srgbClr val="993366"/>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US" b="1" dirty="0" smtClean="0">
                <a:solidFill>
                  <a:schemeClr val="tx2">
                    <a:lumMod val="50000"/>
                  </a:schemeClr>
                </a:solidFill>
                <a:latin typeface="Verdana" pitchFamily="34" charset="0"/>
                <a:ea typeface="Verdana" pitchFamily="34" charset="0"/>
                <a:cs typeface="Verdana" pitchFamily="34" charset="0"/>
              </a:rPr>
              <a:t>NOANIQLIQ</a:t>
            </a:r>
            <a:endParaRPr lang="ru-RU" b="1" dirty="0">
              <a:solidFill>
                <a:schemeClr val="tx2">
                  <a:lumMod val="50000"/>
                </a:schemeClr>
              </a:solidFill>
              <a:latin typeface="Verdana" pitchFamily="34" charset="0"/>
              <a:ea typeface="Verdana" pitchFamily="34" charset="0"/>
              <a:cs typeface="Verdana" pitchFamily="34" charset="0"/>
            </a:endParaRPr>
          </a:p>
        </p:txBody>
      </p:sp>
      <p:sp>
        <p:nvSpPr>
          <p:cNvPr id="5" name="Стрелка вправо 4"/>
          <p:cNvSpPr/>
          <p:nvPr/>
        </p:nvSpPr>
        <p:spPr>
          <a:xfrm>
            <a:off x="1816722" y="5540642"/>
            <a:ext cx="5210809" cy="832738"/>
          </a:xfrm>
          <a:prstGeom prst="rightArrow">
            <a:avLst/>
          </a:prstGeom>
          <a:noFill/>
          <a:ln w="28575">
            <a:solidFill>
              <a:srgbClr val="9933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2">
                    <a:lumMod val="50000"/>
                  </a:schemeClr>
                </a:solidFill>
                <a:latin typeface="Verdana" pitchFamily="34" charset="0"/>
                <a:ea typeface="Verdana" pitchFamily="34" charset="0"/>
                <a:cs typeface="Verdana" pitchFamily="34" charset="0"/>
              </a:rPr>
              <a:t>MAVJUD RESURSLAR</a:t>
            </a:r>
            <a:endParaRPr lang="ru-RU" b="1" dirty="0">
              <a:solidFill>
                <a:schemeClr val="tx2">
                  <a:lumMod val="50000"/>
                </a:schemeClr>
              </a:solidFill>
              <a:latin typeface="Verdana" pitchFamily="34" charset="0"/>
              <a:ea typeface="Verdana" pitchFamily="34" charset="0"/>
              <a:cs typeface="Verdana" pitchFamily="34" charset="0"/>
            </a:endParaRPr>
          </a:p>
        </p:txBody>
      </p:sp>
      <p:sp>
        <p:nvSpPr>
          <p:cNvPr id="9" name="TextBox 8"/>
          <p:cNvSpPr txBox="1"/>
          <p:nvPr/>
        </p:nvSpPr>
        <p:spPr>
          <a:xfrm>
            <a:off x="1357290" y="1428736"/>
            <a:ext cx="994183" cy="369332"/>
          </a:xfrm>
          <a:prstGeom prst="rect">
            <a:avLst/>
          </a:prstGeom>
          <a:noFill/>
        </p:spPr>
        <p:txBody>
          <a:bodyPr wrap="none" rtlCol="0">
            <a:spAutoFit/>
          </a:bodyPr>
          <a:lstStyle/>
          <a:p>
            <a:r>
              <a:rPr lang="en-US" b="1" dirty="0" smtClean="0">
                <a:solidFill>
                  <a:srgbClr val="002060"/>
                </a:solidFill>
                <a:latin typeface="Verdana" pitchFamily="34" charset="0"/>
                <a:ea typeface="Verdana" pitchFamily="34" charset="0"/>
                <a:cs typeface="Verdana" pitchFamily="34" charset="0"/>
              </a:rPr>
              <a:t>G’OYA</a:t>
            </a:r>
            <a:endParaRPr lang="ru-RU" b="1" dirty="0">
              <a:solidFill>
                <a:srgbClr val="002060"/>
              </a:solidFill>
              <a:latin typeface="Verdana" pitchFamily="34" charset="0"/>
              <a:ea typeface="Verdana" pitchFamily="34" charset="0"/>
              <a:cs typeface="Verdana" pitchFamily="34" charset="0"/>
            </a:endParaRPr>
          </a:p>
        </p:txBody>
      </p:sp>
      <p:sp>
        <p:nvSpPr>
          <p:cNvPr id="19" name="TextBox 18"/>
          <p:cNvSpPr txBox="1"/>
          <p:nvPr/>
        </p:nvSpPr>
        <p:spPr>
          <a:xfrm>
            <a:off x="7347372" y="5748935"/>
            <a:ext cx="1217000" cy="369332"/>
          </a:xfrm>
          <a:prstGeom prst="rect">
            <a:avLst/>
          </a:prstGeom>
          <a:noFill/>
        </p:spPr>
        <p:txBody>
          <a:bodyPr wrap="none" rtlCol="0">
            <a:spAutoFit/>
          </a:bodyPr>
          <a:lstStyle/>
          <a:p>
            <a:r>
              <a:rPr lang="en-US" b="1" dirty="0" smtClean="0">
                <a:solidFill>
                  <a:srgbClr val="002060"/>
                </a:solidFill>
                <a:latin typeface="Verdana" pitchFamily="34" charset="0"/>
                <a:ea typeface="Verdana" pitchFamily="34" charset="0"/>
                <a:cs typeface="Verdana" pitchFamily="34" charset="0"/>
              </a:rPr>
              <a:t>YECHIM</a:t>
            </a:r>
            <a:endParaRPr lang="ru-RU" b="1" dirty="0">
              <a:solidFill>
                <a:srgbClr val="002060"/>
              </a:solidFill>
              <a:latin typeface="Verdana" pitchFamily="34" charset="0"/>
              <a:ea typeface="Verdana" pitchFamily="34" charset="0"/>
              <a:cs typeface="Verdana" pitchFamily="34" charset="0"/>
            </a:endParaRPr>
          </a:p>
        </p:txBody>
      </p:sp>
      <p:sp>
        <p:nvSpPr>
          <p:cNvPr id="12" name="Дуга 11"/>
          <p:cNvSpPr/>
          <p:nvPr/>
        </p:nvSpPr>
        <p:spPr>
          <a:xfrm rot="9948613">
            <a:off x="2640703" y="-1876367"/>
            <a:ext cx="5934167" cy="7442382"/>
          </a:xfrm>
          <a:prstGeom prst="arc">
            <a:avLst>
              <a:gd name="adj1" fmla="val 16143280"/>
              <a:gd name="adj2" fmla="val 424261"/>
            </a:avLst>
          </a:prstGeom>
          <a:ln w="381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cxnSp>
        <p:nvCxnSpPr>
          <p:cNvPr id="14" name="Прямая со стрелкой 13"/>
          <p:cNvCxnSpPr/>
          <p:nvPr/>
        </p:nvCxnSpPr>
        <p:spPr>
          <a:xfrm>
            <a:off x="2757961" y="2098485"/>
            <a:ext cx="3040843" cy="0"/>
          </a:xfrm>
          <a:prstGeom prst="straightConnector1">
            <a:avLst/>
          </a:prstGeom>
          <a:ln w="28575">
            <a:solidFill>
              <a:srgbClr val="993366"/>
            </a:solidFill>
            <a:tailEnd type="arrow"/>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2786050" y="1714488"/>
            <a:ext cx="2002471" cy="338554"/>
          </a:xfrm>
          <a:prstGeom prst="rect">
            <a:avLst/>
          </a:prstGeom>
          <a:noFill/>
        </p:spPr>
        <p:txBody>
          <a:bodyPr wrap="none" rtlCol="0">
            <a:spAutoFit/>
          </a:bodyPr>
          <a:lstStyle/>
          <a:p>
            <a:r>
              <a:rPr lang="en-US" sz="1600" dirty="0" smtClean="0">
                <a:solidFill>
                  <a:srgbClr val="002060"/>
                </a:solidFill>
                <a:latin typeface="Verdana" pitchFamily="34" charset="0"/>
                <a:ea typeface="Verdana" pitchFamily="34" charset="0"/>
                <a:cs typeface="Verdana" pitchFamily="34" charset="0"/>
              </a:rPr>
              <a:t>EXTIMOL YECHIM</a:t>
            </a:r>
            <a:endParaRPr lang="ru-RU" sz="1600" dirty="0">
              <a:solidFill>
                <a:srgbClr val="002060"/>
              </a:solidFill>
              <a:latin typeface="Verdana" pitchFamily="34" charset="0"/>
              <a:ea typeface="Verdana" pitchFamily="34" charset="0"/>
              <a:cs typeface="Verdana" pitchFamily="34" charset="0"/>
            </a:endParaRPr>
          </a:p>
        </p:txBody>
      </p:sp>
      <p:cxnSp>
        <p:nvCxnSpPr>
          <p:cNvPr id="28" name="Прямая со стрелкой 27"/>
          <p:cNvCxnSpPr/>
          <p:nvPr/>
        </p:nvCxnSpPr>
        <p:spPr>
          <a:xfrm>
            <a:off x="2870792" y="2514471"/>
            <a:ext cx="3188221" cy="0"/>
          </a:xfrm>
          <a:prstGeom prst="straightConnector1">
            <a:avLst/>
          </a:prstGeom>
          <a:ln w="28575">
            <a:solidFill>
              <a:srgbClr val="993366"/>
            </a:solidFill>
            <a:tailEnd type="arrow"/>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2928926" y="2143116"/>
            <a:ext cx="1444626" cy="338554"/>
          </a:xfrm>
          <a:prstGeom prst="rect">
            <a:avLst/>
          </a:prstGeom>
          <a:noFill/>
        </p:spPr>
        <p:txBody>
          <a:bodyPr wrap="none" rtlCol="0">
            <a:spAutoFit/>
          </a:bodyPr>
          <a:lstStyle/>
          <a:p>
            <a:r>
              <a:rPr lang="en-US" sz="1600" dirty="0" smtClean="0">
                <a:solidFill>
                  <a:srgbClr val="002060"/>
                </a:solidFill>
                <a:latin typeface="Verdana" pitchFamily="34" charset="0"/>
                <a:ea typeface="Verdana" pitchFamily="34" charset="0"/>
                <a:cs typeface="Verdana" pitchFamily="34" charset="0"/>
              </a:rPr>
              <a:t>ISHLAYDIMI</a:t>
            </a:r>
            <a:endParaRPr lang="ru-RU" sz="1600" dirty="0">
              <a:solidFill>
                <a:srgbClr val="002060"/>
              </a:solidFill>
              <a:latin typeface="Verdana" pitchFamily="34" charset="0"/>
              <a:ea typeface="Verdana" pitchFamily="34" charset="0"/>
              <a:cs typeface="Verdana" pitchFamily="34" charset="0"/>
            </a:endParaRPr>
          </a:p>
        </p:txBody>
      </p:sp>
      <p:cxnSp>
        <p:nvCxnSpPr>
          <p:cNvPr id="34" name="Прямая со стрелкой 33"/>
          <p:cNvCxnSpPr/>
          <p:nvPr/>
        </p:nvCxnSpPr>
        <p:spPr>
          <a:xfrm>
            <a:off x="3054352" y="2946519"/>
            <a:ext cx="3252814" cy="0"/>
          </a:xfrm>
          <a:prstGeom prst="straightConnector1">
            <a:avLst/>
          </a:prstGeom>
          <a:ln w="28575">
            <a:solidFill>
              <a:srgbClr val="993366"/>
            </a:solidFill>
            <a:tailEnd type="arrow"/>
          </a:ln>
        </p:spPr>
        <p:style>
          <a:lnRef idx="1">
            <a:schemeClr val="accent1"/>
          </a:lnRef>
          <a:fillRef idx="0">
            <a:schemeClr val="accent1"/>
          </a:fillRef>
          <a:effectRef idx="0">
            <a:schemeClr val="accent1"/>
          </a:effectRef>
          <a:fontRef idx="minor">
            <a:schemeClr val="tx1"/>
          </a:fontRef>
        </p:style>
      </p:cxnSp>
      <p:sp>
        <p:nvSpPr>
          <p:cNvPr id="35" name="TextBox 34"/>
          <p:cNvSpPr txBox="1"/>
          <p:nvPr/>
        </p:nvSpPr>
        <p:spPr>
          <a:xfrm>
            <a:off x="3054352" y="2646110"/>
            <a:ext cx="2942409" cy="338554"/>
          </a:xfrm>
          <a:prstGeom prst="rect">
            <a:avLst/>
          </a:prstGeom>
          <a:noFill/>
        </p:spPr>
        <p:txBody>
          <a:bodyPr wrap="none" rtlCol="0">
            <a:spAutoFit/>
          </a:bodyPr>
          <a:lstStyle/>
          <a:p>
            <a:r>
              <a:rPr lang="en-US" sz="1600" dirty="0" smtClean="0">
                <a:solidFill>
                  <a:srgbClr val="002060"/>
                </a:solidFill>
                <a:latin typeface="Verdana" pitchFamily="34" charset="0"/>
                <a:ea typeface="Verdana" pitchFamily="34" charset="0"/>
                <a:cs typeface="Verdana" pitchFamily="34" charset="0"/>
              </a:rPr>
              <a:t>QANDAY BAJARISH KERAK</a:t>
            </a:r>
            <a:endParaRPr lang="ru-RU" sz="1600" dirty="0">
              <a:solidFill>
                <a:srgbClr val="002060"/>
              </a:solidFill>
              <a:latin typeface="Verdana" pitchFamily="34" charset="0"/>
              <a:ea typeface="Verdana" pitchFamily="34" charset="0"/>
              <a:cs typeface="Verdana" pitchFamily="34" charset="0"/>
            </a:endParaRPr>
          </a:p>
        </p:txBody>
      </p:sp>
      <p:cxnSp>
        <p:nvCxnSpPr>
          <p:cNvPr id="36" name="Прямая со стрелкой 35"/>
          <p:cNvCxnSpPr/>
          <p:nvPr/>
        </p:nvCxnSpPr>
        <p:spPr>
          <a:xfrm flipV="1">
            <a:off x="3315380" y="3355157"/>
            <a:ext cx="3373377" cy="23410"/>
          </a:xfrm>
          <a:prstGeom prst="straightConnector1">
            <a:avLst/>
          </a:prstGeom>
          <a:ln w="28575">
            <a:solidFill>
              <a:srgbClr val="993366"/>
            </a:solidFill>
            <a:tailEnd type="arrow"/>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3315380" y="3078158"/>
            <a:ext cx="2658100" cy="338554"/>
          </a:xfrm>
          <a:prstGeom prst="rect">
            <a:avLst/>
          </a:prstGeom>
          <a:noFill/>
        </p:spPr>
        <p:txBody>
          <a:bodyPr wrap="none" rtlCol="0">
            <a:spAutoFit/>
          </a:bodyPr>
          <a:lstStyle/>
          <a:p>
            <a:r>
              <a:rPr lang="en-US" sz="1600" dirty="0" smtClean="0">
                <a:solidFill>
                  <a:srgbClr val="002060"/>
                </a:solidFill>
                <a:latin typeface="Verdana" pitchFamily="34" charset="0"/>
                <a:ea typeface="Verdana" pitchFamily="34" charset="0"/>
                <a:cs typeface="Verdana" pitchFamily="34" charset="0"/>
              </a:rPr>
              <a:t>QANDAY JORIY ETILADI</a:t>
            </a:r>
            <a:endParaRPr lang="ru-RU" sz="1600" dirty="0">
              <a:solidFill>
                <a:srgbClr val="002060"/>
              </a:solidFill>
              <a:latin typeface="Verdana" pitchFamily="34" charset="0"/>
              <a:ea typeface="Verdana" pitchFamily="34" charset="0"/>
              <a:cs typeface="Verdana" pitchFamily="34" charset="0"/>
            </a:endParaRPr>
          </a:p>
        </p:txBody>
      </p:sp>
      <p:cxnSp>
        <p:nvCxnSpPr>
          <p:cNvPr id="38" name="Прямая со стрелкой 37"/>
          <p:cNvCxnSpPr/>
          <p:nvPr/>
        </p:nvCxnSpPr>
        <p:spPr>
          <a:xfrm>
            <a:off x="3610741" y="3792756"/>
            <a:ext cx="3321945" cy="0"/>
          </a:xfrm>
          <a:prstGeom prst="straightConnector1">
            <a:avLst/>
          </a:prstGeom>
          <a:ln w="28575">
            <a:solidFill>
              <a:srgbClr val="993366"/>
            </a:solidFill>
            <a:tailEnd type="arrow"/>
          </a:ln>
        </p:spPr>
        <p:style>
          <a:lnRef idx="1">
            <a:schemeClr val="accent1"/>
          </a:lnRef>
          <a:fillRef idx="0">
            <a:schemeClr val="accent1"/>
          </a:fillRef>
          <a:effectRef idx="0">
            <a:schemeClr val="accent1"/>
          </a:effectRef>
          <a:fontRef idx="minor">
            <a:schemeClr val="tx1"/>
          </a:fontRef>
        </p:style>
      </p:cxnSp>
      <p:sp>
        <p:nvSpPr>
          <p:cNvPr id="39" name="TextBox 38"/>
          <p:cNvSpPr txBox="1"/>
          <p:nvPr/>
        </p:nvSpPr>
        <p:spPr>
          <a:xfrm>
            <a:off x="3610741" y="3492347"/>
            <a:ext cx="3456384" cy="338554"/>
          </a:xfrm>
          <a:prstGeom prst="rect">
            <a:avLst/>
          </a:prstGeom>
          <a:noFill/>
        </p:spPr>
        <p:txBody>
          <a:bodyPr wrap="square" rtlCol="0">
            <a:spAutoFit/>
          </a:bodyPr>
          <a:lstStyle/>
          <a:p>
            <a:r>
              <a:rPr lang="en-US" sz="1600" dirty="0" smtClean="0">
                <a:solidFill>
                  <a:srgbClr val="002060"/>
                </a:solidFill>
                <a:latin typeface="Verdana" pitchFamily="34" charset="0"/>
                <a:ea typeface="Verdana" pitchFamily="34" charset="0"/>
                <a:cs typeface="Verdana" pitchFamily="34" charset="0"/>
              </a:rPr>
              <a:t>QANAQA RESURSLAR KERAK</a:t>
            </a:r>
            <a:endParaRPr lang="ru-RU" sz="1600" dirty="0">
              <a:solidFill>
                <a:srgbClr val="002060"/>
              </a:solidFill>
              <a:latin typeface="Verdana" pitchFamily="34" charset="0"/>
              <a:ea typeface="Verdana" pitchFamily="34" charset="0"/>
              <a:cs typeface="Verdana" pitchFamily="34" charset="0"/>
            </a:endParaRPr>
          </a:p>
        </p:txBody>
      </p:sp>
      <p:cxnSp>
        <p:nvCxnSpPr>
          <p:cNvPr id="40" name="Прямая со стрелкой 39"/>
          <p:cNvCxnSpPr/>
          <p:nvPr/>
        </p:nvCxnSpPr>
        <p:spPr>
          <a:xfrm flipV="1">
            <a:off x="3930352" y="4219253"/>
            <a:ext cx="3319857" cy="23410"/>
          </a:xfrm>
          <a:prstGeom prst="straightConnector1">
            <a:avLst/>
          </a:prstGeom>
          <a:ln w="28575">
            <a:solidFill>
              <a:srgbClr val="993366"/>
            </a:solidFill>
            <a:tailEnd type="arrow"/>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3930352" y="3942254"/>
            <a:ext cx="2613601" cy="338554"/>
          </a:xfrm>
          <a:prstGeom prst="rect">
            <a:avLst/>
          </a:prstGeom>
          <a:noFill/>
        </p:spPr>
        <p:txBody>
          <a:bodyPr wrap="none" rtlCol="0">
            <a:spAutoFit/>
          </a:bodyPr>
          <a:lstStyle/>
          <a:p>
            <a:r>
              <a:rPr lang="en-US" sz="1600" dirty="0" smtClean="0">
                <a:solidFill>
                  <a:srgbClr val="002060"/>
                </a:solidFill>
                <a:latin typeface="Verdana" pitchFamily="34" charset="0"/>
                <a:ea typeface="Verdana" pitchFamily="34" charset="0"/>
                <a:cs typeface="Verdana" pitchFamily="34" charset="0"/>
              </a:rPr>
              <a:t>RESURSLAR MAVJUDMI</a:t>
            </a:r>
            <a:endParaRPr lang="ru-RU" sz="1600" dirty="0">
              <a:solidFill>
                <a:srgbClr val="002060"/>
              </a:solidFill>
              <a:latin typeface="Verdana" pitchFamily="34" charset="0"/>
              <a:ea typeface="Verdana" pitchFamily="34" charset="0"/>
              <a:cs typeface="Verdana" pitchFamily="34" charset="0"/>
            </a:endParaRPr>
          </a:p>
        </p:txBody>
      </p:sp>
      <p:cxnSp>
        <p:nvCxnSpPr>
          <p:cNvPr id="42" name="Прямая со стрелкой 41"/>
          <p:cNvCxnSpPr/>
          <p:nvPr/>
        </p:nvCxnSpPr>
        <p:spPr>
          <a:xfrm>
            <a:off x="4342316" y="4674711"/>
            <a:ext cx="3483646" cy="0"/>
          </a:xfrm>
          <a:prstGeom prst="straightConnector1">
            <a:avLst/>
          </a:prstGeom>
          <a:ln w="28575">
            <a:solidFill>
              <a:srgbClr val="993366"/>
            </a:solidFill>
            <a:tailEnd type="arrow"/>
          </a:ln>
        </p:spPr>
        <p:style>
          <a:lnRef idx="1">
            <a:schemeClr val="accent1"/>
          </a:lnRef>
          <a:fillRef idx="0">
            <a:schemeClr val="accent1"/>
          </a:fillRef>
          <a:effectRef idx="0">
            <a:schemeClr val="accent1"/>
          </a:effectRef>
          <a:fontRef idx="minor">
            <a:schemeClr val="tx1"/>
          </a:fontRef>
        </p:style>
      </p:cxnSp>
      <p:sp>
        <p:nvSpPr>
          <p:cNvPr id="43" name="TextBox 42"/>
          <p:cNvSpPr txBox="1"/>
          <p:nvPr/>
        </p:nvSpPr>
        <p:spPr>
          <a:xfrm>
            <a:off x="4342316" y="4374302"/>
            <a:ext cx="2470292" cy="338554"/>
          </a:xfrm>
          <a:prstGeom prst="rect">
            <a:avLst/>
          </a:prstGeom>
          <a:noFill/>
        </p:spPr>
        <p:txBody>
          <a:bodyPr wrap="none" rtlCol="0">
            <a:spAutoFit/>
          </a:bodyPr>
          <a:lstStyle/>
          <a:p>
            <a:r>
              <a:rPr lang="en-US" sz="1600" dirty="0" smtClean="0">
                <a:solidFill>
                  <a:srgbClr val="002060"/>
                </a:solidFill>
                <a:latin typeface="Verdana" pitchFamily="34" charset="0"/>
                <a:ea typeface="Verdana" pitchFamily="34" charset="0"/>
                <a:cs typeface="Verdana" pitchFamily="34" charset="0"/>
              </a:rPr>
              <a:t>NATIJA NIMA BO’LADI</a:t>
            </a:r>
            <a:endParaRPr lang="ru-RU" sz="1600" dirty="0">
              <a:solidFill>
                <a:srgbClr val="002060"/>
              </a:solidFill>
              <a:latin typeface="Verdana" pitchFamily="34" charset="0"/>
              <a:ea typeface="Verdana" pitchFamily="34" charset="0"/>
              <a:cs typeface="Verdana" pitchFamily="34" charset="0"/>
            </a:endParaRPr>
          </a:p>
        </p:txBody>
      </p:sp>
      <p:cxnSp>
        <p:nvCxnSpPr>
          <p:cNvPr id="44" name="Прямая со стрелкой 43"/>
          <p:cNvCxnSpPr/>
          <p:nvPr/>
        </p:nvCxnSpPr>
        <p:spPr>
          <a:xfrm>
            <a:off x="5232269" y="5106759"/>
            <a:ext cx="2912977" cy="0"/>
          </a:xfrm>
          <a:prstGeom prst="straightConnector1">
            <a:avLst/>
          </a:prstGeom>
          <a:ln w="28575">
            <a:solidFill>
              <a:srgbClr val="993366"/>
            </a:solidFill>
            <a:tailEnd type="arrow"/>
          </a:ln>
        </p:spPr>
        <p:style>
          <a:lnRef idx="1">
            <a:schemeClr val="accent1"/>
          </a:lnRef>
          <a:fillRef idx="0">
            <a:schemeClr val="accent1"/>
          </a:fillRef>
          <a:effectRef idx="0">
            <a:schemeClr val="accent1"/>
          </a:effectRef>
          <a:fontRef idx="minor">
            <a:schemeClr val="tx1"/>
          </a:fontRef>
        </p:style>
      </p:cxnSp>
      <p:sp>
        <p:nvSpPr>
          <p:cNvPr id="45" name="TextBox 44"/>
          <p:cNvSpPr txBox="1"/>
          <p:nvPr/>
        </p:nvSpPr>
        <p:spPr>
          <a:xfrm>
            <a:off x="5232269" y="4806350"/>
            <a:ext cx="2811604" cy="338554"/>
          </a:xfrm>
          <a:prstGeom prst="rect">
            <a:avLst/>
          </a:prstGeom>
          <a:noFill/>
        </p:spPr>
        <p:txBody>
          <a:bodyPr wrap="none" rtlCol="0">
            <a:spAutoFit/>
          </a:bodyPr>
          <a:lstStyle/>
          <a:p>
            <a:r>
              <a:rPr lang="en-US" sz="1600" dirty="0" smtClean="0">
                <a:solidFill>
                  <a:srgbClr val="002060"/>
                </a:solidFill>
                <a:latin typeface="Verdana" pitchFamily="34" charset="0"/>
                <a:ea typeface="Verdana" pitchFamily="34" charset="0"/>
                <a:cs typeface="Verdana" pitchFamily="34" charset="0"/>
              </a:rPr>
              <a:t>MAQSADGA </a:t>
            </a:r>
            <a:r>
              <a:rPr lang="en-US" sz="1600" dirty="0" smtClean="0">
                <a:solidFill>
                  <a:srgbClr val="002060"/>
                </a:solidFill>
                <a:latin typeface="Verdana" pitchFamily="34" charset="0"/>
                <a:ea typeface="Verdana" pitchFamily="34" charset="0"/>
                <a:cs typeface="Verdana" pitchFamily="34" charset="0"/>
              </a:rPr>
              <a:t>MUVOFIQMI</a:t>
            </a:r>
            <a:endParaRPr lang="ru-RU" sz="1600" dirty="0">
              <a:solidFill>
                <a:srgbClr val="002060"/>
              </a:solidFill>
              <a:latin typeface="Verdana" pitchFamily="34" charset="0"/>
              <a:ea typeface="Verdana" pitchFamily="34" charset="0"/>
              <a:cs typeface="Verdana" pitchFamily="34" charset="0"/>
            </a:endParaRPr>
          </a:p>
        </p:txBody>
      </p:sp>
      <p:cxnSp>
        <p:nvCxnSpPr>
          <p:cNvPr id="56" name="Прямая со стрелкой 55"/>
          <p:cNvCxnSpPr/>
          <p:nvPr/>
        </p:nvCxnSpPr>
        <p:spPr>
          <a:xfrm>
            <a:off x="5597675" y="5540642"/>
            <a:ext cx="2912977" cy="0"/>
          </a:xfrm>
          <a:prstGeom prst="straightConnector1">
            <a:avLst/>
          </a:prstGeom>
          <a:ln w="28575">
            <a:solidFill>
              <a:srgbClr val="993366"/>
            </a:solidFill>
            <a:tailEnd type="arrow"/>
          </a:ln>
        </p:spPr>
        <p:style>
          <a:lnRef idx="1">
            <a:schemeClr val="accent1"/>
          </a:lnRef>
          <a:fillRef idx="0">
            <a:schemeClr val="accent1"/>
          </a:fillRef>
          <a:effectRef idx="0">
            <a:schemeClr val="accent1"/>
          </a:effectRef>
          <a:fontRef idx="minor">
            <a:schemeClr val="tx1"/>
          </a:fontRef>
        </p:style>
      </p:cxnSp>
      <p:sp>
        <p:nvSpPr>
          <p:cNvPr id="57" name="TextBox 56"/>
          <p:cNvSpPr txBox="1"/>
          <p:nvPr/>
        </p:nvSpPr>
        <p:spPr>
          <a:xfrm>
            <a:off x="5597675" y="5240233"/>
            <a:ext cx="1463670" cy="338554"/>
          </a:xfrm>
          <a:prstGeom prst="rect">
            <a:avLst/>
          </a:prstGeom>
          <a:noFill/>
        </p:spPr>
        <p:txBody>
          <a:bodyPr wrap="none" rtlCol="0">
            <a:spAutoFit/>
          </a:bodyPr>
          <a:lstStyle/>
          <a:p>
            <a:r>
              <a:rPr lang="en-US" sz="1600" dirty="0" smtClean="0">
                <a:solidFill>
                  <a:srgbClr val="002060"/>
                </a:solidFill>
                <a:latin typeface="Verdana" pitchFamily="34" charset="0"/>
                <a:ea typeface="Verdana" pitchFamily="34" charset="0"/>
                <a:cs typeface="Verdana" pitchFamily="34" charset="0"/>
              </a:rPr>
              <a:t>TO’SQINLAR</a:t>
            </a:r>
            <a:endParaRPr lang="ru-RU" sz="1600" dirty="0">
              <a:solidFill>
                <a:srgbClr val="002060"/>
              </a:solidFill>
              <a:latin typeface="Verdana" pitchFamily="34" charset="0"/>
              <a:ea typeface="Verdana" pitchFamily="34" charset="0"/>
              <a:cs typeface="Verdana" pitchFamily="34" charset="0"/>
            </a:endParaRPr>
          </a:p>
        </p:txBody>
      </p:sp>
      <p:sp>
        <p:nvSpPr>
          <p:cNvPr id="30" name="Прямоугольник 29"/>
          <p:cNvSpPr/>
          <p:nvPr/>
        </p:nvSpPr>
        <p:spPr>
          <a:xfrm>
            <a:off x="1000100" y="142852"/>
            <a:ext cx="8143900" cy="1077218"/>
          </a:xfrm>
          <a:prstGeom prst="rect">
            <a:avLst/>
          </a:prstGeom>
          <a:solidFill>
            <a:srgbClr val="FFFF00"/>
          </a:solidFill>
        </p:spPr>
        <p:txBody>
          <a:bodyPr wrap="square">
            <a:spAutoFit/>
          </a:bodyPr>
          <a:lstStyle/>
          <a:p>
            <a:pPr lvl="0" algn="ctr">
              <a:spcBef>
                <a:spcPct val="20000"/>
              </a:spcBef>
            </a:pPr>
            <a:r>
              <a:rPr lang="en-US" sz="3200" b="1" dirty="0" smtClean="0">
                <a:solidFill>
                  <a:srgbClr val="FF0000"/>
                </a:solidFill>
                <a:latin typeface="Verdana" pitchFamily="34" charset="0"/>
                <a:ea typeface="Verdana" pitchFamily="34" charset="0"/>
                <a:cs typeface="Verdana" pitchFamily="34" charset="0"/>
              </a:rPr>
              <a:t>QAROR ISHLAB CHIQISH ALGORITMI</a:t>
            </a:r>
          </a:p>
        </p:txBody>
      </p:sp>
    </p:spTree>
    <p:extLst>
      <p:ext uri="{BB962C8B-B14F-4D97-AF65-F5344CB8AC3E}">
        <p14:creationId xmlns="" xmlns:p14="http://schemas.microsoft.com/office/powerpoint/2010/main" val="359131876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79613" y="214290"/>
            <a:ext cx="7964387" cy="476672"/>
          </a:xfrm>
          <a:solidFill>
            <a:srgbClr val="FFFF00"/>
          </a:solidFill>
        </p:spPr>
        <p:txBody>
          <a:bodyPr>
            <a:noAutofit/>
          </a:bodyPr>
          <a:lstStyle/>
          <a:p>
            <a:pPr algn="ctr"/>
            <a:r>
              <a:rPr lang="ru-RU" sz="2800" b="1" u="sng" dirty="0" smtClean="0">
                <a:solidFill>
                  <a:srgbClr val="FF0000"/>
                </a:solidFill>
                <a:latin typeface="Times New Roman" pitchFamily="18" charset="0"/>
                <a:ea typeface="Verdana" pitchFamily="34" charset="0"/>
                <a:cs typeface="Times New Roman" pitchFamily="18" charset="0"/>
              </a:rPr>
              <a:t/>
            </a:r>
            <a:br>
              <a:rPr lang="ru-RU" sz="2800" b="1" u="sng" dirty="0" smtClean="0">
                <a:solidFill>
                  <a:srgbClr val="FF0000"/>
                </a:solidFill>
                <a:latin typeface="Times New Roman" pitchFamily="18" charset="0"/>
                <a:ea typeface="Verdana" pitchFamily="34" charset="0"/>
                <a:cs typeface="Times New Roman" pitchFamily="18" charset="0"/>
              </a:rPr>
            </a:br>
            <a:r>
              <a:rPr lang="en-US" sz="2800" b="1" dirty="0" smtClean="0">
                <a:solidFill>
                  <a:srgbClr val="FF0000"/>
                </a:solidFill>
                <a:effectLst/>
                <a:latin typeface="Times New Roman" pitchFamily="18" charset="0"/>
                <a:ea typeface="Verdana" pitchFamily="34" charset="0"/>
                <a:cs typeface="Times New Roman" pitchFamily="18" charset="0"/>
              </a:rPr>
              <a:t>SWOT – TAXLIL  /  STEP- TAXLIL</a:t>
            </a:r>
            <a:r>
              <a:rPr lang="en-US" sz="2800" i="1" dirty="0" smtClean="0">
                <a:solidFill>
                  <a:srgbClr val="FF0000"/>
                </a:solidFill>
                <a:latin typeface="Times New Roman" pitchFamily="18" charset="0"/>
                <a:ea typeface="Verdana" pitchFamily="34" charset="0"/>
                <a:cs typeface="Times New Roman" pitchFamily="18" charset="0"/>
              </a:rPr>
              <a:t/>
            </a:r>
            <a:br>
              <a:rPr lang="en-US" sz="2800" i="1" dirty="0" smtClean="0">
                <a:solidFill>
                  <a:srgbClr val="FF0000"/>
                </a:solidFill>
                <a:latin typeface="Times New Roman" pitchFamily="18" charset="0"/>
                <a:ea typeface="Verdana" pitchFamily="34" charset="0"/>
                <a:cs typeface="Times New Roman" pitchFamily="18" charset="0"/>
              </a:rPr>
            </a:br>
            <a:endParaRPr lang="ru-RU" sz="2800" i="1" dirty="0">
              <a:solidFill>
                <a:srgbClr val="FF0000"/>
              </a:solidFill>
              <a:latin typeface="Times New Roman" pitchFamily="18" charset="0"/>
              <a:ea typeface="Verdana" pitchFamily="34" charset="0"/>
              <a:cs typeface="Times New Roman" pitchFamily="18" charset="0"/>
            </a:endParaRPr>
          </a:p>
        </p:txBody>
      </p:sp>
      <p:sp>
        <p:nvSpPr>
          <p:cNvPr id="4" name="Прямоугольник 3"/>
          <p:cNvSpPr/>
          <p:nvPr/>
        </p:nvSpPr>
        <p:spPr>
          <a:xfrm>
            <a:off x="1214414" y="714356"/>
            <a:ext cx="3785644" cy="2643206"/>
          </a:xfrm>
          <a:prstGeom prst="rect">
            <a:avLst/>
          </a:prstGeom>
          <a:ln>
            <a:solidFill>
              <a:schemeClr val="accent4">
                <a:lumMod val="50000"/>
              </a:schemeClr>
            </a:solidFill>
          </a:ln>
        </p:spPr>
        <p:style>
          <a:lnRef idx="2">
            <a:schemeClr val="accent2"/>
          </a:lnRef>
          <a:fillRef idx="1">
            <a:schemeClr val="lt1"/>
          </a:fillRef>
          <a:effectRef idx="0">
            <a:schemeClr val="accent2"/>
          </a:effectRef>
          <a:fontRef idx="minor">
            <a:schemeClr val="dk1"/>
          </a:fontRef>
        </p:style>
        <p:txBody>
          <a:bodyPr rtlCol="0" anchor="t"/>
          <a:lstStyle/>
          <a:p>
            <a:r>
              <a:rPr lang="en-US" sz="1600" b="1" dirty="0" smtClean="0">
                <a:solidFill>
                  <a:srgbClr val="993366"/>
                </a:solidFill>
                <a:latin typeface="Verdana" pitchFamily="34" charset="0"/>
                <a:ea typeface="Verdana" pitchFamily="34" charset="0"/>
                <a:cs typeface="Verdana" pitchFamily="34" charset="0"/>
              </a:rPr>
              <a:t>S</a:t>
            </a:r>
            <a:r>
              <a:rPr lang="ru-RU" sz="1600" b="1" dirty="0">
                <a:solidFill>
                  <a:srgbClr val="993366"/>
                </a:solidFill>
                <a:latin typeface="Verdana" pitchFamily="34" charset="0"/>
                <a:ea typeface="Verdana" pitchFamily="34" charset="0"/>
                <a:cs typeface="Verdana" pitchFamily="34" charset="0"/>
              </a:rPr>
              <a:t> </a:t>
            </a:r>
            <a:r>
              <a:rPr lang="en-US" sz="1600" b="1" dirty="0" smtClean="0">
                <a:solidFill>
                  <a:srgbClr val="993366"/>
                </a:solidFill>
                <a:latin typeface="Verdana" pitchFamily="34" charset="0"/>
                <a:ea typeface="Verdana" pitchFamily="34" charset="0"/>
                <a:cs typeface="Verdana" pitchFamily="34" charset="0"/>
              </a:rPr>
              <a:t>– KUCH</a:t>
            </a:r>
            <a:endParaRPr lang="ru-RU" sz="1600" b="1" dirty="0" smtClean="0">
              <a:solidFill>
                <a:srgbClr val="993366"/>
              </a:solidFill>
              <a:latin typeface="Verdana" pitchFamily="34" charset="0"/>
              <a:ea typeface="Verdana" pitchFamily="34" charset="0"/>
              <a:cs typeface="Verdana" pitchFamily="34" charset="0"/>
            </a:endParaRPr>
          </a:p>
          <a:p>
            <a:r>
              <a:rPr lang="en-US" sz="1400" dirty="0" smtClean="0">
                <a:solidFill>
                  <a:schemeClr val="tx2">
                    <a:lumMod val="50000"/>
                  </a:schemeClr>
                </a:solidFill>
                <a:latin typeface="Verdana" pitchFamily="34" charset="0"/>
                <a:ea typeface="Verdana" pitchFamily="34" charset="0"/>
                <a:cs typeface="Verdana" pitchFamily="34" charset="0"/>
              </a:rPr>
              <a:t>KUCHLI TOMONLAR</a:t>
            </a:r>
            <a:endParaRPr lang="ru-RU" sz="1400" dirty="0" smtClean="0">
              <a:solidFill>
                <a:schemeClr val="tx2">
                  <a:lumMod val="50000"/>
                </a:schemeClr>
              </a:solidFill>
              <a:latin typeface="Verdana" pitchFamily="34" charset="0"/>
              <a:ea typeface="Verdana" pitchFamily="34" charset="0"/>
              <a:cs typeface="Verdana" pitchFamily="34" charset="0"/>
            </a:endParaRPr>
          </a:p>
          <a:p>
            <a:endParaRPr lang="ru-RU" sz="1500" dirty="0">
              <a:solidFill>
                <a:schemeClr val="tx2">
                  <a:lumMod val="50000"/>
                </a:schemeClr>
              </a:solidFill>
              <a:latin typeface="Verdana" pitchFamily="34" charset="0"/>
              <a:ea typeface="Verdana" pitchFamily="34" charset="0"/>
              <a:cs typeface="Verdana" pitchFamily="34" charset="0"/>
            </a:endParaRPr>
          </a:p>
          <a:p>
            <a:r>
              <a:rPr lang="en-US" sz="1500" b="1" dirty="0" smtClean="0">
                <a:solidFill>
                  <a:srgbClr val="993366"/>
                </a:solidFill>
                <a:latin typeface="Verdana" pitchFamily="34" charset="0"/>
                <a:ea typeface="Verdana" pitchFamily="34" charset="0"/>
                <a:cs typeface="Verdana" pitchFamily="34" charset="0"/>
              </a:rPr>
              <a:t>MUHIT</a:t>
            </a:r>
            <a:r>
              <a:rPr lang="ru-RU" sz="1500" b="1" dirty="0" smtClean="0">
                <a:solidFill>
                  <a:srgbClr val="993366"/>
                </a:solidFill>
                <a:latin typeface="Verdana" pitchFamily="34" charset="0"/>
                <a:ea typeface="Verdana" pitchFamily="34" charset="0"/>
                <a:cs typeface="Verdana" pitchFamily="34" charset="0"/>
              </a:rPr>
              <a:t>:</a:t>
            </a:r>
            <a:r>
              <a:rPr lang="ru-RU" sz="1500" dirty="0" smtClean="0">
                <a:solidFill>
                  <a:schemeClr val="tx2">
                    <a:lumMod val="50000"/>
                  </a:schemeClr>
                </a:solidFill>
                <a:latin typeface="Verdana" pitchFamily="34" charset="0"/>
                <a:ea typeface="Verdana" pitchFamily="34" charset="0"/>
                <a:cs typeface="Verdana" pitchFamily="34" charset="0"/>
              </a:rPr>
              <a:t> </a:t>
            </a:r>
            <a:r>
              <a:rPr lang="en-US" sz="1500" b="1" dirty="0" smtClean="0">
                <a:solidFill>
                  <a:schemeClr val="tx2">
                    <a:lumMod val="50000"/>
                  </a:schemeClr>
                </a:solidFill>
                <a:latin typeface="Verdana" pitchFamily="34" charset="0"/>
                <a:ea typeface="Verdana" pitchFamily="34" charset="0"/>
                <a:cs typeface="Verdana" pitchFamily="34" charset="0"/>
              </a:rPr>
              <a:t>MAKRO-</a:t>
            </a:r>
            <a:r>
              <a:rPr lang="en-US" sz="1500" b="1" dirty="0" smtClean="0">
                <a:solidFill>
                  <a:schemeClr val="tx2">
                    <a:lumMod val="50000"/>
                  </a:schemeClr>
                </a:solidFill>
                <a:latin typeface="Verdana" pitchFamily="34" charset="0"/>
                <a:ea typeface="Verdana" pitchFamily="34" charset="0"/>
                <a:cs typeface="Verdana" pitchFamily="34" charset="0"/>
              </a:rPr>
              <a:t>, MEZO-, </a:t>
            </a:r>
            <a:r>
              <a:rPr lang="ru-RU" sz="1500" b="1" dirty="0" smtClean="0">
                <a:solidFill>
                  <a:schemeClr val="tx2">
                    <a:lumMod val="50000"/>
                  </a:schemeClr>
                </a:solidFill>
                <a:latin typeface="Verdana" pitchFamily="34" charset="0"/>
                <a:ea typeface="Verdana" pitchFamily="34" charset="0"/>
                <a:cs typeface="Verdana" pitchFamily="34" charset="0"/>
              </a:rPr>
              <a:t>М</a:t>
            </a:r>
            <a:r>
              <a:rPr lang="en-US" sz="1500" b="1" dirty="0" smtClean="0">
                <a:solidFill>
                  <a:schemeClr val="tx2">
                    <a:lumMod val="50000"/>
                  </a:schemeClr>
                </a:solidFill>
                <a:latin typeface="Verdana" pitchFamily="34" charset="0"/>
                <a:ea typeface="Verdana" pitchFamily="34" charset="0"/>
                <a:cs typeface="Verdana" pitchFamily="34" charset="0"/>
              </a:rPr>
              <a:t>IKRO-</a:t>
            </a:r>
            <a:endParaRPr lang="ru-RU" sz="1500" b="1" dirty="0" smtClean="0">
              <a:solidFill>
                <a:schemeClr val="tx2">
                  <a:lumMod val="50000"/>
                </a:schemeClr>
              </a:solidFill>
              <a:latin typeface="Verdana" pitchFamily="34" charset="0"/>
              <a:ea typeface="Verdana" pitchFamily="34" charset="0"/>
              <a:cs typeface="Verdana" pitchFamily="34" charset="0"/>
            </a:endParaRPr>
          </a:p>
          <a:p>
            <a:endParaRPr lang="ru-RU" sz="1500" dirty="0">
              <a:solidFill>
                <a:schemeClr val="tx2">
                  <a:lumMod val="50000"/>
                </a:schemeClr>
              </a:solidFill>
              <a:latin typeface="Verdana" pitchFamily="34" charset="0"/>
              <a:ea typeface="Verdana" pitchFamily="34" charset="0"/>
              <a:cs typeface="Verdana" pitchFamily="34" charset="0"/>
            </a:endParaRPr>
          </a:p>
          <a:p>
            <a:r>
              <a:rPr lang="en-US" sz="1500" b="1" dirty="0" smtClean="0">
                <a:solidFill>
                  <a:srgbClr val="993366"/>
                </a:solidFill>
                <a:latin typeface="Verdana" pitchFamily="34" charset="0"/>
                <a:ea typeface="Verdana" pitchFamily="34" charset="0"/>
                <a:cs typeface="Verdana" pitchFamily="34" charset="0"/>
              </a:rPr>
              <a:t>STEP-OMILLAR</a:t>
            </a:r>
            <a:r>
              <a:rPr lang="ru-RU" sz="1500" b="1" dirty="0" smtClean="0">
                <a:solidFill>
                  <a:srgbClr val="993366"/>
                </a:solidFill>
                <a:latin typeface="Verdana" pitchFamily="34" charset="0"/>
                <a:ea typeface="Verdana" pitchFamily="34" charset="0"/>
                <a:cs typeface="Verdana" pitchFamily="34" charset="0"/>
              </a:rPr>
              <a:t>:</a:t>
            </a:r>
          </a:p>
          <a:p>
            <a:r>
              <a:rPr lang="en-US" sz="1500" dirty="0" smtClean="0">
                <a:solidFill>
                  <a:schemeClr val="accent5">
                    <a:lumMod val="75000"/>
                  </a:schemeClr>
                </a:solidFill>
                <a:latin typeface="Verdana" pitchFamily="34" charset="0"/>
                <a:ea typeface="Verdana" pitchFamily="34" charset="0"/>
                <a:cs typeface="Verdana" pitchFamily="34" charset="0"/>
              </a:rPr>
              <a:t>S - IJTIMOIY</a:t>
            </a:r>
            <a:endParaRPr lang="ru-RU" sz="1500" dirty="0" smtClean="0">
              <a:solidFill>
                <a:schemeClr val="accent5">
                  <a:lumMod val="75000"/>
                </a:schemeClr>
              </a:solidFill>
              <a:latin typeface="Verdana" pitchFamily="34" charset="0"/>
              <a:ea typeface="Verdana" pitchFamily="34" charset="0"/>
              <a:cs typeface="Verdana" pitchFamily="34" charset="0"/>
            </a:endParaRPr>
          </a:p>
          <a:p>
            <a:r>
              <a:rPr lang="en-US" sz="1500" dirty="0" smtClean="0">
                <a:solidFill>
                  <a:schemeClr val="accent5">
                    <a:lumMod val="75000"/>
                  </a:schemeClr>
                </a:solidFill>
                <a:latin typeface="Verdana" pitchFamily="34" charset="0"/>
                <a:ea typeface="Verdana" pitchFamily="34" charset="0"/>
                <a:cs typeface="Verdana" pitchFamily="34" charset="0"/>
              </a:rPr>
              <a:t>T</a:t>
            </a:r>
            <a:r>
              <a:rPr lang="ru-RU" sz="1500" dirty="0" smtClean="0">
                <a:solidFill>
                  <a:schemeClr val="accent5">
                    <a:lumMod val="75000"/>
                  </a:schemeClr>
                </a:solidFill>
                <a:latin typeface="Verdana" pitchFamily="34" charset="0"/>
                <a:ea typeface="Verdana" pitchFamily="34" charset="0"/>
                <a:cs typeface="Verdana" pitchFamily="34" charset="0"/>
              </a:rPr>
              <a:t> – </a:t>
            </a:r>
            <a:r>
              <a:rPr lang="en-US" sz="1500" dirty="0" smtClean="0">
                <a:solidFill>
                  <a:schemeClr val="accent5">
                    <a:lumMod val="75000"/>
                  </a:schemeClr>
                </a:solidFill>
                <a:latin typeface="Verdana" pitchFamily="34" charset="0"/>
                <a:ea typeface="Verdana" pitchFamily="34" charset="0"/>
                <a:cs typeface="Verdana" pitchFamily="34" charset="0"/>
              </a:rPr>
              <a:t>TEXNIKA-TEXNOLOGIK</a:t>
            </a:r>
          </a:p>
          <a:p>
            <a:r>
              <a:rPr lang="en-US" sz="1500" dirty="0" smtClean="0">
                <a:solidFill>
                  <a:schemeClr val="accent5">
                    <a:lumMod val="75000"/>
                  </a:schemeClr>
                </a:solidFill>
                <a:latin typeface="Verdana" pitchFamily="34" charset="0"/>
                <a:ea typeface="Verdana" pitchFamily="34" charset="0"/>
                <a:cs typeface="Verdana" pitchFamily="34" charset="0"/>
              </a:rPr>
              <a:t>E</a:t>
            </a:r>
            <a:r>
              <a:rPr lang="ru-RU" sz="1500" dirty="0" smtClean="0">
                <a:solidFill>
                  <a:schemeClr val="accent5">
                    <a:lumMod val="75000"/>
                  </a:schemeClr>
                </a:solidFill>
                <a:latin typeface="Verdana" pitchFamily="34" charset="0"/>
                <a:ea typeface="Verdana" pitchFamily="34" charset="0"/>
                <a:cs typeface="Verdana" pitchFamily="34" charset="0"/>
              </a:rPr>
              <a:t> - </a:t>
            </a:r>
            <a:r>
              <a:rPr lang="en-US" sz="1500" dirty="0" smtClean="0">
                <a:solidFill>
                  <a:schemeClr val="accent5">
                    <a:lumMod val="75000"/>
                  </a:schemeClr>
                </a:solidFill>
                <a:latin typeface="Verdana" pitchFamily="34" charset="0"/>
                <a:ea typeface="Verdana" pitchFamily="34" charset="0"/>
                <a:cs typeface="Verdana" pitchFamily="34" charset="0"/>
              </a:rPr>
              <a:t>IQTISODIY</a:t>
            </a:r>
            <a:endParaRPr lang="en-US" sz="1500" dirty="0" smtClean="0">
              <a:solidFill>
                <a:schemeClr val="accent5">
                  <a:lumMod val="75000"/>
                </a:schemeClr>
              </a:solidFill>
              <a:latin typeface="Verdana" pitchFamily="34" charset="0"/>
              <a:ea typeface="Verdana" pitchFamily="34" charset="0"/>
              <a:cs typeface="Verdana" pitchFamily="34" charset="0"/>
            </a:endParaRPr>
          </a:p>
          <a:p>
            <a:r>
              <a:rPr lang="en-US" sz="1500" dirty="0" smtClean="0">
                <a:solidFill>
                  <a:schemeClr val="accent5">
                    <a:lumMod val="75000"/>
                  </a:schemeClr>
                </a:solidFill>
                <a:latin typeface="Verdana" pitchFamily="34" charset="0"/>
                <a:ea typeface="Verdana" pitchFamily="34" charset="0"/>
                <a:cs typeface="Verdana" pitchFamily="34" charset="0"/>
              </a:rPr>
              <a:t>P </a:t>
            </a:r>
            <a:r>
              <a:rPr lang="ru-RU" sz="1500" dirty="0" smtClean="0">
                <a:solidFill>
                  <a:schemeClr val="accent5">
                    <a:lumMod val="75000"/>
                  </a:schemeClr>
                </a:solidFill>
                <a:latin typeface="Verdana" pitchFamily="34" charset="0"/>
                <a:ea typeface="Verdana" pitchFamily="34" charset="0"/>
                <a:cs typeface="Verdana" pitchFamily="34" charset="0"/>
              </a:rPr>
              <a:t>- </a:t>
            </a:r>
            <a:r>
              <a:rPr lang="en-US" sz="1500" dirty="0" smtClean="0">
                <a:solidFill>
                  <a:schemeClr val="accent5">
                    <a:lumMod val="75000"/>
                  </a:schemeClr>
                </a:solidFill>
                <a:latin typeface="Verdana" pitchFamily="34" charset="0"/>
                <a:ea typeface="Verdana" pitchFamily="34" charset="0"/>
                <a:cs typeface="Verdana" pitchFamily="34" charset="0"/>
              </a:rPr>
              <a:t>SIYOSIY</a:t>
            </a:r>
            <a:endParaRPr lang="ru-RU" sz="1500" dirty="0" smtClean="0">
              <a:solidFill>
                <a:schemeClr val="accent5">
                  <a:lumMod val="75000"/>
                </a:schemeClr>
              </a:solidFill>
              <a:latin typeface="Verdana" pitchFamily="34" charset="0"/>
              <a:ea typeface="Verdana" pitchFamily="34" charset="0"/>
              <a:cs typeface="Verdana" pitchFamily="34" charset="0"/>
            </a:endParaRPr>
          </a:p>
          <a:p>
            <a:pPr algn="ctr"/>
            <a:endParaRPr lang="ru-RU" sz="1500" b="1" dirty="0" smtClean="0">
              <a:solidFill>
                <a:schemeClr val="accent2"/>
              </a:solidFill>
              <a:latin typeface="Verdana" pitchFamily="34" charset="0"/>
              <a:ea typeface="Verdana" pitchFamily="34" charset="0"/>
              <a:cs typeface="Verdana" pitchFamily="34" charset="0"/>
            </a:endParaRPr>
          </a:p>
          <a:p>
            <a:pPr algn="ctr"/>
            <a:endParaRPr lang="ru-RU" sz="1500" b="1" dirty="0" smtClean="0">
              <a:solidFill>
                <a:schemeClr val="accent2"/>
              </a:solidFill>
              <a:latin typeface="Verdana" pitchFamily="34" charset="0"/>
              <a:ea typeface="Verdana" pitchFamily="34" charset="0"/>
              <a:cs typeface="Verdana" pitchFamily="34" charset="0"/>
            </a:endParaRPr>
          </a:p>
          <a:p>
            <a:endParaRPr lang="ru-RU" sz="1500" dirty="0">
              <a:latin typeface="Verdana" pitchFamily="34" charset="0"/>
              <a:ea typeface="Verdana" pitchFamily="34" charset="0"/>
              <a:cs typeface="Verdana" pitchFamily="34" charset="0"/>
            </a:endParaRPr>
          </a:p>
        </p:txBody>
      </p:sp>
      <p:sp>
        <p:nvSpPr>
          <p:cNvPr id="5" name="Прямоугольник 4"/>
          <p:cNvSpPr/>
          <p:nvPr/>
        </p:nvSpPr>
        <p:spPr>
          <a:xfrm>
            <a:off x="5143504" y="692696"/>
            <a:ext cx="3857652" cy="2664866"/>
          </a:xfrm>
          <a:prstGeom prst="rect">
            <a:avLst/>
          </a:prstGeom>
        </p:spPr>
        <p:style>
          <a:lnRef idx="2">
            <a:schemeClr val="accent2"/>
          </a:lnRef>
          <a:fillRef idx="1">
            <a:schemeClr val="lt1"/>
          </a:fillRef>
          <a:effectRef idx="0">
            <a:schemeClr val="accent2"/>
          </a:effectRef>
          <a:fontRef idx="minor">
            <a:schemeClr val="dk1"/>
          </a:fontRef>
        </p:style>
        <p:txBody>
          <a:bodyPr rtlCol="0" anchor="t"/>
          <a:lstStyle/>
          <a:p>
            <a:r>
              <a:rPr lang="en-US" sz="1600" b="1" dirty="0" smtClean="0">
                <a:solidFill>
                  <a:srgbClr val="993366"/>
                </a:solidFill>
                <a:latin typeface="Verdana" pitchFamily="34" charset="0"/>
                <a:ea typeface="Verdana" pitchFamily="34" charset="0"/>
                <a:cs typeface="Verdana" pitchFamily="34" charset="0"/>
              </a:rPr>
              <a:t>W –</a:t>
            </a:r>
            <a:r>
              <a:rPr lang="ru-RU" sz="1600" b="1" dirty="0" smtClean="0">
                <a:latin typeface="Verdana" pitchFamily="34" charset="0"/>
                <a:ea typeface="Verdana" pitchFamily="34" charset="0"/>
                <a:cs typeface="Verdana" pitchFamily="34" charset="0"/>
              </a:rPr>
              <a:t> </a:t>
            </a:r>
            <a:r>
              <a:rPr lang="en-US" sz="1600" b="1" dirty="0" smtClean="0">
                <a:latin typeface="Verdana" pitchFamily="34" charset="0"/>
                <a:ea typeface="Verdana" pitchFamily="34" charset="0"/>
                <a:cs typeface="Verdana" pitchFamily="34" charset="0"/>
              </a:rPr>
              <a:t>ZAIFLIK</a:t>
            </a:r>
            <a:endParaRPr lang="ru-RU" sz="1600" b="1" dirty="0" smtClean="0">
              <a:solidFill>
                <a:srgbClr val="993366"/>
              </a:solidFill>
              <a:latin typeface="Verdana" pitchFamily="34" charset="0"/>
              <a:ea typeface="Verdana" pitchFamily="34" charset="0"/>
              <a:cs typeface="Verdana" pitchFamily="34" charset="0"/>
            </a:endParaRPr>
          </a:p>
          <a:p>
            <a:r>
              <a:rPr lang="en-US" sz="1400" dirty="0" smtClean="0">
                <a:solidFill>
                  <a:schemeClr val="tx2">
                    <a:lumMod val="50000"/>
                  </a:schemeClr>
                </a:solidFill>
                <a:latin typeface="Verdana" pitchFamily="34" charset="0"/>
                <a:ea typeface="Verdana" pitchFamily="34" charset="0"/>
                <a:cs typeface="Verdana" pitchFamily="34" charset="0"/>
              </a:rPr>
              <a:t>ZAIF TOMONLARI</a:t>
            </a:r>
            <a:endParaRPr lang="ru-RU" sz="1400" dirty="0" smtClean="0">
              <a:solidFill>
                <a:schemeClr val="tx2">
                  <a:lumMod val="50000"/>
                </a:schemeClr>
              </a:solidFill>
              <a:latin typeface="Verdana" pitchFamily="34" charset="0"/>
              <a:ea typeface="Verdana" pitchFamily="34" charset="0"/>
              <a:cs typeface="Verdana" pitchFamily="34" charset="0"/>
            </a:endParaRPr>
          </a:p>
          <a:p>
            <a:endParaRPr lang="ru-RU" sz="1400" b="1" dirty="0">
              <a:solidFill>
                <a:schemeClr val="tx2">
                  <a:lumMod val="50000"/>
                </a:schemeClr>
              </a:solidFill>
              <a:latin typeface="Verdana" pitchFamily="34" charset="0"/>
              <a:ea typeface="Verdana" pitchFamily="34" charset="0"/>
              <a:cs typeface="Verdana" pitchFamily="34" charset="0"/>
            </a:endParaRPr>
          </a:p>
          <a:p>
            <a:r>
              <a:rPr lang="en-US" sz="1500" b="1" dirty="0" smtClean="0">
                <a:solidFill>
                  <a:srgbClr val="993366"/>
                </a:solidFill>
                <a:latin typeface="Verdana" pitchFamily="34" charset="0"/>
                <a:ea typeface="Verdana" pitchFamily="34" charset="0"/>
                <a:cs typeface="Verdana" pitchFamily="34" charset="0"/>
              </a:rPr>
              <a:t>MUHIT</a:t>
            </a:r>
            <a:r>
              <a:rPr lang="ru-RU" sz="1500" b="1" dirty="0" smtClean="0">
                <a:solidFill>
                  <a:srgbClr val="993366"/>
                </a:solidFill>
                <a:latin typeface="Verdana" pitchFamily="34" charset="0"/>
                <a:ea typeface="Verdana" pitchFamily="34" charset="0"/>
                <a:cs typeface="Verdana" pitchFamily="34" charset="0"/>
              </a:rPr>
              <a:t>:</a:t>
            </a:r>
            <a:r>
              <a:rPr lang="ru-RU" sz="1500" dirty="0" smtClean="0">
                <a:solidFill>
                  <a:schemeClr val="tx2">
                    <a:lumMod val="50000"/>
                  </a:schemeClr>
                </a:solidFill>
                <a:latin typeface="Verdana" pitchFamily="34" charset="0"/>
                <a:ea typeface="Verdana" pitchFamily="34" charset="0"/>
                <a:cs typeface="Verdana" pitchFamily="34" charset="0"/>
              </a:rPr>
              <a:t> </a:t>
            </a:r>
            <a:r>
              <a:rPr lang="en-US" sz="1500" b="1" dirty="0" smtClean="0">
                <a:solidFill>
                  <a:schemeClr val="tx2">
                    <a:lumMod val="50000"/>
                  </a:schemeClr>
                </a:solidFill>
                <a:latin typeface="Verdana" pitchFamily="34" charset="0"/>
                <a:ea typeface="Verdana" pitchFamily="34" charset="0"/>
                <a:cs typeface="Verdana" pitchFamily="34" charset="0"/>
              </a:rPr>
              <a:t>MAKRO-</a:t>
            </a:r>
            <a:r>
              <a:rPr lang="en-US" sz="1500" b="1" dirty="0" smtClean="0">
                <a:solidFill>
                  <a:schemeClr val="tx2">
                    <a:lumMod val="50000"/>
                  </a:schemeClr>
                </a:solidFill>
                <a:latin typeface="Verdana" pitchFamily="34" charset="0"/>
                <a:ea typeface="Verdana" pitchFamily="34" charset="0"/>
                <a:cs typeface="Verdana" pitchFamily="34" charset="0"/>
              </a:rPr>
              <a:t>, MEZO-, </a:t>
            </a:r>
            <a:r>
              <a:rPr lang="ru-RU" sz="1500" b="1" dirty="0" smtClean="0">
                <a:solidFill>
                  <a:schemeClr val="tx2">
                    <a:lumMod val="50000"/>
                  </a:schemeClr>
                </a:solidFill>
                <a:latin typeface="Verdana" pitchFamily="34" charset="0"/>
                <a:ea typeface="Verdana" pitchFamily="34" charset="0"/>
                <a:cs typeface="Verdana" pitchFamily="34" charset="0"/>
              </a:rPr>
              <a:t>М</a:t>
            </a:r>
            <a:r>
              <a:rPr lang="en-US" sz="1500" b="1" dirty="0" smtClean="0">
                <a:solidFill>
                  <a:schemeClr val="tx2">
                    <a:lumMod val="50000"/>
                  </a:schemeClr>
                </a:solidFill>
                <a:latin typeface="Verdana" pitchFamily="34" charset="0"/>
                <a:ea typeface="Verdana" pitchFamily="34" charset="0"/>
                <a:cs typeface="Verdana" pitchFamily="34" charset="0"/>
              </a:rPr>
              <a:t>IKRO-</a:t>
            </a:r>
            <a:endParaRPr lang="ru-RU" sz="1500" b="1" dirty="0" smtClean="0">
              <a:solidFill>
                <a:schemeClr val="tx2">
                  <a:lumMod val="50000"/>
                </a:schemeClr>
              </a:solidFill>
              <a:latin typeface="Verdana" pitchFamily="34" charset="0"/>
              <a:ea typeface="Verdana" pitchFamily="34" charset="0"/>
              <a:cs typeface="Verdana" pitchFamily="34" charset="0"/>
            </a:endParaRPr>
          </a:p>
          <a:p>
            <a:endParaRPr lang="ru-RU" sz="1500" dirty="0">
              <a:solidFill>
                <a:schemeClr val="tx2">
                  <a:lumMod val="50000"/>
                </a:schemeClr>
              </a:solidFill>
              <a:latin typeface="Verdana" pitchFamily="34" charset="0"/>
              <a:ea typeface="Verdana" pitchFamily="34" charset="0"/>
              <a:cs typeface="Verdana" pitchFamily="34" charset="0"/>
            </a:endParaRPr>
          </a:p>
          <a:p>
            <a:r>
              <a:rPr lang="en-US" sz="1500" b="1" dirty="0" smtClean="0">
                <a:solidFill>
                  <a:srgbClr val="993366"/>
                </a:solidFill>
                <a:latin typeface="Verdana" pitchFamily="34" charset="0"/>
                <a:ea typeface="Verdana" pitchFamily="34" charset="0"/>
                <a:cs typeface="Verdana" pitchFamily="34" charset="0"/>
              </a:rPr>
              <a:t>STEP-OMILLAR</a:t>
            </a:r>
            <a:r>
              <a:rPr lang="ru-RU" sz="1500" b="1" dirty="0" smtClean="0">
                <a:solidFill>
                  <a:srgbClr val="993366"/>
                </a:solidFill>
                <a:latin typeface="Verdana" pitchFamily="34" charset="0"/>
                <a:ea typeface="Verdana" pitchFamily="34" charset="0"/>
                <a:cs typeface="Verdana" pitchFamily="34" charset="0"/>
              </a:rPr>
              <a:t>:</a:t>
            </a:r>
          </a:p>
          <a:p>
            <a:r>
              <a:rPr lang="en-US" sz="1500" dirty="0" smtClean="0">
                <a:solidFill>
                  <a:schemeClr val="accent5">
                    <a:lumMod val="75000"/>
                  </a:schemeClr>
                </a:solidFill>
                <a:latin typeface="Verdana" pitchFamily="34" charset="0"/>
                <a:ea typeface="Verdana" pitchFamily="34" charset="0"/>
                <a:cs typeface="Verdana" pitchFamily="34" charset="0"/>
              </a:rPr>
              <a:t>S - IJTIMOIY</a:t>
            </a:r>
            <a:endParaRPr lang="ru-RU" sz="1500" dirty="0" smtClean="0">
              <a:solidFill>
                <a:schemeClr val="accent5">
                  <a:lumMod val="75000"/>
                </a:schemeClr>
              </a:solidFill>
              <a:latin typeface="Verdana" pitchFamily="34" charset="0"/>
              <a:ea typeface="Verdana" pitchFamily="34" charset="0"/>
              <a:cs typeface="Verdana" pitchFamily="34" charset="0"/>
            </a:endParaRPr>
          </a:p>
          <a:p>
            <a:r>
              <a:rPr lang="en-US" sz="1500" dirty="0" smtClean="0">
                <a:solidFill>
                  <a:schemeClr val="accent5">
                    <a:lumMod val="75000"/>
                  </a:schemeClr>
                </a:solidFill>
                <a:latin typeface="Verdana" pitchFamily="34" charset="0"/>
                <a:ea typeface="Verdana" pitchFamily="34" charset="0"/>
                <a:cs typeface="Verdana" pitchFamily="34" charset="0"/>
              </a:rPr>
              <a:t>T</a:t>
            </a:r>
            <a:r>
              <a:rPr lang="ru-RU" sz="1500" dirty="0" smtClean="0">
                <a:solidFill>
                  <a:schemeClr val="accent5">
                    <a:lumMod val="75000"/>
                  </a:schemeClr>
                </a:solidFill>
                <a:latin typeface="Verdana" pitchFamily="34" charset="0"/>
                <a:ea typeface="Verdana" pitchFamily="34" charset="0"/>
                <a:cs typeface="Verdana" pitchFamily="34" charset="0"/>
              </a:rPr>
              <a:t> – </a:t>
            </a:r>
            <a:r>
              <a:rPr lang="en-US" sz="1500" dirty="0" smtClean="0">
                <a:solidFill>
                  <a:schemeClr val="accent5">
                    <a:lumMod val="75000"/>
                  </a:schemeClr>
                </a:solidFill>
                <a:latin typeface="Verdana" pitchFamily="34" charset="0"/>
                <a:ea typeface="Verdana" pitchFamily="34" charset="0"/>
                <a:cs typeface="Verdana" pitchFamily="34" charset="0"/>
              </a:rPr>
              <a:t>TEXNIKA-TEXNOLOGIK</a:t>
            </a:r>
          </a:p>
          <a:p>
            <a:r>
              <a:rPr lang="en-US" sz="1500" dirty="0" smtClean="0">
                <a:solidFill>
                  <a:schemeClr val="accent5">
                    <a:lumMod val="75000"/>
                  </a:schemeClr>
                </a:solidFill>
                <a:latin typeface="Verdana" pitchFamily="34" charset="0"/>
                <a:ea typeface="Verdana" pitchFamily="34" charset="0"/>
                <a:cs typeface="Verdana" pitchFamily="34" charset="0"/>
              </a:rPr>
              <a:t>E</a:t>
            </a:r>
            <a:r>
              <a:rPr lang="ru-RU" sz="1500" dirty="0" smtClean="0">
                <a:solidFill>
                  <a:schemeClr val="accent5">
                    <a:lumMod val="75000"/>
                  </a:schemeClr>
                </a:solidFill>
                <a:latin typeface="Verdana" pitchFamily="34" charset="0"/>
                <a:ea typeface="Verdana" pitchFamily="34" charset="0"/>
                <a:cs typeface="Verdana" pitchFamily="34" charset="0"/>
              </a:rPr>
              <a:t> - </a:t>
            </a:r>
            <a:r>
              <a:rPr lang="en-US" sz="1500" dirty="0" smtClean="0">
                <a:solidFill>
                  <a:schemeClr val="accent5">
                    <a:lumMod val="75000"/>
                  </a:schemeClr>
                </a:solidFill>
                <a:latin typeface="Verdana" pitchFamily="34" charset="0"/>
                <a:ea typeface="Verdana" pitchFamily="34" charset="0"/>
                <a:cs typeface="Verdana" pitchFamily="34" charset="0"/>
              </a:rPr>
              <a:t>IQTISODIY</a:t>
            </a:r>
            <a:endParaRPr lang="en-US" sz="1500" dirty="0" smtClean="0">
              <a:solidFill>
                <a:schemeClr val="accent5">
                  <a:lumMod val="75000"/>
                </a:schemeClr>
              </a:solidFill>
              <a:latin typeface="Verdana" pitchFamily="34" charset="0"/>
              <a:ea typeface="Verdana" pitchFamily="34" charset="0"/>
              <a:cs typeface="Verdana" pitchFamily="34" charset="0"/>
            </a:endParaRPr>
          </a:p>
          <a:p>
            <a:r>
              <a:rPr lang="en-US" sz="1500" dirty="0" smtClean="0">
                <a:solidFill>
                  <a:schemeClr val="accent5">
                    <a:lumMod val="75000"/>
                  </a:schemeClr>
                </a:solidFill>
                <a:latin typeface="Verdana" pitchFamily="34" charset="0"/>
                <a:ea typeface="Verdana" pitchFamily="34" charset="0"/>
                <a:cs typeface="Verdana" pitchFamily="34" charset="0"/>
              </a:rPr>
              <a:t>P </a:t>
            </a:r>
            <a:r>
              <a:rPr lang="ru-RU" sz="1500" dirty="0" smtClean="0">
                <a:solidFill>
                  <a:schemeClr val="accent5">
                    <a:lumMod val="75000"/>
                  </a:schemeClr>
                </a:solidFill>
                <a:latin typeface="Verdana" pitchFamily="34" charset="0"/>
                <a:ea typeface="Verdana" pitchFamily="34" charset="0"/>
                <a:cs typeface="Verdana" pitchFamily="34" charset="0"/>
              </a:rPr>
              <a:t>- </a:t>
            </a:r>
            <a:r>
              <a:rPr lang="en-US" sz="1500" dirty="0" smtClean="0">
                <a:solidFill>
                  <a:schemeClr val="accent5">
                    <a:lumMod val="75000"/>
                  </a:schemeClr>
                </a:solidFill>
                <a:latin typeface="Verdana" pitchFamily="34" charset="0"/>
                <a:ea typeface="Verdana" pitchFamily="34" charset="0"/>
                <a:cs typeface="Verdana" pitchFamily="34" charset="0"/>
              </a:rPr>
              <a:t>SIYOSIY</a:t>
            </a:r>
            <a:endParaRPr lang="ru-RU" sz="1500" dirty="0" smtClean="0">
              <a:solidFill>
                <a:schemeClr val="accent5">
                  <a:lumMod val="75000"/>
                </a:schemeClr>
              </a:solidFill>
              <a:latin typeface="Verdana" pitchFamily="34" charset="0"/>
              <a:ea typeface="Verdana" pitchFamily="34" charset="0"/>
              <a:cs typeface="Verdana" pitchFamily="34" charset="0"/>
            </a:endParaRPr>
          </a:p>
          <a:p>
            <a:endParaRPr lang="ru-RU" sz="1400" b="1" dirty="0" smtClean="0">
              <a:solidFill>
                <a:schemeClr val="accent2"/>
              </a:solidFill>
              <a:latin typeface="Verdana" pitchFamily="34" charset="0"/>
              <a:ea typeface="Verdana" pitchFamily="34" charset="0"/>
              <a:cs typeface="Verdana" pitchFamily="34" charset="0"/>
            </a:endParaRPr>
          </a:p>
        </p:txBody>
      </p:sp>
      <p:sp>
        <p:nvSpPr>
          <p:cNvPr id="6" name="Прямоугольник 5"/>
          <p:cNvSpPr/>
          <p:nvPr/>
        </p:nvSpPr>
        <p:spPr>
          <a:xfrm>
            <a:off x="1285852" y="3500438"/>
            <a:ext cx="3714206" cy="2857520"/>
          </a:xfrm>
          <a:prstGeom prst="rect">
            <a:avLst/>
          </a:prstGeom>
          <a:ln>
            <a:solidFill>
              <a:schemeClr val="accent3">
                <a:lumMod val="50000"/>
              </a:schemeClr>
            </a:solidFill>
          </a:ln>
        </p:spPr>
        <p:style>
          <a:lnRef idx="2">
            <a:schemeClr val="accent2"/>
          </a:lnRef>
          <a:fillRef idx="1">
            <a:schemeClr val="lt1"/>
          </a:fillRef>
          <a:effectRef idx="0">
            <a:schemeClr val="accent2"/>
          </a:effectRef>
          <a:fontRef idx="minor">
            <a:schemeClr val="dk1"/>
          </a:fontRef>
        </p:style>
        <p:txBody>
          <a:bodyPr rtlCol="0" anchor="t"/>
          <a:lstStyle/>
          <a:p>
            <a:r>
              <a:rPr lang="en-US" sz="1600" b="1" dirty="0" smtClean="0">
                <a:solidFill>
                  <a:srgbClr val="993366"/>
                </a:solidFill>
                <a:latin typeface="Verdana" pitchFamily="34" charset="0"/>
                <a:ea typeface="Verdana" pitchFamily="34" charset="0"/>
                <a:cs typeface="Verdana" pitchFamily="34" charset="0"/>
              </a:rPr>
              <a:t>O –</a:t>
            </a:r>
            <a:r>
              <a:rPr lang="en-US" sz="1600" dirty="0" smtClean="0">
                <a:latin typeface="Verdana" pitchFamily="34" charset="0"/>
                <a:ea typeface="Verdana" pitchFamily="34" charset="0"/>
                <a:cs typeface="Verdana" pitchFamily="34" charset="0"/>
              </a:rPr>
              <a:t> </a:t>
            </a:r>
            <a:r>
              <a:rPr lang="en-US" sz="1600" b="1" dirty="0" smtClean="0">
                <a:solidFill>
                  <a:srgbClr val="993366"/>
                </a:solidFill>
                <a:latin typeface="Verdana" pitchFamily="34" charset="0"/>
                <a:ea typeface="Verdana" pitchFamily="34" charset="0"/>
                <a:cs typeface="Verdana" pitchFamily="34" charset="0"/>
              </a:rPr>
              <a:t>IMKONIYATLAR</a:t>
            </a:r>
            <a:endParaRPr lang="ru-RU" sz="1600" b="1" dirty="0" smtClean="0">
              <a:solidFill>
                <a:srgbClr val="993366"/>
              </a:solidFill>
              <a:latin typeface="Verdana" pitchFamily="34" charset="0"/>
              <a:ea typeface="Verdana" pitchFamily="34" charset="0"/>
              <a:cs typeface="Verdana" pitchFamily="34" charset="0"/>
            </a:endParaRPr>
          </a:p>
          <a:p>
            <a:r>
              <a:rPr lang="en-US" sz="1400" dirty="0" smtClean="0">
                <a:solidFill>
                  <a:schemeClr val="tx2">
                    <a:lumMod val="50000"/>
                  </a:schemeClr>
                </a:solidFill>
                <a:latin typeface="Verdana" pitchFamily="34" charset="0"/>
                <a:ea typeface="Verdana" pitchFamily="34" charset="0"/>
                <a:cs typeface="Verdana" pitchFamily="34" charset="0"/>
              </a:rPr>
              <a:t>TASHQI IMQONIYATLAR</a:t>
            </a:r>
            <a:endParaRPr lang="ru-RU" sz="1400" dirty="0" smtClean="0">
              <a:solidFill>
                <a:schemeClr val="tx2">
                  <a:lumMod val="50000"/>
                </a:schemeClr>
              </a:solidFill>
              <a:latin typeface="Verdana" pitchFamily="34" charset="0"/>
              <a:ea typeface="Verdana" pitchFamily="34" charset="0"/>
              <a:cs typeface="Verdana" pitchFamily="34" charset="0"/>
            </a:endParaRPr>
          </a:p>
          <a:p>
            <a:endParaRPr lang="ru-RU" sz="1400" dirty="0" smtClean="0">
              <a:solidFill>
                <a:schemeClr val="tx2">
                  <a:lumMod val="50000"/>
                </a:schemeClr>
              </a:solidFill>
              <a:latin typeface="Verdana" pitchFamily="34" charset="0"/>
              <a:ea typeface="Verdana" pitchFamily="34" charset="0"/>
              <a:cs typeface="Verdana" pitchFamily="34" charset="0"/>
            </a:endParaRPr>
          </a:p>
          <a:p>
            <a:endParaRPr lang="ru-RU" sz="1400" b="1" dirty="0">
              <a:solidFill>
                <a:schemeClr val="tx2">
                  <a:lumMod val="50000"/>
                </a:schemeClr>
              </a:solidFill>
              <a:latin typeface="Verdana" pitchFamily="34" charset="0"/>
              <a:ea typeface="Verdana" pitchFamily="34" charset="0"/>
              <a:cs typeface="Verdana" pitchFamily="34" charset="0"/>
            </a:endParaRPr>
          </a:p>
          <a:p>
            <a:r>
              <a:rPr lang="en-US" sz="1500" b="1" dirty="0" smtClean="0">
                <a:solidFill>
                  <a:srgbClr val="993366"/>
                </a:solidFill>
                <a:latin typeface="Verdana" pitchFamily="34" charset="0"/>
                <a:ea typeface="Verdana" pitchFamily="34" charset="0"/>
                <a:cs typeface="Verdana" pitchFamily="34" charset="0"/>
              </a:rPr>
              <a:t>MUHIT:</a:t>
            </a:r>
            <a:r>
              <a:rPr lang="ru-RU" sz="1500" dirty="0" smtClean="0">
                <a:solidFill>
                  <a:schemeClr val="tx2">
                    <a:lumMod val="50000"/>
                  </a:schemeClr>
                </a:solidFill>
                <a:latin typeface="Verdana" pitchFamily="34" charset="0"/>
                <a:ea typeface="Verdana" pitchFamily="34" charset="0"/>
                <a:cs typeface="Verdana" pitchFamily="34" charset="0"/>
              </a:rPr>
              <a:t> </a:t>
            </a:r>
            <a:r>
              <a:rPr lang="en-US" sz="1500" b="1" dirty="0" smtClean="0">
                <a:solidFill>
                  <a:schemeClr val="tx2">
                    <a:lumMod val="50000"/>
                  </a:schemeClr>
                </a:solidFill>
                <a:latin typeface="Verdana" pitchFamily="34" charset="0"/>
                <a:ea typeface="Verdana" pitchFamily="34" charset="0"/>
                <a:cs typeface="Verdana" pitchFamily="34" charset="0"/>
              </a:rPr>
              <a:t>MAKRO</a:t>
            </a:r>
            <a:r>
              <a:rPr lang="ru-RU" sz="1500" b="1" dirty="0" smtClean="0">
                <a:solidFill>
                  <a:schemeClr val="tx2">
                    <a:lumMod val="50000"/>
                  </a:schemeClr>
                </a:solidFill>
                <a:latin typeface="Verdana" pitchFamily="34" charset="0"/>
                <a:ea typeface="Verdana" pitchFamily="34" charset="0"/>
                <a:cs typeface="Verdana" pitchFamily="34" charset="0"/>
              </a:rPr>
              <a:t>-</a:t>
            </a:r>
            <a:r>
              <a:rPr lang="ru-RU" sz="1500" b="1" dirty="0">
                <a:solidFill>
                  <a:schemeClr val="tx2">
                    <a:lumMod val="50000"/>
                  </a:schemeClr>
                </a:solidFill>
                <a:latin typeface="Verdana" pitchFamily="34" charset="0"/>
                <a:ea typeface="Verdana" pitchFamily="34" charset="0"/>
                <a:cs typeface="Verdana" pitchFamily="34" charset="0"/>
              </a:rPr>
              <a:t>, </a:t>
            </a:r>
            <a:r>
              <a:rPr lang="en-US" sz="1500" b="1" dirty="0" smtClean="0">
                <a:solidFill>
                  <a:schemeClr val="tx2">
                    <a:lumMod val="50000"/>
                  </a:schemeClr>
                </a:solidFill>
                <a:latin typeface="Verdana" pitchFamily="34" charset="0"/>
                <a:ea typeface="Verdana" pitchFamily="34" charset="0"/>
                <a:cs typeface="Verdana" pitchFamily="34" charset="0"/>
              </a:rPr>
              <a:t>MEZO</a:t>
            </a:r>
            <a:r>
              <a:rPr lang="ru-RU" sz="1500" b="1" dirty="0" smtClean="0">
                <a:solidFill>
                  <a:schemeClr val="tx2">
                    <a:lumMod val="50000"/>
                  </a:schemeClr>
                </a:solidFill>
                <a:latin typeface="Verdana" pitchFamily="34" charset="0"/>
                <a:ea typeface="Verdana" pitchFamily="34" charset="0"/>
                <a:cs typeface="Verdana" pitchFamily="34" charset="0"/>
              </a:rPr>
              <a:t>-</a:t>
            </a:r>
            <a:r>
              <a:rPr lang="en-US" sz="1500" b="1" dirty="0" smtClean="0">
                <a:solidFill>
                  <a:schemeClr val="tx2">
                    <a:lumMod val="50000"/>
                  </a:schemeClr>
                </a:solidFill>
                <a:latin typeface="Verdana" pitchFamily="34" charset="0"/>
                <a:ea typeface="Verdana" pitchFamily="34" charset="0"/>
                <a:cs typeface="Verdana" pitchFamily="34" charset="0"/>
              </a:rPr>
              <a:t> </a:t>
            </a:r>
            <a:r>
              <a:rPr lang="ru-RU" sz="1500" b="1" dirty="0" smtClean="0">
                <a:solidFill>
                  <a:schemeClr val="tx2">
                    <a:lumMod val="50000"/>
                  </a:schemeClr>
                </a:solidFill>
                <a:latin typeface="Verdana" pitchFamily="34" charset="0"/>
                <a:ea typeface="Verdana" pitchFamily="34" charset="0"/>
                <a:cs typeface="Verdana" pitchFamily="34" charset="0"/>
              </a:rPr>
              <a:t>МИКРО-</a:t>
            </a:r>
            <a:endParaRPr lang="ru-RU" sz="1500" b="1" dirty="0">
              <a:solidFill>
                <a:schemeClr val="tx2">
                  <a:lumMod val="50000"/>
                </a:schemeClr>
              </a:solidFill>
              <a:latin typeface="Verdana" pitchFamily="34" charset="0"/>
              <a:ea typeface="Verdana" pitchFamily="34" charset="0"/>
              <a:cs typeface="Verdana" pitchFamily="34" charset="0"/>
            </a:endParaRPr>
          </a:p>
          <a:p>
            <a:endParaRPr lang="ru-RU" sz="1500" dirty="0">
              <a:solidFill>
                <a:schemeClr val="tx2">
                  <a:lumMod val="50000"/>
                </a:schemeClr>
              </a:solidFill>
              <a:latin typeface="Verdana" pitchFamily="34" charset="0"/>
              <a:ea typeface="Verdana" pitchFamily="34" charset="0"/>
              <a:cs typeface="Verdana" pitchFamily="34" charset="0"/>
            </a:endParaRPr>
          </a:p>
          <a:p>
            <a:r>
              <a:rPr lang="en-US" sz="1500" b="1" dirty="0" smtClean="0">
                <a:solidFill>
                  <a:srgbClr val="993366"/>
                </a:solidFill>
                <a:latin typeface="Verdana" pitchFamily="34" charset="0"/>
                <a:ea typeface="Verdana" pitchFamily="34" charset="0"/>
                <a:cs typeface="Verdana" pitchFamily="34" charset="0"/>
              </a:rPr>
              <a:t>STEP-OMILLAR</a:t>
            </a:r>
            <a:r>
              <a:rPr lang="ru-RU" sz="1500" b="1" dirty="0" smtClean="0">
                <a:solidFill>
                  <a:srgbClr val="993366"/>
                </a:solidFill>
                <a:latin typeface="Verdana" pitchFamily="34" charset="0"/>
                <a:ea typeface="Verdana" pitchFamily="34" charset="0"/>
                <a:cs typeface="Verdana" pitchFamily="34" charset="0"/>
              </a:rPr>
              <a:t>:</a:t>
            </a:r>
          </a:p>
          <a:p>
            <a:r>
              <a:rPr lang="en-US" sz="1500" dirty="0" smtClean="0">
                <a:solidFill>
                  <a:schemeClr val="accent5">
                    <a:lumMod val="75000"/>
                  </a:schemeClr>
                </a:solidFill>
                <a:latin typeface="Verdana" pitchFamily="34" charset="0"/>
                <a:ea typeface="Verdana" pitchFamily="34" charset="0"/>
                <a:cs typeface="Verdana" pitchFamily="34" charset="0"/>
              </a:rPr>
              <a:t>S - IJTIMOIY</a:t>
            </a:r>
            <a:endParaRPr lang="ru-RU" sz="1500" dirty="0" smtClean="0">
              <a:solidFill>
                <a:schemeClr val="accent5">
                  <a:lumMod val="75000"/>
                </a:schemeClr>
              </a:solidFill>
              <a:latin typeface="Verdana" pitchFamily="34" charset="0"/>
              <a:ea typeface="Verdana" pitchFamily="34" charset="0"/>
              <a:cs typeface="Verdana" pitchFamily="34" charset="0"/>
            </a:endParaRPr>
          </a:p>
          <a:p>
            <a:r>
              <a:rPr lang="en-US" sz="1500" dirty="0" smtClean="0">
                <a:solidFill>
                  <a:schemeClr val="accent5">
                    <a:lumMod val="75000"/>
                  </a:schemeClr>
                </a:solidFill>
                <a:latin typeface="Verdana" pitchFamily="34" charset="0"/>
                <a:ea typeface="Verdana" pitchFamily="34" charset="0"/>
                <a:cs typeface="Verdana" pitchFamily="34" charset="0"/>
              </a:rPr>
              <a:t>T</a:t>
            </a:r>
            <a:r>
              <a:rPr lang="ru-RU" sz="1500" dirty="0" smtClean="0">
                <a:solidFill>
                  <a:schemeClr val="accent5">
                    <a:lumMod val="75000"/>
                  </a:schemeClr>
                </a:solidFill>
                <a:latin typeface="Verdana" pitchFamily="34" charset="0"/>
                <a:ea typeface="Verdana" pitchFamily="34" charset="0"/>
                <a:cs typeface="Verdana" pitchFamily="34" charset="0"/>
              </a:rPr>
              <a:t> – </a:t>
            </a:r>
            <a:r>
              <a:rPr lang="en-US" sz="1500" dirty="0" smtClean="0">
                <a:solidFill>
                  <a:schemeClr val="accent5">
                    <a:lumMod val="75000"/>
                  </a:schemeClr>
                </a:solidFill>
                <a:latin typeface="Verdana" pitchFamily="34" charset="0"/>
                <a:ea typeface="Verdana" pitchFamily="34" charset="0"/>
                <a:cs typeface="Verdana" pitchFamily="34" charset="0"/>
              </a:rPr>
              <a:t>TEXNIKA-TEXNOLOGIK</a:t>
            </a:r>
          </a:p>
          <a:p>
            <a:r>
              <a:rPr lang="en-US" sz="1500" dirty="0" smtClean="0">
                <a:solidFill>
                  <a:schemeClr val="accent5">
                    <a:lumMod val="75000"/>
                  </a:schemeClr>
                </a:solidFill>
                <a:latin typeface="Verdana" pitchFamily="34" charset="0"/>
                <a:ea typeface="Verdana" pitchFamily="34" charset="0"/>
                <a:cs typeface="Verdana" pitchFamily="34" charset="0"/>
              </a:rPr>
              <a:t>E</a:t>
            </a:r>
            <a:r>
              <a:rPr lang="ru-RU" sz="1500" dirty="0" smtClean="0">
                <a:solidFill>
                  <a:schemeClr val="accent5">
                    <a:lumMod val="75000"/>
                  </a:schemeClr>
                </a:solidFill>
                <a:latin typeface="Verdana" pitchFamily="34" charset="0"/>
                <a:ea typeface="Verdana" pitchFamily="34" charset="0"/>
                <a:cs typeface="Verdana" pitchFamily="34" charset="0"/>
              </a:rPr>
              <a:t> - </a:t>
            </a:r>
            <a:r>
              <a:rPr lang="en-US" sz="1500" dirty="0" smtClean="0">
                <a:solidFill>
                  <a:schemeClr val="accent5">
                    <a:lumMod val="75000"/>
                  </a:schemeClr>
                </a:solidFill>
                <a:latin typeface="Verdana" pitchFamily="34" charset="0"/>
                <a:ea typeface="Verdana" pitchFamily="34" charset="0"/>
                <a:cs typeface="Verdana" pitchFamily="34" charset="0"/>
              </a:rPr>
              <a:t>IQTISODIY</a:t>
            </a:r>
            <a:endParaRPr lang="en-US" sz="1500" dirty="0" smtClean="0">
              <a:solidFill>
                <a:schemeClr val="accent5">
                  <a:lumMod val="75000"/>
                </a:schemeClr>
              </a:solidFill>
              <a:latin typeface="Verdana" pitchFamily="34" charset="0"/>
              <a:ea typeface="Verdana" pitchFamily="34" charset="0"/>
              <a:cs typeface="Verdana" pitchFamily="34" charset="0"/>
            </a:endParaRPr>
          </a:p>
          <a:p>
            <a:r>
              <a:rPr lang="en-US" sz="1500" dirty="0" smtClean="0">
                <a:solidFill>
                  <a:schemeClr val="accent5">
                    <a:lumMod val="75000"/>
                  </a:schemeClr>
                </a:solidFill>
                <a:latin typeface="Verdana" pitchFamily="34" charset="0"/>
                <a:ea typeface="Verdana" pitchFamily="34" charset="0"/>
                <a:cs typeface="Verdana" pitchFamily="34" charset="0"/>
              </a:rPr>
              <a:t>P </a:t>
            </a:r>
            <a:r>
              <a:rPr lang="ru-RU" sz="1500" dirty="0" smtClean="0">
                <a:solidFill>
                  <a:schemeClr val="accent5">
                    <a:lumMod val="75000"/>
                  </a:schemeClr>
                </a:solidFill>
                <a:latin typeface="Verdana" pitchFamily="34" charset="0"/>
                <a:ea typeface="Verdana" pitchFamily="34" charset="0"/>
                <a:cs typeface="Verdana" pitchFamily="34" charset="0"/>
              </a:rPr>
              <a:t>- </a:t>
            </a:r>
            <a:r>
              <a:rPr lang="en-US" sz="1500" dirty="0" smtClean="0">
                <a:solidFill>
                  <a:schemeClr val="accent5">
                    <a:lumMod val="75000"/>
                  </a:schemeClr>
                </a:solidFill>
                <a:latin typeface="Verdana" pitchFamily="34" charset="0"/>
                <a:ea typeface="Verdana" pitchFamily="34" charset="0"/>
                <a:cs typeface="Verdana" pitchFamily="34" charset="0"/>
              </a:rPr>
              <a:t>SIYOSIY</a:t>
            </a:r>
            <a:endParaRPr lang="ru-RU" sz="1500" dirty="0" smtClean="0">
              <a:solidFill>
                <a:schemeClr val="accent5">
                  <a:lumMod val="75000"/>
                </a:schemeClr>
              </a:solidFill>
              <a:latin typeface="Verdana" pitchFamily="34" charset="0"/>
              <a:ea typeface="Verdana" pitchFamily="34" charset="0"/>
              <a:cs typeface="Verdana" pitchFamily="34" charset="0"/>
            </a:endParaRPr>
          </a:p>
          <a:p>
            <a:endParaRPr lang="ru-RU" sz="1400" dirty="0" smtClean="0">
              <a:solidFill>
                <a:schemeClr val="tx2">
                  <a:lumMod val="50000"/>
                </a:schemeClr>
              </a:solidFill>
              <a:latin typeface="Verdana" pitchFamily="34" charset="0"/>
              <a:ea typeface="Verdana" pitchFamily="34" charset="0"/>
              <a:cs typeface="Verdana" pitchFamily="34" charset="0"/>
            </a:endParaRPr>
          </a:p>
          <a:p>
            <a:endParaRPr lang="ru-RU" sz="1400" dirty="0">
              <a:solidFill>
                <a:schemeClr val="tx2">
                  <a:lumMod val="50000"/>
                </a:schemeClr>
              </a:solidFill>
              <a:latin typeface="Verdana" pitchFamily="34" charset="0"/>
              <a:ea typeface="Verdana" pitchFamily="34" charset="0"/>
              <a:cs typeface="Verdana" pitchFamily="34" charset="0"/>
            </a:endParaRPr>
          </a:p>
          <a:p>
            <a:endParaRPr lang="ru-RU" sz="1400" dirty="0" smtClean="0">
              <a:solidFill>
                <a:schemeClr val="tx2">
                  <a:lumMod val="50000"/>
                </a:schemeClr>
              </a:solidFill>
              <a:latin typeface="Verdana" pitchFamily="34" charset="0"/>
              <a:ea typeface="Verdana" pitchFamily="34" charset="0"/>
              <a:cs typeface="Verdana" pitchFamily="34" charset="0"/>
            </a:endParaRPr>
          </a:p>
          <a:p>
            <a:endParaRPr lang="ru-RU" sz="1600" dirty="0">
              <a:latin typeface="Verdana" pitchFamily="34" charset="0"/>
              <a:ea typeface="Verdana" pitchFamily="34" charset="0"/>
              <a:cs typeface="Verdana" pitchFamily="34" charset="0"/>
            </a:endParaRPr>
          </a:p>
        </p:txBody>
      </p:sp>
      <p:sp>
        <p:nvSpPr>
          <p:cNvPr id="7" name="Прямоугольник 6"/>
          <p:cNvSpPr/>
          <p:nvPr/>
        </p:nvSpPr>
        <p:spPr>
          <a:xfrm>
            <a:off x="5143504" y="3501008"/>
            <a:ext cx="3857652" cy="2856950"/>
          </a:xfrm>
          <a:prstGeom prst="rect">
            <a:avLst/>
          </a:prstGeom>
          <a:ln>
            <a:solidFill>
              <a:schemeClr val="accent2">
                <a:lumMod val="50000"/>
              </a:schemeClr>
            </a:solidFill>
          </a:ln>
        </p:spPr>
        <p:style>
          <a:lnRef idx="2">
            <a:schemeClr val="accent2"/>
          </a:lnRef>
          <a:fillRef idx="1">
            <a:schemeClr val="lt1"/>
          </a:fillRef>
          <a:effectRef idx="0">
            <a:schemeClr val="accent2"/>
          </a:effectRef>
          <a:fontRef idx="minor">
            <a:schemeClr val="dk1"/>
          </a:fontRef>
        </p:style>
        <p:txBody>
          <a:bodyPr rtlCol="0" anchor="t"/>
          <a:lstStyle/>
          <a:p>
            <a:r>
              <a:rPr lang="en-US" sz="1600" b="1" dirty="0" smtClean="0">
                <a:solidFill>
                  <a:srgbClr val="993366"/>
                </a:solidFill>
                <a:latin typeface="Verdana" pitchFamily="34" charset="0"/>
                <a:ea typeface="Verdana" pitchFamily="34" charset="0"/>
                <a:cs typeface="Verdana" pitchFamily="34" charset="0"/>
              </a:rPr>
              <a:t>T –</a:t>
            </a:r>
            <a:r>
              <a:rPr lang="ru-RU" sz="1600" b="1" dirty="0" smtClean="0">
                <a:latin typeface="Verdana" pitchFamily="34" charset="0"/>
                <a:ea typeface="Verdana" pitchFamily="34" charset="0"/>
                <a:cs typeface="Verdana" pitchFamily="34" charset="0"/>
              </a:rPr>
              <a:t> </a:t>
            </a:r>
            <a:r>
              <a:rPr lang="en-US" sz="1600" b="1" dirty="0" smtClean="0">
                <a:solidFill>
                  <a:srgbClr val="993366"/>
                </a:solidFill>
                <a:latin typeface="Verdana" pitchFamily="34" charset="0"/>
                <a:ea typeface="Verdana" pitchFamily="34" charset="0"/>
                <a:cs typeface="Verdana" pitchFamily="34" charset="0"/>
              </a:rPr>
              <a:t>HAVFLAR</a:t>
            </a:r>
            <a:endParaRPr lang="ru-RU" sz="1600" b="1" dirty="0" smtClean="0">
              <a:latin typeface="Verdana" pitchFamily="34" charset="0"/>
              <a:ea typeface="Verdana" pitchFamily="34" charset="0"/>
              <a:cs typeface="Verdana" pitchFamily="34" charset="0"/>
            </a:endParaRPr>
          </a:p>
          <a:p>
            <a:r>
              <a:rPr lang="en-US" sz="1400" dirty="0" smtClean="0">
                <a:solidFill>
                  <a:schemeClr val="tx2">
                    <a:lumMod val="50000"/>
                  </a:schemeClr>
                </a:solidFill>
                <a:latin typeface="Verdana" pitchFamily="34" charset="0"/>
                <a:ea typeface="Verdana" pitchFamily="34" charset="0"/>
                <a:cs typeface="Verdana" pitchFamily="34" charset="0"/>
              </a:rPr>
              <a:t>TASHQI HAVFLAR</a:t>
            </a:r>
            <a:endParaRPr lang="ru-RU" sz="1400" dirty="0" smtClean="0">
              <a:solidFill>
                <a:schemeClr val="tx2">
                  <a:lumMod val="50000"/>
                </a:schemeClr>
              </a:solidFill>
              <a:latin typeface="Verdana" pitchFamily="34" charset="0"/>
              <a:ea typeface="Verdana" pitchFamily="34" charset="0"/>
              <a:cs typeface="Verdana" pitchFamily="34" charset="0"/>
            </a:endParaRPr>
          </a:p>
          <a:p>
            <a:endParaRPr lang="ru-RU" sz="1400" b="1" dirty="0">
              <a:solidFill>
                <a:schemeClr val="tx2">
                  <a:lumMod val="50000"/>
                </a:schemeClr>
              </a:solidFill>
              <a:latin typeface="Verdana" pitchFamily="34" charset="0"/>
              <a:ea typeface="Verdana" pitchFamily="34" charset="0"/>
              <a:cs typeface="Verdana" pitchFamily="34" charset="0"/>
            </a:endParaRPr>
          </a:p>
          <a:p>
            <a:endParaRPr lang="ru-RU" sz="1400" b="1" dirty="0" smtClean="0">
              <a:solidFill>
                <a:schemeClr val="tx2">
                  <a:lumMod val="50000"/>
                </a:schemeClr>
              </a:solidFill>
              <a:latin typeface="Verdana" pitchFamily="34" charset="0"/>
              <a:ea typeface="Verdana" pitchFamily="34" charset="0"/>
              <a:cs typeface="Verdana" pitchFamily="34" charset="0"/>
            </a:endParaRPr>
          </a:p>
          <a:p>
            <a:r>
              <a:rPr lang="en-US" sz="1500" b="1" dirty="0" smtClean="0">
                <a:solidFill>
                  <a:srgbClr val="993366"/>
                </a:solidFill>
                <a:latin typeface="Verdana" pitchFamily="34" charset="0"/>
                <a:ea typeface="Verdana" pitchFamily="34" charset="0"/>
                <a:cs typeface="Verdana" pitchFamily="34" charset="0"/>
              </a:rPr>
              <a:t>MUHIT</a:t>
            </a:r>
            <a:r>
              <a:rPr lang="ru-RU" sz="1500" b="1" dirty="0" smtClean="0">
                <a:solidFill>
                  <a:srgbClr val="993366"/>
                </a:solidFill>
                <a:latin typeface="Verdana" pitchFamily="34" charset="0"/>
                <a:ea typeface="Verdana" pitchFamily="34" charset="0"/>
                <a:cs typeface="Verdana" pitchFamily="34" charset="0"/>
              </a:rPr>
              <a:t>:</a:t>
            </a:r>
            <a:r>
              <a:rPr lang="ru-RU" sz="1500" dirty="0" smtClean="0">
                <a:solidFill>
                  <a:schemeClr val="tx2">
                    <a:lumMod val="50000"/>
                  </a:schemeClr>
                </a:solidFill>
                <a:latin typeface="Verdana" pitchFamily="34" charset="0"/>
                <a:ea typeface="Verdana" pitchFamily="34" charset="0"/>
                <a:cs typeface="Verdana" pitchFamily="34" charset="0"/>
              </a:rPr>
              <a:t> </a:t>
            </a:r>
            <a:r>
              <a:rPr lang="en-US" sz="1500" b="1" dirty="0" smtClean="0">
                <a:solidFill>
                  <a:schemeClr val="tx2">
                    <a:lumMod val="50000"/>
                  </a:schemeClr>
                </a:solidFill>
                <a:latin typeface="Verdana" pitchFamily="34" charset="0"/>
                <a:ea typeface="Verdana" pitchFamily="34" charset="0"/>
                <a:cs typeface="Verdana" pitchFamily="34" charset="0"/>
              </a:rPr>
              <a:t>MAKRO</a:t>
            </a:r>
            <a:r>
              <a:rPr lang="ru-RU" sz="1500" b="1" dirty="0" smtClean="0">
                <a:solidFill>
                  <a:schemeClr val="tx2">
                    <a:lumMod val="50000"/>
                  </a:schemeClr>
                </a:solidFill>
                <a:latin typeface="Verdana" pitchFamily="34" charset="0"/>
                <a:ea typeface="Verdana" pitchFamily="34" charset="0"/>
                <a:cs typeface="Verdana" pitchFamily="34" charset="0"/>
              </a:rPr>
              <a:t>-</a:t>
            </a:r>
            <a:r>
              <a:rPr lang="ru-RU" sz="1500" b="1" dirty="0">
                <a:solidFill>
                  <a:schemeClr val="tx2">
                    <a:lumMod val="50000"/>
                  </a:schemeClr>
                </a:solidFill>
                <a:latin typeface="Verdana" pitchFamily="34" charset="0"/>
                <a:ea typeface="Verdana" pitchFamily="34" charset="0"/>
                <a:cs typeface="Verdana" pitchFamily="34" charset="0"/>
              </a:rPr>
              <a:t>, </a:t>
            </a:r>
            <a:r>
              <a:rPr lang="en-US" sz="1500" b="1" dirty="0" smtClean="0">
                <a:solidFill>
                  <a:schemeClr val="tx2">
                    <a:lumMod val="50000"/>
                  </a:schemeClr>
                </a:solidFill>
                <a:latin typeface="Verdana" pitchFamily="34" charset="0"/>
                <a:ea typeface="Verdana" pitchFamily="34" charset="0"/>
                <a:cs typeface="Verdana" pitchFamily="34" charset="0"/>
              </a:rPr>
              <a:t>MEZO</a:t>
            </a:r>
            <a:r>
              <a:rPr lang="ru-RU" sz="1500" b="1" dirty="0" smtClean="0">
                <a:solidFill>
                  <a:schemeClr val="tx2">
                    <a:lumMod val="50000"/>
                  </a:schemeClr>
                </a:solidFill>
                <a:latin typeface="Verdana" pitchFamily="34" charset="0"/>
                <a:ea typeface="Verdana" pitchFamily="34" charset="0"/>
                <a:cs typeface="Verdana" pitchFamily="34" charset="0"/>
              </a:rPr>
              <a:t>-</a:t>
            </a:r>
            <a:r>
              <a:rPr lang="ru-RU" sz="1500" b="1" dirty="0">
                <a:solidFill>
                  <a:schemeClr val="tx2">
                    <a:lumMod val="50000"/>
                  </a:schemeClr>
                </a:solidFill>
                <a:latin typeface="Verdana" pitchFamily="34" charset="0"/>
                <a:ea typeface="Verdana" pitchFamily="34" charset="0"/>
                <a:cs typeface="Verdana" pitchFamily="34" charset="0"/>
              </a:rPr>
              <a:t>, </a:t>
            </a:r>
            <a:r>
              <a:rPr lang="ru-RU" sz="1500" b="1" dirty="0" smtClean="0">
                <a:solidFill>
                  <a:schemeClr val="tx2">
                    <a:lumMod val="50000"/>
                  </a:schemeClr>
                </a:solidFill>
                <a:latin typeface="Verdana" pitchFamily="34" charset="0"/>
                <a:ea typeface="Verdana" pitchFamily="34" charset="0"/>
                <a:cs typeface="Verdana" pitchFamily="34" charset="0"/>
              </a:rPr>
              <a:t>М</a:t>
            </a:r>
            <a:r>
              <a:rPr lang="en-US" sz="1500" b="1" dirty="0" smtClean="0">
                <a:solidFill>
                  <a:schemeClr val="tx2">
                    <a:lumMod val="50000"/>
                  </a:schemeClr>
                </a:solidFill>
                <a:latin typeface="Verdana" pitchFamily="34" charset="0"/>
                <a:ea typeface="Verdana" pitchFamily="34" charset="0"/>
                <a:cs typeface="Verdana" pitchFamily="34" charset="0"/>
              </a:rPr>
              <a:t>IKRO</a:t>
            </a:r>
            <a:r>
              <a:rPr lang="ru-RU" sz="1500" b="1" dirty="0" smtClean="0">
                <a:solidFill>
                  <a:schemeClr val="tx2">
                    <a:lumMod val="50000"/>
                  </a:schemeClr>
                </a:solidFill>
                <a:latin typeface="Verdana" pitchFamily="34" charset="0"/>
                <a:ea typeface="Verdana" pitchFamily="34" charset="0"/>
                <a:cs typeface="Verdana" pitchFamily="34" charset="0"/>
              </a:rPr>
              <a:t>-</a:t>
            </a:r>
            <a:endParaRPr lang="ru-RU" sz="1500" b="1" dirty="0">
              <a:solidFill>
                <a:schemeClr val="tx2">
                  <a:lumMod val="50000"/>
                </a:schemeClr>
              </a:solidFill>
              <a:latin typeface="Verdana" pitchFamily="34" charset="0"/>
              <a:ea typeface="Verdana" pitchFamily="34" charset="0"/>
              <a:cs typeface="Verdana" pitchFamily="34" charset="0"/>
            </a:endParaRPr>
          </a:p>
          <a:p>
            <a:endParaRPr lang="ru-RU" sz="1500" dirty="0">
              <a:solidFill>
                <a:schemeClr val="tx2">
                  <a:lumMod val="50000"/>
                </a:schemeClr>
              </a:solidFill>
              <a:latin typeface="Verdana" pitchFamily="34" charset="0"/>
              <a:ea typeface="Verdana" pitchFamily="34" charset="0"/>
              <a:cs typeface="Verdana" pitchFamily="34" charset="0"/>
            </a:endParaRPr>
          </a:p>
          <a:p>
            <a:r>
              <a:rPr lang="en-US" sz="1500" b="1" dirty="0" smtClean="0">
                <a:solidFill>
                  <a:srgbClr val="993366"/>
                </a:solidFill>
                <a:latin typeface="Verdana" pitchFamily="34" charset="0"/>
                <a:ea typeface="Verdana" pitchFamily="34" charset="0"/>
                <a:cs typeface="Verdana" pitchFamily="34" charset="0"/>
              </a:rPr>
              <a:t>STEP-OMILLAR</a:t>
            </a:r>
            <a:r>
              <a:rPr lang="ru-RU" sz="1500" b="1" dirty="0" smtClean="0">
                <a:solidFill>
                  <a:srgbClr val="993366"/>
                </a:solidFill>
                <a:latin typeface="Verdana" pitchFamily="34" charset="0"/>
                <a:ea typeface="Verdana" pitchFamily="34" charset="0"/>
                <a:cs typeface="Verdana" pitchFamily="34" charset="0"/>
              </a:rPr>
              <a:t>:</a:t>
            </a:r>
          </a:p>
          <a:p>
            <a:r>
              <a:rPr lang="en-US" sz="1500" dirty="0" smtClean="0">
                <a:solidFill>
                  <a:schemeClr val="accent5">
                    <a:lumMod val="75000"/>
                  </a:schemeClr>
                </a:solidFill>
                <a:latin typeface="Verdana" pitchFamily="34" charset="0"/>
                <a:ea typeface="Verdana" pitchFamily="34" charset="0"/>
                <a:cs typeface="Verdana" pitchFamily="34" charset="0"/>
              </a:rPr>
              <a:t>S - IJTIMOIY</a:t>
            </a:r>
            <a:endParaRPr lang="ru-RU" sz="1500" dirty="0" smtClean="0">
              <a:solidFill>
                <a:schemeClr val="accent5">
                  <a:lumMod val="75000"/>
                </a:schemeClr>
              </a:solidFill>
              <a:latin typeface="Verdana" pitchFamily="34" charset="0"/>
              <a:ea typeface="Verdana" pitchFamily="34" charset="0"/>
              <a:cs typeface="Verdana" pitchFamily="34" charset="0"/>
            </a:endParaRPr>
          </a:p>
          <a:p>
            <a:r>
              <a:rPr lang="en-US" sz="1500" dirty="0" smtClean="0">
                <a:solidFill>
                  <a:schemeClr val="accent5">
                    <a:lumMod val="75000"/>
                  </a:schemeClr>
                </a:solidFill>
                <a:latin typeface="Verdana" pitchFamily="34" charset="0"/>
                <a:ea typeface="Verdana" pitchFamily="34" charset="0"/>
                <a:cs typeface="Verdana" pitchFamily="34" charset="0"/>
              </a:rPr>
              <a:t>T</a:t>
            </a:r>
            <a:r>
              <a:rPr lang="ru-RU" sz="1500" dirty="0" smtClean="0">
                <a:solidFill>
                  <a:schemeClr val="accent5">
                    <a:lumMod val="75000"/>
                  </a:schemeClr>
                </a:solidFill>
                <a:latin typeface="Verdana" pitchFamily="34" charset="0"/>
                <a:ea typeface="Verdana" pitchFamily="34" charset="0"/>
                <a:cs typeface="Verdana" pitchFamily="34" charset="0"/>
              </a:rPr>
              <a:t> – </a:t>
            </a:r>
            <a:r>
              <a:rPr lang="en-US" sz="1500" dirty="0" smtClean="0">
                <a:solidFill>
                  <a:schemeClr val="accent5">
                    <a:lumMod val="75000"/>
                  </a:schemeClr>
                </a:solidFill>
                <a:latin typeface="Verdana" pitchFamily="34" charset="0"/>
                <a:ea typeface="Verdana" pitchFamily="34" charset="0"/>
                <a:cs typeface="Verdana" pitchFamily="34" charset="0"/>
              </a:rPr>
              <a:t>TEXNIKA-TEXNOLOGIK</a:t>
            </a:r>
          </a:p>
          <a:p>
            <a:r>
              <a:rPr lang="en-US" sz="1500" dirty="0" smtClean="0">
                <a:solidFill>
                  <a:schemeClr val="accent5">
                    <a:lumMod val="75000"/>
                  </a:schemeClr>
                </a:solidFill>
                <a:latin typeface="Verdana" pitchFamily="34" charset="0"/>
                <a:ea typeface="Verdana" pitchFamily="34" charset="0"/>
                <a:cs typeface="Verdana" pitchFamily="34" charset="0"/>
              </a:rPr>
              <a:t>E</a:t>
            </a:r>
            <a:r>
              <a:rPr lang="ru-RU" sz="1500" dirty="0" smtClean="0">
                <a:solidFill>
                  <a:schemeClr val="accent5">
                    <a:lumMod val="75000"/>
                  </a:schemeClr>
                </a:solidFill>
                <a:latin typeface="Verdana" pitchFamily="34" charset="0"/>
                <a:ea typeface="Verdana" pitchFamily="34" charset="0"/>
                <a:cs typeface="Verdana" pitchFamily="34" charset="0"/>
              </a:rPr>
              <a:t> - </a:t>
            </a:r>
            <a:r>
              <a:rPr lang="en-US" sz="1500" dirty="0" smtClean="0">
                <a:solidFill>
                  <a:schemeClr val="accent5">
                    <a:lumMod val="75000"/>
                  </a:schemeClr>
                </a:solidFill>
                <a:latin typeface="Verdana" pitchFamily="34" charset="0"/>
                <a:ea typeface="Verdana" pitchFamily="34" charset="0"/>
                <a:cs typeface="Verdana" pitchFamily="34" charset="0"/>
              </a:rPr>
              <a:t>IQTISODIY</a:t>
            </a:r>
            <a:endParaRPr lang="en-US" sz="1500" dirty="0" smtClean="0">
              <a:solidFill>
                <a:schemeClr val="accent5">
                  <a:lumMod val="75000"/>
                </a:schemeClr>
              </a:solidFill>
              <a:latin typeface="Verdana" pitchFamily="34" charset="0"/>
              <a:ea typeface="Verdana" pitchFamily="34" charset="0"/>
              <a:cs typeface="Verdana" pitchFamily="34" charset="0"/>
            </a:endParaRPr>
          </a:p>
          <a:p>
            <a:r>
              <a:rPr lang="en-US" sz="1500" dirty="0" smtClean="0">
                <a:solidFill>
                  <a:schemeClr val="accent5">
                    <a:lumMod val="75000"/>
                  </a:schemeClr>
                </a:solidFill>
                <a:latin typeface="Verdana" pitchFamily="34" charset="0"/>
                <a:ea typeface="Verdana" pitchFamily="34" charset="0"/>
                <a:cs typeface="Verdana" pitchFamily="34" charset="0"/>
              </a:rPr>
              <a:t>P </a:t>
            </a:r>
            <a:r>
              <a:rPr lang="ru-RU" sz="1500" dirty="0" smtClean="0">
                <a:solidFill>
                  <a:schemeClr val="accent5">
                    <a:lumMod val="75000"/>
                  </a:schemeClr>
                </a:solidFill>
                <a:latin typeface="Verdana" pitchFamily="34" charset="0"/>
                <a:ea typeface="Verdana" pitchFamily="34" charset="0"/>
                <a:cs typeface="Verdana" pitchFamily="34" charset="0"/>
              </a:rPr>
              <a:t>- </a:t>
            </a:r>
            <a:r>
              <a:rPr lang="en-US" sz="1500" dirty="0" smtClean="0">
                <a:solidFill>
                  <a:schemeClr val="accent5">
                    <a:lumMod val="75000"/>
                  </a:schemeClr>
                </a:solidFill>
                <a:latin typeface="Verdana" pitchFamily="34" charset="0"/>
                <a:ea typeface="Verdana" pitchFamily="34" charset="0"/>
                <a:cs typeface="Verdana" pitchFamily="34" charset="0"/>
              </a:rPr>
              <a:t>SIYOSIY</a:t>
            </a:r>
            <a:endParaRPr lang="ru-RU" sz="1500" dirty="0" smtClean="0">
              <a:solidFill>
                <a:schemeClr val="accent5">
                  <a:lumMod val="75000"/>
                </a:schemeClr>
              </a:solidFill>
              <a:latin typeface="Verdana" pitchFamily="34" charset="0"/>
              <a:ea typeface="Verdana" pitchFamily="34" charset="0"/>
              <a:cs typeface="Verdana" pitchFamily="34" charset="0"/>
            </a:endParaRPr>
          </a:p>
          <a:p>
            <a:endParaRPr lang="ru-RU" sz="1400" b="1" dirty="0">
              <a:solidFill>
                <a:schemeClr val="accent2"/>
              </a:solidFill>
              <a:latin typeface="Verdana" pitchFamily="34" charset="0"/>
              <a:ea typeface="Verdana" pitchFamily="34" charset="0"/>
              <a:cs typeface="Verdana" pitchFamily="34" charset="0"/>
            </a:endParaRPr>
          </a:p>
        </p:txBody>
      </p:sp>
    </p:spTree>
    <p:extLst>
      <p:ext uri="{BB962C8B-B14F-4D97-AF65-F5344CB8AC3E}">
        <p14:creationId xmlns="" xmlns:p14="http://schemas.microsoft.com/office/powerpoint/2010/main" val="37750186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707904" y="332656"/>
            <a:ext cx="1800200"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1547664" y="210344"/>
            <a:ext cx="1872208" cy="914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Заголовок 1"/>
          <p:cNvSpPr txBox="1">
            <a:spLocks/>
          </p:cNvSpPr>
          <p:nvPr/>
        </p:nvSpPr>
        <p:spPr>
          <a:xfrm>
            <a:off x="1000100" y="142852"/>
            <a:ext cx="7964387" cy="476672"/>
          </a:xfrm>
          <a:prstGeom prst="rect">
            <a:avLst/>
          </a:prstGeom>
          <a:solidFill>
            <a:srgbClr val="FFFF00"/>
          </a:solidFill>
        </p:spPr>
        <p:txBody>
          <a:bodyPr anchor="b">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2800" b="1" i="0" u="sng" strike="noStrike" kern="1200" cap="none" spc="0" normalizeH="0" baseline="0" noProof="0" dirty="0" smtClean="0">
                <a:ln>
                  <a:noFill/>
                </a:ln>
                <a:solidFill>
                  <a:srgbClr val="FF0000"/>
                </a:solidFill>
                <a:effectLst>
                  <a:outerShdw blurRad="50000" dist="30000" dir="5400000" algn="tl" rotWithShape="0">
                    <a:srgbClr val="000000">
                      <a:alpha val="30000"/>
                    </a:srgbClr>
                  </a:outerShdw>
                </a:effectLst>
                <a:uLnTx/>
                <a:uFillTx/>
                <a:latin typeface="Times New Roman" pitchFamily="18" charset="0"/>
                <a:ea typeface="Verdana" pitchFamily="34" charset="0"/>
                <a:cs typeface="Times New Roman" pitchFamily="18" charset="0"/>
              </a:rPr>
              <a:t/>
            </a:r>
            <a:br>
              <a:rPr kumimoji="0" lang="ru-RU" sz="2800" b="1" i="0" u="sng" strike="noStrike" kern="1200" cap="none" spc="0" normalizeH="0" baseline="0" noProof="0" dirty="0" smtClean="0">
                <a:ln>
                  <a:noFill/>
                </a:ln>
                <a:solidFill>
                  <a:srgbClr val="FF0000"/>
                </a:solidFill>
                <a:effectLst>
                  <a:outerShdw blurRad="50000" dist="30000" dir="5400000" algn="tl" rotWithShape="0">
                    <a:srgbClr val="000000">
                      <a:alpha val="30000"/>
                    </a:srgbClr>
                  </a:outerShdw>
                </a:effectLst>
                <a:uLnTx/>
                <a:uFillTx/>
                <a:latin typeface="Times New Roman" pitchFamily="18" charset="0"/>
                <a:ea typeface="Verdana" pitchFamily="34" charset="0"/>
                <a:cs typeface="Times New Roman" pitchFamily="18" charset="0"/>
              </a:rPr>
            </a:br>
            <a:r>
              <a:rPr kumimoji="0" lang="en-US" sz="2800" b="1" i="0" u="sng" strike="noStrike" kern="1200" cap="none" spc="0" normalizeH="0" baseline="0" noProof="0" dirty="0" smtClean="0">
                <a:ln>
                  <a:noFill/>
                </a:ln>
                <a:solidFill>
                  <a:srgbClr val="FF0000"/>
                </a:solidFill>
                <a:effectLst>
                  <a:outerShdw blurRad="50000" dist="30000" dir="5400000" algn="tl" rotWithShape="0">
                    <a:srgbClr val="000000">
                      <a:alpha val="30000"/>
                    </a:srgbClr>
                  </a:outerShdw>
                </a:effectLst>
                <a:uLnTx/>
                <a:uFillTx/>
                <a:latin typeface="Times New Roman" pitchFamily="18" charset="0"/>
                <a:ea typeface="Verdana" pitchFamily="34" charset="0"/>
                <a:cs typeface="Times New Roman" pitchFamily="18" charset="0"/>
              </a:rPr>
              <a:t>DJOHAR OYNAGI</a:t>
            </a:r>
            <a:endParaRPr kumimoji="0" lang="ru-RU" sz="2800" b="0" i="1" u="none" strike="noStrike" kern="1200" cap="none" spc="0" normalizeH="0" baseline="0" noProof="0" dirty="0">
              <a:ln>
                <a:noFill/>
              </a:ln>
              <a:solidFill>
                <a:srgbClr val="FF0000"/>
              </a:solidFill>
              <a:effectLst>
                <a:outerShdw blurRad="50000" dist="30000" dir="5400000" algn="tl" rotWithShape="0">
                  <a:srgbClr val="000000">
                    <a:alpha val="30000"/>
                  </a:srgbClr>
                </a:outerShdw>
              </a:effectLst>
              <a:uLnTx/>
              <a:uFillTx/>
              <a:latin typeface="Times New Roman" pitchFamily="18" charset="0"/>
              <a:ea typeface="Verdana" pitchFamily="34" charset="0"/>
              <a:cs typeface="Times New Roman" pitchFamily="18" charset="0"/>
            </a:endParaRPr>
          </a:p>
        </p:txBody>
      </p:sp>
      <p:sp>
        <p:nvSpPr>
          <p:cNvPr id="17" name="TextBox 16"/>
          <p:cNvSpPr txBox="1"/>
          <p:nvPr/>
        </p:nvSpPr>
        <p:spPr>
          <a:xfrm>
            <a:off x="3500430" y="1285861"/>
            <a:ext cx="2071702" cy="830997"/>
          </a:xfrm>
          <a:prstGeom prst="rect">
            <a:avLst/>
          </a:prstGeom>
          <a:noFill/>
          <a:ln w="25400">
            <a:solidFill>
              <a:schemeClr val="tx1"/>
            </a:solidFill>
          </a:ln>
        </p:spPr>
        <p:txBody>
          <a:bodyPr wrap="square" rtlCol="0">
            <a:spAutoFit/>
          </a:bodyPr>
          <a:lstStyle/>
          <a:p>
            <a:pPr algn="ctr"/>
            <a:r>
              <a:rPr lang="en-US" sz="2400" dirty="0" smtClean="0">
                <a:latin typeface="Times New Roman" pitchFamily="18" charset="0"/>
                <a:cs typeface="Times New Roman" pitchFamily="18" charset="0"/>
              </a:rPr>
              <a:t>Men </a:t>
            </a:r>
          </a:p>
          <a:p>
            <a:pPr algn="ctr"/>
            <a:r>
              <a:rPr lang="en-US" sz="2400" dirty="0" err="1" smtClean="0">
                <a:latin typeface="Times New Roman" pitchFamily="18" charset="0"/>
                <a:cs typeface="Times New Roman" pitchFamily="18" charset="0"/>
              </a:rPr>
              <a:t>bilaman</a:t>
            </a:r>
            <a:r>
              <a:rPr lang="en-US" sz="2400" dirty="0" smtClean="0">
                <a:latin typeface="Times New Roman" pitchFamily="18" charset="0"/>
                <a:cs typeface="Times New Roman" pitchFamily="18" charset="0"/>
              </a:rPr>
              <a:t> </a:t>
            </a:r>
            <a:endParaRPr lang="ru-RU" sz="2400" dirty="0">
              <a:latin typeface="Times New Roman" pitchFamily="18" charset="0"/>
              <a:cs typeface="Times New Roman" pitchFamily="18" charset="0"/>
            </a:endParaRPr>
          </a:p>
        </p:txBody>
      </p:sp>
      <p:sp>
        <p:nvSpPr>
          <p:cNvPr id="18" name="TextBox 17"/>
          <p:cNvSpPr txBox="1"/>
          <p:nvPr/>
        </p:nvSpPr>
        <p:spPr>
          <a:xfrm>
            <a:off x="5572132" y="1285860"/>
            <a:ext cx="2000264" cy="830997"/>
          </a:xfrm>
          <a:prstGeom prst="rect">
            <a:avLst/>
          </a:prstGeom>
          <a:noFill/>
          <a:ln w="25400">
            <a:solidFill>
              <a:schemeClr val="tx1"/>
            </a:solidFill>
          </a:ln>
        </p:spPr>
        <p:txBody>
          <a:bodyPr wrap="square" rtlCol="0">
            <a:spAutoFit/>
          </a:bodyPr>
          <a:lstStyle/>
          <a:p>
            <a:pPr algn="ctr"/>
            <a:r>
              <a:rPr lang="en-US" sz="2400" dirty="0" smtClean="0">
                <a:latin typeface="Times New Roman" pitchFamily="18" charset="0"/>
                <a:cs typeface="Times New Roman" pitchFamily="18" charset="0"/>
              </a:rPr>
              <a:t>Men </a:t>
            </a:r>
            <a:r>
              <a:rPr lang="en-US" sz="2400" dirty="0" err="1" smtClean="0">
                <a:latin typeface="Times New Roman" pitchFamily="18" charset="0"/>
                <a:cs typeface="Times New Roman" pitchFamily="18" charset="0"/>
              </a:rPr>
              <a:t>bilmayman</a:t>
            </a:r>
            <a:endParaRPr lang="ru-RU" sz="2400" dirty="0">
              <a:latin typeface="Times New Roman" pitchFamily="18" charset="0"/>
              <a:cs typeface="Times New Roman" pitchFamily="18" charset="0"/>
            </a:endParaRPr>
          </a:p>
        </p:txBody>
      </p:sp>
      <p:sp>
        <p:nvSpPr>
          <p:cNvPr id="19" name="TextBox 18"/>
          <p:cNvSpPr txBox="1"/>
          <p:nvPr/>
        </p:nvSpPr>
        <p:spPr>
          <a:xfrm>
            <a:off x="1500166" y="3000372"/>
            <a:ext cx="2000264" cy="830997"/>
          </a:xfrm>
          <a:prstGeom prst="rect">
            <a:avLst/>
          </a:prstGeom>
          <a:noFill/>
          <a:ln w="25400">
            <a:solidFill>
              <a:schemeClr val="tx1"/>
            </a:solidFill>
          </a:ln>
        </p:spPr>
        <p:txBody>
          <a:bodyPr wrap="square" rtlCol="0">
            <a:spAutoFit/>
          </a:bodyPr>
          <a:lstStyle/>
          <a:p>
            <a:pPr algn="ctr"/>
            <a:r>
              <a:rPr lang="en-US" sz="2400" dirty="0" err="1" smtClean="0">
                <a:latin typeface="Times New Roman" pitchFamily="18" charset="0"/>
                <a:cs typeface="Times New Roman" pitchFamily="18" charset="0"/>
              </a:rPr>
              <a:t>Boshqalar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ko’rmayapti</a:t>
            </a:r>
            <a:endParaRPr lang="ru-RU" sz="2400" dirty="0">
              <a:latin typeface="Times New Roman" pitchFamily="18" charset="0"/>
              <a:cs typeface="Times New Roman" pitchFamily="18" charset="0"/>
            </a:endParaRPr>
          </a:p>
        </p:txBody>
      </p:sp>
      <p:sp>
        <p:nvSpPr>
          <p:cNvPr id="20" name="TextBox 19"/>
          <p:cNvSpPr txBox="1"/>
          <p:nvPr/>
        </p:nvSpPr>
        <p:spPr>
          <a:xfrm>
            <a:off x="1500166" y="2143116"/>
            <a:ext cx="2000264" cy="830997"/>
          </a:xfrm>
          <a:prstGeom prst="rect">
            <a:avLst/>
          </a:prstGeom>
          <a:noFill/>
          <a:ln w="25400">
            <a:solidFill>
              <a:schemeClr val="tx1"/>
            </a:solidFill>
          </a:ln>
        </p:spPr>
        <p:txBody>
          <a:bodyPr wrap="square" rtlCol="0">
            <a:spAutoFit/>
          </a:bodyPr>
          <a:lstStyle/>
          <a:p>
            <a:pPr algn="ctr"/>
            <a:r>
              <a:rPr lang="en-US" sz="2400" dirty="0" err="1" smtClean="0">
                <a:latin typeface="Times New Roman" pitchFamily="18" charset="0"/>
                <a:cs typeface="Times New Roman" pitchFamily="18" charset="0"/>
              </a:rPr>
              <a:t>Boshqalar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ko’rayapti</a:t>
            </a:r>
            <a:endParaRPr lang="ru-RU" sz="2400" dirty="0">
              <a:latin typeface="Times New Roman" pitchFamily="18" charset="0"/>
              <a:cs typeface="Times New Roman" pitchFamily="18" charset="0"/>
            </a:endParaRPr>
          </a:p>
        </p:txBody>
      </p:sp>
      <p:sp>
        <p:nvSpPr>
          <p:cNvPr id="21" name="TextBox 20"/>
          <p:cNvSpPr txBox="1"/>
          <p:nvPr/>
        </p:nvSpPr>
        <p:spPr>
          <a:xfrm>
            <a:off x="3500430" y="2143116"/>
            <a:ext cx="2071702" cy="830997"/>
          </a:xfrm>
          <a:prstGeom prst="rect">
            <a:avLst/>
          </a:prstGeom>
          <a:noFill/>
          <a:ln w="25400">
            <a:solidFill>
              <a:schemeClr val="tx1"/>
            </a:solidFill>
          </a:ln>
        </p:spPr>
        <p:txBody>
          <a:bodyPr wrap="square" rtlCol="0">
            <a:spAutoFit/>
          </a:bodyPr>
          <a:lstStyle/>
          <a:p>
            <a:pPr algn="ctr"/>
            <a:r>
              <a:rPr lang="en-US" sz="2400" dirty="0" err="1" smtClean="0">
                <a:latin typeface="Times New Roman" pitchFamily="18" charset="0"/>
                <a:cs typeface="Times New Roman" pitchFamily="18" charset="0"/>
              </a:rPr>
              <a:t>Ochiq</a:t>
            </a:r>
            <a:r>
              <a:rPr lang="en-US" sz="2400" dirty="0" smtClean="0">
                <a:latin typeface="Times New Roman" pitchFamily="18" charset="0"/>
                <a:cs typeface="Times New Roman" pitchFamily="18" charset="0"/>
              </a:rPr>
              <a:t> </a:t>
            </a:r>
          </a:p>
          <a:p>
            <a:pPr algn="ctr"/>
            <a:r>
              <a:rPr lang="en-US" sz="2400" dirty="0" err="1" smtClean="0">
                <a:latin typeface="Times New Roman" pitchFamily="18" charset="0"/>
                <a:cs typeface="Times New Roman" pitchFamily="18" charset="0"/>
              </a:rPr>
              <a:t>maydon</a:t>
            </a:r>
            <a:endParaRPr lang="ru-RU" sz="2400" dirty="0">
              <a:latin typeface="Times New Roman" pitchFamily="18" charset="0"/>
              <a:cs typeface="Times New Roman" pitchFamily="18" charset="0"/>
            </a:endParaRPr>
          </a:p>
        </p:txBody>
      </p:sp>
      <p:sp>
        <p:nvSpPr>
          <p:cNvPr id="22" name="TextBox 21"/>
          <p:cNvSpPr txBox="1"/>
          <p:nvPr/>
        </p:nvSpPr>
        <p:spPr>
          <a:xfrm>
            <a:off x="5572132" y="2143116"/>
            <a:ext cx="2071702" cy="830997"/>
          </a:xfrm>
          <a:prstGeom prst="rect">
            <a:avLst/>
          </a:prstGeom>
          <a:noFill/>
          <a:ln w="25400">
            <a:solidFill>
              <a:schemeClr val="tx1"/>
            </a:solidFill>
          </a:ln>
        </p:spPr>
        <p:txBody>
          <a:bodyPr wrap="square" rtlCol="0">
            <a:spAutoFit/>
          </a:bodyPr>
          <a:lstStyle/>
          <a:p>
            <a:pPr algn="ctr"/>
            <a:r>
              <a:rPr lang="en-US" sz="2400" dirty="0" err="1" smtClean="0">
                <a:latin typeface="Times New Roman" pitchFamily="18" charset="0"/>
                <a:cs typeface="Times New Roman" pitchFamily="18" charset="0"/>
              </a:rPr>
              <a:t>Ko’r</a:t>
            </a:r>
            <a:r>
              <a:rPr lang="en-US" sz="2400" dirty="0" smtClean="0">
                <a:latin typeface="Times New Roman" pitchFamily="18" charset="0"/>
                <a:cs typeface="Times New Roman" pitchFamily="18" charset="0"/>
              </a:rPr>
              <a:t> </a:t>
            </a:r>
          </a:p>
          <a:p>
            <a:pPr algn="ctr"/>
            <a:r>
              <a:rPr lang="en-US" sz="2400" dirty="0" err="1" smtClean="0">
                <a:latin typeface="Times New Roman" pitchFamily="18" charset="0"/>
                <a:cs typeface="Times New Roman" pitchFamily="18" charset="0"/>
              </a:rPr>
              <a:t>zona</a:t>
            </a:r>
            <a:endParaRPr lang="ru-RU" sz="2400" dirty="0">
              <a:latin typeface="Times New Roman" pitchFamily="18" charset="0"/>
              <a:cs typeface="Times New Roman" pitchFamily="18" charset="0"/>
            </a:endParaRPr>
          </a:p>
        </p:txBody>
      </p:sp>
      <p:sp>
        <p:nvSpPr>
          <p:cNvPr id="23" name="TextBox 22"/>
          <p:cNvSpPr txBox="1"/>
          <p:nvPr/>
        </p:nvSpPr>
        <p:spPr>
          <a:xfrm>
            <a:off x="3500430" y="3000372"/>
            <a:ext cx="2071702" cy="830997"/>
          </a:xfrm>
          <a:prstGeom prst="rect">
            <a:avLst/>
          </a:prstGeom>
          <a:noFill/>
          <a:ln w="25400">
            <a:solidFill>
              <a:schemeClr val="tx1"/>
            </a:solidFill>
          </a:ln>
        </p:spPr>
        <p:txBody>
          <a:bodyPr wrap="square" rtlCol="0">
            <a:spAutoFit/>
          </a:bodyPr>
          <a:lstStyle/>
          <a:p>
            <a:pPr algn="ctr"/>
            <a:r>
              <a:rPr lang="en-US" sz="2400" dirty="0" err="1" smtClean="0">
                <a:latin typeface="Times New Roman" pitchFamily="18" charset="0"/>
                <a:cs typeface="Times New Roman" pitchFamily="18" charset="0"/>
              </a:rPr>
              <a:t>Yopiq</a:t>
            </a:r>
            <a:r>
              <a:rPr lang="en-US" sz="2400" dirty="0" smtClean="0">
                <a:latin typeface="Times New Roman" pitchFamily="18" charset="0"/>
                <a:cs typeface="Times New Roman" pitchFamily="18" charset="0"/>
              </a:rPr>
              <a:t>  </a:t>
            </a:r>
          </a:p>
          <a:p>
            <a:pPr algn="ctr"/>
            <a:r>
              <a:rPr lang="en-US" sz="2400" dirty="0" err="1" smtClean="0">
                <a:latin typeface="Times New Roman" pitchFamily="18" charset="0"/>
                <a:cs typeface="Times New Roman" pitchFamily="18" charset="0"/>
              </a:rPr>
              <a:t>maydon</a:t>
            </a:r>
            <a:endParaRPr lang="ru-RU" sz="2400" dirty="0">
              <a:latin typeface="Times New Roman" pitchFamily="18" charset="0"/>
              <a:cs typeface="Times New Roman" pitchFamily="18" charset="0"/>
            </a:endParaRPr>
          </a:p>
        </p:txBody>
      </p:sp>
      <p:sp>
        <p:nvSpPr>
          <p:cNvPr id="24" name="TextBox 23"/>
          <p:cNvSpPr txBox="1"/>
          <p:nvPr/>
        </p:nvSpPr>
        <p:spPr>
          <a:xfrm>
            <a:off x="5572132" y="3000372"/>
            <a:ext cx="2071702" cy="830997"/>
          </a:xfrm>
          <a:prstGeom prst="rect">
            <a:avLst/>
          </a:prstGeom>
          <a:noFill/>
          <a:ln w="25400">
            <a:solidFill>
              <a:schemeClr val="tx1"/>
            </a:solidFill>
          </a:ln>
        </p:spPr>
        <p:txBody>
          <a:bodyPr wrap="square" rtlCol="0">
            <a:spAutoFit/>
          </a:bodyPr>
          <a:lstStyle/>
          <a:p>
            <a:pPr algn="ctr"/>
            <a:r>
              <a:rPr lang="en-US" sz="2400" dirty="0" err="1" smtClean="0">
                <a:latin typeface="Times New Roman" pitchFamily="18" charset="0"/>
                <a:cs typeface="Times New Roman" pitchFamily="18" charset="0"/>
              </a:rPr>
              <a:t>N</a:t>
            </a:r>
            <a:r>
              <a:rPr lang="en-US" sz="2400" dirty="0" err="1" smtClean="0">
                <a:latin typeface="Times New Roman" pitchFamily="18" charset="0"/>
                <a:cs typeface="Times New Roman" pitchFamily="18" charset="0"/>
              </a:rPr>
              <a:t>oma’lumlik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zonasi</a:t>
            </a:r>
            <a:endParaRPr lang="ru-RU" sz="2400" dirty="0">
              <a:latin typeface="Times New Roman" pitchFamily="18" charset="0"/>
              <a:cs typeface="Times New Roman" pitchFamily="18" charset="0"/>
            </a:endParaRPr>
          </a:p>
        </p:txBody>
      </p:sp>
    </p:spTree>
    <p:extLst>
      <p:ext uri="{BB962C8B-B14F-4D97-AF65-F5344CB8AC3E}">
        <p14:creationId xmlns="" xmlns:p14="http://schemas.microsoft.com/office/powerpoint/2010/main" val="174361614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707904" y="332656"/>
            <a:ext cx="1800200"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1547664" y="210344"/>
            <a:ext cx="1872208" cy="914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Заголовок 1"/>
          <p:cNvSpPr txBox="1">
            <a:spLocks/>
          </p:cNvSpPr>
          <p:nvPr/>
        </p:nvSpPr>
        <p:spPr>
          <a:xfrm>
            <a:off x="1000100" y="142852"/>
            <a:ext cx="7964387" cy="476672"/>
          </a:xfrm>
          <a:prstGeom prst="rect">
            <a:avLst/>
          </a:prstGeom>
          <a:solidFill>
            <a:srgbClr val="FFFF00"/>
          </a:solidFill>
        </p:spPr>
        <p:txBody>
          <a:bodyPr anchor="b">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2800" b="1" i="0" u="sng" strike="noStrike" kern="1200" cap="none" spc="0" normalizeH="0" baseline="0" noProof="0" dirty="0" smtClean="0">
                <a:ln>
                  <a:noFill/>
                </a:ln>
                <a:solidFill>
                  <a:srgbClr val="FF0000"/>
                </a:solidFill>
                <a:effectLst>
                  <a:outerShdw blurRad="50000" dist="30000" dir="5400000" algn="tl" rotWithShape="0">
                    <a:srgbClr val="000000">
                      <a:alpha val="30000"/>
                    </a:srgbClr>
                  </a:outerShdw>
                </a:effectLst>
                <a:uLnTx/>
                <a:uFillTx/>
                <a:latin typeface="Times New Roman" pitchFamily="18" charset="0"/>
                <a:ea typeface="Verdana" pitchFamily="34" charset="0"/>
                <a:cs typeface="Times New Roman" pitchFamily="18" charset="0"/>
              </a:rPr>
              <a:t/>
            </a:r>
            <a:br>
              <a:rPr kumimoji="0" lang="ru-RU" sz="2800" b="1" i="0" u="sng" strike="noStrike" kern="1200" cap="none" spc="0" normalizeH="0" baseline="0" noProof="0" dirty="0" smtClean="0">
                <a:ln>
                  <a:noFill/>
                </a:ln>
                <a:solidFill>
                  <a:srgbClr val="FF0000"/>
                </a:solidFill>
                <a:effectLst>
                  <a:outerShdw blurRad="50000" dist="30000" dir="5400000" algn="tl" rotWithShape="0">
                    <a:srgbClr val="000000">
                      <a:alpha val="30000"/>
                    </a:srgbClr>
                  </a:outerShdw>
                </a:effectLst>
                <a:uLnTx/>
                <a:uFillTx/>
                <a:latin typeface="Times New Roman" pitchFamily="18" charset="0"/>
                <a:ea typeface="Verdana" pitchFamily="34" charset="0"/>
                <a:cs typeface="Times New Roman" pitchFamily="18" charset="0"/>
              </a:rPr>
            </a:br>
            <a:r>
              <a:rPr kumimoji="0" lang="en-US" sz="2800" b="1" i="0" u="sng" strike="noStrike" kern="1200" cap="none" spc="0" normalizeH="0" baseline="0" noProof="0" dirty="0" smtClean="0">
                <a:ln>
                  <a:noFill/>
                </a:ln>
                <a:solidFill>
                  <a:srgbClr val="FF0000"/>
                </a:solidFill>
                <a:effectLst>
                  <a:outerShdw blurRad="50000" dist="30000" dir="5400000" algn="tl" rotWithShape="0">
                    <a:srgbClr val="000000">
                      <a:alpha val="30000"/>
                    </a:srgbClr>
                  </a:outerShdw>
                </a:effectLst>
                <a:uLnTx/>
                <a:uFillTx/>
                <a:latin typeface="Times New Roman" pitchFamily="18" charset="0"/>
                <a:ea typeface="Verdana" pitchFamily="34" charset="0"/>
                <a:cs typeface="Times New Roman" pitchFamily="18" charset="0"/>
              </a:rPr>
              <a:t>DJOHAR OYNAGI</a:t>
            </a:r>
            <a:endParaRPr kumimoji="0" lang="ru-RU" sz="2800" b="0" i="1" u="none" strike="noStrike" kern="1200" cap="none" spc="0" normalizeH="0" baseline="0" noProof="0" dirty="0">
              <a:ln>
                <a:noFill/>
              </a:ln>
              <a:solidFill>
                <a:srgbClr val="FF0000"/>
              </a:solidFill>
              <a:effectLst>
                <a:outerShdw blurRad="50000" dist="30000" dir="5400000" algn="tl" rotWithShape="0">
                  <a:srgbClr val="000000">
                    <a:alpha val="30000"/>
                  </a:srgbClr>
                </a:outerShdw>
              </a:effectLst>
              <a:uLnTx/>
              <a:uFillTx/>
              <a:latin typeface="Times New Roman" pitchFamily="18" charset="0"/>
              <a:ea typeface="Verdana" pitchFamily="34" charset="0"/>
              <a:cs typeface="Times New Roman" pitchFamily="18" charset="0"/>
            </a:endParaRPr>
          </a:p>
        </p:txBody>
      </p:sp>
      <p:sp>
        <p:nvSpPr>
          <p:cNvPr id="17" name="TextBox 16"/>
          <p:cNvSpPr txBox="1"/>
          <p:nvPr/>
        </p:nvSpPr>
        <p:spPr>
          <a:xfrm>
            <a:off x="3214678" y="1285861"/>
            <a:ext cx="2428892" cy="830997"/>
          </a:xfrm>
          <a:prstGeom prst="rect">
            <a:avLst/>
          </a:prstGeom>
          <a:noFill/>
          <a:ln w="25400">
            <a:solidFill>
              <a:schemeClr val="tx1"/>
            </a:solidFill>
          </a:ln>
        </p:spPr>
        <p:txBody>
          <a:bodyPr wrap="square" rtlCol="0">
            <a:spAutoFit/>
          </a:bodyPr>
          <a:lstStyle/>
          <a:p>
            <a:pPr algn="ctr"/>
            <a:r>
              <a:rPr lang="en-US" sz="2400" dirty="0" err="1" smtClean="0">
                <a:latin typeface="Times New Roman" pitchFamily="18" charset="0"/>
                <a:cs typeface="Times New Roman" pitchFamily="18" charset="0"/>
              </a:rPr>
              <a:t>Menga</a:t>
            </a:r>
            <a:r>
              <a:rPr lang="en-US" sz="2400" dirty="0" smtClean="0">
                <a:latin typeface="Times New Roman" pitchFamily="18" charset="0"/>
                <a:cs typeface="Times New Roman" pitchFamily="18" charset="0"/>
              </a:rPr>
              <a:t> </a:t>
            </a:r>
          </a:p>
          <a:p>
            <a:pPr algn="ctr"/>
            <a:r>
              <a:rPr lang="en-US" sz="2400" dirty="0" err="1" smtClean="0">
                <a:latin typeface="Times New Roman" pitchFamily="18" charset="0"/>
                <a:cs typeface="Times New Roman" pitchFamily="18" charset="0"/>
              </a:rPr>
              <a:t>ma’lum</a:t>
            </a:r>
            <a:endParaRPr lang="ru-RU" sz="2400" dirty="0">
              <a:latin typeface="Times New Roman" pitchFamily="18" charset="0"/>
              <a:cs typeface="Times New Roman" pitchFamily="18" charset="0"/>
            </a:endParaRPr>
          </a:p>
        </p:txBody>
      </p:sp>
      <p:sp>
        <p:nvSpPr>
          <p:cNvPr id="18" name="TextBox 17"/>
          <p:cNvSpPr txBox="1"/>
          <p:nvPr/>
        </p:nvSpPr>
        <p:spPr>
          <a:xfrm>
            <a:off x="5643570" y="1285860"/>
            <a:ext cx="3143272" cy="830997"/>
          </a:xfrm>
          <a:prstGeom prst="rect">
            <a:avLst/>
          </a:prstGeom>
          <a:noFill/>
          <a:ln w="25400">
            <a:solidFill>
              <a:schemeClr val="tx1"/>
            </a:solidFill>
          </a:ln>
        </p:spPr>
        <p:txBody>
          <a:bodyPr wrap="square" rtlCol="0">
            <a:spAutoFit/>
          </a:bodyPr>
          <a:lstStyle/>
          <a:p>
            <a:pPr algn="ctr"/>
            <a:r>
              <a:rPr lang="en-US" sz="2400" dirty="0" smtClean="0">
                <a:latin typeface="Times New Roman" pitchFamily="18" charset="0"/>
                <a:cs typeface="Times New Roman" pitchFamily="18" charset="0"/>
              </a:rPr>
              <a:t>Men </a:t>
            </a:r>
          </a:p>
          <a:p>
            <a:pPr algn="ctr"/>
            <a:r>
              <a:rPr lang="en-US" sz="2400" dirty="0" err="1" smtClean="0">
                <a:latin typeface="Times New Roman" pitchFamily="18" charset="0"/>
                <a:cs typeface="Times New Roman" pitchFamily="18" charset="0"/>
              </a:rPr>
              <a:t>noma’lum</a:t>
            </a:r>
            <a:endParaRPr lang="ru-RU" sz="2400" dirty="0">
              <a:latin typeface="Times New Roman" pitchFamily="18" charset="0"/>
              <a:cs typeface="Times New Roman" pitchFamily="18" charset="0"/>
            </a:endParaRPr>
          </a:p>
        </p:txBody>
      </p:sp>
      <p:sp>
        <p:nvSpPr>
          <p:cNvPr id="20" name="TextBox 19"/>
          <p:cNvSpPr txBox="1"/>
          <p:nvPr/>
        </p:nvSpPr>
        <p:spPr>
          <a:xfrm>
            <a:off x="1214414" y="2143116"/>
            <a:ext cx="2000264" cy="1569660"/>
          </a:xfrm>
          <a:prstGeom prst="rect">
            <a:avLst/>
          </a:prstGeom>
          <a:noFill/>
          <a:ln w="25400">
            <a:solidFill>
              <a:schemeClr val="tx1"/>
            </a:solidFill>
          </a:ln>
        </p:spPr>
        <p:txBody>
          <a:bodyPr wrap="square" rtlCol="0">
            <a:spAutoFit/>
          </a:bodyPr>
          <a:lstStyle/>
          <a:p>
            <a:pPr algn="ctr"/>
            <a:endParaRPr lang="en-US" sz="2400" dirty="0" smtClean="0">
              <a:latin typeface="Times New Roman" pitchFamily="18" charset="0"/>
              <a:cs typeface="Times New Roman" pitchFamily="18" charset="0"/>
            </a:endParaRPr>
          </a:p>
          <a:p>
            <a:pPr algn="ctr"/>
            <a:r>
              <a:rPr lang="en-US" sz="2400" dirty="0" err="1" smtClean="0">
                <a:latin typeface="Times New Roman" pitchFamily="18" charset="0"/>
                <a:cs typeface="Times New Roman" pitchFamily="18" charset="0"/>
              </a:rPr>
              <a:t>Boshqalarga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ma’lum</a:t>
            </a:r>
            <a:endParaRPr lang="en-US" sz="2400" dirty="0" smtClean="0">
              <a:latin typeface="Times New Roman" pitchFamily="18" charset="0"/>
              <a:cs typeface="Times New Roman" pitchFamily="18" charset="0"/>
            </a:endParaRPr>
          </a:p>
          <a:p>
            <a:pPr algn="ctr"/>
            <a:endParaRPr lang="ru-RU" sz="2400" dirty="0">
              <a:latin typeface="Times New Roman" pitchFamily="18" charset="0"/>
              <a:cs typeface="Times New Roman" pitchFamily="18" charset="0"/>
            </a:endParaRPr>
          </a:p>
        </p:txBody>
      </p:sp>
      <p:sp>
        <p:nvSpPr>
          <p:cNvPr id="21" name="TextBox 20"/>
          <p:cNvSpPr txBox="1"/>
          <p:nvPr/>
        </p:nvSpPr>
        <p:spPr>
          <a:xfrm>
            <a:off x="3214678" y="2143116"/>
            <a:ext cx="2428892" cy="1569660"/>
          </a:xfrm>
          <a:prstGeom prst="rect">
            <a:avLst/>
          </a:prstGeom>
          <a:noFill/>
          <a:ln w="25400">
            <a:solidFill>
              <a:schemeClr val="tx1"/>
            </a:solidFill>
          </a:ln>
        </p:spPr>
        <p:txBody>
          <a:bodyPr wrap="square" rtlCol="0">
            <a:spAutoFit/>
          </a:bodyPr>
          <a:lstStyle/>
          <a:p>
            <a:pPr marL="361950" indent="-361950"/>
            <a:r>
              <a:rPr lang="en-US" sz="2400" dirty="0" smtClean="0">
                <a:latin typeface="Times New Roman" pitchFamily="18" charset="0"/>
                <a:cs typeface="Times New Roman" pitchFamily="18" charset="0"/>
              </a:rPr>
              <a:t>A. Men </a:t>
            </a:r>
            <a:r>
              <a:rPr lang="en-US" sz="2400" dirty="0" err="1" smtClean="0">
                <a:latin typeface="Times New Roman" pitchFamily="18" charset="0"/>
                <a:cs typeface="Times New Roman" pitchFamily="18" charset="0"/>
              </a:rPr>
              <a:t>o’zimni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bilaman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qolganlar</a:t>
            </a:r>
            <a:r>
              <a:rPr lang="en-US" sz="2400" dirty="0" smtClean="0">
                <a:latin typeface="Times New Roman" pitchFamily="18" charset="0"/>
                <a:cs typeface="Times New Roman" pitchFamily="18" charset="0"/>
              </a:rPr>
              <a:t> am </a:t>
            </a:r>
            <a:r>
              <a:rPr lang="en-US" sz="2400" dirty="0" err="1" smtClean="0">
                <a:latin typeface="Times New Roman" pitchFamily="18" charset="0"/>
                <a:cs typeface="Times New Roman" pitchFamily="18" charset="0"/>
              </a:rPr>
              <a:t>bilsin</a:t>
            </a:r>
            <a:r>
              <a:rPr lang="en-US" sz="2400" dirty="0" smtClean="0">
                <a:latin typeface="Times New Roman" pitchFamily="18" charset="0"/>
                <a:cs typeface="Times New Roman" pitchFamily="18" charset="0"/>
              </a:rPr>
              <a:t> (arena)</a:t>
            </a:r>
            <a:endParaRPr lang="ru-RU" sz="2400" dirty="0">
              <a:latin typeface="Times New Roman" pitchFamily="18" charset="0"/>
              <a:cs typeface="Times New Roman" pitchFamily="18" charset="0"/>
            </a:endParaRPr>
          </a:p>
        </p:txBody>
      </p:sp>
      <p:sp>
        <p:nvSpPr>
          <p:cNvPr id="22" name="TextBox 21"/>
          <p:cNvSpPr txBox="1"/>
          <p:nvPr/>
        </p:nvSpPr>
        <p:spPr>
          <a:xfrm>
            <a:off x="5643570" y="2143116"/>
            <a:ext cx="3143272" cy="1569660"/>
          </a:xfrm>
          <a:prstGeom prst="rect">
            <a:avLst/>
          </a:prstGeom>
          <a:noFill/>
          <a:ln w="25400">
            <a:solidFill>
              <a:schemeClr val="tx1"/>
            </a:solidFill>
          </a:ln>
        </p:spPr>
        <p:txBody>
          <a:bodyPr wrap="square" rtlCol="0">
            <a:spAutoFit/>
          </a:bodyPr>
          <a:lstStyle/>
          <a:p>
            <a:pPr marL="361950" indent="-361950"/>
            <a:r>
              <a:rPr lang="en-US" sz="2400" dirty="0" smtClean="0">
                <a:latin typeface="Times New Roman" pitchFamily="18" charset="0"/>
                <a:cs typeface="Times New Roman" pitchFamily="18" charset="0"/>
              </a:rPr>
              <a:t>C. Men </a:t>
            </a:r>
            <a:r>
              <a:rPr lang="en-US" sz="2400" dirty="0" err="1" smtClean="0">
                <a:latin typeface="Times New Roman" pitchFamily="18" charset="0"/>
                <a:cs typeface="Times New Roman" pitchFamily="18" charset="0"/>
              </a:rPr>
              <a:t>o’zim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a:t>
            </a:r>
            <a:r>
              <a:rPr lang="en-US" sz="2400" dirty="0" err="1" smtClean="0">
                <a:latin typeface="Times New Roman" pitchFamily="18" charset="0"/>
                <a:cs typeface="Times New Roman" pitchFamily="18" charset="0"/>
              </a:rPr>
              <a:t>akimda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bilmayman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boshqalar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bilishadi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ekan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oq</a:t>
            </a:r>
            <a:r>
              <a:rPr lang="en-US" sz="2400" dirty="0" smtClean="0">
                <a:latin typeface="Times New Roman" pitchFamily="18" charset="0"/>
                <a:cs typeface="Times New Roman" pitchFamily="18" charset="0"/>
              </a:rPr>
              <a:t> dog’)</a:t>
            </a:r>
            <a:endParaRPr lang="ru-RU" sz="2400" dirty="0">
              <a:latin typeface="Times New Roman" pitchFamily="18" charset="0"/>
              <a:cs typeface="Times New Roman" pitchFamily="18" charset="0"/>
            </a:endParaRPr>
          </a:p>
        </p:txBody>
      </p:sp>
      <p:sp>
        <p:nvSpPr>
          <p:cNvPr id="13" name="TextBox 12"/>
          <p:cNvSpPr txBox="1"/>
          <p:nvPr/>
        </p:nvSpPr>
        <p:spPr>
          <a:xfrm>
            <a:off x="1214414" y="3714752"/>
            <a:ext cx="2000264" cy="1569660"/>
          </a:xfrm>
          <a:prstGeom prst="rect">
            <a:avLst/>
          </a:prstGeom>
          <a:noFill/>
          <a:ln w="25400">
            <a:solidFill>
              <a:schemeClr val="tx1"/>
            </a:solidFill>
          </a:ln>
        </p:spPr>
        <p:txBody>
          <a:bodyPr wrap="square" rtlCol="0">
            <a:spAutoFit/>
          </a:bodyPr>
          <a:lstStyle/>
          <a:p>
            <a:pPr algn="ctr"/>
            <a:endParaRPr lang="en-US" sz="2400" dirty="0" smtClean="0">
              <a:latin typeface="Times New Roman" pitchFamily="18" charset="0"/>
              <a:cs typeface="Times New Roman" pitchFamily="18" charset="0"/>
            </a:endParaRPr>
          </a:p>
          <a:p>
            <a:pPr algn="ctr"/>
            <a:r>
              <a:rPr lang="en-US" sz="2400" dirty="0" err="1" smtClean="0">
                <a:latin typeface="Times New Roman" pitchFamily="18" charset="0"/>
                <a:cs typeface="Times New Roman" pitchFamily="18" charset="0"/>
              </a:rPr>
              <a:t>Boshqalarga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noma’lum</a:t>
            </a:r>
            <a:endParaRPr lang="en-US" sz="2400" dirty="0" smtClean="0">
              <a:latin typeface="Times New Roman" pitchFamily="18" charset="0"/>
              <a:cs typeface="Times New Roman" pitchFamily="18" charset="0"/>
            </a:endParaRPr>
          </a:p>
          <a:p>
            <a:pPr algn="ctr"/>
            <a:endParaRPr lang="ru-RU" sz="2400" dirty="0">
              <a:latin typeface="Times New Roman" pitchFamily="18" charset="0"/>
              <a:cs typeface="Times New Roman" pitchFamily="18" charset="0"/>
            </a:endParaRPr>
          </a:p>
        </p:txBody>
      </p:sp>
      <p:sp>
        <p:nvSpPr>
          <p:cNvPr id="14" name="TextBox 13"/>
          <p:cNvSpPr txBox="1"/>
          <p:nvPr/>
        </p:nvSpPr>
        <p:spPr>
          <a:xfrm>
            <a:off x="3214678" y="3714752"/>
            <a:ext cx="2428892" cy="1569660"/>
          </a:xfrm>
          <a:prstGeom prst="rect">
            <a:avLst/>
          </a:prstGeom>
          <a:noFill/>
          <a:ln w="25400">
            <a:solidFill>
              <a:schemeClr val="tx1"/>
            </a:solidFill>
          </a:ln>
        </p:spPr>
        <p:txBody>
          <a:bodyPr wrap="square" rtlCol="0">
            <a:spAutoFit/>
          </a:bodyPr>
          <a:lstStyle/>
          <a:p>
            <a:pPr marL="361950" indent="-361950"/>
            <a:r>
              <a:rPr lang="en-US" sz="2400" dirty="0" smtClean="0">
                <a:latin typeface="Times New Roman" pitchFamily="18" charset="0"/>
                <a:cs typeface="Times New Roman" pitchFamily="18" charset="0"/>
              </a:rPr>
              <a:t>B. Men </a:t>
            </a:r>
            <a:r>
              <a:rPr lang="en-US" sz="2400" dirty="0" err="1" smtClean="0">
                <a:latin typeface="Times New Roman" pitchFamily="18" charset="0"/>
                <a:cs typeface="Times New Roman" pitchFamily="18" charset="0"/>
              </a:rPr>
              <a:t>bilaman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boshqalardan</a:t>
            </a:r>
            <a:r>
              <a:rPr lang="en-US" sz="2400" dirty="0" smtClean="0">
                <a:latin typeface="Times New Roman" pitchFamily="18" charset="0"/>
                <a:cs typeface="Times New Roman" pitchFamily="18" charset="0"/>
              </a:rPr>
              <a:t> sir </a:t>
            </a:r>
            <a:r>
              <a:rPr lang="en-US" sz="2400" dirty="0" err="1" smtClean="0">
                <a:latin typeface="Times New Roman" pitchFamily="18" charset="0"/>
                <a:cs typeface="Times New Roman" pitchFamily="18" charset="0"/>
              </a:rPr>
              <a:t>saqlayman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fasad</a:t>
            </a:r>
            <a:r>
              <a:rPr lang="en-US" sz="2400" dirty="0" smtClean="0">
                <a:latin typeface="Times New Roman" pitchFamily="18" charset="0"/>
                <a:cs typeface="Times New Roman" pitchFamily="18" charset="0"/>
              </a:rPr>
              <a:t>)</a:t>
            </a:r>
            <a:endParaRPr lang="ru-RU" sz="2400" dirty="0">
              <a:latin typeface="Times New Roman" pitchFamily="18" charset="0"/>
              <a:cs typeface="Times New Roman" pitchFamily="18" charset="0"/>
            </a:endParaRPr>
          </a:p>
        </p:txBody>
      </p:sp>
      <p:sp>
        <p:nvSpPr>
          <p:cNvPr id="15" name="TextBox 14"/>
          <p:cNvSpPr txBox="1"/>
          <p:nvPr/>
        </p:nvSpPr>
        <p:spPr>
          <a:xfrm>
            <a:off x="5643570" y="3714752"/>
            <a:ext cx="3143272" cy="1569660"/>
          </a:xfrm>
          <a:prstGeom prst="rect">
            <a:avLst/>
          </a:prstGeom>
          <a:noFill/>
          <a:ln w="25400">
            <a:solidFill>
              <a:schemeClr val="tx1"/>
            </a:solidFill>
          </a:ln>
        </p:spPr>
        <p:txBody>
          <a:bodyPr wrap="square" rtlCol="0">
            <a:spAutoFit/>
          </a:bodyPr>
          <a:lstStyle/>
          <a:p>
            <a:r>
              <a:rPr lang="en-US" sz="2400" dirty="0" smtClean="0">
                <a:latin typeface="Times New Roman" pitchFamily="18" charset="0"/>
                <a:cs typeface="Times New Roman" pitchFamily="18" charset="0"/>
              </a:rPr>
              <a:t>D. Men </a:t>
            </a:r>
            <a:r>
              <a:rPr lang="en-US" sz="2400" dirty="0" err="1" smtClean="0">
                <a:latin typeface="Times New Roman" pitchFamily="18" charset="0"/>
                <a:cs typeface="Times New Roman" pitchFamily="18" charset="0"/>
              </a:rPr>
              <a:t>o’z</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xakimda</a:t>
            </a:r>
            <a:r>
              <a:rPr lang="en-US" sz="2400" dirty="0" smtClean="0">
                <a:latin typeface="Times New Roman" pitchFamily="18" charset="0"/>
                <a:cs typeface="Times New Roman" pitchFamily="18" charset="0"/>
              </a:rPr>
              <a:t> </a:t>
            </a:r>
          </a:p>
          <a:p>
            <a:pPr marL="361950"/>
            <a:r>
              <a:rPr lang="en-US" sz="2400" dirty="0" err="1" smtClean="0">
                <a:latin typeface="Times New Roman" pitchFamily="18" charset="0"/>
                <a:cs typeface="Times New Roman" pitchFamily="18" charset="0"/>
              </a:rPr>
              <a:t>bilmayman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boshqalar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xam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bilishmaydi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zona</a:t>
            </a:r>
            <a:r>
              <a:rPr lang="en-US" sz="2400" dirty="0" smtClean="0">
                <a:latin typeface="Times New Roman" pitchFamily="18" charset="0"/>
                <a:cs typeface="Times New Roman" pitchFamily="18" charset="0"/>
              </a:rPr>
              <a:t>)</a:t>
            </a:r>
            <a:endParaRPr lang="ru-RU" sz="2400" dirty="0">
              <a:latin typeface="Times New Roman" pitchFamily="18" charset="0"/>
              <a:cs typeface="Times New Roman" pitchFamily="18" charset="0"/>
            </a:endParaRPr>
          </a:p>
        </p:txBody>
      </p:sp>
    </p:spTree>
    <p:extLst>
      <p:ext uri="{BB962C8B-B14F-4D97-AF65-F5344CB8AC3E}">
        <p14:creationId xmlns="" xmlns:p14="http://schemas.microsoft.com/office/powerpoint/2010/main" val="174361614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Прямоугольник 2"/>
          <p:cNvSpPr/>
          <p:nvPr/>
        </p:nvSpPr>
        <p:spPr>
          <a:xfrm>
            <a:off x="1547664" y="210344"/>
            <a:ext cx="1872208" cy="914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TextBox 7"/>
          <p:cNvSpPr txBox="1"/>
          <p:nvPr/>
        </p:nvSpPr>
        <p:spPr>
          <a:xfrm flipH="1">
            <a:off x="1214414" y="121277"/>
            <a:ext cx="7613486" cy="523220"/>
          </a:xfrm>
          <a:prstGeom prst="rect">
            <a:avLst/>
          </a:prstGeom>
          <a:solidFill>
            <a:srgbClr val="FFFF00"/>
          </a:solidFill>
        </p:spPr>
        <p:txBody>
          <a:bodyPr wrap="square" rtlCol="0">
            <a:spAutoFit/>
          </a:bodyPr>
          <a:lstStyle/>
          <a:p>
            <a:pPr algn="ctr"/>
            <a:r>
              <a:rPr lang="en-US" sz="2800" b="1" dirty="0" smtClean="0">
                <a:solidFill>
                  <a:srgbClr val="800000"/>
                </a:solidFill>
                <a:latin typeface="Verdana" pitchFamily="34" charset="0"/>
                <a:ea typeface="Verdana" pitchFamily="34" charset="0"/>
                <a:cs typeface="Verdana" pitchFamily="34" charset="0"/>
              </a:rPr>
              <a:t>ASOSIY SHARTLAR</a:t>
            </a:r>
            <a:endParaRPr lang="ru-RU" sz="2800" b="1" dirty="0">
              <a:solidFill>
                <a:srgbClr val="800000"/>
              </a:solidFill>
              <a:latin typeface="Verdana" pitchFamily="34" charset="0"/>
              <a:ea typeface="Verdana" pitchFamily="34" charset="0"/>
              <a:cs typeface="Verdana" pitchFamily="34" charset="0"/>
            </a:endParaRPr>
          </a:p>
        </p:txBody>
      </p:sp>
      <p:sp>
        <p:nvSpPr>
          <p:cNvPr id="9" name="TextBox 8"/>
          <p:cNvSpPr txBox="1"/>
          <p:nvPr/>
        </p:nvSpPr>
        <p:spPr>
          <a:xfrm>
            <a:off x="1214414" y="3060948"/>
            <a:ext cx="4447850" cy="1908215"/>
          </a:xfrm>
          <a:prstGeom prst="rect">
            <a:avLst/>
          </a:prstGeom>
          <a:noFill/>
          <a:ln w="28575">
            <a:solidFill>
              <a:schemeClr val="accent2"/>
            </a:solidFill>
          </a:ln>
        </p:spPr>
        <p:txBody>
          <a:bodyPr wrap="square" rtlCol="0">
            <a:spAutoFit/>
          </a:bodyPr>
          <a:lstStyle/>
          <a:p>
            <a:pPr algn="ctr"/>
            <a:r>
              <a:rPr lang="en-US" sz="1400" b="1" u="sng" dirty="0" smtClean="0">
                <a:solidFill>
                  <a:schemeClr val="accent5">
                    <a:lumMod val="75000"/>
                  </a:schemeClr>
                </a:solidFill>
                <a:latin typeface="Verdana" pitchFamily="34" charset="0"/>
                <a:ea typeface="Verdana" pitchFamily="34" charset="0"/>
                <a:cs typeface="Verdana" pitchFamily="34" charset="0"/>
              </a:rPr>
              <a:t>QABUL </a:t>
            </a:r>
            <a:r>
              <a:rPr lang="en-US" sz="1400" b="1" u="sng" dirty="0" smtClean="0">
                <a:solidFill>
                  <a:schemeClr val="accent5">
                    <a:lumMod val="75000"/>
                  </a:schemeClr>
                </a:solidFill>
                <a:latin typeface="Verdana" pitchFamily="34" charset="0"/>
                <a:ea typeface="Verdana" pitchFamily="34" charset="0"/>
                <a:cs typeface="Verdana" pitchFamily="34" charset="0"/>
              </a:rPr>
              <a:t>QILISH MUNOSABATLARI</a:t>
            </a:r>
            <a:endParaRPr lang="ru-RU" sz="1400" b="1" u="sng" dirty="0" smtClean="0">
              <a:solidFill>
                <a:schemeClr val="accent5">
                  <a:lumMod val="75000"/>
                </a:schemeClr>
              </a:solidFill>
              <a:latin typeface="Verdana" pitchFamily="34" charset="0"/>
              <a:ea typeface="Verdana" pitchFamily="34" charset="0"/>
              <a:cs typeface="Verdana" pitchFamily="34" charset="0"/>
            </a:endParaRPr>
          </a:p>
          <a:p>
            <a:endParaRPr lang="ru-RU" sz="1400" b="1" u="sng" dirty="0" smtClean="0">
              <a:solidFill>
                <a:schemeClr val="tx2">
                  <a:lumMod val="50000"/>
                </a:schemeClr>
              </a:solidFill>
              <a:latin typeface="Verdana" pitchFamily="34" charset="0"/>
              <a:ea typeface="Verdana" pitchFamily="34" charset="0"/>
              <a:cs typeface="Verdana" pitchFamily="34" charset="0"/>
            </a:endParaRPr>
          </a:p>
          <a:p>
            <a:endParaRPr lang="ru-RU" dirty="0" smtClean="0">
              <a:solidFill>
                <a:schemeClr val="accent5">
                  <a:lumMod val="75000"/>
                </a:schemeClr>
              </a:solidFill>
              <a:latin typeface="Verdana" pitchFamily="34" charset="0"/>
              <a:ea typeface="Verdana" pitchFamily="34" charset="0"/>
              <a:cs typeface="Verdana" pitchFamily="34" charset="0"/>
            </a:endParaRPr>
          </a:p>
          <a:p>
            <a:pPr marL="361950"/>
            <a:r>
              <a:rPr lang="en-US" dirty="0" smtClean="0">
                <a:solidFill>
                  <a:schemeClr val="accent5">
                    <a:lumMod val="75000"/>
                  </a:schemeClr>
                </a:solidFill>
                <a:latin typeface="Verdana" pitchFamily="34" charset="0"/>
                <a:ea typeface="Verdana" pitchFamily="34" charset="0"/>
                <a:cs typeface="Verdana" pitchFamily="34" charset="0"/>
              </a:rPr>
              <a:t>QABUL QILUVCHI</a:t>
            </a:r>
            <a:endParaRPr lang="ru-RU" dirty="0" smtClean="0">
              <a:solidFill>
                <a:schemeClr val="accent5">
                  <a:lumMod val="75000"/>
                </a:schemeClr>
              </a:solidFill>
              <a:latin typeface="Verdana" pitchFamily="34" charset="0"/>
              <a:ea typeface="Verdana" pitchFamily="34" charset="0"/>
              <a:cs typeface="Verdana" pitchFamily="34" charset="0"/>
            </a:endParaRPr>
          </a:p>
          <a:p>
            <a:pPr marL="361950"/>
            <a:r>
              <a:rPr lang="en-US" dirty="0" smtClean="0">
                <a:solidFill>
                  <a:schemeClr val="accent5">
                    <a:lumMod val="75000"/>
                  </a:schemeClr>
                </a:solidFill>
                <a:latin typeface="Verdana" pitchFamily="34" charset="0"/>
                <a:ea typeface="Verdana" pitchFamily="34" charset="0"/>
                <a:cs typeface="Verdana" pitchFamily="34" charset="0"/>
              </a:rPr>
              <a:t>JO’NATUVCHI</a:t>
            </a:r>
            <a:endParaRPr lang="ru-RU" dirty="0" smtClean="0">
              <a:solidFill>
                <a:schemeClr val="accent5">
                  <a:lumMod val="75000"/>
                </a:schemeClr>
              </a:solidFill>
              <a:latin typeface="Verdana" pitchFamily="34" charset="0"/>
              <a:ea typeface="Verdana" pitchFamily="34" charset="0"/>
              <a:cs typeface="Verdana" pitchFamily="34" charset="0"/>
            </a:endParaRPr>
          </a:p>
          <a:p>
            <a:pPr marL="361950"/>
            <a:r>
              <a:rPr lang="en-US" dirty="0" smtClean="0">
                <a:solidFill>
                  <a:schemeClr val="accent5">
                    <a:lumMod val="75000"/>
                  </a:schemeClr>
                </a:solidFill>
                <a:latin typeface="Verdana" pitchFamily="34" charset="0"/>
                <a:ea typeface="Verdana" pitchFamily="34" charset="0"/>
                <a:cs typeface="Verdana" pitchFamily="34" charset="0"/>
              </a:rPr>
              <a:t>MUSTAQIL TASHQI EKSPERT</a:t>
            </a:r>
            <a:endParaRPr lang="ru-RU" dirty="0" smtClean="0">
              <a:solidFill>
                <a:schemeClr val="accent5">
                  <a:lumMod val="75000"/>
                </a:schemeClr>
              </a:solidFill>
              <a:latin typeface="Verdana" pitchFamily="34" charset="0"/>
              <a:ea typeface="Verdana" pitchFamily="34" charset="0"/>
              <a:cs typeface="Verdana" pitchFamily="34" charset="0"/>
            </a:endParaRPr>
          </a:p>
          <a:p>
            <a:pPr marL="361950"/>
            <a:r>
              <a:rPr lang="en-US" dirty="0" smtClean="0">
                <a:solidFill>
                  <a:schemeClr val="accent5">
                    <a:lumMod val="75000"/>
                  </a:schemeClr>
                </a:solidFill>
                <a:latin typeface="Verdana" pitchFamily="34" charset="0"/>
                <a:ea typeface="Verdana" pitchFamily="34" charset="0"/>
                <a:cs typeface="Verdana" pitchFamily="34" charset="0"/>
              </a:rPr>
              <a:t>TIZIMLI, </a:t>
            </a:r>
            <a:r>
              <a:rPr lang="en-US" dirty="0" smtClean="0">
                <a:solidFill>
                  <a:schemeClr val="accent5">
                    <a:lumMod val="75000"/>
                  </a:schemeClr>
                </a:solidFill>
                <a:latin typeface="Verdana" pitchFamily="34" charset="0"/>
                <a:ea typeface="Verdana" pitchFamily="34" charset="0"/>
                <a:cs typeface="Verdana" pitchFamily="34" charset="0"/>
              </a:rPr>
              <a:t>KOMPLEKS</a:t>
            </a:r>
            <a:endParaRPr lang="ru-RU" dirty="0">
              <a:solidFill>
                <a:schemeClr val="accent5">
                  <a:lumMod val="75000"/>
                </a:schemeClr>
              </a:solidFill>
              <a:latin typeface="Verdana" pitchFamily="34" charset="0"/>
              <a:ea typeface="Verdana" pitchFamily="34" charset="0"/>
              <a:cs typeface="Verdana" pitchFamily="34" charset="0"/>
            </a:endParaRPr>
          </a:p>
        </p:txBody>
      </p:sp>
      <p:sp>
        <p:nvSpPr>
          <p:cNvPr id="10" name="TextBox 9"/>
          <p:cNvSpPr txBox="1"/>
          <p:nvPr/>
        </p:nvSpPr>
        <p:spPr>
          <a:xfrm>
            <a:off x="1214414" y="1196752"/>
            <a:ext cx="4433701" cy="1600438"/>
          </a:xfrm>
          <a:prstGeom prst="rect">
            <a:avLst/>
          </a:prstGeom>
          <a:noFill/>
          <a:ln w="28575">
            <a:solidFill>
              <a:schemeClr val="accent2"/>
            </a:solidFill>
          </a:ln>
        </p:spPr>
        <p:txBody>
          <a:bodyPr wrap="square" rtlCol="0">
            <a:spAutoFit/>
          </a:bodyPr>
          <a:lstStyle/>
          <a:p>
            <a:pPr algn="ctr"/>
            <a:r>
              <a:rPr lang="en-US" sz="1400" b="1" u="sng" dirty="0" smtClean="0">
                <a:solidFill>
                  <a:schemeClr val="accent5">
                    <a:lumMod val="75000"/>
                  </a:schemeClr>
                </a:solidFill>
                <a:latin typeface="Verdana" pitchFamily="34" charset="0"/>
                <a:ea typeface="Verdana" pitchFamily="34" charset="0"/>
                <a:cs typeface="Verdana" pitchFamily="34" charset="0"/>
              </a:rPr>
              <a:t>QABIL QILISH SHAROITLARI</a:t>
            </a:r>
            <a:endParaRPr lang="ru-RU" sz="1400" b="1" u="sng" dirty="0" smtClean="0">
              <a:solidFill>
                <a:schemeClr val="accent5">
                  <a:lumMod val="75000"/>
                </a:schemeClr>
              </a:solidFill>
              <a:latin typeface="Verdana" pitchFamily="34" charset="0"/>
              <a:ea typeface="Verdana" pitchFamily="34" charset="0"/>
              <a:cs typeface="Verdana" pitchFamily="34" charset="0"/>
            </a:endParaRPr>
          </a:p>
          <a:p>
            <a:endParaRPr lang="ru-RU" sz="1200" dirty="0" smtClean="0">
              <a:solidFill>
                <a:schemeClr val="accent5">
                  <a:lumMod val="75000"/>
                </a:schemeClr>
              </a:solidFill>
              <a:latin typeface="Verdana" pitchFamily="34" charset="0"/>
              <a:ea typeface="Verdana" pitchFamily="34" charset="0"/>
              <a:cs typeface="Verdana" pitchFamily="34" charset="0"/>
            </a:endParaRPr>
          </a:p>
          <a:p>
            <a:pPr indent="361950">
              <a:tabLst>
                <a:tab pos="361950" algn="l"/>
              </a:tabLst>
            </a:pPr>
            <a:r>
              <a:rPr lang="en-US" dirty="0" smtClean="0">
                <a:solidFill>
                  <a:schemeClr val="accent5">
                    <a:lumMod val="75000"/>
                  </a:schemeClr>
                </a:solidFill>
                <a:latin typeface="Verdana" pitchFamily="34" charset="0"/>
                <a:ea typeface="Verdana" pitchFamily="34" charset="0"/>
                <a:cs typeface="Verdana" pitchFamily="34" charset="0"/>
              </a:rPr>
              <a:t>KUZATUV</a:t>
            </a:r>
          </a:p>
          <a:p>
            <a:pPr indent="361950">
              <a:tabLst>
                <a:tab pos="361950" algn="l"/>
              </a:tabLst>
            </a:pPr>
            <a:r>
              <a:rPr lang="en-US" dirty="0" smtClean="0">
                <a:solidFill>
                  <a:schemeClr val="accent5">
                    <a:lumMod val="75000"/>
                  </a:schemeClr>
                </a:solidFill>
                <a:latin typeface="Verdana" pitchFamily="34" charset="0"/>
                <a:ea typeface="Verdana" pitchFamily="34" charset="0"/>
                <a:cs typeface="Verdana" pitchFamily="34" charset="0"/>
              </a:rPr>
              <a:t>TAQQOSLASH </a:t>
            </a:r>
          </a:p>
          <a:p>
            <a:pPr indent="361950">
              <a:tabLst>
                <a:tab pos="361950" algn="l"/>
              </a:tabLst>
            </a:pPr>
            <a:r>
              <a:rPr lang="en-US" dirty="0" smtClean="0">
                <a:solidFill>
                  <a:schemeClr val="accent5">
                    <a:lumMod val="75000"/>
                  </a:schemeClr>
                </a:solidFill>
                <a:latin typeface="Verdana" pitchFamily="34" charset="0"/>
                <a:ea typeface="Verdana" pitchFamily="34" charset="0"/>
                <a:cs typeface="Verdana" pitchFamily="34" charset="0"/>
              </a:rPr>
              <a:t>ANGLASH</a:t>
            </a:r>
          </a:p>
          <a:p>
            <a:pPr indent="361950">
              <a:tabLst>
                <a:tab pos="361950" algn="l"/>
              </a:tabLst>
            </a:pPr>
            <a:r>
              <a:rPr lang="en-US" dirty="0" smtClean="0">
                <a:solidFill>
                  <a:schemeClr val="accent5">
                    <a:lumMod val="75000"/>
                  </a:schemeClr>
                </a:solidFill>
                <a:latin typeface="Verdana" pitchFamily="34" charset="0"/>
                <a:ea typeface="Verdana" pitchFamily="34" charset="0"/>
                <a:cs typeface="Verdana" pitchFamily="34" charset="0"/>
              </a:rPr>
              <a:t>XULOSA CHIQARISH</a:t>
            </a:r>
            <a:endParaRPr lang="ru-RU" dirty="0" smtClean="0">
              <a:solidFill>
                <a:schemeClr val="accent5">
                  <a:lumMod val="75000"/>
                </a:schemeClr>
              </a:solidFill>
              <a:latin typeface="Verdana" pitchFamily="34" charset="0"/>
              <a:ea typeface="Verdana" pitchFamily="34" charset="0"/>
              <a:cs typeface="Verdana" pitchFamily="34" charset="0"/>
            </a:endParaRPr>
          </a:p>
        </p:txBody>
      </p:sp>
      <p:sp>
        <p:nvSpPr>
          <p:cNvPr id="12" name="TextBox 11"/>
          <p:cNvSpPr txBox="1"/>
          <p:nvPr/>
        </p:nvSpPr>
        <p:spPr>
          <a:xfrm flipH="1">
            <a:off x="1428727" y="746090"/>
            <a:ext cx="7452268" cy="369332"/>
          </a:xfrm>
          <a:prstGeom prst="rect">
            <a:avLst/>
          </a:prstGeom>
          <a:noFill/>
        </p:spPr>
        <p:txBody>
          <a:bodyPr wrap="square" rtlCol="0">
            <a:spAutoFit/>
          </a:bodyPr>
          <a:lstStyle/>
          <a:p>
            <a:pPr algn="ctr"/>
            <a:r>
              <a:rPr lang="ru-RU" b="1" dirty="0" smtClean="0">
                <a:solidFill>
                  <a:schemeClr val="accent5">
                    <a:lumMod val="75000"/>
                  </a:schemeClr>
                </a:solidFill>
                <a:latin typeface="Verdana" pitchFamily="34" charset="0"/>
                <a:ea typeface="Verdana" pitchFamily="34" charset="0"/>
                <a:cs typeface="Verdana" pitchFamily="34" charset="0"/>
              </a:rPr>
              <a:t>1 – </a:t>
            </a:r>
            <a:r>
              <a:rPr lang="en-US" b="1" dirty="0" smtClean="0">
                <a:solidFill>
                  <a:schemeClr val="accent5">
                    <a:lumMod val="75000"/>
                  </a:schemeClr>
                </a:solidFill>
                <a:latin typeface="Verdana" pitchFamily="34" charset="0"/>
                <a:ea typeface="Verdana" pitchFamily="34" charset="0"/>
                <a:cs typeface="Verdana" pitchFamily="34" charset="0"/>
              </a:rPr>
              <a:t>AXBOROTNI XAR TOMONLAMA </a:t>
            </a:r>
            <a:endParaRPr lang="ru-RU" b="1" dirty="0">
              <a:solidFill>
                <a:schemeClr val="accent5">
                  <a:lumMod val="75000"/>
                </a:schemeClr>
              </a:solidFill>
              <a:latin typeface="Verdana" pitchFamily="34" charset="0"/>
              <a:ea typeface="Verdana" pitchFamily="34" charset="0"/>
              <a:cs typeface="Verdana" pitchFamily="34" charset="0"/>
            </a:endParaRPr>
          </a:p>
        </p:txBody>
      </p:sp>
      <p:pic>
        <p:nvPicPr>
          <p:cNvPr id="15" name="Рисунок 14" descr="Рейтинг Путина зашкаливает, это уникальное явление / Страница 5 / Просто треп / Sql.ru"/>
          <p:cNvPicPr/>
          <p:nvPr/>
        </p:nvPicPr>
        <p:blipFill>
          <a:blip r:embed="rId3">
            <a:extLst>
              <a:ext uri="{28A0092B-C50C-407E-A947-70E740481C1C}">
                <a14:useLocalDpi xmlns="" xmlns:a14="http://schemas.microsoft.com/office/drawing/2010/main" val="0"/>
              </a:ext>
            </a:extLst>
          </a:blip>
          <a:srcRect/>
          <a:stretch>
            <a:fillRect/>
          </a:stretch>
        </p:blipFill>
        <p:spPr bwMode="auto">
          <a:xfrm>
            <a:off x="5878288" y="1196752"/>
            <a:ext cx="3032571" cy="4196210"/>
          </a:xfrm>
          <a:prstGeom prst="rect">
            <a:avLst/>
          </a:prstGeom>
          <a:noFill/>
          <a:ln>
            <a:noFill/>
          </a:ln>
        </p:spPr>
      </p:pic>
      <p:sp>
        <p:nvSpPr>
          <p:cNvPr id="11" name="TextBox 10"/>
          <p:cNvSpPr txBox="1"/>
          <p:nvPr/>
        </p:nvSpPr>
        <p:spPr>
          <a:xfrm flipH="1">
            <a:off x="431464" y="5661248"/>
            <a:ext cx="8496944" cy="369332"/>
          </a:xfrm>
          <a:prstGeom prst="rect">
            <a:avLst/>
          </a:prstGeom>
          <a:noFill/>
        </p:spPr>
        <p:txBody>
          <a:bodyPr wrap="square" rtlCol="0">
            <a:spAutoFit/>
          </a:bodyPr>
          <a:lstStyle/>
          <a:p>
            <a:pPr algn="ctr"/>
            <a:r>
              <a:rPr lang="ru-RU" b="1" dirty="0" smtClean="0">
                <a:solidFill>
                  <a:schemeClr val="accent5">
                    <a:lumMod val="75000"/>
                  </a:schemeClr>
                </a:solidFill>
                <a:latin typeface="Verdana" pitchFamily="34" charset="0"/>
                <a:ea typeface="Verdana" pitchFamily="34" charset="0"/>
                <a:cs typeface="Verdana" pitchFamily="34" charset="0"/>
              </a:rPr>
              <a:t>2 – </a:t>
            </a:r>
            <a:r>
              <a:rPr lang="en-US" b="1" dirty="0" smtClean="0">
                <a:solidFill>
                  <a:schemeClr val="accent5">
                    <a:lumMod val="75000"/>
                  </a:schemeClr>
                </a:solidFill>
                <a:latin typeface="Verdana" pitchFamily="34" charset="0"/>
                <a:ea typeface="Verdana" pitchFamily="34" charset="0"/>
                <a:cs typeface="Verdana" pitchFamily="34" charset="0"/>
              </a:rPr>
              <a:t>FAOLIYAT / </a:t>
            </a:r>
            <a:r>
              <a:rPr lang="en-US" b="1" dirty="0" smtClean="0">
                <a:solidFill>
                  <a:schemeClr val="accent5">
                    <a:lumMod val="75000"/>
                  </a:schemeClr>
                </a:solidFill>
                <a:latin typeface="Verdana" pitchFamily="34" charset="0"/>
                <a:ea typeface="Verdana" pitchFamily="34" charset="0"/>
                <a:cs typeface="Verdana" pitchFamily="34" charset="0"/>
              </a:rPr>
              <a:t>XARAKAT</a:t>
            </a:r>
            <a:endParaRPr lang="ru-RU" b="1" dirty="0">
              <a:solidFill>
                <a:schemeClr val="accent5">
                  <a:lumMod val="75000"/>
                </a:schemeClr>
              </a:solidFill>
              <a:latin typeface="Verdana" pitchFamily="34" charset="0"/>
              <a:ea typeface="Verdana" pitchFamily="34" charset="0"/>
              <a:cs typeface="Verdana" pitchFamily="34" charset="0"/>
            </a:endParaRPr>
          </a:p>
        </p:txBody>
      </p:sp>
      <p:sp>
        <p:nvSpPr>
          <p:cNvPr id="14" name="TextBox 13"/>
          <p:cNvSpPr txBox="1"/>
          <p:nvPr/>
        </p:nvSpPr>
        <p:spPr>
          <a:xfrm flipH="1">
            <a:off x="1285851" y="6165304"/>
            <a:ext cx="7595144" cy="400110"/>
          </a:xfrm>
          <a:prstGeom prst="rect">
            <a:avLst/>
          </a:prstGeom>
          <a:noFill/>
          <a:ln w="28575">
            <a:solidFill>
              <a:schemeClr val="accent2"/>
            </a:solidFill>
          </a:ln>
        </p:spPr>
        <p:txBody>
          <a:bodyPr wrap="square" rtlCol="0">
            <a:spAutoFit/>
          </a:bodyPr>
          <a:lstStyle>
            <a:defPPr>
              <a:defRPr lang="ru-RU"/>
            </a:defPPr>
            <a:lvl1pPr>
              <a:defRPr sz="1400" b="1" u="sng">
                <a:solidFill>
                  <a:schemeClr val="tx2">
                    <a:lumMod val="50000"/>
                  </a:schemeClr>
                </a:solidFill>
                <a:latin typeface="Verdana" pitchFamily="34" charset="0"/>
                <a:ea typeface="Verdana" pitchFamily="34" charset="0"/>
                <a:cs typeface="Verdana" pitchFamily="34" charset="0"/>
              </a:defRPr>
            </a:lvl1pPr>
          </a:lstStyle>
          <a:p>
            <a:pPr algn="ctr"/>
            <a:r>
              <a:rPr lang="en-US" sz="2000" dirty="0" smtClean="0"/>
              <a:t>FIKRLAR</a:t>
            </a:r>
            <a:r>
              <a:rPr lang="ru-RU" sz="2000" dirty="0" smtClean="0"/>
              <a:t> → </a:t>
            </a:r>
            <a:r>
              <a:rPr lang="en-US" sz="2000" dirty="0" smtClean="0"/>
              <a:t>SO’ZLAR</a:t>
            </a:r>
            <a:r>
              <a:rPr lang="ru-RU" sz="2000" dirty="0" smtClean="0"/>
              <a:t> → </a:t>
            </a:r>
            <a:r>
              <a:rPr lang="en-US" sz="2000" dirty="0" smtClean="0"/>
              <a:t>XARAKATLAR</a:t>
            </a:r>
            <a:endParaRPr lang="ru-RU" sz="2000" dirty="0"/>
          </a:p>
        </p:txBody>
      </p:sp>
    </p:spTree>
    <p:extLst>
      <p:ext uri="{BB962C8B-B14F-4D97-AF65-F5344CB8AC3E}">
        <p14:creationId xmlns="" xmlns:p14="http://schemas.microsoft.com/office/powerpoint/2010/main" val="337010163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000132" y="142852"/>
            <a:ext cx="8072462" cy="658642"/>
          </a:xfrm>
          <a:prstGeom prst="rect">
            <a:avLst/>
          </a:prstGeom>
          <a:solidFill>
            <a:srgbClr val="FFFF00"/>
          </a:solidFill>
        </p:spPr>
        <p:txBody>
          <a:bodyPr wrap="square" rtlCol="0">
            <a:spAutoFit/>
          </a:bodyPr>
          <a:lstStyle/>
          <a:p>
            <a:pPr lvl="0" algn="ctr">
              <a:lnSpc>
                <a:spcPct val="115000"/>
              </a:lnSpc>
              <a:spcAft>
                <a:spcPts val="0"/>
              </a:spcAft>
            </a:pPr>
            <a:r>
              <a:rPr lang="en-US" sz="3200" b="1" dirty="0" smtClean="0">
                <a:solidFill>
                  <a:srgbClr val="FF0000"/>
                </a:solidFill>
                <a:latin typeface="Verdana" pitchFamily="34" charset="0"/>
                <a:ea typeface="Verdana" pitchFamily="34" charset="0"/>
                <a:cs typeface="Verdana" pitchFamily="34" charset="0"/>
              </a:rPr>
              <a:t>SHAHSIY OMILLAR /MATRITSA </a:t>
            </a:r>
            <a:endParaRPr lang="ru-RU" sz="3200" b="1" dirty="0">
              <a:solidFill>
                <a:srgbClr val="FF0000"/>
              </a:solidFill>
              <a:latin typeface="Verdana" pitchFamily="34" charset="0"/>
              <a:ea typeface="Verdana" pitchFamily="34" charset="0"/>
              <a:cs typeface="Verdana" pitchFamily="34" charset="0"/>
            </a:endParaRPr>
          </a:p>
        </p:txBody>
      </p:sp>
      <p:sp>
        <p:nvSpPr>
          <p:cNvPr id="8" name="Выноска со стрелкой вниз 7"/>
          <p:cNvSpPr/>
          <p:nvPr/>
        </p:nvSpPr>
        <p:spPr>
          <a:xfrm>
            <a:off x="1142976" y="1142984"/>
            <a:ext cx="7729396" cy="686459"/>
          </a:xfrm>
          <a:prstGeom prst="downArrowCallout">
            <a:avLst/>
          </a:prstGeom>
          <a:noFill/>
          <a:ln w="381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C00000"/>
                </a:solidFill>
                <a:latin typeface="Verdana" pitchFamily="34" charset="0"/>
                <a:ea typeface="Verdana" pitchFamily="34" charset="0"/>
                <a:cs typeface="Verdana" pitchFamily="34" charset="0"/>
              </a:rPr>
              <a:t>DUNYO QARASH</a:t>
            </a:r>
            <a:endParaRPr lang="ru-RU" b="1" dirty="0">
              <a:solidFill>
                <a:srgbClr val="C00000"/>
              </a:solidFill>
              <a:latin typeface="Verdana" pitchFamily="34" charset="0"/>
              <a:ea typeface="Verdana" pitchFamily="34" charset="0"/>
              <a:cs typeface="Verdana" pitchFamily="34" charset="0"/>
            </a:endParaRPr>
          </a:p>
        </p:txBody>
      </p:sp>
      <p:sp>
        <p:nvSpPr>
          <p:cNvPr id="10" name="Выноска со стрелкой вниз 9"/>
          <p:cNvSpPr/>
          <p:nvPr/>
        </p:nvSpPr>
        <p:spPr>
          <a:xfrm>
            <a:off x="1142976" y="2000240"/>
            <a:ext cx="7715304" cy="686459"/>
          </a:xfrm>
          <a:prstGeom prst="downArrowCallout">
            <a:avLst>
              <a:gd name="adj1" fmla="val 25000"/>
              <a:gd name="adj2" fmla="val 25000"/>
              <a:gd name="adj3" fmla="val 23612"/>
              <a:gd name="adj4" fmla="val 58039"/>
            </a:avLst>
          </a:prstGeom>
          <a:noFill/>
          <a:ln w="381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C00000"/>
                </a:solidFill>
                <a:latin typeface="Verdana" pitchFamily="34" charset="0"/>
                <a:ea typeface="Verdana" pitchFamily="34" charset="0"/>
                <a:cs typeface="Verdana" pitchFamily="34" charset="0"/>
              </a:rPr>
              <a:t>DUNYONI TUSHUNISH</a:t>
            </a:r>
            <a:endParaRPr lang="ru-RU" b="1" dirty="0">
              <a:solidFill>
                <a:srgbClr val="C00000"/>
              </a:solidFill>
              <a:latin typeface="Verdana" pitchFamily="34" charset="0"/>
              <a:ea typeface="Verdana" pitchFamily="34" charset="0"/>
              <a:cs typeface="Verdana" pitchFamily="34" charset="0"/>
            </a:endParaRPr>
          </a:p>
        </p:txBody>
      </p:sp>
      <p:sp>
        <p:nvSpPr>
          <p:cNvPr id="12" name="Выноска со стрелкой вниз 11"/>
          <p:cNvSpPr/>
          <p:nvPr/>
        </p:nvSpPr>
        <p:spPr>
          <a:xfrm>
            <a:off x="1142976" y="2786058"/>
            <a:ext cx="7737205" cy="686459"/>
          </a:xfrm>
          <a:prstGeom prst="downArrowCallout">
            <a:avLst>
              <a:gd name="adj1" fmla="val 25000"/>
              <a:gd name="adj2" fmla="val 25000"/>
              <a:gd name="adj3" fmla="val 25000"/>
              <a:gd name="adj4" fmla="val 67752"/>
            </a:avLst>
          </a:prstGeom>
          <a:noFill/>
          <a:ln w="381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C00000"/>
                </a:solidFill>
                <a:latin typeface="Verdana" pitchFamily="34" charset="0"/>
                <a:ea typeface="Verdana" pitchFamily="34" charset="0"/>
                <a:cs typeface="Verdana" pitchFamily="34" charset="0"/>
              </a:rPr>
              <a:t>SHAXSIY QADRIYATLAR</a:t>
            </a:r>
            <a:endParaRPr lang="ru-RU" b="1" dirty="0">
              <a:solidFill>
                <a:srgbClr val="C00000"/>
              </a:solidFill>
              <a:latin typeface="Verdana" pitchFamily="34" charset="0"/>
              <a:ea typeface="Verdana" pitchFamily="34" charset="0"/>
              <a:cs typeface="Verdana" pitchFamily="34" charset="0"/>
            </a:endParaRPr>
          </a:p>
        </p:txBody>
      </p:sp>
      <p:sp>
        <p:nvSpPr>
          <p:cNvPr id="13" name="Выноска со стрелкой вниз 12"/>
          <p:cNvSpPr/>
          <p:nvPr/>
        </p:nvSpPr>
        <p:spPr>
          <a:xfrm>
            <a:off x="1142976" y="3571876"/>
            <a:ext cx="7665767" cy="686459"/>
          </a:xfrm>
          <a:prstGeom prst="downArrowCallout">
            <a:avLst/>
          </a:prstGeom>
          <a:noFill/>
          <a:ln w="381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C00000"/>
                </a:solidFill>
                <a:latin typeface="Verdana" pitchFamily="34" charset="0"/>
                <a:ea typeface="Verdana" pitchFamily="34" charset="0"/>
                <a:cs typeface="Verdana" pitchFamily="34" charset="0"/>
              </a:rPr>
              <a:t>QADRIYATLAR MAQSADI</a:t>
            </a:r>
            <a:endParaRPr lang="ru-RU" b="1" dirty="0">
              <a:solidFill>
                <a:srgbClr val="C00000"/>
              </a:solidFill>
              <a:latin typeface="Verdana" pitchFamily="34" charset="0"/>
              <a:ea typeface="Verdana" pitchFamily="34" charset="0"/>
              <a:cs typeface="Verdana" pitchFamily="34" charset="0"/>
            </a:endParaRPr>
          </a:p>
        </p:txBody>
      </p:sp>
      <p:sp>
        <p:nvSpPr>
          <p:cNvPr id="15" name="Выноска со стрелкой вниз 14"/>
          <p:cNvSpPr/>
          <p:nvPr/>
        </p:nvSpPr>
        <p:spPr>
          <a:xfrm>
            <a:off x="1142976" y="4357694"/>
            <a:ext cx="7695448" cy="686459"/>
          </a:xfrm>
          <a:prstGeom prst="downArrowCallout">
            <a:avLst/>
          </a:prstGeom>
          <a:noFill/>
          <a:ln w="381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C00000"/>
                </a:solidFill>
                <a:latin typeface="Verdana" pitchFamily="34" charset="0"/>
                <a:ea typeface="Verdana" pitchFamily="34" charset="0"/>
                <a:cs typeface="Verdana" pitchFamily="34" charset="0"/>
              </a:rPr>
              <a:t>FAOLIYATGA </a:t>
            </a:r>
            <a:r>
              <a:rPr lang="en-US" b="1" dirty="0" smtClean="0">
                <a:solidFill>
                  <a:srgbClr val="C00000"/>
                </a:solidFill>
                <a:latin typeface="Verdana" pitchFamily="34" charset="0"/>
                <a:ea typeface="Verdana" pitchFamily="34" charset="0"/>
                <a:cs typeface="Verdana" pitchFamily="34" charset="0"/>
              </a:rPr>
              <a:t>MAZMUN BERUVCHI MOTIVATSIYA</a:t>
            </a:r>
            <a:endParaRPr lang="ru-RU" b="1" dirty="0">
              <a:solidFill>
                <a:srgbClr val="C00000"/>
              </a:solidFill>
              <a:latin typeface="Verdana" pitchFamily="34" charset="0"/>
              <a:ea typeface="Verdana" pitchFamily="34" charset="0"/>
              <a:cs typeface="Verdana" pitchFamily="34" charset="0"/>
            </a:endParaRPr>
          </a:p>
        </p:txBody>
      </p:sp>
      <p:sp>
        <p:nvSpPr>
          <p:cNvPr id="16" name="Выноска со стрелкой вниз 15"/>
          <p:cNvSpPr/>
          <p:nvPr/>
        </p:nvSpPr>
        <p:spPr>
          <a:xfrm>
            <a:off x="1142976" y="5143512"/>
            <a:ext cx="7704967" cy="686459"/>
          </a:xfrm>
          <a:prstGeom prst="downArrowCallout">
            <a:avLst/>
          </a:prstGeom>
          <a:noFill/>
          <a:ln w="381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C00000"/>
                </a:solidFill>
                <a:latin typeface="Verdana" pitchFamily="34" charset="0"/>
                <a:ea typeface="Verdana" pitchFamily="34" charset="0"/>
                <a:cs typeface="Verdana" pitchFamily="34" charset="0"/>
              </a:rPr>
              <a:t>SHAXSIY </a:t>
            </a:r>
            <a:r>
              <a:rPr lang="en-US" b="1" dirty="0" smtClean="0">
                <a:solidFill>
                  <a:srgbClr val="C00000"/>
                </a:solidFill>
                <a:latin typeface="Verdana" pitchFamily="34" charset="0"/>
                <a:ea typeface="Verdana" pitchFamily="34" charset="0"/>
                <a:cs typeface="Verdana" pitchFamily="34" charset="0"/>
              </a:rPr>
              <a:t>TUZILMALAR, JARAYONLAR VA HOLATLAR</a:t>
            </a:r>
            <a:endParaRPr lang="ru-RU" b="1" dirty="0">
              <a:solidFill>
                <a:schemeClr val="accent2"/>
              </a:solidFill>
              <a:latin typeface="Verdana" pitchFamily="34" charset="0"/>
              <a:ea typeface="Verdana" pitchFamily="34" charset="0"/>
              <a:cs typeface="Verdana" pitchFamily="34" charset="0"/>
            </a:endParaRPr>
          </a:p>
        </p:txBody>
      </p:sp>
    </p:spTree>
    <p:extLst>
      <p:ext uri="{BB962C8B-B14F-4D97-AF65-F5344CB8AC3E}">
        <p14:creationId xmlns="" xmlns:p14="http://schemas.microsoft.com/office/powerpoint/2010/main" val="214752491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 name="Выноска со стрелкой вправо 94"/>
          <p:cNvSpPr/>
          <p:nvPr/>
        </p:nvSpPr>
        <p:spPr>
          <a:xfrm rot="5400000">
            <a:off x="2686915" y="-1186772"/>
            <a:ext cx="751386" cy="3410635"/>
          </a:xfrm>
          <a:prstGeom prst="rightArrowCallout">
            <a:avLst/>
          </a:prstGeom>
        </p:spPr>
        <p:style>
          <a:lnRef idx="0">
            <a:schemeClr val="accent2"/>
          </a:lnRef>
          <a:fillRef idx="3">
            <a:schemeClr val="accent2"/>
          </a:fillRef>
          <a:effectRef idx="3">
            <a:schemeClr val="accent2"/>
          </a:effectRef>
          <a:fontRef idx="minor">
            <a:schemeClr val="lt1"/>
          </a:fontRef>
        </p:style>
        <p:txBody>
          <a:bodyPr vert="vert270" rtlCol="0" anchor="ctr"/>
          <a:lstStyle/>
          <a:p>
            <a:pPr algn="ctr"/>
            <a:r>
              <a:rPr lang="en-US" sz="1400" b="1" dirty="0" smtClean="0">
                <a:solidFill>
                  <a:srgbClr val="C00000"/>
                </a:solidFill>
                <a:latin typeface="Times New Roman" pitchFamily="18" charset="0"/>
                <a:cs typeface="Times New Roman" pitchFamily="18" charset="0"/>
              </a:rPr>
              <a:t>YUQORI DARAJA - BOSHQARUVCHI</a:t>
            </a:r>
            <a:endParaRPr lang="ru-RU" sz="1400" b="1" dirty="0">
              <a:solidFill>
                <a:srgbClr val="C00000"/>
              </a:solidFill>
              <a:latin typeface="Times New Roman" pitchFamily="18" charset="0"/>
              <a:cs typeface="Times New Roman" pitchFamily="18" charset="0"/>
            </a:endParaRPr>
          </a:p>
        </p:txBody>
      </p:sp>
      <p:sp>
        <p:nvSpPr>
          <p:cNvPr id="97" name="Прямоугольник 96"/>
          <p:cNvSpPr/>
          <p:nvPr/>
        </p:nvSpPr>
        <p:spPr>
          <a:xfrm>
            <a:off x="1357290" y="928670"/>
            <a:ext cx="3390026" cy="567942"/>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sz="1400" b="1" u="sng" dirty="0" smtClean="0">
                <a:solidFill>
                  <a:srgbClr val="C00000"/>
                </a:solidFill>
                <a:latin typeface="Times New Roman" pitchFamily="18" charset="0"/>
                <a:cs typeface="Times New Roman" pitchFamily="18" charset="0"/>
              </a:rPr>
              <a:t>MISSION</a:t>
            </a:r>
            <a:endParaRPr lang="ru-RU" sz="1200" b="1" dirty="0" smtClean="0">
              <a:solidFill>
                <a:srgbClr val="C00000"/>
              </a:solidFill>
              <a:latin typeface="Times New Roman" pitchFamily="18" charset="0"/>
              <a:cs typeface="Times New Roman" pitchFamily="18" charset="0"/>
            </a:endParaRPr>
          </a:p>
          <a:p>
            <a:pPr algn="ctr"/>
            <a:r>
              <a:rPr lang="en-US" sz="1200" dirty="0" smtClean="0">
                <a:solidFill>
                  <a:srgbClr val="C00000"/>
                </a:solidFill>
                <a:latin typeface="Times New Roman" pitchFamily="18" charset="0"/>
                <a:cs typeface="Times New Roman" pitchFamily="18" charset="0"/>
              </a:rPr>
              <a:t>YASHASHDAN MAQSAD</a:t>
            </a:r>
            <a:r>
              <a:rPr lang="ru-RU" sz="1200" dirty="0" smtClean="0">
                <a:solidFill>
                  <a:srgbClr val="C00000"/>
                </a:solidFill>
                <a:latin typeface="Times New Roman" pitchFamily="18" charset="0"/>
                <a:cs typeface="Times New Roman" pitchFamily="18" charset="0"/>
              </a:rPr>
              <a:t>? </a:t>
            </a:r>
            <a:r>
              <a:rPr lang="en-US" sz="1200" dirty="0" smtClean="0">
                <a:solidFill>
                  <a:srgbClr val="C00000"/>
                </a:solidFill>
                <a:latin typeface="Times New Roman" pitchFamily="18" charset="0"/>
                <a:cs typeface="Times New Roman" pitchFamily="18" charset="0"/>
              </a:rPr>
              <a:t>JAMIYATGA MENDAN…?</a:t>
            </a:r>
            <a:endParaRPr lang="ru-RU" sz="1200" dirty="0">
              <a:solidFill>
                <a:srgbClr val="C00000"/>
              </a:solidFill>
              <a:latin typeface="Times New Roman" pitchFamily="18" charset="0"/>
              <a:cs typeface="Times New Roman" pitchFamily="18" charset="0"/>
            </a:endParaRPr>
          </a:p>
        </p:txBody>
      </p:sp>
      <p:sp>
        <p:nvSpPr>
          <p:cNvPr id="98" name="Прямоугольник 97"/>
          <p:cNvSpPr/>
          <p:nvPr/>
        </p:nvSpPr>
        <p:spPr>
          <a:xfrm>
            <a:off x="1357290" y="2571744"/>
            <a:ext cx="3405606" cy="428628"/>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sz="1400" b="1" u="sng" dirty="0" smtClean="0">
                <a:solidFill>
                  <a:srgbClr val="A50021"/>
                </a:solidFill>
                <a:latin typeface="Times New Roman" pitchFamily="18" charset="0"/>
                <a:cs typeface="Times New Roman" pitchFamily="18" charset="0"/>
              </a:rPr>
              <a:t>O’Z-O’ZINI BILISH</a:t>
            </a:r>
            <a:endParaRPr lang="ru-RU" sz="1200" dirty="0">
              <a:latin typeface="Times New Roman" pitchFamily="18" charset="0"/>
              <a:cs typeface="Times New Roman" pitchFamily="18" charset="0"/>
            </a:endParaRPr>
          </a:p>
        </p:txBody>
      </p:sp>
      <p:sp>
        <p:nvSpPr>
          <p:cNvPr id="99" name="Прямоугольник 98"/>
          <p:cNvSpPr/>
          <p:nvPr/>
        </p:nvSpPr>
        <p:spPr>
          <a:xfrm>
            <a:off x="1357290" y="3571876"/>
            <a:ext cx="3390026" cy="605995"/>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1200" b="1" u="sng" dirty="0" smtClean="0">
                <a:solidFill>
                  <a:srgbClr val="C00000"/>
                </a:solidFill>
                <a:latin typeface="Times New Roman" pitchFamily="18" charset="0"/>
                <a:cs typeface="Times New Roman" pitchFamily="18" charset="0"/>
              </a:rPr>
              <a:t>MISSION</a:t>
            </a:r>
          </a:p>
          <a:p>
            <a:pPr algn="ctr"/>
            <a:r>
              <a:rPr lang="en-US" sz="1200" dirty="0" smtClean="0">
                <a:solidFill>
                  <a:srgbClr val="C00000"/>
                </a:solidFill>
                <a:latin typeface="Times New Roman" pitchFamily="18" charset="0"/>
                <a:cs typeface="Times New Roman" pitchFamily="18" charset="0"/>
              </a:rPr>
              <a:t>HAYOTNING IDEAL TASSAVURI</a:t>
            </a:r>
            <a:r>
              <a:rPr lang="ru-RU" sz="1200" dirty="0" smtClean="0">
                <a:solidFill>
                  <a:srgbClr val="C00000"/>
                </a:solidFill>
                <a:latin typeface="Times New Roman" pitchFamily="18" charset="0"/>
                <a:cs typeface="Times New Roman" pitchFamily="18" charset="0"/>
              </a:rPr>
              <a:t> </a:t>
            </a:r>
            <a:r>
              <a:rPr lang="ru-RU" sz="1100" dirty="0" smtClean="0">
                <a:latin typeface="Times New Roman" pitchFamily="18" charset="0"/>
                <a:cs typeface="Times New Roman" pitchFamily="18" charset="0"/>
              </a:rPr>
              <a:t>…</a:t>
            </a:r>
            <a:endParaRPr lang="ru-RU" sz="1100" dirty="0">
              <a:latin typeface="Times New Roman" pitchFamily="18" charset="0"/>
              <a:cs typeface="Times New Roman" pitchFamily="18" charset="0"/>
            </a:endParaRPr>
          </a:p>
        </p:txBody>
      </p:sp>
      <p:sp>
        <p:nvSpPr>
          <p:cNvPr id="100" name="Прямоугольник 99"/>
          <p:cNvSpPr/>
          <p:nvPr/>
        </p:nvSpPr>
        <p:spPr>
          <a:xfrm>
            <a:off x="5500693" y="1571612"/>
            <a:ext cx="3398107" cy="390764"/>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sz="1400" b="1" u="sng" dirty="0" smtClean="0">
                <a:solidFill>
                  <a:srgbClr val="A50021"/>
                </a:solidFill>
                <a:latin typeface="Times New Roman" pitchFamily="18" charset="0"/>
                <a:cs typeface="Times New Roman" pitchFamily="18" charset="0"/>
              </a:rPr>
              <a:t>MAQSAD</a:t>
            </a:r>
            <a:endParaRPr lang="ru-RU" sz="1200" dirty="0">
              <a:solidFill>
                <a:schemeClr val="tx1"/>
              </a:solidFill>
              <a:latin typeface="Times New Roman" pitchFamily="18" charset="0"/>
              <a:cs typeface="Times New Roman" pitchFamily="18" charset="0"/>
            </a:endParaRPr>
          </a:p>
        </p:txBody>
      </p:sp>
      <p:sp>
        <p:nvSpPr>
          <p:cNvPr id="103" name="Прямоугольник 102"/>
          <p:cNvSpPr/>
          <p:nvPr/>
        </p:nvSpPr>
        <p:spPr>
          <a:xfrm>
            <a:off x="5500694" y="3071811"/>
            <a:ext cx="3394347" cy="428628"/>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sz="1400" b="1" u="sng" dirty="0" smtClean="0">
                <a:solidFill>
                  <a:srgbClr val="A50021"/>
                </a:solidFill>
                <a:latin typeface="Times New Roman" pitchFamily="18" charset="0"/>
                <a:cs typeface="Times New Roman" pitchFamily="18" charset="0"/>
              </a:rPr>
              <a:t>NATIJA VA TA’SIRI</a:t>
            </a:r>
            <a:endParaRPr lang="ru-RU" sz="1200" dirty="0">
              <a:latin typeface="Times New Roman" pitchFamily="18" charset="0"/>
              <a:cs typeface="Times New Roman" pitchFamily="18" charset="0"/>
            </a:endParaRPr>
          </a:p>
        </p:txBody>
      </p:sp>
      <p:sp>
        <p:nvSpPr>
          <p:cNvPr id="104" name="Прямоугольник 103"/>
          <p:cNvSpPr/>
          <p:nvPr/>
        </p:nvSpPr>
        <p:spPr>
          <a:xfrm>
            <a:off x="1357290" y="3071811"/>
            <a:ext cx="3396768" cy="428628"/>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sz="1400" b="1" dirty="0" smtClean="0">
                <a:solidFill>
                  <a:srgbClr val="A50021"/>
                </a:solidFill>
                <a:latin typeface="Times New Roman" pitchFamily="18" charset="0"/>
                <a:cs typeface="Times New Roman" pitchFamily="18" charset="0"/>
              </a:rPr>
              <a:t>QADRIYATLAR</a:t>
            </a:r>
            <a:endParaRPr lang="ru-RU" sz="1200" dirty="0">
              <a:latin typeface="Times New Roman" pitchFamily="18" charset="0"/>
              <a:cs typeface="Times New Roman" pitchFamily="18" charset="0"/>
            </a:endParaRPr>
          </a:p>
        </p:txBody>
      </p:sp>
      <p:sp>
        <p:nvSpPr>
          <p:cNvPr id="28" name="Выноска со стрелкой вправо 27"/>
          <p:cNvSpPr/>
          <p:nvPr/>
        </p:nvSpPr>
        <p:spPr>
          <a:xfrm rot="5400000">
            <a:off x="6819931" y="-1202606"/>
            <a:ext cx="751386" cy="3389861"/>
          </a:xfrm>
          <a:prstGeom prst="rightArrowCallout">
            <a:avLst/>
          </a:prstGeom>
        </p:spPr>
        <p:style>
          <a:lnRef idx="0">
            <a:schemeClr val="accent2"/>
          </a:lnRef>
          <a:fillRef idx="3">
            <a:schemeClr val="accent2"/>
          </a:fillRef>
          <a:effectRef idx="3">
            <a:schemeClr val="accent2"/>
          </a:effectRef>
          <a:fontRef idx="minor">
            <a:schemeClr val="lt1"/>
          </a:fontRef>
        </p:style>
        <p:txBody>
          <a:bodyPr vert="vert270" rtlCol="0" anchor="ctr"/>
          <a:lstStyle/>
          <a:p>
            <a:pPr algn="ctr"/>
            <a:r>
              <a:rPr lang="en-US" sz="1400" b="1" dirty="0" smtClean="0">
                <a:solidFill>
                  <a:srgbClr val="C00000"/>
                </a:solidFill>
                <a:latin typeface="Times New Roman" pitchFamily="18" charset="0"/>
                <a:cs typeface="Times New Roman" pitchFamily="18" charset="0"/>
              </a:rPr>
              <a:t>BOSHQARILAYOTGAN DARAJA</a:t>
            </a:r>
            <a:endParaRPr lang="ru-RU" sz="1400" b="1" dirty="0">
              <a:solidFill>
                <a:srgbClr val="C00000"/>
              </a:solidFill>
              <a:latin typeface="Times New Roman" pitchFamily="18" charset="0"/>
              <a:cs typeface="Times New Roman" pitchFamily="18" charset="0"/>
            </a:endParaRPr>
          </a:p>
        </p:txBody>
      </p:sp>
      <p:sp>
        <p:nvSpPr>
          <p:cNvPr id="30" name="Прямоугольник 29"/>
          <p:cNvSpPr/>
          <p:nvPr/>
        </p:nvSpPr>
        <p:spPr>
          <a:xfrm>
            <a:off x="1357290" y="1571612"/>
            <a:ext cx="3396768" cy="400976"/>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sz="1400" b="1" u="sng" dirty="0" smtClean="0">
                <a:solidFill>
                  <a:srgbClr val="A50021"/>
                </a:solidFill>
                <a:latin typeface="Times New Roman" pitchFamily="18" charset="0"/>
                <a:cs typeface="Times New Roman" pitchFamily="18" charset="0"/>
              </a:rPr>
              <a:t>EXTIYOJLAR</a:t>
            </a:r>
            <a:endParaRPr lang="ru-RU" sz="1200" dirty="0">
              <a:latin typeface="Times New Roman" pitchFamily="18" charset="0"/>
              <a:cs typeface="Times New Roman" pitchFamily="18" charset="0"/>
            </a:endParaRPr>
          </a:p>
        </p:txBody>
      </p:sp>
      <p:sp>
        <p:nvSpPr>
          <p:cNvPr id="31" name="Прямоугольник 30"/>
          <p:cNvSpPr/>
          <p:nvPr/>
        </p:nvSpPr>
        <p:spPr>
          <a:xfrm>
            <a:off x="1357290" y="2091552"/>
            <a:ext cx="3405605" cy="408754"/>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sz="1400" b="1" u="sng" dirty="0" smtClean="0">
                <a:solidFill>
                  <a:srgbClr val="A50021"/>
                </a:solidFill>
                <a:latin typeface="Times New Roman" pitchFamily="18" charset="0"/>
                <a:cs typeface="Times New Roman" pitchFamily="18" charset="0"/>
              </a:rPr>
              <a:t>ICHQI MOTIVATSIYA</a:t>
            </a:r>
            <a:endParaRPr lang="ru-RU" sz="1200" dirty="0">
              <a:latin typeface="Times New Roman" pitchFamily="18" charset="0"/>
              <a:cs typeface="Times New Roman" pitchFamily="18" charset="0"/>
            </a:endParaRPr>
          </a:p>
        </p:txBody>
      </p:sp>
      <p:sp>
        <p:nvSpPr>
          <p:cNvPr id="35" name="Прямоугольник 34"/>
          <p:cNvSpPr/>
          <p:nvPr/>
        </p:nvSpPr>
        <p:spPr>
          <a:xfrm>
            <a:off x="5500693" y="909555"/>
            <a:ext cx="3389861" cy="575229"/>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1400" b="1" u="sng" dirty="0" smtClean="0">
                <a:solidFill>
                  <a:srgbClr val="C00000"/>
                </a:solidFill>
                <a:latin typeface="Times New Roman" pitchFamily="18" charset="0"/>
                <a:cs typeface="Times New Roman" pitchFamily="18" charset="0"/>
              </a:rPr>
              <a:t>VISION</a:t>
            </a:r>
            <a:endParaRPr lang="ru-RU" sz="1400" b="1" u="sng" dirty="0" smtClean="0">
              <a:solidFill>
                <a:srgbClr val="C00000"/>
              </a:solidFill>
              <a:latin typeface="Times New Roman" pitchFamily="18" charset="0"/>
              <a:cs typeface="Times New Roman" pitchFamily="18" charset="0"/>
            </a:endParaRPr>
          </a:p>
          <a:p>
            <a:pPr algn="ctr"/>
            <a:r>
              <a:rPr lang="en-US" sz="1200" dirty="0" smtClean="0">
                <a:solidFill>
                  <a:srgbClr val="C00000"/>
                </a:solidFill>
                <a:latin typeface="Times New Roman" pitchFamily="18" charset="0"/>
                <a:cs typeface="Times New Roman" pitchFamily="18" charset="0"/>
              </a:rPr>
              <a:t>MENING HAYOTIM TASSAVURI</a:t>
            </a:r>
            <a:r>
              <a:rPr lang="ru-RU" sz="1200" dirty="0" smtClean="0">
                <a:solidFill>
                  <a:srgbClr val="C00000"/>
                </a:solidFill>
                <a:latin typeface="Times New Roman" pitchFamily="18" charset="0"/>
                <a:cs typeface="Times New Roman" pitchFamily="18" charset="0"/>
              </a:rPr>
              <a:t> </a:t>
            </a:r>
            <a:r>
              <a:rPr lang="ru-RU" sz="1200" dirty="0">
                <a:solidFill>
                  <a:srgbClr val="C00000"/>
                </a:solidFill>
                <a:latin typeface="Times New Roman" pitchFamily="18" charset="0"/>
                <a:cs typeface="Times New Roman" pitchFamily="18" charset="0"/>
              </a:rPr>
              <a:t>1, 5, 10 </a:t>
            </a:r>
            <a:r>
              <a:rPr lang="en-US" sz="1200" dirty="0" smtClean="0">
                <a:solidFill>
                  <a:srgbClr val="C00000"/>
                </a:solidFill>
                <a:latin typeface="Times New Roman" pitchFamily="18" charset="0"/>
                <a:cs typeface="Times New Roman" pitchFamily="18" charset="0"/>
              </a:rPr>
              <a:t>TILDAN KEYIN</a:t>
            </a:r>
            <a:endParaRPr lang="ru-RU" sz="1200" dirty="0">
              <a:solidFill>
                <a:srgbClr val="C00000"/>
              </a:solidFill>
              <a:latin typeface="Times New Roman" pitchFamily="18" charset="0"/>
              <a:cs typeface="Times New Roman" pitchFamily="18" charset="0"/>
            </a:endParaRPr>
          </a:p>
        </p:txBody>
      </p:sp>
      <p:sp>
        <p:nvSpPr>
          <p:cNvPr id="36" name="Прямоугольник 35"/>
          <p:cNvSpPr/>
          <p:nvPr/>
        </p:nvSpPr>
        <p:spPr>
          <a:xfrm>
            <a:off x="5500694" y="2092146"/>
            <a:ext cx="3390026" cy="40816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sz="1400" b="1" u="sng" dirty="0" smtClean="0">
                <a:solidFill>
                  <a:srgbClr val="A50021"/>
                </a:solidFill>
                <a:latin typeface="Times New Roman" pitchFamily="18" charset="0"/>
                <a:cs typeface="Times New Roman" pitchFamily="18" charset="0"/>
              </a:rPr>
              <a:t>STRATEGIYA</a:t>
            </a:r>
            <a:endParaRPr lang="ru-RU" sz="1200" dirty="0">
              <a:solidFill>
                <a:schemeClr val="tx1"/>
              </a:solidFill>
              <a:latin typeface="Times New Roman" pitchFamily="18" charset="0"/>
              <a:cs typeface="Times New Roman" pitchFamily="18" charset="0"/>
            </a:endParaRPr>
          </a:p>
        </p:txBody>
      </p:sp>
      <p:sp>
        <p:nvSpPr>
          <p:cNvPr id="37" name="Прямоугольник 36"/>
          <p:cNvSpPr/>
          <p:nvPr/>
        </p:nvSpPr>
        <p:spPr>
          <a:xfrm>
            <a:off x="5500694" y="2571744"/>
            <a:ext cx="3411507" cy="428628"/>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sz="1400" b="1" u="sng" dirty="0" smtClean="0">
                <a:solidFill>
                  <a:srgbClr val="A50021"/>
                </a:solidFill>
                <a:latin typeface="Times New Roman" pitchFamily="18" charset="0"/>
                <a:cs typeface="Times New Roman" pitchFamily="18" charset="0"/>
              </a:rPr>
              <a:t>TAKTIKA </a:t>
            </a:r>
            <a:r>
              <a:rPr lang="ru-RU" sz="1400" b="1" u="sng" dirty="0" smtClean="0">
                <a:solidFill>
                  <a:srgbClr val="A50021"/>
                </a:solidFill>
                <a:latin typeface="Times New Roman" pitchFamily="18" charset="0"/>
                <a:cs typeface="Times New Roman" pitchFamily="18" charset="0"/>
              </a:rPr>
              <a:t>(</a:t>
            </a:r>
            <a:r>
              <a:rPr lang="en-US" sz="1400" b="1" u="sng" dirty="0" smtClean="0">
                <a:solidFill>
                  <a:srgbClr val="A50021"/>
                </a:solidFill>
                <a:latin typeface="Times New Roman" pitchFamily="18" charset="0"/>
                <a:cs typeface="Times New Roman" pitchFamily="18" charset="0"/>
              </a:rPr>
              <a:t>MASALA VA XARAKTLAR</a:t>
            </a:r>
            <a:endParaRPr lang="ru-RU" sz="1200" dirty="0">
              <a:latin typeface="Times New Roman" pitchFamily="18" charset="0"/>
              <a:cs typeface="Times New Roman" pitchFamily="18" charset="0"/>
            </a:endParaRPr>
          </a:p>
        </p:txBody>
      </p:sp>
      <p:sp>
        <p:nvSpPr>
          <p:cNvPr id="38" name="Прямоугольник 37"/>
          <p:cNvSpPr/>
          <p:nvPr/>
        </p:nvSpPr>
        <p:spPr>
          <a:xfrm>
            <a:off x="1357290" y="4286256"/>
            <a:ext cx="3390026" cy="605995"/>
          </a:xfrm>
          <a:prstGeom prst="rect">
            <a:avLst/>
          </a:prstGeom>
          <a:solidFill>
            <a:srgbClr val="FF0000"/>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1400" b="1" dirty="0" smtClean="0">
                <a:solidFill>
                  <a:schemeClr val="bg1"/>
                </a:solidFill>
                <a:latin typeface="Times New Roman" pitchFamily="18" charset="0"/>
                <a:cs typeface="Times New Roman" pitchFamily="18" charset="0"/>
              </a:rPr>
              <a:t>HAYOT BO’LISHI KERAKLIGI</a:t>
            </a:r>
            <a:endParaRPr lang="ru-RU" sz="1400" b="1" dirty="0">
              <a:solidFill>
                <a:schemeClr val="bg1"/>
              </a:solidFill>
              <a:latin typeface="Times New Roman" pitchFamily="18" charset="0"/>
              <a:cs typeface="Times New Roman" pitchFamily="18" charset="0"/>
            </a:endParaRPr>
          </a:p>
        </p:txBody>
      </p:sp>
      <p:sp>
        <p:nvSpPr>
          <p:cNvPr id="39" name="Прямоугольник 38"/>
          <p:cNvSpPr/>
          <p:nvPr/>
        </p:nvSpPr>
        <p:spPr>
          <a:xfrm>
            <a:off x="5500694" y="3571876"/>
            <a:ext cx="3390026" cy="605995"/>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1200" b="1" u="sng" dirty="0" smtClean="0">
                <a:solidFill>
                  <a:srgbClr val="C00000"/>
                </a:solidFill>
                <a:latin typeface="Times New Roman" pitchFamily="18" charset="0"/>
                <a:cs typeface="Times New Roman" pitchFamily="18" charset="0"/>
              </a:rPr>
              <a:t>VISION</a:t>
            </a:r>
            <a:endParaRPr lang="ru-RU" sz="1200" b="1" u="sng" dirty="0" smtClean="0">
              <a:solidFill>
                <a:srgbClr val="C00000"/>
              </a:solidFill>
              <a:latin typeface="Times New Roman" pitchFamily="18" charset="0"/>
              <a:cs typeface="Times New Roman" pitchFamily="18" charset="0"/>
            </a:endParaRPr>
          </a:p>
          <a:p>
            <a:pPr algn="ctr"/>
            <a:r>
              <a:rPr lang="en-US" sz="1100" dirty="0" smtClean="0">
                <a:solidFill>
                  <a:srgbClr val="C00000"/>
                </a:solidFill>
                <a:latin typeface="Times New Roman" pitchFamily="18" charset="0"/>
                <a:cs typeface="Times New Roman" pitchFamily="18" charset="0"/>
              </a:rPr>
              <a:t>HAYOTNING REAL TASSAVURI</a:t>
            </a:r>
            <a:r>
              <a:rPr lang="ru-RU" sz="1100" dirty="0" smtClean="0">
                <a:solidFill>
                  <a:srgbClr val="C00000"/>
                </a:solidFill>
                <a:latin typeface="Times New Roman" pitchFamily="18" charset="0"/>
                <a:cs typeface="Times New Roman" pitchFamily="18" charset="0"/>
              </a:rPr>
              <a:t> </a:t>
            </a:r>
            <a:endParaRPr lang="ru-RU" sz="1100" dirty="0">
              <a:solidFill>
                <a:srgbClr val="C00000"/>
              </a:solidFill>
              <a:latin typeface="Times New Roman" pitchFamily="18" charset="0"/>
              <a:cs typeface="Times New Roman" pitchFamily="18" charset="0"/>
            </a:endParaRPr>
          </a:p>
        </p:txBody>
      </p:sp>
      <p:sp>
        <p:nvSpPr>
          <p:cNvPr id="40" name="Прямоугольник 39"/>
          <p:cNvSpPr/>
          <p:nvPr/>
        </p:nvSpPr>
        <p:spPr>
          <a:xfrm>
            <a:off x="5500694" y="4286256"/>
            <a:ext cx="3357586" cy="605995"/>
          </a:xfrm>
          <a:prstGeom prst="rect">
            <a:avLst/>
          </a:prstGeom>
          <a:solidFill>
            <a:srgbClr val="FF0000"/>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1400" b="1" dirty="0" smtClean="0">
                <a:solidFill>
                  <a:schemeClr val="bg1"/>
                </a:solidFill>
                <a:latin typeface="Times New Roman" pitchFamily="18" charset="0"/>
                <a:cs typeface="Times New Roman" pitchFamily="18" charset="0"/>
              </a:rPr>
              <a:t>HAYOT BORLIGI</a:t>
            </a:r>
            <a:endParaRPr lang="ru-RU" sz="1200" dirty="0">
              <a:latin typeface="Times New Roman" pitchFamily="18" charset="0"/>
              <a:cs typeface="Times New Roman" pitchFamily="18" charset="0"/>
            </a:endParaRPr>
          </a:p>
        </p:txBody>
      </p:sp>
    </p:spTree>
    <p:extLst>
      <p:ext uri="{BB962C8B-B14F-4D97-AF65-F5344CB8AC3E}">
        <p14:creationId xmlns="" xmlns:p14="http://schemas.microsoft.com/office/powerpoint/2010/main" val="232713949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707904" y="332656"/>
            <a:ext cx="1800200"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1547664" y="210344"/>
            <a:ext cx="1872208" cy="914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7" name="Рисунок 6" descr="http://lubets.arts.in.ua/i/368/f_2938.jpg">
            <a:hlinkClick r:id="rId2"/>
          </p:cNvPr>
          <p:cNvPicPr/>
          <p:nvPr/>
        </p:nvPicPr>
        <p:blipFill>
          <a:blip r:embed="rId3">
            <a:extLst>
              <a:ext uri="{28A0092B-C50C-407E-A947-70E740481C1C}">
                <a14:useLocalDpi xmlns="" xmlns:a14="http://schemas.microsoft.com/office/drawing/2010/main" val="0"/>
              </a:ext>
            </a:extLst>
          </a:blip>
          <a:srcRect/>
          <a:stretch>
            <a:fillRect/>
          </a:stretch>
        </p:blipFill>
        <p:spPr bwMode="auto">
          <a:xfrm>
            <a:off x="1428728" y="2214554"/>
            <a:ext cx="3456384" cy="3377554"/>
          </a:xfrm>
          <a:prstGeom prst="rect">
            <a:avLst/>
          </a:prstGeom>
          <a:noFill/>
          <a:ln>
            <a:noFill/>
          </a:ln>
        </p:spPr>
      </p:pic>
      <p:pic>
        <p:nvPicPr>
          <p:cNvPr id="9" name="Рисунок 8" descr="http://www.poetryclub.com.ua/upload/poem_all/00244468.jpg">
            <a:hlinkClick r:id="rId4"/>
          </p:cNvPr>
          <p:cNvPicPr/>
          <p:nvPr/>
        </p:nvPicPr>
        <p:blipFill>
          <a:blip r:embed="rId5">
            <a:extLst>
              <a:ext uri="{28A0092B-C50C-407E-A947-70E740481C1C}">
                <a14:useLocalDpi xmlns="" xmlns:a14="http://schemas.microsoft.com/office/drawing/2010/main" val="0"/>
              </a:ext>
            </a:extLst>
          </a:blip>
          <a:srcRect/>
          <a:stretch>
            <a:fillRect/>
          </a:stretch>
        </p:blipFill>
        <p:spPr bwMode="auto">
          <a:xfrm>
            <a:off x="5214942" y="2214554"/>
            <a:ext cx="3444776" cy="3377554"/>
          </a:xfrm>
          <a:prstGeom prst="rect">
            <a:avLst/>
          </a:prstGeom>
          <a:noFill/>
          <a:ln>
            <a:noFill/>
          </a:ln>
        </p:spPr>
      </p:pic>
      <p:sp>
        <p:nvSpPr>
          <p:cNvPr id="10" name="TextBox 9"/>
          <p:cNvSpPr txBox="1"/>
          <p:nvPr/>
        </p:nvSpPr>
        <p:spPr>
          <a:xfrm>
            <a:off x="2357422" y="1785926"/>
            <a:ext cx="1422184" cy="369332"/>
          </a:xfrm>
          <a:prstGeom prst="rect">
            <a:avLst/>
          </a:prstGeom>
          <a:noFill/>
        </p:spPr>
        <p:txBody>
          <a:bodyPr wrap="none" rtlCol="0">
            <a:spAutoFit/>
          </a:bodyPr>
          <a:lstStyle/>
          <a:p>
            <a:pPr algn="ctr"/>
            <a:r>
              <a:rPr lang="en-US" b="1" dirty="0" smtClean="0">
                <a:solidFill>
                  <a:srgbClr val="800000"/>
                </a:solidFill>
                <a:latin typeface="Verdana" pitchFamily="34" charset="0"/>
                <a:ea typeface="Verdana" pitchFamily="34" charset="0"/>
                <a:cs typeface="Verdana" pitchFamily="34" charset="0"/>
              </a:rPr>
              <a:t>MOZAIKA</a:t>
            </a:r>
            <a:endParaRPr lang="ru-RU" b="1" dirty="0">
              <a:solidFill>
                <a:srgbClr val="800000"/>
              </a:solidFill>
              <a:latin typeface="Verdana" pitchFamily="34" charset="0"/>
              <a:ea typeface="Verdana" pitchFamily="34" charset="0"/>
              <a:cs typeface="Verdana" pitchFamily="34" charset="0"/>
            </a:endParaRPr>
          </a:p>
        </p:txBody>
      </p:sp>
      <p:sp>
        <p:nvSpPr>
          <p:cNvPr id="11" name="TextBox 10"/>
          <p:cNvSpPr txBox="1"/>
          <p:nvPr/>
        </p:nvSpPr>
        <p:spPr>
          <a:xfrm>
            <a:off x="5929322" y="1785926"/>
            <a:ext cx="2111475" cy="369332"/>
          </a:xfrm>
          <a:prstGeom prst="rect">
            <a:avLst/>
          </a:prstGeom>
          <a:noFill/>
        </p:spPr>
        <p:txBody>
          <a:bodyPr wrap="none" rtlCol="0">
            <a:spAutoFit/>
          </a:bodyPr>
          <a:lstStyle/>
          <a:p>
            <a:r>
              <a:rPr lang="en-US" b="1" dirty="0" smtClean="0">
                <a:solidFill>
                  <a:srgbClr val="800000"/>
                </a:solidFill>
                <a:latin typeface="Verdana" pitchFamily="34" charset="0"/>
                <a:ea typeface="Verdana" pitchFamily="34" charset="0"/>
                <a:cs typeface="Verdana" pitchFamily="34" charset="0"/>
              </a:rPr>
              <a:t>KALEYDOSKOP</a:t>
            </a:r>
            <a:endParaRPr lang="ru-RU" b="1" dirty="0">
              <a:solidFill>
                <a:srgbClr val="800000"/>
              </a:solidFill>
              <a:latin typeface="Verdana" pitchFamily="34" charset="0"/>
              <a:ea typeface="Verdana" pitchFamily="34" charset="0"/>
              <a:cs typeface="Verdana" pitchFamily="34" charset="0"/>
            </a:endParaRPr>
          </a:p>
        </p:txBody>
      </p:sp>
    </p:spTree>
    <p:extLst>
      <p:ext uri="{BB962C8B-B14F-4D97-AF65-F5344CB8AC3E}">
        <p14:creationId xmlns="" xmlns:p14="http://schemas.microsoft.com/office/powerpoint/2010/main" val="84311899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357298"/>
            <a:ext cx="7215238" cy="4572032"/>
          </a:xfrm>
        </p:spPr>
        <p:txBody>
          <a:bodyPr>
            <a:noAutofit/>
          </a:bodyPr>
          <a:lstStyle/>
          <a:p>
            <a:pPr algn="ctr">
              <a:defRPr/>
            </a:pPr>
            <a:r>
              <a:rPr lang="en-US" sz="60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Savollar</a:t>
            </a:r>
            <a: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a:t>
            </a:r>
            <a:b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br>
            <a:r>
              <a:rPr lang="en-US" sz="60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q</a:t>
            </a:r>
            <a:r>
              <a:rPr lang="en-US" sz="60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o’shimchalar</a:t>
            </a:r>
            <a: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a:t>
            </a:r>
            <a:b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br>
            <a:r>
              <a:rPr lang="en-US" sz="60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e’tirozlar</a:t>
            </a:r>
            <a: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 </a:t>
            </a:r>
            <a:b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br>
            <a:r>
              <a:rPr lang="en-US" sz="60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takliflar</a:t>
            </a:r>
            <a: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a:t>
            </a:r>
            <a:endParaRPr lang="ru-RU" sz="60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1182D2C8-8C08-481D-98E3-DD766A4C5F69}" type="slidenum">
              <a:rPr lang="ru-RU" sz="2000" b="1" smtClean="0">
                <a:solidFill>
                  <a:schemeClr val="tx1"/>
                </a:solidFill>
              </a:rPr>
              <a:pPr/>
              <a:t>33</a:t>
            </a:fld>
            <a:endParaRPr lang="ru-RU" sz="2000" b="1" dirty="0">
              <a:solidFill>
                <a:schemeClr val="tx1"/>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357298"/>
            <a:ext cx="7215238" cy="4572032"/>
          </a:xfrm>
        </p:spPr>
        <p:txBody>
          <a:bodyPr>
            <a:noAutofit/>
          </a:bodyPr>
          <a:lstStyle/>
          <a:p>
            <a:pPr algn="ctr">
              <a:defRPr/>
            </a:pPr>
            <a:r>
              <a:rPr lang="en-US" sz="6600" b="1" dirty="0" err="1" smtClean="0">
                <a:solidFill>
                  <a:srgbClr val="FF0000"/>
                </a:solidFill>
                <a:effectLst>
                  <a:outerShdw blurRad="38100" dist="38100" dir="2700000" algn="tl">
                    <a:srgbClr val="000000">
                      <a:alpha val="43137"/>
                    </a:srgbClr>
                  </a:outerShdw>
                </a:effectLst>
              </a:rPr>
              <a:t>E’tiboringiz</a:t>
            </a:r>
            <a:r>
              <a:rPr lang="en-US" sz="6600" b="1" dirty="0" smtClean="0">
                <a:solidFill>
                  <a:srgbClr val="FF0000"/>
                </a:solidFill>
                <a:effectLst>
                  <a:outerShdw blurRad="38100" dist="38100" dir="2700000" algn="tl">
                    <a:srgbClr val="000000">
                      <a:alpha val="43137"/>
                    </a:srgbClr>
                  </a:outerShdw>
                </a:effectLst>
              </a:rPr>
              <a:t> </a:t>
            </a:r>
            <a:r>
              <a:rPr lang="en-US" sz="6600" b="1" dirty="0" err="1" smtClean="0">
                <a:solidFill>
                  <a:srgbClr val="FF0000"/>
                </a:solidFill>
                <a:effectLst>
                  <a:outerShdw blurRad="38100" dist="38100" dir="2700000" algn="tl">
                    <a:srgbClr val="000000">
                      <a:alpha val="43137"/>
                    </a:srgbClr>
                  </a:outerShdw>
                </a:effectLst>
              </a:rPr>
              <a:t>uchun</a:t>
            </a:r>
            <a:r>
              <a:rPr lang="en-US" sz="6600" b="1" dirty="0" smtClean="0">
                <a:solidFill>
                  <a:srgbClr val="FF0000"/>
                </a:solidFill>
                <a:effectLst>
                  <a:outerShdw blurRad="38100" dist="38100" dir="2700000" algn="tl">
                    <a:srgbClr val="000000">
                      <a:alpha val="43137"/>
                    </a:srgbClr>
                  </a:outerShdw>
                </a:effectLst>
              </a:rPr>
              <a:t> </a:t>
            </a:r>
            <a:r>
              <a:rPr lang="en-US" sz="6600" b="1" dirty="0" err="1" smtClean="0">
                <a:solidFill>
                  <a:srgbClr val="FF0000"/>
                </a:solidFill>
                <a:effectLst>
                  <a:outerShdw blurRad="38100" dist="38100" dir="2700000" algn="tl">
                    <a:srgbClr val="000000">
                      <a:alpha val="43137"/>
                    </a:srgbClr>
                  </a:outerShdw>
                </a:effectLst>
              </a:rPr>
              <a:t>rahmat</a:t>
            </a:r>
            <a:r>
              <a:rPr lang="en-US" sz="6600" b="1" dirty="0" smtClean="0">
                <a:solidFill>
                  <a:srgbClr val="FF0000"/>
                </a:solidFill>
                <a:effectLst>
                  <a:outerShdw blurRad="38100" dist="38100" dir="2700000" algn="tl">
                    <a:srgbClr val="000000">
                      <a:alpha val="43137"/>
                    </a:srgbClr>
                  </a:outerShdw>
                </a:effectLst>
              </a:rPr>
              <a:t>!</a:t>
            </a:r>
            <a:r>
              <a:rPr lang="ru-RU" sz="6600" b="1" dirty="0" smtClean="0">
                <a:solidFill>
                  <a:srgbClr val="FF0000"/>
                </a:solidFill>
                <a:effectLst>
                  <a:outerShdw blurRad="38100" dist="38100" dir="2700000" algn="tl">
                    <a:srgbClr val="000000">
                      <a:alpha val="43137"/>
                    </a:srgbClr>
                  </a:outerShdw>
                </a:effectLst>
              </a:rPr>
              <a:t/>
            </a:r>
            <a:br>
              <a:rPr lang="ru-RU" sz="6600" b="1" dirty="0" smtClean="0">
                <a:solidFill>
                  <a:srgbClr val="FF0000"/>
                </a:solidFill>
                <a:effectLst>
                  <a:outerShdw blurRad="38100" dist="38100" dir="2700000" algn="tl">
                    <a:srgbClr val="000000">
                      <a:alpha val="43137"/>
                    </a:srgbClr>
                  </a:outerShdw>
                </a:effectLst>
              </a:rPr>
            </a:br>
            <a:endParaRPr lang="ru-RU" sz="66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1182D2C8-8C08-481D-98E3-DD766A4C5F69}" type="slidenum">
              <a:rPr lang="ru-RU" sz="1800" b="1" smtClean="0">
                <a:solidFill>
                  <a:schemeClr val="tx1"/>
                </a:solidFill>
                <a:latin typeface="Times New Roman" pitchFamily="18" charset="0"/>
                <a:cs typeface="Times New Roman" pitchFamily="18" charset="0"/>
              </a:rPr>
              <a:pPr/>
              <a:t>34</a:t>
            </a:fld>
            <a:endParaRPr lang="ru-RU" sz="1800" b="1" dirty="0">
              <a:solidFill>
                <a:schemeClr val="tx1"/>
              </a:solidFill>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3683</TotalTime>
  <Words>944</Words>
  <Application>Microsoft Office PowerPoint</Application>
  <PresentationFormat>Экран (4:3)</PresentationFormat>
  <Paragraphs>365</Paragraphs>
  <Slides>34</Slides>
  <Notes>2</Notes>
  <HiddenSlides>0</HiddenSlides>
  <MMClips>0</MMClips>
  <ScaleCrop>false</ScaleCrop>
  <HeadingPairs>
    <vt:vector size="6" baseType="variant">
      <vt:variant>
        <vt:lpstr>Тема</vt:lpstr>
      </vt:variant>
      <vt:variant>
        <vt:i4>1</vt:i4>
      </vt:variant>
      <vt:variant>
        <vt:lpstr>Внедренные серверы OLE</vt:lpstr>
      </vt:variant>
      <vt:variant>
        <vt:i4>2</vt:i4>
      </vt:variant>
      <vt:variant>
        <vt:lpstr>Заголовки слайдов</vt:lpstr>
      </vt:variant>
      <vt:variant>
        <vt:i4>34</vt:i4>
      </vt:variant>
    </vt:vector>
  </HeadingPairs>
  <TitlesOfParts>
    <vt:vector size="37" baseType="lpstr">
      <vt:lpstr>Солнцестояние</vt:lpstr>
      <vt:lpstr>Диаграмма</vt:lpstr>
      <vt:lpstr>Лист Microsoft Office Excel 97-2003</vt:lpstr>
      <vt:lpstr>Soft skills for Engineers.  Lecture 6. </vt:lpstr>
      <vt:lpstr>6-MAVZU   AMALIY MUAMMOLARNI YECHISH VA QAROR QABUL QILISH  USLUBLARI</vt:lpstr>
      <vt:lpstr> 1. Vaziyat  2. Muloqot turlari va vazifalari  3. Shaxslararo muloqotning xususiyatlari  4. Aloqa maydonlari.</vt:lpstr>
      <vt:lpstr>Odam  yoki tashkilotning   1. faoliyatining ichki va tashqi omillari ta'siri ostida vujudga keladigan, 2. yangi holatga o'tkazilishini talab qiladigan,  3. vaqt va makonda rivojlanadigan,  4. uning normal ishlashini buzadigan      hodisalar va holatlar tashkilotni. </vt:lpstr>
      <vt:lpstr>Слайд 5</vt:lpstr>
      <vt:lpstr>Vaziyatlarni, ularning tasnifi va uni hal qilish usullarini aniqlashga asoslangan boshqaruv vaziyatli boshqaruv deyiladi.   Vaziyatli yondashuvning vazifasi:  o'zgaruvchan sharoitlarga qanday munosabatda bo'lishini,  eng mos keladigan tizimlarni va boshqaruv jarayonlarini qanday shakllantirish mumkinligini tushunish.. </vt:lpstr>
      <vt:lpstr>Muammo - bu maqsadlar va vaziyatlarning qarama -qarshiligi, ularning hal qilinishi maqsad yo'nalishidagi vaziyatlarning o'zgarishini belgilaydi. </vt:lpstr>
      <vt:lpstr>Alomat (simptom) – muammoning ko'rinishidir, e'tiborni qaratadi, lekin tushuntirib bera olmaydi.   Sabablar - muammoning asosiy harakatlantiruvchi kuchlari.  Natijalar – bu muammolarni keltirib chiqaradigan o’zgarishlar. </vt:lpstr>
      <vt:lpstr>- Predmet (negizi /mohiyati);   - Obyekt (muammo yuzaga kelgan joy);   - Subyekt (muammoli vaziyat bilan bog'liq, uni hal qilish uchun mas'ul shaxs);   - Ulanishlar (tuzimning elementlari o'rtasidagi munosabatlar va boshqa muammolar bilan bog'liqlikning tavsifi);  - Yechimning maqsadi (muammoni nima uchun hal qilish zarur). </vt:lpstr>
      <vt:lpstr>Слайд 10</vt:lpstr>
      <vt:lpstr>- Miqdoriy (ekstrapolyatsiya usullari),  - Sifatli ("aqliy hujum", ekspert baholash),  - Norasmiy (og'zaki ma'lumotlar, yozma ma'lumotlar, mish-mish gaplar). </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MUAMMONI  ANIQLASH  1 - NEGA BU MUAMMO TANLANDI?  2 – BALKI JIDIYROQ MUAMMOLAR BORDUR?  3 - BU MUAMMONI TANLASHDAN QANDAY       MAQSAD BOR?  4 - BU MUAMMONING SABABLARI NIMA?  5 - MUAMMO SABABLARI QANDAY       ANIQLANDI?  6 - MUAMMO va SABABLARNI QANDAY           ANIQLADI?</vt:lpstr>
      <vt:lpstr>MUAMMONI  XAL  ETISH  7.   – NEGA MUAMMONI XAL ETISHNING USULI? 8.   – MUAMMONI HAL QILISH BOSHQA USULI? 9.    - MUAMMO BOSHQA YO'LI BORMI?  10.  - MUAMMONI HAL QILISHGA XODIMLAR JALB            ETILADIMI? 11.  - BOSHQA OMILLAR XAM O’RGANILDIMI? 12.  - MAQSADGA ERISHISH UCHUN YANA           NIMALARNI HISOBGA OLISH KERAK? </vt:lpstr>
      <vt:lpstr>Слайд 25</vt:lpstr>
      <vt:lpstr> SWOT – TAXLIL  /  STEP- TAXLIL </vt:lpstr>
      <vt:lpstr>Слайд 27</vt:lpstr>
      <vt:lpstr>Слайд 28</vt:lpstr>
      <vt:lpstr>Слайд 29</vt:lpstr>
      <vt:lpstr>Слайд 30</vt:lpstr>
      <vt:lpstr>Слайд 31</vt:lpstr>
      <vt:lpstr>Слайд 32</vt:lpstr>
      <vt:lpstr>Savollar, qo’shimchalar, e’tirozlar,  takliflar?</vt:lpstr>
      <vt:lpstr>E’tiboringiz uchun rahmat! </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Metallarga ishlov berish turlari, usullari va jihozlar,</dc:title>
  <dc:creator>Пользователь Windows</dc:creator>
  <cp:lastModifiedBy>Пользователь Windows</cp:lastModifiedBy>
  <cp:revision>258</cp:revision>
  <dcterms:created xsi:type="dcterms:W3CDTF">2021-05-20T07:27:36Z</dcterms:created>
  <dcterms:modified xsi:type="dcterms:W3CDTF">2021-10-08T17:28:56Z</dcterms:modified>
</cp:coreProperties>
</file>