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6"/>
  </p:notesMasterIdLst>
  <p:sldIdLst>
    <p:sldId id="324" r:id="rId2"/>
    <p:sldId id="330" r:id="rId3"/>
    <p:sldId id="314" r:id="rId4"/>
    <p:sldId id="391" r:id="rId5"/>
    <p:sldId id="390" r:id="rId6"/>
    <p:sldId id="389" r:id="rId7"/>
    <p:sldId id="378" r:id="rId8"/>
    <p:sldId id="393" r:id="rId9"/>
    <p:sldId id="394" r:id="rId10"/>
    <p:sldId id="395" r:id="rId11"/>
    <p:sldId id="396" r:id="rId12"/>
    <p:sldId id="392" r:id="rId13"/>
    <p:sldId id="398" r:id="rId14"/>
    <p:sldId id="399" r:id="rId15"/>
    <p:sldId id="400" r:id="rId16"/>
    <p:sldId id="397" r:id="rId17"/>
    <p:sldId id="379" r:id="rId18"/>
    <p:sldId id="380" r:id="rId19"/>
    <p:sldId id="381" r:id="rId20"/>
    <p:sldId id="382" r:id="rId21"/>
    <p:sldId id="383" r:id="rId22"/>
    <p:sldId id="384" r:id="rId23"/>
    <p:sldId id="385" r:id="rId24"/>
    <p:sldId id="387" r:id="rId25"/>
    <p:sldId id="38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8" r:id="rId35"/>
    <p:sldId id="370" r:id="rId36"/>
    <p:sldId id="371" r:id="rId37"/>
    <p:sldId id="373" r:id="rId38"/>
    <p:sldId id="374" r:id="rId39"/>
    <p:sldId id="375" r:id="rId40"/>
    <p:sldId id="377" r:id="rId41"/>
    <p:sldId id="355" r:id="rId42"/>
    <p:sldId id="358" r:id="rId43"/>
    <p:sldId id="342" r:id="rId44"/>
    <p:sldId id="354" r:id="rId45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636" autoAdjust="0"/>
    <p:restoredTop sz="94660"/>
  </p:normalViewPr>
  <p:slideViewPr>
    <p:cSldViewPr>
      <p:cViewPr>
        <p:scale>
          <a:sx n="120" d="100"/>
          <a:sy n="120" d="100"/>
        </p:scale>
        <p:origin x="-13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DC455D2-4976-477D-B73C-77E18A6898F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9B5E500-958D-4E37-BD63-C92ED1C659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dmapping.com/mind-map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7.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</a:t>
            </a:fld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6858000"/>
          </a:xfrm>
          <a:noFill/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  <a:spcAft>
                <a:spcPts val="2400"/>
              </a:spcAft>
            </a:pP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7-MAVZU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SAMARALI TARMOQ TUZISH, </a:t>
            </a:r>
            <a:b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FIKRLAR XARITASI VA </a:t>
            </a:r>
            <a:b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BOSHQALARGA TA’SIR O’TKAZISH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8001056" cy="5572164"/>
          </a:xfrm>
        </p:spPr>
        <p:txBody>
          <a:bodyPr>
            <a:noAutofit/>
          </a:bodyPr>
          <a:lstStyle/>
          <a:p>
            <a:pPr marL="742950" indent="-742950"/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Fikrlar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3.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4.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sz="44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adabiyotlar</a:t>
            </a: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br>
              <a:rPr lang="en-US" sz="4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44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REJA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8001056" cy="5572164"/>
          </a:xfrm>
        </p:spPr>
        <p:txBody>
          <a:bodyPr>
            <a:noAutofit/>
          </a:bodyPr>
          <a:lstStyle/>
          <a:p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Qo’shimcha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bilim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b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yuritish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Ko’nikmalar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tarmoqlar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29058" y="1571612"/>
            <a:ext cx="2143140" cy="785818"/>
          </a:xfrm>
          <a:prstGeom prst="roundRect">
            <a:avLst/>
          </a:prstGeom>
          <a:solidFill>
            <a:srgbClr val="FFC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929058" y="1643050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Qattiq</a:t>
            </a:r>
            <a:r>
              <a:rPr lang="ru-RU" dirty="0" smtClean="0"/>
              <a:t> </a:t>
            </a:r>
            <a:r>
              <a:rPr lang="en-US" dirty="0" smtClean="0"/>
              <a:t>/ </a:t>
            </a:r>
            <a:r>
              <a:rPr lang="en-US" dirty="0" err="1" smtClean="0"/>
              <a:t>kasbiy</a:t>
            </a:r>
            <a:r>
              <a:rPr lang="en-US" dirty="0" smtClean="0"/>
              <a:t> </a:t>
            </a:r>
            <a:r>
              <a:rPr lang="en-US" dirty="0" err="1" smtClean="0"/>
              <a:t>ko’nikmalar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57422" y="3571876"/>
            <a:ext cx="2143140" cy="785818"/>
          </a:xfrm>
          <a:prstGeom prst="roundRect">
            <a:avLst/>
          </a:prstGeom>
          <a:solidFill>
            <a:srgbClr val="FFC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72198" y="4500570"/>
            <a:ext cx="2143140" cy="785818"/>
          </a:xfrm>
          <a:prstGeom prst="roundRect">
            <a:avLst/>
          </a:prstGeom>
          <a:solidFill>
            <a:srgbClr val="FFC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285984" y="3643314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Amaliy</a:t>
            </a:r>
            <a:r>
              <a:rPr lang="en-US" dirty="0" smtClean="0"/>
              <a:t> / </a:t>
            </a:r>
            <a:r>
              <a:rPr lang="en-US" dirty="0" err="1" smtClean="0"/>
              <a:t>qo’shimcha</a:t>
            </a:r>
            <a:r>
              <a:rPr lang="en-US" dirty="0" smtClean="0"/>
              <a:t> </a:t>
            </a:r>
            <a:r>
              <a:rPr lang="en-US" dirty="0" err="1" smtClean="0"/>
              <a:t>ko’nikmalar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072198" y="4572008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Tarmoqlarda</a:t>
            </a:r>
            <a:r>
              <a:rPr lang="en-US" dirty="0" smtClean="0"/>
              <a:t> </a:t>
            </a:r>
            <a:r>
              <a:rPr lang="en-US" dirty="0" err="1" smtClean="0"/>
              <a:t>bo’lish</a:t>
            </a:r>
            <a:endParaRPr lang="ru-RU" dirty="0"/>
          </a:p>
        </p:txBody>
      </p:sp>
      <p:cxnSp>
        <p:nvCxnSpPr>
          <p:cNvPr id="17" name="Скругленная соединительная линия 16"/>
          <p:cNvCxnSpPr>
            <a:endCxn id="7" idx="1"/>
          </p:cNvCxnSpPr>
          <p:nvPr/>
        </p:nvCxnSpPr>
        <p:spPr>
          <a:xfrm rot="5400000" flipH="1" flipV="1">
            <a:off x="2732472" y="2303852"/>
            <a:ext cx="1535917" cy="857256"/>
          </a:xfrm>
          <a:prstGeom prst="curvedConnector2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hape 46"/>
          <p:cNvCxnSpPr>
            <a:stCxn id="10" idx="2"/>
            <a:endCxn id="9" idx="2"/>
          </p:cNvCxnSpPr>
          <p:nvPr/>
        </p:nvCxnSpPr>
        <p:spPr>
          <a:xfrm rot="5400000" flipH="1">
            <a:off x="4822033" y="2964653"/>
            <a:ext cx="928694" cy="3714776"/>
          </a:xfrm>
          <a:prstGeom prst="curvedConnector3">
            <a:avLst>
              <a:gd name="adj1" fmla="val -24615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Скругленная соединительная линия 16"/>
          <p:cNvCxnSpPr/>
          <p:nvPr/>
        </p:nvCxnSpPr>
        <p:spPr>
          <a:xfrm rot="16200000" flipH="1">
            <a:off x="5661429" y="2446727"/>
            <a:ext cx="2464614" cy="1643075"/>
          </a:xfrm>
          <a:prstGeom prst="curved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6357950" y="1214422"/>
            <a:ext cx="257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Kasbiy</a:t>
            </a:r>
            <a:r>
              <a:rPr lang="en-US" dirty="0" smtClean="0"/>
              <a:t> </a:t>
            </a:r>
            <a:r>
              <a:rPr lang="en-US" dirty="0" err="1" smtClean="0"/>
              <a:t>muhandislik</a:t>
            </a:r>
            <a:r>
              <a:rPr lang="en-US" dirty="0" smtClean="0"/>
              <a:t> </a:t>
            </a:r>
            <a:r>
              <a:rPr lang="en-US" dirty="0" err="1" smtClean="0"/>
              <a:t>bilimlar</a:t>
            </a:r>
            <a:r>
              <a:rPr lang="en-US" dirty="0" smtClean="0"/>
              <a:t>, </a:t>
            </a:r>
            <a:r>
              <a:rPr lang="en-US" dirty="0" err="1" smtClean="0"/>
              <a:t>kompyuter</a:t>
            </a:r>
            <a:r>
              <a:rPr lang="en-US" dirty="0" smtClean="0"/>
              <a:t>, </a:t>
            </a:r>
            <a:r>
              <a:rPr lang="en-US" dirty="0" err="1" smtClean="0"/>
              <a:t>tillar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0" name="TextBox 59"/>
          <p:cNvSpPr txBox="1"/>
          <p:nvPr/>
        </p:nvSpPr>
        <p:spPr>
          <a:xfrm>
            <a:off x="6357950" y="5500702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Hamkasblar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aloqalar</a:t>
            </a:r>
            <a:r>
              <a:rPr lang="en-US" dirty="0" smtClean="0"/>
              <a:t> </a:t>
            </a:r>
            <a:r>
              <a:rPr lang="en-US" dirty="0" err="1" smtClean="0"/>
              <a:t>o’rnatish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642918"/>
            <a:ext cx="8001056" cy="5786478"/>
          </a:xfrm>
        </p:spPr>
        <p:txBody>
          <a:bodyPr>
            <a:noAutofit/>
          </a:bodyPr>
          <a:lstStyle/>
          <a:p>
            <a:pPr marL="266700">
              <a:tabLst>
                <a:tab pos="361950" algn="l"/>
              </a:tabLst>
            </a:pP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Facebookning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qismlarining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69 milliard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aloqalarni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(99,6%)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tahlili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ko’rsatishicha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2008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tasodifiy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o’rtasida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5,28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birini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taniydigan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bol’sa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2011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yili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4.28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o’rtada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globallashuv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kommunikatsiya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dunyo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torayib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bo’yi</a:t>
            </a:r>
            <a:r>
              <a:rPr lang="en-US" sz="3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tarmoqlarida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yashamoqda</a:t>
            </a:r>
            <a:r>
              <a:rPr lang="en-US" sz="3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5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tarmog’i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doirasida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6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Odamlar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tarmog’i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doirasida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85860"/>
            <a:ext cx="7937656" cy="448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4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1857357" y="1857364"/>
            <a:ext cx="214314" cy="457203"/>
          </a:xfrm>
          <a:prstGeom prst="rect">
            <a:avLst/>
          </a:prstGeom>
          <a:noFill/>
        </p:spPr>
      </p:pic>
      <p:pic>
        <p:nvPicPr>
          <p:cNvPr id="8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143108" y="2500306"/>
            <a:ext cx="214314" cy="457203"/>
          </a:xfrm>
          <a:prstGeom prst="rect">
            <a:avLst/>
          </a:prstGeom>
          <a:noFill/>
        </p:spPr>
      </p:pic>
      <p:pic>
        <p:nvPicPr>
          <p:cNvPr id="9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1857356" y="3071810"/>
            <a:ext cx="214314" cy="457203"/>
          </a:xfrm>
          <a:prstGeom prst="rect">
            <a:avLst/>
          </a:prstGeom>
          <a:noFill/>
        </p:spPr>
      </p:pic>
      <p:pic>
        <p:nvPicPr>
          <p:cNvPr id="10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643174" y="3429000"/>
            <a:ext cx="214314" cy="457203"/>
          </a:xfrm>
          <a:prstGeom prst="rect">
            <a:avLst/>
          </a:prstGeom>
          <a:noFill/>
        </p:spPr>
      </p:pic>
      <p:pic>
        <p:nvPicPr>
          <p:cNvPr id="11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500298" y="4000504"/>
            <a:ext cx="214314" cy="457203"/>
          </a:xfrm>
          <a:prstGeom prst="rect">
            <a:avLst/>
          </a:prstGeom>
          <a:noFill/>
        </p:spPr>
      </p:pic>
      <p:pic>
        <p:nvPicPr>
          <p:cNvPr id="12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3000364" y="4357694"/>
            <a:ext cx="214314" cy="457203"/>
          </a:xfrm>
          <a:prstGeom prst="rect">
            <a:avLst/>
          </a:prstGeom>
          <a:noFill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00" y="1357298"/>
            <a:ext cx="7937656" cy="456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009757" y="2009764"/>
            <a:ext cx="214314" cy="457203"/>
          </a:xfrm>
          <a:prstGeom prst="rect">
            <a:avLst/>
          </a:prstGeom>
          <a:noFill/>
        </p:spPr>
      </p:pic>
      <p:pic>
        <p:nvPicPr>
          <p:cNvPr id="15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285984" y="2571744"/>
            <a:ext cx="214314" cy="457203"/>
          </a:xfrm>
          <a:prstGeom prst="rect">
            <a:avLst/>
          </a:prstGeom>
          <a:noFill/>
        </p:spPr>
      </p:pic>
      <p:pic>
        <p:nvPicPr>
          <p:cNvPr id="16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009756" y="3224210"/>
            <a:ext cx="214314" cy="457203"/>
          </a:xfrm>
          <a:prstGeom prst="rect">
            <a:avLst/>
          </a:prstGeom>
          <a:noFill/>
        </p:spPr>
      </p:pic>
      <p:pic>
        <p:nvPicPr>
          <p:cNvPr id="17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795574" y="3581400"/>
            <a:ext cx="214314" cy="457203"/>
          </a:xfrm>
          <a:prstGeom prst="rect">
            <a:avLst/>
          </a:prstGeom>
          <a:noFill/>
        </p:spPr>
      </p:pic>
      <p:pic>
        <p:nvPicPr>
          <p:cNvPr id="18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5000628" y="2285992"/>
            <a:ext cx="214314" cy="457203"/>
          </a:xfrm>
          <a:prstGeom prst="rect">
            <a:avLst/>
          </a:prstGeom>
          <a:noFill/>
        </p:spPr>
      </p:pic>
      <p:pic>
        <p:nvPicPr>
          <p:cNvPr id="19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3286116" y="4214818"/>
            <a:ext cx="214314" cy="457203"/>
          </a:xfrm>
          <a:prstGeom prst="rect">
            <a:avLst/>
          </a:prstGeom>
          <a:noFill/>
        </p:spPr>
      </p:pic>
      <p:pic>
        <p:nvPicPr>
          <p:cNvPr id="20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2928926" y="4572008"/>
            <a:ext cx="214314" cy="457203"/>
          </a:xfrm>
          <a:prstGeom prst="rect">
            <a:avLst/>
          </a:prstGeom>
          <a:noFill/>
        </p:spPr>
      </p:pic>
      <p:pic>
        <p:nvPicPr>
          <p:cNvPr id="21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6000760" y="2571744"/>
            <a:ext cx="214314" cy="457203"/>
          </a:xfrm>
          <a:prstGeom prst="rect">
            <a:avLst/>
          </a:prstGeom>
          <a:noFill/>
        </p:spPr>
      </p:pic>
      <p:pic>
        <p:nvPicPr>
          <p:cNvPr id="22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6357950" y="2786058"/>
            <a:ext cx="214314" cy="457203"/>
          </a:xfrm>
          <a:prstGeom prst="rect">
            <a:avLst/>
          </a:prstGeom>
          <a:noFill/>
        </p:spPr>
      </p:pic>
      <p:pic>
        <p:nvPicPr>
          <p:cNvPr id="23" name="Picture 4" descr="вектор делового человека икона, человек клипарт, человек значки, Иконка  Бизнес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 l="31948" t="11410" r="33823" b="15567"/>
          <a:stretch>
            <a:fillRect/>
          </a:stretch>
        </p:blipFill>
        <p:spPr bwMode="auto">
          <a:xfrm>
            <a:off x="7215206" y="2928934"/>
            <a:ext cx="214314" cy="457203"/>
          </a:xfrm>
          <a:prstGeom prst="rect">
            <a:avLst/>
          </a:prstGeom>
          <a:noFill/>
        </p:spPr>
      </p:pic>
      <p:cxnSp>
        <p:nvCxnSpPr>
          <p:cNvPr id="28" name="Скругленная соединительная линия 24"/>
          <p:cNvCxnSpPr>
            <a:stCxn id="15" idx="2"/>
          </p:cNvCxnSpPr>
          <p:nvPr/>
        </p:nvCxnSpPr>
        <p:spPr>
          <a:xfrm rot="5400000">
            <a:off x="2060955" y="3049187"/>
            <a:ext cx="352427" cy="311947"/>
          </a:xfrm>
          <a:prstGeom prst="curvedConnector3">
            <a:avLst>
              <a:gd name="adj1" fmla="val 50000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кругленная соединительная линия 24"/>
          <p:cNvCxnSpPr>
            <a:endCxn id="17" idx="1"/>
          </p:cNvCxnSpPr>
          <p:nvPr/>
        </p:nvCxnSpPr>
        <p:spPr>
          <a:xfrm>
            <a:off x="2143108" y="3500438"/>
            <a:ext cx="652466" cy="309564"/>
          </a:xfrm>
          <a:prstGeom prst="curvedConnector3">
            <a:avLst>
              <a:gd name="adj1" fmla="val 50000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кругленная соединительная линия 24"/>
          <p:cNvCxnSpPr/>
          <p:nvPr/>
        </p:nvCxnSpPr>
        <p:spPr>
          <a:xfrm rot="16200000" flipH="1">
            <a:off x="2886063" y="3971929"/>
            <a:ext cx="523878" cy="295276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Скругленная соединительная линия 24"/>
          <p:cNvCxnSpPr>
            <a:endCxn id="20" idx="3"/>
          </p:cNvCxnSpPr>
          <p:nvPr/>
        </p:nvCxnSpPr>
        <p:spPr>
          <a:xfrm rot="5400000">
            <a:off x="3136096" y="4579152"/>
            <a:ext cx="228602" cy="214314"/>
          </a:xfrm>
          <a:prstGeom prst="curvedConnector2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кругленная соединительная линия 24"/>
          <p:cNvCxnSpPr>
            <a:endCxn id="21" idx="1"/>
          </p:cNvCxnSpPr>
          <p:nvPr/>
        </p:nvCxnSpPr>
        <p:spPr>
          <a:xfrm>
            <a:off x="5214942" y="2500306"/>
            <a:ext cx="785818" cy="300040"/>
          </a:xfrm>
          <a:prstGeom prst="curvedConnector3">
            <a:avLst>
              <a:gd name="adj1" fmla="val 50000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кругленная соединительная линия 24"/>
          <p:cNvCxnSpPr>
            <a:endCxn id="22" idx="2"/>
          </p:cNvCxnSpPr>
          <p:nvPr/>
        </p:nvCxnSpPr>
        <p:spPr>
          <a:xfrm rot="16200000" flipH="1">
            <a:off x="6147208" y="2925361"/>
            <a:ext cx="385765" cy="250033"/>
          </a:xfrm>
          <a:prstGeom prst="curvedConnector3">
            <a:avLst>
              <a:gd name="adj1" fmla="val 159259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Скругленная соединительная линия 24"/>
          <p:cNvCxnSpPr>
            <a:endCxn id="23" idx="1"/>
          </p:cNvCxnSpPr>
          <p:nvPr/>
        </p:nvCxnSpPr>
        <p:spPr>
          <a:xfrm>
            <a:off x="6572264" y="2928934"/>
            <a:ext cx="642942" cy="228602"/>
          </a:xfrm>
          <a:prstGeom prst="curvedConnector3">
            <a:avLst>
              <a:gd name="adj1" fmla="val 50000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500166" y="928670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2008 – 5,28 </a:t>
            </a:r>
            <a:r>
              <a:rPr lang="en-US" dirty="0" err="1" smtClean="0"/>
              <a:t>o’rta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5357818" y="928670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2011 – 4,47 </a:t>
            </a:r>
            <a:r>
              <a:rPr lang="en-US" dirty="0" err="1" smtClean="0"/>
              <a:t>o’rta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endParaRPr lang="ru-RU" dirty="0"/>
          </a:p>
        </p:txBody>
      </p:sp>
      <p:cxnSp>
        <p:nvCxnSpPr>
          <p:cNvPr id="45" name="Скругленная соединительная линия 24"/>
          <p:cNvCxnSpPr/>
          <p:nvPr/>
        </p:nvCxnSpPr>
        <p:spPr>
          <a:xfrm rot="16200000" flipH="1">
            <a:off x="2028807" y="2543169"/>
            <a:ext cx="523878" cy="295276"/>
          </a:xfrm>
          <a:prstGeom prst="curvedConnector2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Скругленная соединительная линия 24"/>
          <p:cNvCxnSpPr/>
          <p:nvPr/>
        </p:nvCxnSpPr>
        <p:spPr>
          <a:xfrm rot="5400000">
            <a:off x="2213355" y="3201587"/>
            <a:ext cx="352427" cy="311947"/>
          </a:xfrm>
          <a:prstGeom prst="curvedConnector3">
            <a:avLst>
              <a:gd name="adj1" fmla="val 50000"/>
            </a:avLst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142976" y="1243026"/>
            <a:ext cx="7858180" cy="4114800"/>
          </a:xfrm>
        </p:spPr>
        <p:txBody>
          <a:bodyPr>
            <a:normAutofit lnSpcReduction="10000"/>
          </a:bodyPr>
          <a:lstStyle/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Tarmoqlarni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o’rganish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qoidalarini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aloqalarni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rejasini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Tarmoqlarda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yashash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ishlashni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o’rganish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071538" y="857232"/>
            <a:ext cx="8072462" cy="4114800"/>
          </a:xfrm>
        </p:spPr>
        <p:txBody>
          <a:bodyPr>
            <a:normAutofit/>
          </a:bodyPr>
          <a:lstStyle/>
          <a:p>
            <a:pPr marL="628650" indent="0">
              <a:buNone/>
            </a:pP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aloqalarni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4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28650" indent="0">
              <a:buNone/>
            </a:pPr>
            <a:endParaRPr lang="ru-RU" sz="4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o’zi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nima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429652" y="6215082"/>
            <a:ext cx="457176" cy="457200"/>
          </a:xfrm>
        </p:spPr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714752"/>
            <a:ext cx="594047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071538" y="1357298"/>
            <a:ext cx="8072462" cy="4286280"/>
          </a:xfrm>
        </p:spPr>
        <p:txBody>
          <a:bodyPr>
            <a:noAutofit/>
          </a:bodyPr>
          <a:lstStyle/>
          <a:p>
            <a:pPr marL="85725" indent="361950"/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bilganlar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bor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joyga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nomzod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topiladi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joylar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e’lon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qilinmaydi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628650" indent="0">
              <a:buNone/>
            </a:pPr>
            <a:endParaRPr lang="ru-RU" sz="4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nima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muhim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429652" y="6215082"/>
            <a:ext cx="457176" cy="457200"/>
          </a:xfrm>
        </p:spPr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071538" y="1357298"/>
            <a:ext cx="8072462" cy="4286280"/>
          </a:xfrm>
        </p:spPr>
        <p:txBody>
          <a:bodyPr>
            <a:noAutofit/>
          </a:bodyPr>
          <a:lstStyle/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uchrashuvlarda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uchrashuvida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tarmoqlarda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(LinkedIn)</a:t>
            </a:r>
          </a:p>
          <a:p>
            <a:pPr marL="85725" indent="361950"/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nashrlarda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chop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indent="361950">
              <a:buNone/>
            </a:pP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maqolalar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muhokamasida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(Blog) </a:t>
            </a:r>
          </a:p>
          <a:p>
            <a:pPr marL="85725" indent="361950"/>
            <a:endParaRPr lang="en-US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628650" indent="0">
              <a:buNone/>
            </a:pPr>
            <a:endParaRPr lang="ru-RU" sz="4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qayerda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tuziladi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429652" y="6215082"/>
            <a:ext cx="457176" cy="457200"/>
          </a:xfrm>
        </p:spPr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0100" y="0"/>
            <a:ext cx="807246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Tarmoq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foydali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bo’lishi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qachon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429652" y="6215082"/>
            <a:ext cx="457176" cy="457200"/>
          </a:xfrm>
        </p:spPr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85852" y="92867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Vaqtni</a:t>
            </a:r>
            <a:r>
              <a:rPr lang="en-US" dirty="0" smtClean="0"/>
              <a:t> </a:t>
            </a:r>
            <a:r>
              <a:rPr lang="en-US" dirty="0" err="1" smtClean="0"/>
              <a:t>befoyda</a:t>
            </a:r>
            <a:r>
              <a:rPr lang="en-US" dirty="0" smtClean="0"/>
              <a:t> </a:t>
            </a:r>
            <a:r>
              <a:rPr lang="en-US" dirty="0" err="1" smtClean="0"/>
              <a:t>tasodifiy</a:t>
            </a:r>
            <a:r>
              <a:rPr lang="en-US" dirty="0" smtClean="0"/>
              <a:t>  </a:t>
            </a:r>
            <a:r>
              <a:rPr lang="en-US" dirty="0" err="1" smtClean="0"/>
              <a:t>o’tkazish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72132" y="92867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Vaqtni</a:t>
            </a:r>
            <a:r>
              <a:rPr lang="en-US" dirty="0" smtClean="0"/>
              <a:t> </a:t>
            </a:r>
            <a:r>
              <a:rPr lang="en-US" dirty="0" err="1" smtClean="0"/>
              <a:t>foyda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o’tkazish</a:t>
            </a:r>
            <a:endParaRPr lang="ru-RU" dirty="0"/>
          </a:p>
        </p:txBody>
      </p:sp>
      <p:pic>
        <p:nvPicPr>
          <p:cNvPr id="11" name="Picture 2" descr="Manos Que Tuestan Con Copas De Vino Vector Ilustración Diseño Ilustraciones  Vectoriales, Clip Art Vectorizado Libre De Derechos. Image 90474003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714488"/>
            <a:ext cx="928694" cy="92869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28728" y="200024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O‘tirishlar</a:t>
            </a:r>
            <a:endParaRPr lang="ru-RU" dirty="0"/>
          </a:p>
        </p:txBody>
      </p:sp>
      <p:pic>
        <p:nvPicPr>
          <p:cNvPr id="58372" name="Picture 4" descr="Two Phones Connected With Red Arrows Showing Connection Royalty Free  Cliparts, Vectors, And Stock Illustration. Image 29612754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9441" y="2857496"/>
            <a:ext cx="1202493" cy="92869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TextBox 12"/>
          <p:cNvSpPr txBox="1"/>
          <p:nvPr/>
        </p:nvSpPr>
        <p:spPr>
          <a:xfrm>
            <a:off x="1428728" y="313110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Aloqada</a:t>
            </a:r>
            <a:endParaRPr lang="ru-RU" dirty="0"/>
          </a:p>
        </p:txBody>
      </p:sp>
      <p:pic>
        <p:nvPicPr>
          <p:cNvPr id="58374" name="Picture 6" descr="Символ наушников – Бесплатные иконки: Музы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000504"/>
            <a:ext cx="928694" cy="928694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285852" y="428625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Musiqa</a:t>
            </a:r>
            <a:endParaRPr lang="ru-RU" dirty="0"/>
          </a:p>
        </p:txBody>
      </p:sp>
      <p:sp>
        <p:nvSpPr>
          <p:cNvPr id="58376" name="AutoShape 8" descr="картинки : Геймпад, Геймер, рука, видео игра, Интернет, ПК, технологии,  дизайн, контроллер, Прокладка, Игра, значок, консоль, символ,  Контролировать, развлекательная программа, Кнопка, весело, играть, Игрок,  Устройство, Концепция, Стиль жизн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8" name="AutoShape 10" descr="картинки : Геймпад, Геймер, рука, видео игра, Интернет, ПК, технологии,  дизайн, контроллер, Прокладка, Игра, значок, консоль, символ,  Контролировать, развлекательная программа, Кнопка, весело, играть, Игрок,  Устройство, Концепция, Стиль жизн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80" name="AutoShape 12" descr="картинки : Геймпад, Геймер, рука, видео игра, Интернет, ПК, технологии,  дизайн, контроллер, Прокладка, Игра, значок, консоль, символ,  Контролировать, развлекательная программа, Кнопка, весело, играть, Игрок,  Устройство, Концепция, Стиль жизн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82" name="AutoShape 14" descr="картинки : Геймпад, Геймер, рука, видео игра, Интернет, ПК, технологии,  дизайн, контроллер, Прокладка, Игра, значок, консоль, символ,  Контролировать, развлекательная программа, Кнопка, весело, играть, Игрок,  Устройство, Концепция, Стиль жизн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84" name="Picture 16" descr="Значок Онлайн-игры вектор техника Eps конструкции 10 предпосылок игра,  символ игры Веб график Jpg Ai _ логос предмет плоско изобр Иллюстрация  вектора - иллюстрации насчитывающей средства, фон: 80144192"/>
          <p:cNvPicPr>
            <a:picLocks noChangeAspect="1" noChangeArrowheads="1"/>
          </p:cNvPicPr>
          <p:nvPr/>
        </p:nvPicPr>
        <p:blipFill>
          <a:blip r:embed="rId5" cstate="print"/>
          <a:srcRect l="19567" t="24400" r="15211" b="32901"/>
          <a:stretch>
            <a:fillRect/>
          </a:stretch>
        </p:blipFill>
        <p:spPr bwMode="auto">
          <a:xfrm>
            <a:off x="2928926" y="5500702"/>
            <a:ext cx="1020543" cy="71438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214414" y="578645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Vaqt</a:t>
            </a:r>
            <a:r>
              <a:rPr lang="en-US" dirty="0" smtClean="0"/>
              <a:t> </a:t>
            </a:r>
            <a:r>
              <a:rPr lang="en-US" dirty="0" err="1" smtClean="0"/>
              <a:t>o’tkazish</a:t>
            </a:r>
            <a:endParaRPr lang="ru-RU" dirty="0"/>
          </a:p>
        </p:txBody>
      </p:sp>
      <p:pic>
        <p:nvPicPr>
          <p:cNvPr id="58385" name="Picture 17"/>
          <p:cNvPicPr>
            <a:picLocks noChangeAspect="1" noChangeArrowheads="1"/>
          </p:cNvPicPr>
          <p:nvPr/>
        </p:nvPicPr>
        <p:blipFill>
          <a:blip r:embed="rId6"/>
          <a:srcRect l="8941" t="6383" r="8572" b="23403"/>
          <a:stretch>
            <a:fillRect/>
          </a:stretch>
        </p:blipFill>
        <p:spPr bwMode="auto">
          <a:xfrm>
            <a:off x="7429520" y="1714488"/>
            <a:ext cx="135732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5572132" y="207167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Kasbiy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endParaRPr lang="ru-RU" dirty="0"/>
          </a:p>
        </p:txBody>
      </p:sp>
      <p:pic>
        <p:nvPicPr>
          <p:cNvPr id="58387" name="Picture 19" descr="Контакты выравнивают концепцию значка Иллюстрация вектора контактов  линейная, символ, знак Иллюстрация вектора - иллюстрации насчитывающей  карта, человек: 132508411"/>
          <p:cNvPicPr>
            <a:picLocks noChangeAspect="1" noChangeArrowheads="1"/>
          </p:cNvPicPr>
          <p:nvPr/>
        </p:nvPicPr>
        <p:blipFill>
          <a:blip r:embed="rId7" cstate="print"/>
          <a:srcRect l="23402" t="16627" r="23944" b="27951"/>
          <a:stretch>
            <a:fillRect/>
          </a:stretch>
        </p:blipFill>
        <p:spPr bwMode="auto">
          <a:xfrm>
            <a:off x="7572396" y="2500306"/>
            <a:ext cx="928694" cy="1135070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5786446" y="321468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Foydali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endParaRPr lang="ru-RU" dirty="0"/>
          </a:p>
        </p:txBody>
      </p:sp>
      <p:pic>
        <p:nvPicPr>
          <p:cNvPr id="58389" name="Picture 21" descr="портфель значок вектор, значки портфеля, сумка значок, кейс PNG и вектор  пнг для бесплатной загрузки"/>
          <p:cNvPicPr>
            <a:picLocks noChangeAspect="1" noChangeArrowheads="1"/>
          </p:cNvPicPr>
          <p:nvPr/>
        </p:nvPicPr>
        <p:blipFill>
          <a:blip r:embed="rId8"/>
          <a:srcRect l="11842" t="19737" r="9208" b="17103"/>
          <a:stretch>
            <a:fillRect/>
          </a:stretch>
        </p:blipFill>
        <p:spPr bwMode="auto">
          <a:xfrm>
            <a:off x="7358082" y="3714752"/>
            <a:ext cx="1428760" cy="114300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5572132" y="421481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Imkoniyatlar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58391" name="Picture 23" descr="Символ Topview компьютера ноутбука открытый в черно-белом Иллюстрация  вектора - иллюстрации насчитывающей : 145163116"/>
          <p:cNvPicPr>
            <a:picLocks noChangeAspect="1" noChangeArrowheads="1"/>
          </p:cNvPicPr>
          <p:nvPr/>
        </p:nvPicPr>
        <p:blipFill>
          <a:blip r:embed="rId9" cstate="print"/>
          <a:srcRect l="8107" t="11687" r="10827" b="19197"/>
          <a:stretch>
            <a:fillRect/>
          </a:stretch>
        </p:blipFill>
        <p:spPr bwMode="auto">
          <a:xfrm>
            <a:off x="7572396" y="5143512"/>
            <a:ext cx="1111258" cy="1000132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5786446" y="5500702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Aloqani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Fikrlar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xaritasi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2" name="Picture 2" descr="What is a Mind Map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7877393" cy="392909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000200" y="5572140"/>
            <a:ext cx="7143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       </a:t>
            </a:r>
            <a:r>
              <a:rPr lang="en-US" sz="1600" dirty="0" err="1" smtClean="0"/>
              <a:t>Manba</a:t>
            </a:r>
            <a:r>
              <a:rPr lang="en-US" sz="1600" dirty="0" smtClean="0"/>
              <a:t>:  What is a Mind Map? </a:t>
            </a:r>
            <a:r>
              <a:rPr lang="en-US" sz="1600" dirty="0" smtClean="0">
                <a:hlinkClick r:id="rId3"/>
              </a:rPr>
              <a:t>https://www.mindmapping.com/mind-map</a:t>
            </a:r>
            <a:r>
              <a:rPr lang="en-US" sz="1600" dirty="0" smtClean="0"/>
              <a:t>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Fikrlar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xaritasi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juda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qulay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714356"/>
            <a:ext cx="78581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shturmini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o’tkazish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G'oyalarni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organayzerlar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daftarlar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Hisobotlar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bayon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loyihalarni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soddalashtirish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Yozma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essays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Fikrlar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xaritalashning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besh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muhim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xususiyatlari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1214422"/>
            <a:ext cx="78581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fokus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so’zda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mavzular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so’z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filiallari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“ 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Filiallar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kalit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so'zni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mavzular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filialning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novdalari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ifodalanadi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Novdalar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bog'langan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tugunak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tuzilishini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Fikrlar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xaritalashning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namunasi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3000372"/>
            <a:ext cx="1714512" cy="646331"/>
          </a:xfrm>
          <a:prstGeom prst="rect">
            <a:avLst/>
          </a:prstGeom>
          <a:solidFill>
            <a:srgbClr val="FF0000">
              <a:alpha val="16000"/>
            </a:srgb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Imtixonga</a:t>
            </a:r>
            <a:r>
              <a:rPr lang="en-US" dirty="0" smtClean="0"/>
              <a:t> </a:t>
            </a:r>
            <a:r>
              <a:rPr lang="en-US" dirty="0" err="1" smtClean="0"/>
              <a:t>tayyorlanish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285984" y="1500174"/>
            <a:ext cx="1285884" cy="646331"/>
          </a:xfrm>
          <a:prstGeom prst="rect">
            <a:avLst/>
          </a:prstGeom>
          <a:solidFill>
            <a:schemeClr val="accent4">
              <a:alpha val="16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Imtixon</a:t>
            </a:r>
            <a:r>
              <a:rPr lang="en-US" dirty="0" smtClean="0"/>
              <a:t> </a:t>
            </a:r>
            <a:r>
              <a:rPr lang="en-US" dirty="0" err="1" smtClean="0"/>
              <a:t>shakli</a:t>
            </a:r>
            <a:endParaRPr lang="ru-RU" dirty="0"/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1142976" y="1285860"/>
            <a:ext cx="857256" cy="357190"/>
          </a:xfrm>
          <a:prstGeom prst="wedgeRectCallout">
            <a:avLst>
              <a:gd name="adj1" fmla="val 84442"/>
              <a:gd name="adj2" fmla="val 12037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214414" y="1285860"/>
            <a:ext cx="714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yozma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1214414" y="185736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Og’zaki</a:t>
            </a:r>
            <a:endParaRPr lang="ru-RU" sz="1400" dirty="0"/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1214414" y="1857364"/>
            <a:ext cx="857256" cy="357190"/>
          </a:xfrm>
          <a:prstGeom prst="wedgeRectCallout">
            <a:avLst>
              <a:gd name="adj1" fmla="val 69602"/>
              <a:gd name="adj2" fmla="val 90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214546" y="5000636"/>
            <a:ext cx="1285884" cy="369332"/>
          </a:xfrm>
          <a:prstGeom prst="rect">
            <a:avLst/>
          </a:prstGeom>
          <a:solidFill>
            <a:schemeClr val="bg2">
              <a:lumMod val="50000"/>
              <a:alpha val="16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Vaqti</a:t>
            </a:r>
            <a:endParaRPr lang="ru-RU" dirty="0"/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1071538" y="4500570"/>
            <a:ext cx="857256" cy="357190"/>
          </a:xfrm>
          <a:prstGeom prst="wedgeRectCallout">
            <a:avLst>
              <a:gd name="adj1" fmla="val 84442"/>
              <a:gd name="adj2" fmla="val 12037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071538" y="4500570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aniqlash</a:t>
            </a:r>
            <a:endParaRPr lang="ru-RU" sz="1400" dirty="0"/>
          </a:p>
        </p:txBody>
      </p:sp>
      <p:sp>
        <p:nvSpPr>
          <p:cNvPr id="18" name="Прямоугольная выноска 17"/>
          <p:cNvSpPr/>
          <p:nvPr/>
        </p:nvSpPr>
        <p:spPr>
          <a:xfrm>
            <a:off x="1071538" y="5214950"/>
            <a:ext cx="857256" cy="500066"/>
          </a:xfrm>
          <a:prstGeom prst="wedgeRectCallout">
            <a:avLst>
              <a:gd name="adj1" fmla="val 80732"/>
              <a:gd name="adj2" fmla="val -421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071538" y="5214950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Eslab</a:t>
            </a:r>
            <a:r>
              <a:rPr lang="en-US" sz="1400" dirty="0" smtClean="0"/>
              <a:t> </a:t>
            </a:r>
            <a:r>
              <a:rPr lang="en-US" sz="1400" dirty="0" err="1" smtClean="0"/>
              <a:t>qolish</a:t>
            </a:r>
            <a:endParaRPr lang="ru-RU" sz="1400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3143240" y="3643314"/>
            <a:ext cx="1357322" cy="135732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0" idx="2"/>
            <a:endCxn id="9" idx="0"/>
          </p:cNvCxnSpPr>
          <p:nvPr/>
        </p:nvCxnSpPr>
        <p:spPr>
          <a:xfrm rot="16200000" flipH="1">
            <a:off x="3359249" y="1716182"/>
            <a:ext cx="853867" cy="17145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215074" y="1142984"/>
            <a:ext cx="1285884" cy="369332"/>
          </a:xfrm>
          <a:prstGeom prst="rect">
            <a:avLst/>
          </a:prstGeom>
          <a:solidFill>
            <a:schemeClr val="accent4">
              <a:alpha val="16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Ta’minot</a:t>
            </a:r>
            <a:endParaRPr lang="ru-RU" dirty="0"/>
          </a:p>
        </p:txBody>
      </p:sp>
      <p:sp>
        <p:nvSpPr>
          <p:cNvPr id="26" name="Прямоугольная выноска 25"/>
          <p:cNvSpPr/>
          <p:nvPr/>
        </p:nvSpPr>
        <p:spPr>
          <a:xfrm>
            <a:off x="7643834" y="785794"/>
            <a:ext cx="857256" cy="357190"/>
          </a:xfrm>
          <a:prstGeom prst="wedgeRectCallout">
            <a:avLst>
              <a:gd name="adj1" fmla="val -65818"/>
              <a:gd name="adj2" fmla="val 8476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ая выноска 26"/>
          <p:cNvSpPr/>
          <p:nvPr/>
        </p:nvSpPr>
        <p:spPr>
          <a:xfrm>
            <a:off x="7643834" y="1500174"/>
            <a:ext cx="857256" cy="357190"/>
          </a:xfrm>
          <a:prstGeom prst="wedgeRectCallout">
            <a:avLst>
              <a:gd name="adj1" fmla="val -66744"/>
              <a:gd name="adj2" fmla="val -7329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7715272" y="785794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darslik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7643834" y="150017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konspekt</a:t>
            </a:r>
            <a:endParaRPr lang="ru-RU" sz="1400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rot="5400000" flipH="1" flipV="1">
            <a:off x="5214942" y="1500174"/>
            <a:ext cx="1500198" cy="150019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143636" y="4572008"/>
            <a:ext cx="1285884" cy="369332"/>
          </a:xfrm>
          <a:prstGeom prst="rect">
            <a:avLst/>
          </a:prstGeom>
          <a:solidFill>
            <a:schemeClr val="accent4">
              <a:alpha val="16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Guruhda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3" name="Прямоугольная выноска 32"/>
          <p:cNvSpPr/>
          <p:nvPr/>
        </p:nvSpPr>
        <p:spPr>
          <a:xfrm>
            <a:off x="7572396" y="4214818"/>
            <a:ext cx="857256" cy="357190"/>
          </a:xfrm>
          <a:prstGeom prst="wedgeRectCallout">
            <a:avLst>
              <a:gd name="adj1" fmla="val -65818"/>
              <a:gd name="adj2" fmla="val 8476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7643834" y="4214818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nazariya</a:t>
            </a:r>
            <a:endParaRPr lang="ru-RU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7572396" y="4929198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amaliyot</a:t>
            </a:r>
            <a:endParaRPr lang="ru-RU" sz="1400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3359249" y="1712795"/>
            <a:ext cx="853867" cy="17145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endCxn id="32" idx="0"/>
          </p:cNvCxnSpPr>
          <p:nvPr/>
        </p:nvCxnSpPr>
        <p:spPr>
          <a:xfrm>
            <a:off x="5000628" y="3643314"/>
            <a:ext cx="1785950" cy="92869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ая выноска 42"/>
          <p:cNvSpPr/>
          <p:nvPr/>
        </p:nvSpPr>
        <p:spPr>
          <a:xfrm>
            <a:off x="7572396" y="4929198"/>
            <a:ext cx="857256" cy="357190"/>
          </a:xfrm>
          <a:prstGeom prst="wedgeRectCallout">
            <a:avLst>
              <a:gd name="adj1" fmla="val -66744"/>
              <a:gd name="adj2" fmla="val -7329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142976" y="1071546"/>
            <a:ext cx="7715304" cy="1928826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Ta'sir-bu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xatti-harakatlaridagi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o'zgarishlarga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xatti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Boshqalarga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o’tkazish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55D2-4976-477D-B73C-77E18A6898FC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4" name="Picture 2" descr="Искусство оказывать влияние на людей"/>
          <p:cNvPicPr>
            <a:picLocks noChangeAspect="1" noChangeArrowheads="1"/>
          </p:cNvPicPr>
          <p:nvPr/>
        </p:nvPicPr>
        <p:blipFill>
          <a:blip r:embed="rId2"/>
          <a:srcRect l="20253" b="-1"/>
          <a:stretch>
            <a:fillRect/>
          </a:stretch>
        </p:blipFill>
        <p:spPr bwMode="auto">
          <a:xfrm>
            <a:off x="2928926" y="3000372"/>
            <a:ext cx="4500595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2976" y="1285860"/>
            <a:ext cx="4572032" cy="4786346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menejerning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fazilatlari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erishiladi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obro'si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40000"/>
              </a:lnSpc>
            </a:pP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ijrochiga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kerakligini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aytmaydi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subordinatsiyaga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ishonadi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7" name="AutoShape 7" descr="Картинки по запросу внушение картинки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25609" name="Picture 9" descr="Картинки по запросу внушение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3512" y="1357299"/>
            <a:ext cx="3116343" cy="1857388"/>
          </a:xfrm>
          <a:prstGeom prst="rect">
            <a:avLst/>
          </a:prstGeom>
          <a:noFill/>
        </p:spPr>
      </p:pic>
      <p:pic>
        <p:nvPicPr>
          <p:cNvPr id="25611" name="Picture 11" descr="Картинки по запросу убеждение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7642" y="3429001"/>
            <a:ext cx="3172211" cy="207170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bo'ysinuvchilarga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z="2000" smtClean="0">
                <a:solidFill>
                  <a:schemeClr val="tx1"/>
                </a:solidFill>
              </a:rPr>
              <a:pPr/>
              <a:t>17</a:t>
            </a:fld>
            <a:endParaRPr lang="ru-RU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071538" y="1285860"/>
            <a:ext cx="4429156" cy="5143536"/>
          </a:xfrm>
        </p:spPr>
        <p:txBody>
          <a:bodyPr>
            <a:noAutofit/>
          </a:bodyPr>
          <a:lstStyle/>
          <a:p>
            <a:pPr>
              <a:lnSpc>
                <a:spcPct val="135000"/>
              </a:lnSpc>
            </a:pPr>
            <a:r>
              <a:rPr lang="en-US" sz="2400" dirty="0" err="1" smtClean="0">
                <a:solidFill>
                  <a:schemeClr val="tx2"/>
                </a:solidFill>
              </a:rPr>
              <a:t>rag'batlantiruvchi</a:t>
            </a:r>
            <a:r>
              <a:rPr lang="en-US" sz="2400" dirty="0" smtClean="0">
                <a:solidFill>
                  <a:schemeClr val="tx2"/>
                </a:solidFill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</a:rPr>
              <a:t>iltimosga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asoslangan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ta'sir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o'tkazish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usuli</a:t>
            </a:r>
            <a:r>
              <a:rPr lang="en-US" sz="2400" dirty="0" smtClean="0">
                <a:solidFill>
                  <a:schemeClr val="tx2"/>
                </a:solidFill>
              </a:rPr>
              <a:t>; </a:t>
            </a:r>
          </a:p>
          <a:p>
            <a:pPr>
              <a:lnSpc>
                <a:spcPct val="135000"/>
              </a:lnSpc>
            </a:pPr>
            <a:r>
              <a:rPr lang="en-US" sz="2400" dirty="0" err="1" smtClean="0">
                <a:solidFill>
                  <a:schemeClr val="tx2"/>
                </a:solidFill>
              </a:rPr>
              <a:t>tahdidlar-qo'rqitishga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olib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keladigan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va'da</a:t>
            </a:r>
            <a:r>
              <a:rPr lang="en-US" sz="2400" dirty="0" smtClean="0">
                <a:solidFill>
                  <a:schemeClr val="tx2"/>
                </a:solidFill>
              </a:rPr>
              <a:t>; </a:t>
            </a:r>
          </a:p>
          <a:p>
            <a:pPr>
              <a:lnSpc>
                <a:spcPct val="135000"/>
              </a:lnSpc>
            </a:pPr>
            <a:r>
              <a:rPr lang="en-US" sz="2400" dirty="0" err="1" smtClean="0">
                <a:solidFill>
                  <a:schemeClr val="tx2"/>
                </a:solidFill>
              </a:rPr>
              <a:t>qo'rquv</a:t>
            </a:r>
            <a:r>
              <a:rPr lang="en-US" sz="2400" dirty="0" smtClean="0">
                <a:solidFill>
                  <a:schemeClr val="tx2"/>
                </a:solidFill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</a:rPr>
              <a:t>ba'zan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insonni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ichki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jihatdan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rozi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bo'lmagan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vazifalarni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bajarishga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undash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uchun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yetarli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sababdir</a:t>
            </a:r>
            <a:r>
              <a:rPr lang="en-US" sz="2400" dirty="0" smtClean="0">
                <a:solidFill>
                  <a:schemeClr val="tx2"/>
                </a:solidFill>
              </a:rPr>
              <a:t>;</a:t>
            </a:r>
            <a:endParaRPr lang="ru-RU" sz="2400" dirty="0"/>
          </a:p>
        </p:txBody>
      </p:sp>
      <p:pic>
        <p:nvPicPr>
          <p:cNvPr id="26632" name="Picture 8" descr="Картинки по запросу просьба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7620" y="1285861"/>
            <a:ext cx="3280795" cy="1857388"/>
          </a:xfrm>
          <a:prstGeom prst="rect">
            <a:avLst/>
          </a:prstGeom>
          <a:noFill/>
        </p:spPr>
      </p:pic>
      <p:pic>
        <p:nvPicPr>
          <p:cNvPr id="26634" name="Picture 10" descr="Картинки по запросу руководитель угрожает подчиненному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8602" y="3643315"/>
            <a:ext cx="3229813" cy="207170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bo'ysinuvchilarga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z="2400" smtClean="0">
                <a:solidFill>
                  <a:schemeClr val="tx1"/>
                </a:solidFill>
              </a:rPr>
              <a:pPr/>
              <a:t>18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285852" y="1981200"/>
            <a:ext cx="3857652" cy="25908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365125" indent="-3175">
              <a:tabLst>
                <a:tab pos="62865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me'yorlar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5125" indent="-3175">
              <a:tabLst>
                <a:tab pos="62865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tamoyillar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5125" indent="-3175">
              <a:tabLst>
                <a:tab pos="62865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axloq</a:t>
            </a:r>
            <a:endParaRPr lang="ru-RU" sz="3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bo'ysinuvchilarga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z="2000" smtClean="0">
                <a:solidFill>
                  <a:schemeClr val="tx1"/>
                </a:solidFill>
              </a:rPr>
              <a:pPr/>
              <a:t>19</a:t>
            </a:fld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Мораль. Функции, требования и принципы морали / Справочник :: Бингоскул"/>
          <p:cNvPicPr>
            <a:picLocks noChangeAspect="1" noChangeArrowheads="1"/>
          </p:cNvPicPr>
          <p:nvPr/>
        </p:nvPicPr>
        <p:blipFill>
          <a:blip r:embed="rId2"/>
          <a:srcRect l="28097"/>
          <a:stretch>
            <a:fillRect/>
          </a:stretch>
        </p:blipFill>
        <p:spPr bwMode="auto">
          <a:xfrm>
            <a:off x="5357818" y="1714488"/>
            <a:ext cx="3473524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71538" y="1357298"/>
            <a:ext cx="4500594" cy="4572032"/>
          </a:xfrm>
        </p:spPr>
        <p:txBody>
          <a:bodyPr>
            <a:noAutofit/>
          </a:bodyPr>
          <a:lstStyle/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tarafiga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tortish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foydasiga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biron-bir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bo'ysundirish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ma’muriy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hokimiyat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organlarining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rasmiy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buyrug'i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5" name="Picture 9" descr="Картинки по запросу подкуп 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357298"/>
            <a:ext cx="3101971" cy="2109012"/>
          </a:xfrm>
          <a:prstGeom prst="rect">
            <a:avLst/>
          </a:prstGeom>
          <a:noFill/>
        </p:spPr>
      </p:pic>
      <p:pic>
        <p:nvPicPr>
          <p:cNvPr id="29707" name="Picture 11" descr="Картинки по запросу глашатай и царский указ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714752"/>
            <a:ext cx="3455988" cy="22320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bo'ysinuvchilarga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z="2000" smtClean="0">
                <a:solidFill>
                  <a:schemeClr val="tx1"/>
                </a:solidFill>
              </a:rPr>
              <a:pPr/>
              <a:t>20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500166" y="1643050"/>
            <a:ext cx="3352824" cy="41148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</a:rPr>
              <a:t>Samarali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boshqaruvchi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bo’lish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uchun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samarali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sardor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bo’lish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kerak</a:t>
            </a:r>
            <a:r>
              <a:rPr lang="en-US" sz="3600" dirty="0" smtClean="0">
                <a:solidFill>
                  <a:schemeClr val="tx2"/>
                </a:solidFill>
              </a:rPr>
              <a:t>.</a:t>
            </a:r>
            <a:endParaRPr lang="ru-RU" sz="3600" b="1" i="1" dirty="0">
              <a:solidFill>
                <a:schemeClr val="tx2"/>
              </a:solidFill>
            </a:endParaRPr>
          </a:p>
        </p:txBody>
      </p:sp>
      <p:pic>
        <p:nvPicPr>
          <p:cNvPr id="44039" name="Picture 7" descr="Картинки по запросу лидерство картинки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 l="11231" t="3698" r="17637" b="25889"/>
          <a:stretch>
            <a:fillRect/>
          </a:stretch>
        </p:blipFill>
        <p:spPr>
          <a:xfrm>
            <a:off x="5429256" y="1571612"/>
            <a:ext cx="3578394" cy="2071702"/>
          </a:xfr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1000100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bo'ysinuvchilarga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03" y="1071546"/>
            <a:ext cx="7358115" cy="450059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ru-RU" sz="3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SARDOR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mavqega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izdoshlarni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boshqaradi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jamlaydi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None/>
            </a:pPr>
            <a:endParaRPr lang="en-US" sz="3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izdoshlarni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birlashtirish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“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Sardor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Izdosh"munosabatlar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turlari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C00000"/>
                </a:solidFill>
              </a:rPr>
              <a:pPr/>
              <a:t>22</a:t>
            </a:fld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357290" y="785794"/>
            <a:ext cx="3000396" cy="5572164"/>
          </a:xfrm>
        </p:spPr>
        <p:txBody>
          <a:bodyPr>
            <a:noAutofit/>
          </a:bodyPr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Napoleon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Bonapart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Iskandar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Zulqarnayn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Македонский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4" name="AutoShape 10" descr="Картинки по запросу александр македонский картинки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7116" name="AutoShape 12" descr="Картинки по запросу александр македонский картинки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7118" name="AutoShape 14" descr="Картинки по запросу александр македонский картинки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47120" name="Picture 16" descr="Картинки по запросу александр македонски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357562"/>
            <a:ext cx="4572032" cy="266744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Mashhur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sardorlar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" name="Picture 12" descr="Картинки по запросу наполеон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714356"/>
            <a:ext cx="4577463" cy="2571768"/>
          </a:xfrm>
          <a:prstGeom prst="rect">
            <a:avLst/>
          </a:prstGeom>
          <a:noFill/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5E500-958D-4E37-BD63-C92ED1C6597A}" type="slidenum">
              <a:rPr lang="ru-RU" sz="2000" smtClean="0">
                <a:solidFill>
                  <a:schemeClr val="tx1"/>
                </a:solidFill>
              </a:rPr>
              <a:pPr/>
              <a:t>23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000100" y="642918"/>
            <a:ext cx="8143900" cy="857256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Tx/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boshliqlar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Sardor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(1)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Sardorlar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6" name="Picture 6" descr="Картинки по запросу лидерство картинки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t="8405" b="49570"/>
          <a:stretch>
            <a:fillRect/>
          </a:stretch>
        </p:blipFill>
        <p:spPr>
          <a:xfrm>
            <a:off x="2857488" y="1797616"/>
            <a:ext cx="5197485" cy="2417202"/>
          </a:xfr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Boshliq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Sardor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Picture 6" descr="Картинки по запросу лидерство картинки"/>
          <p:cNvPicPr>
            <a:picLocks noChangeAspect="1" noChangeArrowheads="1"/>
          </p:cNvPicPr>
          <p:nvPr/>
        </p:nvPicPr>
        <p:blipFill>
          <a:blip r:embed="rId2"/>
          <a:srcRect t="60814"/>
          <a:stretch>
            <a:fillRect/>
          </a:stretch>
        </p:blipFill>
        <p:spPr>
          <a:xfrm>
            <a:off x="2857488" y="4429132"/>
            <a:ext cx="5286412" cy="2286016"/>
          </a:xfrm>
          <a:prstGeom prst="rect">
            <a:avLst/>
          </a:prstGeom>
          <a:noFill/>
          <a:ln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191500" y="6215082"/>
            <a:ext cx="809656" cy="457200"/>
          </a:xfrm>
        </p:spPr>
        <p:txBody>
          <a:bodyPr/>
          <a:lstStyle/>
          <a:p>
            <a:fld id="{0DC455D2-4976-477D-B73C-77E18A6898FC}" type="slidenum">
              <a:rPr lang="ru-RU" sz="2000" smtClean="0">
                <a:solidFill>
                  <a:schemeClr val="tx1"/>
                </a:solidFill>
              </a:rPr>
              <a:pPr/>
              <a:t>24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3108" y="2786058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14546" y="5273117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8" name="Object 4"/>
          <p:cNvGraphicFramePr>
            <a:graphicFrameLocks noChangeAspect="1"/>
          </p:cNvGraphicFramePr>
          <p:nvPr>
            <p:ph idx="1"/>
          </p:nvPr>
        </p:nvGraphicFramePr>
        <p:xfrm>
          <a:off x="1263650" y="968375"/>
          <a:ext cx="7808913" cy="5013325"/>
        </p:xfrm>
        <a:graphic>
          <a:graphicData uri="http://schemas.openxmlformats.org/presentationml/2006/ole">
            <p:oleObj spid="_x0000_s1026" name="Документ" r:id="rId3" imgW="6639584" imgH="4263057" progId="Word.Document.12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Boshliq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Sardorning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farqi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786710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25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857232"/>
            <a:ext cx="7110434" cy="5429288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Boshliqlik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miqyosida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odamlarning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xatti-harakatlariga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munosabati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his-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tuyg'ularini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o'zgartirishi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Xodimlarga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500958" y="6215082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26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28728" y="1071546"/>
            <a:ext cx="6858048" cy="4929222"/>
            <a:chOff x="690" y="1444"/>
            <a:chExt cx="4682" cy="2390"/>
          </a:xfrm>
        </p:grpSpPr>
        <p:sp>
          <p:nvSpPr>
            <p:cNvPr id="37892" name="Text Box 4"/>
            <p:cNvSpPr txBox="1">
              <a:spLocks noChangeArrowheads="1"/>
            </p:cNvSpPr>
            <p:nvPr/>
          </p:nvSpPr>
          <p:spPr bwMode="auto">
            <a:xfrm>
              <a:off x="1089" y="1444"/>
              <a:ext cx="3196" cy="451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400" b="1" dirty="0" err="1" smtClean="0">
                  <a:solidFill>
                    <a:srgbClr val="000000"/>
                  </a:solidFill>
                </a:rPr>
                <a:t>Xodimlarga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ta’sir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o’tkazish</a:t>
              </a:r>
              <a:r>
                <a:rPr lang="en-US" sz="24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000000"/>
                  </a:solidFill>
                </a:rPr>
                <a:t>usullari</a:t>
              </a:r>
              <a:endParaRPr lang="ru-RU" sz="2400" dirty="0">
                <a:solidFill>
                  <a:srgbClr val="000000"/>
                </a:solidFill>
              </a:endParaRPr>
            </a:p>
          </p:txBody>
        </p:sp>
        <p:sp>
          <p:nvSpPr>
            <p:cNvPr id="37893" name="Text Box 5"/>
            <p:cNvSpPr txBox="1">
              <a:spLocks noChangeArrowheads="1"/>
            </p:cNvSpPr>
            <p:nvPr/>
          </p:nvSpPr>
          <p:spPr bwMode="auto">
            <a:xfrm>
              <a:off x="690" y="2141"/>
              <a:ext cx="1395" cy="39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Hissiy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ta'sir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2982" y="2141"/>
              <a:ext cx="1892" cy="299"/>
            </a:xfrm>
            <a:prstGeom prst="rect">
              <a:avLst/>
            </a:prstGeom>
            <a:solidFill>
              <a:srgbClr val="66CC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Oqilona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ta'sir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5" name="Text Box 7"/>
            <p:cNvSpPr txBox="1">
              <a:spLocks noChangeArrowheads="1"/>
            </p:cNvSpPr>
            <p:nvPr/>
          </p:nvSpPr>
          <p:spPr bwMode="auto">
            <a:xfrm flipH="1" flipV="1">
              <a:off x="889" y="2838"/>
              <a:ext cx="399" cy="996"/>
            </a:xfrm>
            <a:prstGeom prst="rect">
              <a:avLst/>
            </a:prstGeom>
            <a:solidFill>
              <a:srgbClr val="CCFF33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O’hshatish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6" name="Text Box 8"/>
            <p:cNvSpPr txBox="1">
              <a:spLocks noChangeArrowheads="1"/>
            </p:cNvSpPr>
            <p:nvPr/>
          </p:nvSpPr>
          <p:spPr bwMode="auto">
            <a:xfrm flipV="1">
              <a:off x="1487" y="2838"/>
              <a:ext cx="398" cy="996"/>
            </a:xfrm>
            <a:prstGeom prst="rect">
              <a:avLst/>
            </a:prstGeom>
            <a:solidFill>
              <a:srgbClr val="CCFF99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Qiziqtirish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7" name="Text Box 9"/>
            <p:cNvSpPr txBox="1">
              <a:spLocks noChangeArrowheads="1"/>
            </p:cNvSpPr>
            <p:nvPr/>
          </p:nvSpPr>
          <p:spPr bwMode="auto">
            <a:xfrm flipH="1" flipV="1">
              <a:off x="2484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To’g’ri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ta’sir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8" name="Text Box 10"/>
            <p:cNvSpPr txBox="1">
              <a:spLocks noChangeArrowheads="1"/>
            </p:cNvSpPr>
            <p:nvPr/>
          </p:nvSpPr>
          <p:spPr bwMode="auto">
            <a:xfrm flipH="1" flipV="1">
              <a:off x="2982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Ishontirish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899" name="Text Box 11"/>
            <p:cNvSpPr txBox="1">
              <a:spLocks noChangeArrowheads="1"/>
            </p:cNvSpPr>
            <p:nvPr/>
          </p:nvSpPr>
          <p:spPr bwMode="auto">
            <a:xfrm flipH="1" flipV="1">
              <a:off x="3480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Iltimos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0" name="Text Box 12"/>
            <p:cNvSpPr txBox="1">
              <a:spLocks noChangeArrowheads="1"/>
            </p:cNvSpPr>
            <p:nvPr/>
          </p:nvSpPr>
          <p:spPr bwMode="auto">
            <a:xfrm flipH="1" flipV="1">
              <a:off x="3977" y="2838"/>
              <a:ext cx="399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Qo’rqitish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1" name="Text Box 13"/>
            <p:cNvSpPr txBox="1">
              <a:spLocks noChangeArrowheads="1"/>
            </p:cNvSpPr>
            <p:nvPr/>
          </p:nvSpPr>
          <p:spPr bwMode="auto">
            <a:xfrm flipH="1" flipV="1">
              <a:off x="4476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Va’da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00"/>
                  </a:solidFill>
                </a:rPr>
                <a:t>berish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2" name="Text Box 14"/>
            <p:cNvSpPr txBox="1">
              <a:spLocks noChangeArrowheads="1"/>
            </p:cNvSpPr>
            <p:nvPr/>
          </p:nvSpPr>
          <p:spPr bwMode="auto">
            <a:xfrm flipH="1" flipV="1">
              <a:off x="4974" y="2838"/>
              <a:ext cx="398" cy="99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eaVert" anchor="ctr"/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</a:rPr>
                <a:t>Buyruq</a:t>
              </a: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>
              <a:off x="2682" y="2639"/>
              <a:ext cx="2491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4" name="Line 16"/>
            <p:cNvSpPr>
              <a:spLocks noChangeShapeType="1"/>
            </p:cNvSpPr>
            <p:nvPr/>
          </p:nvSpPr>
          <p:spPr bwMode="auto">
            <a:xfrm>
              <a:off x="2682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5" name="Line 17"/>
            <p:cNvSpPr>
              <a:spLocks noChangeShapeType="1"/>
            </p:cNvSpPr>
            <p:nvPr/>
          </p:nvSpPr>
          <p:spPr bwMode="auto">
            <a:xfrm>
              <a:off x="3180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6" name="Line 18"/>
            <p:cNvSpPr>
              <a:spLocks noChangeShapeType="1"/>
            </p:cNvSpPr>
            <p:nvPr/>
          </p:nvSpPr>
          <p:spPr bwMode="auto">
            <a:xfrm>
              <a:off x="3679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7" name="Line 19"/>
            <p:cNvSpPr>
              <a:spLocks noChangeShapeType="1"/>
            </p:cNvSpPr>
            <p:nvPr/>
          </p:nvSpPr>
          <p:spPr bwMode="auto">
            <a:xfrm>
              <a:off x="4177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8" name="Line 20"/>
            <p:cNvSpPr>
              <a:spLocks noChangeShapeType="1"/>
            </p:cNvSpPr>
            <p:nvPr/>
          </p:nvSpPr>
          <p:spPr bwMode="auto">
            <a:xfrm>
              <a:off x="4675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9" name="Line 21"/>
            <p:cNvSpPr>
              <a:spLocks noChangeShapeType="1"/>
            </p:cNvSpPr>
            <p:nvPr/>
          </p:nvSpPr>
          <p:spPr bwMode="auto">
            <a:xfrm>
              <a:off x="5173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0" name="Line 22"/>
            <p:cNvSpPr>
              <a:spLocks noChangeShapeType="1"/>
            </p:cNvSpPr>
            <p:nvPr/>
          </p:nvSpPr>
          <p:spPr bwMode="auto">
            <a:xfrm>
              <a:off x="3878" y="2440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1" name="Line 23"/>
            <p:cNvSpPr>
              <a:spLocks noChangeShapeType="1"/>
            </p:cNvSpPr>
            <p:nvPr/>
          </p:nvSpPr>
          <p:spPr bwMode="auto">
            <a:xfrm>
              <a:off x="1089" y="2639"/>
              <a:ext cx="598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2" name="Line 24"/>
            <p:cNvSpPr>
              <a:spLocks noChangeShapeType="1"/>
            </p:cNvSpPr>
            <p:nvPr/>
          </p:nvSpPr>
          <p:spPr bwMode="auto">
            <a:xfrm>
              <a:off x="1089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3" name="Line 25"/>
            <p:cNvSpPr>
              <a:spLocks noChangeShapeType="1"/>
            </p:cNvSpPr>
            <p:nvPr/>
          </p:nvSpPr>
          <p:spPr bwMode="auto">
            <a:xfrm>
              <a:off x="1687" y="2639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4" name="Line 26"/>
            <p:cNvSpPr>
              <a:spLocks noChangeShapeType="1"/>
            </p:cNvSpPr>
            <p:nvPr/>
          </p:nvSpPr>
          <p:spPr bwMode="auto">
            <a:xfrm>
              <a:off x="1387" y="2539"/>
              <a:ext cx="0" cy="10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5" name="Line 27"/>
            <p:cNvSpPr>
              <a:spLocks noChangeShapeType="1"/>
            </p:cNvSpPr>
            <p:nvPr/>
          </p:nvSpPr>
          <p:spPr bwMode="auto">
            <a:xfrm>
              <a:off x="1387" y="1942"/>
              <a:ext cx="2491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6" name="Line 28"/>
            <p:cNvSpPr>
              <a:spLocks noChangeShapeType="1"/>
            </p:cNvSpPr>
            <p:nvPr/>
          </p:nvSpPr>
          <p:spPr bwMode="auto">
            <a:xfrm>
              <a:off x="1387" y="1942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7" name="Line 29"/>
            <p:cNvSpPr>
              <a:spLocks noChangeShapeType="1"/>
            </p:cNvSpPr>
            <p:nvPr/>
          </p:nvSpPr>
          <p:spPr bwMode="auto">
            <a:xfrm>
              <a:off x="3878" y="1942"/>
              <a:ext cx="0" cy="199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18" name="Line 30"/>
            <p:cNvSpPr>
              <a:spLocks noChangeShapeType="1"/>
            </p:cNvSpPr>
            <p:nvPr/>
          </p:nvSpPr>
          <p:spPr bwMode="auto">
            <a:xfrm flipV="1">
              <a:off x="2583" y="1894"/>
              <a:ext cx="31" cy="48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00100" y="0"/>
            <a:ext cx="807246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4" name="Номер слайда 33"/>
          <p:cNvSpPr>
            <a:spLocks noGrp="1"/>
          </p:cNvSpPr>
          <p:nvPr>
            <p:ph type="sldNum" sz="quarter" idx="12"/>
          </p:nvPr>
        </p:nvSpPr>
        <p:spPr>
          <a:xfrm>
            <a:off x="8072462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27</a:t>
            </a:fld>
            <a:endParaRPr lang="ru-RU" sz="200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25751" y="785794"/>
            <a:ext cx="7822082" cy="5260013"/>
            <a:chOff x="277" y="1274"/>
            <a:chExt cx="4541" cy="2377"/>
          </a:xfrm>
        </p:grpSpPr>
        <p:sp>
          <p:nvSpPr>
            <p:cNvPr id="38916" name="Rectangle 4"/>
            <p:cNvSpPr>
              <a:spLocks noChangeArrowheads="1"/>
            </p:cNvSpPr>
            <p:nvPr/>
          </p:nvSpPr>
          <p:spPr bwMode="auto">
            <a:xfrm>
              <a:off x="1324" y="2017"/>
              <a:ext cx="2569" cy="1634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prstDash val="dash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17" name="Text Box 5"/>
            <p:cNvSpPr txBox="1">
              <a:spLocks noChangeArrowheads="1"/>
            </p:cNvSpPr>
            <p:nvPr/>
          </p:nvSpPr>
          <p:spPr bwMode="auto">
            <a:xfrm>
              <a:off x="1524" y="1274"/>
              <a:ext cx="1237" cy="544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Rahbar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tomonidan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ishlatiladigan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kuch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turi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18" name="Text Box 6"/>
            <p:cNvSpPr txBox="1">
              <a:spLocks noChangeArrowheads="1"/>
            </p:cNvSpPr>
            <p:nvPr/>
          </p:nvSpPr>
          <p:spPr bwMode="auto">
            <a:xfrm>
              <a:off x="2858" y="1274"/>
              <a:ext cx="1140" cy="5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Bo'ysunuvchining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ehtiyojlariga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ta'siri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19" name="Text Box 7"/>
            <p:cNvSpPr txBox="1">
              <a:spLocks noChangeArrowheads="1"/>
            </p:cNvSpPr>
            <p:nvPr/>
          </p:nvSpPr>
          <p:spPr bwMode="auto">
            <a:xfrm>
              <a:off x="1365" y="2146"/>
              <a:ext cx="1142" cy="108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Taqdim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etish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va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bo'ysunuvchilarning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kerakli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xatti-harakatlarining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oqibatlarini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kutish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20" name="Text Box 8"/>
            <p:cNvSpPr txBox="1">
              <a:spLocks noChangeArrowheads="1"/>
            </p:cNvSpPr>
            <p:nvPr/>
          </p:nvSpPr>
          <p:spPr bwMode="auto">
            <a:xfrm>
              <a:off x="2609" y="2275"/>
              <a:ext cx="1035" cy="763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Xatti-harakatlarining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oqibatlari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21" name="Text Box 9"/>
            <p:cNvSpPr txBox="1">
              <a:spLocks noChangeArrowheads="1"/>
            </p:cNvSpPr>
            <p:nvPr/>
          </p:nvSpPr>
          <p:spPr bwMode="auto">
            <a:xfrm>
              <a:off x="277" y="2242"/>
              <a:ext cx="1047" cy="54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Rahbarning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ta'siriga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urinish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22" name="Line 10"/>
            <p:cNvSpPr>
              <a:spLocks noChangeShapeType="1"/>
            </p:cNvSpPr>
            <p:nvPr/>
          </p:nvSpPr>
          <p:spPr bwMode="auto">
            <a:xfrm flipV="1">
              <a:off x="1158" y="2662"/>
              <a:ext cx="224" cy="21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23" name="Line 11"/>
            <p:cNvSpPr>
              <a:spLocks noChangeShapeType="1"/>
            </p:cNvSpPr>
            <p:nvPr/>
          </p:nvSpPr>
          <p:spPr bwMode="auto">
            <a:xfrm>
              <a:off x="2095" y="1818"/>
              <a:ext cx="27" cy="328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24" name="Line 12"/>
            <p:cNvSpPr>
              <a:spLocks noChangeShapeType="1"/>
            </p:cNvSpPr>
            <p:nvPr/>
          </p:nvSpPr>
          <p:spPr bwMode="auto">
            <a:xfrm flipH="1">
              <a:off x="3397" y="1818"/>
              <a:ext cx="30" cy="45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25" name="Line 13"/>
            <p:cNvSpPr>
              <a:spLocks noChangeShapeType="1"/>
            </p:cNvSpPr>
            <p:nvPr/>
          </p:nvSpPr>
          <p:spPr bwMode="auto">
            <a:xfrm>
              <a:off x="3646" y="2694"/>
              <a:ext cx="124" cy="21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26" name="Line 14"/>
            <p:cNvSpPr>
              <a:spLocks noChangeShapeType="1"/>
            </p:cNvSpPr>
            <p:nvPr/>
          </p:nvSpPr>
          <p:spPr bwMode="auto">
            <a:xfrm flipH="1">
              <a:off x="3998" y="1580"/>
              <a:ext cx="312" cy="21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stealth" w="lg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8927" name="Text Box 15"/>
            <p:cNvSpPr txBox="1">
              <a:spLocks noChangeArrowheads="1"/>
            </p:cNvSpPr>
            <p:nvPr/>
          </p:nvSpPr>
          <p:spPr bwMode="auto">
            <a:xfrm>
              <a:off x="3771" y="2287"/>
              <a:ext cx="1047" cy="763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r>
                <a:rPr lang="en-US" sz="1600" b="1" dirty="0" err="1" smtClean="0">
                  <a:solidFill>
                    <a:srgbClr val="080000"/>
                  </a:solidFill>
                </a:rPr>
                <a:t>Bo'ysunuvchining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xatti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-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harakati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va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uning</a:t>
              </a:r>
              <a:r>
                <a:rPr lang="en-US" sz="1600" b="1" dirty="0" smtClean="0">
                  <a:solidFill>
                    <a:srgbClr val="080000"/>
                  </a:solidFill>
                </a:rPr>
                <a:t> </a:t>
              </a:r>
              <a:r>
                <a:rPr lang="en-US" sz="1600" b="1" dirty="0" err="1" smtClean="0">
                  <a:solidFill>
                    <a:srgbClr val="080000"/>
                  </a:solidFill>
                </a:rPr>
                <a:t>oqibatlari</a:t>
              </a:r>
              <a:endParaRPr lang="ru-RU" sz="1600" dirty="0">
                <a:solidFill>
                  <a:srgbClr val="080000"/>
                </a:solidFill>
              </a:endParaRPr>
            </a:p>
          </p:txBody>
        </p:sp>
        <p:sp>
          <p:nvSpPr>
            <p:cNvPr id="38928" name="Line 16"/>
            <p:cNvSpPr>
              <a:spLocks noChangeShapeType="1"/>
            </p:cNvSpPr>
            <p:nvPr/>
          </p:nvSpPr>
          <p:spPr bwMode="auto">
            <a:xfrm>
              <a:off x="4325" y="1597"/>
              <a:ext cx="27" cy="67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Rahbarni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xodimga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o’tkazishi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Номер слайда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28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2976" y="1142984"/>
            <a:ext cx="7858180" cy="4429156"/>
          </a:xfrm>
        </p:spPr>
        <p:txBody>
          <a:bodyPr>
            <a:normAutofit/>
          </a:bodyPr>
          <a:lstStyle/>
          <a:p>
            <a:pPr marL="628650" indent="-546100">
              <a:lnSpc>
                <a:spcPct val="90000"/>
              </a:lnSpc>
              <a:buSzTx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egallab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lavozimidan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endParaRPr lang="en-US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28650" indent="-546100">
              <a:lnSpc>
                <a:spcPct val="90000"/>
              </a:lnSpc>
              <a:buSzTx/>
            </a:pPr>
            <a:endParaRPr lang="en-US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28650" indent="-546100">
              <a:lnSpc>
                <a:spcPct val="90000"/>
              </a:lnSpc>
              <a:buSzTx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Norasmiy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qobiliyat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ko'nikmalar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resurslarga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001024" y="6215082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29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4382" y="928670"/>
            <a:ext cx="7929618" cy="460058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o'zlari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belgilagan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topshiriqlarini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aqliy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30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38" y="714356"/>
            <a:ext cx="7786742" cy="5589588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insoniy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tafakkurni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kengroq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nazarga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ko'tarish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faoliyatining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standartlar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ko'tarish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shaxsni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o’stirish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odatiy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chegaralaridan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Piter</a:t>
            </a:r>
            <a:r>
              <a:rPr lang="en-US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Drucker</a:t>
            </a:r>
            <a:endParaRPr lang="ru-RU" sz="36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215338" y="6215082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31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4414" y="1071546"/>
            <a:ext cx="7500990" cy="3786214"/>
          </a:xfrm>
        </p:spPr>
        <p:txBody>
          <a:bodyPr>
            <a:normAutofit fontScale="90000"/>
          </a:bodyPr>
          <a:lstStyle/>
          <a:p>
            <a:r>
              <a:rPr lang="ru-RU" sz="4000" i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Ye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takchilik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guruhlariga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erishishga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undaydi</a:t>
            </a:r>
            <a:r>
              <a:rPr lang="en-US" sz="4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3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3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1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		</a:t>
            </a:r>
            <a:b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				      </a:t>
            </a:r>
            <a:r>
              <a:rPr lang="en-US" sz="400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Jonni</a:t>
            </a:r>
            <a:r>
              <a:rPr lang="en-US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Terri </a:t>
            </a:r>
            <a:r>
              <a:rPr lang="ru-RU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01024" y="6072206"/>
            <a:ext cx="857256" cy="428628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32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68025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00" y="1285860"/>
            <a:ext cx="7786742" cy="4572032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None/>
            </a:pP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Font typeface="Wingdings" pitchFamily="2" charset="2"/>
              <a:buNone/>
            </a:pPr>
            <a:endPara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Wingdings" pitchFamily="2" charset="2"/>
              <a:buAutoNum type="arabicPeriod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qobiliyatidir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742950" indent="-742950">
              <a:buFont typeface="Wingdings" pitchFamily="2" charset="2"/>
              <a:buAutoNum type="arabicPeriod"/>
            </a:pPr>
            <a:endPara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Wingdings" pitchFamily="2" charset="2"/>
              <a:buAutoNum type="arabicPeriod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sa'y-harakatlarini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yo'naltirishdir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Sardorlik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929586" y="6215082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33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Imag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1828800"/>
            <a:ext cx="5105400" cy="46101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00100" y="0"/>
            <a:ext cx="8143900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jozibador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mukofotlanadigan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faoliyatdir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929586" y="6072206"/>
            <a:ext cx="714380" cy="571504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34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00" y="785794"/>
            <a:ext cx="7929618" cy="5643602"/>
          </a:xfrm>
        </p:spPr>
        <p:txBody>
          <a:bodyPr>
            <a:normAutofit fontScale="92500"/>
          </a:bodyPr>
          <a:lstStyle/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Majburlash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	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qo'rquv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Mukofotga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 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Mutaxassis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harizma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Qonuniy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an'anaviy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an'analar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					</a:t>
            </a:r>
          </a:p>
          <a:p>
            <a:pPr marL="609600" indent="-609600">
              <a:lnSpc>
                <a:spcPct val="80000"/>
              </a:lnSpc>
              <a:spcAft>
                <a:spcPts val="1200"/>
              </a:spcAft>
              <a:buClr>
                <a:schemeClr val="tx1"/>
              </a:buClr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Aloqalar</a:t>
            </a:r>
            <a:endParaRPr lang="ru-RU" sz="3600" dirty="0">
              <a:solidFill>
                <a:srgbClr val="66FF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shakllari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286776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35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2944" y="1571612"/>
            <a:ext cx="8001056" cy="4267200"/>
          </a:xfrm>
        </p:spPr>
        <p:txBody>
          <a:bodyPr>
            <a:noAutofit/>
          </a:bodyPr>
          <a:lstStyle/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Energetik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ta’siri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Ta'sirchan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ko'rinish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mustahkam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tutishi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ritorik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qobiliyatlari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Shaxsiyatiga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qoyil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hissi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indent="-563563">
              <a:buClr>
                <a:schemeClr val="hlink"/>
              </a:buCl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Yaxshilik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ishonchlilik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his-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tuyg’usi</a:t>
            </a: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Harizma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sardorning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qobiliyatlari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929586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36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38" y="714356"/>
            <a:ext cx="7929618" cy="5486400"/>
          </a:xfrm>
        </p:spPr>
        <p:txBody>
          <a:bodyPr>
            <a:noAutofit/>
          </a:bodyPr>
          <a:lstStyle/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Tinglovchilarning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Suhbatni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tinglovchi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qimmatli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boshlash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tuyg'usini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uyg'otadigan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tasvirni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xohlagan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narsadan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biroz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so'rang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so'ramang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Tinglovchilarning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manfaatlariga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asoslanib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gapirishga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Tinglovchilarga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argumentlardan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o’tkazish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37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285851" y="785794"/>
            <a:ext cx="7715250" cy="4486275"/>
            <a:chOff x="234" y="1008"/>
            <a:chExt cx="4860" cy="2826"/>
          </a:xfrm>
        </p:grpSpPr>
        <p:sp>
          <p:nvSpPr>
            <p:cNvPr id="50181" name="AutoShape 5"/>
            <p:cNvSpPr>
              <a:spLocks noChangeArrowheads="1"/>
            </p:cNvSpPr>
            <p:nvPr/>
          </p:nvSpPr>
          <p:spPr bwMode="auto">
            <a:xfrm>
              <a:off x="3519" y="3033"/>
              <a:ext cx="1440" cy="354"/>
            </a:xfrm>
            <a:prstGeom prst="wedgeRoundRectCallout">
              <a:avLst>
                <a:gd name="adj1" fmla="val -75764"/>
                <a:gd name="adj2" fmla="val -151279"/>
                <a:gd name="adj3" fmla="val 16667"/>
              </a:avLst>
            </a:prstGeom>
            <a:solidFill>
              <a:srgbClr val="66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Ishonchli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shaxs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2" name="AutoShape 6"/>
            <p:cNvSpPr>
              <a:spLocks noChangeArrowheads="1"/>
            </p:cNvSpPr>
            <p:nvPr/>
          </p:nvSpPr>
          <p:spPr bwMode="auto">
            <a:xfrm>
              <a:off x="3654" y="1683"/>
              <a:ext cx="1440" cy="768"/>
            </a:xfrm>
            <a:prstGeom prst="wedgeRoundRectCallout">
              <a:avLst>
                <a:gd name="adj1" fmla="val -70972"/>
                <a:gd name="adj2" fmla="val 47005"/>
                <a:gd name="adj3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Nufuzli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hurmatli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obro’li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)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shaxs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4" name="AutoShape 8"/>
            <p:cNvSpPr>
              <a:spLocks noChangeArrowheads="1"/>
            </p:cNvSpPr>
            <p:nvPr/>
          </p:nvSpPr>
          <p:spPr bwMode="auto">
            <a:xfrm>
              <a:off x="2256" y="1008"/>
              <a:ext cx="1632" cy="624"/>
            </a:xfrm>
            <a:prstGeom prst="wedgeRoundRectCallout">
              <a:avLst>
                <a:gd name="adj1" fmla="val -11704"/>
                <a:gd name="adj2" fmla="val 111861"/>
                <a:gd name="adj3" fmla="val 16667"/>
              </a:avLst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Ko’pchilikning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fikri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5" name="AutoShape 9"/>
            <p:cNvSpPr>
              <a:spLocks noChangeArrowheads="1"/>
            </p:cNvSpPr>
            <p:nvPr/>
          </p:nvSpPr>
          <p:spPr bwMode="auto">
            <a:xfrm>
              <a:off x="2169" y="3258"/>
              <a:ext cx="1248" cy="576"/>
            </a:xfrm>
            <a:prstGeom prst="wedgeRoundRectCallout">
              <a:avLst>
                <a:gd name="adj1" fmla="val 403"/>
                <a:gd name="adj2" fmla="val -119444"/>
                <a:gd name="adj3" fmla="val 16667"/>
              </a:avLst>
            </a:prstGeom>
            <a:solidFill>
              <a:srgbClr val="00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Jahon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tajribasi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6" name="AutoShape 10"/>
            <p:cNvSpPr>
              <a:spLocks noChangeArrowheads="1"/>
            </p:cNvSpPr>
            <p:nvPr/>
          </p:nvSpPr>
          <p:spPr bwMode="auto">
            <a:xfrm>
              <a:off x="369" y="2988"/>
              <a:ext cx="1506" cy="444"/>
            </a:xfrm>
            <a:prstGeom prst="wedgeRoundRectCallout">
              <a:avLst>
                <a:gd name="adj1" fmla="val 57546"/>
                <a:gd name="adj2" fmla="val -105208"/>
                <a:gd name="adj3" fmla="val 16667"/>
              </a:avLst>
            </a:prstGeom>
            <a:solidFill>
              <a:srgbClr val="FF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Psixologik</a:t>
              </a:r>
              <a:r>
                <a: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ta’sir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7" name="AutoShape 11"/>
            <p:cNvSpPr>
              <a:spLocks noChangeArrowheads="1"/>
            </p:cNvSpPr>
            <p:nvPr/>
          </p:nvSpPr>
          <p:spPr bwMode="auto">
            <a:xfrm>
              <a:off x="234" y="1773"/>
              <a:ext cx="1248" cy="372"/>
            </a:xfrm>
            <a:prstGeom prst="wedgeRoundRectCallout">
              <a:avLst>
                <a:gd name="adj1" fmla="val 86699"/>
                <a:gd name="adj2" fmla="val 49852"/>
                <a:gd name="adj3" fmla="val 16667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sz="2400" dirty="0" err="1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An’analar</a:t>
              </a:r>
              <a:endPara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88" name="AutoShape 12"/>
            <p:cNvSpPr>
              <a:spLocks noChangeArrowheads="1"/>
            </p:cNvSpPr>
            <p:nvPr/>
          </p:nvSpPr>
          <p:spPr bwMode="auto">
            <a:xfrm>
              <a:off x="1680" y="1776"/>
              <a:ext cx="1704" cy="1302"/>
            </a:xfrm>
            <a:prstGeom prst="irregularSeal1">
              <a:avLst/>
            </a:prstGeom>
            <a:solidFill>
              <a:srgbClr val="66FF33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800" dirty="0" err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Jarayon</a:t>
              </a:r>
              <a:endPara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Ta’sirni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kuchaytiruvchi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omillar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7929586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38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38" y="857232"/>
            <a:ext cx="7858180" cy="5029200"/>
          </a:xfrm>
        </p:spPr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Suhbatdoshni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sabr-toqat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xotirjamlik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" </a:t>
            </a: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Ruhiy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muvozanatni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qaratish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nazariga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zo'ravonlik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Kutilmagan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maqtov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SzTx/>
            </a:pP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O’zingizni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mening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joyimga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qo'ying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 </a:t>
            </a:r>
            <a:endParaRPr lang="ru-RU" sz="36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001024" y="6143644"/>
            <a:ext cx="457200" cy="49528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39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38" y="1285860"/>
            <a:ext cx="7215238" cy="51816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Tx/>
              <a:buFontTx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Ta'sirning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ehtiyoj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Clr>
                <a:schemeClr val="tx1"/>
              </a:buClr>
              <a:buSzTx/>
              <a:buFontTx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6450" indent="-457200">
              <a:buClr>
                <a:schemeClr val="tx1"/>
              </a:buClr>
              <a:buSzTx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ta'sirni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norozilik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806450" indent="-457200">
              <a:buClr>
                <a:schemeClr val="tx1"/>
              </a:buClr>
              <a:buSzTx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ehtiyojini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qoniqtirishga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ehtimoli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806450" indent="-457200">
              <a:buClr>
                <a:schemeClr val="tx1"/>
              </a:buClr>
              <a:buSzTx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rahbarning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umidlarini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imkoniyatga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ekanligiga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shartlari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143900" y="6143644"/>
            <a:ext cx="457200" cy="476250"/>
          </a:xfrm>
        </p:spPr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40</a:t>
            </a:fld>
            <a:endParaRPr lang="ru-RU" sz="200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00" y="857232"/>
            <a:ext cx="7620024" cy="5638800"/>
          </a:xfrm>
        </p:spPr>
        <p:txBody>
          <a:bodyPr>
            <a:normAutofit fontScale="85000" lnSpcReduction="20000"/>
          </a:bodyPr>
          <a:lstStyle/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effectLst/>
                <a:latin typeface="Arial" charset="0"/>
              </a:rPr>
              <a:t>Tarmoq</a:t>
            </a:r>
            <a:r>
              <a:rPr lang="en-US" sz="2800" dirty="0" smtClean="0">
                <a:effectLst/>
                <a:latin typeface="Arial" charset="0"/>
              </a:rPr>
              <a:t> </a:t>
            </a:r>
            <a:r>
              <a:rPr lang="en-US" sz="2800" dirty="0" err="1" smtClean="0">
                <a:effectLst/>
                <a:latin typeface="Arial" charset="0"/>
              </a:rPr>
              <a:t>tushunchasi</a:t>
            </a:r>
            <a:r>
              <a:rPr lang="en-US" sz="2800" dirty="0" smtClean="0">
                <a:effectLst/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Tarmoq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turlari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qanday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ajratiladi</a:t>
            </a:r>
            <a:r>
              <a:rPr lang="en-US" sz="2800" dirty="0" smtClean="0"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Tarmoqning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xizmat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hayotiga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ta’siri</a:t>
            </a:r>
            <a:r>
              <a:rPr lang="en-US" sz="2800" dirty="0" smtClean="0">
                <a:latin typeface="Arial" charset="0"/>
              </a:rPr>
              <a:t> 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O’sish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va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rivojlanish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uchun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nimalar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ijobiy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ta’sir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o’tkazadi</a:t>
            </a:r>
            <a:r>
              <a:rPr lang="en-US" sz="2800" dirty="0" smtClean="0"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Fikrlar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xaritasi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nima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va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qayerda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foyda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keltiradi</a:t>
            </a:r>
            <a:r>
              <a:rPr lang="en-US" sz="2800" dirty="0" smtClean="0">
                <a:latin typeface="Arial" charset="0"/>
              </a:rPr>
              <a:t>? 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Ta’sirni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qanday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tushunasiz</a:t>
            </a:r>
            <a:r>
              <a:rPr lang="ru-RU" sz="2800" dirty="0" smtClean="0"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Ta’sirning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asosiy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shakllarini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bilasizmi</a:t>
            </a:r>
            <a:r>
              <a:rPr lang="en-US" sz="2800" dirty="0" smtClean="0">
                <a:latin typeface="Arial" charset="0"/>
              </a:rPr>
              <a:t>?</a:t>
            </a:r>
            <a:endParaRPr lang="ru-RU" sz="2800" dirty="0" smtClean="0">
              <a:latin typeface="Arial" charset="0"/>
            </a:endParaRP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Nega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ma’suliyat</a:t>
            </a:r>
            <a:r>
              <a:rPr lang="en-US" sz="2800" dirty="0" smtClean="0">
                <a:latin typeface="Arial" charset="0"/>
              </a:rPr>
              <a:t>, </a:t>
            </a:r>
            <a:r>
              <a:rPr lang="en-US" sz="2800" dirty="0" err="1" smtClean="0">
                <a:latin typeface="Arial" charset="0"/>
              </a:rPr>
              <a:t>xuquqlarni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xodimlarga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berish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kerak</a:t>
            </a:r>
            <a:r>
              <a:rPr lang="en-US" sz="2800" dirty="0" smtClean="0"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Ta’sir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o’tkazish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afzalliklari</a:t>
            </a:r>
            <a:r>
              <a:rPr lang="ru-RU" sz="2800" dirty="0" smtClean="0">
                <a:latin typeface="Arial" charset="0"/>
              </a:rPr>
              <a:t>?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Boshliq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va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Sardor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farqini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bilasizmi</a:t>
            </a:r>
            <a:r>
              <a:rPr lang="en-US" sz="2800" dirty="0" smtClean="0">
                <a:latin typeface="Arial" charset="0"/>
              </a:rPr>
              <a:t>?</a:t>
            </a:r>
            <a:r>
              <a:rPr lang="ru-RU" sz="2800" dirty="0" smtClean="0">
                <a:latin typeface="Arial" charset="0"/>
              </a:rPr>
              <a:t>.</a:t>
            </a: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Ta’sir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qanday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bo’lishi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kerak</a:t>
            </a:r>
            <a:r>
              <a:rPr lang="en-US" sz="2800" dirty="0" smtClean="0">
                <a:latin typeface="Arial" charset="0"/>
              </a:rPr>
              <a:t>?</a:t>
            </a:r>
            <a:endParaRPr lang="ru-RU" sz="2800" dirty="0" smtClean="0">
              <a:latin typeface="Arial" charset="0"/>
            </a:endParaRPr>
          </a:p>
          <a:p>
            <a:pPr marL="800100" indent="-442913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en-US" sz="2800" dirty="0" err="1" smtClean="0">
                <a:latin typeface="Arial" charset="0"/>
              </a:rPr>
              <a:t>Ijobiy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ta’sirni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effectLst/>
                <a:latin typeface="Arial" charset="0"/>
              </a:rPr>
              <a:t>qanday</a:t>
            </a:r>
            <a:r>
              <a:rPr lang="en-US" sz="2800" dirty="0" smtClean="0">
                <a:effectLst/>
                <a:latin typeface="Arial" charset="0"/>
              </a:rPr>
              <a:t> </a:t>
            </a:r>
            <a:r>
              <a:rPr lang="en-US" sz="2800" dirty="0" err="1" smtClean="0">
                <a:effectLst/>
                <a:latin typeface="Arial" charset="0"/>
              </a:rPr>
              <a:t>tushunasiz</a:t>
            </a:r>
            <a:r>
              <a:rPr lang="en-US" sz="2800" dirty="0" smtClean="0">
                <a:effectLst/>
                <a:latin typeface="Arial" charset="0"/>
              </a:rPr>
              <a:t>?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endParaRPr lang="ru-RU" sz="2800" dirty="0">
              <a:effectLst/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ZORAT SAVOLLAR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C00000"/>
                </a:solidFill>
              </a:rPr>
              <a:pPr/>
              <a:t>41</a:t>
            </a:fld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00" y="1428736"/>
            <a:ext cx="8667750" cy="5183188"/>
          </a:xfrm>
        </p:spPr>
        <p:txBody>
          <a:bodyPr/>
          <a:lstStyle/>
          <a:p>
            <a:pPr marL="541338" lvl="1" indent="-36195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ru-RU" altLang="zh-CN" dirty="0" err="1">
                <a:effectLst/>
              </a:rPr>
              <a:t>Виханский</a:t>
            </a:r>
            <a:r>
              <a:rPr lang="ru-RU" altLang="zh-CN" dirty="0">
                <a:effectLst/>
              </a:rPr>
              <a:t> О.С., Наумов А.И. Менеджмент: человек, стратегия, организация, процесс: Учебник. – М.: </a:t>
            </a:r>
            <a:r>
              <a:rPr lang="ru-RU" altLang="zh-CN" dirty="0" err="1">
                <a:effectLst/>
              </a:rPr>
              <a:t>Гардирики</a:t>
            </a:r>
            <a:r>
              <a:rPr lang="ru-RU" altLang="zh-CN" dirty="0">
                <a:effectLst/>
              </a:rPr>
              <a:t>, 2006.</a:t>
            </a:r>
          </a:p>
          <a:p>
            <a:pPr marL="541338" lvl="1" indent="-36195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ru-RU" altLang="zh-CN" dirty="0">
                <a:effectLst/>
              </a:rPr>
              <a:t>Зельдович Б.З. Менеджмент: Учебник. – М.: Экзамен, 2007.</a:t>
            </a:r>
          </a:p>
          <a:p>
            <a:pPr marL="541338" lvl="1" indent="-36195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ru-RU" altLang="zh-CN" dirty="0" err="1">
                <a:effectLst/>
              </a:rPr>
              <a:t>Кабушкин</a:t>
            </a:r>
            <a:r>
              <a:rPr lang="ru-RU" altLang="zh-CN" dirty="0">
                <a:effectLst/>
              </a:rPr>
              <a:t> Н.И. Основы менеджмента: Учебное пособие. – М.: Новое знание, 2005.</a:t>
            </a:r>
          </a:p>
          <a:p>
            <a:pPr marL="541338" lvl="1" indent="-36195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ru-RU" altLang="zh-CN" dirty="0" err="1">
                <a:effectLst/>
              </a:rPr>
              <a:t>Мескон</a:t>
            </a:r>
            <a:r>
              <a:rPr lang="ru-RU" altLang="zh-CN" dirty="0">
                <a:effectLst/>
              </a:rPr>
              <a:t> М., Альберт М., </a:t>
            </a:r>
            <a:r>
              <a:rPr lang="ru-RU" altLang="zh-CN" dirty="0" err="1">
                <a:effectLst/>
              </a:rPr>
              <a:t>Хедоури</a:t>
            </a:r>
            <a:r>
              <a:rPr lang="ru-RU" altLang="zh-CN" dirty="0">
                <a:effectLst/>
              </a:rPr>
              <a:t> Ф. Основы менеджмента. – М.: Дело, 2006 и др.</a:t>
            </a:r>
          </a:p>
          <a:p>
            <a:pPr marL="541338" lvl="1" indent="-36195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ru-RU" altLang="zh-CN" dirty="0">
                <a:effectLst/>
              </a:rPr>
              <a:t>Поршнев А.Г., Румянцева З.П., </a:t>
            </a:r>
            <a:r>
              <a:rPr lang="ru-RU" altLang="zh-CN" dirty="0" err="1">
                <a:effectLst/>
              </a:rPr>
              <a:t>Саломатина</a:t>
            </a:r>
            <a:r>
              <a:rPr lang="ru-RU" altLang="zh-CN" dirty="0">
                <a:effectLst/>
              </a:rPr>
              <a:t> Н.А. Управление организацией: Учебник. – М.: ИНФРА, 2005.</a:t>
            </a:r>
            <a:endParaRPr lang="ru-RU" dirty="0"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142852"/>
            <a:ext cx="8143900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C00000"/>
                </a:solidFill>
              </a:rPr>
              <a:pPr/>
              <a:t>42</a:t>
            </a:fld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43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44</a:t>
            </a:fld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5208</TotalTime>
  <Words>1145</Words>
  <Application>Microsoft Office PowerPoint</Application>
  <PresentationFormat>Экран (4:3)</PresentationFormat>
  <Paragraphs>264</Paragraphs>
  <Slides>44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Солнцестояние</vt:lpstr>
      <vt:lpstr>Документ</vt:lpstr>
      <vt:lpstr>Soft skills for Engineers.  Lecture 7. </vt:lpstr>
      <vt:lpstr>7-MAVZU   SAMARALI TARMOQ TUZISH,  FIKRLAR XARITASI VA  BOSHQALARGA TA’SIR O’TKAZISH </vt:lpstr>
      <vt:lpstr>1. Tarmoq tuzish va rivojlantirish 2. Fikrlar xaritasi    3. Boshqalarga ta’sir         o’tkazish           4. Tavsiya etilgan                adabiyotlar     </vt:lpstr>
      <vt:lpstr>Qo’shimcha bilim, ish yuritish  </vt:lpstr>
      <vt:lpstr>Facebookning barcha qismlarining 69 milliard aloqalarni (99,6%) tahlili natijalari ko’rsatishicha, 2008 yilda 2 tasodifiy olingan odamlar o’rtasida 5,28 bir birini taniydigan odam bo’lgan bol’sa, 2011 yili 4.28 faqatgina o’rtada odam bor edi.  Bunga sabab - globallashuv jarayoni va axborot  kommunikatsiya texnologiyalari rivojlanishi.  Bu degani - dunyo torayib bormoqda, va jahon bo’yi tarmoqlarida yashamoqda.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Boshliqlik - shaxs, guruh va tashkilot miqyosida odamlarning xatti-harakatlariga ta'sir qilish usuli va qobiliyati    Ta'sir – bir kishi o’z xatti-harakati bilan boshqa shaxsning xatti-harakati, munosabati, his-tuyg'ularini o'zgartirishi </vt:lpstr>
      <vt:lpstr>Слайд 27</vt:lpstr>
      <vt:lpstr>Слайд 28</vt:lpstr>
      <vt:lpstr>Слайд 29</vt:lpstr>
      <vt:lpstr>Слайд 30</vt:lpstr>
      <vt:lpstr>Yetakchilik (Sardorlik) – bu:  1. insoniy tafakkurni yanada kengroq nuqtai nazarga ko'tarish,  2. inson faoliyatining samaradorligini yuqori standartlar darajasiga ko'tarish,  3. shaxsni shakllantirish qobiliyati, o’stirish va odatiy chegaralaridan tashqariga chiqish qobiliyati.        Piter Drucker</vt:lpstr>
      <vt:lpstr>  Yetakchilik (Sardorlik) – bu:  1. odamlar guruhlariga ta'sir qilish,  2. ularni umumiy maqsadga      erishishga undaydi.                    Jonni Terri  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Savollar, qo’shimchalar, e’tirozlar,  takliflar…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352</cp:revision>
  <dcterms:created xsi:type="dcterms:W3CDTF">2021-05-20T07:27:36Z</dcterms:created>
  <dcterms:modified xsi:type="dcterms:W3CDTF">2021-11-05T14:51:00Z</dcterms:modified>
</cp:coreProperties>
</file>