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41"/>
  </p:notesMasterIdLst>
  <p:handoutMasterIdLst>
    <p:handoutMasterId r:id="rId42"/>
  </p:handoutMasterIdLst>
  <p:sldIdLst>
    <p:sldId id="324" r:id="rId2"/>
    <p:sldId id="330" r:id="rId3"/>
    <p:sldId id="318" r:id="rId4"/>
    <p:sldId id="475" r:id="rId5"/>
    <p:sldId id="385" r:id="rId6"/>
    <p:sldId id="476" r:id="rId7"/>
    <p:sldId id="477" r:id="rId8"/>
    <p:sldId id="478" r:id="rId9"/>
    <p:sldId id="479" r:id="rId10"/>
    <p:sldId id="480" r:id="rId11"/>
    <p:sldId id="481" r:id="rId12"/>
    <p:sldId id="484" r:id="rId13"/>
    <p:sldId id="482" r:id="rId14"/>
    <p:sldId id="483" r:id="rId15"/>
    <p:sldId id="485" r:id="rId16"/>
    <p:sldId id="486" r:id="rId17"/>
    <p:sldId id="488" r:id="rId18"/>
    <p:sldId id="489" r:id="rId19"/>
    <p:sldId id="490" r:id="rId20"/>
    <p:sldId id="491" r:id="rId21"/>
    <p:sldId id="492" r:id="rId22"/>
    <p:sldId id="493" r:id="rId23"/>
    <p:sldId id="494" r:id="rId24"/>
    <p:sldId id="495" r:id="rId25"/>
    <p:sldId id="496" r:id="rId26"/>
    <p:sldId id="497" r:id="rId27"/>
    <p:sldId id="439" r:id="rId28"/>
    <p:sldId id="466" r:id="rId29"/>
    <p:sldId id="498" r:id="rId30"/>
    <p:sldId id="514" r:id="rId31"/>
    <p:sldId id="500" r:id="rId32"/>
    <p:sldId id="515" r:id="rId33"/>
    <p:sldId id="516" r:id="rId34"/>
    <p:sldId id="511" r:id="rId35"/>
    <p:sldId id="517" r:id="rId36"/>
    <p:sldId id="376" r:id="rId37"/>
    <p:sldId id="518" r:id="rId38"/>
    <p:sldId id="374" r:id="rId39"/>
    <p:sldId id="354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 horzBarState="maximized">
    <p:restoredLeft sz="9509" autoAdjust="0"/>
    <p:restoredTop sz="94660"/>
  </p:normalViewPr>
  <p:slideViewPr>
    <p:cSldViewPr>
      <p:cViewPr>
        <p:scale>
          <a:sx n="110" d="100"/>
          <a:sy n="110" d="100"/>
        </p:scale>
        <p:origin x="-156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376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052EAE-BC28-4C2A-A405-DE87D8204603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E3D9D667-1278-48CB-9609-03827F02C9E2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Bosh </a:t>
          </a:r>
          <a:r>
            <a:rPr lang="en-US" sz="24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ijrochi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B10E1D-7197-477A-859C-9A19D1401C3E}" type="parTrans" cxnId="{3EDE6A30-649D-41EE-B428-60397143AF3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CBBF3066-09A5-43BE-AF61-12AE8AB431A8}" type="sibTrans" cxnId="{3EDE6A30-649D-41EE-B428-60397143AF3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FA58DAC-0F06-41BF-837C-5C9ED68FAEBB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Samarali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jamoa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a’zosi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8BA93957-602D-4291-991B-46279AB96A3C}" type="parTrans" cxnId="{B2983EAE-704D-4A5B-A72D-9BFE74AEBB2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7CD8058-EE9A-4623-8D91-2D4B5AE4B7F6}" type="sibTrans" cxnId="{B2983EAE-704D-4A5B-A72D-9BFE74AEBB2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25E1974F-076C-4733-A210-313BBCA4771C}">
      <dgm:prSet phldrT="[Текст]" custT="1"/>
      <dgm:spPr>
        <a:solidFill>
          <a:srgbClr val="C00000">
            <a:alpha val="77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Yuqori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samarali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yakka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hodim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495C0605-3617-4588-B0A3-42FCA8F4BDEF}" type="parTrans" cxnId="{92293EBD-6C68-472C-A6C6-0F8690F91C2C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2987E294-C226-4CC6-9535-8CF4A53524CE}" type="sibTrans" cxnId="{92293EBD-6C68-472C-A6C6-0F8690F91C2C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2106005-FCED-471C-A25A-72F1263B1DEA}">
      <dgm:prSet custT="1"/>
      <dgm:spPr>
        <a:solidFill>
          <a:srgbClr val="00B050"/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Samarali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sardor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2B832D4-B41E-4ED9-82EF-5EE281F25B77}" type="parTrans" cxnId="{EF7F702E-71F9-4FE6-89C5-05D443C4F32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A363DA0-0883-44C1-9F4C-A663DB0D60F9}" type="sibTrans" cxnId="{EF7F702E-71F9-4FE6-89C5-05D443C4F32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FC567BE-50F0-446F-9414-B88150C0DD85}">
      <dgm:prSet custT="1"/>
      <dgm:spPr>
        <a:solidFill>
          <a:srgbClr val="FFFF00"/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Layoqatli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menejer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0EE5BAE-4FC2-4044-8DD2-2DC25C3F3C88}" type="parTrans" cxnId="{C194BF2F-5240-4FCB-8A08-3082C67AC809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5EF7306-4321-4A18-B304-AFEA11EF42E0}" type="sibTrans" cxnId="{C194BF2F-5240-4FCB-8A08-3082C67AC809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4447F58-14DB-4098-8706-47B2346171CA}" type="pres">
      <dgm:prSet presAssocID="{00052EAE-BC28-4C2A-A405-DE87D8204603}" presName="Name0" presStyleCnt="0">
        <dgm:presLayoutVars>
          <dgm:dir/>
          <dgm:animLvl val="lvl"/>
          <dgm:resizeHandles val="exact"/>
        </dgm:presLayoutVars>
      </dgm:prSet>
      <dgm:spPr/>
    </dgm:pt>
    <dgm:pt modelId="{679FBA60-EB09-4D1D-AC34-9944F426CBF1}" type="pres">
      <dgm:prSet presAssocID="{E3D9D667-1278-48CB-9609-03827F02C9E2}" presName="Name8" presStyleCnt="0"/>
      <dgm:spPr/>
    </dgm:pt>
    <dgm:pt modelId="{AA4EA309-5E85-4EB1-836A-C997F7ACFF6E}" type="pres">
      <dgm:prSet presAssocID="{E3D9D667-1278-48CB-9609-03827F02C9E2}" presName="level" presStyleLbl="node1" presStyleIdx="0" presStyleCnt="5" custLinFactNeighborX="-2735" custLinFactNeighborY="-48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DFD38E-EA84-4563-93C7-0F503348CB64}" type="pres">
      <dgm:prSet presAssocID="{E3D9D667-1278-48CB-9609-03827F02C9E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BA4E65-8A80-4595-80AB-9E1ADC7DB067}" type="pres">
      <dgm:prSet presAssocID="{42106005-FCED-471C-A25A-72F1263B1DEA}" presName="Name8" presStyleCnt="0"/>
      <dgm:spPr/>
    </dgm:pt>
    <dgm:pt modelId="{4CD85B43-8E3F-4C2A-8462-9749AF5A21C4}" type="pres">
      <dgm:prSet presAssocID="{42106005-FCED-471C-A25A-72F1263B1DEA}" presName="level" presStyleLbl="node1" presStyleIdx="1" presStyleCnt="5" custLinFactNeighborX="195" custLinFactNeighborY="5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20C14-111D-4959-841A-2F2D2C33074A}" type="pres">
      <dgm:prSet presAssocID="{42106005-FCED-471C-A25A-72F1263B1DE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EABBCF-9F3D-4411-BE76-70182B453D7F}" type="pres">
      <dgm:prSet presAssocID="{4FC567BE-50F0-446F-9414-B88150C0DD85}" presName="Name8" presStyleCnt="0"/>
      <dgm:spPr/>
    </dgm:pt>
    <dgm:pt modelId="{F080E17F-D043-469C-8A7B-DE405DA1A3DD}" type="pres">
      <dgm:prSet presAssocID="{4FC567BE-50F0-446F-9414-B88150C0DD85}" presName="level" presStyleLbl="node1" presStyleIdx="2" presStyleCnt="5" custLinFactNeighborX="-782" custLinFactNeighborY="60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4C9979-F1F3-42E6-A531-E433A732FBD1}" type="pres">
      <dgm:prSet presAssocID="{4FC567BE-50F0-446F-9414-B88150C0DD8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9BC2AC-7C34-4456-A820-57BD3BD8349C}" type="pres">
      <dgm:prSet presAssocID="{0FA58DAC-0F06-41BF-837C-5C9ED68FAEBB}" presName="Name8" presStyleCnt="0"/>
      <dgm:spPr/>
    </dgm:pt>
    <dgm:pt modelId="{8C04C406-E90D-4DC7-B22A-A329D141E536}" type="pres">
      <dgm:prSet presAssocID="{0FA58DAC-0F06-41BF-837C-5C9ED68FAEBB}" presName="level" presStyleLbl="node1" presStyleIdx="3" presStyleCnt="5" custLinFactNeighborX="-1270" custLinFactNeighborY="27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5BD31-7011-4B59-AC64-D1F7133C5F85}" type="pres">
      <dgm:prSet presAssocID="{0FA58DAC-0F06-41BF-837C-5C9ED68FAEB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63F1B-EC1B-4EBA-9E97-D6220E55AA04}" type="pres">
      <dgm:prSet presAssocID="{25E1974F-076C-4733-A210-313BBCA4771C}" presName="Name8" presStyleCnt="0"/>
      <dgm:spPr/>
    </dgm:pt>
    <dgm:pt modelId="{698EC7A1-0A61-49FA-B647-312AAD146AAB}" type="pres">
      <dgm:prSet presAssocID="{25E1974F-076C-4733-A210-313BBCA4771C}" presName="level" presStyleLbl="node1" presStyleIdx="4" presStyleCnt="5" custLinFactNeighborX="781" custLinFactNeighborY="-5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C6D888-34B7-43D4-A978-D6864E0D18B3}" type="pres">
      <dgm:prSet presAssocID="{25E1974F-076C-4733-A210-313BBCA4771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94BF2F-5240-4FCB-8A08-3082C67AC809}" srcId="{00052EAE-BC28-4C2A-A405-DE87D8204603}" destId="{4FC567BE-50F0-446F-9414-B88150C0DD85}" srcOrd="2" destOrd="0" parTransId="{A0EE5BAE-4FC2-4044-8DD2-2DC25C3F3C88}" sibTransId="{05EF7306-4321-4A18-B304-AFEA11EF42E0}"/>
    <dgm:cxn modelId="{A09C9A40-0A77-45F8-88A8-6037A899214F}" type="presOf" srcId="{4FC567BE-50F0-446F-9414-B88150C0DD85}" destId="{F080E17F-D043-469C-8A7B-DE405DA1A3DD}" srcOrd="0" destOrd="0" presId="urn:microsoft.com/office/officeart/2005/8/layout/pyramid1"/>
    <dgm:cxn modelId="{3A6F2F36-3C2F-4932-ACD9-5D21C8529B15}" type="presOf" srcId="{0FA58DAC-0F06-41BF-837C-5C9ED68FAEBB}" destId="{46F5BD31-7011-4B59-AC64-D1F7133C5F85}" srcOrd="1" destOrd="0" presId="urn:microsoft.com/office/officeart/2005/8/layout/pyramid1"/>
    <dgm:cxn modelId="{1867459B-EF84-4CB9-9FE0-6F0A95A44D8B}" type="presOf" srcId="{42106005-FCED-471C-A25A-72F1263B1DEA}" destId="{4CD85B43-8E3F-4C2A-8462-9749AF5A21C4}" srcOrd="0" destOrd="0" presId="urn:microsoft.com/office/officeart/2005/8/layout/pyramid1"/>
    <dgm:cxn modelId="{386F2142-E1C0-470E-96FF-E26EB5EF6068}" type="presOf" srcId="{4FC567BE-50F0-446F-9414-B88150C0DD85}" destId="{1E4C9979-F1F3-42E6-A531-E433A732FBD1}" srcOrd="1" destOrd="0" presId="urn:microsoft.com/office/officeart/2005/8/layout/pyramid1"/>
    <dgm:cxn modelId="{EF7F702E-71F9-4FE6-89C5-05D443C4F328}" srcId="{00052EAE-BC28-4C2A-A405-DE87D8204603}" destId="{42106005-FCED-471C-A25A-72F1263B1DEA}" srcOrd="1" destOrd="0" parTransId="{F2B832D4-B41E-4ED9-82EF-5EE281F25B77}" sibTransId="{4A363DA0-0883-44C1-9F4C-A663DB0D60F9}"/>
    <dgm:cxn modelId="{0222E765-8976-4675-9729-647A9EA80C44}" type="presOf" srcId="{25E1974F-076C-4733-A210-313BBCA4771C}" destId="{4CC6D888-34B7-43D4-A978-D6864E0D18B3}" srcOrd="1" destOrd="0" presId="urn:microsoft.com/office/officeart/2005/8/layout/pyramid1"/>
    <dgm:cxn modelId="{B2983EAE-704D-4A5B-A72D-9BFE74AEBB22}" srcId="{00052EAE-BC28-4C2A-A405-DE87D8204603}" destId="{0FA58DAC-0F06-41BF-837C-5C9ED68FAEBB}" srcOrd="3" destOrd="0" parTransId="{8BA93957-602D-4291-991B-46279AB96A3C}" sibTransId="{67CD8058-EE9A-4623-8D91-2D4B5AE4B7F6}"/>
    <dgm:cxn modelId="{03B417EC-EC8A-4225-9DA2-366737BD4795}" type="presOf" srcId="{00052EAE-BC28-4C2A-A405-DE87D8204603}" destId="{04447F58-14DB-4098-8706-47B2346171CA}" srcOrd="0" destOrd="0" presId="urn:microsoft.com/office/officeart/2005/8/layout/pyramid1"/>
    <dgm:cxn modelId="{39E3974D-A52B-4FAC-A575-BDE43540A7F4}" type="presOf" srcId="{E3D9D667-1278-48CB-9609-03827F02C9E2}" destId="{07DFD38E-EA84-4563-93C7-0F503348CB64}" srcOrd="1" destOrd="0" presId="urn:microsoft.com/office/officeart/2005/8/layout/pyramid1"/>
    <dgm:cxn modelId="{3EDE6A30-649D-41EE-B428-60397143AF32}" srcId="{00052EAE-BC28-4C2A-A405-DE87D8204603}" destId="{E3D9D667-1278-48CB-9609-03827F02C9E2}" srcOrd="0" destOrd="0" parTransId="{21B10E1D-7197-477A-859C-9A19D1401C3E}" sibTransId="{CBBF3066-09A5-43BE-AF61-12AE8AB431A8}"/>
    <dgm:cxn modelId="{C2B62673-BC77-4DDF-9796-29BA7D7297C6}" type="presOf" srcId="{42106005-FCED-471C-A25A-72F1263B1DEA}" destId="{AEE20C14-111D-4959-841A-2F2D2C33074A}" srcOrd="1" destOrd="0" presId="urn:microsoft.com/office/officeart/2005/8/layout/pyramid1"/>
    <dgm:cxn modelId="{92293EBD-6C68-472C-A6C6-0F8690F91C2C}" srcId="{00052EAE-BC28-4C2A-A405-DE87D8204603}" destId="{25E1974F-076C-4733-A210-313BBCA4771C}" srcOrd="4" destOrd="0" parTransId="{495C0605-3617-4588-B0A3-42FCA8F4BDEF}" sibTransId="{2987E294-C226-4CC6-9535-8CF4A53524CE}"/>
    <dgm:cxn modelId="{9B182DF2-853B-40AE-903E-F411473ABC35}" type="presOf" srcId="{0FA58DAC-0F06-41BF-837C-5C9ED68FAEBB}" destId="{8C04C406-E90D-4DC7-B22A-A329D141E536}" srcOrd="0" destOrd="0" presId="urn:microsoft.com/office/officeart/2005/8/layout/pyramid1"/>
    <dgm:cxn modelId="{08088976-ED2B-4506-B0B7-0EF036A1022A}" type="presOf" srcId="{E3D9D667-1278-48CB-9609-03827F02C9E2}" destId="{AA4EA309-5E85-4EB1-836A-C997F7ACFF6E}" srcOrd="0" destOrd="0" presId="urn:microsoft.com/office/officeart/2005/8/layout/pyramid1"/>
    <dgm:cxn modelId="{9B2377D0-5D8F-4052-942B-B5F04D8FA1BE}" type="presOf" srcId="{25E1974F-076C-4733-A210-313BBCA4771C}" destId="{698EC7A1-0A61-49FA-B647-312AAD146AAB}" srcOrd="0" destOrd="0" presId="urn:microsoft.com/office/officeart/2005/8/layout/pyramid1"/>
    <dgm:cxn modelId="{DB7F823D-2C59-45BD-BE07-CF4634280092}" type="presParOf" srcId="{04447F58-14DB-4098-8706-47B2346171CA}" destId="{679FBA60-EB09-4D1D-AC34-9944F426CBF1}" srcOrd="0" destOrd="0" presId="urn:microsoft.com/office/officeart/2005/8/layout/pyramid1"/>
    <dgm:cxn modelId="{8365008B-7598-439A-9295-3B4C8BF662E9}" type="presParOf" srcId="{679FBA60-EB09-4D1D-AC34-9944F426CBF1}" destId="{AA4EA309-5E85-4EB1-836A-C997F7ACFF6E}" srcOrd="0" destOrd="0" presId="urn:microsoft.com/office/officeart/2005/8/layout/pyramid1"/>
    <dgm:cxn modelId="{2BB66DE8-206C-433C-A739-95CC00569FDA}" type="presParOf" srcId="{679FBA60-EB09-4D1D-AC34-9944F426CBF1}" destId="{07DFD38E-EA84-4563-93C7-0F503348CB64}" srcOrd="1" destOrd="0" presId="urn:microsoft.com/office/officeart/2005/8/layout/pyramid1"/>
    <dgm:cxn modelId="{58742142-C12C-4BC1-9433-A1594E6F9E2E}" type="presParOf" srcId="{04447F58-14DB-4098-8706-47B2346171CA}" destId="{52BA4E65-8A80-4595-80AB-9E1ADC7DB067}" srcOrd="1" destOrd="0" presId="urn:microsoft.com/office/officeart/2005/8/layout/pyramid1"/>
    <dgm:cxn modelId="{435CF32F-51A1-4A54-9311-70E705D75B7E}" type="presParOf" srcId="{52BA4E65-8A80-4595-80AB-9E1ADC7DB067}" destId="{4CD85B43-8E3F-4C2A-8462-9749AF5A21C4}" srcOrd="0" destOrd="0" presId="urn:microsoft.com/office/officeart/2005/8/layout/pyramid1"/>
    <dgm:cxn modelId="{627E1C9C-A781-42E0-9F7A-747AC8E1BD27}" type="presParOf" srcId="{52BA4E65-8A80-4595-80AB-9E1ADC7DB067}" destId="{AEE20C14-111D-4959-841A-2F2D2C33074A}" srcOrd="1" destOrd="0" presId="urn:microsoft.com/office/officeart/2005/8/layout/pyramid1"/>
    <dgm:cxn modelId="{CB4F5C70-8941-4ACA-82DA-E4285CC9019D}" type="presParOf" srcId="{04447F58-14DB-4098-8706-47B2346171CA}" destId="{55EABBCF-9F3D-4411-BE76-70182B453D7F}" srcOrd="2" destOrd="0" presId="urn:microsoft.com/office/officeart/2005/8/layout/pyramid1"/>
    <dgm:cxn modelId="{130E80C9-4E49-4971-939F-C8D01A85CE19}" type="presParOf" srcId="{55EABBCF-9F3D-4411-BE76-70182B453D7F}" destId="{F080E17F-D043-469C-8A7B-DE405DA1A3DD}" srcOrd="0" destOrd="0" presId="urn:microsoft.com/office/officeart/2005/8/layout/pyramid1"/>
    <dgm:cxn modelId="{C3FED00B-9C73-41D7-AD26-E850E995E2DB}" type="presParOf" srcId="{55EABBCF-9F3D-4411-BE76-70182B453D7F}" destId="{1E4C9979-F1F3-42E6-A531-E433A732FBD1}" srcOrd="1" destOrd="0" presId="urn:microsoft.com/office/officeart/2005/8/layout/pyramid1"/>
    <dgm:cxn modelId="{32185932-A360-48D6-A9E4-281164906830}" type="presParOf" srcId="{04447F58-14DB-4098-8706-47B2346171CA}" destId="{339BC2AC-7C34-4456-A820-57BD3BD8349C}" srcOrd="3" destOrd="0" presId="urn:microsoft.com/office/officeart/2005/8/layout/pyramid1"/>
    <dgm:cxn modelId="{1741352A-FD93-417C-9790-BAB140D2797F}" type="presParOf" srcId="{339BC2AC-7C34-4456-A820-57BD3BD8349C}" destId="{8C04C406-E90D-4DC7-B22A-A329D141E536}" srcOrd="0" destOrd="0" presId="urn:microsoft.com/office/officeart/2005/8/layout/pyramid1"/>
    <dgm:cxn modelId="{AE54A2E3-BC02-476C-858F-74054351C10A}" type="presParOf" srcId="{339BC2AC-7C34-4456-A820-57BD3BD8349C}" destId="{46F5BD31-7011-4B59-AC64-D1F7133C5F85}" srcOrd="1" destOrd="0" presId="urn:microsoft.com/office/officeart/2005/8/layout/pyramid1"/>
    <dgm:cxn modelId="{20CB98F3-1A7A-4590-B27B-28EE881BED73}" type="presParOf" srcId="{04447F58-14DB-4098-8706-47B2346171CA}" destId="{62E63F1B-EC1B-4EBA-9E97-D6220E55AA04}" srcOrd="4" destOrd="0" presId="urn:microsoft.com/office/officeart/2005/8/layout/pyramid1"/>
    <dgm:cxn modelId="{A327F11E-2542-4216-801A-ED10B9875341}" type="presParOf" srcId="{62E63F1B-EC1B-4EBA-9E97-D6220E55AA04}" destId="{698EC7A1-0A61-49FA-B647-312AAD146AAB}" srcOrd="0" destOrd="0" presId="urn:microsoft.com/office/officeart/2005/8/layout/pyramid1"/>
    <dgm:cxn modelId="{49F9896D-0AFB-4F9E-873B-06BE125B6BAB}" type="presParOf" srcId="{62E63F1B-EC1B-4EBA-9E97-D6220E55AA04}" destId="{4CC6D888-34B7-43D4-A978-D6864E0D18B3}" srcOrd="1" destOrd="0" presId="urn:microsoft.com/office/officeart/2005/8/layout/pyramid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CEA22-EBE8-49B4-B1DC-C979D399F94E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4C5733-9A73-4573-8DC2-0EAA0F045C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0909-649F-40F9-9979-A30686EC8533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35A8C-5819-49CC-AC23-24B09DB0A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35A8C-5819-49CC-AC23-24B09DB0A7B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35A8C-5819-49CC-AC23-24B09DB0A7B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211D3-9C85-489A-B252-96B4C512E880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FB196-EFAD-494E-A6E0-644023FC88F1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C2431E-A25E-47A7-8CFC-BDA3DCA17B11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F23D29-DE5C-4B56-BC9F-0A067D93C59B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EF1547-0840-4131-AE14-2850445E43B0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6727A-778C-408B-B800-639A4B79ED0D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FFE517-8C42-409D-905A-FCFCA6ED7D09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4C466-D0A4-492B-B700-365532B3774C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3C3223-BD28-46B0-8D28-A3D857BF8550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EEC338-DD56-4795-8371-C18D8389DB0A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EF0523-AC06-4ED1-8767-D6CEE50E31BB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152DE4A-DC96-46CB-AAC5-E2DC7D2D2393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osmam.ru/kak-napisat-tehnicheskij-tekst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osmam.ru/kak-napisat-tehnicheskij-tekst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10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36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10-MAVZU</a:t>
            </a: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O‘ZGARISHLAR  SARDORI VA IJTIMOIY MAS'ULIYAT </a:t>
            </a:r>
            <a:endParaRPr lang="ru-RU" sz="40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36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642918"/>
            <a:ext cx="7929618" cy="5500726"/>
          </a:xfrm>
        </p:spPr>
        <p:txBody>
          <a:bodyPr>
            <a:noAutofit/>
          </a:bodyPr>
          <a:lstStyle/>
          <a:p>
            <a:pPr marL="361950">
              <a:lnSpc>
                <a:spcPct val="120000"/>
              </a:lnSpc>
              <a:buFont typeface="+mj-lt"/>
              <a:buAutoNum type="arabicPeriod"/>
              <a:defRPr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Sardor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Menejer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shahsiy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fazilatlar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xatti-harakatlar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vaziyat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yondashuvi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shahsiy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fazilatlar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uslublari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Yetakchilikning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vaziyatli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modellari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endParaRPr lang="ru-RU" sz="3600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642918"/>
            <a:ext cx="7929618" cy="5500726"/>
          </a:xfrm>
        </p:spPr>
        <p:txBody>
          <a:bodyPr>
            <a:noAutofit/>
          </a:bodyPr>
          <a:lstStyle/>
          <a:p>
            <a:pPr marL="361950">
              <a:lnSpc>
                <a:spcPct val="120000"/>
              </a:lnSpc>
              <a:buFont typeface="+mj-lt"/>
              <a:buAutoNum type="arabicPeriod"/>
              <a:defRPr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Sardor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Menejer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    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shahsiy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fazilatlar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    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xatti-harakatlar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vaziyat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yondashuvi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shahsiy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fazilatlar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uslublari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Yetakchilikning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vaziyatli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modellari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endParaRPr lang="ru-RU" sz="3600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4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Yetakchilik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munosabatlar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5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071538" y="1357298"/>
            <a:ext cx="8001056" cy="4419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609600" lvl="0" indent="-609600">
              <a:spcBef>
                <a:spcPts val="600"/>
              </a:spcBef>
              <a:buClr>
                <a:schemeClr val="accent1"/>
              </a:buClr>
              <a:buFont typeface="Wingdings" pitchFamily="2" charset="2"/>
              <a:buAutoNum type="arabicPeriod"/>
              <a:defRPr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layokatliligi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izdoshlari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foydaliligini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isbotlasagina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tan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olinadi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4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609600" lvl="0" indent="-609600">
              <a:spcBef>
                <a:spcPts val="600"/>
              </a:spcBef>
              <a:buClr>
                <a:schemeClr val="accent1"/>
              </a:buClr>
              <a:buFont typeface="Wingdings" pitchFamily="2" charset="2"/>
              <a:buAutoNum type="arabicPeriod"/>
              <a:defRPr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hokimligini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izdoshlaridan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oladilar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4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Yetakchilik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munosabatlar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6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000100" y="857232"/>
            <a:ext cx="8001056" cy="4419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33400" indent="-533400">
              <a:lnSpc>
                <a:spcPct val="90000"/>
              </a:lnSpc>
              <a:buSzTx/>
              <a:buFont typeface="Wingdings" pitchFamily="2" charset="2"/>
              <a:buAutoNum type="arabicPeriod" startAt="3"/>
              <a:defRPr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pozitsiyasini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izdoshlariga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ehtiyojlarini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qondirish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javoban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izdoshlar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o'zlarining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hukmronlik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yuksalish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etakchilik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ehtiyojlarini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qondiradilar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rahbarga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maqsadlariga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erishishda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ko'rsatadilar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Muvaffakkiyat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uchun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sardorga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kerak</a:t>
            </a:r>
            <a:r>
              <a:rPr lang="ru-RU" sz="3600" b="1" dirty="0" smtClean="0">
                <a:solidFill>
                  <a:srgbClr val="FF0000"/>
                </a:solidFill>
              </a:rPr>
              <a:t>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7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071538" y="1214422"/>
            <a:ext cx="7929618" cy="5072098"/>
          </a:xfrm>
          <a:prstGeom prst="rect">
            <a:avLst/>
          </a:prstGeom>
        </p:spPr>
        <p:txBody>
          <a:bodyPr>
            <a:noAutofit/>
          </a:bodyPr>
          <a:lstStyle/>
          <a:p>
            <a:pPr marL="533400" indent="-352425">
              <a:lnSpc>
                <a:spcPct val="90000"/>
              </a:lnSpc>
              <a:buSzTx/>
              <a:defRPr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kelajak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izdoshlariga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etkazish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qobiliyatiga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bo’lish</a:t>
            </a:r>
            <a:endPara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352425">
              <a:lnSpc>
                <a:spcPct val="90000"/>
              </a:lnSpc>
              <a:buSzTx/>
              <a:defRPr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kelajakda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ifodalangan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izdoshlarni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huquq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vakolatlarga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bo'ldirish</a:t>
            </a:r>
            <a:endPara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352425">
              <a:lnSpc>
                <a:spcPct val="90000"/>
              </a:lnSpc>
              <a:buSzTx/>
              <a:defRPr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resurslarni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imkoniyatiga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sharoitda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etakchilik</a:t>
            </a:r>
            <a:r>
              <a:rPr lang="en-US" sz="3600" b="1" dirty="0" smtClean="0">
                <a:solidFill>
                  <a:srgbClr val="FF0000"/>
                </a:solidFill>
              </a:rPr>
              <a:t> - </a:t>
            </a:r>
            <a:r>
              <a:rPr lang="en-US" sz="3600" b="1" dirty="0" err="1" smtClean="0">
                <a:solidFill>
                  <a:srgbClr val="FF0000"/>
                </a:solidFill>
              </a:rPr>
              <a:t>bu</a:t>
            </a:r>
            <a:r>
              <a:rPr lang="en-US" sz="3600" b="1" dirty="0" smtClean="0">
                <a:solidFill>
                  <a:srgbClr val="FF0000"/>
                </a:solidFill>
              </a:rPr>
              <a:t>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8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071538" y="1500174"/>
            <a:ext cx="7929618" cy="4419600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360000">
              <a:defRPr/>
            </a:pP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qo'l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balqi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	</a:t>
            </a:r>
          </a:p>
          <a:p>
            <a:pPr defTabSz="360000">
              <a:defRPr/>
            </a:pP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o'zini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defTabSz="360000">
              <a:defRPr/>
            </a:pP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izdoshlarning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ehtiyojlariga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defTabSz="360000">
              <a:defRPr/>
            </a:pP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sezuvchanlik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 </a:t>
            </a:r>
          </a:p>
          <a:p>
            <a:pPr defTabSz="360000">
              <a:defRPr/>
            </a:pP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ishchilarni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rivojlantirishda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defTabSz="360000">
              <a:defRPr/>
            </a:pP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ishlariga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defTabSz="360000">
              <a:defRPr/>
            </a:pP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maqsadlarga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erishishda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				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sharoitda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etakchilik</a:t>
            </a:r>
            <a:r>
              <a:rPr lang="en-US" sz="3600" b="1" dirty="0" smtClean="0">
                <a:solidFill>
                  <a:srgbClr val="FF0000"/>
                </a:solidFill>
              </a:rPr>
              <a:t> - </a:t>
            </a:r>
            <a:r>
              <a:rPr lang="en-US" sz="3600" b="1" dirty="0" err="1" smtClean="0">
                <a:solidFill>
                  <a:srgbClr val="FF0000"/>
                </a:solidFill>
              </a:rPr>
              <a:t>bu</a:t>
            </a:r>
            <a:r>
              <a:rPr lang="en-US" sz="3600" b="1" dirty="0" smtClean="0">
                <a:solidFill>
                  <a:srgbClr val="FF0000"/>
                </a:solidFill>
              </a:rPr>
              <a:t>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9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071538" y="1500174"/>
            <a:ext cx="7929618" cy="3357586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360000">
              <a:defRPr/>
            </a:pP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Etakchilik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ta'sirining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izdoshlari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qilashni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to'g'ridan-to'g'ri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ko’llab-quvvatlanish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darajasidir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menejer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sardor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odamlarga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ta’siri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8143900" y="6305550"/>
            <a:ext cx="926948" cy="47625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10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1428736"/>
            <a:ext cx="78581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1. 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Menejer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odamlarga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egallab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lavozimidan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Sardor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odamlarga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qobiliyatlar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ko'nikmalar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resurslar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285860"/>
            <a:ext cx="7786742" cy="5143536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An'anaviy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etakchilik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munosabatlarining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ierarxiyasi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8143900" y="6305550"/>
            <a:ext cx="926948" cy="47625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11</a:t>
            </a:fld>
            <a:endParaRPr lang="ru-RU" sz="2400" dirty="0">
              <a:solidFill>
                <a:srgbClr val="002060"/>
              </a:solidFill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1285852" y="1357298"/>
            <a:ext cx="7715304" cy="4787533"/>
            <a:chOff x="384" y="1296"/>
            <a:chExt cx="4992" cy="1842"/>
          </a:xfrm>
        </p:grpSpPr>
        <p:sp>
          <p:nvSpPr>
            <p:cNvPr id="9" name="Rectangle 4"/>
            <p:cNvSpPr>
              <a:spLocks noChangeArrowheads="1"/>
            </p:cNvSpPr>
            <p:nvPr/>
          </p:nvSpPr>
          <p:spPr bwMode="auto">
            <a:xfrm>
              <a:off x="384" y="1424"/>
              <a:ext cx="1314" cy="513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Rahbar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384" y="2322"/>
              <a:ext cx="1314" cy="513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Bo'ysunuvchi</a:t>
              </a:r>
              <a:r>
                <a:rPr lang="en-US" sz="20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2" name="Line 6"/>
            <p:cNvSpPr>
              <a:spLocks noChangeShapeType="1"/>
            </p:cNvSpPr>
            <p:nvPr/>
          </p:nvSpPr>
          <p:spPr bwMode="auto">
            <a:xfrm>
              <a:off x="997" y="1937"/>
              <a:ext cx="0" cy="385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3" name="Rectangle 7"/>
            <p:cNvSpPr>
              <a:spLocks noChangeArrowheads="1"/>
            </p:cNvSpPr>
            <p:nvPr/>
          </p:nvSpPr>
          <p:spPr bwMode="auto">
            <a:xfrm>
              <a:off x="2486" y="1681"/>
              <a:ext cx="963" cy="385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Sardor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3975" y="1681"/>
              <a:ext cx="1401" cy="385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Izdosh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5" name="Rectangle 9"/>
            <p:cNvSpPr>
              <a:spLocks noChangeArrowheads="1"/>
            </p:cNvSpPr>
            <p:nvPr/>
          </p:nvSpPr>
          <p:spPr bwMode="auto">
            <a:xfrm>
              <a:off x="2311" y="2451"/>
              <a:ext cx="1401" cy="384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Izdosh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6" name="Rectangle 10"/>
            <p:cNvSpPr>
              <a:spLocks noChangeArrowheads="1"/>
            </p:cNvSpPr>
            <p:nvPr/>
          </p:nvSpPr>
          <p:spPr bwMode="auto">
            <a:xfrm>
              <a:off x="4237" y="2451"/>
              <a:ext cx="876" cy="3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Sardor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7" name="Line 11"/>
            <p:cNvSpPr>
              <a:spLocks noChangeShapeType="1"/>
            </p:cNvSpPr>
            <p:nvPr/>
          </p:nvSpPr>
          <p:spPr bwMode="auto">
            <a:xfrm>
              <a:off x="2311" y="2194"/>
              <a:ext cx="1401" cy="0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8" name="Line 12"/>
            <p:cNvSpPr>
              <a:spLocks noChangeShapeType="1"/>
            </p:cNvSpPr>
            <p:nvPr/>
          </p:nvSpPr>
          <p:spPr bwMode="auto">
            <a:xfrm>
              <a:off x="3975" y="2194"/>
              <a:ext cx="1401" cy="0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9" name="Line 13"/>
            <p:cNvSpPr>
              <a:spLocks noChangeShapeType="1"/>
            </p:cNvSpPr>
            <p:nvPr/>
          </p:nvSpPr>
          <p:spPr bwMode="auto">
            <a:xfrm>
              <a:off x="2924" y="1296"/>
              <a:ext cx="1839" cy="0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0" name="Line 14"/>
            <p:cNvSpPr>
              <a:spLocks noChangeShapeType="1"/>
            </p:cNvSpPr>
            <p:nvPr/>
          </p:nvSpPr>
          <p:spPr bwMode="auto">
            <a:xfrm>
              <a:off x="4763" y="1296"/>
              <a:ext cx="0" cy="385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1" name="Line 15"/>
            <p:cNvSpPr>
              <a:spLocks noChangeShapeType="1"/>
            </p:cNvSpPr>
            <p:nvPr/>
          </p:nvSpPr>
          <p:spPr bwMode="auto">
            <a:xfrm>
              <a:off x="2924" y="1296"/>
              <a:ext cx="0" cy="385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2" name="Line 16"/>
            <p:cNvSpPr>
              <a:spLocks noChangeShapeType="1"/>
            </p:cNvSpPr>
            <p:nvPr/>
          </p:nvSpPr>
          <p:spPr bwMode="auto">
            <a:xfrm>
              <a:off x="2924" y="2835"/>
              <a:ext cx="30" cy="302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3" name="Line 17"/>
            <p:cNvSpPr>
              <a:spLocks noChangeShapeType="1"/>
            </p:cNvSpPr>
            <p:nvPr/>
          </p:nvSpPr>
          <p:spPr bwMode="auto">
            <a:xfrm flipV="1">
              <a:off x="2926" y="3120"/>
              <a:ext cx="1803" cy="18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4" name="Line 18"/>
            <p:cNvSpPr>
              <a:spLocks noChangeShapeType="1"/>
            </p:cNvSpPr>
            <p:nvPr/>
          </p:nvSpPr>
          <p:spPr bwMode="auto">
            <a:xfrm flipH="1" flipV="1">
              <a:off x="4675" y="2835"/>
              <a:ext cx="30" cy="302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</p:grpSp>
      <p:grpSp>
        <p:nvGrpSpPr>
          <p:cNvPr id="25" name="Group 3"/>
          <p:cNvGrpSpPr>
            <a:grpSpLocks/>
          </p:cNvGrpSpPr>
          <p:nvPr/>
        </p:nvGrpSpPr>
        <p:grpSpPr bwMode="auto">
          <a:xfrm>
            <a:off x="1438252" y="1509698"/>
            <a:ext cx="7715304" cy="4787533"/>
            <a:chOff x="384" y="1296"/>
            <a:chExt cx="4992" cy="1842"/>
          </a:xfrm>
        </p:grpSpPr>
        <p:sp>
          <p:nvSpPr>
            <p:cNvPr id="26" name="Rectangle 4"/>
            <p:cNvSpPr>
              <a:spLocks noChangeArrowheads="1"/>
            </p:cNvSpPr>
            <p:nvPr/>
          </p:nvSpPr>
          <p:spPr bwMode="auto">
            <a:xfrm>
              <a:off x="384" y="1424"/>
              <a:ext cx="1314" cy="513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Rahbar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7" name="Rectangle 5"/>
            <p:cNvSpPr>
              <a:spLocks noChangeArrowheads="1"/>
            </p:cNvSpPr>
            <p:nvPr/>
          </p:nvSpPr>
          <p:spPr bwMode="auto">
            <a:xfrm>
              <a:off x="384" y="2322"/>
              <a:ext cx="1314" cy="513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Bo'ysunuvchi</a:t>
              </a:r>
              <a:r>
                <a:rPr lang="en-US" sz="20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8" name="Line 6"/>
            <p:cNvSpPr>
              <a:spLocks noChangeShapeType="1"/>
            </p:cNvSpPr>
            <p:nvPr/>
          </p:nvSpPr>
          <p:spPr bwMode="auto">
            <a:xfrm>
              <a:off x="997" y="1937"/>
              <a:ext cx="0" cy="385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9" name="Rectangle 7"/>
            <p:cNvSpPr>
              <a:spLocks noChangeArrowheads="1"/>
            </p:cNvSpPr>
            <p:nvPr/>
          </p:nvSpPr>
          <p:spPr bwMode="auto">
            <a:xfrm>
              <a:off x="2486" y="1681"/>
              <a:ext cx="963" cy="385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Sardor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0" name="Rectangle 8"/>
            <p:cNvSpPr>
              <a:spLocks noChangeArrowheads="1"/>
            </p:cNvSpPr>
            <p:nvPr/>
          </p:nvSpPr>
          <p:spPr bwMode="auto">
            <a:xfrm>
              <a:off x="3975" y="1681"/>
              <a:ext cx="1401" cy="385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Izdosh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1" name="Rectangle 9"/>
            <p:cNvSpPr>
              <a:spLocks noChangeArrowheads="1"/>
            </p:cNvSpPr>
            <p:nvPr/>
          </p:nvSpPr>
          <p:spPr bwMode="auto">
            <a:xfrm>
              <a:off x="2311" y="2451"/>
              <a:ext cx="1401" cy="384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Izdosh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2" name="Rectangle 10"/>
            <p:cNvSpPr>
              <a:spLocks noChangeArrowheads="1"/>
            </p:cNvSpPr>
            <p:nvPr/>
          </p:nvSpPr>
          <p:spPr bwMode="auto">
            <a:xfrm>
              <a:off x="4237" y="2451"/>
              <a:ext cx="876" cy="3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Sardor</a:t>
              </a:r>
              <a:endParaRPr lang="ru-RU" sz="20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3" name="Line 11"/>
            <p:cNvSpPr>
              <a:spLocks noChangeShapeType="1"/>
            </p:cNvSpPr>
            <p:nvPr/>
          </p:nvSpPr>
          <p:spPr bwMode="auto">
            <a:xfrm>
              <a:off x="2311" y="2194"/>
              <a:ext cx="1401" cy="0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4" name="Line 12"/>
            <p:cNvSpPr>
              <a:spLocks noChangeShapeType="1"/>
            </p:cNvSpPr>
            <p:nvPr/>
          </p:nvSpPr>
          <p:spPr bwMode="auto">
            <a:xfrm>
              <a:off x="3975" y="2194"/>
              <a:ext cx="1401" cy="0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5" name="Line 13"/>
            <p:cNvSpPr>
              <a:spLocks noChangeShapeType="1"/>
            </p:cNvSpPr>
            <p:nvPr/>
          </p:nvSpPr>
          <p:spPr bwMode="auto">
            <a:xfrm>
              <a:off x="2924" y="1296"/>
              <a:ext cx="1839" cy="0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6" name="Line 14"/>
            <p:cNvSpPr>
              <a:spLocks noChangeShapeType="1"/>
            </p:cNvSpPr>
            <p:nvPr/>
          </p:nvSpPr>
          <p:spPr bwMode="auto">
            <a:xfrm>
              <a:off x="4763" y="1296"/>
              <a:ext cx="0" cy="385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7" name="Line 15"/>
            <p:cNvSpPr>
              <a:spLocks noChangeShapeType="1"/>
            </p:cNvSpPr>
            <p:nvPr/>
          </p:nvSpPr>
          <p:spPr bwMode="auto">
            <a:xfrm>
              <a:off x="2924" y="1296"/>
              <a:ext cx="0" cy="385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8" name="Line 16"/>
            <p:cNvSpPr>
              <a:spLocks noChangeShapeType="1"/>
            </p:cNvSpPr>
            <p:nvPr/>
          </p:nvSpPr>
          <p:spPr bwMode="auto">
            <a:xfrm>
              <a:off x="2924" y="2835"/>
              <a:ext cx="30" cy="302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9" name="Line 17"/>
            <p:cNvSpPr>
              <a:spLocks noChangeShapeType="1"/>
            </p:cNvSpPr>
            <p:nvPr/>
          </p:nvSpPr>
          <p:spPr bwMode="auto">
            <a:xfrm flipV="1">
              <a:off x="2926" y="3120"/>
              <a:ext cx="1803" cy="18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40" name="Line 18"/>
            <p:cNvSpPr>
              <a:spLocks noChangeShapeType="1"/>
            </p:cNvSpPr>
            <p:nvPr/>
          </p:nvSpPr>
          <p:spPr bwMode="auto">
            <a:xfrm flipH="1" flipV="1">
              <a:off x="4675" y="2835"/>
              <a:ext cx="30" cy="302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285860"/>
            <a:ext cx="7786742" cy="5143536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Boshqaruv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yetakchilikning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bir-biridan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farqi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8143900" y="6305550"/>
            <a:ext cx="926948" cy="47625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12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142976" y="1285860"/>
            <a:ext cx="4286280" cy="41434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Ta'sir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–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bu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boshqa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shaxsning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xatti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-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harakatlaridagi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o'zgarishlarga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olib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boradigan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bir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shaxsning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xatti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harakatlari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" name="Picture 2" descr="Искусство оказывать влияние на людей"/>
          <p:cNvPicPr>
            <a:picLocks noChangeAspect="1" noChangeArrowheads="1"/>
          </p:cNvPicPr>
          <p:nvPr/>
        </p:nvPicPr>
        <p:blipFill>
          <a:blip r:embed="rId2"/>
          <a:srcRect l="33296" r="1394"/>
          <a:stretch>
            <a:fillRect/>
          </a:stretch>
        </p:blipFill>
        <p:spPr bwMode="auto">
          <a:xfrm>
            <a:off x="5214942" y="1571612"/>
            <a:ext cx="3643338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285860"/>
            <a:ext cx="7786742" cy="5143536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Boshqaruv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yetakchilikning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bir-biridan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farqi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8143900" y="6305550"/>
            <a:ext cx="926948" cy="47625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13</a:t>
            </a:fld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8066" name="Object 2"/>
          <p:cNvGraphicFramePr>
            <a:graphicFrameLocks noChangeAspect="1"/>
          </p:cNvGraphicFramePr>
          <p:nvPr/>
        </p:nvGraphicFramePr>
        <p:xfrm>
          <a:off x="1285875" y="1285875"/>
          <a:ext cx="7840663" cy="4899025"/>
        </p:xfrm>
        <a:graphic>
          <a:graphicData uri="http://schemas.openxmlformats.org/presentationml/2006/ole">
            <p:oleObj spid="_x0000_s88066" name="Документ" r:id="rId3" imgW="6368735" imgH="3892951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285860"/>
            <a:ext cx="7786742" cy="5143536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Boshqaruv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yetakchilikning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bir-biridan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farqi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8143900" y="6305550"/>
            <a:ext cx="926948" cy="47625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14</a:t>
            </a:fld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6" name="Picture 7" descr="Картинки по запросу лидерство картинки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/>
          <a:srcRect l="11231" t="3698" r="17637" b="25889"/>
          <a:stretch>
            <a:fillRect/>
          </a:stretch>
        </p:blipFill>
        <p:spPr>
          <a:xfrm>
            <a:off x="5429256" y="1571612"/>
            <a:ext cx="3578394" cy="2071702"/>
          </a:xfrm>
          <a:prstGeom prst="rect">
            <a:avLst/>
          </a:prstGeom>
          <a:noFill/>
          <a:ln/>
        </p:spPr>
      </p:pic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1500166" y="1643050"/>
            <a:ext cx="3352824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bo’lish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sardor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bo’lish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kerak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3600" b="1" i="1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28728" y="1071546"/>
            <a:ext cx="6234098" cy="4543412"/>
            <a:chOff x="690" y="1444"/>
            <a:chExt cx="4682" cy="2390"/>
          </a:xfrm>
        </p:grpSpPr>
        <p:sp>
          <p:nvSpPr>
            <p:cNvPr id="37892" name="Text Box 4"/>
            <p:cNvSpPr txBox="1">
              <a:spLocks noChangeArrowheads="1"/>
            </p:cNvSpPr>
            <p:nvPr/>
          </p:nvSpPr>
          <p:spPr bwMode="auto">
            <a:xfrm>
              <a:off x="1089" y="1444"/>
              <a:ext cx="3196" cy="451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2400" b="1" dirty="0" err="1" smtClean="0">
                  <a:solidFill>
                    <a:srgbClr val="000000"/>
                  </a:solidFill>
                </a:rPr>
                <a:t>Hodimlarga</a:t>
              </a:r>
              <a:r>
                <a:rPr lang="en-US" sz="24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000000"/>
                  </a:solidFill>
                </a:rPr>
                <a:t>ta’sir</a:t>
              </a:r>
              <a:r>
                <a:rPr lang="en-US" sz="24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000000"/>
                  </a:solidFill>
                </a:rPr>
                <a:t>o’tkazish</a:t>
              </a:r>
              <a:r>
                <a:rPr lang="en-US" sz="24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000000"/>
                  </a:solidFill>
                </a:rPr>
                <a:t>usullari</a:t>
              </a:r>
              <a:endParaRPr lang="ru-RU" sz="2400" dirty="0">
                <a:solidFill>
                  <a:srgbClr val="000000"/>
                </a:solidFill>
              </a:endParaRPr>
            </a:p>
          </p:txBody>
        </p:sp>
        <p:sp>
          <p:nvSpPr>
            <p:cNvPr id="37893" name="Text Box 5"/>
            <p:cNvSpPr txBox="1">
              <a:spLocks noChangeArrowheads="1"/>
            </p:cNvSpPr>
            <p:nvPr/>
          </p:nvSpPr>
          <p:spPr bwMode="auto">
            <a:xfrm>
              <a:off x="690" y="2141"/>
              <a:ext cx="1395" cy="39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Hissiy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ta'sir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4" name="Text Box 6"/>
            <p:cNvSpPr txBox="1">
              <a:spLocks noChangeArrowheads="1"/>
            </p:cNvSpPr>
            <p:nvPr/>
          </p:nvSpPr>
          <p:spPr bwMode="auto">
            <a:xfrm>
              <a:off x="2982" y="2141"/>
              <a:ext cx="1892" cy="299"/>
            </a:xfrm>
            <a:prstGeom prst="rect">
              <a:avLst/>
            </a:prstGeom>
            <a:solidFill>
              <a:srgbClr val="66CC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Oqilona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ta'sir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5" name="Text Box 7"/>
            <p:cNvSpPr txBox="1">
              <a:spLocks noChangeArrowheads="1"/>
            </p:cNvSpPr>
            <p:nvPr/>
          </p:nvSpPr>
          <p:spPr bwMode="auto">
            <a:xfrm flipH="1" flipV="1">
              <a:off x="889" y="2838"/>
              <a:ext cx="399" cy="996"/>
            </a:xfrm>
            <a:prstGeom prst="rect">
              <a:avLst/>
            </a:prstGeom>
            <a:solidFill>
              <a:srgbClr val="CCFF33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O’hshatish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6" name="Text Box 8"/>
            <p:cNvSpPr txBox="1">
              <a:spLocks noChangeArrowheads="1"/>
            </p:cNvSpPr>
            <p:nvPr/>
          </p:nvSpPr>
          <p:spPr bwMode="auto">
            <a:xfrm flipV="1">
              <a:off x="1487" y="2838"/>
              <a:ext cx="398" cy="996"/>
            </a:xfrm>
            <a:prstGeom prst="rect">
              <a:avLst/>
            </a:prstGeom>
            <a:solidFill>
              <a:srgbClr val="CCFF99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Qiziqtirish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7" name="Text Box 9"/>
            <p:cNvSpPr txBox="1">
              <a:spLocks noChangeArrowheads="1"/>
            </p:cNvSpPr>
            <p:nvPr/>
          </p:nvSpPr>
          <p:spPr bwMode="auto">
            <a:xfrm flipH="1" flipV="1">
              <a:off x="2484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To’g’ri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a’sir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8" name="Text Box 10"/>
            <p:cNvSpPr txBox="1">
              <a:spLocks noChangeArrowheads="1"/>
            </p:cNvSpPr>
            <p:nvPr/>
          </p:nvSpPr>
          <p:spPr bwMode="auto">
            <a:xfrm flipH="1" flipV="1">
              <a:off x="2982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Ishontirish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9" name="Text Box 11"/>
            <p:cNvSpPr txBox="1">
              <a:spLocks noChangeArrowheads="1"/>
            </p:cNvSpPr>
            <p:nvPr/>
          </p:nvSpPr>
          <p:spPr bwMode="auto">
            <a:xfrm flipH="1" flipV="1">
              <a:off x="3480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Iltimos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0" name="Text Box 12"/>
            <p:cNvSpPr txBox="1">
              <a:spLocks noChangeArrowheads="1"/>
            </p:cNvSpPr>
            <p:nvPr/>
          </p:nvSpPr>
          <p:spPr bwMode="auto">
            <a:xfrm flipH="1" flipV="1">
              <a:off x="3977" y="2838"/>
              <a:ext cx="399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Qo’rqitish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1" name="Text Box 13"/>
            <p:cNvSpPr txBox="1">
              <a:spLocks noChangeArrowheads="1"/>
            </p:cNvSpPr>
            <p:nvPr/>
          </p:nvSpPr>
          <p:spPr bwMode="auto">
            <a:xfrm flipH="1" flipV="1">
              <a:off x="4476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Va’da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berish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2" name="Text Box 14"/>
            <p:cNvSpPr txBox="1">
              <a:spLocks noChangeArrowheads="1"/>
            </p:cNvSpPr>
            <p:nvPr/>
          </p:nvSpPr>
          <p:spPr bwMode="auto">
            <a:xfrm flipH="1" flipV="1">
              <a:off x="4974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Buyruq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3" name="Line 15"/>
            <p:cNvSpPr>
              <a:spLocks noChangeShapeType="1"/>
            </p:cNvSpPr>
            <p:nvPr/>
          </p:nvSpPr>
          <p:spPr bwMode="auto">
            <a:xfrm>
              <a:off x="2682" y="2639"/>
              <a:ext cx="2491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4" name="Line 16"/>
            <p:cNvSpPr>
              <a:spLocks noChangeShapeType="1"/>
            </p:cNvSpPr>
            <p:nvPr/>
          </p:nvSpPr>
          <p:spPr bwMode="auto">
            <a:xfrm>
              <a:off x="2682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5" name="Line 17"/>
            <p:cNvSpPr>
              <a:spLocks noChangeShapeType="1"/>
            </p:cNvSpPr>
            <p:nvPr/>
          </p:nvSpPr>
          <p:spPr bwMode="auto">
            <a:xfrm>
              <a:off x="3180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6" name="Line 18"/>
            <p:cNvSpPr>
              <a:spLocks noChangeShapeType="1"/>
            </p:cNvSpPr>
            <p:nvPr/>
          </p:nvSpPr>
          <p:spPr bwMode="auto">
            <a:xfrm>
              <a:off x="3679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7" name="Line 19"/>
            <p:cNvSpPr>
              <a:spLocks noChangeShapeType="1"/>
            </p:cNvSpPr>
            <p:nvPr/>
          </p:nvSpPr>
          <p:spPr bwMode="auto">
            <a:xfrm>
              <a:off x="4177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8" name="Line 20"/>
            <p:cNvSpPr>
              <a:spLocks noChangeShapeType="1"/>
            </p:cNvSpPr>
            <p:nvPr/>
          </p:nvSpPr>
          <p:spPr bwMode="auto">
            <a:xfrm>
              <a:off x="4675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9" name="Line 21"/>
            <p:cNvSpPr>
              <a:spLocks noChangeShapeType="1"/>
            </p:cNvSpPr>
            <p:nvPr/>
          </p:nvSpPr>
          <p:spPr bwMode="auto">
            <a:xfrm>
              <a:off x="5173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0" name="Line 22"/>
            <p:cNvSpPr>
              <a:spLocks noChangeShapeType="1"/>
            </p:cNvSpPr>
            <p:nvPr/>
          </p:nvSpPr>
          <p:spPr bwMode="auto">
            <a:xfrm>
              <a:off x="3878" y="2440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1" name="Line 23"/>
            <p:cNvSpPr>
              <a:spLocks noChangeShapeType="1"/>
            </p:cNvSpPr>
            <p:nvPr/>
          </p:nvSpPr>
          <p:spPr bwMode="auto">
            <a:xfrm>
              <a:off x="1089" y="2639"/>
              <a:ext cx="598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2" name="Line 24"/>
            <p:cNvSpPr>
              <a:spLocks noChangeShapeType="1"/>
            </p:cNvSpPr>
            <p:nvPr/>
          </p:nvSpPr>
          <p:spPr bwMode="auto">
            <a:xfrm>
              <a:off x="1089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3" name="Line 25"/>
            <p:cNvSpPr>
              <a:spLocks noChangeShapeType="1"/>
            </p:cNvSpPr>
            <p:nvPr/>
          </p:nvSpPr>
          <p:spPr bwMode="auto">
            <a:xfrm>
              <a:off x="1687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4" name="Line 26"/>
            <p:cNvSpPr>
              <a:spLocks noChangeShapeType="1"/>
            </p:cNvSpPr>
            <p:nvPr/>
          </p:nvSpPr>
          <p:spPr bwMode="auto">
            <a:xfrm>
              <a:off x="1387" y="2539"/>
              <a:ext cx="0" cy="10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5" name="Line 27"/>
            <p:cNvSpPr>
              <a:spLocks noChangeShapeType="1"/>
            </p:cNvSpPr>
            <p:nvPr/>
          </p:nvSpPr>
          <p:spPr bwMode="auto">
            <a:xfrm>
              <a:off x="1387" y="1942"/>
              <a:ext cx="2491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6" name="Line 28"/>
            <p:cNvSpPr>
              <a:spLocks noChangeShapeType="1"/>
            </p:cNvSpPr>
            <p:nvPr/>
          </p:nvSpPr>
          <p:spPr bwMode="auto">
            <a:xfrm>
              <a:off x="1387" y="1942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7" name="Line 29"/>
            <p:cNvSpPr>
              <a:spLocks noChangeShapeType="1"/>
            </p:cNvSpPr>
            <p:nvPr/>
          </p:nvSpPr>
          <p:spPr bwMode="auto">
            <a:xfrm>
              <a:off x="3878" y="1942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8" name="Line 30"/>
            <p:cNvSpPr>
              <a:spLocks noChangeShapeType="1"/>
            </p:cNvSpPr>
            <p:nvPr/>
          </p:nvSpPr>
          <p:spPr bwMode="auto">
            <a:xfrm flipV="1">
              <a:off x="2583" y="1742"/>
              <a:ext cx="0" cy="20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o’tqazish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15</a:t>
            </a:fld>
            <a:endParaRPr lang="ru-RU" sz="200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Yetakchilikning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hususiyati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o’tqazish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16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071538" y="714356"/>
            <a:ext cx="792961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Fiziologik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vazni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komati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ko'rinishi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sergayratligi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harakatlarining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salomatlik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Psixologik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hissiy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belgilar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ruhiy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sifatlari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  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Rivojlangan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ko'nikmalar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tushunchasi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17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928670"/>
            <a:ext cx="77153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Yetakchilik-bu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rahbarning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xatti-harakatlariga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ko'rsatadigan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vosita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tutishga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majbur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q"/>
            </a:pP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Yetakchilik-bu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individual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sa'y-harakatlarini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yo'naltiradi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18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4546" y="1214422"/>
            <a:ext cx="65722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Tashabbuskorlik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Moslashuvchanlik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Hushyorlik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Bunyodkorlik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ijodkorlik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Halollik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yaxlitlik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Jasorat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O'z-o'ziga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ishonch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Muvozanat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Mustaqillik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19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4546" y="1214422"/>
            <a:ext cx="65722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Mustaqillik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Intiluvchanlilik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Muvaffaqiyatga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ehtiyoj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Qat'iyat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tirishqoqlik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Sergayratlilik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Sardorlikka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intilish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Ishchanlilik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Agressivlik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Mukammallikka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intilish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Tartiblilik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mas’uliyat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aqliy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intellektual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qobiliyatlari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20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4546" y="1214422"/>
            <a:ext cx="65722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Aql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mantiq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Fikrlash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Tushunish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xoslik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Kontseptual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bilish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Nutq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Qiziqivchanlilik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Intuitivlik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shakllangan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ko'nikmalari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21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14546" y="1214422"/>
            <a:ext cx="67151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Mahorat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Hamkorlik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Mashhurlik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obru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qozonish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mas'uliyatni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zimmasiga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Hazilni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tushunish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Odamlarni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tushunish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Odob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madaniyat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uslubi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22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928670"/>
            <a:ext cx="75724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maqsadlariga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o'tkazish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rag'batlantirish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rahbarning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bo'ysunuvchilarga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odatiy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xulq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atvori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kuyidagilarda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ettiriladi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vakolatlarni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topshirish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munosabatlariga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g'amxo'rlik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vazifani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g'amxo'rlik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hokazo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23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857232"/>
            <a:ext cx="757242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Ishchilarni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qo'llab-quvvatlash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munosabatlarni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rivojlantirishga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intiladi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34988" indent="-534988"/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34988" indent="-534988">
              <a:buAutoNum type="arabicPeriod" startAt="2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individual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foydalanadi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34988" indent="-534988">
              <a:buAutoNum type="arabicPeriod" startAt="2"/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34988" indent="-534988">
              <a:buAutoNum type="arabicPeriod" startAt="2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natija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belgilaydi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Vaziyatbo’yi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etakchilik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24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857232"/>
            <a:ext cx="75724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yetakchining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xulq-atvor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uslublari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fazilatlari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vaziyatga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munosabatda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Vaziyatbo’yi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etakchilik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25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857232"/>
            <a:ext cx="75724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Biz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yondashuvlarga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ayni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yondashuvlarga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muhtojmiz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Rahbarlar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rahbarlik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qilayotgan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odamlarni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olmaydigan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narsalarni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Vaziyatbo’yi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etakchilik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26</a:t>
            </a:fld>
            <a:endParaRPr lang="ru-RU" sz="2000">
              <a:solidFill>
                <a:srgbClr val="002060"/>
              </a:solidFill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3714744" y="1500174"/>
            <a:ext cx="22812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Harakatning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maqsadi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4071934" y="2551113"/>
            <a:ext cx="1924054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Izdoshlarga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munosabat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2276" name="Text Box 4"/>
          <p:cNvSpPr txBox="1">
            <a:spLocks noChangeArrowheads="1"/>
          </p:cNvSpPr>
          <p:nvPr/>
        </p:nvSpPr>
        <p:spPr bwMode="auto">
          <a:xfrm>
            <a:off x="828675" y="549275"/>
            <a:ext cx="331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An’anaviy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5857884" y="549275"/>
            <a:ext cx="20986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Sardor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4000496" y="3846513"/>
            <a:ext cx="15716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Xizmatlar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4071934" y="5000636"/>
            <a:ext cx="19351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Muomila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4429124" y="5929330"/>
            <a:ext cx="14414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Maqsad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142976" y="796925"/>
            <a:ext cx="7858180" cy="6061075"/>
            <a:chOff x="538" y="502"/>
            <a:chExt cx="5288" cy="3818"/>
          </a:xfrm>
        </p:grpSpPr>
        <p:sp>
          <p:nvSpPr>
            <p:cNvPr id="68623" name="AutoShape 12"/>
            <p:cNvSpPr>
              <a:spLocks noChangeArrowheads="1"/>
            </p:cNvSpPr>
            <p:nvPr/>
          </p:nvSpPr>
          <p:spPr bwMode="auto">
            <a:xfrm>
              <a:off x="3858" y="502"/>
              <a:ext cx="1833" cy="1105"/>
            </a:xfrm>
            <a:prstGeom prst="irregularSeal1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b="1" dirty="0" err="1" smtClean="0">
                  <a:solidFill>
                    <a:srgbClr val="000000"/>
                  </a:solidFill>
                  <a:latin typeface="Arial" charset="0"/>
                </a:rPr>
                <a:t>Xalq</a:t>
              </a:r>
              <a:r>
                <a:rPr lang="en-US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US" b="1" dirty="0" err="1" smtClean="0">
                  <a:solidFill>
                    <a:srgbClr val="000000"/>
                  </a:solidFill>
                  <a:latin typeface="Arial" charset="0"/>
                </a:rPr>
                <a:t>xizmatida</a:t>
              </a:r>
              <a:endParaRPr lang="ru-RU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8624" name="AutoShape 13"/>
            <p:cNvSpPr>
              <a:spLocks noChangeArrowheads="1"/>
            </p:cNvSpPr>
            <p:nvPr/>
          </p:nvSpPr>
          <p:spPr bwMode="auto">
            <a:xfrm>
              <a:off x="3777" y="1010"/>
              <a:ext cx="2049" cy="1413"/>
            </a:xfrm>
            <a:prstGeom prst="irregularSeal1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 b="1" dirty="0" err="1" smtClean="0">
                  <a:solidFill>
                    <a:srgbClr val="000000"/>
                  </a:solidFill>
                  <a:latin typeface="Arial" charset="0"/>
                </a:rPr>
                <a:t>O’zaro</a:t>
              </a:r>
              <a:r>
                <a:rPr lang="en-US" sz="16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US" sz="1600" b="1" dirty="0" err="1" smtClean="0">
                  <a:solidFill>
                    <a:srgbClr val="000000"/>
                  </a:solidFill>
                  <a:latin typeface="Arial" charset="0"/>
                </a:rPr>
                <a:t>bogliqlik</a:t>
              </a:r>
              <a:r>
                <a:rPr lang="en-US" sz="16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endParaRPr lang="ru-RU" sz="16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8625" name="AutoShape 14"/>
            <p:cNvSpPr>
              <a:spLocks noChangeArrowheads="1"/>
            </p:cNvSpPr>
            <p:nvPr/>
          </p:nvSpPr>
          <p:spPr bwMode="auto">
            <a:xfrm>
              <a:off x="3614" y="1842"/>
              <a:ext cx="2212" cy="1180"/>
            </a:xfrm>
            <a:prstGeom prst="irregularSeal1">
              <a:avLst/>
            </a:prstGeom>
            <a:solidFill>
              <a:srgbClr val="66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 b="1" dirty="0" err="1" smtClean="0">
                  <a:solidFill>
                    <a:srgbClr val="000000"/>
                  </a:solidFill>
                  <a:latin typeface="Arial" charset="0"/>
                </a:rPr>
                <a:t>Odamlar</a:t>
              </a:r>
              <a:r>
                <a:rPr lang="en-US" sz="16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endParaRPr lang="ru-RU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8626" name="AutoShape 15"/>
            <p:cNvSpPr>
              <a:spLocks noChangeArrowheads="1"/>
            </p:cNvSpPr>
            <p:nvPr/>
          </p:nvSpPr>
          <p:spPr bwMode="auto">
            <a:xfrm>
              <a:off x="3763" y="2475"/>
              <a:ext cx="2018" cy="1328"/>
            </a:xfrm>
            <a:prstGeom prst="irregularSeal1">
              <a:avLst/>
            </a:prstGeom>
            <a:solidFill>
              <a:srgbClr val="00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 b="1" dirty="0" err="1" smtClean="0">
                  <a:solidFill>
                    <a:srgbClr val="000000"/>
                  </a:solidFill>
                  <a:latin typeface="Arial" charset="0"/>
                </a:rPr>
                <a:t>Boshqalardan</a:t>
              </a:r>
              <a:r>
                <a:rPr lang="en-US" sz="16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US" sz="1600" b="1" dirty="0" err="1" smtClean="0">
                  <a:solidFill>
                    <a:srgbClr val="000000"/>
                  </a:solidFill>
                  <a:latin typeface="Arial" charset="0"/>
                </a:rPr>
                <a:t>o’rganish</a:t>
              </a:r>
              <a:endParaRPr lang="ru-RU" sz="16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8627" name="AutoShape 16"/>
            <p:cNvSpPr>
              <a:spLocks noChangeArrowheads="1"/>
            </p:cNvSpPr>
            <p:nvPr/>
          </p:nvSpPr>
          <p:spPr bwMode="auto">
            <a:xfrm>
              <a:off x="3968" y="3445"/>
              <a:ext cx="1678" cy="875"/>
            </a:xfrm>
            <a:prstGeom prst="irregularSeal1">
              <a:avLst/>
            </a:prstGeom>
            <a:solidFill>
              <a:srgbClr val="FF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 b="1" dirty="0" err="1" smtClean="0">
                  <a:solidFill>
                    <a:srgbClr val="000000"/>
                  </a:solidFill>
                  <a:latin typeface="Arial" charset="0"/>
                </a:rPr>
                <a:t>Barchaga</a:t>
              </a:r>
              <a:r>
                <a:rPr lang="en-US" sz="16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US" sz="1600" b="1" dirty="0" err="1" smtClean="0">
                  <a:solidFill>
                    <a:srgbClr val="000000"/>
                  </a:solidFill>
                  <a:latin typeface="Arial" charset="0"/>
                </a:rPr>
                <a:t>foyda</a:t>
              </a:r>
              <a:endParaRPr lang="ru-RU" sz="16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538" y="720"/>
              <a:ext cx="1694" cy="3436"/>
              <a:chOff x="538" y="720"/>
              <a:chExt cx="1694" cy="3436"/>
            </a:xfrm>
          </p:grpSpPr>
          <p:sp>
            <p:nvSpPr>
              <p:cNvPr id="68629" name="AutoShape 18"/>
              <p:cNvSpPr>
                <a:spLocks noChangeArrowheads="1"/>
              </p:cNvSpPr>
              <p:nvPr/>
            </p:nvSpPr>
            <p:spPr bwMode="auto">
              <a:xfrm>
                <a:off x="634" y="720"/>
                <a:ext cx="1598" cy="729"/>
              </a:xfrm>
              <a:prstGeom prst="downArrowCallout">
                <a:avLst>
                  <a:gd name="adj1" fmla="val 54801"/>
                  <a:gd name="adj2" fmla="val 54801"/>
                  <a:gd name="adj3" fmla="val 16667"/>
                  <a:gd name="adj4" fmla="val 66667"/>
                </a:avLst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Shahsiy</a:t>
                </a:r>
                <a:r>
                  <a:rPr lang="en-US" b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foyda</a:t>
                </a:r>
                <a:endParaRPr lang="ru-RU" b="1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630" name="AutoShape 19"/>
              <p:cNvSpPr>
                <a:spLocks noChangeArrowheads="1"/>
              </p:cNvSpPr>
              <p:nvPr/>
            </p:nvSpPr>
            <p:spPr bwMode="auto">
              <a:xfrm>
                <a:off x="586" y="1485"/>
                <a:ext cx="1598" cy="816"/>
              </a:xfrm>
              <a:prstGeom prst="downArrowCallout">
                <a:avLst>
                  <a:gd name="adj1" fmla="val 48958"/>
                  <a:gd name="adj2" fmla="val 48958"/>
                  <a:gd name="adj3" fmla="val 16667"/>
                  <a:gd name="adj4" fmla="val 66667"/>
                </a:avLst>
              </a:prstGeom>
              <a:solidFill>
                <a:srgbClr val="FFFF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Mustaqillik</a:t>
                </a:r>
                <a:endParaRPr lang="ru-RU" b="1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631" name="AutoShape 20"/>
              <p:cNvSpPr>
                <a:spLocks noChangeArrowheads="1"/>
              </p:cNvSpPr>
              <p:nvPr/>
            </p:nvSpPr>
            <p:spPr bwMode="auto">
              <a:xfrm>
                <a:off x="634" y="2250"/>
                <a:ext cx="1598" cy="503"/>
              </a:xfrm>
              <a:prstGeom prst="downArrowCallout">
                <a:avLst>
                  <a:gd name="adj1" fmla="val 79423"/>
                  <a:gd name="adj2" fmla="val 79423"/>
                  <a:gd name="adj3" fmla="val 16667"/>
                  <a:gd name="adj4" fmla="val 66667"/>
                </a:avLst>
              </a:prstGeom>
              <a:solidFill>
                <a:srgbClr val="66FF66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sz="24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Men </a:t>
                </a:r>
                <a:r>
                  <a:rPr lang="en-US" sz="2400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va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meniki</a:t>
                </a:r>
                <a:endParaRPr lang="ru-RU" sz="2400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632" name="AutoShape 21"/>
              <p:cNvSpPr>
                <a:spLocks noChangeArrowheads="1"/>
              </p:cNvSpPr>
              <p:nvPr/>
            </p:nvSpPr>
            <p:spPr bwMode="auto">
              <a:xfrm>
                <a:off x="538" y="2926"/>
                <a:ext cx="1598" cy="806"/>
              </a:xfrm>
              <a:prstGeom prst="downArrowCallout">
                <a:avLst>
                  <a:gd name="adj1" fmla="val 49566"/>
                  <a:gd name="adj2" fmla="val 49566"/>
                  <a:gd name="adj3" fmla="val 16667"/>
                  <a:gd name="adj4" fmla="val 66667"/>
                </a:avLst>
              </a:prstGeom>
              <a:solidFill>
                <a:srgbClr val="00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Men </a:t>
                </a:r>
                <a:r>
                  <a:rPr lang="en-US" b="1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xakman</a:t>
                </a:r>
                <a:endParaRPr lang="ru-RU" b="1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633" name="Rectangle 22"/>
              <p:cNvSpPr>
                <a:spLocks noChangeArrowheads="1"/>
              </p:cNvSpPr>
              <p:nvPr/>
            </p:nvSpPr>
            <p:spPr bwMode="auto">
              <a:xfrm>
                <a:off x="538" y="3732"/>
                <a:ext cx="1598" cy="424"/>
              </a:xfrm>
              <a:prstGeom prst="rect">
                <a:avLst/>
              </a:prstGeom>
              <a:solidFill>
                <a:srgbClr val="FF99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Shahsiy</a:t>
                </a:r>
                <a:r>
                  <a:rPr lang="en-US" b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foyda</a:t>
                </a:r>
                <a:endParaRPr lang="ru-RU" b="1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26" name="Номер слайда 25"/>
          <p:cNvSpPr>
            <a:spLocks noGrp="1"/>
          </p:cNvSpPr>
          <p:nvPr>
            <p:ph type="sldNum" sz="quarter" idx="12"/>
          </p:nvPr>
        </p:nvSpPr>
        <p:spPr>
          <a:xfrm>
            <a:off x="8501090" y="6305550"/>
            <a:ext cx="569758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27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142976" y="714586"/>
            <a:ext cx="7857794" cy="5915795"/>
            <a:chOff x="384" y="765"/>
            <a:chExt cx="5142" cy="3629"/>
          </a:xfrm>
        </p:grpSpPr>
        <p:sp>
          <p:nvSpPr>
            <p:cNvPr id="72711" name="AutoShape 7"/>
            <p:cNvSpPr>
              <a:spLocks noChangeArrowheads="1"/>
            </p:cNvSpPr>
            <p:nvPr/>
          </p:nvSpPr>
          <p:spPr bwMode="auto">
            <a:xfrm>
              <a:off x="384" y="765"/>
              <a:ext cx="2071" cy="1203"/>
            </a:xfrm>
            <a:prstGeom prst="downArrowCallout">
              <a:avLst>
                <a:gd name="adj1" fmla="val 43038"/>
                <a:gd name="adj2" fmla="val 43038"/>
                <a:gd name="adj3" fmla="val 16667"/>
                <a:gd name="adj4" fmla="val 73060"/>
              </a:avLst>
            </a:prstGeom>
            <a:solidFill>
              <a:srgbClr val="00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defRPr/>
              </a:pP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Vaziyat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omillari</a:t>
              </a:r>
              <a:endParaRPr lang="en-US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Inqiroz</a:t>
              </a:r>
              <a:endParaRPr lang="en-US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Muammoni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mavjud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qarshilik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bilan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yangi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usulda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hal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qilish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uchun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birlashishga</a:t>
              </a:r>
              <a:r>
                <a:rPr lang="en-US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ehtiyoj</a:t>
              </a:r>
              <a:endPara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712" name="AutoShape 8"/>
            <p:cNvSpPr>
              <a:spLocks noChangeArrowheads="1"/>
            </p:cNvSpPr>
            <p:nvPr/>
          </p:nvSpPr>
          <p:spPr bwMode="auto">
            <a:xfrm>
              <a:off x="2961" y="765"/>
              <a:ext cx="2565" cy="1203"/>
            </a:xfrm>
            <a:prstGeom prst="downArrowCallout">
              <a:avLst>
                <a:gd name="adj1" fmla="val 45885"/>
                <a:gd name="adj2" fmla="val 45885"/>
                <a:gd name="adj3" fmla="val 16667"/>
                <a:gd name="adj4" fmla="val 73153"/>
              </a:avLst>
            </a:prstGeom>
            <a:solidFill>
              <a:schemeClr val="accent2">
                <a:lumMod val="40000"/>
                <a:lumOff val="6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Muammoning</a:t>
              </a: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yangi</a:t>
              </a: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echimini</a:t>
              </a:r>
              <a:endParaRPr lang="en-US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Izdoshlarning</a:t>
              </a: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harakatlariga</a:t>
              </a: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yordam</a:t>
              </a: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Izdoshlarga</a:t>
              </a: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g'ayrat</a:t>
              </a:r>
              <a:r>
                <a:rPr lang="en-US" sz="20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keltirish</a:t>
              </a:r>
              <a:endParaRPr lang="en-US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713" name="AutoShape 9"/>
            <p:cNvSpPr>
              <a:spLocks noChangeArrowheads="1"/>
            </p:cNvSpPr>
            <p:nvPr/>
          </p:nvSpPr>
          <p:spPr bwMode="auto">
            <a:xfrm>
              <a:off x="1212" y="3350"/>
              <a:ext cx="3418" cy="1044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defRPr/>
              </a:pPr>
              <a:r>
                <a:rPr lang="en-US" sz="1400" dirty="0" err="1" smtClean="0">
                  <a:solidFill>
                    <a:srgbClr val="000000"/>
                  </a:solidFill>
                </a:rPr>
                <a:t>Natija</a:t>
              </a:r>
              <a:endParaRPr lang="en-US" sz="1400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Muhim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ijtimoiy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va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tashkiliy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o'zgarishlarni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amalga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oshirish</a:t>
              </a:r>
              <a:endParaRPr lang="en-US" sz="1400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Katta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kuch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izdoshlari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tomonidan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ilova</a:t>
              </a:r>
              <a:r>
                <a:rPr lang="en-US" sz="1400" dirty="0" smtClean="0">
                  <a:solidFill>
                    <a:srgbClr val="000000"/>
                  </a:solidFill>
                </a:rPr>
                <a:t> 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kilinadi</a:t>
              </a:r>
              <a:endParaRPr lang="en-US" sz="1400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Izdoshlarda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ko'proq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qoniqish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paydo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bo'lishi</a:t>
              </a:r>
              <a:endParaRPr lang="en-US" sz="1400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Guruh</a:t>
              </a:r>
              <a:r>
                <a:rPr lang="en-US" sz="1400" dirty="0" smtClean="0">
                  <a:solidFill>
                    <a:srgbClr val="000000"/>
                  </a:solidFill>
                </a:rPr>
                <a:t> /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tashkilotning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birlashuvini</a:t>
              </a:r>
              <a:r>
                <a:rPr lang="en-US" sz="1400" dirty="0" smtClean="0">
                  <a:solidFill>
                    <a:srgbClr val="000000"/>
                  </a:solidFill>
                </a:rPr>
                <a:t> </a:t>
              </a:r>
              <a:r>
                <a:rPr lang="en-US" sz="1400" dirty="0" err="1" smtClean="0">
                  <a:solidFill>
                    <a:srgbClr val="000000"/>
                  </a:solidFill>
                </a:rPr>
                <a:t>kuchaytadi</a:t>
              </a:r>
              <a:endParaRPr lang="ru-RU" sz="1400" dirty="0">
                <a:solidFill>
                  <a:srgbClr val="000000"/>
                </a:solidFill>
              </a:endParaRPr>
            </a:p>
          </p:txBody>
        </p:sp>
        <p:sp>
          <p:nvSpPr>
            <p:cNvPr id="72714" name="AutoShape 10"/>
            <p:cNvSpPr>
              <a:spLocks noChangeArrowheads="1"/>
            </p:cNvSpPr>
            <p:nvPr/>
          </p:nvSpPr>
          <p:spPr bwMode="auto">
            <a:xfrm>
              <a:off x="1833" y="1861"/>
              <a:ext cx="2150" cy="1483"/>
            </a:xfrm>
            <a:prstGeom prst="downArrowCallout">
              <a:avLst>
                <a:gd name="adj1" fmla="val 30259"/>
                <a:gd name="adj2" fmla="val 39569"/>
                <a:gd name="adj3" fmla="val 8824"/>
                <a:gd name="adj4" fmla="val 86796"/>
              </a:avLst>
            </a:prstGeom>
            <a:solidFill>
              <a:srgbClr val="99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defRPr/>
              </a:pPr>
              <a:r>
                <a:rPr lang="en-US" b="1" i="1" dirty="0" err="1" smtClean="0">
                  <a:solidFill>
                    <a:srgbClr val="000000"/>
                  </a:solidFill>
                </a:rPr>
                <a:t>Izdoshlar</a:t>
              </a:r>
              <a:endParaRPr lang="en-US" b="1" i="1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Yetakchiga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o’hshash</a:t>
              </a:r>
              <a:endParaRPr lang="en-US" b="1" i="1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Hissiy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holatning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ko'tarilish</a:t>
              </a:r>
              <a:endParaRPr lang="en-US" b="1" i="1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b="1" i="1" dirty="0" err="1" smtClean="0">
                  <a:solidFill>
                    <a:srgbClr val="000000"/>
                  </a:solidFill>
                </a:rPr>
                <a:t>Ishtirok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etish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hissi</a:t>
              </a:r>
              <a:endParaRPr lang="en-US" b="1" i="1" dirty="0" smtClean="0">
                <a:solidFill>
                  <a:srgbClr val="00000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b="1" i="1" dirty="0" err="1" smtClean="0">
                  <a:solidFill>
                    <a:srgbClr val="000000"/>
                  </a:solidFill>
                </a:rPr>
                <a:t>Rahbarni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ta'qib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qilish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va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etakchilik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chaqiruvlarini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tanqidiy</a:t>
              </a:r>
              <a:r>
                <a:rPr lang="en-US" b="1" i="1" dirty="0" smtClean="0">
                  <a:solidFill>
                    <a:srgbClr val="000000"/>
                  </a:solidFill>
                </a:rPr>
                <a:t> </a:t>
              </a:r>
              <a:r>
                <a:rPr lang="en-US" b="1" i="1" dirty="0" err="1" smtClean="0">
                  <a:solidFill>
                    <a:srgbClr val="000000"/>
                  </a:solidFill>
                </a:rPr>
                <a:t>baholash</a:t>
              </a:r>
              <a:endParaRPr lang="ru-RU" dirty="0">
                <a:solidFill>
                  <a:srgbClr val="000000"/>
                </a:solidFill>
              </a:endParaRPr>
            </a:p>
          </p:txBody>
        </p:sp>
      </p:grp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8286776" y="6215082"/>
            <a:ext cx="784072" cy="566718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28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O'zgarish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etakchilik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35608" y="1447800"/>
            <a:ext cx="7498080" cy="3624274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Yigirmanchi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asrning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boshlarida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yiriq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rahbarlari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g'oyani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ilgari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dirty="0" err="1" smtClean="0">
                <a:latin typeface="Times New Roman" pitchFamily="18" charset="0"/>
                <a:cs typeface="Times New Roman" pitchFamily="18" charset="0"/>
              </a:rPr>
              <a:t>surdilar</a:t>
            </a:r>
            <a:r>
              <a:rPr lang="en-US" altLang="ru-RU" sz="36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  <a:defRPr/>
            </a:pP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Menejerlar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keltirishlari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Jamiyatda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boshqaruvchining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roli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215338" y="6286520"/>
            <a:ext cx="855510" cy="49528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C00000"/>
                </a:solidFill>
              </a:rPr>
              <a:pPr/>
              <a:t>29</a:t>
            </a:fld>
            <a:endParaRPr lang="ru-RU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Jamiyatda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boshqaruvchining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roli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215338" y="6286520"/>
            <a:ext cx="855510" cy="49528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C00000"/>
                </a:solidFill>
              </a:rPr>
              <a:pPr/>
              <a:t>30</a:t>
            </a:fld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1000100" y="1285860"/>
            <a:ext cx="4000529" cy="4673601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lvl="0" indent="-283464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en-US" alt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Klassik</a:t>
            </a:r>
            <a:r>
              <a:rPr lang="en-US" alt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yondashuv</a:t>
            </a:r>
            <a:endParaRPr lang="en-US" alt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0" lvl="0" indent="-283464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endParaRPr lang="en-US" altLang="ru-RU" sz="3200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0" lvl="0" indent="-283464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Milton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Fridman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365760" lvl="0" indent="-283464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endParaRPr lang="en-US" altLang="ru-RU" sz="3200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0975" lvl="0" indent="-98425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Biznesning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yagona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mas'uliyati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foydasini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alt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oshirishdir</a:t>
            </a:r>
            <a:endParaRPr kumimoji="0" lang="ru-RU" altLang="ru-RU" sz="3200" b="0" i="0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29190" y="1285860"/>
            <a:ext cx="4143404" cy="5000660"/>
          </a:xfrm>
          <a:prstGeom prst="rect">
            <a:avLst/>
          </a:prstGeom>
        </p:spPr>
        <p:txBody>
          <a:bodyPr/>
          <a:lstStyle/>
          <a:p>
            <a:pPr marL="365760" lvl="0" indent="-283464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en-US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Ijtimoiy-iqtisodiy</a:t>
            </a:r>
            <a:r>
              <a:rPr lang="en-US" alt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US" alt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365760" lvl="0" indent="-283464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endParaRPr lang="en-US" alt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65760" lvl="0" indent="-283464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farovonligini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chegarasidan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tashqaridagi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menejmentning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mas'uliyatini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nazarda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tutadigan</a:t>
            </a:r>
            <a:r>
              <a:rPr lang="en-US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yondashuv</a:t>
            </a:r>
            <a:endParaRPr lang="ru-RU" altLang="ru-RU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116013" y="1785926"/>
            <a:ext cx="1655762" cy="1150938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449263" indent="-268288" eaLnBrk="1" hangingPunct="1"/>
            <a:r>
              <a:rPr lang="en-US" altLang="ru-RU" sz="2000" dirty="0" err="1" smtClean="0"/>
              <a:t>Egalari</a:t>
            </a:r>
            <a:r>
              <a:rPr lang="en-US" altLang="ru-RU" sz="2000" dirty="0" smtClean="0"/>
              <a:t> </a:t>
            </a:r>
            <a:r>
              <a:rPr lang="en-US" altLang="ru-RU" sz="2000" dirty="0" err="1" smtClean="0"/>
              <a:t>va</a:t>
            </a:r>
            <a:endParaRPr lang="en-US" altLang="ru-RU" sz="2000" dirty="0" smtClean="0"/>
          </a:p>
          <a:p>
            <a:pPr marL="266700" eaLnBrk="1" hangingPunct="1"/>
            <a:r>
              <a:rPr lang="en-US" altLang="ru-RU" sz="2000" dirty="0" smtClean="0"/>
              <a:t> </a:t>
            </a:r>
            <a:r>
              <a:rPr lang="en-US" altLang="ru-RU" sz="2000" dirty="0" err="1" smtClean="0"/>
              <a:t>yuqori</a:t>
            </a:r>
            <a:endParaRPr lang="en-US" altLang="ru-RU" sz="2000" dirty="0" smtClean="0"/>
          </a:p>
          <a:p>
            <a:pPr marL="534988" indent="-449263" eaLnBrk="1" hangingPunct="1"/>
            <a:r>
              <a:rPr lang="en-US" altLang="ru-RU" sz="2000" dirty="0" smtClean="0"/>
              <a:t> </a:t>
            </a:r>
            <a:r>
              <a:rPr lang="en-US" altLang="ru-RU" sz="2000" dirty="0" err="1" smtClean="0"/>
              <a:t>rahvariyat</a:t>
            </a:r>
            <a:endParaRPr lang="ru-RU" altLang="ru-RU" sz="2000" dirty="0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2916238" y="1785926"/>
            <a:ext cx="1584325" cy="11509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altLang="ru-RU" sz="2000" dirty="0" err="1" smtClean="0"/>
              <a:t>Ishchi</a:t>
            </a:r>
            <a:r>
              <a:rPr lang="en-US" altLang="ru-RU" sz="2000" dirty="0" smtClean="0"/>
              <a:t>-</a:t>
            </a:r>
          </a:p>
          <a:p>
            <a:pPr algn="ctr" eaLnBrk="1" hangingPunct="1"/>
            <a:r>
              <a:rPr lang="en-US" altLang="ru-RU" sz="2000" dirty="0" err="1" smtClean="0"/>
              <a:t>xodimlari</a:t>
            </a:r>
            <a:endParaRPr lang="ru-RU" altLang="ru-RU" sz="2000" dirty="0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4643438" y="1785926"/>
            <a:ext cx="1800225" cy="115093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ru-RU" sz="2000" dirty="0" err="1" smtClean="0"/>
              <a:t>Mahalliy</a:t>
            </a:r>
            <a:r>
              <a:rPr lang="en-US" altLang="ru-RU" sz="2000" dirty="0" smtClean="0"/>
              <a:t> </a:t>
            </a:r>
          </a:p>
          <a:p>
            <a:pPr algn="ctr"/>
            <a:r>
              <a:rPr lang="en-US" altLang="ru-RU" sz="2000" dirty="0" err="1" smtClean="0"/>
              <a:t>jamoa</a:t>
            </a:r>
            <a:endParaRPr lang="ru-RU" altLang="ru-RU" sz="2000" dirty="0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6659563" y="1785926"/>
            <a:ext cx="1728787" cy="1150938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ru-RU" sz="2000" dirty="0" err="1" smtClean="0"/>
              <a:t>Keng</a:t>
            </a:r>
            <a:r>
              <a:rPr lang="en-US" altLang="ru-RU" sz="2000" dirty="0" smtClean="0"/>
              <a:t> </a:t>
            </a:r>
          </a:p>
          <a:p>
            <a:pPr algn="ctr"/>
            <a:r>
              <a:rPr lang="en-US" altLang="ru-RU" sz="2000" dirty="0" err="1" smtClean="0"/>
              <a:t>Jamoa</a:t>
            </a:r>
            <a:endParaRPr lang="ru-RU" altLang="ru-RU" sz="2000" dirty="0" smtClean="0"/>
          </a:p>
          <a:p>
            <a:pPr algn="ctr" eaLnBrk="1" hangingPunct="1"/>
            <a:endParaRPr lang="ru-RU" altLang="ru-RU" sz="2000" dirty="0"/>
          </a:p>
        </p:txBody>
      </p:sp>
      <p:sp>
        <p:nvSpPr>
          <p:cNvPr id="18442" name="AutoShape 10"/>
          <p:cNvSpPr>
            <a:spLocks noChangeArrowheads="1"/>
          </p:cNvSpPr>
          <p:nvPr/>
        </p:nvSpPr>
        <p:spPr bwMode="auto">
          <a:xfrm>
            <a:off x="1258888" y="3370251"/>
            <a:ext cx="7489825" cy="1079500"/>
          </a:xfrm>
          <a:prstGeom prst="rightArrow">
            <a:avLst>
              <a:gd name="adj1" fmla="val 50000"/>
              <a:gd name="adj2" fmla="val 173456"/>
            </a:avLst>
          </a:prstGeom>
          <a:solidFill>
            <a:srgbClr val="FF0000">
              <a:alpha val="53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altLang="ru-RU" dirty="0" err="1" smtClean="0"/>
              <a:t>Menejerning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ijtimoiy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mas’uliyati</a:t>
            </a:r>
            <a:endParaRPr lang="ru-RU" alt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31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mas’uliyati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  <p:bldP spid="18439" grpId="0" animBg="1"/>
      <p:bldP spid="18440" grpId="0" animBg="1"/>
      <p:bldP spid="18441" grpId="0" animBg="1"/>
      <p:bldP spid="1844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32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Globallashuv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sharoitida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etika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axloq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14414" y="1071546"/>
            <a:ext cx="76438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huquqlarini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Uyushmalar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erkinligi</a:t>
            </a:r>
            <a:endParaRPr lang="en-US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mehnatdan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voz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kechish</a:t>
            </a:r>
            <a:endParaRPr lang="en-US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mehnatini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rad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etishIsh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lavozim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vazifalarini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taqsimlashda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kamsitishni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rad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endParaRPr lang="en-US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Atrof-muhit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muammolarini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</a:t>
            </a:r>
            <a:endParaRPr lang="en-US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Atrof-muhitni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muhofazani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rag'batlantirish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33</a:t>
            </a:fld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Ishda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no-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etika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harakatlar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1357298"/>
            <a:ext cx="80010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nazoratida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burchaklarni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”(16%)</a:t>
            </a: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Noxush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hodisalar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jim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(14%)</a:t>
            </a: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Kasalikni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suiiste'mol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(11%)</a:t>
            </a: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Iste'molchini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aldash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(9%)</a:t>
            </a: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Hisobotlarda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soxtalashtirish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(6%) </a:t>
            </a:r>
          </a:p>
          <a:p>
            <a:pPr marL="534988" indent="-449263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Birovning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fikri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boshqalarning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natijalaridan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(4%)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2976" y="785794"/>
            <a:ext cx="7858180" cy="157163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altLang="ru-RU" sz="3200" b="1" dirty="0" err="1" smtClean="0">
                <a:solidFill>
                  <a:srgbClr val="C00000"/>
                </a:solidFill>
              </a:rPr>
              <a:t>Boshqarishining</a:t>
            </a:r>
            <a:r>
              <a:rPr lang="en-US" altLang="ru-RU" sz="3200" b="1" dirty="0" smtClean="0">
                <a:solidFill>
                  <a:srgbClr val="C00000"/>
                </a:solidFill>
              </a:rPr>
              <a:t> </a:t>
            </a:r>
            <a:r>
              <a:rPr lang="en-US" altLang="ru-RU" sz="3200" b="1" dirty="0" err="1" smtClean="0">
                <a:solidFill>
                  <a:srgbClr val="C00000"/>
                </a:solidFill>
              </a:rPr>
              <a:t>vazifasi</a:t>
            </a:r>
            <a:r>
              <a:rPr lang="en-US" altLang="ru-RU" sz="3200" b="1" dirty="0" smtClean="0">
                <a:solidFill>
                  <a:srgbClr val="C00000"/>
                </a:solidFill>
              </a:rPr>
              <a:t> - </a:t>
            </a:r>
            <a:r>
              <a:rPr lang="en-US" altLang="ru-RU" sz="3200" b="1" dirty="0" err="1" smtClean="0">
                <a:solidFill>
                  <a:srgbClr val="C00000"/>
                </a:solidFill>
              </a:rPr>
              <a:t>foyda</a:t>
            </a:r>
            <a:r>
              <a:rPr lang="en-US" altLang="ru-RU" sz="3200" b="1" dirty="0" smtClean="0">
                <a:solidFill>
                  <a:srgbClr val="C00000"/>
                </a:solidFill>
              </a:rPr>
              <a:t> </a:t>
            </a:r>
            <a:r>
              <a:rPr lang="en-US" altLang="ru-RU" sz="3200" b="1" dirty="0" err="1" smtClean="0">
                <a:solidFill>
                  <a:srgbClr val="C00000"/>
                </a:solidFill>
              </a:rPr>
              <a:t>va</a:t>
            </a:r>
            <a:r>
              <a:rPr lang="en-US" altLang="ru-RU" sz="3200" b="1" dirty="0" smtClean="0">
                <a:solidFill>
                  <a:srgbClr val="C00000"/>
                </a:solidFill>
              </a:rPr>
              <a:t> </a:t>
            </a:r>
            <a:r>
              <a:rPr lang="en-US" altLang="ru-RU" sz="3200" b="1" dirty="0" err="1" smtClean="0">
                <a:solidFill>
                  <a:srgbClr val="C00000"/>
                </a:solidFill>
              </a:rPr>
              <a:t>axloq</a:t>
            </a:r>
            <a:r>
              <a:rPr lang="en-US" altLang="ru-RU" sz="3200" b="1" dirty="0" smtClean="0">
                <a:solidFill>
                  <a:srgbClr val="C00000"/>
                </a:solidFill>
              </a:rPr>
              <a:t> </a:t>
            </a:r>
            <a:r>
              <a:rPr lang="en-US" altLang="ru-RU" sz="3200" b="1" dirty="0" err="1" smtClean="0">
                <a:solidFill>
                  <a:srgbClr val="C00000"/>
                </a:solidFill>
              </a:rPr>
              <a:t>o'rtasidagi</a:t>
            </a:r>
            <a:r>
              <a:rPr lang="en-US" altLang="ru-RU" sz="3200" b="1" dirty="0" smtClean="0">
                <a:solidFill>
                  <a:srgbClr val="C00000"/>
                </a:solidFill>
              </a:rPr>
              <a:t> </a:t>
            </a:r>
            <a:r>
              <a:rPr lang="en-US" altLang="ru-RU" sz="3200" b="1" dirty="0" err="1" smtClean="0">
                <a:solidFill>
                  <a:srgbClr val="C00000"/>
                </a:solidFill>
              </a:rPr>
              <a:t>muvozanat</a:t>
            </a:r>
            <a:r>
              <a:rPr lang="en-US" altLang="ru-RU" sz="3200" b="1" dirty="0" smtClean="0">
                <a:solidFill>
                  <a:srgbClr val="C00000"/>
                </a:solidFill>
              </a:rPr>
              <a:t> </a:t>
            </a:r>
            <a:r>
              <a:rPr lang="en-US" altLang="ru-RU" sz="3200" b="1" dirty="0" err="1" smtClean="0">
                <a:solidFill>
                  <a:srgbClr val="C00000"/>
                </a:solidFill>
              </a:rPr>
              <a:t>saqlash</a:t>
            </a:r>
            <a:endParaRPr lang="ru-RU" altLang="ru-RU" sz="3200" b="1" dirty="0" smtClean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34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Ishda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no-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etika</a:t>
            </a:r>
            <a:r>
              <a:rPr lang="en-US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harakatlar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3058" name="AutoShape 2" descr="Леди Справедливость Символ Уголовного правосудия Суд, мораль:, Разное,  измерения Весы, преступность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3060" name="AutoShape 4" descr="Леди Справедливость Символ Уголовного правосудия Суд, мораль:, Разное,  измерения Весы, преступность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3065" name="Picture 9" descr="Балансировки весы изолировали символ «право и справедливость» Иллюстрация  вектора - иллюстрации насчитывающей уравновешение, суд: 213026603"/>
          <p:cNvPicPr>
            <a:picLocks noChangeAspect="1" noChangeArrowheads="1"/>
          </p:cNvPicPr>
          <p:nvPr/>
        </p:nvPicPr>
        <p:blipFill>
          <a:blip r:embed="rId2"/>
          <a:srcRect l="19688" t="25313" r="19374" b="24999"/>
          <a:stretch>
            <a:fillRect/>
          </a:stretch>
        </p:blipFill>
        <p:spPr bwMode="auto">
          <a:xfrm>
            <a:off x="2571736" y="2285992"/>
            <a:ext cx="4643470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2976" y="714356"/>
            <a:ext cx="7858180" cy="52864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Menejerning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mas'uliyati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ko'plab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dalillar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Axloqiy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ko'rsatkichlarni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mexanizmlardan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Korxonada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etikaning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muammolari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korruptsiya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muammosi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mas’uliyati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toifasi</a:t>
            </a:r>
            <a:endParaRPr lang="ru-RU" altLang="ru-RU" sz="3200" b="1" dirty="0" smtClean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35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Xulosa</a:t>
            </a:r>
            <a:endParaRPr lang="ru-RU" alt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3058" name="AutoShape 2" descr="Леди Справедливость Символ Уголовного правосудия Суд, мораль:, Разное,  измерения Весы, преступность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3060" name="AutoShape 4" descr="Леди Справедливость Символ Уголовного правосудия Суд, мораль:, Разное,  измерения Весы, преступность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7157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Foydalangan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etilgan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adabiyotlar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ro’yhati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071546"/>
            <a:ext cx="81439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Веснин В.Р. Менеджмент: учебник для студентов / В.Р. Веснин. – М.: Проспект, 2012. – 616 с.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Виханский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О.С. Менеджмент: учебник для студентов / О.С.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Виханский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А.И. Наумов – М.: Магистр: ИНФРА-М, 2010.- 576 с.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Дорофеев В.Д. Менеджмент: учебное пособие для студ. вузов / В.Д. Дорофеев, А.Н. Шмелева, Н.Ю.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Шестопал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М: ИНФРА-М, 2008. – 440 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Кабушкин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Н.И. Основы менеджмента: учебное пособие для студентов вузов /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Н.И.Кабушкин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– М.: Новое знание, 2009. – 336 с.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Менеджмент: учебник / под ред. Н.Ю.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Чаусова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О.А. Калугина. – М.: КНОРУС, 2010. – 496 с.</a:t>
            </a:r>
          </a:p>
          <a:p>
            <a:pPr marL="342900" indent="-342900">
              <a:buFontTx/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sz="24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571480"/>
          </a:xfr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Nazorat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571480"/>
            <a:ext cx="8143900" cy="6001643"/>
          </a:xfrm>
          <a:prstGeom prst="rect">
            <a:avLst/>
          </a:prstGeom>
          <a:ln w="25400"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Sardorlik –nimalarni o’ziga kamrab oladi?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Sardor va menejer farqi?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Sardor va menejerning odamlarga ta]sir o’tkazish farqlari?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Yetakchilikning o'ziga xos xususiyatlari nimalardan iborat?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Zamonaviy sharoitda samarali etakchilik – bu…?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Yetakchilik munosabatlar nimalardan iborat?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An'anaviy va etakchilik munosabatlar ierarxiyasida nima farqlar mavjud?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Yetakchining ta’sir o’tqazish usullari?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Yetakchining o'ziga xos xususiyatlari nimalardan iborat?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Yetakchining aqliy/intellektual qobiliyati nimalardan iborat?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Yetakchining shakllangan xizmat ko'nikmalari?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Vaziyatbo’yi  etakchilik tushunchasi – bu?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O'zgarish 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etakchi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nimalarni o’ziga kamrab oladi?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ru-RU" sz="2400" dirty="0" err="1" smtClean="0">
                <a:latin typeface="Times New Roman" pitchFamily="18" charset="0"/>
                <a:cs typeface="Times New Roman" pitchFamily="18" charset="0"/>
              </a:rPr>
              <a:t>Jamiyatda boshqaruvchining ijtimoiy roli</a:t>
            </a:r>
            <a:r>
              <a:rPr lang="en-US" altLang="ru-RU" sz="2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altLang="ru-RU" sz="2400" dirty="0" err="1" smtClean="0">
                <a:latin typeface="Times New Roman" pitchFamily="18" charset="0"/>
                <a:cs typeface="Times New Roman" pitchFamily="18" charset="0"/>
              </a:rPr>
              <a:t>Globallashuv</a:t>
            </a:r>
            <a:r>
              <a:rPr lang="en-US" alt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400" dirty="0" err="1" smtClean="0">
                <a:latin typeface="Times New Roman" pitchFamily="18" charset="0"/>
                <a:cs typeface="Times New Roman" pitchFamily="18" charset="0"/>
              </a:rPr>
              <a:t>sharoitida</a:t>
            </a:r>
            <a:r>
              <a:rPr lang="en-US" alt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400" dirty="0" err="1" smtClean="0">
                <a:latin typeface="Times New Roman" pitchFamily="18" charset="0"/>
                <a:cs typeface="Times New Roman" pitchFamily="18" charset="0"/>
              </a:rPr>
              <a:t>etika</a:t>
            </a:r>
            <a:r>
              <a:rPr lang="en-US" alt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400" dirty="0" err="1" smtClean="0">
                <a:latin typeface="Times New Roman" pitchFamily="18" charset="0"/>
                <a:cs typeface="Times New Roman" pitchFamily="18" charset="0"/>
              </a:rPr>
              <a:t>axloq</a:t>
            </a:r>
            <a:r>
              <a:rPr lang="en-US" alt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err="1" smtClean="0">
              <a:latin typeface="Times New Roman" pitchFamily="18" charset="0"/>
              <a:cs typeface="Times New Roman" pitchFamily="18" charset="0"/>
              <a:hlinkClick r:id="rId2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ko’shimchalar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36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36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8981</TotalTime>
  <Words>1232</Words>
  <Application>Microsoft Office PowerPoint</Application>
  <PresentationFormat>Экран (4:3)</PresentationFormat>
  <Paragraphs>304</Paragraphs>
  <Slides>39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1" baseType="lpstr">
      <vt:lpstr>Солнцестояние</vt:lpstr>
      <vt:lpstr>Документ</vt:lpstr>
      <vt:lpstr>Soft skills for Engineers.  Lecture 10 </vt:lpstr>
      <vt:lpstr> 10-MAVZU   O‘ZGARISHLAR  SARDORI VA IJTIMOIY MAS'ULIYAT </vt:lpstr>
      <vt:lpstr>Sardor va Menejer. 2. Samarali sardorlik. Uch yondashuv:   - shahsiy fazilatlar,  - xatti-harakatlar yondashuvi,      - vaziyat yondashuvi. 3. shahsiy fazilatlar nazariyasi. 4. Yetakchilik uslublari. 5. Yetakchilikning vaziyatli modellari</vt:lpstr>
      <vt:lpstr>Sardor va Menejer. 2. Samarali sardorlik. Uch yondashuv:       - shahsiy fazilatlar,      - xatti-harakatlar yondashuvi,     - vaziyat yondashuvi. 3. shahsiy fazilatlar nazariyasi. 4. Yetakchilik uslublari. 5. Yetakchilikning vaziyatli modellari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Boshqarishining vazifasi - foyda va axloq o'rtasidagi muvozanat saqlash</vt:lpstr>
      <vt:lpstr>Menejerning ijtimoiy mas'uliyati va unga qarshi ko'plab dalillar mavjud.  Axloqiy ko'rsatkichlarni oshirish uchun bir qator vositalar va mexanizmlardan foydalanish mumkin.  Korxonada etikaning asosiy muammolari:   - korruptsiya muammosi  - ijtimoiy mas’uliyati   - murakkab boshqaruv toifasi</vt:lpstr>
      <vt:lpstr>Foydalangan va tavsiya etilgan adabiyotlar ro’yhati.</vt:lpstr>
      <vt:lpstr>Nazorat savollar</vt:lpstr>
      <vt:lpstr>Savollar, ko’shimchalar, e’tirozlar,  takliflar?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467</cp:revision>
  <dcterms:created xsi:type="dcterms:W3CDTF">2021-05-20T07:27:36Z</dcterms:created>
  <dcterms:modified xsi:type="dcterms:W3CDTF">2021-11-06T06:19:38Z</dcterms:modified>
</cp:coreProperties>
</file>