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50"/>
  </p:notesMasterIdLst>
  <p:sldIdLst>
    <p:sldId id="324" r:id="rId2"/>
    <p:sldId id="330" r:id="rId3"/>
    <p:sldId id="314" r:id="rId4"/>
    <p:sldId id="416" r:id="rId5"/>
    <p:sldId id="417" r:id="rId6"/>
    <p:sldId id="432" r:id="rId7"/>
    <p:sldId id="465" r:id="rId8"/>
    <p:sldId id="466" r:id="rId9"/>
    <p:sldId id="464" r:id="rId10"/>
    <p:sldId id="433" r:id="rId11"/>
    <p:sldId id="434" r:id="rId12"/>
    <p:sldId id="435" r:id="rId13"/>
    <p:sldId id="436" r:id="rId14"/>
    <p:sldId id="462" r:id="rId15"/>
    <p:sldId id="437" r:id="rId16"/>
    <p:sldId id="438" r:id="rId17"/>
    <p:sldId id="439" r:id="rId18"/>
    <p:sldId id="440" r:id="rId19"/>
    <p:sldId id="467" r:id="rId20"/>
    <p:sldId id="441" r:id="rId21"/>
    <p:sldId id="442" r:id="rId22"/>
    <p:sldId id="443" r:id="rId23"/>
    <p:sldId id="444" r:id="rId24"/>
    <p:sldId id="445" r:id="rId25"/>
    <p:sldId id="446" r:id="rId26"/>
    <p:sldId id="447" r:id="rId27"/>
    <p:sldId id="448" r:id="rId28"/>
    <p:sldId id="449" r:id="rId29"/>
    <p:sldId id="450" r:id="rId30"/>
    <p:sldId id="461" r:id="rId31"/>
    <p:sldId id="451" r:id="rId32"/>
    <p:sldId id="452" r:id="rId33"/>
    <p:sldId id="463" r:id="rId34"/>
    <p:sldId id="453" r:id="rId35"/>
    <p:sldId id="454" r:id="rId36"/>
    <p:sldId id="455" r:id="rId37"/>
    <p:sldId id="456" r:id="rId38"/>
    <p:sldId id="457" r:id="rId39"/>
    <p:sldId id="458" r:id="rId40"/>
    <p:sldId id="459" r:id="rId41"/>
    <p:sldId id="460" r:id="rId42"/>
    <p:sldId id="471" r:id="rId43"/>
    <p:sldId id="355" r:id="rId44"/>
    <p:sldId id="468" r:id="rId45"/>
    <p:sldId id="356" r:id="rId46"/>
    <p:sldId id="470" r:id="rId47"/>
    <p:sldId id="342" r:id="rId48"/>
    <p:sldId id="354" r:id="rId49"/>
  </p:sldIdLst>
  <p:sldSz cx="9144000" cy="6858000" type="screen4x3"/>
  <p:notesSz cx="6735763" cy="98694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1860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D2CB8B-BF8B-4D2D-8E42-4B5833EC2166}" type="datetimeFigureOut">
              <a:rPr lang="ru-RU" smtClean="0"/>
              <a:pPr/>
              <a:t>12.11.2021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688007"/>
            <a:ext cx="5388610" cy="44412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4301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4301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9B93F6-FEBE-48C8-A24E-776B2E73013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CC4DC0-A349-4600-8918-F2B6CC1FFBBC}" type="datetime1">
              <a:rPr lang="ru-RU" smtClean="0"/>
              <a:pPr/>
              <a:t>12.11.2021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DFE8F5-2DE8-445B-8067-797F4C63CB61}" type="datetime1">
              <a:rPr lang="ru-RU" smtClean="0"/>
              <a:pPr/>
              <a:t>12.11.2021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968D59B-CF40-4EBC-BCCC-AF410C95F0BF}" type="datetime1">
              <a:rPr lang="ru-RU" smtClean="0"/>
              <a:pPr/>
              <a:t>12.11.2021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D2FC35-9CC4-4AC0-A445-A00E6ABEE112}" type="datetime1">
              <a:rPr lang="ru-RU" smtClean="0"/>
              <a:pPr/>
              <a:t>12.11.2021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ABBA5BD-2E92-45E8-98FF-EC30A0FAD9F0}" type="datetime1">
              <a:rPr lang="ru-RU" smtClean="0"/>
              <a:pPr/>
              <a:t>12.11.2021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2147B7-5D57-4559-96A6-2455066281DD}" type="datetime1">
              <a:rPr lang="ru-RU" smtClean="0"/>
              <a:pPr/>
              <a:t>12.11.2021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C12338-6674-4D94-9297-D7BFCD5E9A74}" type="datetime1">
              <a:rPr lang="ru-RU" smtClean="0"/>
              <a:pPr/>
              <a:t>12.11.2021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07F806-F87F-4FBD-9122-28957F508ED7}" type="datetime1">
              <a:rPr lang="ru-RU" smtClean="0"/>
              <a:pPr/>
              <a:t>12.11.2021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BC1FB01-F260-4F3B-AA57-1446B3960442}" type="datetime1">
              <a:rPr lang="ru-RU" smtClean="0"/>
              <a:pPr/>
              <a:t>12.11.2021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01CA02F-0EF6-48D3-BCF2-82F4F276E201}" type="datetime1">
              <a:rPr lang="ru-RU" smtClean="0"/>
              <a:pPr/>
              <a:t>12.11.2021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CDABA50-8D3C-4E41-85EF-5C9F4840AB04}" type="datetime1">
              <a:rPr lang="ru-RU" smtClean="0"/>
              <a:pPr/>
              <a:t>12.11.2021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EE2B6CC-4759-43F5-B3D1-3CEB4D13E2FA}" type="datetime1">
              <a:rPr lang="ru-RU" smtClean="0"/>
              <a:pPr/>
              <a:t>12.11.2021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214422"/>
            <a:ext cx="7215238" cy="400052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Soft skills for Engineers. </a:t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Lecture 13. 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8429652" y="6305550"/>
            <a:ext cx="641196" cy="476250"/>
          </a:xfrm>
        </p:spPr>
        <p:txBody>
          <a:bodyPr/>
          <a:lstStyle/>
          <a:p>
            <a:fld id="{1182D2C8-8C08-481D-98E3-DD766A4C5F69}" type="slidenum">
              <a:rPr lang="ru-RU" sz="2400" b="1" smtClean="0">
                <a:solidFill>
                  <a:schemeClr val="tx1"/>
                </a:solidFill>
              </a:rPr>
              <a:pPr/>
              <a:t>1</a:t>
            </a:fld>
            <a:endParaRPr lang="ru-RU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6858000"/>
          </a:xfrm>
          <a:noFill/>
        </p:spPr>
        <p:txBody>
          <a:bodyPr>
            <a:noAutofit/>
          </a:bodyPr>
          <a:lstStyle/>
          <a:p>
            <a:pPr algn="ctr">
              <a:lnSpc>
                <a:spcPts val="5000"/>
              </a:lnSpc>
              <a:spcAft>
                <a:spcPts val="2400"/>
              </a:spcAft>
            </a:pPr>
            <a:r>
              <a:rPr lang="en-US" sz="36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13-MAVZU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NOTIQLIK SAN’ATI VA TAQDIMOT KO’NIKMALARI</a:t>
            </a:r>
            <a:endParaRPr lang="ru-RU" sz="3200" b="1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2</a:t>
            </a:fld>
            <a:endParaRPr lang="ru-RU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857232"/>
            <a:ext cx="5000660" cy="5429288"/>
          </a:xfrm>
        </p:spPr>
        <p:txBody>
          <a:bodyPr>
            <a:noAutofit/>
          </a:bodyPr>
          <a:lstStyle/>
          <a:p>
            <a:pPr>
              <a:buFont typeface="+mj-lt"/>
              <a:buAutoNum type="arabicPeriod"/>
            </a:pP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nutqi</a:t>
            </a: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Tayorlash</a:t>
            </a: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ijro</a:t>
            </a: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Jamoa</a:t>
            </a: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nutqni</a:t>
            </a: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taqdimoti</a:t>
            </a: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3. PPTX </a:t>
            </a:r>
            <a:r>
              <a:rPr lang="en-US" sz="36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taqdimotlarini</a:t>
            </a: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36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o’tkazishning</a:t>
            </a: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o’ziga</a:t>
            </a: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hos</a:t>
            </a: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hususiyatlari</a:t>
            </a: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36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Foydalangan</a:t>
            </a: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tavsiya</a:t>
            </a:r>
            <a:r>
              <a:rPr lang="en-US" sz="36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3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830997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REJA</a:t>
            </a:r>
            <a:endParaRPr lang="ru-RU" sz="48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443" t="2326" b="4651"/>
          <a:stretch>
            <a:fillRect/>
          </a:stretch>
        </p:blipFill>
        <p:spPr bwMode="auto">
          <a:xfrm>
            <a:off x="5843600" y="1071546"/>
            <a:ext cx="3300400" cy="3143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4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830997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err="1" smtClean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Nutqni</a:t>
            </a:r>
            <a:r>
              <a:rPr lang="en-US" sz="4800" b="1" dirty="0" smtClean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tayyorlash</a:t>
            </a:r>
            <a:endParaRPr lang="ru-RU" sz="4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928670"/>
            <a:ext cx="507209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Jamoat</a:t>
            </a:r>
            <a:r>
              <a:rPr 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nutqini</a:t>
            </a:r>
            <a:r>
              <a:rPr 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4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tayyorlashning</a:t>
            </a:r>
            <a:r>
              <a:rPr 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bosqichi</a:t>
            </a:r>
            <a:r>
              <a:rPr 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4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Tarkibni</a:t>
            </a:r>
            <a:r>
              <a:rPr 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tayyorlash</a:t>
            </a:r>
            <a:endParaRPr lang="en-US" sz="4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4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Og'zaki</a:t>
            </a:r>
            <a:r>
              <a:rPr 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shakli</a:t>
            </a:r>
            <a:r>
              <a:rPr 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dizayn</a:t>
            </a:r>
            <a:r>
              <a:rPr 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r>
              <a:rPr 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4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Repetitsia</a:t>
            </a:r>
            <a:r>
              <a:rPr 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Tayorgarlik</a:t>
            </a:r>
            <a:r>
              <a:rPr 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endParaRPr lang="ru-RU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397504" y="928670"/>
            <a:ext cx="675089" cy="6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6" name="Picture 2" descr="Символ речи картинки, стоковые фото Символ речи | Depositphot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3643314"/>
            <a:ext cx="4023516" cy="26823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5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1200329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TAQDIMOT (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Lot.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PRESENTATION)</a:t>
            </a:r>
            <a:endParaRPr lang="ru-RU" sz="3600" b="1" dirty="0" smtClean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071538" y="1214423"/>
            <a:ext cx="450059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14375" indent="-352425"/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yaratilgan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714375" indent="-352425"/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narsalarning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714375" indent="-352425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innovatsiyalar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xisobotlar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714375"/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kitoblar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dokladlar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714375"/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mulohozalar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361950">
              <a:tabLst>
                <a:tab pos="361950" algn="l"/>
              </a:tabLst>
            </a:pP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jamoatchilik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fikriga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taqdim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tadbik</a:t>
            </a:r>
            <a:endParaRPr lang="ru-RU" sz="3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472514" y="1214422"/>
            <a:ext cx="600079" cy="571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2" name="Picture 2" descr="Человек в презентации анализа данных с графика на экране | Бесплатно значок"/>
          <p:cNvPicPr>
            <a:picLocks noChangeAspect="1" noChangeArrowheads="1"/>
          </p:cNvPicPr>
          <p:nvPr/>
        </p:nvPicPr>
        <p:blipFill>
          <a:blip r:embed="rId3"/>
          <a:srcRect t="5085" b="5085"/>
          <a:stretch>
            <a:fillRect/>
          </a:stretch>
        </p:blipFill>
        <p:spPr bwMode="auto">
          <a:xfrm>
            <a:off x="5553116" y="1857364"/>
            <a:ext cx="3448040" cy="37862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6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TARKIBNI TAYYORLASH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428728" y="1285860"/>
            <a:ext cx="61436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>
              <a:buFont typeface="+mj-lt"/>
              <a:buAutoNum type="arabicPeriod"/>
            </a:pP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429652" y="0"/>
            <a:ext cx="714348" cy="680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285852" y="1000108"/>
            <a:ext cx="757242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2925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o’ziz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yahshi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bilgan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narsalarni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aytishingiz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(10%).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indent="542925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slaydda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ma'ruzachining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ismi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koordinatalari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tashkilot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birlik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pochta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manzili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542925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slaydida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tadbir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nomi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sarlavha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1 / 11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formatida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slayd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raqamlangan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7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TARKIBNI TAYYORLASH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428728" y="1285860"/>
            <a:ext cx="61436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>
              <a:buFont typeface="+mj-lt"/>
              <a:buAutoNum type="arabicPeriod"/>
            </a:pP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429652" y="0"/>
            <a:ext cx="714348" cy="680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285852" y="785794"/>
            <a:ext cx="757242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4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Taqdimot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bugungi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kunda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tarqalgan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MS PowerPoint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dasturiy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mahsulotni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5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Taqdimot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ma’ruza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o'rnini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bosmaydi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to'ldiradi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6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Slaydlarda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aytmoqchi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so'zlarni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yozishga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hojat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yo'q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7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Hech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qachon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slayddan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matnni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o'qimang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8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TARKIBNI TAYYORLASH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428728" y="1285860"/>
            <a:ext cx="61436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>
              <a:buFont typeface="+mj-lt"/>
              <a:buAutoNum type="arabicPeriod"/>
            </a:pP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468911" y="0"/>
            <a:ext cx="675089" cy="6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214414" y="671691"/>
            <a:ext cx="742955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8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Taqdimotda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optimal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o'tish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tezligi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1-2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daqiqa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davomida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slayd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ma'ruzalarda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- 5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daqiqagacha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9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Qisqa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nutqlar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daqiqada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slayd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joizdir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lekin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tezroq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10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"Universal"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slaydlar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taqdimot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daqiqalar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soniga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tengligi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9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CHIQISHNI 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TAYYORLASH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785794"/>
            <a:ext cx="471490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7675" indent="-447675">
              <a:buFont typeface="+mj-lt"/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maqsadlaringizni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tushunib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oling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47675" indent="-447675">
              <a:buFont typeface="+mj-lt"/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Auditoriya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darajasini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47675" indent="-447675">
              <a:buFont typeface="+mj-lt"/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Qaror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qiling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deyishim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47675" indent="-447675">
              <a:buFont typeface="+mj-lt"/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qaror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qiling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468936" y="0"/>
            <a:ext cx="675064" cy="642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6" name="Picture 2" descr="Реакция аудитории Компьютерные иконки, другие, текст, другие, логотип png |  PNGWing"/>
          <p:cNvPicPr>
            <a:picLocks noChangeAspect="1" noChangeArrowheads="1"/>
          </p:cNvPicPr>
          <p:nvPr/>
        </p:nvPicPr>
        <p:blipFill>
          <a:blip r:embed="rId3" cstate="print"/>
          <a:srcRect l="2231" t="17849" r="1833" b="13732"/>
          <a:stretch>
            <a:fillRect/>
          </a:stretch>
        </p:blipFill>
        <p:spPr bwMode="auto">
          <a:xfrm>
            <a:off x="5457210" y="1714488"/>
            <a:ext cx="3606066" cy="19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10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NUTQ TARKIBINI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TAYYORLASH </a:t>
            </a:r>
            <a:endParaRPr lang="ru-RU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142976" y="714356"/>
            <a:ext cx="457203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gapirish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?......</a:t>
            </a:r>
          </a:p>
          <a:p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Bizning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oldimizda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bor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?.....</a:t>
            </a:r>
          </a:p>
          <a:p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deyish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?.....</a:t>
            </a:r>
          </a:p>
          <a:p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?......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472514" y="714357"/>
            <a:ext cx="600079" cy="571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2" name="Picture 2" descr="✓ Thumb up linear rating 5 stars. Positive feedback symbol. Customer  loyalty. Excellence icon. Customer service icon. User experience. Rating  satisfaction. Customer review rating. EPS 10 premium vector in Adobe  Illustrator ai ( ."/>
          <p:cNvPicPr>
            <a:picLocks noChangeAspect="1" noChangeArrowheads="1"/>
          </p:cNvPicPr>
          <p:nvPr/>
        </p:nvPicPr>
        <p:blipFill>
          <a:blip r:embed="rId3"/>
          <a:srcRect l="13534" t="15179" r="13108" b="11463"/>
          <a:stretch>
            <a:fillRect/>
          </a:stretch>
        </p:blipFill>
        <p:spPr bwMode="auto">
          <a:xfrm>
            <a:off x="5286380" y="2143116"/>
            <a:ext cx="3429024" cy="22860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11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CHIQISHNI 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TAYYORLASH </a:t>
            </a:r>
            <a:endParaRPr lang="ru-RU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468911" y="0"/>
            <a:ext cx="675089" cy="6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142976" y="928670"/>
            <a:ext cx="778674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ma’ruza</a:t>
            </a:r>
            <a:r>
              <a:rPr 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taqdimot</a:t>
            </a:r>
            <a:r>
              <a:rPr 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?</a:t>
            </a:r>
            <a:endParaRPr lang="ru-RU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9938" name="Picture 2" descr="Mavzu: Государственные символы Узбекистана - YouTub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2598533"/>
            <a:ext cx="6429420" cy="361654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12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CHIQISHNI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TAYYORLASH </a:t>
            </a:r>
            <a:endParaRPr lang="ru-RU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429653" y="-24"/>
            <a:ext cx="714379" cy="680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357290" y="857232"/>
            <a:ext cx="500066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Axborotni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yetkazish</a:t>
            </a:r>
            <a:endParaRPr lang="en-US" sz="4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berish</a:t>
            </a:r>
            <a:endParaRPr lang="en-US" sz="4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Tabriklash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Hisobot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Tanqidiy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chiqish</a:t>
            </a:r>
            <a:endParaRPr lang="en-US" sz="4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mavzu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914" name="Picture 2" descr="Как написать убедительный текст: приемы риторики, фигуры речи и тропы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1500174"/>
            <a:ext cx="3786214" cy="43426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13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CHIQISHDAN MAQSAD </a:t>
            </a:r>
            <a:endParaRPr lang="ru-RU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468936" y="1"/>
            <a:ext cx="675064" cy="642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214414" y="785794"/>
            <a:ext cx="450059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Maqtov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Tinglovchilarga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murojaat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endParaRPr lang="en-US" sz="4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Isbotlash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“men </a:t>
            </a:r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qila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dirty="0" err="1" smtClean="0">
                <a:latin typeface="Times New Roman" pitchFamily="18" charset="0"/>
                <a:cs typeface="Times New Roman" pitchFamily="18" charset="0"/>
              </a:rPr>
              <a:t>olaman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!”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90" name="Picture 2" descr="Chat or Dialogue Person Isolated on White Background. Chat or Texting  Message Person Icon Stock Illustration - Illustration of vector, isolated:  166198608"/>
          <p:cNvPicPr>
            <a:picLocks noChangeAspect="1" noChangeArrowheads="1"/>
          </p:cNvPicPr>
          <p:nvPr/>
        </p:nvPicPr>
        <p:blipFill>
          <a:blip r:embed="rId3"/>
          <a:srcRect l="13237" t="10639" r="13016" b="14894"/>
          <a:stretch>
            <a:fillRect/>
          </a:stretch>
        </p:blipFill>
        <p:spPr bwMode="auto">
          <a:xfrm>
            <a:off x="5643570" y="1357298"/>
            <a:ext cx="3422934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14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TARKIBNI TAYYORLASH </a:t>
            </a:r>
            <a:endParaRPr lang="ru-RU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501122" y="30623"/>
            <a:ext cx="642910" cy="612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071538" y="642918"/>
            <a:ext cx="792961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fikr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slayddir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Slayd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o'qiladi15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soniya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Matn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diagramma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jadvallar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almashinuvi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– 3-5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slayd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slaydda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rang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So'zlar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usulda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boshlanadi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6866" name="Picture 2" descr="https://cf2.ppt-online.org/files2/slide/c/CAdwtgJiUuWPrmEISG2Dz6L189pnBajhHKqy4f5VoR/slide-18.jpg"/>
          <p:cNvPicPr>
            <a:picLocks noChangeAspect="1" noChangeArrowheads="1"/>
          </p:cNvPicPr>
          <p:nvPr/>
        </p:nvPicPr>
        <p:blipFill>
          <a:blip r:embed="rId3"/>
          <a:srcRect l="6217" t="48442" r="8098" b="16112"/>
          <a:stretch>
            <a:fillRect/>
          </a:stretch>
        </p:blipFill>
        <p:spPr bwMode="auto">
          <a:xfrm>
            <a:off x="1357290" y="4357694"/>
            <a:ext cx="7143800" cy="22135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15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TINGLOVCHILAR KIM?</a:t>
            </a:r>
            <a:endParaRPr lang="ru-RU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468911" y="0"/>
            <a:ext cx="675089" cy="6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071538" y="714356"/>
            <a:ext cx="792961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/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Talabalar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? 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742950" indent="-742950"/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O'qituvchilar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? 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742950" indent="-742950"/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Hodimlar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742950" indent="-742950"/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Ishtirokchilar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742950" indent="-742950"/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Mavzu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742950" indent="-742950"/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nimalarni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742950" indent="-742950"/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bilishadi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742950" indent="-742950"/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E'tirozlar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742950" indent="-742950"/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mumkinmi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842" name="Picture 2" descr="цели, аудитории, Аудитория, подписчики бесплатно значок из Youtuber"/>
          <p:cNvPicPr>
            <a:picLocks noChangeAspect="1" noChangeArrowheads="1"/>
          </p:cNvPicPr>
          <p:nvPr/>
        </p:nvPicPr>
        <p:blipFill>
          <a:blip r:embed="rId3"/>
          <a:srcRect l="7576" t="4545" r="9090" b="15151"/>
          <a:stretch>
            <a:fillRect/>
          </a:stretch>
        </p:blipFill>
        <p:spPr bwMode="auto">
          <a:xfrm>
            <a:off x="5072066" y="1500174"/>
            <a:ext cx="3929090" cy="37862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16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TINGLOVCHILAR KIM?</a:t>
            </a:r>
            <a:endParaRPr lang="ru-RU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501058" y="0"/>
            <a:ext cx="642942" cy="642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071538" y="714356"/>
            <a:ext cx="792961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ma'lumotlar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qatorda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ma’ruzangiz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nimalarni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olishi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18" name="Picture 2" descr="El concepto de icono lineal de participantes. los participantes de la  conferencia firman vector, símbolo, ilustración. El | CanStock"/>
          <p:cNvPicPr>
            <a:picLocks noChangeAspect="1" noChangeArrowheads="1"/>
          </p:cNvPicPr>
          <p:nvPr/>
        </p:nvPicPr>
        <p:blipFill>
          <a:blip r:embed="rId3"/>
          <a:srcRect l="7692" t="16290" r="7692" b="22172"/>
          <a:stretch>
            <a:fillRect/>
          </a:stretch>
        </p:blipFill>
        <p:spPr bwMode="auto">
          <a:xfrm>
            <a:off x="2475086" y="2786059"/>
            <a:ext cx="4668682" cy="36076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17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1200329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MA’RUZA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NIMAlARNI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O'Z ICHIGA OLADI?</a:t>
            </a:r>
            <a:endParaRPr lang="ru-RU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501090" y="1285860"/>
            <a:ext cx="571503" cy="54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214414" y="1285860"/>
            <a:ext cx="614366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1950">
              <a:buFont typeface="Arial" pitchFamily="34" charset="0"/>
              <a:buChar char="•"/>
            </a:pP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Axborot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 indent="361950">
              <a:buFont typeface="Arial" pitchFamily="34" charset="0"/>
              <a:buChar char="•"/>
            </a:pP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Xabarlar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 indent="361950">
              <a:buFont typeface="Arial" pitchFamily="34" charset="0"/>
              <a:buChar char="•"/>
            </a:pP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Yangiliklar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361950">
              <a:buFont typeface="Arial" pitchFamily="34" charset="0"/>
              <a:buChar char="•"/>
            </a:pP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Misollar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 indent="361950">
              <a:buFont typeface="Arial" pitchFamily="34" charset="0"/>
              <a:buChar char="•"/>
            </a:pP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Statistika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ma’lumotlar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 indent="361950">
              <a:buFont typeface="Arial" pitchFamily="34" charset="0"/>
              <a:buChar char="•"/>
            </a:pP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Faktlar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 indent="361950">
              <a:buFont typeface="Arial" pitchFamily="34" charset="0"/>
              <a:buChar char="•"/>
            </a:pP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Qiziqarli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g'ayrioddiy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361950"/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ma’lumotlar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18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1200329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TAQDIMOT QILISHNI QANDAY REJALASHTIRISH KERAK</a:t>
            </a:r>
            <a:endParaRPr lang="ru-RU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543921" y="642918"/>
            <a:ext cx="600079" cy="571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071538" y="1428736"/>
            <a:ext cx="407196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1950">
              <a:buFont typeface="Arial" pitchFamily="34" charset="0"/>
              <a:buChar char="•"/>
            </a:pP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o’ziz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 indent="361950">
              <a:buFont typeface="Arial" pitchFamily="34" charset="0"/>
              <a:buChar char="•"/>
            </a:pP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Yordamchi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 indent="361950">
              <a:buFont typeface="Arial" pitchFamily="34" charset="0"/>
              <a:buChar char="•"/>
            </a:pP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Turib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o'tirib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 indent="361950">
              <a:buFont typeface="Arial" pitchFamily="34" charset="0"/>
              <a:buChar char="•"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Kim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boshqaradi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 indent="361950">
              <a:buFont typeface="Arial" pitchFamily="34" charset="0"/>
              <a:buChar char="•"/>
            </a:pP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Zal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uloqot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 indent="361950"/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kanday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 indent="361950"/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bo’ladi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0" name="Picture 2" descr="Собрание. Символы людей за столом по диагонали Stock Illustration | Adobe  Stoc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2071678"/>
            <a:ext cx="4143404" cy="381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19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1200329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MANTIQIY KETMA-KETLIKNING TURLARI</a:t>
            </a: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501058" y="602097"/>
            <a:ext cx="642942" cy="61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000100" y="1082837"/>
            <a:ext cx="407196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keltirish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tartib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1950" indent="-361950">
              <a:buAutoNum type="arabicPeriod"/>
            </a:pP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xronologik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1950" indent="-361950">
              <a:buAutoNum type="arabicPeriod"/>
            </a:pP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ustuvor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1950" indent="-361950">
              <a:buAutoNum type="arabicPeriod"/>
            </a:pP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tartibda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361950" indent="-361950">
              <a:buAutoNum type="arabicPeriod"/>
            </a:pP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tematik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ketma-ketlikda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361950" indent="-361950">
              <a:buAutoNum type="arabicPeriod"/>
            </a:pP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muammo-yechim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tamoyili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6" name="Picture 2" descr="Торговая марка &amp;quot;СДЕЛАНО В ЕВРАЗИЙСКОМ СОЮЗЕ&amp;quot;» - Сделано у нас"/>
          <p:cNvPicPr>
            <a:picLocks noChangeAspect="1" noChangeArrowheads="1"/>
          </p:cNvPicPr>
          <p:nvPr/>
        </p:nvPicPr>
        <p:blipFill>
          <a:blip r:embed="rId3"/>
          <a:srcRect l="17188" t="4688" r="18749" b="3906"/>
          <a:stretch>
            <a:fillRect/>
          </a:stretch>
        </p:blipFill>
        <p:spPr bwMode="auto">
          <a:xfrm>
            <a:off x="5572132" y="2428868"/>
            <a:ext cx="2928958" cy="27860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20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1200329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HISOBOTNI TAYYORLASHNI QANDAY BOSHLASH KERAK</a:t>
            </a:r>
            <a:endParaRPr lang="ru-RU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501059" y="571480"/>
            <a:ext cx="642941" cy="61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071538" y="1225689"/>
            <a:ext cx="321471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tuzing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n-US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yig'ish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natijalari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Fikrlash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Xulosalar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takliflar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2" name="Picture 2" descr="Banking and Financial Blue icons by Phat Plus | Banks icon, City icon,  Financial"/>
          <p:cNvPicPr>
            <a:picLocks noChangeAspect="1" noChangeArrowheads="1"/>
          </p:cNvPicPr>
          <p:nvPr/>
        </p:nvPicPr>
        <p:blipFill>
          <a:blip r:embed="rId3"/>
          <a:srcRect l="8163" t="12931" r="7653" b="9482"/>
          <a:stretch>
            <a:fillRect/>
          </a:stretch>
        </p:blipFill>
        <p:spPr bwMode="auto">
          <a:xfrm>
            <a:off x="4000496" y="2513315"/>
            <a:ext cx="5143504" cy="32731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21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1200329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MA’RUZANI O’TKASISH QANDAY BOSHLASH KERAK</a:t>
            </a:r>
            <a:endParaRPr lang="ru-RU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429652" y="500042"/>
            <a:ext cx="714348" cy="680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071538" y="1285860"/>
            <a:ext cx="400052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7675" indent="-447675">
              <a:tabLst>
                <a:tab pos="447675" algn="l"/>
              </a:tabLst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1.Siz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47675" indent="-447675"/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gapirasiz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qism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3.Yakunlovchi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so’zlar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-  </a:t>
            </a:r>
          </a:p>
          <a:p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xulosalar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takliflar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 descr="Graphic Document or Report with Chart Icon Vector. Paper Reporting  Illustration Symbol. Analysis Symbol. Stock Vector - Illustration of gray,  quality: 156395910"/>
          <p:cNvPicPr>
            <a:picLocks noChangeAspect="1" noChangeArrowheads="1"/>
          </p:cNvPicPr>
          <p:nvPr/>
        </p:nvPicPr>
        <p:blipFill>
          <a:blip r:embed="rId3"/>
          <a:srcRect l="25522" t="17188" r="26040" b="17187"/>
          <a:stretch>
            <a:fillRect/>
          </a:stretch>
        </p:blipFill>
        <p:spPr bwMode="auto">
          <a:xfrm>
            <a:off x="5286380" y="1643049"/>
            <a:ext cx="3143272" cy="42586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22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1200329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MA’RUZANI O’TKASISH QANDAY BOSHLASH KERAK</a:t>
            </a:r>
            <a:endParaRPr lang="ru-RU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543921" y="642918"/>
            <a:ext cx="600079" cy="571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000100" y="1225689"/>
            <a:ext cx="392909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7675" indent="-447675">
              <a:buAutoNum type="arabicPeriod"/>
              <a:tabLst>
                <a:tab pos="447675" algn="l"/>
              </a:tabLst>
            </a:pP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Tomoshabinlar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aloqa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o'rnatish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n-US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447675" indent="-447675">
              <a:buAutoNum type="arabicPeriod"/>
              <a:tabLst>
                <a:tab pos="447675" algn="l"/>
              </a:tabLst>
            </a:pP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Qiziqish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ishonchni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kuchaytirish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n-US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447675" indent="-447675">
              <a:buAutoNum type="arabicPeriod"/>
              <a:tabLst>
                <a:tab pos="447675" algn="l"/>
              </a:tabLst>
            </a:pP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Niyatlaringiz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xabar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 descr="ОК Как выступления помогут начать бизнес с нуля - Ораторский Клуб"/>
          <p:cNvPicPr>
            <a:picLocks noChangeAspect="1" noChangeArrowheads="1"/>
          </p:cNvPicPr>
          <p:nvPr/>
        </p:nvPicPr>
        <p:blipFill>
          <a:blip r:embed="rId3"/>
          <a:srcRect l="1663" t="2703" r="13513"/>
          <a:stretch>
            <a:fillRect/>
          </a:stretch>
        </p:blipFill>
        <p:spPr bwMode="auto">
          <a:xfrm>
            <a:off x="4572000" y="2000240"/>
            <a:ext cx="4452969" cy="3143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23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1200329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MA’RUZANI O’TKASISH QANDAY BOSHLASH KERAK</a:t>
            </a:r>
            <a:endParaRPr lang="ru-RU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393901" y="500042"/>
            <a:ext cx="750099" cy="714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000100" y="1214422"/>
            <a:ext cx="407196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7675" indent="-447675">
              <a:buAutoNum type="arabicPeriod"/>
              <a:tabLst>
                <a:tab pos="447675" algn="l"/>
              </a:tabLst>
            </a:pP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Xush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kelibsiz</a:t>
            </a:r>
            <a:endParaRPr lang="en-US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447675" indent="-447675">
              <a:buAutoNum type="arabicPeriod"/>
              <a:tabLst>
                <a:tab pos="447675" algn="l"/>
              </a:tabLst>
            </a:pP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Taqdim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etish</a:t>
            </a:r>
            <a:endParaRPr lang="en-US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447675" indent="-447675">
              <a:buAutoNum type="arabicPeriod"/>
              <a:tabLst>
                <a:tab pos="447675" algn="l"/>
              </a:tabLst>
            </a:pP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Tinglovchilar-ga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iltifot</a:t>
            </a:r>
            <a:endParaRPr lang="en-US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447675" indent="-447675">
              <a:buAutoNum type="arabicPeriod"/>
              <a:tabLst>
                <a:tab pos="447675" algn="l"/>
              </a:tabLst>
            </a:pP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Qiziqtirish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Intriga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447675" indent="-447675">
              <a:buAutoNum type="arabicPeriod"/>
              <a:tabLst>
                <a:tab pos="447675" algn="l"/>
              </a:tabLst>
            </a:pP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Mavzu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nutq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rejasi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0" name="Picture 2" descr="оратор Стоковых иллюстраций и клипартов – (193,819 Стоковых иллюстраций)"/>
          <p:cNvPicPr>
            <a:picLocks noChangeAspect="1" noChangeArrowheads="1"/>
          </p:cNvPicPr>
          <p:nvPr/>
        </p:nvPicPr>
        <p:blipFill>
          <a:blip r:embed="rId3"/>
          <a:srcRect l="3528" t="3653" r="1531" b="17815"/>
          <a:stretch>
            <a:fillRect/>
          </a:stretch>
        </p:blipFill>
        <p:spPr bwMode="auto">
          <a:xfrm flipH="1">
            <a:off x="4714844" y="2071678"/>
            <a:ext cx="4326152" cy="30003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24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1200329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MA’RUZANI O’TKASISH QANDAY BOSHLASH KERAK</a:t>
            </a:r>
            <a:endParaRPr lang="ru-RU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468943" y="571480"/>
            <a:ext cx="675089" cy="6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000100" y="1500174"/>
            <a:ext cx="735811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7675" indent="-447675">
              <a:buAutoNum type="arabicPeriod"/>
              <a:tabLst>
                <a:tab pos="447675" algn="l"/>
              </a:tabLst>
            </a:pP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Ritorik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savol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47675" indent="-447675">
              <a:buAutoNum type="arabicPeriod"/>
              <a:tabLst>
                <a:tab pos="447675" algn="l"/>
              </a:tabLst>
            </a:pP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Mavzuga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oid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buyuk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shahslarning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gapini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eslang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47675" indent="-447675">
              <a:buAutoNum type="arabicPeriod"/>
              <a:tabLst>
                <a:tab pos="447675" algn="l"/>
              </a:tabLst>
            </a:pP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O’rinli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o’z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hayotizdan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vokeani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keltiring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47675" indent="-447675">
              <a:buAutoNum type="arabicPeriod"/>
              <a:tabLst>
                <a:tab pos="447675" algn="l"/>
              </a:tabLst>
            </a:pP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do’stona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mehribon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bo'ling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25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MA’RUZA TUGATILISHI</a:t>
            </a:r>
            <a:endParaRPr lang="ru-RU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468911" y="0"/>
            <a:ext cx="675089" cy="6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142976" y="2714620"/>
            <a:ext cx="407196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Savollarga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javob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Tinglovchilarga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rahmat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tilaklar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bildiring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 descr="The race flag icon. finish symbol. flat vector illustration. | CanStock"/>
          <p:cNvPicPr>
            <a:picLocks noChangeAspect="1" noChangeArrowheads="1"/>
          </p:cNvPicPr>
          <p:nvPr/>
        </p:nvPicPr>
        <p:blipFill>
          <a:blip r:embed="rId3"/>
          <a:srcRect b="21053"/>
          <a:stretch>
            <a:fillRect/>
          </a:stretch>
        </p:blipFill>
        <p:spPr bwMode="auto">
          <a:xfrm>
            <a:off x="4929190" y="3429000"/>
            <a:ext cx="4071966" cy="214314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214414" y="714356"/>
            <a:ext cx="68580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Taqdimotni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ifodalovchi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2-3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jumla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tanlang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Nutqizda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ajrating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26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Taqdimotning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tarkibiy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qismlari</a:t>
            </a:r>
            <a:endParaRPr lang="ru-RU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468937" y="0"/>
            <a:ext cx="675064" cy="642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000100" y="1285860"/>
            <a:ext cx="478634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>
              <a:buAutoNum type="arabicPeriod"/>
            </a:pP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Ma’ruzachi</a:t>
            </a:r>
            <a:endParaRPr lang="en-US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AutoNum type="arabicPeriod"/>
            </a:pP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Taqdimot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slaydlar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 descr="Значок речи Поговорите и передатчик, оратор, представление, символ  конференции плоско Иллюстрация штока - иллюстрации насчитывающей  обсуждение, элемент: 62037095"/>
          <p:cNvPicPr>
            <a:picLocks noChangeAspect="1" noChangeArrowheads="1"/>
          </p:cNvPicPr>
          <p:nvPr/>
        </p:nvPicPr>
        <p:blipFill>
          <a:blip r:embed="rId3"/>
          <a:srcRect l="14638" t="14638" r="16356" b="14265"/>
          <a:stretch>
            <a:fillRect/>
          </a:stretch>
        </p:blipFill>
        <p:spPr bwMode="auto">
          <a:xfrm>
            <a:off x="5500694" y="2000240"/>
            <a:ext cx="3466844" cy="3571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27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AQDIMOTNING TARKIBIY QISMLARI</a:t>
            </a:r>
            <a:endParaRPr lang="ru-RU" sz="3200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429652" y="714356"/>
            <a:ext cx="642942" cy="612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071538" y="642918"/>
            <a:ext cx="3714776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2925" indent="-539750">
              <a:buAutoNum type="arabicPeriod"/>
            </a:pP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Ma'ruzachi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jarayonning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oyinchisidir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42925" indent="-539750">
              <a:buAutoNum type="arabicPeriod"/>
            </a:pPr>
            <a:endParaRPr lang="en-US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42925" indent="-539750">
              <a:buAutoNum type="arabicPeriod"/>
            </a:pP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Slaydlar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ma'ruzachi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ucun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aksi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! 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6" name="Picture 4" descr="докладчик говорит о планетах и звездах в планетарии цвет икон вектор  иллюстрация Иллюстрация вектора - иллюстрации насчитывающей галактика,  знак: 216312901"/>
          <p:cNvPicPr>
            <a:picLocks noChangeAspect="1" noChangeArrowheads="1"/>
          </p:cNvPicPr>
          <p:nvPr/>
        </p:nvPicPr>
        <p:blipFill>
          <a:blip r:embed="rId3"/>
          <a:srcRect l="12232" t="11580" r="11933" b="21255"/>
          <a:stretch>
            <a:fillRect/>
          </a:stretch>
        </p:blipFill>
        <p:spPr bwMode="auto">
          <a:xfrm>
            <a:off x="4786314" y="1571612"/>
            <a:ext cx="4276426" cy="4000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28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BOSH MASLAXAT</a:t>
            </a:r>
            <a:endParaRPr lang="ru-RU" sz="3200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468911" y="0"/>
            <a:ext cx="675089" cy="6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000100" y="571480"/>
            <a:ext cx="464347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Taqdimotni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shunday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tayyorlang-ki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, agar </a:t>
            </a:r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47675" indent="-447675">
              <a:buAutoNum type="arabicPeriod"/>
            </a:pP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proektor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buzilsa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47675" indent="-447675">
              <a:buAutoNum type="arabicPeriod"/>
            </a:pP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kompyuter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osilib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kilsa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447675" indent="-447675">
              <a:buAutoNum type="arabicPeriod"/>
            </a:pP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o'chib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kolsa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ham …</a:t>
            </a:r>
          </a:p>
          <a:p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muvaffakiyatli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taqdimot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qilishingiz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bo’lsin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 descr="Совет – Бесплатные иконки: формы и символы"/>
          <p:cNvPicPr>
            <a:picLocks noChangeAspect="1" noChangeArrowheads="1"/>
          </p:cNvPicPr>
          <p:nvPr/>
        </p:nvPicPr>
        <p:blipFill>
          <a:blip r:embed="rId3"/>
          <a:srcRect t="6089" b="4601"/>
          <a:stretch>
            <a:fillRect/>
          </a:stretch>
        </p:blipFill>
        <p:spPr bwMode="auto">
          <a:xfrm>
            <a:off x="5572132" y="2000240"/>
            <a:ext cx="3163406" cy="28252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29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646331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Ma’ruza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taqdimotdan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eslash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ru-RU" sz="3200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286776" y="642918"/>
            <a:ext cx="825109" cy="785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071538" y="851017"/>
            <a:ext cx="771530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7675" indent="-447675">
              <a:buAutoNum type="arabicPeriod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Visual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materiallarsiz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– 10%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447675" indent="-447675">
              <a:buAutoNum type="arabicPeriod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Visual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materallar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- 30%, с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tushuntirish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- 40%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447675" indent="-447675"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Tinglovchilar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interfaol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katnashishi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savollar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berishi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fiqr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almashuvi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– 60-70%</a:t>
            </a:r>
          </a:p>
          <a:p>
            <a:pPr marL="447675" indent="-447675"/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Shunda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ma'ruzachi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ko'proq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ishonchga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sazovor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ko'proq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professional,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yanada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qiziqarli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ko'proq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ishonchli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30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1200329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SLAYDLARDA NIMA BO'LISHI KERAK</a:t>
            </a:r>
            <a:endParaRPr lang="ru-RU" sz="3200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429653" y="500042"/>
            <a:ext cx="714379" cy="680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000100" y="1285860"/>
            <a:ext cx="464347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 indent="-361950">
              <a:buAutoNum type="arabicPeriod"/>
            </a:pP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MATN SHAQLIDA MA'LUMOT (XABAR)</a:t>
            </a:r>
          </a:p>
          <a:p>
            <a:pPr marL="361950" indent="-361950">
              <a:buAutoNum type="arabicPeriod"/>
            </a:pPr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1950" indent="-361950">
              <a:buAutoNum type="arabicPeriod"/>
            </a:pP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VIZUAL VOSITALAR (RASMLAR, SXEMALAR, DIAGRAMMALAR VA BOSHQALAR)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2" name="AutoShape 2" descr="Theme | Career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84" name="AutoShape 4" descr="Theme | Career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86" name="Picture 6" descr="Wrong Love Images, Stock Photos &amp;amp; Vectors | Shutterstock"/>
          <p:cNvPicPr>
            <a:picLocks noChangeAspect="1" noChangeArrowheads="1"/>
          </p:cNvPicPr>
          <p:nvPr/>
        </p:nvPicPr>
        <p:blipFill>
          <a:blip r:embed="rId3"/>
          <a:srcRect l="5412" t="6186" r="6186" b="11727"/>
          <a:stretch>
            <a:fillRect/>
          </a:stretch>
        </p:blipFill>
        <p:spPr bwMode="auto">
          <a:xfrm>
            <a:off x="5072066" y="1857364"/>
            <a:ext cx="3857652" cy="38576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31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1200329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SLAYDLARDA NIMA BO'LISHI KERAK</a:t>
            </a:r>
            <a:endParaRPr lang="ru-RU" sz="3200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468911" y="571480"/>
            <a:ext cx="675089" cy="6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071538" y="1709686"/>
            <a:ext cx="464347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ENG MUHIMI, SLAYDNI MA'LUMOT BILAN ORTIQCHA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YUKLAMASLIK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Перегрузка – Бесплатные иконки: люди"/>
          <p:cNvPicPr>
            <a:picLocks noChangeAspect="1" noChangeArrowheads="1"/>
          </p:cNvPicPr>
          <p:nvPr/>
        </p:nvPicPr>
        <p:blipFill>
          <a:blip r:embed="rId3"/>
          <a:srcRect l="12000" r="12000"/>
          <a:stretch>
            <a:fillRect/>
          </a:stretch>
        </p:blipFill>
        <p:spPr bwMode="auto">
          <a:xfrm>
            <a:off x="5857884" y="1571612"/>
            <a:ext cx="2714644" cy="3571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32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707886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MATN SHRIFTI</a:t>
            </a:r>
            <a:endParaRPr lang="ru-RU" sz="4000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393927" y="0"/>
            <a:ext cx="750073" cy="714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071538" y="714356"/>
            <a:ext cx="35719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1.KATTA O'QILADIGAN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SHRIFTHAR,</a:t>
            </a:r>
          </a:p>
          <a:p>
            <a:pPr marL="742950" indent="-742950">
              <a:buAutoNum type="arabicPeriod"/>
            </a:pPr>
            <a:endParaRPr lang="en-US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. DOIM GORIZONTAL </a:t>
            </a:r>
          </a:p>
          <a:p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YOZISH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KERAK, </a:t>
            </a:r>
          </a:p>
          <a:p>
            <a:endParaRPr lang="en-US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. SO'ZLAR MINIMAL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VA   </a:t>
            </a:r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SONDA 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 descr="Шрифт ITC Symbol LT Bold скачать бесплатно / LegionFonts"/>
          <p:cNvPicPr>
            <a:picLocks noChangeAspect="1" noChangeArrowheads="1"/>
          </p:cNvPicPr>
          <p:nvPr/>
        </p:nvPicPr>
        <p:blipFill>
          <a:blip r:embed="rId3"/>
          <a:srcRect r="25293"/>
          <a:stretch>
            <a:fillRect/>
          </a:stretch>
        </p:blipFill>
        <p:spPr bwMode="auto">
          <a:xfrm>
            <a:off x="4714876" y="2428868"/>
            <a:ext cx="4140186" cy="21431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33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1323439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VIZUAL QO'LLAB-QUVVATLASH </a:t>
            </a:r>
            <a:r>
              <a:rPr lang="en-US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QOIDALARI</a:t>
            </a:r>
            <a:endParaRPr lang="ru-RU" sz="4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393901" y="571480"/>
            <a:ext cx="750099" cy="714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071538" y="1357298"/>
            <a:ext cx="78581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slayddan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o'qimang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sharh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xulosalar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chiqaring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umumlashtiring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Tinglovchilarga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slayddagi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ma'lumotlarni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o'qish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yozish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Taqdimot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tinglovchilarning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e'tiborini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jalb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qiling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Slaydni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namoyish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qilishning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o'rtacha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vaqti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daqiqa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bo’lish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34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707886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GRAFIKA VOSITALARI</a:t>
            </a:r>
            <a:endParaRPr lang="ru-RU" sz="4000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393927" y="0"/>
            <a:ext cx="750074" cy="714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000100" y="642918"/>
            <a:ext cx="60007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/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NIMA UCHUN GRAFIKA KERAK?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00100" y="1785926"/>
            <a:ext cx="5072098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kiymati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1000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so'zga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Tushuntirish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vaqtni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tejaydi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Tinglovchilarda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qiziqish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uyg'otadi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Рост Символы — стоковая векторная графика и другие изображения на тему  Символ стрелка - iStock"/>
          <p:cNvPicPr>
            <a:picLocks noChangeAspect="1" noChangeArrowheads="1"/>
          </p:cNvPicPr>
          <p:nvPr/>
        </p:nvPicPr>
        <p:blipFill>
          <a:blip r:embed="rId3"/>
          <a:srcRect l="53944"/>
          <a:stretch>
            <a:fillRect/>
          </a:stretch>
        </p:blipFill>
        <p:spPr bwMode="auto">
          <a:xfrm>
            <a:off x="6572264" y="1714488"/>
            <a:ext cx="2143140" cy="46533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35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707886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GRAFIKA VOSITALARI</a:t>
            </a:r>
            <a:endParaRPr lang="ru-RU" sz="4000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429620" y="33994"/>
            <a:ext cx="714380" cy="68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071538" y="714356"/>
            <a:ext cx="507209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Taqdimotni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rang-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barangligini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oshiradi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Ma’ruza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ta'sirini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kuchaytiradi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Uzoq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yodda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koladi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Axborotni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o’zlashtirishini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osonlashtiradi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Ijobiy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ta’surot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koldiradi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Символы и знаки дизайна векторной графики Иллюстрация вектора - иллюстрации  насчитывающей творение, плоско: 47860147"/>
          <p:cNvPicPr>
            <a:picLocks noChangeAspect="1" noChangeArrowheads="1"/>
          </p:cNvPicPr>
          <p:nvPr/>
        </p:nvPicPr>
        <p:blipFill>
          <a:blip r:embed="rId3"/>
          <a:srcRect l="25375" t="22914" r="24560" b="30263"/>
          <a:stretch>
            <a:fillRect/>
          </a:stretch>
        </p:blipFill>
        <p:spPr bwMode="auto">
          <a:xfrm>
            <a:off x="5500694" y="1785926"/>
            <a:ext cx="3500462" cy="35004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36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707886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BOSHQA VIZUAL VOSITALAR</a:t>
            </a:r>
            <a:endParaRPr lang="ru-RU" sz="4000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468943" y="714356"/>
            <a:ext cx="675089" cy="6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929190" y="2000240"/>
            <a:ext cx="235745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Dizayn</a:t>
            </a:r>
            <a:endParaRPr lang="en-US" sz="4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Shrift</a:t>
            </a:r>
          </a:p>
          <a:p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Rang</a:t>
            </a:r>
          </a:p>
          <a:p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Orqa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latin typeface="Times New Roman" pitchFamily="18" charset="0"/>
                <a:cs typeface="Times New Roman" pitchFamily="18" charset="0"/>
              </a:rPr>
              <a:t>fon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14414" y="882108"/>
            <a:ext cx="3429024" cy="52178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37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707886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  YANA 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BIR BOSH MASLAHAT</a:t>
            </a:r>
            <a:endParaRPr lang="ru-RU" sz="4000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393958" y="0"/>
            <a:ext cx="750074" cy="714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Объект 2"/>
          <p:cNvSpPr>
            <a:spLocks noGrp="1"/>
          </p:cNvSpPr>
          <p:nvPr>
            <p:ph idx="1"/>
          </p:nvPr>
        </p:nvSpPr>
        <p:spPr>
          <a:xfrm>
            <a:off x="1071538" y="1214422"/>
            <a:ext cx="4429156" cy="4800600"/>
          </a:xfrm>
        </p:spPr>
        <p:txBody>
          <a:bodyPr>
            <a:normAutofit/>
          </a:bodyPr>
          <a:lstStyle/>
          <a:p>
            <a:pPr marL="85725" indent="-4763">
              <a:buNone/>
            </a:pP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Taqdimotda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narsani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ko'rsating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marL="996696" indent="-914400">
              <a:buNone/>
            </a:pP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Tushuntirishsiz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hech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narsa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ko'rsatmang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marL="85725" indent="-3175">
              <a:buNone/>
            </a:pP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narsa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oqilona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o’rinli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mo’tadil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!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6" name="Picture 4" descr="Что такое инфографика и для чего ее применяют в презентациях?"/>
          <p:cNvPicPr>
            <a:picLocks noChangeAspect="1" noChangeArrowheads="1"/>
          </p:cNvPicPr>
          <p:nvPr/>
        </p:nvPicPr>
        <p:blipFill>
          <a:blip r:embed="rId3"/>
          <a:srcRect l="31337" t="16713"/>
          <a:stretch>
            <a:fillRect/>
          </a:stretch>
        </p:blipFill>
        <p:spPr bwMode="auto">
          <a:xfrm>
            <a:off x="5572132" y="1643050"/>
            <a:ext cx="3455140" cy="35004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38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707886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TEXNIK VOSITALAR</a:t>
            </a:r>
            <a:endParaRPr lang="ru-RU" sz="4000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429653" y="0"/>
            <a:ext cx="714348" cy="680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F:\Выступления\2015.06.09 - Консультация по созданию презентации, сопровожд. выступление\материалы\presenter (no font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7290" y="1643050"/>
            <a:ext cx="1312621" cy="400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F:\Выступления\2015.06.09 - Консультация по созданию презентации, сопровожд. выступление\материалы\keyboard (no font).pn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86050" y="2500306"/>
            <a:ext cx="6142028" cy="2336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39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707886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TAQDIMOT O’TKAZISH</a:t>
            </a:r>
            <a:endParaRPr lang="ru-RU" sz="4000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429620" y="0"/>
            <a:ext cx="714380" cy="68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142976" y="928670"/>
            <a:ext cx="757242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Slaydlar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nutq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bir-biridan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ajralmasligi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Ekranda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slaydlar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mutlaqo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sharhlanishi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Slaydda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nechta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joyga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e'tibor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ajratgichlardan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Taqdimotni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yana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yordamchini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taklif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40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707886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TAQDIMOT O’TKAZISH</a:t>
            </a:r>
            <a:endParaRPr lang="ru-RU" sz="4000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429652" y="0"/>
            <a:ext cx="714348" cy="680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071538" y="785794"/>
            <a:ext cx="435771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Taqdimot-bu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maqsad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vositadir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Matnni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o'qimang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og’zaki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gapirib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Minimal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nazariya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Taqdimotni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moslashuvchan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Бизнесмен в презентации, указывая доску с графикой – Бесплатные иконки:  бизнес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2000240"/>
            <a:ext cx="3481371" cy="34813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41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707886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TAQDIMOT O’TKAZISH</a:t>
            </a:r>
            <a:endParaRPr lang="ru-RU" sz="4000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393927" y="-24"/>
            <a:ext cx="750074" cy="714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214414" y="1285860"/>
            <a:ext cx="764386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Taqdimotga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vaqtini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qisqartirsh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shablonlardan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foydalaning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742950" indent="-742950">
              <a:buAutoNum type="arabicPeriod"/>
            </a:pP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742950" indent="-742950">
              <a:buAutoNum type="arabicPeriod"/>
            </a:pP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Taqdimotni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noqulay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qilmang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slaydni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ko'p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ma'lumot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ortiqcha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yuklamang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43900" y="6215082"/>
            <a:ext cx="926948" cy="566718"/>
          </a:xfrm>
        </p:spPr>
        <p:txBody>
          <a:bodyPr anchor="b"/>
          <a:lstStyle/>
          <a:p>
            <a:fld id="{1182D2C8-8C08-481D-98E3-DD766A4C5F69}" type="slidenum">
              <a:rPr lang="ru-RU" sz="2400" smtClean="0">
                <a:solidFill>
                  <a:schemeClr val="tx1"/>
                </a:solidFill>
              </a:rPr>
              <a:pPr/>
              <a:t>42</a:t>
            </a:fld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-24"/>
            <a:ext cx="8143900" cy="707886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TAQDIMOT O’TKAZISH</a:t>
            </a:r>
            <a:endParaRPr lang="ru-RU" sz="4000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393927" y="-24"/>
            <a:ext cx="750074" cy="714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214414" y="1428736"/>
            <a:ext cx="771530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Informatsion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slaydlar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15-20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tadan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oshmasligi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Go'zallikdan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voz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keching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narsalarni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koldiring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1357298"/>
            <a:ext cx="7858180" cy="4643470"/>
          </a:xfrm>
        </p:spPr>
        <p:txBody>
          <a:bodyPr>
            <a:noAutofit/>
          </a:bodyPr>
          <a:lstStyle/>
          <a:p>
            <a:pPr marL="447675"/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NAZORAT S</a:t>
            </a:r>
            <a:r>
              <a:rPr lang="uz-Latn-U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VOLLARI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chemeClr val="tx1"/>
                </a:solidFill>
              </a:rPr>
              <a:pPr/>
              <a:t>43</a:t>
            </a:fld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57290" y="928670"/>
            <a:ext cx="707236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Prezentatsiyalar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tayyorlashda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multimedia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texnologiyalaridan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Taqdimot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tarkibi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ssenariysi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Grafik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dizayn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animatsiya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effektlari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videolardan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vaprezentatsiyalarda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audio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Taqdimot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Jadvallarni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taqdimotga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Multimedia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texnologiyalari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grafik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audio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ma'lumotlarning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qamrovli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taqdimoti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multimediya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texnologiyalaridan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foydalanishtaqdimotlar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393927" y="0"/>
            <a:ext cx="750074" cy="714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1357298"/>
            <a:ext cx="7858180" cy="4643470"/>
          </a:xfrm>
        </p:spPr>
        <p:txBody>
          <a:bodyPr>
            <a:noAutofit/>
          </a:bodyPr>
          <a:lstStyle/>
          <a:p>
            <a:pPr marL="447675"/>
            <a:r>
              <a:rPr lang="en-US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00100" y="0"/>
            <a:ext cx="8143900" cy="707886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NAZORAT S</a:t>
            </a:r>
            <a:r>
              <a:rPr lang="uz-Latn-U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VOLLARI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chemeClr val="tx1"/>
                </a:solidFill>
              </a:rPr>
              <a:pPr/>
              <a:t>44</a:t>
            </a:fld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57290" y="928670"/>
            <a:ext cx="707236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9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Prezentatsiyalar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qo'llash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sohalari.Terminlar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qaysi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uslubda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Imlo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qoidalari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Ilmiy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uslubga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terminlarni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aniqlang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Nutqingizni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g'ayrioddiy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esda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qolarli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Seminar,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yig'ilishi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konferentsiyada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nutq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so'zlang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grafik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ma'lumotlarni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qurilmalar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Font typeface="+mj-lt"/>
              <a:buAutoNum type="arabicPeriod" startAt="9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Taqdimot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tartibi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Taqdimot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usullari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393927" y="0"/>
            <a:ext cx="750074" cy="714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00100" y="0"/>
            <a:ext cx="8143900" cy="1323439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FOYDALANILGAN VA TAVSIYA ETILGAN ADABIYOTLAR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chemeClr val="tx1"/>
                </a:solidFill>
              </a:rPr>
              <a:pPr/>
              <a:t>45</a:t>
            </a:fld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71506" y="1357298"/>
            <a:ext cx="7858212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ru-RU" dirty="0" err="1" smtClean="0"/>
              <a:t>Шметткамп</a:t>
            </a:r>
            <a:r>
              <a:rPr lang="ru-RU" dirty="0" smtClean="0"/>
              <a:t>, М. Искусство презентации: ускоренный курс: пер. с нем./ </a:t>
            </a:r>
            <a:r>
              <a:rPr lang="ru-RU" dirty="0" err="1" smtClean="0"/>
              <a:t>науч</a:t>
            </a:r>
            <a:r>
              <a:rPr lang="ru-RU" dirty="0" smtClean="0"/>
              <a:t>. ред. Перевода Т.В. </a:t>
            </a:r>
            <a:r>
              <a:rPr lang="ru-RU" dirty="0" err="1" smtClean="0"/>
              <a:t>Соломович</a:t>
            </a:r>
            <a:r>
              <a:rPr lang="ru-RU" dirty="0" smtClean="0"/>
              <a:t>. – М.: Издательство «Дело и сервис», 2005. – 160 с. 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 err="1" smtClean="0"/>
              <a:t>Дилтс</a:t>
            </a:r>
            <a:r>
              <a:rPr lang="ru-RU" dirty="0" smtClean="0"/>
              <a:t>, Р. НЛП: навыки эффективной презентации: СПб: Питер, 2002. - 192 с. 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 smtClean="0"/>
              <a:t>Рыбникова, Т.Н. Любимые образы. Организация эффективной презентации. – М: Издательство «</a:t>
            </a:r>
            <a:r>
              <a:rPr lang="ru-RU" dirty="0" err="1" smtClean="0"/>
              <a:t>Эксмо</a:t>
            </a:r>
            <a:r>
              <a:rPr lang="ru-RU" dirty="0" smtClean="0"/>
              <a:t>», 2006. – 74 с. 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 err="1" smtClean="0"/>
              <a:t>Чумиков</a:t>
            </a:r>
            <a:r>
              <a:rPr lang="ru-RU" dirty="0" smtClean="0"/>
              <a:t>, А.Н., Бочаров, М.П. Связи с общественностью: теория и практика: </a:t>
            </a:r>
            <a:r>
              <a:rPr lang="ru-RU" dirty="0" err="1" smtClean="0"/>
              <a:t>Учеб.пособие</a:t>
            </a:r>
            <a:r>
              <a:rPr lang="ru-RU" dirty="0" smtClean="0"/>
              <a:t>. – 2-е изд., </a:t>
            </a:r>
            <a:r>
              <a:rPr lang="ru-RU" dirty="0" err="1" smtClean="0"/>
              <a:t>испр</a:t>
            </a:r>
            <a:r>
              <a:rPr lang="ru-RU" dirty="0" smtClean="0"/>
              <a:t>. и доп. – М.: Дело, 2004. – 496 с., 16 с. </a:t>
            </a:r>
            <a:r>
              <a:rPr lang="ru-RU" dirty="0" err="1" smtClean="0"/>
              <a:t>вкл</a:t>
            </a:r>
            <a:r>
              <a:rPr lang="ru-RU" dirty="0" smtClean="0"/>
              <a:t>. 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 err="1" smtClean="0"/>
              <a:t>Королько</a:t>
            </a:r>
            <a:r>
              <a:rPr lang="ru-RU" dirty="0" smtClean="0"/>
              <a:t>, В.Г. Основы паблик </a:t>
            </a:r>
            <a:r>
              <a:rPr lang="ru-RU" dirty="0" err="1" smtClean="0"/>
              <a:t>рилейшнз</a:t>
            </a:r>
            <a:r>
              <a:rPr lang="ru-RU" dirty="0" smtClean="0"/>
              <a:t>. – М.: «</a:t>
            </a:r>
            <a:r>
              <a:rPr lang="ru-RU" dirty="0" err="1" smtClean="0"/>
              <a:t>Рефл-бук</a:t>
            </a:r>
            <a:r>
              <a:rPr lang="ru-RU" dirty="0" smtClean="0"/>
              <a:t>»; К.: «</a:t>
            </a:r>
            <a:r>
              <a:rPr lang="ru-RU" dirty="0" err="1" smtClean="0"/>
              <a:t>Ваклер</a:t>
            </a:r>
            <a:r>
              <a:rPr lang="ru-RU" dirty="0" smtClean="0"/>
              <a:t>», 2002. – 528 с. 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 err="1" smtClean="0"/>
              <a:t>Хофф</a:t>
            </a:r>
            <a:r>
              <a:rPr lang="ru-RU" dirty="0" smtClean="0"/>
              <a:t>, Р. Я вижу вас голым: Как подготовиться к презентации и с блеском ее провести. – М.: Независимая фирма «Класс», 1996.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 smtClean="0"/>
              <a:t>M, </a:t>
            </a:r>
            <a:r>
              <a:rPr lang="ru-RU" dirty="0" err="1" smtClean="0"/>
              <a:t>Davis</a:t>
            </a:r>
            <a:r>
              <a:rPr lang="ru-RU" dirty="0" smtClean="0"/>
              <a:t>, </a:t>
            </a:r>
            <a:r>
              <a:rPr lang="ru-RU" dirty="0" err="1" smtClean="0"/>
              <a:t>Scientific</a:t>
            </a:r>
            <a:r>
              <a:rPr lang="ru-RU" dirty="0" smtClean="0"/>
              <a:t> </a:t>
            </a:r>
            <a:r>
              <a:rPr lang="ru-RU" dirty="0" err="1" smtClean="0"/>
              <a:t>Papers</a:t>
            </a:r>
            <a:r>
              <a:rPr lang="ru-RU" dirty="0" smtClean="0"/>
              <a:t> </a:t>
            </a:r>
            <a:r>
              <a:rPr lang="ru-RU" dirty="0" err="1" smtClean="0"/>
              <a:t>and</a:t>
            </a:r>
            <a:r>
              <a:rPr lang="ru-RU" dirty="0" smtClean="0"/>
              <a:t> </a:t>
            </a:r>
            <a:r>
              <a:rPr lang="ru-RU" dirty="0" err="1" smtClean="0"/>
              <a:t>Presentati</a:t>
            </a:r>
            <a:r>
              <a:rPr lang="ru-RU" dirty="0" smtClean="0"/>
              <a:t> </a:t>
            </a:r>
            <a:r>
              <a:rPr lang="ru-RU" dirty="0" err="1" smtClean="0"/>
              <a:t>ns</a:t>
            </a:r>
            <a:r>
              <a:rPr lang="ru-RU" dirty="0" smtClean="0"/>
              <a:t>, </a:t>
            </a:r>
            <a:r>
              <a:rPr lang="ru-RU" dirty="0" err="1" smtClean="0"/>
              <a:t>Academic</a:t>
            </a:r>
            <a:r>
              <a:rPr lang="ru-RU" dirty="0" smtClean="0"/>
              <a:t> </a:t>
            </a:r>
            <a:r>
              <a:rPr lang="ru-RU" dirty="0" err="1" smtClean="0"/>
              <a:t>Press</a:t>
            </a:r>
            <a:r>
              <a:rPr lang="ru-RU" dirty="0" smtClean="0"/>
              <a:t>, </a:t>
            </a:r>
            <a:r>
              <a:rPr lang="ru-RU" dirty="0" err="1" smtClean="0"/>
              <a:t>San</a:t>
            </a:r>
            <a:r>
              <a:rPr lang="ru-RU" dirty="0" smtClean="0"/>
              <a:t> </a:t>
            </a:r>
            <a:r>
              <a:rPr lang="ru-RU" dirty="0" err="1" smtClean="0"/>
              <a:t>Dieg</a:t>
            </a:r>
            <a:r>
              <a:rPr lang="ru-RU" dirty="0" smtClean="0"/>
              <a:t> , 2005. 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 err="1" smtClean="0"/>
              <a:t>Rhоdes</a:t>
            </a:r>
            <a:r>
              <a:rPr lang="ru-RU" dirty="0" smtClean="0"/>
              <a:t>, J.P., </a:t>
            </a:r>
            <a:r>
              <a:rPr lang="ru-RU" dirty="0" err="1" smtClean="0"/>
              <a:t>Gargett</a:t>
            </a:r>
            <a:r>
              <a:rPr lang="ru-RU" dirty="0" smtClean="0"/>
              <a:t>, A. </a:t>
            </a:r>
            <a:r>
              <a:rPr lang="ru-RU" dirty="0" err="1" smtClean="0"/>
              <a:t>and</a:t>
            </a:r>
            <a:r>
              <a:rPr lang="ru-RU" dirty="0" smtClean="0"/>
              <a:t> </a:t>
            </a:r>
            <a:r>
              <a:rPr lang="ru-RU" dirty="0" err="1" smtClean="0"/>
              <a:t>Abbоtt</a:t>
            </a:r>
            <a:r>
              <a:rPr lang="ru-RU" dirty="0" smtClean="0"/>
              <a:t>, M. </a:t>
            </a:r>
            <a:r>
              <a:rPr lang="ru-RU" dirty="0" err="1" smtClean="0"/>
              <a:t>Scientifically</a:t>
            </a:r>
            <a:r>
              <a:rPr lang="ru-RU" dirty="0" smtClean="0"/>
              <a:t> </a:t>
            </a:r>
            <a:r>
              <a:rPr lang="ru-RU" dirty="0" err="1" smtClean="0"/>
              <a:t>Speaking</a:t>
            </a:r>
            <a:r>
              <a:rPr lang="ru-RU" dirty="0" smtClean="0"/>
              <a:t> [Электронный ресурс], режим доступа http://www.t </a:t>
            </a:r>
            <a:r>
              <a:rPr lang="ru-RU" dirty="0" err="1" smtClean="0"/>
              <a:t>s</a:t>
            </a:r>
            <a:r>
              <a:rPr lang="ru-RU" dirty="0" smtClean="0"/>
              <a:t>. </a:t>
            </a:r>
            <a:r>
              <a:rPr lang="ru-RU" dirty="0" err="1" smtClean="0"/>
              <a:t>rg-pdfs-sci_speaking.pdf</a:t>
            </a:r>
            <a:r>
              <a:rPr lang="ru-RU" dirty="0" smtClean="0"/>
              <a:t> </a:t>
            </a:r>
            <a:r>
              <a:rPr lang="ru-RU" dirty="0" err="1" smtClean="0"/>
              <a:t>url</a:t>
            </a:r>
            <a:r>
              <a:rPr lang="ru-RU" dirty="0" smtClean="0"/>
              <a:t>. (Дата обращения: 17.10.2019). 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393926" y="571480"/>
            <a:ext cx="750074" cy="714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00100" y="0"/>
            <a:ext cx="8143900" cy="1323439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FOYDALANILGAN VA TAVSIYA ETILGAN ADABIYOTLAR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smtClean="0">
                <a:solidFill>
                  <a:schemeClr val="tx1"/>
                </a:solidFill>
              </a:rPr>
              <a:pPr/>
              <a:t>46</a:t>
            </a:fld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71506" y="1357298"/>
            <a:ext cx="785821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+mj-lt"/>
              <a:buAutoNum type="arabicPeriod" startAt="10"/>
            </a:pPr>
            <a:r>
              <a:rPr lang="ru-RU" dirty="0" err="1" smtClean="0"/>
              <a:t>Каптерев</a:t>
            </a:r>
            <a:r>
              <a:rPr lang="ru-RU" dirty="0" smtClean="0"/>
              <a:t>, А. Мастерство презентации: как создавать презентации, которые могут изменить мир/пер. с англ. С. Кировой. М.: Манн, Иванов и Фербер: </a:t>
            </a:r>
            <a:r>
              <a:rPr lang="ru-RU" dirty="0" err="1" smtClean="0"/>
              <a:t>Эксмо</a:t>
            </a:r>
            <a:r>
              <a:rPr lang="ru-RU" dirty="0" smtClean="0"/>
              <a:t>, 2012. 328 с. </a:t>
            </a:r>
          </a:p>
          <a:p>
            <a:pPr marL="342900" lvl="0" indent="-342900">
              <a:buFont typeface="+mj-lt"/>
              <a:buAutoNum type="arabicPeriod" startAt="10"/>
            </a:pPr>
            <a:r>
              <a:rPr lang="ru-RU" dirty="0" smtClean="0"/>
              <a:t>Лазарев, Д. Продающая презентация. М.: </a:t>
            </a:r>
            <a:r>
              <a:rPr lang="ru-RU" dirty="0" err="1" smtClean="0"/>
              <a:t>Альпина</a:t>
            </a:r>
            <a:r>
              <a:rPr lang="ru-RU" dirty="0" smtClean="0"/>
              <a:t> </a:t>
            </a:r>
            <a:r>
              <a:rPr lang="ru-RU" dirty="0" err="1" smtClean="0"/>
              <a:t>Паблишерз</a:t>
            </a:r>
            <a:r>
              <a:rPr lang="ru-RU" dirty="0" smtClean="0"/>
              <a:t>, 2009. 166 с. </a:t>
            </a:r>
          </a:p>
          <a:p>
            <a:pPr marL="342900" lvl="0" indent="-342900">
              <a:buFont typeface="+mj-lt"/>
              <a:buAutoNum type="arabicPeriod" startAt="10"/>
            </a:pPr>
            <a:r>
              <a:rPr lang="ru-RU" dirty="0" err="1" smtClean="0"/>
              <a:t>Ребрик</a:t>
            </a:r>
            <a:r>
              <a:rPr lang="ru-RU" dirty="0" smtClean="0"/>
              <a:t>, С. Б. Бизнес-презентация: 100 советов, как продать проекты, услуги, товары, идеи. СПб.: Питер, 2013. 206 с. </a:t>
            </a:r>
          </a:p>
          <a:p>
            <a:pPr marL="342900" lvl="0" indent="-342900">
              <a:buFont typeface="+mj-lt"/>
              <a:buAutoNum type="arabicPeriod" startAt="10"/>
            </a:pPr>
            <a:r>
              <a:rPr lang="ru-RU" dirty="0" err="1" smtClean="0"/>
              <a:t>Дикинсон</a:t>
            </a:r>
            <a:r>
              <a:rPr lang="ru-RU" dirty="0" smtClean="0"/>
              <a:t>, С. Презентация. Технология успеха / пер. с англ. А. </a:t>
            </a:r>
            <a:r>
              <a:rPr lang="ru-RU" dirty="0" err="1" smtClean="0"/>
              <a:t>Логвинской</a:t>
            </a:r>
            <a:r>
              <a:rPr lang="ru-RU" dirty="0" smtClean="0"/>
              <a:t>. М.: Олимп-Бизнес, 2003. 246 с. </a:t>
            </a:r>
          </a:p>
          <a:p>
            <a:pPr marL="342900" lvl="0" indent="-342900">
              <a:buFont typeface="+mj-lt"/>
              <a:buAutoNum type="arabicPeriod" startAt="10"/>
            </a:pPr>
            <a:r>
              <a:rPr lang="ru-RU" dirty="0" err="1" smtClean="0"/>
              <a:t>Балакирева</a:t>
            </a:r>
            <a:r>
              <a:rPr lang="ru-RU" dirty="0" smtClean="0"/>
              <a:t>, С.М.. Бизнес-презентации как ключевой инструмент выхода </a:t>
            </a:r>
            <a:r>
              <a:rPr lang="ru-RU" dirty="0" smtClean="0"/>
              <a:t>на рынки. </a:t>
            </a:r>
            <a:r>
              <a:rPr lang="ru-RU" dirty="0" smtClean="0"/>
              <a:t>Практические рекомендации по подготовке и проведению презентаций </a:t>
            </a:r>
            <a:r>
              <a:rPr lang="ru-RU" dirty="0" smtClean="0"/>
              <a:t>СПб.: Питер, 2015. 208 с</a:t>
            </a:r>
            <a:r>
              <a:rPr lang="ru-RU" dirty="0" smtClean="0"/>
              <a:t>.</a:t>
            </a:r>
          </a:p>
          <a:p>
            <a:pPr marL="342900" indent="-342900">
              <a:buFont typeface="+mj-lt"/>
              <a:buAutoNum type="arabicPeriod" startAt="10"/>
            </a:pPr>
            <a:r>
              <a:rPr lang="ru-RU" dirty="0" smtClean="0"/>
              <a:t>Тарасова, Ю.А. Руководство по проведению деловых презентаций: Учебное пособие. – Казань: Казанский государственный университет им. В.И. Ульянова-Ленина, 2008 г., 65 с. </a:t>
            </a:r>
            <a:r>
              <a:rPr lang="ru-RU" dirty="0" smtClean="0"/>
              <a:t> </a:t>
            </a:r>
            <a:endParaRPr lang="ru-RU" dirty="0" smtClean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393926" y="571480"/>
            <a:ext cx="750074" cy="714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357298"/>
            <a:ext cx="7215238" cy="457203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Savollar</a:t>
            </a:r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qo’shimchalar</a:t>
            </a:r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</a:t>
            </a:r>
            <a:b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e’tirozlar</a:t>
            </a:r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b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6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takliflar</a:t>
            </a:r>
            <a:r>
              <a:rPr lang="en-US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endParaRPr lang="ru-RU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2000" b="1" smtClean="0">
                <a:solidFill>
                  <a:schemeClr val="tx1"/>
                </a:solidFill>
              </a:rPr>
              <a:pPr/>
              <a:t>47</a:t>
            </a:fld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85794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393927" y="71438"/>
            <a:ext cx="750074" cy="714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357298"/>
            <a:ext cx="7215238" cy="4572032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6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E’tiboringiz</a:t>
            </a:r>
            <a:r>
              <a:rPr 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uchun</a:t>
            </a:r>
            <a:r>
              <a:rPr 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rahmat</a:t>
            </a:r>
            <a:r>
              <a:rPr lang="en-US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D2C8-8C08-481D-98E3-DD766A4C5F69}" type="slidenum">
              <a:rPr lang="ru-RU" sz="1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/>
              <a:t>48</a:t>
            </a:fld>
            <a:endParaRPr 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0"/>
            <a:ext cx="8143900" cy="785794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586" t="4494" r="23823" b="5626"/>
          <a:stretch>
            <a:fillRect/>
          </a:stretch>
        </p:blipFill>
        <p:spPr bwMode="auto">
          <a:xfrm>
            <a:off x="8318917" y="0"/>
            <a:ext cx="825084" cy="785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4798</TotalTime>
  <Words>1470</Words>
  <Application>Microsoft Office PowerPoint</Application>
  <PresentationFormat>Экран (4:3)</PresentationFormat>
  <Paragraphs>305</Paragraphs>
  <Slides>48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48</vt:i4>
      </vt:variant>
    </vt:vector>
  </HeadingPairs>
  <TitlesOfParts>
    <vt:vector size="49" baseType="lpstr">
      <vt:lpstr>Солнцестояние</vt:lpstr>
      <vt:lpstr>Soft skills for Engineers.  Lecture 13. </vt:lpstr>
      <vt:lpstr>13-MAVZU   NOTIQLIK SAN’ATI VA TAQDIMOT KO’NIKMALARI</vt:lpstr>
      <vt:lpstr> Jamoa nutqi. Tayorlash va ijro etish. 2. Jamoa nutqni taqdimoti. 3. PPTX taqdimotlarini     o’tkazishning o’ziga     hos hususiyatlari.  4. Foydalangan va     tavsiya 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. </vt:lpstr>
      <vt:lpstr>. </vt:lpstr>
      <vt:lpstr>Слайд 45</vt:lpstr>
      <vt:lpstr>Слайд 46</vt:lpstr>
      <vt:lpstr>Savollar, qo’shimchalar, e’tirozlar,  takliflar?</vt:lpstr>
      <vt:lpstr>E’tiboringiz uchun rahmat! 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Metallarga ishlov berish turlari, usullari va jihozlar,</dc:title>
  <dc:creator>Пользователь Windows</dc:creator>
  <cp:lastModifiedBy>Пользователь Windows</cp:lastModifiedBy>
  <cp:revision>383</cp:revision>
  <dcterms:created xsi:type="dcterms:W3CDTF">2021-05-20T07:27:36Z</dcterms:created>
  <dcterms:modified xsi:type="dcterms:W3CDTF">2021-11-12T14:06:41Z</dcterms:modified>
</cp:coreProperties>
</file>