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619" r:id="rId2"/>
    <p:sldId id="615" r:id="rId3"/>
    <p:sldId id="555" r:id="rId4"/>
    <p:sldId id="289" r:id="rId5"/>
    <p:sldId id="290" r:id="rId6"/>
    <p:sldId id="291" r:id="rId7"/>
    <p:sldId id="292" r:id="rId8"/>
    <p:sldId id="293" r:id="rId9"/>
    <p:sldId id="565" r:id="rId10"/>
    <p:sldId id="294" r:id="rId11"/>
    <p:sldId id="566" r:id="rId12"/>
    <p:sldId id="567" r:id="rId13"/>
    <p:sldId id="568" r:id="rId14"/>
    <p:sldId id="569" r:id="rId15"/>
    <p:sldId id="295" r:id="rId16"/>
    <p:sldId id="570" r:id="rId17"/>
    <p:sldId id="296" r:id="rId18"/>
    <p:sldId id="608" r:id="rId19"/>
    <p:sldId id="297" r:id="rId20"/>
    <p:sldId id="298" r:id="rId21"/>
    <p:sldId id="606" r:id="rId22"/>
    <p:sldId id="607" r:id="rId23"/>
    <p:sldId id="299" r:id="rId24"/>
    <p:sldId id="620" r:id="rId25"/>
    <p:sldId id="314" r:id="rId26"/>
    <p:sldId id="609" r:id="rId27"/>
    <p:sldId id="315" r:id="rId28"/>
    <p:sldId id="612" r:id="rId29"/>
    <p:sldId id="610" r:id="rId30"/>
    <p:sldId id="316" r:id="rId31"/>
    <p:sldId id="611" r:id="rId32"/>
    <p:sldId id="317" r:id="rId33"/>
    <p:sldId id="318" r:id="rId34"/>
    <p:sldId id="319" r:id="rId35"/>
    <p:sldId id="320" r:id="rId36"/>
    <p:sldId id="614" r:id="rId37"/>
    <p:sldId id="321" r:id="rId38"/>
    <p:sldId id="574" r:id="rId39"/>
    <p:sldId id="572" r:id="rId40"/>
    <p:sldId id="577" r:id="rId41"/>
  </p:sldIdLst>
  <p:sldSz cx="12192000" cy="6858000"/>
  <p:notesSz cx="6858000" cy="9144000"/>
  <p:defaultTextStyle>
    <a:defPPr>
      <a:defRPr lang="en-U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8" d="100"/>
          <a:sy n="78" d="100"/>
        </p:scale>
        <p:origin x="72"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9B389-AC82-47F0-9AFA-F96357F5F0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G"/>
          </a:p>
        </p:txBody>
      </p:sp>
      <p:sp>
        <p:nvSpPr>
          <p:cNvPr id="3" name="Subtitle 2">
            <a:extLst>
              <a:ext uri="{FF2B5EF4-FFF2-40B4-BE49-F238E27FC236}">
                <a16:creationId xmlns:a16="http://schemas.microsoft.com/office/drawing/2014/main" id="{4C4A90F0-5123-4F04-8584-43459DDA42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G"/>
          </a:p>
        </p:txBody>
      </p:sp>
      <p:sp>
        <p:nvSpPr>
          <p:cNvPr id="4" name="Date Placeholder 3">
            <a:extLst>
              <a:ext uri="{FF2B5EF4-FFF2-40B4-BE49-F238E27FC236}">
                <a16:creationId xmlns:a16="http://schemas.microsoft.com/office/drawing/2014/main" id="{304DC536-898E-4A41-9CFE-9EB31CCCC6FB}"/>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F706B4E3-7B24-480E-A881-35C0C40A099E}"/>
              </a:ext>
            </a:extLst>
          </p:cNvPr>
          <p:cNvSpPr>
            <a:spLocks noGrp="1"/>
          </p:cNvSpPr>
          <p:nvPr>
            <p:ph type="ftr" sz="quarter" idx="11"/>
          </p:nvPr>
        </p:nvSpPr>
        <p:spPr/>
        <p:txBody>
          <a:bodyPr/>
          <a:lstStyle/>
          <a:p>
            <a:endParaRPr lang="en-UG"/>
          </a:p>
        </p:txBody>
      </p:sp>
      <p:sp>
        <p:nvSpPr>
          <p:cNvPr id="6" name="Slide Number Placeholder 5">
            <a:extLst>
              <a:ext uri="{FF2B5EF4-FFF2-40B4-BE49-F238E27FC236}">
                <a16:creationId xmlns:a16="http://schemas.microsoft.com/office/drawing/2014/main" id="{5A9CF993-C6DE-424B-86D8-75EED1A65481}"/>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3273415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D73C4-ABB9-4D05-BA8F-F8EA0B7EFE7D}"/>
              </a:ext>
            </a:extLst>
          </p:cNvPr>
          <p:cNvSpPr>
            <a:spLocks noGrp="1"/>
          </p:cNvSpPr>
          <p:nvPr>
            <p:ph type="title"/>
          </p:nvPr>
        </p:nvSpPr>
        <p:spPr/>
        <p:txBody>
          <a:bodyPr/>
          <a:lstStyle/>
          <a:p>
            <a:r>
              <a:rPr lang="en-US"/>
              <a:t>Click to edit Master title style</a:t>
            </a:r>
            <a:endParaRPr lang="en-UG"/>
          </a:p>
        </p:txBody>
      </p:sp>
      <p:sp>
        <p:nvSpPr>
          <p:cNvPr id="3" name="Content Placeholder 2">
            <a:extLst>
              <a:ext uri="{FF2B5EF4-FFF2-40B4-BE49-F238E27FC236}">
                <a16:creationId xmlns:a16="http://schemas.microsoft.com/office/drawing/2014/main" id="{E226EE58-5A64-4C66-BE01-B8C4AC06B6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Date Placeholder 3">
            <a:extLst>
              <a:ext uri="{FF2B5EF4-FFF2-40B4-BE49-F238E27FC236}">
                <a16:creationId xmlns:a16="http://schemas.microsoft.com/office/drawing/2014/main" id="{D88330C6-7E3B-468B-9214-8C7E44C413DB}"/>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CBABB8CA-0ED1-4CBF-947A-CF2D241AA436}"/>
              </a:ext>
            </a:extLst>
          </p:cNvPr>
          <p:cNvSpPr>
            <a:spLocks noGrp="1"/>
          </p:cNvSpPr>
          <p:nvPr>
            <p:ph type="ftr" sz="quarter" idx="11"/>
          </p:nvPr>
        </p:nvSpPr>
        <p:spPr/>
        <p:txBody>
          <a:bodyPr/>
          <a:lstStyle/>
          <a:p>
            <a:endParaRPr lang="en-UG"/>
          </a:p>
        </p:txBody>
      </p:sp>
      <p:sp>
        <p:nvSpPr>
          <p:cNvPr id="6" name="Slide Number Placeholder 5">
            <a:extLst>
              <a:ext uri="{FF2B5EF4-FFF2-40B4-BE49-F238E27FC236}">
                <a16:creationId xmlns:a16="http://schemas.microsoft.com/office/drawing/2014/main" id="{17F681AF-55C6-45D7-ABD0-94956F9E424E}"/>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1875133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C0666-6CD0-47CD-92CA-824CE8D71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G"/>
          </a:p>
        </p:txBody>
      </p:sp>
      <p:sp>
        <p:nvSpPr>
          <p:cNvPr id="3" name="Text Placeholder 2">
            <a:extLst>
              <a:ext uri="{FF2B5EF4-FFF2-40B4-BE49-F238E27FC236}">
                <a16:creationId xmlns:a16="http://schemas.microsoft.com/office/drawing/2014/main" id="{CF1F98A1-8397-49E7-93F0-1FEAC65103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6AE034-9994-4530-A1EB-5595E45F5EA6}"/>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5DDA6FBD-5A5B-4E8A-9B3E-1E8D56B5DC2F}"/>
              </a:ext>
            </a:extLst>
          </p:cNvPr>
          <p:cNvSpPr>
            <a:spLocks noGrp="1"/>
          </p:cNvSpPr>
          <p:nvPr>
            <p:ph type="ftr" sz="quarter" idx="11"/>
          </p:nvPr>
        </p:nvSpPr>
        <p:spPr/>
        <p:txBody>
          <a:bodyPr/>
          <a:lstStyle/>
          <a:p>
            <a:endParaRPr lang="en-UG"/>
          </a:p>
        </p:txBody>
      </p:sp>
      <p:sp>
        <p:nvSpPr>
          <p:cNvPr id="6" name="Slide Number Placeholder 5">
            <a:extLst>
              <a:ext uri="{FF2B5EF4-FFF2-40B4-BE49-F238E27FC236}">
                <a16:creationId xmlns:a16="http://schemas.microsoft.com/office/drawing/2014/main" id="{18C93952-66A2-479D-B506-70B621549C3F}"/>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2477197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431FD-2301-4921-94B4-ABC3D2CC6C8D}"/>
              </a:ext>
            </a:extLst>
          </p:cNvPr>
          <p:cNvSpPr>
            <a:spLocks noGrp="1"/>
          </p:cNvSpPr>
          <p:nvPr>
            <p:ph type="title"/>
          </p:nvPr>
        </p:nvSpPr>
        <p:spPr/>
        <p:txBody>
          <a:bodyPr/>
          <a:lstStyle/>
          <a:p>
            <a:r>
              <a:rPr lang="en-US"/>
              <a:t>Click to edit Master title style</a:t>
            </a:r>
            <a:endParaRPr lang="en-UG"/>
          </a:p>
        </p:txBody>
      </p:sp>
      <p:sp>
        <p:nvSpPr>
          <p:cNvPr id="3" name="Content Placeholder 2">
            <a:extLst>
              <a:ext uri="{FF2B5EF4-FFF2-40B4-BE49-F238E27FC236}">
                <a16:creationId xmlns:a16="http://schemas.microsoft.com/office/drawing/2014/main" id="{DC6205E3-D991-41FB-BB04-FD541A3DE8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Content Placeholder 3">
            <a:extLst>
              <a:ext uri="{FF2B5EF4-FFF2-40B4-BE49-F238E27FC236}">
                <a16:creationId xmlns:a16="http://schemas.microsoft.com/office/drawing/2014/main" id="{64228BE1-FAD5-4463-844E-DA0275A329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5" name="Date Placeholder 4">
            <a:extLst>
              <a:ext uri="{FF2B5EF4-FFF2-40B4-BE49-F238E27FC236}">
                <a16:creationId xmlns:a16="http://schemas.microsoft.com/office/drawing/2014/main" id="{682F229E-6B05-4FD6-9112-204D1F58BB03}"/>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6" name="Footer Placeholder 5">
            <a:extLst>
              <a:ext uri="{FF2B5EF4-FFF2-40B4-BE49-F238E27FC236}">
                <a16:creationId xmlns:a16="http://schemas.microsoft.com/office/drawing/2014/main" id="{76295E47-6122-4124-9342-D88DDA93D114}"/>
              </a:ext>
            </a:extLst>
          </p:cNvPr>
          <p:cNvSpPr>
            <a:spLocks noGrp="1"/>
          </p:cNvSpPr>
          <p:nvPr>
            <p:ph type="ftr" sz="quarter" idx="11"/>
          </p:nvPr>
        </p:nvSpPr>
        <p:spPr/>
        <p:txBody>
          <a:bodyPr/>
          <a:lstStyle/>
          <a:p>
            <a:endParaRPr lang="en-UG"/>
          </a:p>
        </p:txBody>
      </p:sp>
      <p:sp>
        <p:nvSpPr>
          <p:cNvPr id="7" name="Slide Number Placeholder 6">
            <a:extLst>
              <a:ext uri="{FF2B5EF4-FFF2-40B4-BE49-F238E27FC236}">
                <a16:creationId xmlns:a16="http://schemas.microsoft.com/office/drawing/2014/main" id="{7F8F6036-1D82-450B-A0E5-CF0CBD653412}"/>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2587144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44A19-ADD4-4E7E-813E-6C845E2D8976}"/>
              </a:ext>
            </a:extLst>
          </p:cNvPr>
          <p:cNvSpPr>
            <a:spLocks noGrp="1"/>
          </p:cNvSpPr>
          <p:nvPr>
            <p:ph type="title"/>
          </p:nvPr>
        </p:nvSpPr>
        <p:spPr>
          <a:xfrm>
            <a:off x="839788" y="365125"/>
            <a:ext cx="10515600" cy="1325563"/>
          </a:xfrm>
        </p:spPr>
        <p:txBody>
          <a:bodyPr/>
          <a:lstStyle/>
          <a:p>
            <a:r>
              <a:rPr lang="en-US"/>
              <a:t>Click to edit Master title style</a:t>
            </a:r>
            <a:endParaRPr lang="en-UG"/>
          </a:p>
        </p:txBody>
      </p:sp>
      <p:sp>
        <p:nvSpPr>
          <p:cNvPr id="3" name="Text Placeholder 2">
            <a:extLst>
              <a:ext uri="{FF2B5EF4-FFF2-40B4-BE49-F238E27FC236}">
                <a16:creationId xmlns:a16="http://schemas.microsoft.com/office/drawing/2014/main" id="{48D033A7-9250-46E2-BF4C-6F095C4B85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0BF9A4D-5A8E-4FC5-A973-6945308B0F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5" name="Text Placeholder 4">
            <a:extLst>
              <a:ext uri="{FF2B5EF4-FFF2-40B4-BE49-F238E27FC236}">
                <a16:creationId xmlns:a16="http://schemas.microsoft.com/office/drawing/2014/main" id="{5D5F6A2F-53FD-4AB1-BC3E-A01B6C286E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D3BCE1-8104-4F20-9295-232CD4AEF7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7" name="Date Placeholder 6">
            <a:extLst>
              <a:ext uri="{FF2B5EF4-FFF2-40B4-BE49-F238E27FC236}">
                <a16:creationId xmlns:a16="http://schemas.microsoft.com/office/drawing/2014/main" id="{CAEEB26C-286A-4D73-936B-4D1459BAF5AA}"/>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8" name="Footer Placeholder 7">
            <a:extLst>
              <a:ext uri="{FF2B5EF4-FFF2-40B4-BE49-F238E27FC236}">
                <a16:creationId xmlns:a16="http://schemas.microsoft.com/office/drawing/2014/main" id="{6DA99FBE-8CF0-4421-90AC-851DC0C7D99A}"/>
              </a:ext>
            </a:extLst>
          </p:cNvPr>
          <p:cNvSpPr>
            <a:spLocks noGrp="1"/>
          </p:cNvSpPr>
          <p:nvPr>
            <p:ph type="ftr" sz="quarter" idx="11"/>
          </p:nvPr>
        </p:nvSpPr>
        <p:spPr/>
        <p:txBody>
          <a:bodyPr/>
          <a:lstStyle/>
          <a:p>
            <a:endParaRPr lang="en-UG"/>
          </a:p>
        </p:txBody>
      </p:sp>
      <p:sp>
        <p:nvSpPr>
          <p:cNvPr id="9" name="Slide Number Placeholder 8">
            <a:extLst>
              <a:ext uri="{FF2B5EF4-FFF2-40B4-BE49-F238E27FC236}">
                <a16:creationId xmlns:a16="http://schemas.microsoft.com/office/drawing/2014/main" id="{36147B97-B531-466A-8769-02FC867472AC}"/>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1084473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C6FBF-9B0E-44C5-A076-33E5D7C3522F}"/>
              </a:ext>
            </a:extLst>
          </p:cNvPr>
          <p:cNvSpPr>
            <a:spLocks noGrp="1"/>
          </p:cNvSpPr>
          <p:nvPr>
            <p:ph type="title"/>
          </p:nvPr>
        </p:nvSpPr>
        <p:spPr/>
        <p:txBody>
          <a:bodyPr/>
          <a:lstStyle/>
          <a:p>
            <a:r>
              <a:rPr lang="en-US"/>
              <a:t>Click to edit Master title style</a:t>
            </a:r>
            <a:endParaRPr lang="en-UG"/>
          </a:p>
        </p:txBody>
      </p:sp>
      <p:sp>
        <p:nvSpPr>
          <p:cNvPr id="3" name="Date Placeholder 2">
            <a:extLst>
              <a:ext uri="{FF2B5EF4-FFF2-40B4-BE49-F238E27FC236}">
                <a16:creationId xmlns:a16="http://schemas.microsoft.com/office/drawing/2014/main" id="{A7CD88E1-9150-4D0D-A579-B20BE0803423}"/>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4" name="Footer Placeholder 3">
            <a:extLst>
              <a:ext uri="{FF2B5EF4-FFF2-40B4-BE49-F238E27FC236}">
                <a16:creationId xmlns:a16="http://schemas.microsoft.com/office/drawing/2014/main" id="{9BBA4DF3-09B5-4D35-9026-873F22F64129}"/>
              </a:ext>
            </a:extLst>
          </p:cNvPr>
          <p:cNvSpPr>
            <a:spLocks noGrp="1"/>
          </p:cNvSpPr>
          <p:nvPr>
            <p:ph type="ftr" sz="quarter" idx="11"/>
          </p:nvPr>
        </p:nvSpPr>
        <p:spPr/>
        <p:txBody>
          <a:bodyPr/>
          <a:lstStyle/>
          <a:p>
            <a:endParaRPr lang="en-UG"/>
          </a:p>
        </p:txBody>
      </p:sp>
      <p:sp>
        <p:nvSpPr>
          <p:cNvPr id="5" name="Slide Number Placeholder 4">
            <a:extLst>
              <a:ext uri="{FF2B5EF4-FFF2-40B4-BE49-F238E27FC236}">
                <a16:creationId xmlns:a16="http://schemas.microsoft.com/office/drawing/2014/main" id="{0B346444-472E-4D54-8BCB-5F32EC218E00}"/>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4160667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C0431B-C112-482D-99A3-715D704137FA}"/>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3" name="Footer Placeholder 2">
            <a:extLst>
              <a:ext uri="{FF2B5EF4-FFF2-40B4-BE49-F238E27FC236}">
                <a16:creationId xmlns:a16="http://schemas.microsoft.com/office/drawing/2014/main" id="{4310C9A2-D0B5-4270-82C7-E2D2233AB2FD}"/>
              </a:ext>
            </a:extLst>
          </p:cNvPr>
          <p:cNvSpPr>
            <a:spLocks noGrp="1"/>
          </p:cNvSpPr>
          <p:nvPr>
            <p:ph type="ftr" sz="quarter" idx="11"/>
          </p:nvPr>
        </p:nvSpPr>
        <p:spPr/>
        <p:txBody>
          <a:bodyPr/>
          <a:lstStyle/>
          <a:p>
            <a:endParaRPr lang="en-UG"/>
          </a:p>
        </p:txBody>
      </p:sp>
      <p:sp>
        <p:nvSpPr>
          <p:cNvPr id="4" name="Slide Number Placeholder 3">
            <a:extLst>
              <a:ext uri="{FF2B5EF4-FFF2-40B4-BE49-F238E27FC236}">
                <a16:creationId xmlns:a16="http://schemas.microsoft.com/office/drawing/2014/main" id="{CD85440C-80FC-4B3A-B0E6-45ADBF2838E5}"/>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323563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9860D-6E25-4A9C-8D45-1370616E2D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G"/>
          </a:p>
        </p:txBody>
      </p:sp>
      <p:sp>
        <p:nvSpPr>
          <p:cNvPr id="3" name="Content Placeholder 2">
            <a:extLst>
              <a:ext uri="{FF2B5EF4-FFF2-40B4-BE49-F238E27FC236}">
                <a16:creationId xmlns:a16="http://schemas.microsoft.com/office/drawing/2014/main" id="{BE2801AD-E4E8-4180-A889-753463BA95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Text Placeholder 3">
            <a:extLst>
              <a:ext uri="{FF2B5EF4-FFF2-40B4-BE49-F238E27FC236}">
                <a16:creationId xmlns:a16="http://schemas.microsoft.com/office/drawing/2014/main" id="{9F853A6E-A52C-46BB-931A-0F93B17702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51094C-F202-4B7E-93AD-DECB96CC4475}"/>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6" name="Footer Placeholder 5">
            <a:extLst>
              <a:ext uri="{FF2B5EF4-FFF2-40B4-BE49-F238E27FC236}">
                <a16:creationId xmlns:a16="http://schemas.microsoft.com/office/drawing/2014/main" id="{39C3C254-BEA1-4E1D-912D-AAD455F4911F}"/>
              </a:ext>
            </a:extLst>
          </p:cNvPr>
          <p:cNvSpPr>
            <a:spLocks noGrp="1"/>
          </p:cNvSpPr>
          <p:nvPr>
            <p:ph type="ftr" sz="quarter" idx="11"/>
          </p:nvPr>
        </p:nvSpPr>
        <p:spPr/>
        <p:txBody>
          <a:bodyPr/>
          <a:lstStyle/>
          <a:p>
            <a:endParaRPr lang="en-UG"/>
          </a:p>
        </p:txBody>
      </p:sp>
      <p:sp>
        <p:nvSpPr>
          <p:cNvPr id="7" name="Slide Number Placeholder 6">
            <a:extLst>
              <a:ext uri="{FF2B5EF4-FFF2-40B4-BE49-F238E27FC236}">
                <a16:creationId xmlns:a16="http://schemas.microsoft.com/office/drawing/2014/main" id="{74D18896-EB1C-4787-90C3-F7FEF71BDB4A}"/>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412776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BBA37-6964-4530-9D63-2E526F59AE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G"/>
          </a:p>
        </p:txBody>
      </p:sp>
      <p:sp>
        <p:nvSpPr>
          <p:cNvPr id="3" name="Picture Placeholder 2">
            <a:extLst>
              <a:ext uri="{FF2B5EF4-FFF2-40B4-BE49-F238E27FC236}">
                <a16:creationId xmlns:a16="http://schemas.microsoft.com/office/drawing/2014/main" id="{EF0B13DE-5EC7-4178-9700-AFC5F86CED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G"/>
          </a:p>
        </p:txBody>
      </p:sp>
      <p:sp>
        <p:nvSpPr>
          <p:cNvPr id="4" name="Text Placeholder 3">
            <a:extLst>
              <a:ext uri="{FF2B5EF4-FFF2-40B4-BE49-F238E27FC236}">
                <a16:creationId xmlns:a16="http://schemas.microsoft.com/office/drawing/2014/main" id="{66BAB492-6873-4006-B074-EE2DADF623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6F963A-3C05-411E-B4E4-B4A44D03FB65}"/>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6" name="Footer Placeholder 5">
            <a:extLst>
              <a:ext uri="{FF2B5EF4-FFF2-40B4-BE49-F238E27FC236}">
                <a16:creationId xmlns:a16="http://schemas.microsoft.com/office/drawing/2014/main" id="{524EB6B9-C72B-4CCB-BECD-A299CEC6A3B3}"/>
              </a:ext>
            </a:extLst>
          </p:cNvPr>
          <p:cNvSpPr>
            <a:spLocks noGrp="1"/>
          </p:cNvSpPr>
          <p:nvPr>
            <p:ph type="ftr" sz="quarter" idx="11"/>
          </p:nvPr>
        </p:nvSpPr>
        <p:spPr/>
        <p:txBody>
          <a:bodyPr/>
          <a:lstStyle/>
          <a:p>
            <a:endParaRPr lang="en-UG"/>
          </a:p>
        </p:txBody>
      </p:sp>
      <p:sp>
        <p:nvSpPr>
          <p:cNvPr id="7" name="Slide Number Placeholder 6">
            <a:extLst>
              <a:ext uri="{FF2B5EF4-FFF2-40B4-BE49-F238E27FC236}">
                <a16:creationId xmlns:a16="http://schemas.microsoft.com/office/drawing/2014/main" id="{D8C6FB03-0DE8-4D94-8933-1E432674F53C}"/>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881092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536AD-051A-41BA-8BCD-FD336E77F90D}"/>
              </a:ext>
            </a:extLst>
          </p:cNvPr>
          <p:cNvSpPr>
            <a:spLocks noGrp="1"/>
          </p:cNvSpPr>
          <p:nvPr>
            <p:ph type="title"/>
          </p:nvPr>
        </p:nvSpPr>
        <p:spPr/>
        <p:txBody>
          <a:bodyPr/>
          <a:lstStyle/>
          <a:p>
            <a:r>
              <a:rPr lang="en-US"/>
              <a:t>Click to edit Master title style</a:t>
            </a:r>
            <a:endParaRPr lang="en-UG"/>
          </a:p>
        </p:txBody>
      </p:sp>
      <p:sp>
        <p:nvSpPr>
          <p:cNvPr id="3" name="Vertical Text Placeholder 2">
            <a:extLst>
              <a:ext uri="{FF2B5EF4-FFF2-40B4-BE49-F238E27FC236}">
                <a16:creationId xmlns:a16="http://schemas.microsoft.com/office/drawing/2014/main" id="{0E16037C-572D-4049-8934-6F705D5A12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Date Placeholder 3">
            <a:extLst>
              <a:ext uri="{FF2B5EF4-FFF2-40B4-BE49-F238E27FC236}">
                <a16:creationId xmlns:a16="http://schemas.microsoft.com/office/drawing/2014/main" id="{FE0CA7CA-5BE4-4C6E-BA88-E4120E06D468}"/>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08535140-D1E7-4B94-95A5-6920F33F56CF}"/>
              </a:ext>
            </a:extLst>
          </p:cNvPr>
          <p:cNvSpPr>
            <a:spLocks noGrp="1"/>
          </p:cNvSpPr>
          <p:nvPr>
            <p:ph type="ftr" sz="quarter" idx="11"/>
          </p:nvPr>
        </p:nvSpPr>
        <p:spPr/>
        <p:txBody>
          <a:bodyPr/>
          <a:lstStyle/>
          <a:p>
            <a:endParaRPr lang="en-UG"/>
          </a:p>
        </p:txBody>
      </p:sp>
      <p:sp>
        <p:nvSpPr>
          <p:cNvPr id="6" name="Slide Number Placeholder 5">
            <a:extLst>
              <a:ext uri="{FF2B5EF4-FFF2-40B4-BE49-F238E27FC236}">
                <a16:creationId xmlns:a16="http://schemas.microsoft.com/office/drawing/2014/main" id="{2D24C7A9-2393-4447-A628-FB60E9DD7F17}"/>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2121627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EEF16D-616B-4067-95E4-587904B167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G"/>
          </a:p>
        </p:txBody>
      </p:sp>
      <p:sp>
        <p:nvSpPr>
          <p:cNvPr id="3" name="Vertical Text Placeholder 2">
            <a:extLst>
              <a:ext uri="{FF2B5EF4-FFF2-40B4-BE49-F238E27FC236}">
                <a16:creationId xmlns:a16="http://schemas.microsoft.com/office/drawing/2014/main" id="{C9B8A044-C81E-4ACB-A8C3-8A86095CDD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Date Placeholder 3">
            <a:extLst>
              <a:ext uri="{FF2B5EF4-FFF2-40B4-BE49-F238E27FC236}">
                <a16:creationId xmlns:a16="http://schemas.microsoft.com/office/drawing/2014/main" id="{05DD450B-BD11-4E0D-9419-F0456375D6AE}"/>
              </a:ext>
            </a:extLst>
          </p:cNvPr>
          <p:cNvSpPr>
            <a:spLocks noGrp="1"/>
          </p:cNvSpPr>
          <p:nvPr>
            <p:ph type="dt" sz="half" idx="10"/>
          </p:nvPr>
        </p:nvSpPr>
        <p:spPr/>
        <p:txBody>
          <a:body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F0C3154B-C526-4A00-8E9C-4F3FAC353A91}"/>
              </a:ext>
            </a:extLst>
          </p:cNvPr>
          <p:cNvSpPr>
            <a:spLocks noGrp="1"/>
          </p:cNvSpPr>
          <p:nvPr>
            <p:ph type="ftr" sz="quarter" idx="11"/>
          </p:nvPr>
        </p:nvSpPr>
        <p:spPr/>
        <p:txBody>
          <a:bodyPr/>
          <a:lstStyle/>
          <a:p>
            <a:endParaRPr lang="en-UG"/>
          </a:p>
        </p:txBody>
      </p:sp>
      <p:sp>
        <p:nvSpPr>
          <p:cNvPr id="6" name="Slide Number Placeholder 5">
            <a:extLst>
              <a:ext uri="{FF2B5EF4-FFF2-40B4-BE49-F238E27FC236}">
                <a16:creationId xmlns:a16="http://schemas.microsoft.com/office/drawing/2014/main" id="{57FEAA84-681B-40B0-92A0-50B5221A7AC3}"/>
              </a:ext>
            </a:extLst>
          </p:cNvPr>
          <p:cNvSpPr>
            <a:spLocks noGrp="1"/>
          </p:cNvSpPr>
          <p:nvPr>
            <p:ph type="sldNum" sz="quarter" idx="12"/>
          </p:nvPr>
        </p:nvSpPr>
        <p:spPr/>
        <p:txBody>
          <a:bodyPr/>
          <a:lstStyle/>
          <a:p>
            <a:fld id="{B2AFDA58-BEF9-4F57-984B-CECD0E8982DC}" type="slidenum">
              <a:rPr lang="en-UG" smtClean="0"/>
              <a:t>‹#›</a:t>
            </a:fld>
            <a:endParaRPr lang="en-UG"/>
          </a:p>
        </p:txBody>
      </p:sp>
    </p:spTree>
    <p:extLst>
      <p:ext uri="{BB962C8B-B14F-4D97-AF65-F5344CB8AC3E}">
        <p14:creationId xmlns:p14="http://schemas.microsoft.com/office/powerpoint/2010/main" val="2730705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B738D6-9CEC-4EA1-ABEA-3B8F4FAB40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G"/>
          </a:p>
        </p:txBody>
      </p:sp>
      <p:sp>
        <p:nvSpPr>
          <p:cNvPr id="3" name="Text Placeholder 2">
            <a:extLst>
              <a:ext uri="{FF2B5EF4-FFF2-40B4-BE49-F238E27FC236}">
                <a16:creationId xmlns:a16="http://schemas.microsoft.com/office/drawing/2014/main" id="{A70C60A3-B62F-479F-AC5A-531B002B4D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G"/>
          </a:p>
        </p:txBody>
      </p:sp>
      <p:sp>
        <p:nvSpPr>
          <p:cNvPr id="4" name="Date Placeholder 3">
            <a:extLst>
              <a:ext uri="{FF2B5EF4-FFF2-40B4-BE49-F238E27FC236}">
                <a16:creationId xmlns:a16="http://schemas.microsoft.com/office/drawing/2014/main" id="{1419B8E2-C357-491D-BAAF-7867A2E7D7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2EA01D-73C1-4401-953D-67DBF92605DD}" type="datetimeFigureOut">
              <a:rPr lang="en-UG" smtClean="0"/>
              <a:t>09/10/2021</a:t>
            </a:fld>
            <a:endParaRPr lang="en-UG"/>
          </a:p>
        </p:txBody>
      </p:sp>
      <p:sp>
        <p:nvSpPr>
          <p:cNvPr id="5" name="Footer Placeholder 4">
            <a:extLst>
              <a:ext uri="{FF2B5EF4-FFF2-40B4-BE49-F238E27FC236}">
                <a16:creationId xmlns:a16="http://schemas.microsoft.com/office/drawing/2014/main" id="{389CF4D0-ADDC-4260-B3B3-7A28E66D1D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G"/>
          </a:p>
        </p:txBody>
      </p:sp>
      <p:sp>
        <p:nvSpPr>
          <p:cNvPr id="6" name="Slide Number Placeholder 5">
            <a:extLst>
              <a:ext uri="{FF2B5EF4-FFF2-40B4-BE49-F238E27FC236}">
                <a16:creationId xmlns:a16="http://schemas.microsoft.com/office/drawing/2014/main" id="{4F57381D-CF90-48D0-B30A-084311540E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AFDA58-BEF9-4F57-984B-CECD0E8982DC}" type="slidenum">
              <a:rPr lang="en-UG" smtClean="0"/>
              <a:t>‹#›</a:t>
            </a:fld>
            <a:endParaRPr lang="en-UG"/>
          </a:p>
        </p:txBody>
      </p:sp>
    </p:spTree>
    <p:extLst>
      <p:ext uri="{BB962C8B-B14F-4D97-AF65-F5344CB8AC3E}">
        <p14:creationId xmlns:p14="http://schemas.microsoft.com/office/powerpoint/2010/main" val="4002618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osebulinga@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57852-8BF7-4A8B-92C9-FCBB1D1B960E}"/>
              </a:ext>
            </a:extLst>
          </p:cNvPr>
          <p:cNvSpPr>
            <a:spLocks noGrp="1"/>
          </p:cNvSpPr>
          <p:nvPr>
            <p:ph type="title"/>
          </p:nvPr>
        </p:nvSpPr>
        <p:spPr>
          <a:xfrm>
            <a:off x="782541" y="317418"/>
            <a:ext cx="10515600" cy="1325563"/>
          </a:xfrm>
        </p:spPr>
        <p:txBody>
          <a:bodyPr>
            <a:normAutofit/>
          </a:bodyPr>
          <a:lstStyle/>
          <a:p>
            <a:pPr algn="ctr"/>
            <a:r>
              <a:rPr lang="en-US" sz="6000" b="1" dirty="0"/>
              <a:t>Programing Methodology in C</a:t>
            </a:r>
            <a:endParaRPr lang="en-UG" sz="6000" b="1" dirty="0"/>
          </a:p>
        </p:txBody>
      </p:sp>
      <p:sp>
        <p:nvSpPr>
          <p:cNvPr id="3" name="Content Placeholder 2">
            <a:extLst>
              <a:ext uri="{FF2B5EF4-FFF2-40B4-BE49-F238E27FC236}">
                <a16:creationId xmlns:a16="http://schemas.microsoft.com/office/drawing/2014/main" id="{DB47F702-9BEB-499C-8A82-A3D0729ABF79}"/>
              </a:ext>
            </a:extLst>
          </p:cNvPr>
          <p:cNvSpPr>
            <a:spLocks noGrp="1"/>
          </p:cNvSpPr>
          <p:nvPr>
            <p:ph idx="1"/>
          </p:nvPr>
        </p:nvSpPr>
        <p:spPr>
          <a:xfrm>
            <a:off x="838200" y="2370137"/>
            <a:ext cx="10906125" cy="3036750"/>
          </a:xfrm>
        </p:spPr>
        <p:txBody>
          <a:bodyPr>
            <a:normAutofit/>
          </a:bodyPr>
          <a:lstStyle/>
          <a:p>
            <a:pPr marL="0" indent="0" algn="ctr">
              <a:buNone/>
            </a:pPr>
            <a:r>
              <a:rPr lang="en-US" sz="4000" dirty="0"/>
              <a:t>Lecture 5 – Operators and Input/Output Functions</a:t>
            </a:r>
          </a:p>
          <a:p>
            <a:pPr marL="0" indent="0" algn="ctr">
              <a:buNone/>
            </a:pPr>
            <a:endParaRPr lang="en-US" sz="4000" dirty="0"/>
          </a:p>
          <a:p>
            <a:pPr marL="0" indent="0" algn="ctr">
              <a:buNone/>
            </a:pPr>
            <a:r>
              <a:rPr lang="en-US" sz="4000" dirty="0"/>
              <a:t>By Elubu Joseph</a:t>
            </a:r>
          </a:p>
          <a:p>
            <a:pPr marL="0" indent="0" algn="ctr">
              <a:buNone/>
            </a:pPr>
            <a:r>
              <a:rPr lang="en-US" dirty="0">
                <a:hlinkClick r:id="rId2"/>
              </a:rPr>
              <a:t>josebulinga@gmail.com</a:t>
            </a:r>
            <a:r>
              <a:rPr lang="en-US" dirty="0"/>
              <a:t> </a:t>
            </a:r>
            <a:endParaRPr lang="en-UG" dirty="0"/>
          </a:p>
        </p:txBody>
      </p:sp>
      <p:sp>
        <p:nvSpPr>
          <p:cNvPr id="5" name="Footer Placeholder 4">
            <a:extLst>
              <a:ext uri="{FF2B5EF4-FFF2-40B4-BE49-F238E27FC236}">
                <a16:creationId xmlns:a16="http://schemas.microsoft.com/office/drawing/2014/main" id="{076645DC-14C8-4B36-AFB4-A8A44C856A7C}"/>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EFF7824-360E-42D6-8F4F-1FA9F47247FE}"/>
              </a:ext>
            </a:extLst>
          </p:cNvPr>
          <p:cNvSpPr>
            <a:spLocks noGrp="1"/>
          </p:cNvSpPr>
          <p:nvPr>
            <p:ph type="sldNum" sz="quarter" idx="12"/>
          </p:nvPr>
        </p:nvSpPr>
        <p:spPr/>
        <p:txBody>
          <a:bodyPr/>
          <a:lstStyle/>
          <a:p>
            <a:fld id="{E3D8312D-EBC0-4F04-8D11-9D6FEC6384CB}" type="slidenum">
              <a:rPr lang="en-US" smtClean="0"/>
              <a:t>1</a:t>
            </a:fld>
            <a:endParaRPr lang="en-US"/>
          </a:p>
        </p:txBody>
      </p:sp>
    </p:spTree>
    <p:extLst>
      <p:ext uri="{BB962C8B-B14F-4D97-AF65-F5344CB8AC3E}">
        <p14:creationId xmlns:p14="http://schemas.microsoft.com/office/powerpoint/2010/main" val="651066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2"/>
                                        </p:tgtEl>
                                        <p:attrNameLst>
                                          <p:attrName>style.color</p:attrName>
                                        </p:attrNameLst>
                                      </p:cBhvr>
                                      <p:to>
                                        <p:clrVal>
                                          <a:schemeClr val="accent2"/>
                                        </p:clrVal>
                                      </p:to>
                                    </p:set>
                                    <p:set>
                                      <p:cBhvr>
                                        <p:cTn id="7" dur="500" fill="hold"/>
                                        <p:tgtEl>
                                          <p:spTgt spid="2"/>
                                        </p:tgtEl>
                                        <p:attrNameLst>
                                          <p:attrName>fillcolor</p:attrName>
                                        </p:attrNameLst>
                                      </p:cBhvr>
                                      <p:to>
                                        <p:clrVal>
                                          <a:schemeClr val="accent2"/>
                                        </p:clrVal>
                                      </p:to>
                                    </p:set>
                                    <p:set>
                                      <p:cBhvr>
                                        <p:cTn id="8" dur="500" fill="hold"/>
                                        <p:tgtEl>
                                          <p:spTgt spid="2"/>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16" presetClass="emph" presetSubtype="0" fill="hold" nodeType="clickEffect">
                                  <p:stCondLst>
                                    <p:cond delay="0"/>
                                  </p:stCondLst>
                                  <p:iterate type="lt">
                                    <p:tmPct val="4000"/>
                                  </p:iterate>
                                  <p:childTnLst>
                                    <p:set>
                                      <p:cBhvr override="childStyle">
                                        <p:cTn id="12" dur="500" fill="hold"/>
                                        <p:tgtEl>
                                          <p:spTgt spid="3">
                                            <p:txEl>
                                              <p:pRg st="0" end="0"/>
                                            </p:txEl>
                                          </p:spTgt>
                                        </p:tgtEl>
                                        <p:attrNameLst>
                                          <p:attrName>style.color</p:attrName>
                                        </p:attrNameLst>
                                      </p:cBhvr>
                                      <p:to>
                                        <p:clrVal>
                                          <a:schemeClr val="accent2"/>
                                        </p:clrVal>
                                      </p:to>
                                    </p:set>
                                    <p:set>
                                      <p:cBhvr>
                                        <p:cTn id="13" dur="500" fill="hold"/>
                                        <p:tgtEl>
                                          <p:spTgt spid="3">
                                            <p:txEl>
                                              <p:pRg st="0" end="0"/>
                                            </p:txEl>
                                          </p:spTgt>
                                        </p:tgtEl>
                                        <p:attrNameLst>
                                          <p:attrName>fillcolor</p:attrName>
                                        </p:attrNameLst>
                                      </p:cBhvr>
                                      <p:to>
                                        <p:clrVal>
                                          <a:schemeClr val="accent2"/>
                                        </p:clrVal>
                                      </p:to>
                                    </p:set>
                                    <p:set>
                                      <p:cBhvr>
                                        <p:cTn id="14" dur="500" fill="hold"/>
                                        <p:tgtEl>
                                          <p:spTgt spid="3">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p>
        </p:txBody>
      </p:sp>
      <p:sp>
        <p:nvSpPr>
          <p:cNvPr id="3" name="Content Placeholder 2"/>
          <p:cNvSpPr>
            <a:spLocks noGrp="1"/>
          </p:cNvSpPr>
          <p:nvPr>
            <p:ph sz="half" idx="1"/>
          </p:nvPr>
        </p:nvSpPr>
        <p:spPr>
          <a:xfrm>
            <a:off x="838200" y="1825625"/>
            <a:ext cx="5257800" cy="2142218"/>
          </a:xfrm>
        </p:spPr>
        <p:txBody>
          <a:bodyPr>
            <a:normAutofit/>
          </a:bodyPr>
          <a:lstStyle/>
          <a:p>
            <a:pPr marL="514350" indent="-514350">
              <a:buFont typeface="+mj-lt"/>
              <a:buAutoNum type="arabicPeriod"/>
            </a:pPr>
            <a:r>
              <a:rPr lang="en-US" sz="4800" dirty="0">
                <a:latin typeface="Microsoft Himalaya" panose="01010100010101010101" pitchFamily="2" charset="0"/>
                <a:ea typeface="Microsoft Himalaya" panose="01010100010101010101" pitchFamily="2" charset="0"/>
                <a:cs typeface="Microsoft Himalaya" panose="01010100010101010101" pitchFamily="2" charset="0"/>
              </a:rPr>
              <a:t>Operators in C Language</a:t>
            </a:r>
          </a:p>
          <a:p>
            <a:pPr marL="514350" indent="-514350">
              <a:buFont typeface="+mj-lt"/>
              <a:buAutoNum type="arabicPeriod"/>
            </a:pPr>
            <a:r>
              <a:rPr lang="en-US" sz="4800" dirty="0">
                <a:latin typeface="Microsoft Himalaya" panose="01010100010101010101" pitchFamily="2" charset="0"/>
                <a:ea typeface="Microsoft Himalaya" panose="01010100010101010101" pitchFamily="2" charset="0"/>
                <a:cs typeface="Microsoft Himalaya" panose="01010100010101010101" pitchFamily="2" charset="0"/>
              </a:rPr>
              <a:t>C Input / Output</a:t>
            </a:r>
          </a:p>
          <a:p>
            <a:pPr marL="0" indent="0">
              <a:buNone/>
            </a:pPr>
            <a:endParaRPr lang="en-US" dirty="0"/>
          </a:p>
          <a:p>
            <a:endParaRPr lang="en-US" dirty="0"/>
          </a:p>
          <a:p>
            <a:pPr marL="0" indent="0">
              <a:buNone/>
            </a:pPr>
            <a:endParaRPr lang="en-US" dirty="0"/>
          </a:p>
        </p:txBody>
      </p:sp>
      <p:sp>
        <p:nvSpPr>
          <p:cNvPr id="5" name="Date Placeholder 4">
            <a:extLst>
              <a:ext uri="{FF2B5EF4-FFF2-40B4-BE49-F238E27FC236}">
                <a16:creationId xmlns:a16="http://schemas.microsoft.com/office/drawing/2014/main" id="{2AD7B9BD-CEB1-4698-984B-D5812E4DDEF6}"/>
              </a:ext>
            </a:extLst>
          </p:cNvPr>
          <p:cNvSpPr>
            <a:spLocks noGrp="1"/>
          </p:cNvSpPr>
          <p:nvPr>
            <p:ph type="dt" sz="half" idx="10"/>
          </p:nvPr>
        </p:nvSpPr>
        <p:spPr/>
        <p:txBody>
          <a:bodyPr/>
          <a:lstStyle/>
          <a:p>
            <a:fld id="{95F947D5-4633-4AD5-8CA3-8231F339D624}" type="datetime1">
              <a:rPr lang="en-US" smtClean="0"/>
              <a:t>10/9/2021</a:t>
            </a:fld>
            <a:endParaRPr lang="en-US" dirty="0"/>
          </a:p>
        </p:txBody>
      </p:sp>
      <p:sp>
        <p:nvSpPr>
          <p:cNvPr id="6" name="Footer Placeholder 5">
            <a:extLst>
              <a:ext uri="{FF2B5EF4-FFF2-40B4-BE49-F238E27FC236}">
                <a16:creationId xmlns:a16="http://schemas.microsoft.com/office/drawing/2014/main" id="{6FE558A4-37D7-41FA-A658-D3CFFBD87527}"/>
              </a:ext>
            </a:extLst>
          </p:cNvPr>
          <p:cNvSpPr>
            <a:spLocks noGrp="1"/>
          </p:cNvSpPr>
          <p:nvPr>
            <p:ph type="ftr" sz="quarter" idx="11"/>
          </p:nvPr>
        </p:nvSpPr>
        <p:spPr/>
        <p:txBody>
          <a:bodyPr/>
          <a:lstStyle/>
          <a:p>
            <a:r>
              <a:rPr lang="en-US" dirty="0"/>
              <a:t>Programing Methodology in C</a:t>
            </a:r>
          </a:p>
        </p:txBody>
      </p:sp>
      <p:sp>
        <p:nvSpPr>
          <p:cNvPr id="7" name="Slide Number Placeholder 6">
            <a:extLst>
              <a:ext uri="{FF2B5EF4-FFF2-40B4-BE49-F238E27FC236}">
                <a16:creationId xmlns:a16="http://schemas.microsoft.com/office/drawing/2014/main" id="{5EA88FA7-7D27-45B8-817A-3A749318A5BF}"/>
              </a:ext>
            </a:extLst>
          </p:cNvPr>
          <p:cNvSpPr>
            <a:spLocks noGrp="1"/>
          </p:cNvSpPr>
          <p:nvPr>
            <p:ph type="sldNum" sz="quarter" idx="12"/>
          </p:nvPr>
        </p:nvSpPr>
        <p:spPr/>
        <p:txBody>
          <a:bodyPr/>
          <a:lstStyle/>
          <a:p>
            <a:fld id="{E3D8312D-EBC0-4F04-8D11-9D6FEC6384CB}" type="slidenum">
              <a:rPr lang="en-US" smtClean="0"/>
              <a:t>2</a:t>
            </a:fld>
            <a:endParaRPr lang="en-US"/>
          </a:p>
        </p:txBody>
      </p:sp>
    </p:spTree>
    <p:extLst>
      <p:ext uri="{BB962C8B-B14F-4D97-AF65-F5344CB8AC3E}">
        <p14:creationId xmlns:p14="http://schemas.microsoft.com/office/powerpoint/2010/main" val="2098145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EA6A2-FF48-4E4B-84A1-0F9F0B9E4C8C}"/>
              </a:ext>
            </a:extLst>
          </p:cNvPr>
          <p:cNvSpPr>
            <a:spLocks noGrp="1"/>
          </p:cNvSpPr>
          <p:nvPr>
            <p:ph type="title"/>
          </p:nvPr>
        </p:nvSpPr>
        <p:spPr/>
        <p:txBody>
          <a:bodyPr/>
          <a:lstStyle/>
          <a:p>
            <a:r>
              <a:rPr lang="en-US" b="1" i="0" dirty="0">
                <a:solidFill>
                  <a:srgbClr val="000000"/>
                </a:solidFill>
                <a:effectLst/>
                <a:latin typeface="roboto"/>
              </a:rPr>
              <a:t>Operators in C Language</a:t>
            </a:r>
            <a:endParaRPr lang="en-UG" dirty="0"/>
          </a:p>
        </p:txBody>
      </p:sp>
      <p:sp>
        <p:nvSpPr>
          <p:cNvPr id="3" name="Content Placeholder 2">
            <a:extLst>
              <a:ext uri="{FF2B5EF4-FFF2-40B4-BE49-F238E27FC236}">
                <a16:creationId xmlns:a16="http://schemas.microsoft.com/office/drawing/2014/main" id="{022BFDF8-792A-49A5-968A-09165E07D116}"/>
              </a:ext>
            </a:extLst>
          </p:cNvPr>
          <p:cNvSpPr>
            <a:spLocks noGrp="1"/>
          </p:cNvSpPr>
          <p:nvPr>
            <p:ph idx="1"/>
          </p:nvPr>
        </p:nvSpPr>
        <p:spPr/>
        <p:txBody>
          <a:bodyPr>
            <a:normAutofit/>
          </a:bodyPr>
          <a:lstStyle/>
          <a:p>
            <a:pPr marL="0" indent="0" algn="just">
              <a:buNone/>
            </a:pP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An </a:t>
            </a:r>
            <a:r>
              <a:rPr lang="en-US" sz="4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operator</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a symbol that tells the compiler to perform a certain mathematical or logical manipulation based on the </a:t>
            </a:r>
            <a:r>
              <a:rPr 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operands provide produce desired result. </a:t>
            </a:r>
            <a:endPar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lgn="just">
              <a:buNone/>
            </a:pPr>
            <a:r>
              <a:rPr 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An </a:t>
            </a:r>
            <a:r>
              <a:rPr lang="en-US" sz="4000"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operand</a:t>
            </a:r>
            <a:r>
              <a:rPr 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 is a value on which any operator works. E.g. when we say </a:t>
            </a:r>
            <a:r>
              <a:rPr lang="en-US" sz="4000"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10+5</a:t>
            </a:r>
            <a:r>
              <a:rPr 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 here, numbers 10 and 5 are operands whereas + is an operator.</a:t>
            </a:r>
          </a:p>
          <a:p>
            <a:pPr marL="0" indent="0" algn="just">
              <a:buNone/>
            </a:pP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 supports a rich set of built-in operators.</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G" dirty="0"/>
          </a:p>
        </p:txBody>
      </p:sp>
      <p:sp>
        <p:nvSpPr>
          <p:cNvPr id="4" name="Date Placeholder 3">
            <a:extLst>
              <a:ext uri="{FF2B5EF4-FFF2-40B4-BE49-F238E27FC236}">
                <a16:creationId xmlns:a16="http://schemas.microsoft.com/office/drawing/2014/main" id="{4337687D-C345-4CF3-885A-B83313BB2665}"/>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20BAD264-80F4-40DC-BA93-F3BC51798FC5}"/>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DBC80FE1-9A4E-4C8F-9FC4-C55AF479F2A7}"/>
              </a:ext>
            </a:extLst>
          </p:cNvPr>
          <p:cNvSpPr>
            <a:spLocks noGrp="1"/>
          </p:cNvSpPr>
          <p:nvPr>
            <p:ph type="sldNum" sz="quarter" idx="12"/>
          </p:nvPr>
        </p:nvSpPr>
        <p:spPr/>
        <p:txBody>
          <a:bodyPr/>
          <a:lstStyle/>
          <a:p>
            <a:fld id="{E3D8312D-EBC0-4F04-8D11-9D6FEC6384CB}" type="slidenum">
              <a:rPr lang="en-US" smtClean="0"/>
              <a:t>3</a:t>
            </a:fld>
            <a:endParaRPr lang="en-US"/>
          </a:p>
        </p:txBody>
      </p:sp>
    </p:spTree>
    <p:extLst>
      <p:ext uri="{BB962C8B-B14F-4D97-AF65-F5344CB8AC3E}">
        <p14:creationId xmlns:p14="http://schemas.microsoft.com/office/powerpoint/2010/main" val="3310225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 operators can be classified into following types:</a:t>
            </a:r>
          </a:p>
        </p:txBody>
      </p:sp>
      <p:sp>
        <p:nvSpPr>
          <p:cNvPr id="3" name="Content Placeholder 2"/>
          <p:cNvSpPr>
            <a:spLocks noGrp="1"/>
          </p:cNvSpPr>
          <p:nvPr>
            <p:ph idx="1"/>
          </p:nvPr>
        </p:nvSpPr>
        <p:spPr>
          <a:xfrm>
            <a:off x="838200" y="2139134"/>
            <a:ext cx="5443330" cy="3948157"/>
          </a:xfrm>
        </p:spPr>
        <p:txBody>
          <a:bodyPr>
            <a:noAutofit/>
          </a:bodyPr>
          <a:lstStyle/>
          <a:p>
            <a:pPr marL="742950" indent="-742950">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Arithmetic operators</a:t>
            </a:r>
          </a:p>
          <a:p>
            <a:pPr marL="742950" indent="-742950">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Relational operators</a:t>
            </a:r>
          </a:p>
          <a:p>
            <a:pPr marL="742950" indent="-742950">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Logical operators</a:t>
            </a:r>
          </a:p>
          <a:p>
            <a:pPr marL="742950" indent="-742950">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Bitwise operators</a:t>
            </a:r>
          </a:p>
          <a:p>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Date Placeholder 3">
            <a:extLst>
              <a:ext uri="{FF2B5EF4-FFF2-40B4-BE49-F238E27FC236}">
                <a16:creationId xmlns:a16="http://schemas.microsoft.com/office/drawing/2014/main" id="{D9908049-7763-43E5-BE8C-4719C6C4C8BE}"/>
              </a:ext>
            </a:extLst>
          </p:cNvPr>
          <p:cNvSpPr>
            <a:spLocks noGrp="1"/>
          </p:cNvSpPr>
          <p:nvPr>
            <p:ph type="dt" sz="half" idx="10"/>
          </p:nvPr>
        </p:nvSpPr>
        <p:spPr/>
        <p:txBody>
          <a:bodyPr/>
          <a:lstStyle/>
          <a:p>
            <a:fld id="{605D20DF-A7A9-474D-A5E9-6FACCED27DD4}" type="datetime1">
              <a:rPr lang="en-US" smtClean="0"/>
              <a:t>10/9/2021</a:t>
            </a:fld>
            <a:endParaRPr lang="en-US" dirty="0"/>
          </a:p>
        </p:txBody>
      </p:sp>
      <p:sp>
        <p:nvSpPr>
          <p:cNvPr id="5" name="Footer Placeholder 4">
            <a:extLst>
              <a:ext uri="{FF2B5EF4-FFF2-40B4-BE49-F238E27FC236}">
                <a16:creationId xmlns:a16="http://schemas.microsoft.com/office/drawing/2014/main" id="{6346038C-CC8E-40E8-91A4-933C84C50F26}"/>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A9ACC260-3BA2-4B92-874A-04888F65C6A2}"/>
              </a:ext>
            </a:extLst>
          </p:cNvPr>
          <p:cNvSpPr>
            <a:spLocks noGrp="1"/>
          </p:cNvSpPr>
          <p:nvPr>
            <p:ph type="sldNum" sz="quarter" idx="12"/>
          </p:nvPr>
        </p:nvSpPr>
        <p:spPr/>
        <p:txBody>
          <a:bodyPr/>
          <a:lstStyle/>
          <a:p>
            <a:fld id="{E3D8312D-EBC0-4F04-8D11-9D6FEC6384CB}" type="slidenum">
              <a:rPr lang="en-US" smtClean="0"/>
              <a:t>4</a:t>
            </a:fld>
            <a:endParaRPr lang="en-US"/>
          </a:p>
        </p:txBody>
      </p:sp>
      <p:sp>
        <p:nvSpPr>
          <p:cNvPr id="7" name="Content Placeholder 2">
            <a:extLst>
              <a:ext uri="{FF2B5EF4-FFF2-40B4-BE49-F238E27FC236}">
                <a16:creationId xmlns:a16="http://schemas.microsoft.com/office/drawing/2014/main" id="{9B19C250-D923-4161-AF72-D59853B783B3}"/>
              </a:ext>
            </a:extLst>
          </p:cNvPr>
          <p:cNvSpPr txBox="1">
            <a:spLocks/>
          </p:cNvSpPr>
          <p:nvPr/>
        </p:nvSpPr>
        <p:spPr>
          <a:xfrm>
            <a:off x="6047630" y="1959747"/>
            <a:ext cx="5443330" cy="39481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742950">
              <a:buFont typeface="+mj-lt"/>
              <a:buAutoNum type="arabicPeriod" startAt="3"/>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Assignment operators</a:t>
            </a:r>
          </a:p>
          <a:p>
            <a:pPr marL="742950" indent="-742950">
              <a:buFont typeface="+mj-lt"/>
              <a:buAutoNum type="arabicPeriod" startAt="3"/>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Conditional operators and</a:t>
            </a:r>
          </a:p>
          <a:p>
            <a:pPr marL="742950" indent="-742950">
              <a:buFont typeface="+mj-lt"/>
              <a:buAutoNum type="arabicPeriod" startAt="3"/>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Special operators </a:t>
            </a:r>
            <a:endParaRPr 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r>
              <a:rPr 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Studytonight.com. (n.d.). </a:t>
            </a:r>
          </a:p>
          <a:p>
            <a:pPr marL="0" indent="0">
              <a:buNone/>
            </a:pPr>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715315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1. Arithmetic operators</a:t>
            </a:r>
            <a:endParaRPr lang="en-US" dirty="0"/>
          </a:p>
        </p:txBody>
      </p:sp>
      <p:sp>
        <p:nvSpPr>
          <p:cNvPr id="3" name="Content Placeholder 2"/>
          <p:cNvSpPr>
            <a:spLocks noGrp="1"/>
          </p:cNvSpPr>
          <p:nvPr>
            <p:ph idx="1"/>
          </p:nvPr>
        </p:nvSpPr>
        <p:spPr>
          <a:xfrm>
            <a:off x="655320" y="1500415"/>
            <a:ext cx="10515600" cy="519216"/>
          </a:xfrm>
        </p:spPr>
        <p:txBody>
          <a:bodyPr/>
          <a:lstStyle/>
          <a:p>
            <a:pPr marL="0" indent="0">
              <a:buNone/>
            </a:pPr>
            <a:r>
              <a:rPr lang="en-US" dirty="0">
                <a:latin typeface="Microsoft Himalaya" panose="01010100010101010101" pitchFamily="2" charset="0"/>
                <a:ea typeface="Microsoft Himalaya" panose="01010100010101010101" pitchFamily="2" charset="0"/>
                <a:cs typeface="Microsoft Himalaya" panose="01010100010101010101" pitchFamily="2" charset="0"/>
              </a:rPr>
              <a:t>C supports all the basic arithmetic operators. As shown on the table below.</a:t>
            </a:r>
          </a:p>
          <a:p>
            <a:pPr marL="0" indent="0">
              <a:buNone/>
            </a:pPr>
            <a:endParaRPr lang="en-US" dirty="0"/>
          </a:p>
        </p:txBody>
      </p:sp>
      <p:pic>
        <p:nvPicPr>
          <p:cNvPr id="4" name="Picture 3"/>
          <p:cNvPicPr>
            <a:picLocks noChangeAspect="1"/>
          </p:cNvPicPr>
          <p:nvPr/>
        </p:nvPicPr>
        <p:blipFill>
          <a:blip r:embed="rId2"/>
          <a:stretch>
            <a:fillRect/>
          </a:stretch>
        </p:blipFill>
        <p:spPr>
          <a:xfrm>
            <a:off x="734832" y="2019631"/>
            <a:ext cx="6783137" cy="4027488"/>
          </a:xfrm>
          <a:prstGeom prst="rect">
            <a:avLst/>
          </a:prstGeom>
        </p:spPr>
      </p:pic>
      <p:sp>
        <p:nvSpPr>
          <p:cNvPr id="5" name="Date Placeholder 4">
            <a:extLst>
              <a:ext uri="{FF2B5EF4-FFF2-40B4-BE49-F238E27FC236}">
                <a16:creationId xmlns:a16="http://schemas.microsoft.com/office/drawing/2014/main" id="{55005182-F49E-4DCD-B146-9FEC2C688DE9}"/>
              </a:ext>
            </a:extLst>
          </p:cNvPr>
          <p:cNvSpPr>
            <a:spLocks noGrp="1"/>
          </p:cNvSpPr>
          <p:nvPr>
            <p:ph type="dt" sz="half" idx="10"/>
          </p:nvPr>
        </p:nvSpPr>
        <p:spPr/>
        <p:txBody>
          <a:bodyPr/>
          <a:lstStyle/>
          <a:p>
            <a:fld id="{A7793497-ABE5-466C-B28A-9F5E55ED47CD}" type="datetime1">
              <a:rPr lang="en-US" smtClean="0"/>
              <a:t>10/9/2021</a:t>
            </a:fld>
            <a:endParaRPr lang="en-US"/>
          </a:p>
        </p:txBody>
      </p:sp>
      <p:sp>
        <p:nvSpPr>
          <p:cNvPr id="6" name="Footer Placeholder 5">
            <a:extLst>
              <a:ext uri="{FF2B5EF4-FFF2-40B4-BE49-F238E27FC236}">
                <a16:creationId xmlns:a16="http://schemas.microsoft.com/office/drawing/2014/main" id="{2CAFE00C-BE62-433A-AD20-9720849DB437}"/>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30D45EAD-6EF7-43CF-A60A-9AC33F7DBAE3}"/>
              </a:ext>
            </a:extLst>
          </p:cNvPr>
          <p:cNvSpPr>
            <a:spLocks noGrp="1"/>
          </p:cNvSpPr>
          <p:nvPr>
            <p:ph type="sldNum" sz="quarter" idx="12"/>
          </p:nvPr>
        </p:nvSpPr>
        <p:spPr/>
        <p:txBody>
          <a:bodyPr/>
          <a:lstStyle/>
          <a:p>
            <a:fld id="{E3D8312D-EBC0-4F04-8D11-9D6FEC6384CB}" type="slidenum">
              <a:rPr lang="en-US" smtClean="0"/>
              <a:t>5</a:t>
            </a:fld>
            <a:endParaRPr lang="en-US"/>
          </a:p>
        </p:txBody>
      </p:sp>
      <p:sp>
        <p:nvSpPr>
          <p:cNvPr id="8" name="TextBox 7">
            <a:extLst>
              <a:ext uri="{FF2B5EF4-FFF2-40B4-BE49-F238E27FC236}">
                <a16:creationId xmlns:a16="http://schemas.microsoft.com/office/drawing/2014/main" id="{EBBB3E73-F735-4477-9CDD-5F889F29965A}"/>
              </a:ext>
            </a:extLst>
          </p:cNvPr>
          <p:cNvSpPr txBox="1"/>
          <p:nvPr/>
        </p:nvSpPr>
        <p:spPr>
          <a:xfrm>
            <a:off x="8189849" y="2639840"/>
            <a:ext cx="1979213" cy="369332"/>
          </a:xfrm>
          <a:prstGeom prst="rect">
            <a:avLst/>
          </a:prstGeom>
          <a:noFill/>
        </p:spPr>
        <p:txBody>
          <a:bodyPr wrap="square" rtlCol="0">
            <a:spAutoFit/>
          </a:bodyPr>
          <a:lstStyle/>
          <a:p>
            <a:r>
              <a:rPr lang="en-US" dirty="0"/>
              <a:t>3 + 3     = 6</a:t>
            </a:r>
            <a:endParaRPr lang="en-UG" dirty="0"/>
          </a:p>
        </p:txBody>
      </p:sp>
      <p:sp>
        <p:nvSpPr>
          <p:cNvPr id="9" name="TextBox 8">
            <a:extLst>
              <a:ext uri="{FF2B5EF4-FFF2-40B4-BE49-F238E27FC236}">
                <a16:creationId xmlns:a16="http://schemas.microsoft.com/office/drawing/2014/main" id="{B2A05C4E-E648-4545-AE4F-D264B295BCCE}"/>
              </a:ext>
            </a:extLst>
          </p:cNvPr>
          <p:cNvSpPr txBox="1"/>
          <p:nvPr/>
        </p:nvSpPr>
        <p:spPr>
          <a:xfrm>
            <a:off x="8189846" y="3191706"/>
            <a:ext cx="1979213" cy="369332"/>
          </a:xfrm>
          <a:prstGeom prst="rect">
            <a:avLst/>
          </a:prstGeom>
          <a:noFill/>
        </p:spPr>
        <p:txBody>
          <a:bodyPr wrap="square" rtlCol="0">
            <a:spAutoFit/>
          </a:bodyPr>
          <a:lstStyle/>
          <a:p>
            <a:r>
              <a:rPr lang="en-US" dirty="0"/>
              <a:t>3 - 3     = 0</a:t>
            </a:r>
            <a:endParaRPr lang="en-UG" dirty="0"/>
          </a:p>
        </p:txBody>
      </p:sp>
      <p:sp>
        <p:nvSpPr>
          <p:cNvPr id="10" name="TextBox 9">
            <a:extLst>
              <a:ext uri="{FF2B5EF4-FFF2-40B4-BE49-F238E27FC236}">
                <a16:creationId xmlns:a16="http://schemas.microsoft.com/office/drawing/2014/main" id="{18BF647D-1B1B-440E-A5E7-8CBBE527BC5C}"/>
              </a:ext>
            </a:extLst>
          </p:cNvPr>
          <p:cNvSpPr txBox="1"/>
          <p:nvPr/>
        </p:nvSpPr>
        <p:spPr>
          <a:xfrm>
            <a:off x="8189849" y="3673197"/>
            <a:ext cx="1979213" cy="369332"/>
          </a:xfrm>
          <a:prstGeom prst="rect">
            <a:avLst/>
          </a:prstGeom>
          <a:noFill/>
        </p:spPr>
        <p:txBody>
          <a:bodyPr wrap="square" rtlCol="0">
            <a:spAutoFit/>
          </a:bodyPr>
          <a:lstStyle/>
          <a:p>
            <a:r>
              <a:rPr lang="en-US" dirty="0"/>
              <a:t>3 * 3     = 9</a:t>
            </a:r>
            <a:endParaRPr lang="en-UG" dirty="0"/>
          </a:p>
        </p:txBody>
      </p:sp>
      <p:sp>
        <p:nvSpPr>
          <p:cNvPr id="11" name="TextBox 10">
            <a:extLst>
              <a:ext uri="{FF2B5EF4-FFF2-40B4-BE49-F238E27FC236}">
                <a16:creationId xmlns:a16="http://schemas.microsoft.com/office/drawing/2014/main" id="{5D504FA7-66DE-4A84-9303-D3F00B46F8D2}"/>
              </a:ext>
            </a:extLst>
          </p:cNvPr>
          <p:cNvSpPr txBox="1"/>
          <p:nvPr/>
        </p:nvSpPr>
        <p:spPr>
          <a:xfrm>
            <a:off x="8189849" y="4127309"/>
            <a:ext cx="1979213" cy="369332"/>
          </a:xfrm>
          <a:prstGeom prst="rect">
            <a:avLst/>
          </a:prstGeom>
          <a:noFill/>
        </p:spPr>
        <p:txBody>
          <a:bodyPr wrap="square" rtlCol="0">
            <a:spAutoFit/>
          </a:bodyPr>
          <a:lstStyle/>
          <a:p>
            <a:r>
              <a:rPr lang="en-US" dirty="0"/>
              <a:t>3 / 3      = 1</a:t>
            </a:r>
            <a:endParaRPr lang="en-UG" dirty="0"/>
          </a:p>
        </p:txBody>
      </p:sp>
      <p:sp>
        <p:nvSpPr>
          <p:cNvPr id="12" name="TextBox 11">
            <a:extLst>
              <a:ext uri="{FF2B5EF4-FFF2-40B4-BE49-F238E27FC236}">
                <a16:creationId xmlns:a16="http://schemas.microsoft.com/office/drawing/2014/main" id="{B097F421-2769-40A6-A855-E91EA4AD9EE4}"/>
              </a:ext>
            </a:extLst>
          </p:cNvPr>
          <p:cNvSpPr txBox="1"/>
          <p:nvPr/>
        </p:nvSpPr>
        <p:spPr>
          <a:xfrm>
            <a:off x="8189848" y="4589700"/>
            <a:ext cx="1979213" cy="369332"/>
          </a:xfrm>
          <a:prstGeom prst="rect">
            <a:avLst/>
          </a:prstGeom>
          <a:noFill/>
        </p:spPr>
        <p:txBody>
          <a:bodyPr wrap="square" rtlCol="0">
            <a:spAutoFit/>
          </a:bodyPr>
          <a:lstStyle/>
          <a:p>
            <a:r>
              <a:rPr lang="en-US" dirty="0"/>
              <a:t>3 % 2     = 1</a:t>
            </a:r>
            <a:endParaRPr lang="en-UG" dirty="0"/>
          </a:p>
        </p:txBody>
      </p:sp>
      <p:sp>
        <p:nvSpPr>
          <p:cNvPr id="13" name="TextBox 12">
            <a:extLst>
              <a:ext uri="{FF2B5EF4-FFF2-40B4-BE49-F238E27FC236}">
                <a16:creationId xmlns:a16="http://schemas.microsoft.com/office/drawing/2014/main" id="{0F16E61D-FAEB-40E7-A6A3-7A1BD6220B3E}"/>
              </a:ext>
            </a:extLst>
          </p:cNvPr>
          <p:cNvSpPr txBox="1"/>
          <p:nvPr/>
        </p:nvSpPr>
        <p:spPr>
          <a:xfrm>
            <a:off x="8189847" y="5025822"/>
            <a:ext cx="3609889" cy="369332"/>
          </a:xfrm>
          <a:prstGeom prst="rect">
            <a:avLst/>
          </a:prstGeom>
          <a:noFill/>
        </p:spPr>
        <p:txBody>
          <a:bodyPr wrap="square" rtlCol="0">
            <a:spAutoFit/>
          </a:bodyPr>
          <a:lstStyle/>
          <a:p>
            <a:r>
              <a:rPr lang="en-US" dirty="0"/>
              <a:t>Adds 1 to a value after every round    </a:t>
            </a:r>
            <a:endParaRPr lang="en-UG" dirty="0"/>
          </a:p>
        </p:txBody>
      </p:sp>
      <p:sp>
        <p:nvSpPr>
          <p:cNvPr id="14" name="TextBox 13">
            <a:extLst>
              <a:ext uri="{FF2B5EF4-FFF2-40B4-BE49-F238E27FC236}">
                <a16:creationId xmlns:a16="http://schemas.microsoft.com/office/drawing/2014/main" id="{AE89979C-4A29-4DE3-86E5-4246CDF837D3}"/>
              </a:ext>
            </a:extLst>
          </p:cNvPr>
          <p:cNvSpPr txBox="1"/>
          <p:nvPr/>
        </p:nvSpPr>
        <p:spPr>
          <a:xfrm>
            <a:off x="8189845" y="2013719"/>
            <a:ext cx="1979213" cy="461665"/>
          </a:xfrm>
          <a:prstGeom prst="rect">
            <a:avLst/>
          </a:prstGeom>
          <a:noFill/>
        </p:spPr>
        <p:txBody>
          <a:bodyPr wrap="square" rtlCol="0">
            <a:spAutoFit/>
          </a:bodyPr>
          <a:lstStyle/>
          <a:p>
            <a:r>
              <a:rPr lang="en-US" sz="2400" b="1" dirty="0"/>
              <a:t>Example</a:t>
            </a:r>
            <a:endParaRPr lang="en-UG" sz="2400" b="1" dirty="0"/>
          </a:p>
        </p:txBody>
      </p:sp>
      <p:sp>
        <p:nvSpPr>
          <p:cNvPr id="16" name="TextBox 15">
            <a:extLst>
              <a:ext uri="{FF2B5EF4-FFF2-40B4-BE49-F238E27FC236}">
                <a16:creationId xmlns:a16="http://schemas.microsoft.com/office/drawing/2014/main" id="{64C42962-3801-482B-9A52-24ECFCF7262E}"/>
              </a:ext>
            </a:extLst>
          </p:cNvPr>
          <p:cNvSpPr txBox="1"/>
          <p:nvPr/>
        </p:nvSpPr>
        <p:spPr>
          <a:xfrm>
            <a:off x="8177255" y="5528330"/>
            <a:ext cx="3609889" cy="646331"/>
          </a:xfrm>
          <a:prstGeom prst="rect">
            <a:avLst/>
          </a:prstGeom>
          <a:noFill/>
        </p:spPr>
        <p:txBody>
          <a:bodyPr wrap="square" rtlCol="0">
            <a:spAutoFit/>
          </a:bodyPr>
          <a:lstStyle/>
          <a:p>
            <a:r>
              <a:rPr lang="en-US" dirty="0"/>
              <a:t>Subtracts 1 from a value after every round    </a:t>
            </a:r>
            <a:endParaRPr lang="en-UG" dirty="0"/>
          </a:p>
        </p:txBody>
      </p:sp>
    </p:spTree>
    <p:extLst>
      <p:ext uri="{BB962C8B-B14F-4D97-AF65-F5344CB8AC3E}">
        <p14:creationId xmlns:p14="http://schemas.microsoft.com/office/powerpoint/2010/main" val="1578634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 Relational operators</a:t>
            </a:r>
          </a:p>
        </p:txBody>
      </p:sp>
      <p:sp>
        <p:nvSpPr>
          <p:cNvPr id="3" name="Content Placeholder 2"/>
          <p:cNvSpPr>
            <a:spLocks noGrp="1"/>
          </p:cNvSpPr>
          <p:nvPr>
            <p:ph idx="1"/>
          </p:nvPr>
        </p:nvSpPr>
        <p:spPr>
          <a:xfrm>
            <a:off x="933616" y="1531426"/>
            <a:ext cx="10515600" cy="543864"/>
          </a:xfrm>
        </p:spPr>
        <p:txBody>
          <a:bodyPr/>
          <a:lstStyle/>
          <a:p>
            <a:pPr marL="0" indent="0">
              <a:buNone/>
            </a:pPr>
            <a:r>
              <a:rPr lang="en-US" dirty="0">
                <a:latin typeface="Microsoft Himalaya" panose="01010100010101010101" pitchFamily="2" charset="0"/>
                <a:ea typeface="Microsoft Himalaya" panose="01010100010101010101" pitchFamily="2" charset="0"/>
                <a:cs typeface="Microsoft Himalaya" panose="01010100010101010101" pitchFamily="2" charset="0"/>
              </a:rPr>
              <a:t>The following table shows all relation operators supported by C</a:t>
            </a:r>
            <a:r>
              <a:rPr lang="en-US" dirty="0"/>
              <a:t>.</a:t>
            </a:r>
          </a:p>
          <a:p>
            <a:pPr marL="0" indent="0">
              <a:buNone/>
            </a:pPr>
            <a:endParaRPr lang="en-US" dirty="0"/>
          </a:p>
        </p:txBody>
      </p:sp>
      <p:pic>
        <p:nvPicPr>
          <p:cNvPr id="4" name="Picture 3"/>
          <p:cNvPicPr>
            <a:picLocks noChangeAspect="1"/>
          </p:cNvPicPr>
          <p:nvPr/>
        </p:nvPicPr>
        <p:blipFill>
          <a:blip r:embed="rId2"/>
          <a:stretch>
            <a:fillRect/>
          </a:stretch>
        </p:blipFill>
        <p:spPr>
          <a:xfrm>
            <a:off x="782541" y="2229455"/>
            <a:ext cx="8504583" cy="3972729"/>
          </a:xfrm>
          <a:prstGeom prst="rect">
            <a:avLst/>
          </a:prstGeom>
        </p:spPr>
      </p:pic>
      <p:sp>
        <p:nvSpPr>
          <p:cNvPr id="5" name="Date Placeholder 4">
            <a:extLst>
              <a:ext uri="{FF2B5EF4-FFF2-40B4-BE49-F238E27FC236}">
                <a16:creationId xmlns:a16="http://schemas.microsoft.com/office/drawing/2014/main" id="{277AF8B8-3EAF-477C-A7A3-9176D1022439}"/>
              </a:ext>
            </a:extLst>
          </p:cNvPr>
          <p:cNvSpPr>
            <a:spLocks noGrp="1"/>
          </p:cNvSpPr>
          <p:nvPr>
            <p:ph type="dt" sz="half" idx="10"/>
          </p:nvPr>
        </p:nvSpPr>
        <p:spPr/>
        <p:txBody>
          <a:bodyPr/>
          <a:lstStyle/>
          <a:p>
            <a:fld id="{5CC7EDC0-15DE-4706-B27B-592251AD66CD}" type="datetime1">
              <a:rPr lang="en-US" smtClean="0"/>
              <a:t>10/9/2021</a:t>
            </a:fld>
            <a:endParaRPr lang="en-US"/>
          </a:p>
        </p:txBody>
      </p:sp>
      <p:sp>
        <p:nvSpPr>
          <p:cNvPr id="6" name="Footer Placeholder 5">
            <a:extLst>
              <a:ext uri="{FF2B5EF4-FFF2-40B4-BE49-F238E27FC236}">
                <a16:creationId xmlns:a16="http://schemas.microsoft.com/office/drawing/2014/main" id="{8382ECAD-B83D-40AF-9F5D-912FB6D4A968}"/>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3D3F38EE-77A3-48F9-9BB0-BD644122E3FF}"/>
              </a:ext>
            </a:extLst>
          </p:cNvPr>
          <p:cNvSpPr>
            <a:spLocks noGrp="1"/>
          </p:cNvSpPr>
          <p:nvPr>
            <p:ph type="sldNum" sz="quarter" idx="12"/>
          </p:nvPr>
        </p:nvSpPr>
        <p:spPr>
          <a:xfrm>
            <a:off x="8610600" y="6406229"/>
            <a:ext cx="2743200" cy="365125"/>
          </a:xfrm>
        </p:spPr>
        <p:txBody>
          <a:bodyPr/>
          <a:lstStyle/>
          <a:p>
            <a:fld id="{E3D8312D-EBC0-4F04-8D11-9D6FEC6384CB}" type="slidenum">
              <a:rPr lang="en-US" smtClean="0"/>
              <a:t>6</a:t>
            </a:fld>
            <a:endParaRPr lang="en-US"/>
          </a:p>
        </p:txBody>
      </p:sp>
      <p:sp>
        <p:nvSpPr>
          <p:cNvPr id="8" name="TextBox 7">
            <a:extLst>
              <a:ext uri="{FF2B5EF4-FFF2-40B4-BE49-F238E27FC236}">
                <a16:creationId xmlns:a16="http://schemas.microsoft.com/office/drawing/2014/main" id="{DBFC75C1-3784-45F4-8F87-B9898186826F}"/>
              </a:ext>
            </a:extLst>
          </p:cNvPr>
          <p:cNvSpPr txBox="1"/>
          <p:nvPr/>
        </p:nvSpPr>
        <p:spPr>
          <a:xfrm>
            <a:off x="9652882" y="2926080"/>
            <a:ext cx="1979213" cy="369332"/>
          </a:xfrm>
          <a:prstGeom prst="rect">
            <a:avLst/>
          </a:prstGeom>
          <a:noFill/>
        </p:spPr>
        <p:txBody>
          <a:bodyPr wrap="square" rtlCol="0">
            <a:spAutoFit/>
          </a:bodyPr>
          <a:lstStyle/>
          <a:p>
            <a:r>
              <a:rPr lang="en-US" dirty="0"/>
              <a:t>3 == 3     True</a:t>
            </a:r>
            <a:endParaRPr lang="en-UG" dirty="0"/>
          </a:p>
        </p:txBody>
      </p:sp>
      <p:sp>
        <p:nvSpPr>
          <p:cNvPr id="9" name="TextBox 8">
            <a:extLst>
              <a:ext uri="{FF2B5EF4-FFF2-40B4-BE49-F238E27FC236}">
                <a16:creationId xmlns:a16="http://schemas.microsoft.com/office/drawing/2014/main" id="{FC30BEEE-26A3-4142-AEC5-7DA09F18D9AE}"/>
              </a:ext>
            </a:extLst>
          </p:cNvPr>
          <p:cNvSpPr txBox="1"/>
          <p:nvPr/>
        </p:nvSpPr>
        <p:spPr>
          <a:xfrm>
            <a:off x="9652879" y="3477946"/>
            <a:ext cx="1979213" cy="369332"/>
          </a:xfrm>
          <a:prstGeom prst="rect">
            <a:avLst/>
          </a:prstGeom>
          <a:noFill/>
        </p:spPr>
        <p:txBody>
          <a:bodyPr wrap="square" rtlCol="0">
            <a:spAutoFit/>
          </a:bodyPr>
          <a:lstStyle/>
          <a:p>
            <a:r>
              <a:rPr lang="en-US" dirty="0"/>
              <a:t>3 != 3     False</a:t>
            </a:r>
            <a:endParaRPr lang="en-UG" dirty="0"/>
          </a:p>
        </p:txBody>
      </p:sp>
      <p:sp>
        <p:nvSpPr>
          <p:cNvPr id="10" name="TextBox 9">
            <a:extLst>
              <a:ext uri="{FF2B5EF4-FFF2-40B4-BE49-F238E27FC236}">
                <a16:creationId xmlns:a16="http://schemas.microsoft.com/office/drawing/2014/main" id="{06FBAF22-5842-4300-90DF-B08F68CC88BB}"/>
              </a:ext>
            </a:extLst>
          </p:cNvPr>
          <p:cNvSpPr txBox="1"/>
          <p:nvPr/>
        </p:nvSpPr>
        <p:spPr>
          <a:xfrm>
            <a:off x="9652882" y="4015094"/>
            <a:ext cx="1979213" cy="369332"/>
          </a:xfrm>
          <a:prstGeom prst="rect">
            <a:avLst/>
          </a:prstGeom>
          <a:noFill/>
        </p:spPr>
        <p:txBody>
          <a:bodyPr wrap="square" rtlCol="0">
            <a:spAutoFit/>
          </a:bodyPr>
          <a:lstStyle/>
          <a:p>
            <a:r>
              <a:rPr lang="en-US" dirty="0"/>
              <a:t>3 &gt; 3      False</a:t>
            </a:r>
            <a:endParaRPr lang="en-UG" dirty="0"/>
          </a:p>
        </p:txBody>
      </p:sp>
      <p:sp>
        <p:nvSpPr>
          <p:cNvPr id="11" name="TextBox 10">
            <a:extLst>
              <a:ext uri="{FF2B5EF4-FFF2-40B4-BE49-F238E27FC236}">
                <a16:creationId xmlns:a16="http://schemas.microsoft.com/office/drawing/2014/main" id="{FCE99192-4069-45B9-81D9-A330218EA0FD}"/>
              </a:ext>
            </a:extLst>
          </p:cNvPr>
          <p:cNvSpPr txBox="1"/>
          <p:nvPr/>
        </p:nvSpPr>
        <p:spPr>
          <a:xfrm>
            <a:off x="9652882" y="4588471"/>
            <a:ext cx="1979213" cy="369332"/>
          </a:xfrm>
          <a:prstGeom prst="rect">
            <a:avLst/>
          </a:prstGeom>
          <a:noFill/>
        </p:spPr>
        <p:txBody>
          <a:bodyPr wrap="square" rtlCol="0">
            <a:spAutoFit/>
          </a:bodyPr>
          <a:lstStyle/>
          <a:p>
            <a:r>
              <a:rPr lang="en-US" dirty="0"/>
              <a:t>3 &lt; 3      False</a:t>
            </a:r>
            <a:endParaRPr lang="en-UG" dirty="0"/>
          </a:p>
        </p:txBody>
      </p:sp>
      <p:sp>
        <p:nvSpPr>
          <p:cNvPr id="12" name="TextBox 11">
            <a:extLst>
              <a:ext uri="{FF2B5EF4-FFF2-40B4-BE49-F238E27FC236}">
                <a16:creationId xmlns:a16="http://schemas.microsoft.com/office/drawing/2014/main" id="{5BAED926-639F-4CEF-9CFE-EDBDCB271E69}"/>
              </a:ext>
            </a:extLst>
          </p:cNvPr>
          <p:cNvSpPr txBox="1"/>
          <p:nvPr/>
        </p:nvSpPr>
        <p:spPr>
          <a:xfrm>
            <a:off x="9652881" y="5082670"/>
            <a:ext cx="1979213" cy="369332"/>
          </a:xfrm>
          <a:prstGeom prst="rect">
            <a:avLst/>
          </a:prstGeom>
          <a:noFill/>
        </p:spPr>
        <p:txBody>
          <a:bodyPr wrap="square" rtlCol="0">
            <a:spAutoFit/>
          </a:bodyPr>
          <a:lstStyle/>
          <a:p>
            <a:r>
              <a:rPr lang="en-US" dirty="0"/>
              <a:t>3 &gt;= 3     True</a:t>
            </a:r>
            <a:endParaRPr lang="en-UG" dirty="0"/>
          </a:p>
        </p:txBody>
      </p:sp>
      <p:sp>
        <p:nvSpPr>
          <p:cNvPr id="13" name="TextBox 12">
            <a:extLst>
              <a:ext uri="{FF2B5EF4-FFF2-40B4-BE49-F238E27FC236}">
                <a16:creationId xmlns:a16="http://schemas.microsoft.com/office/drawing/2014/main" id="{F966E1A6-E1FE-465F-B5F0-201618E21154}"/>
              </a:ext>
            </a:extLst>
          </p:cNvPr>
          <p:cNvSpPr txBox="1"/>
          <p:nvPr/>
        </p:nvSpPr>
        <p:spPr>
          <a:xfrm>
            <a:off x="9652880" y="5598307"/>
            <a:ext cx="1979213" cy="369332"/>
          </a:xfrm>
          <a:prstGeom prst="rect">
            <a:avLst/>
          </a:prstGeom>
          <a:noFill/>
        </p:spPr>
        <p:txBody>
          <a:bodyPr wrap="square" rtlCol="0">
            <a:spAutoFit/>
          </a:bodyPr>
          <a:lstStyle/>
          <a:p>
            <a:r>
              <a:rPr lang="en-US" dirty="0"/>
              <a:t>3 &lt;= 3     True</a:t>
            </a:r>
            <a:endParaRPr lang="en-UG" dirty="0"/>
          </a:p>
        </p:txBody>
      </p:sp>
      <p:sp>
        <p:nvSpPr>
          <p:cNvPr id="14" name="TextBox 13">
            <a:extLst>
              <a:ext uri="{FF2B5EF4-FFF2-40B4-BE49-F238E27FC236}">
                <a16:creationId xmlns:a16="http://schemas.microsoft.com/office/drawing/2014/main" id="{9ACBE4AC-7F06-47B9-8DD1-52EE0782F4D9}"/>
              </a:ext>
            </a:extLst>
          </p:cNvPr>
          <p:cNvSpPr txBox="1"/>
          <p:nvPr/>
        </p:nvSpPr>
        <p:spPr>
          <a:xfrm>
            <a:off x="9652878" y="2299959"/>
            <a:ext cx="1979213" cy="461665"/>
          </a:xfrm>
          <a:prstGeom prst="rect">
            <a:avLst/>
          </a:prstGeom>
          <a:noFill/>
        </p:spPr>
        <p:txBody>
          <a:bodyPr wrap="square" rtlCol="0">
            <a:spAutoFit/>
          </a:bodyPr>
          <a:lstStyle/>
          <a:p>
            <a:r>
              <a:rPr lang="en-US" sz="2400" b="1" dirty="0"/>
              <a:t>Example</a:t>
            </a:r>
            <a:endParaRPr lang="en-UG" sz="2400" b="1" dirty="0"/>
          </a:p>
        </p:txBody>
      </p:sp>
    </p:spTree>
    <p:extLst>
      <p:ext uri="{BB962C8B-B14F-4D97-AF65-F5344CB8AC3E}">
        <p14:creationId xmlns:p14="http://schemas.microsoft.com/office/powerpoint/2010/main" val="4052366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3. Logical operators</a:t>
            </a:r>
            <a:endParaRPr lang="en-US" dirty="0"/>
          </a:p>
        </p:txBody>
      </p:sp>
      <p:sp>
        <p:nvSpPr>
          <p:cNvPr id="4" name="Rectangle 1"/>
          <p:cNvSpPr>
            <a:spLocks noGrp="1" noChangeArrowheads="1"/>
          </p:cNvSpPr>
          <p:nvPr>
            <p:ph idx="1"/>
          </p:nvPr>
        </p:nvSpPr>
        <p:spPr bwMode="auto">
          <a:xfrm>
            <a:off x="838200" y="1413692"/>
            <a:ext cx="9562233" cy="1015663"/>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 supports following 3 logical operators. Suppose </a:t>
            </a:r>
            <a:r>
              <a:rPr kumimoji="0" lang="en-US" altLang="en-US" sz="4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 = 1</a:t>
            </a:r>
            <a:r>
              <a:rPr kumimoji="0" lang="en-US" altLang="en-US" sz="6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and </a:t>
            </a:r>
            <a:r>
              <a:rPr kumimoji="0" lang="en-US" altLang="en-US" sz="4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b = 0</a:t>
            </a:r>
            <a:r>
              <a:rPr kumimoji="0" lang="en-US" altLang="en-US" sz="5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5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pic>
        <p:nvPicPr>
          <p:cNvPr id="5" name="Picture 4"/>
          <p:cNvPicPr>
            <a:picLocks noChangeAspect="1"/>
          </p:cNvPicPr>
          <p:nvPr/>
        </p:nvPicPr>
        <p:blipFill>
          <a:blip r:embed="rId2"/>
          <a:stretch>
            <a:fillRect/>
          </a:stretch>
        </p:blipFill>
        <p:spPr>
          <a:xfrm>
            <a:off x="838200" y="2601821"/>
            <a:ext cx="10448608" cy="2780076"/>
          </a:xfrm>
          <a:prstGeom prst="rect">
            <a:avLst/>
          </a:prstGeom>
        </p:spPr>
      </p:pic>
      <p:sp>
        <p:nvSpPr>
          <p:cNvPr id="3" name="Date Placeholder 2">
            <a:extLst>
              <a:ext uri="{FF2B5EF4-FFF2-40B4-BE49-F238E27FC236}">
                <a16:creationId xmlns:a16="http://schemas.microsoft.com/office/drawing/2014/main" id="{D38448F0-481C-40A1-ABB3-513B72B96594}"/>
              </a:ext>
            </a:extLst>
          </p:cNvPr>
          <p:cNvSpPr>
            <a:spLocks noGrp="1"/>
          </p:cNvSpPr>
          <p:nvPr>
            <p:ph type="dt" sz="half" idx="10"/>
          </p:nvPr>
        </p:nvSpPr>
        <p:spPr/>
        <p:txBody>
          <a:bodyPr/>
          <a:lstStyle/>
          <a:p>
            <a:fld id="{BE801B9E-B35A-4054-AFEA-FF8873AC1A03}" type="datetime1">
              <a:rPr lang="en-US" smtClean="0"/>
              <a:t>10/9/2021</a:t>
            </a:fld>
            <a:endParaRPr lang="en-US"/>
          </a:p>
        </p:txBody>
      </p:sp>
      <p:sp>
        <p:nvSpPr>
          <p:cNvPr id="6" name="Footer Placeholder 5">
            <a:extLst>
              <a:ext uri="{FF2B5EF4-FFF2-40B4-BE49-F238E27FC236}">
                <a16:creationId xmlns:a16="http://schemas.microsoft.com/office/drawing/2014/main" id="{0323FD15-351B-462D-82FB-579E89FAF324}"/>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33F5ACA4-9336-4F91-95B9-178F225B82BD}"/>
              </a:ext>
            </a:extLst>
          </p:cNvPr>
          <p:cNvSpPr>
            <a:spLocks noGrp="1"/>
          </p:cNvSpPr>
          <p:nvPr>
            <p:ph type="sldNum" sz="quarter" idx="12"/>
          </p:nvPr>
        </p:nvSpPr>
        <p:spPr/>
        <p:txBody>
          <a:bodyPr/>
          <a:lstStyle/>
          <a:p>
            <a:fld id="{E3D8312D-EBC0-4F04-8D11-9D6FEC6384CB}" type="slidenum">
              <a:rPr lang="en-US" smtClean="0"/>
              <a:t>7</a:t>
            </a:fld>
            <a:endParaRPr lang="en-US"/>
          </a:p>
        </p:txBody>
      </p:sp>
    </p:spTree>
    <p:extLst>
      <p:ext uri="{BB962C8B-B14F-4D97-AF65-F5344CB8AC3E}">
        <p14:creationId xmlns:p14="http://schemas.microsoft.com/office/powerpoint/2010/main" val="1299153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687" y="179561"/>
            <a:ext cx="10515600" cy="752434"/>
          </a:xfrm>
        </p:spPr>
        <p:txBody>
          <a:bodyPr/>
          <a:lstStyle/>
          <a:p>
            <a:r>
              <a:rPr lang="en-US" b="1" dirty="0"/>
              <a:t>4. Bitwise operators</a:t>
            </a:r>
            <a:endParaRPr lang="en-US" dirty="0"/>
          </a:p>
        </p:txBody>
      </p:sp>
      <p:sp>
        <p:nvSpPr>
          <p:cNvPr id="4" name="Rectangle 1"/>
          <p:cNvSpPr>
            <a:spLocks noGrp="1" noChangeArrowheads="1"/>
          </p:cNvSpPr>
          <p:nvPr>
            <p:ph idx="1"/>
          </p:nvPr>
        </p:nvSpPr>
        <p:spPr bwMode="auto">
          <a:xfrm>
            <a:off x="758687" y="1035912"/>
            <a:ext cx="10644051" cy="1200329"/>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Bitwise operators perform manipulations of data at </a:t>
            </a: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bit level</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These operators also perform </a:t>
            </a: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shifting of bits</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from right to left.</a:t>
            </a:r>
          </a:p>
        </p:txBody>
      </p:sp>
      <p:pic>
        <p:nvPicPr>
          <p:cNvPr id="5" name="Picture 4"/>
          <p:cNvPicPr>
            <a:picLocks noChangeAspect="1"/>
          </p:cNvPicPr>
          <p:nvPr/>
        </p:nvPicPr>
        <p:blipFill rotWithShape="1">
          <a:blip r:embed="rId2"/>
          <a:srcRect b="2370"/>
          <a:stretch/>
        </p:blipFill>
        <p:spPr>
          <a:xfrm>
            <a:off x="661022" y="2210113"/>
            <a:ext cx="7065398" cy="3375887"/>
          </a:xfrm>
          <a:prstGeom prst="rect">
            <a:avLst/>
          </a:prstGeom>
        </p:spPr>
      </p:pic>
      <p:sp>
        <p:nvSpPr>
          <p:cNvPr id="3" name="Date Placeholder 2">
            <a:extLst>
              <a:ext uri="{FF2B5EF4-FFF2-40B4-BE49-F238E27FC236}">
                <a16:creationId xmlns:a16="http://schemas.microsoft.com/office/drawing/2014/main" id="{9091A052-F714-4A9A-9710-FA0EF34B6637}"/>
              </a:ext>
            </a:extLst>
          </p:cNvPr>
          <p:cNvSpPr>
            <a:spLocks noGrp="1"/>
          </p:cNvSpPr>
          <p:nvPr>
            <p:ph type="dt" sz="half" idx="10"/>
          </p:nvPr>
        </p:nvSpPr>
        <p:spPr/>
        <p:txBody>
          <a:bodyPr/>
          <a:lstStyle/>
          <a:p>
            <a:fld id="{E1E9D222-C5FE-4EE3-80CB-157912C06EA6}" type="datetime1">
              <a:rPr lang="en-US" smtClean="0"/>
              <a:t>10/9/2021</a:t>
            </a:fld>
            <a:endParaRPr lang="en-US"/>
          </a:p>
        </p:txBody>
      </p:sp>
      <p:sp>
        <p:nvSpPr>
          <p:cNvPr id="6" name="Footer Placeholder 5">
            <a:extLst>
              <a:ext uri="{FF2B5EF4-FFF2-40B4-BE49-F238E27FC236}">
                <a16:creationId xmlns:a16="http://schemas.microsoft.com/office/drawing/2014/main" id="{2AF194C7-A69E-4936-882E-D29E0EEC9157}"/>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2DB97BDC-964D-49B8-BF94-833CAD01F73F}"/>
              </a:ext>
            </a:extLst>
          </p:cNvPr>
          <p:cNvSpPr>
            <a:spLocks noGrp="1"/>
          </p:cNvSpPr>
          <p:nvPr>
            <p:ph type="sldNum" sz="quarter" idx="12"/>
          </p:nvPr>
        </p:nvSpPr>
        <p:spPr/>
        <p:txBody>
          <a:bodyPr/>
          <a:lstStyle/>
          <a:p>
            <a:fld id="{E3D8312D-EBC0-4F04-8D11-9D6FEC6384CB}" type="slidenum">
              <a:rPr lang="en-US" smtClean="0"/>
              <a:t>8</a:t>
            </a:fld>
            <a:endParaRPr lang="en-US"/>
          </a:p>
        </p:txBody>
      </p:sp>
      <p:sp>
        <p:nvSpPr>
          <p:cNvPr id="8" name="Rectangle 1">
            <a:extLst>
              <a:ext uri="{FF2B5EF4-FFF2-40B4-BE49-F238E27FC236}">
                <a16:creationId xmlns:a16="http://schemas.microsoft.com/office/drawing/2014/main" id="{34E1FE32-B7AD-4268-BA2B-A8CF38CCE1E3}"/>
              </a:ext>
            </a:extLst>
          </p:cNvPr>
          <p:cNvSpPr txBox="1">
            <a:spLocks noChangeArrowheads="1"/>
          </p:cNvSpPr>
          <p:nvPr/>
        </p:nvSpPr>
        <p:spPr bwMode="auto">
          <a:xfrm>
            <a:off x="7946857" y="2138856"/>
            <a:ext cx="4245143" cy="2308324"/>
          </a:xfrm>
          <a:prstGeom prst="rect">
            <a:avLst/>
          </a:prstGeom>
          <a:noFill/>
          <a:ln>
            <a:noFill/>
          </a:ln>
          <a:effectLst/>
        </p:spPr>
        <p:txBody>
          <a:bodyPr vert="horz" wrap="square" lIns="91440" tIns="45720" rIns="91440" bIns="45720" numCol="1" rtlCol="0" anchor="ctr" anchorCtr="0" compatLnSpc="1">
            <a:prstTxWarp prst="textNoShape">
              <a:avLst/>
            </a:prstTxWarp>
            <a:spAutoFit/>
          </a:bodyPr>
          <a:lstStyle>
            <a:lvl1pPr marL="228600" indent="-228600" algn="l" defTabSz="914400" rtl="0" eaLnBrk="0" fontAlgn="base" latinLnBrk="0" hangingPunct="0">
              <a:lnSpc>
                <a:spcPct val="90000"/>
              </a:lnSpc>
              <a:spcBef>
                <a:spcPct val="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defTabSz="914400" rtl="0" eaLnBrk="0" fontAlgn="base" latinLnBrk="0" hangingPunct="0">
              <a:lnSpc>
                <a:spcPct val="90000"/>
              </a:lnSpc>
              <a:spcBef>
                <a:spcPct val="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4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9pPr>
          </a:lstStyle>
          <a:p>
            <a:pPr marL="0" indent="0">
              <a:lnSpc>
                <a:spcPct val="100000"/>
              </a:lnSpc>
              <a:buFontTx/>
              <a:buNone/>
            </a:pPr>
            <a:r>
              <a:rPr lang="en-US" altLang="en-US" sz="3600"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Note</a:t>
            </a:r>
            <a:r>
              <a:rPr lang="en-US" alt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 Bitwise operators are not applied to </a:t>
            </a:r>
            <a:r>
              <a:rPr lang="en-US" altLang="en-US" dirty="0">
                <a:solidFill>
                  <a:schemeClr val="accent5"/>
                </a:solidFill>
                <a:latin typeface="Microsoft Himalaya" panose="01010100010101010101" pitchFamily="2" charset="0"/>
                <a:ea typeface="Microsoft Himalaya" panose="01010100010101010101" pitchFamily="2" charset="0"/>
                <a:cs typeface="Microsoft Himalaya" panose="01010100010101010101" pitchFamily="2" charset="0"/>
              </a:rPr>
              <a:t>float</a:t>
            </a:r>
            <a:r>
              <a:rPr lang="en-US" alt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 or </a:t>
            </a:r>
            <a:r>
              <a:rPr lang="en-US" altLang="en-US" dirty="0">
                <a:solidFill>
                  <a:schemeClr val="accent5"/>
                </a:solidFill>
                <a:latin typeface="Microsoft Himalaya" panose="01010100010101010101" pitchFamily="2" charset="0"/>
                <a:ea typeface="Microsoft Himalaya" panose="01010100010101010101" pitchFamily="2" charset="0"/>
                <a:cs typeface="Microsoft Himalaya" panose="01010100010101010101" pitchFamily="2" charset="0"/>
              </a:rPr>
              <a:t>double</a:t>
            </a:r>
            <a:r>
              <a:rPr lang="en-US" altLang="en-US" sz="2400" dirty="0">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 </a:t>
            </a:r>
            <a:r>
              <a:rPr lang="en-US" alt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Be sure to learn about  data types in next lectures.</a:t>
            </a:r>
          </a:p>
        </p:txBody>
      </p:sp>
    </p:spTree>
    <p:extLst>
      <p:ext uri="{BB962C8B-B14F-4D97-AF65-F5344CB8AC3E}">
        <p14:creationId xmlns:p14="http://schemas.microsoft.com/office/powerpoint/2010/main" val="640784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3CE95-6CEF-44FB-AE66-22CFA528D456}"/>
              </a:ext>
            </a:extLst>
          </p:cNvPr>
          <p:cNvSpPr>
            <a:spLocks noGrp="1"/>
          </p:cNvSpPr>
          <p:nvPr>
            <p:ph type="title"/>
          </p:nvPr>
        </p:nvSpPr>
        <p:spPr/>
        <p:txBody>
          <a:bodyPr/>
          <a:lstStyle/>
          <a:p>
            <a:r>
              <a:rPr lang="en-US" dirty="0"/>
              <a:t>Interpreting Bitwise </a:t>
            </a:r>
            <a:r>
              <a:rPr lang="en-US" b="1" dirty="0"/>
              <a:t>&amp;</a:t>
            </a:r>
            <a:r>
              <a:rPr lang="en-US" dirty="0"/>
              <a:t>, </a:t>
            </a:r>
            <a:r>
              <a:rPr lang="en-US" b="1" dirty="0"/>
              <a:t>|</a:t>
            </a:r>
            <a:r>
              <a:rPr lang="en-US" dirty="0"/>
              <a:t> and </a:t>
            </a:r>
            <a:r>
              <a:rPr lang="en-US" b="1" dirty="0"/>
              <a:t>^</a:t>
            </a:r>
            <a:r>
              <a:rPr lang="en-US" dirty="0"/>
              <a:t> operations </a:t>
            </a:r>
            <a:endParaRPr lang="en-UG" dirty="0"/>
          </a:p>
        </p:txBody>
      </p:sp>
      <p:sp>
        <p:nvSpPr>
          <p:cNvPr id="3" name="Content Placeholder 2">
            <a:extLst>
              <a:ext uri="{FF2B5EF4-FFF2-40B4-BE49-F238E27FC236}">
                <a16:creationId xmlns:a16="http://schemas.microsoft.com/office/drawing/2014/main" id="{88070C20-3304-4CC1-A3D9-DD5EBC745DFB}"/>
              </a:ext>
            </a:extLst>
          </p:cNvPr>
          <p:cNvSpPr>
            <a:spLocks noGrp="1"/>
          </p:cNvSpPr>
          <p:nvPr>
            <p:ph idx="1"/>
          </p:nvPr>
        </p:nvSpPr>
        <p:spPr/>
        <p:txBody>
          <a:bodyPr/>
          <a:lstStyle/>
          <a:p>
            <a:pPr marL="0" indent="0">
              <a:buNone/>
            </a:pP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T</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he table on the next slide shows the input terminals at </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‘a’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and </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‘b’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terminal is at each of the arguments given by each operator above, such as</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 a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&amp;</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 b</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a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 b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and </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a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a:t>
            </a:r>
            <a:r>
              <a:rPr lang="en-US" sz="3200" b="1" dirty="0">
                <a:effectLst/>
                <a:latin typeface="Microsoft Himalaya" panose="01010100010101010101" pitchFamily="2" charset="0"/>
                <a:ea typeface="Microsoft Himalaya" panose="01010100010101010101" pitchFamily="2" charset="0"/>
                <a:cs typeface="Microsoft Himalaya" panose="01010100010101010101" pitchFamily="2" charset="0"/>
              </a:rPr>
              <a:t> b</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  </a:t>
            </a:r>
          </a:p>
          <a:p>
            <a:pPr marL="514350" indent="-514350">
              <a:buFont typeface="+mj-lt"/>
              <a:buAutoNum type="arabicPeriod"/>
            </a:pP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3200" b="1" dirty="0">
                <a:latin typeface="Microsoft Himalaya" panose="01010100010101010101" pitchFamily="2" charset="0"/>
                <a:ea typeface="Microsoft Himalaya" panose="01010100010101010101" pitchFamily="2" charset="0"/>
                <a:cs typeface="Microsoft Himalaya" panose="01010100010101010101" pitchFamily="2" charset="0"/>
              </a:rPr>
              <a:t>a &amp; b</a:t>
            </a: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both inputs are "true." Otherwise, the output is "false.“</a:t>
            </a:r>
          </a:p>
          <a:p>
            <a:pPr marL="514350" indent="-514350">
              <a:buFont typeface="+mj-lt"/>
              <a:buAutoNum type="arabicPeriod"/>
            </a:pP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3200" b="1" dirty="0">
                <a:latin typeface="Microsoft Himalaya" panose="01010100010101010101" pitchFamily="2" charset="0"/>
                <a:ea typeface="Microsoft Himalaya" panose="01010100010101010101" pitchFamily="2" charset="0"/>
                <a:cs typeface="Microsoft Himalaya" panose="01010100010101010101" pitchFamily="2" charset="0"/>
              </a:rPr>
              <a:t>a | b</a:t>
            </a: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either or both of the inputs are "true." Otherwise, the output is "false.“</a:t>
            </a:r>
            <a:endParaRPr lang="en-US" sz="32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514350" indent="-514350">
              <a:buFont typeface="+mj-lt"/>
              <a:buAutoNum type="arabicPeriod"/>
            </a:pP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3200" b="1" dirty="0">
                <a:latin typeface="Microsoft Himalaya" panose="01010100010101010101" pitchFamily="2" charset="0"/>
                <a:ea typeface="Microsoft Himalaya" panose="01010100010101010101" pitchFamily="2" charset="0"/>
                <a:cs typeface="Microsoft Himalaya" panose="01010100010101010101" pitchFamily="2" charset="0"/>
              </a:rPr>
              <a:t>a ^ b</a:t>
            </a:r>
            <a:r>
              <a:rPr lang="en-US" sz="32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32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either of the inputs are “False.“, Otherwise, the output is "false.“</a:t>
            </a:r>
          </a:p>
          <a:p>
            <a:pPr marL="0" indent="0">
              <a:buNone/>
            </a:pP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G"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G" dirty="0"/>
          </a:p>
        </p:txBody>
      </p:sp>
      <p:sp>
        <p:nvSpPr>
          <p:cNvPr id="4" name="Date Placeholder 3">
            <a:extLst>
              <a:ext uri="{FF2B5EF4-FFF2-40B4-BE49-F238E27FC236}">
                <a16:creationId xmlns:a16="http://schemas.microsoft.com/office/drawing/2014/main" id="{9352D897-BB86-4EA4-BAF2-6C2771FA6040}"/>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3C54B010-3714-4493-9DD9-5F4B86C7C2C3}"/>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CD78F6FE-132A-410D-8CCB-46D43D01DA12}"/>
              </a:ext>
            </a:extLst>
          </p:cNvPr>
          <p:cNvSpPr>
            <a:spLocks noGrp="1"/>
          </p:cNvSpPr>
          <p:nvPr>
            <p:ph type="sldNum" sz="quarter" idx="12"/>
          </p:nvPr>
        </p:nvSpPr>
        <p:spPr/>
        <p:txBody>
          <a:bodyPr/>
          <a:lstStyle/>
          <a:p>
            <a:fld id="{E3D8312D-EBC0-4F04-8D11-9D6FEC6384CB}" type="slidenum">
              <a:rPr lang="en-US" smtClean="0"/>
              <a:t>9</a:t>
            </a:fld>
            <a:endParaRPr lang="en-US"/>
          </a:p>
        </p:txBody>
      </p:sp>
    </p:spTree>
    <p:extLst>
      <p:ext uri="{BB962C8B-B14F-4D97-AF65-F5344CB8AC3E}">
        <p14:creationId xmlns:p14="http://schemas.microsoft.com/office/powerpoint/2010/main" val="3428925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489166"/>
            <a:ext cx="9873343" cy="3204790"/>
          </a:xfrm>
          <a:prstGeom prst="rect">
            <a:avLst/>
          </a:prstGeom>
        </p:spPr>
      </p:pic>
      <p:sp>
        <p:nvSpPr>
          <p:cNvPr id="4" name="Rectangle 1"/>
          <p:cNvSpPr>
            <a:spLocks noGrp="1" noChangeArrowheads="1"/>
          </p:cNvSpPr>
          <p:nvPr>
            <p:ph type="title"/>
          </p:nvPr>
        </p:nvSpPr>
        <p:spPr bwMode="auto">
          <a:xfrm>
            <a:off x="838200" y="735521"/>
            <a:ext cx="8124340" cy="584775"/>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Now lets see truth table for bitwise </a:t>
            </a:r>
            <a:r>
              <a:rPr kumimoji="0" lang="en-US" altLang="en-US" sz="2000" b="0" i="0" u="none" strike="noStrike" cap="none" normalizeH="0" baseline="0" dirty="0">
                <a:ln>
                  <a:noFill/>
                </a:ln>
                <a:solidFill>
                  <a:srgbClr val="C7254E"/>
                </a:solidFill>
                <a:effectLst/>
                <a:latin typeface="Monaco"/>
              </a:rPr>
              <a:t>&amp;</a:t>
            </a:r>
            <a:r>
              <a:rPr kumimoji="0" lang="en-US" altLang="en-US" sz="32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t>
            </a:r>
            <a:r>
              <a:rPr kumimoji="0" lang="en-US" altLang="en-US" sz="2000" b="0" i="0" u="none" strike="noStrike" cap="none" normalizeH="0" baseline="0" dirty="0">
                <a:ln>
                  <a:noFill/>
                </a:ln>
                <a:solidFill>
                  <a:srgbClr val="C7254E"/>
                </a:solidFill>
                <a:effectLst/>
                <a:latin typeface="Monaco"/>
              </a:rPr>
              <a:t>|</a:t>
            </a:r>
            <a:r>
              <a:rPr kumimoji="0" lang="en-US" altLang="en-US" sz="32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and </a:t>
            </a:r>
            <a:r>
              <a:rPr kumimoji="0" lang="en-US" altLang="en-US" sz="2000" b="0" i="0" u="none" strike="noStrike" cap="none" normalizeH="0" baseline="0" dirty="0">
                <a:ln>
                  <a:noFill/>
                </a:ln>
                <a:solidFill>
                  <a:srgbClr val="C7254E"/>
                </a:solidFill>
                <a:effectLst/>
                <a:latin typeface="Monaco"/>
              </a:rPr>
              <a:t>^</a:t>
            </a:r>
            <a:r>
              <a:rPr kumimoji="0" lang="en-US" altLang="en-US" sz="3200" b="0" i="0" u="none" strike="noStrike" cap="none" normalizeH="0" baseline="0" dirty="0">
                <a:ln>
                  <a:noFill/>
                </a:ln>
                <a:solidFill>
                  <a:schemeClr val="tx1"/>
                </a:solidFill>
                <a:effectLst/>
              </a:rPr>
              <a:t> </a:t>
            </a:r>
            <a:endParaRPr kumimoji="0" lang="en-US" altLang="en-US" sz="4800" b="0" i="0" u="none" strike="noStrike" cap="none" normalizeH="0" baseline="0" dirty="0">
              <a:ln>
                <a:noFill/>
              </a:ln>
              <a:solidFill>
                <a:schemeClr val="tx1"/>
              </a:solidFill>
              <a:effectLst/>
              <a:latin typeface="Arial" panose="020B0604020202020204" pitchFamily="34" charset="0"/>
            </a:endParaRPr>
          </a:p>
        </p:txBody>
      </p:sp>
      <p:sp>
        <p:nvSpPr>
          <p:cNvPr id="2" name="Date Placeholder 1">
            <a:extLst>
              <a:ext uri="{FF2B5EF4-FFF2-40B4-BE49-F238E27FC236}">
                <a16:creationId xmlns:a16="http://schemas.microsoft.com/office/drawing/2014/main" id="{95C54ABE-1ED2-423D-9800-D755CB876134}"/>
              </a:ext>
            </a:extLst>
          </p:cNvPr>
          <p:cNvSpPr>
            <a:spLocks noGrp="1"/>
          </p:cNvSpPr>
          <p:nvPr>
            <p:ph type="dt" sz="half" idx="10"/>
          </p:nvPr>
        </p:nvSpPr>
        <p:spPr/>
        <p:txBody>
          <a:bodyPr/>
          <a:lstStyle/>
          <a:p>
            <a:fld id="{97DDAC87-1742-4FE5-84FF-E666BC5721F5}" type="datetime1">
              <a:rPr lang="en-US" smtClean="0"/>
              <a:t>10/9/2021</a:t>
            </a:fld>
            <a:endParaRPr lang="en-US"/>
          </a:p>
        </p:txBody>
      </p:sp>
      <p:sp>
        <p:nvSpPr>
          <p:cNvPr id="3" name="Footer Placeholder 2">
            <a:extLst>
              <a:ext uri="{FF2B5EF4-FFF2-40B4-BE49-F238E27FC236}">
                <a16:creationId xmlns:a16="http://schemas.microsoft.com/office/drawing/2014/main" id="{D23C62CE-62DA-4BC7-BAAA-9F1DFDC30919}"/>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217E8017-B092-40C1-8773-CF365751F8E2}"/>
              </a:ext>
            </a:extLst>
          </p:cNvPr>
          <p:cNvSpPr>
            <a:spLocks noGrp="1"/>
          </p:cNvSpPr>
          <p:nvPr>
            <p:ph type="sldNum" sz="quarter" idx="12"/>
          </p:nvPr>
        </p:nvSpPr>
        <p:spPr/>
        <p:txBody>
          <a:bodyPr/>
          <a:lstStyle/>
          <a:p>
            <a:fld id="{E3D8312D-EBC0-4F04-8D11-9D6FEC6384CB}" type="slidenum">
              <a:rPr lang="en-US" smtClean="0"/>
              <a:t>10</a:t>
            </a:fld>
            <a:endParaRPr lang="en-US"/>
          </a:p>
        </p:txBody>
      </p:sp>
    </p:spTree>
    <p:extLst>
      <p:ext uri="{BB962C8B-B14F-4D97-AF65-F5344CB8AC3E}">
        <p14:creationId xmlns:p14="http://schemas.microsoft.com/office/powerpoint/2010/main" val="38529896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7AE20-DF81-470D-8506-983AB3D8DB93}"/>
              </a:ext>
            </a:extLst>
          </p:cNvPr>
          <p:cNvSpPr>
            <a:spLocks noGrp="1"/>
          </p:cNvSpPr>
          <p:nvPr>
            <p:ph type="title"/>
          </p:nvPr>
        </p:nvSpPr>
        <p:spPr/>
        <p:txBody>
          <a:bodyPr>
            <a:normAutofit fontScale="90000"/>
          </a:bodyPr>
          <a:lstStyle/>
          <a:p>
            <a:pPr marL="514350" indent="-514350" algn="ct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4400" b="1" dirty="0">
                <a:latin typeface="Microsoft Himalaya" panose="01010100010101010101" pitchFamily="2" charset="0"/>
                <a:ea typeface="Microsoft Himalaya" panose="01010100010101010101" pitchFamily="2" charset="0"/>
                <a:cs typeface="Microsoft Himalaya" panose="01010100010101010101" pitchFamily="2" charset="0"/>
              </a:rPr>
              <a:t>a &amp; b</a:t>
            </a: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both inputs are "true." Otherwise, the output is "false.“</a:t>
            </a:r>
            <a:b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br>
            <a:endParaRPr lang="en-UG" dirty="0"/>
          </a:p>
        </p:txBody>
      </p:sp>
      <p:sp>
        <p:nvSpPr>
          <p:cNvPr id="4" name="Date Placeholder 3">
            <a:extLst>
              <a:ext uri="{FF2B5EF4-FFF2-40B4-BE49-F238E27FC236}">
                <a16:creationId xmlns:a16="http://schemas.microsoft.com/office/drawing/2014/main" id="{99999625-6D1E-4BC7-BEA4-56C5A346104B}"/>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438455AA-4F10-4562-AFA1-C30756284AE8}"/>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6E72D821-65EF-4798-960C-FA148666C5CF}"/>
              </a:ext>
            </a:extLst>
          </p:cNvPr>
          <p:cNvSpPr>
            <a:spLocks noGrp="1"/>
          </p:cNvSpPr>
          <p:nvPr>
            <p:ph type="sldNum" sz="quarter" idx="12"/>
          </p:nvPr>
        </p:nvSpPr>
        <p:spPr/>
        <p:txBody>
          <a:bodyPr/>
          <a:lstStyle/>
          <a:p>
            <a:fld id="{E3D8312D-EBC0-4F04-8D11-9D6FEC6384CB}" type="slidenum">
              <a:rPr lang="en-US" smtClean="0"/>
              <a:t>11</a:t>
            </a:fld>
            <a:endParaRPr lang="en-US"/>
          </a:p>
        </p:txBody>
      </p:sp>
      <p:grpSp>
        <p:nvGrpSpPr>
          <p:cNvPr id="17" name="Group 16">
            <a:extLst>
              <a:ext uri="{FF2B5EF4-FFF2-40B4-BE49-F238E27FC236}">
                <a16:creationId xmlns:a16="http://schemas.microsoft.com/office/drawing/2014/main" id="{D85DAD97-F66D-4FE1-96D3-4C8DB1788BA0}"/>
              </a:ext>
            </a:extLst>
          </p:cNvPr>
          <p:cNvGrpSpPr/>
          <p:nvPr/>
        </p:nvGrpSpPr>
        <p:grpSpPr>
          <a:xfrm>
            <a:off x="1960659" y="1690688"/>
            <a:ext cx="7341207" cy="4076310"/>
            <a:chOff x="1960659" y="1690688"/>
            <a:chExt cx="7341207" cy="4076310"/>
          </a:xfrm>
        </p:grpSpPr>
        <p:pic>
          <p:nvPicPr>
            <p:cNvPr id="11" name="Content Placeholder 4">
              <a:extLst>
                <a:ext uri="{FF2B5EF4-FFF2-40B4-BE49-F238E27FC236}">
                  <a16:creationId xmlns:a16="http://schemas.microsoft.com/office/drawing/2014/main" id="{9A4108C9-4E02-4DA4-AA51-AF83408A033F}"/>
                </a:ext>
              </a:extLst>
            </p:cNvPr>
            <p:cNvPicPr>
              <a:picLocks noChangeAspect="1"/>
            </p:cNvPicPr>
            <p:nvPr/>
          </p:nvPicPr>
          <p:blipFill rotWithShape="1">
            <a:blip r:embed="rId2"/>
            <a:srcRect r="70661"/>
            <a:stretch/>
          </p:blipFill>
          <p:spPr>
            <a:xfrm>
              <a:off x="1960659" y="1690688"/>
              <a:ext cx="3684435" cy="4076310"/>
            </a:xfrm>
            <a:prstGeom prst="rect">
              <a:avLst/>
            </a:prstGeom>
          </p:spPr>
        </p:pic>
        <p:pic>
          <p:nvPicPr>
            <p:cNvPr id="12" name="Content Placeholder 4">
              <a:extLst>
                <a:ext uri="{FF2B5EF4-FFF2-40B4-BE49-F238E27FC236}">
                  <a16:creationId xmlns:a16="http://schemas.microsoft.com/office/drawing/2014/main" id="{51622C56-1539-40BF-8DC9-4C2633DDB329}"/>
                </a:ext>
              </a:extLst>
            </p:cNvPr>
            <p:cNvPicPr>
              <a:picLocks noChangeAspect="1"/>
            </p:cNvPicPr>
            <p:nvPr/>
          </p:nvPicPr>
          <p:blipFill rotWithShape="1">
            <a:blip r:embed="rId2"/>
            <a:srcRect l="29001" r="41660" b="77178"/>
            <a:stretch/>
          </p:blipFill>
          <p:spPr>
            <a:xfrm>
              <a:off x="5617431" y="1691351"/>
              <a:ext cx="3684435" cy="930298"/>
            </a:xfrm>
            <a:prstGeom prst="rect">
              <a:avLst/>
            </a:prstGeom>
          </p:spPr>
        </p:pic>
      </p:grpSp>
      <p:pic>
        <p:nvPicPr>
          <p:cNvPr id="13" name="Content Placeholder 4">
            <a:extLst>
              <a:ext uri="{FF2B5EF4-FFF2-40B4-BE49-F238E27FC236}">
                <a16:creationId xmlns:a16="http://schemas.microsoft.com/office/drawing/2014/main" id="{B070E790-1B44-46F9-9A1C-66D97C419FB2}"/>
              </a:ext>
            </a:extLst>
          </p:cNvPr>
          <p:cNvPicPr>
            <a:picLocks noChangeAspect="1"/>
          </p:cNvPicPr>
          <p:nvPr/>
        </p:nvPicPr>
        <p:blipFill rotWithShape="1">
          <a:blip r:embed="rId2"/>
          <a:srcRect l="29001" t="21424" r="41660" b="58949"/>
          <a:stretch/>
        </p:blipFill>
        <p:spPr>
          <a:xfrm>
            <a:off x="5617430" y="2571290"/>
            <a:ext cx="3684435" cy="800063"/>
          </a:xfrm>
          <a:prstGeom prst="rect">
            <a:avLst/>
          </a:prstGeom>
        </p:spPr>
      </p:pic>
      <p:pic>
        <p:nvPicPr>
          <p:cNvPr id="14" name="Content Placeholder 4">
            <a:extLst>
              <a:ext uri="{FF2B5EF4-FFF2-40B4-BE49-F238E27FC236}">
                <a16:creationId xmlns:a16="http://schemas.microsoft.com/office/drawing/2014/main" id="{AA721802-C92E-42FF-B36F-6C73DAD5A254}"/>
              </a:ext>
            </a:extLst>
          </p:cNvPr>
          <p:cNvPicPr>
            <a:picLocks noChangeAspect="1"/>
          </p:cNvPicPr>
          <p:nvPr/>
        </p:nvPicPr>
        <p:blipFill rotWithShape="1">
          <a:blip r:embed="rId2"/>
          <a:srcRect l="29001" t="39546" r="41660" b="39101"/>
          <a:stretch/>
        </p:blipFill>
        <p:spPr>
          <a:xfrm>
            <a:off x="5617429" y="3310018"/>
            <a:ext cx="3684435" cy="870449"/>
          </a:xfrm>
          <a:prstGeom prst="rect">
            <a:avLst/>
          </a:prstGeom>
        </p:spPr>
      </p:pic>
      <p:pic>
        <p:nvPicPr>
          <p:cNvPr id="15" name="Content Placeholder 4">
            <a:extLst>
              <a:ext uri="{FF2B5EF4-FFF2-40B4-BE49-F238E27FC236}">
                <a16:creationId xmlns:a16="http://schemas.microsoft.com/office/drawing/2014/main" id="{01D0237E-CF4B-4AED-A625-AF372A95A653}"/>
              </a:ext>
            </a:extLst>
          </p:cNvPr>
          <p:cNvPicPr>
            <a:picLocks noChangeAspect="1"/>
          </p:cNvPicPr>
          <p:nvPr/>
        </p:nvPicPr>
        <p:blipFill rotWithShape="1">
          <a:blip r:embed="rId2"/>
          <a:srcRect l="29001" t="58693" r="41660" b="21680"/>
          <a:stretch/>
        </p:blipFill>
        <p:spPr>
          <a:xfrm>
            <a:off x="5619335" y="4093801"/>
            <a:ext cx="3684435" cy="800063"/>
          </a:xfrm>
          <a:prstGeom prst="rect">
            <a:avLst/>
          </a:prstGeom>
        </p:spPr>
      </p:pic>
      <p:pic>
        <p:nvPicPr>
          <p:cNvPr id="16" name="Content Placeholder 4">
            <a:extLst>
              <a:ext uri="{FF2B5EF4-FFF2-40B4-BE49-F238E27FC236}">
                <a16:creationId xmlns:a16="http://schemas.microsoft.com/office/drawing/2014/main" id="{25B97832-D16B-4054-8581-947C690CF1CE}"/>
              </a:ext>
            </a:extLst>
          </p:cNvPr>
          <p:cNvPicPr>
            <a:picLocks noChangeAspect="1"/>
          </p:cNvPicPr>
          <p:nvPr/>
        </p:nvPicPr>
        <p:blipFill rotWithShape="1">
          <a:blip r:embed="rId2"/>
          <a:srcRect l="29001" t="76714" r="41660" b="2"/>
          <a:stretch/>
        </p:blipFill>
        <p:spPr>
          <a:xfrm>
            <a:off x="5629192" y="4817937"/>
            <a:ext cx="3684435" cy="949157"/>
          </a:xfrm>
          <a:prstGeom prst="rect">
            <a:avLst/>
          </a:prstGeom>
        </p:spPr>
      </p:pic>
    </p:spTree>
    <p:extLst>
      <p:ext uri="{BB962C8B-B14F-4D97-AF65-F5344CB8AC3E}">
        <p14:creationId xmlns:p14="http://schemas.microsoft.com/office/powerpoint/2010/main" val="24979552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7AE20-DF81-470D-8506-983AB3D8DB93}"/>
              </a:ext>
            </a:extLst>
          </p:cNvPr>
          <p:cNvSpPr>
            <a:spLocks noGrp="1"/>
          </p:cNvSpPr>
          <p:nvPr>
            <p:ph type="title"/>
          </p:nvPr>
        </p:nvSpPr>
        <p:spPr>
          <a:xfrm>
            <a:off x="838200" y="263588"/>
            <a:ext cx="10515600" cy="1325563"/>
          </a:xfrm>
        </p:spPr>
        <p:txBody>
          <a:bodyPr>
            <a:normAutofit fontScale="90000"/>
          </a:bodyPr>
          <a:lstStyle/>
          <a:p>
            <a:pPr marL="514350" indent="-514350" algn="ct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4400" b="1" dirty="0">
                <a:latin typeface="Microsoft Himalaya" panose="01010100010101010101" pitchFamily="2" charset="0"/>
                <a:ea typeface="Microsoft Himalaya" panose="01010100010101010101" pitchFamily="2" charset="0"/>
                <a:cs typeface="Microsoft Himalaya" panose="01010100010101010101" pitchFamily="2" charset="0"/>
              </a:rPr>
              <a:t>a | b</a:t>
            </a: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either or both of the inputs are "true.“ Otherwise, the output is "false.“</a:t>
            </a:r>
            <a:b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br>
            <a:endParaRPr lang="en-UG" dirty="0"/>
          </a:p>
        </p:txBody>
      </p:sp>
      <p:sp>
        <p:nvSpPr>
          <p:cNvPr id="4" name="Date Placeholder 3">
            <a:extLst>
              <a:ext uri="{FF2B5EF4-FFF2-40B4-BE49-F238E27FC236}">
                <a16:creationId xmlns:a16="http://schemas.microsoft.com/office/drawing/2014/main" id="{99999625-6D1E-4BC7-BEA4-56C5A346104B}"/>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438455AA-4F10-4562-AFA1-C30756284AE8}"/>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6E72D821-65EF-4798-960C-FA148666C5CF}"/>
              </a:ext>
            </a:extLst>
          </p:cNvPr>
          <p:cNvSpPr>
            <a:spLocks noGrp="1"/>
          </p:cNvSpPr>
          <p:nvPr>
            <p:ph type="sldNum" sz="quarter" idx="12"/>
          </p:nvPr>
        </p:nvSpPr>
        <p:spPr/>
        <p:txBody>
          <a:bodyPr/>
          <a:lstStyle/>
          <a:p>
            <a:fld id="{E3D8312D-EBC0-4F04-8D11-9D6FEC6384CB}" type="slidenum">
              <a:rPr lang="en-US" smtClean="0"/>
              <a:t>12</a:t>
            </a:fld>
            <a:endParaRPr lang="en-US"/>
          </a:p>
        </p:txBody>
      </p:sp>
      <p:grpSp>
        <p:nvGrpSpPr>
          <p:cNvPr id="10" name="Group 9">
            <a:extLst>
              <a:ext uri="{FF2B5EF4-FFF2-40B4-BE49-F238E27FC236}">
                <a16:creationId xmlns:a16="http://schemas.microsoft.com/office/drawing/2014/main" id="{15FE0416-A7BC-4A8B-A913-67618C82DC02}"/>
              </a:ext>
            </a:extLst>
          </p:cNvPr>
          <p:cNvGrpSpPr/>
          <p:nvPr/>
        </p:nvGrpSpPr>
        <p:grpSpPr>
          <a:xfrm>
            <a:off x="2307323" y="1760836"/>
            <a:ext cx="6065401" cy="3574490"/>
            <a:chOff x="2307323" y="1760836"/>
            <a:chExt cx="6065401" cy="3574490"/>
          </a:xfrm>
        </p:grpSpPr>
        <p:pic>
          <p:nvPicPr>
            <p:cNvPr id="7" name="Content Placeholder 4">
              <a:extLst>
                <a:ext uri="{FF2B5EF4-FFF2-40B4-BE49-F238E27FC236}">
                  <a16:creationId xmlns:a16="http://schemas.microsoft.com/office/drawing/2014/main" id="{F2E6C018-8298-42ED-91E8-6C495D45955B}"/>
                </a:ext>
              </a:extLst>
            </p:cNvPr>
            <p:cNvPicPr>
              <a:picLocks noChangeAspect="1"/>
            </p:cNvPicPr>
            <p:nvPr/>
          </p:nvPicPr>
          <p:blipFill rotWithShape="1">
            <a:blip r:embed="rId2"/>
            <a:srcRect r="70626"/>
            <a:stretch/>
          </p:blipFill>
          <p:spPr>
            <a:xfrm>
              <a:off x="2307323" y="1760836"/>
              <a:ext cx="3234736" cy="3574490"/>
            </a:xfrm>
            <a:prstGeom prst="rect">
              <a:avLst/>
            </a:prstGeom>
          </p:spPr>
        </p:pic>
        <p:pic>
          <p:nvPicPr>
            <p:cNvPr id="8" name="Content Placeholder 4">
              <a:extLst>
                <a:ext uri="{FF2B5EF4-FFF2-40B4-BE49-F238E27FC236}">
                  <a16:creationId xmlns:a16="http://schemas.microsoft.com/office/drawing/2014/main" id="{F2F43395-5535-49F7-9FFE-F3815CE12A68}"/>
                </a:ext>
              </a:extLst>
            </p:cNvPr>
            <p:cNvPicPr>
              <a:picLocks noChangeAspect="1"/>
            </p:cNvPicPr>
            <p:nvPr/>
          </p:nvPicPr>
          <p:blipFill rotWithShape="1">
            <a:blip r:embed="rId2"/>
            <a:srcRect l="57738" r="15764" b="76966"/>
            <a:stretch/>
          </p:blipFill>
          <p:spPr>
            <a:xfrm>
              <a:off x="5454595" y="1760836"/>
              <a:ext cx="2918129" cy="823338"/>
            </a:xfrm>
            <a:prstGeom prst="rect">
              <a:avLst/>
            </a:prstGeom>
          </p:spPr>
        </p:pic>
      </p:grpSp>
      <p:pic>
        <p:nvPicPr>
          <p:cNvPr id="9" name="Content Placeholder 4">
            <a:extLst>
              <a:ext uri="{FF2B5EF4-FFF2-40B4-BE49-F238E27FC236}">
                <a16:creationId xmlns:a16="http://schemas.microsoft.com/office/drawing/2014/main" id="{EFA0444B-7CBE-4052-B7E4-810DE1312B43}"/>
              </a:ext>
            </a:extLst>
          </p:cNvPr>
          <p:cNvPicPr>
            <a:picLocks noChangeAspect="1"/>
          </p:cNvPicPr>
          <p:nvPr/>
        </p:nvPicPr>
        <p:blipFill rotWithShape="1">
          <a:blip r:embed="rId2"/>
          <a:srcRect l="57738" t="21082" r="15764" b="58867"/>
          <a:stretch/>
        </p:blipFill>
        <p:spPr>
          <a:xfrm>
            <a:off x="5454594" y="2511525"/>
            <a:ext cx="2918129" cy="716706"/>
          </a:xfrm>
          <a:prstGeom prst="rect">
            <a:avLst/>
          </a:prstGeom>
        </p:spPr>
      </p:pic>
      <p:pic>
        <p:nvPicPr>
          <p:cNvPr id="11" name="Content Placeholder 4">
            <a:extLst>
              <a:ext uri="{FF2B5EF4-FFF2-40B4-BE49-F238E27FC236}">
                <a16:creationId xmlns:a16="http://schemas.microsoft.com/office/drawing/2014/main" id="{AC01C8D0-379C-4287-A349-DE9E3FF6567F}"/>
              </a:ext>
            </a:extLst>
          </p:cNvPr>
          <p:cNvPicPr>
            <a:picLocks noChangeAspect="1"/>
          </p:cNvPicPr>
          <p:nvPr/>
        </p:nvPicPr>
        <p:blipFill rotWithShape="1">
          <a:blip r:embed="rId2"/>
          <a:srcRect l="57738" t="40517" r="15764" b="41177"/>
          <a:stretch/>
        </p:blipFill>
        <p:spPr>
          <a:xfrm>
            <a:off x="5454593" y="3217942"/>
            <a:ext cx="2918129" cy="654343"/>
          </a:xfrm>
          <a:prstGeom prst="rect">
            <a:avLst/>
          </a:prstGeom>
        </p:spPr>
      </p:pic>
      <p:pic>
        <p:nvPicPr>
          <p:cNvPr id="12" name="Content Placeholder 4">
            <a:extLst>
              <a:ext uri="{FF2B5EF4-FFF2-40B4-BE49-F238E27FC236}">
                <a16:creationId xmlns:a16="http://schemas.microsoft.com/office/drawing/2014/main" id="{41D7A264-5E39-4586-92F8-14555643B425}"/>
              </a:ext>
            </a:extLst>
          </p:cNvPr>
          <p:cNvPicPr>
            <a:picLocks noChangeAspect="1"/>
          </p:cNvPicPr>
          <p:nvPr/>
        </p:nvPicPr>
        <p:blipFill rotWithShape="1">
          <a:blip r:embed="rId2"/>
          <a:srcRect l="57738" t="58191" r="15764" b="21173"/>
          <a:stretch/>
        </p:blipFill>
        <p:spPr>
          <a:xfrm>
            <a:off x="5454593" y="3841035"/>
            <a:ext cx="2918129" cy="737667"/>
          </a:xfrm>
          <a:prstGeom prst="rect">
            <a:avLst/>
          </a:prstGeom>
        </p:spPr>
      </p:pic>
      <p:pic>
        <p:nvPicPr>
          <p:cNvPr id="13" name="Content Placeholder 4">
            <a:extLst>
              <a:ext uri="{FF2B5EF4-FFF2-40B4-BE49-F238E27FC236}">
                <a16:creationId xmlns:a16="http://schemas.microsoft.com/office/drawing/2014/main" id="{21D90B44-B301-4E15-A93C-3AA8E61F0AA1}"/>
              </a:ext>
            </a:extLst>
          </p:cNvPr>
          <p:cNvPicPr>
            <a:picLocks noChangeAspect="1"/>
          </p:cNvPicPr>
          <p:nvPr/>
        </p:nvPicPr>
        <p:blipFill rotWithShape="1">
          <a:blip r:embed="rId2"/>
          <a:srcRect l="57738" t="77265" r="15764"/>
          <a:stretch/>
        </p:blipFill>
        <p:spPr>
          <a:xfrm>
            <a:off x="5454593" y="4541119"/>
            <a:ext cx="2918129" cy="812652"/>
          </a:xfrm>
          <a:prstGeom prst="rect">
            <a:avLst/>
          </a:prstGeom>
        </p:spPr>
      </p:pic>
    </p:spTree>
    <p:extLst>
      <p:ext uri="{BB962C8B-B14F-4D97-AF65-F5344CB8AC3E}">
        <p14:creationId xmlns:p14="http://schemas.microsoft.com/office/powerpoint/2010/main" val="834404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7AE20-DF81-470D-8506-983AB3D8DB93}"/>
              </a:ext>
            </a:extLst>
          </p:cNvPr>
          <p:cNvSpPr>
            <a:spLocks noGrp="1"/>
          </p:cNvSpPr>
          <p:nvPr>
            <p:ph type="title"/>
          </p:nvPr>
        </p:nvSpPr>
        <p:spPr/>
        <p:txBody>
          <a:bodyPr>
            <a:normAutofit fontScale="90000"/>
          </a:bodyPr>
          <a:lstStyle/>
          <a:p>
            <a:pPr marL="514350" indent="-514350" algn="ct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4400" b="1" dirty="0">
                <a:latin typeface="Microsoft Himalaya" panose="01010100010101010101" pitchFamily="2" charset="0"/>
                <a:ea typeface="Microsoft Himalaya" panose="01010100010101010101" pitchFamily="2" charset="0"/>
                <a:cs typeface="Microsoft Himalaya" panose="01010100010101010101" pitchFamily="2" charset="0"/>
              </a:rPr>
              <a:t>a ^ b</a:t>
            </a: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t>The output is "true" when either of the inputs are “False.“, Otherwise, the output is "false.“</a:t>
            </a:r>
            <a:br>
              <a:rPr lang="en-US" sz="4400" dirty="0">
                <a:effectLst/>
                <a:latin typeface="Microsoft Himalaya" panose="01010100010101010101" pitchFamily="2" charset="0"/>
                <a:ea typeface="Microsoft Himalaya" panose="01010100010101010101" pitchFamily="2" charset="0"/>
                <a:cs typeface="Microsoft Himalaya" panose="01010100010101010101" pitchFamily="2" charset="0"/>
              </a:rPr>
            </a:br>
            <a:endParaRPr lang="en-UG" dirty="0"/>
          </a:p>
        </p:txBody>
      </p:sp>
      <p:sp>
        <p:nvSpPr>
          <p:cNvPr id="4" name="Date Placeholder 3">
            <a:extLst>
              <a:ext uri="{FF2B5EF4-FFF2-40B4-BE49-F238E27FC236}">
                <a16:creationId xmlns:a16="http://schemas.microsoft.com/office/drawing/2014/main" id="{99999625-6D1E-4BC7-BEA4-56C5A346104B}"/>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438455AA-4F10-4562-AFA1-C30756284AE8}"/>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6E72D821-65EF-4798-960C-FA148666C5CF}"/>
              </a:ext>
            </a:extLst>
          </p:cNvPr>
          <p:cNvSpPr>
            <a:spLocks noGrp="1"/>
          </p:cNvSpPr>
          <p:nvPr>
            <p:ph type="sldNum" sz="quarter" idx="12"/>
          </p:nvPr>
        </p:nvSpPr>
        <p:spPr/>
        <p:txBody>
          <a:bodyPr/>
          <a:lstStyle/>
          <a:p>
            <a:fld id="{E3D8312D-EBC0-4F04-8D11-9D6FEC6384CB}" type="slidenum">
              <a:rPr lang="en-US" smtClean="0"/>
              <a:t>13</a:t>
            </a:fld>
            <a:endParaRPr lang="en-US"/>
          </a:p>
        </p:txBody>
      </p:sp>
      <p:grpSp>
        <p:nvGrpSpPr>
          <p:cNvPr id="10" name="Group 9">
            <a:extLst>
              <a:ext uri="{FF2B5EF4-FFF2-40B4-BE49-F238E27FC236}">
                <a16:creationId xmlns:a16="http://schemas.microsoft.com/office/drawing/2014/main" id="{CA6030C1-5056-4E3A-8214-43B0B11CEEFE}"/>
              </a:ext>
            </a:extLst>
          </p:cNvPr>
          <p:cNvGrpSpPr/>
          <p:nvPr/>
        </p:nvGrpSpPr>
        <p:grpSpPr>
          <a:xfrm>
            <a:off x="3288529" y="1826604"/>
            <a:ext cx="5664639" cy="4011777"/>
            <a:chOff x="911089" y="1826604"/>
            <a:chExt cx="5664639" cy="4011777"/>
          </a:xfrm>
        </p:grpSpPr>
        <p:pic>
          <p:nvPicPr>
            <p:cNvPr id="7" name="Content Placeholder 4">
              <a:extLst>
                <a:ext uri="{FF2B5EF4-FFF2-40B4-BE49-F238E27FC236}">
                  <a16:creationId xmlns:a16="http://schemas.microsoft.com/office/drawing/2014/main" id="{0CB8F1E6-BE27-4E91-BFED-87D6EB06B59D}"/>
                </a:ext>
              </a:extLst>
            </p:cNvPr>
            <p:cNvPicPr>
              <a:picLocks noChangeAspect="1"/>
            </p:cNvPicPr>
            <p:nvPr/>
          </p:nvPicPr>
          <p:blipFill rotWithShape="1">
            <a:blip r:embed="rId2"/>
            <a:srcRect r="71216"/>
            <a:stretch/>
          </p:blipFill>
          <p:spPr>
            <a:xfrm>
              <a:off x="911089" y="1826604"/>
              <a:ext cx="3557544" cy="4011777"/>
            </a:xfrm>
            <a:prstGeom prst="rect">
              <a:avLst/>
            </a:prstGeom>
          </p:spPr>
        </p:pic>
        <p:pic>
          <p:nvPicPr>
            <p:cNvPr id="8" name="Content Placeholder 4">
              <a:extLst>
                <a:ext uri="{FF2B5EF4-FFF2-40B4-BE49-F238E27FC236}">
                  <a16:creationId xmlns:a16="http://schemas.microsoft.com/office/drawing/2014/main" id="{67B382D3-B82D-48EF-A343-6E311CF98574}"/>
                </a:ext>
              </a:extLst>
            </p:cNvPr>
            <p:cNvPicPr>
              <a:picLocks noChangeAspect="1"/>
            </p:cNvPicPr>
            <p:nvPr/>
          </p:nvPicPr>
          <p:blipFill rotWithShape="1">
            <a:blip r:embed="rId2"/>
            <a:srcRect l="82902" b="76490"/>
            <a:stretch/>
          </p:blipFill>
          <p:spPr>
            <a:xfrm>
              <a:off x="4468632" y="1826604"/>
              <a:ext cx="2107096" cy="940450"/>
            </a:xfrm>
            <a:prstGeom prst="rect">
              <a:avLst/>
            </a:prstGeom>
          </p:spPr>
        </p:pic>
      </p:grpSp>
      <p:pic>
        <p:nvPicPr>
          <p:cNvPr id="9" name="Content Placeholder 4">
            <a:extLst>
              <a:ext uri="{FF2B5EF4-FFF2-40B4-BE49-F238E27FC236}">
                <a16:creationId xmlns:a16="http://schemas.microsoft.com/office/drawing/2014/main" id="{E7433611-70FA-499E-9487-51146529EB5B}"/>
              </a:ext>
            </a:extLst>
          </p:cNvPr>
          <p:cNvPicPr>
            <a:picLocks noChangeAspect="1"/>
          </p:cNvPicPr>
          <p:nvPr/>
        </p:nvPicPr>
        <p:blipFill rotWithShape="1">
          <a:blip r:embed="rId2"/>
          <a:srcRect l="82902" t="22535" b="60575"/>
          <a:stretch/>
        </p:blipFill>
        <p:spPr>
          <a:xfrm>
            <a:off x="6846072" y="2753364"/>
            <a:ext cx="2107096" cy="675636"/>
          </a:xfrm>
          <a:prstGeom prst="rect">
            <a:avLst/>
          </a:prstGeom>
        </p:spPr>
      </p:pic>
      <p:pic>
        <p:nvPicPr>
          <p:cNvPr id="11" name="Content Placeholder 4">
            <a:extLst>
              <a:ext uri="{FF2B5EF4-FFF2-40B4-BE49-F238E27FC236}">
                <a16:creationId xmlns:a16="http://schemas.microsoft.com/office/drawing/2014/main" id="{E223226C-F665-4024-BD9E-BBFF011F7366}"/>
              </a:ext>
            </a:extLst>
          </p:cNvPr>
          <p:cNvPicPr>
            <a:picLocks noChangeAspect="1"/>
          </p:cNvPicPr>
          <p:nvPr/>
        </p:nvPicPr>
        <p:blipFill rotWithShape="1">
          <a:blip r:embed="rId2"/>
          <a:srcRect l="82902" t="39104" b="40422"/>
          <a:stretch/>
        </p:blipFill>
        <p:spPr>
          <a:xfrm>
            <a:off x="6846072" y="3405147"/>
            <a:ext cx="2107096" cy="818985"/>
          </a:xfrm>
          <a:prstGeom prst="rect">
            <a:avLst/>
          </a:prstGeom>
        </p:spPr>
      </p:pic>
      <p:pic>
        <p:nvPicPr>
          <p:cNvPr id="12" name="Content Placeholder 4">
            <a:extLst>
              <a:ext uri="{FF2B5EF4-FFF2-40B4-BE49-F238E27FC236}">
                <a16:creationId xmlns:a16="http://schemas.microsoft.com/office/drawing/2014/main" id="{67B048D9-CE6A-4812-BCCD-A432CCAAD095}"/>
              </a:ext>
            </a:extLst>
          </p:cNvPr>
          <p:cNvPicPr>
            <a:picLocks noChangeAspect="1"/>
          </p:cNvPicPr>
          <p:nvPr/>
        </p:nvPicPr>
        <p:blipFill rotWithShape="1">
          <a:blip r:embed="rId2"/>
          <a:srcRect l="82902" t="59275" b="21337"/>
          <a:stretch/>
        </p:blipFill>
        <p:spPr>
          <a:xfrm>
            <a:off x="6846072" y="4201968"/>
            <a:ext cx="2107096" cy="775549"/>
          </a:xfrm>
          <a:prstGeom prst="rect">
            <a:avLst/>
          </a:prstGeom>
        </p:spPr>
      </p:pic>
      <p:pic>
        <p:nvPicPr>
          <p:cNvPr id="13" name="Content Placeholder 4">
            <a:extLst>
              <a:ext uri="{FF2B5EF4-FFF2-40B4-BE49-F238E27FC236}">
                <a16:creationId xmlns:a16="http://schemas.microsoft.com/office/drawing/2014/main" id="{510CFF46-68A0-42BE-A0D7-041A0F368B27}"/>
              </a:ext>
            </a:extLst>
          </p:cNvPr>
          <p:cNvPicPr>
            <a:picLocks noChangeAspect="1"/>
          </p:cNvPicPr>
          <p:nvPr/>
        </p:nvPicPr>
        <p:blipFill rotWithShape="1">
          <a:blip r:embed="rId2"/>
          <a:srcRect l="82902" t="77835" b="1"/>
          <a:stretch/>
        </p:blipFill>
        <p:spPr>
          <a:xfrm>
            <a:off x="6846072" y="4964646"/>
            <a:ext cx="2107096" cy="886607"/>
          </a:xfrm>
          <a:prstGeom prst="rect">
            <a:avLst/>
          </a:prstGeom>
        </p:spPr>
      </p:pic>
    </p:spTree>
    <p:extLst>
      <p:ext uri="{BB962C8B-B14F-4D97-AF65-F5344CB8AC3E}">
        <p14:creationId xmlns:p14="http://schemas.microsoft.com/office/powerpoint/2010/main" val="220981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686" y="179561"/>
            <a:ext cx="10969487" cy="752434"/>
          </a:xfrm>
        </p:spPr>
        <p:txBody>
          <a:bodyPr/>
          <a:lstStyle/>
          <a:p>
            <a:r>
              <a:rPr lang="en-US" b="1" dirty="0"/>
              <a:t>Bitwise operators Left-Shift &lt;&lt; and Right-Shift &gt;&gt;</a:t>
            </a:r>
            <a:endParaRPr lang="en-US" dirty="0"/>
          </a:p>
        </p:txBody>
      </p:sp>
      <p:sp>
        <p:nvSpPr>
          <p:cNvPr id="3" name="Date Placeholder 2">
            <a:extLst>
              <a:ext uri="{FF2B5EF4-FFF2-40B4-BE49-F238E27FC236}">
                <a16:creationId xmlns:a16="http://schemas.microsoft.com/office/drawing/2014/main" id="{9091A052-F714-4A9A-9710-FA0EF34B6637}"/>
              </a:ext>
            </a:extLst>
          </p:cNvPr>
          <p:cNvSpPr>
            <a:spLocks noGrp="1"/>
          </p:cNvSpPr>
          <p:nvPr>
            <p:ph type="dt" sz="half" idx="10"/>
          </p:nvPr>
        </p:nvSpPr>
        <p:spPr/>
        <p:txBody>
          <a:bodyPr/>
          <a:lstStyle/>
          <a:p>
            <a:fld id="{E1E9D222-C5FE-4EE3-80CB-157912C06EA6}" type="datetime1">
              <a:rPr lang="en-US" smtClean="0"/>
              <a:t>10/9/2021</a:t>
            </a:fld>
            <a:endParaRPr lang="en-US"/>
          </a:p>
        </p:txBody>
      </p:sp>
      <p:sp>
        <p:nvSpPr>
          <p:cNvPr id="6" name="Footer Placeholder 5">
            <a:extLst>
              <a:ext uri="{FF2B5EF4-FFF2-40B4-BE49-F238E27FC236}">
                <a16:creationId xmlns:a16="http://schemas.microsoft.com/office/drawing/2014/main" id="{2AF194C7-A69E-4936-882E-D29E0EEC9157}"/>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2DB97BDC-964D-49B8-BF94-833CAD01F73F}"/>
              </a:ext>
            </a:extLst>
          </p:cNvPr>
          <p:cNvSpPr>
            <a:spLocks noGrp="1"/>
          </p:cNvSpPr>
          <p:nvPr>
            <p:ph type="sldNum" sz="quarter" idx="12"/>
          </p:nvPr>
        </p:nvSpPr>
        <p:spPr/>
        <p:txBody>
          <a:bodyPr/>
          <a:lstStyle/>
          <a:p>
            <a:fld id="{E3D8312D-EBC0-4F04-8D11-9D6FEC6384CB}" type="slidenum">
              <a:rPr lang="en-US" smtClean="0"/>
              <a:t>14</a:t>
            </a:fld>
            <a:endParaRPr lang="en-US"/>
          </a:p>
        </p:txBody>
      </p:sp>
      <p:sp>
        <p:nvSpPr>
          <p:cNvPr id="10" name="TextBox 9">
            <a:extLst>
              <a:ext uri="{FF2B5EF4-FFF2-40B4-BE49-F238E27FC236}">
                <a16:creationId xmlns:a16="http://schemas.microsoft.com/office/drawing/2014/main" id="{691EDABF-3DAB-4E9B-9B6F-3C01AEDA1B92}"/>
              </a:ext>
            </a:extLst>
          </p:cNvPr>
          <p:cNvSpPr txBox="1"/>
          <p:nvPr/>
        </p:nvSpPr>
        <p:spPr>
          <a:xfrm>
            <a:off x="758686" y="3959034"/>
            <a:ext cx="10839994" cy="1754326"/>
          </a:xfrm>
          <a:prstGeom prst="rect">
            <a:avLst/>
          </a:prstGeom>
          <a:noFill/>
        </p:spPr>
        <p:txBody>
          <a:bodyPr wrap="square" rtlCol="0">
            <a:spAutoFit/>
          </a:bodyPr>
          <a:lstStyle/>
          <a:p>
            <a:pPr algn="just"/>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The bitwise </a:t>
            </a:r>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shift</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operator, shifts the bit value. The left operand specifies the value to be shifted and the right operand specifies the number of positions that the bits in the value have to be shifted. Both operands have the same precedence</a:t>
            </a:r>
          </a:p>
        </p:txBody>
      </p:sp>
      <p:grpSp>
        <p:nvGrpSpPr>
          <p:cNvPr id="12" name="Group 11">
            <a:extLst>
              <a:ext uri="{FF2B5EF4-FFF2-40B4-BE49-F238E27FC236}">
                <a16:creationId xmlns:a16="http://schemas.microsoft.com/office/drawing/2014/main" id="{78FFB203-7367-485B-952A-73C11B49B080}"/>
              </a:ext>
            </a:extLst>
          </p:cNvPr>
          <p:cNvGrpSpPr/>
          <p:nvPr/>
        </p:nvGrpSpPr>
        <p:grpSpPr>
          <a:xfrm>
            <a:off x="838200" y="1246307"/>
            <a:ext cx="9331518" cy="2304562"/>
            <a:chOff x="838200" y="2866204"/>
            <a:chExt cx="9331518" cy="2304562"/>
          </a:xfrm>
        </p:grpSpPr>
        <p:pic>
          <p:nvPicPr>
            <p:cNvPr id="5" name="Picture 4"/>
            <p:cNvPicPr>
              <a:picLocks noChangeAspect="1"/>
            </p:cNvPicPr>
            <p:nvPr/>
          </p:nvPicPr>
          <p:blipFill rotWithShape="1">
            <a:blip r:embed="rId2"/>
            <a:srcRect b="81482"/>
            <a:stretch/>
          </p:blipFill>
          <p:spPr>
            <a:xfrm>
              <a:off x="838200" y="2866204"/>
              <a:ext cx="9331518" cy="845694"/>
            </a:xfrm>
            <a:prstGeom prst="rect">
              <a:avLst/>
            </a:prstGeom>
          </p:spPr>
        </p:pic>
        <p:pic>
          <p:nvPicPr>
            <p:cNvPr id="11" name="Picture 10">
              <a:extLst>
                <a:ext uri="{FF2B5EF4-FFF2-40B4-BE49-F238E27FC236}">
                  <a16:creationId xmlns:a16="http://schemas.microsoft.com/office/drawing/2014/main" id="{E857B77E-EF01-44D5-B07F-2A89C712B889}"/>
                </a:ext>
              </a:extLst>
            </p:cNvPr>
            <p:cNvPicPr>
              <a:picLocks noChangeAspect="1"/>
            </p:cNvPicPr>
            <p:nvPr/>
          </p:nvPicPr>
          <p:blipFill rotWithShape="1">
            <a:blip r:embed="rId2"/>
            <a:srcRect t="63818" b="2370"/>
            <a:stretch/>
          </p:blipFill>
          <p:spPr>
            <a:xfrm>
              <a:off x="838200" y="3595257"/>
              <a:ext cx="9331518" cy="1575509"/>
            </a:xfrm>
            <a:prstGeom prst="rect">
              <a:avLst/>
            </a:prstGeom>
          </p:spPr>
        </p:pic>
      </p:grpSp>
    </p:spTree>
    <p:extLst>
      <p:ext uri="{BB962C8B-B14F-4D97-AF65-F5344CB8AC3E}">
        <p14:creationId xmlns:p14="http://schemas.microsoft.com/office/powerpoint/2010/main" val="4098450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50914"/>
          </a:xfrm>
        </p:spPr>
        <p:txBody>
          <a:bodyPr/>
          <a:lstStyle/>
          <a:p>
            <a:r>
              <a:rPr lang="en-US" b="1" dirty="0"/>
              <a:t>Example</a:t>
            </a:r>
            <a:endParaRPr lang="en-US" dirty="0"/>
          </a:p>
        </p:txBody>
      </p:sp>
      <p:sp>
        <p:nvSpPr>
          <p:cNvPr id="5" name="Rectangle 1"/>
          <p:cNvSpPr>
            <a:spLocks noChangeArrowheads="1"/>
          </p:cNvSpPr>
          <p:nvPr/>
        </p:nvSpPr>
        <p:spPr bwMode="auto">
          <a:xfrm>
            <a:off x="1063676" y="2668882"/>
            <a:ext cx="5949848" cy="1637577"/>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 = </a:t>
            </a:r>
            <a:r>
              <a:rPr kumimoji="0" lang="en-US" altLang="en-US" sz="2400" b="0" i="0" u="none" strike="noStrike" cap="none" normalizeH="0" baseline="0" dirty="0">
                <a:ln>
                  <a:noFill/>
                </a:ln>
                <a:solidFill>
                  <a:srgbClr val="AE81FF"/>
                </a:solidFill>
                <a:effectLst/>
                <a:latin typeface="Consolas" panose="020B0609020204030204" pitchFamily="49" charset="0"/>
              </a:rPr>
              <a:t>0001000</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b = </a:t>
            </a:r>
            <a:r>
              <a:rPr kumimoji="0" lang="en-US" altLang="en-US" sz="2400" b="0" i="0" u="none" strike="noStrike" cap="none" normalizeH="0" baseline="0" dirty="0">
                <a:ln>
                  <a:noFill/>
                </a:ln>
                <a:solidFill>
                  <a:srgbClr val="AE81FF"/>
                </a:solidFill>
                <a:effectLst/>
                <a:latin typeface="Consolas" panose="020B0609020204030204" pitchFamily="49" charset="0"/>
              </a:rPr>
              <a:t>2</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 &lt;&lt; b = </a:t>
            </a:r>
            <a:r>
              <a:rPr kumimoji="0" lang="en-US" altLang="en-US" sz="2400" b="0" i="0" u="none" strike="noStrike" cap="none" normalizeH="0" baseline="0" dirty="0">
                <a:ln>
                  <a:noFill/>
                </a:ln>
                <a:solidFill>
                  <a:srgbClr val="AE81FF"/>
                </a:solidFill>
                <a:effectLst/>
                <a:latin typeface="Consolas" panose="020B0609020204030204" pitchFamily="49" charset="0"/>
              </a:rPr>
              <a:t>0100000</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 &gt;&gt; b = </a:t>
            </a:r>
            <a:r>
              <a:rPr kumimoji="0" lang="en-US" altLang="en-US" sz="2400" b="0" i="0" u="none" strike="noStrike" cap="none" normalizeH="0" baseline="0" dirty="0">
                <a:ln>
                  <a:noFill/>
                </a:ln>
                <a:solidFill>
                  <a:srgbClr val="AE81FF"/>
                </a:solidFill>
                <a:effectLst/>
                <a:latin typeface="Consolas" panose="020B0609020204030204" pitchFamily="49" charset="0"/>
              </a:rPr>
              <a:t>0000010</a:t>
            </a:r>
            <a:r>
              <a:rPr kumimoji="0" lang="en-US" altLang="en-US" sz="2400" b="0" i="0" u="none" strike="noStrike" cap="none" normalizeH="0" baseline="0" dirty="0">
                <a:ln>
                  <a:noFill/>
                </a:ln>
                <a:solidFill>
                  <a:srgbClr val="F8F8F2"/>
                </a:solidFill>
                <a:effectLst/>
                <a:latin typeface="Consolas" panose="020B0609020204030204" pitchFamily="49" charset="0"/>
              </a:rPr>
              <a:t> </a:t>
            </a:r>
            <a:endParaRPr kumimoji="0" lang="en-US" altLang="en-US" sz="4800" b="0" i="0" u="none" strike="noStrike" cap="none" normalizeH="0" baseline="0" dirty="0">
              <a:ln>
                <a:noFill/>
              </a:ln>
              <a:solidFill>
                <a:schemeClr val="tx1"/>
              </a:solidFill>
              <a:effectLst/>
              <a:latin typeface="Arial" panose="020B0604020202020204" pitchFamily="34" charset="0"/>
            </a:endParaRPr>
          </a:p>
        </p:txBody>
      </p:sp>
      <p:sp>
        <p:nvSpPr>
          <p:cNvPr id="3" name="Date Placeholder 2">
            <a:extLst>
              <a:ext uri="{FF2B5EF4-FFF2-40B4-BE49-F238E27FC236}">
                <a16:creationId xmlns:a16="http://schemas.microsoft.com/office/drawing/2014/main" id="{B3EE6902-E330-4FFD-82D7-D82117E5B834}"/>
              </a:ext>
            </a:extLst>
          </p:cNvPr>
          <p:cNvSpPr>
            <a:spLocks noGrp="1"/>
          </p:cNvSpPr>
          <p:nvPr>
            <p:ph type="dt" sz="half" idx="10"/>
          </p:nvPr>
        </p:nvSpPr>
        <p:spPr/>
        <p:txBody>
          <a:bodyPr/>
          <a:lstStyle/>
          <a:p>
            <a:fld id="{08154026-F71A-401E-99FC-FD4EE0916A1A}" type="datetime1">
              <a:rPr lang="en-US" smtClean="0"/>
              <a:t>10/9/2021</a:t>
            </a:fld>
            <a:endParaRPr lang="en-US"/>
          </a:p>
        </p:txBody>
      </p:sp>
      <p:sp>
        <p:nvSpPr>
          <p:cNvPr id="4" name="Footer Placeholder 3">
            <a:extLst>
              <a:ext uri="{FF2B5EF4-FFF2-40B4-BE49-F238E27FC236}">
                <a16:creationId xmlns:a16="http://schemas.microsoft.com/office/drawing/2014/main" id="{1328743A-7A54-4C90-8ED7-DAB3729544B6}"/>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2B04519D-61D6-4CB2-84F0-92124C5B413E}"/>
              </a:ext>
            </a:extLst>
          </p:cNvPr>
          <p:cNvSpPr>
            <a:spLocks noGrp="1"/>
          </p:cNvSpPr>
          <p:nvPr>
            <p:ph type="sldNum" sz="quarter" idx="12"/>
          </p:nvPr>
        </p:nvSpPr>
        <p:spPr/>
        <p:txBody>
          <a:bodyPr/>
          <a:lstStyle/>
          <a:p>
            <a:fld id="{E3D8312D-EBC0-4F04-8D11-9D6FEC6384CB}" type="slidenum">
              <a:rPr lang="en-US" smtClean="0"/>
              <a:t>15</a:t>
            </a:fld>
            <a:endParaRPr lang="en-US"/>
          </a:p>
        </p:txBody>
      </p:sp>
      <p:sp>
        <p:nvSpPr>
          <p:cNvPr id="8" name="TextBox 7">
            <a:extLst>
              <a:ext uri="{FF2B5EF4-FFF2-40B4-BE49-F238E27FC236}">
                <a16:creationId xmlns:a16="http://schemas.microsoft.com/office/drawing/2014/main" id="{9CAFAE3C-0AEA-42B6-9AE5-566C88C2C60D}"/>
              </a:ext>
            </a:extLst>
          </p:cNvPr>
          <p:cNvSpPr txBox="1"/>
          <p:nvPr/>
        </p:nvSpPr>
        <p:spPr>
          <a:xfrm>
            <a:off x="1132491" y="1623129"/>
            <a:ext cx="6933823" cy="523220"/>
          </a:xfrm>
          <a:prstGeom prst="rect">
            <a:avLst/>
          </a:prstGeom>
          <a:noFill/>
        </p:spPr>
        <p:txBody>
          <a:bodyPr wrap="square" rtlCol="0">
            <a:spAutoFit/>
          </a:bodyPr>
          <a:lstStyle/>
          <a:p>
            <a:r>
              <a:rPr lang="en-US" sz="2800" dirty="0"/>
              <a:t>Left-Shift symbol &lt;&lt; and Right-shift&gt;&gt; Symbol</a:t>
            </a:r>
            <a:endParaRPr lang="en-UG" sz="2800" dirty="0"/>
          </a:p>
        </p:txBody>
      </p:sp>
    </p:spTree>
    <p:extLst>
      <p:ext uri="{BB962C8B-B14F-4D97-AF65-F5344CB8AC3E}">
        <p14:creationId xmlns:p14="http://schemas.microsoft.com/office/powerpoint/2010/main" val="1736309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3B61A-92E8-4F52-9FF0-D3A75CDB38A9}"/>
              </a:ext>
            </a:extLst>
          </p:cNvPr>
          <p:cNvSpPr>
            <a:spLocks noGrp="1"/>
          </p:cNvSpPr>
          <p:nvPr>
            <p:ph type="title"/>
          </p:nvPr>
        </p:nvSpPr>
        <p:spPr/>
        <p:txBody>
          <a:bodyPr/>
          <a:lstStyle/>
          <a:p>
            <a:pPr algn="ctr"/>
            <a:r>
              <a:rPr lang="en-US" dirty="0"/>
              <a:t>Examples of left and right-shifts operations</a:t>
            </a:r>
            <a:endParaRPr lang="en-UG" dirty="0"/>
          </a:p>
        </p:txBody>
      </p:sp>
      <p:graphicFrame>
        <p:nvGraphicFramePr>
          <p:cNvPr id="7" name="Table 7">
            <a:extLst>
              <a:ext uri="{FF2B5EF4-FFF2-40B4-BE49-F238E27FC236}">
                <a16:creationId xmlns:a16="http://schemas.microsoft.com/office/drawing/2014/main" id="{5467BEF1-6637-4F2B-AC1A-B4A0AC0B9F5F}"/>
              </a:ext>
            </a:extLst>
          </p:cNvPr>
          <p:cNvGraphicFramePr>
            <a:graphicFrameLocks noGrp="1"/>
          </p:cNvGraphicFramePr>
          <p:nvPr>
            <p:ph idx="1"/>
          </p:nvPr>
        </p:nvGraphicFramePr>
        <p:xfrm>
          <a:off x="1321574" y="2390167"/>
          <a:ext cx="9196348" cy="2285200"/>
        </p:xfrm>
        <a:graphic>
          <a:graphicData uri="http://schemas.openxmlformats.org/drawingml/2006/table">
            <a:tbl>
              <a:tblPr firstRow="1" bandRow="1">
                <a:tableStyleId>{5C22544A-7EE6-4342-B048-85BDC9FD1C3A}</a:tableStyleId>
              </a:tblPr>
              <a:tblGrid>
                <a:gridCol w="2299087">
                  <a:extLst>
                    <a:ext uri="{9D8B030D-6E8A-4147-A177-3AD203B41FA5}">
                      <a16:colId xmlns:a16="http://schemas.microsoft.com/office/drawing/2014/main" val="2131452297"/>
                    </a:ext>
                  </a:extLst>
                </a:gridCol>
                <a:gridCol w="2299087">
                  <a:extLst>
                    <a:ext uri="{9D8B030D-6E8A-4147-A177-3AD203B41FA5}">
                      <a16:colId xmlns:a16="http://schemas.microsoft.com/office/drawing/2014/main" val="3182003811"/>
                    </a:ext>
                  </a:extLst>
                </a:gridCol>
                <a:gridCol w="2299087">
                  <a:extLst>
                    <a:ext uri="{9D8B030D-6E8A-4147-A177-3AD203B41FA5}">
                      <a16:colId xmlns:a16="http://schemas.microsoft.com/office/drawing/2014/main" val="1152593048"/>
                    </a:ext>
                  </a:extLst>
                </a:gridCol>
                <a:gridCol w="2299087">
                  <a:extLst>
                    <a:ext uri="{9D8B030D-6E8A-4147-A177-3AD203B41FA5}">
                      <a16:colId xmlns:a16="http://schemas.microsoft.com/office/drawing/2014/main" val="509266919"/>
                    </a:ext>
                  </a:extLst>
                </a:gridCol>
              </a:tblGrid>
              <a:tr h="571300">
                <a:tc>
                  <a:txBody>
                    <a:bodyPr/>
                    <a:lstStyle/>
                    <a:p>
                      <a:r>
                        <a:rPr lang="en-US" dirty="0"/>
                        <a:t>a</a:t>
                      </a:r>
                      <a:endParaRPr lang="en-UG" dirty="0"/>
                    </a:p>
                  </a:txBody>
                  <a:tcPr/>
                </a:tc>
                <a:tc>
                  <a:txBody>
                    <a:bodyPr/>
                    <a:lstStyle/>
                    <a:p>
                      <a:r>
                        <a:rPr lang="en-US" dirty="0"/>
                        <a:t>b</a:t>
                      </a:r>
                      <a:endParaRPr lang="en-UG" dirty="0"/>
                    </a:p>
                  </a:txBody>
                  <a:tcPr/>
                </a:tc>
                <a:tc>
                  <a:txBody>
                    <a:bodyPr/>
                    <a:lstStyle/>
                    <a:p>
                      <a:r>
                        <a:rPr lang="en-US" dirty="0"/>
                        <a:t>a&lt;&lt;b</a:t>
                      </a:r>
                      <a:endParaRPr lang="en-UG" dirty="0"/>
                    </a:p>
                  </a:txBody>
                  <a:tcPr/>
                </a:tc>
                <a:tc>
                  <a:txBody>
                    <a:bodyPr/>
                    <a:lstStyle/>
                    <a:p>
                      <a:r>
                        <a:rPr lang="en-US" dirty="0"/>
                        <a:t>a&gt;&gt;b</a:t>
                      </a:r>
                      <a:endParaRPr lang="en-UG" dirty="0"/>
                    </a:p>
                  </a:txBody>
                  <a:tcPr/>
                </a:tc>
                <a:extLst>
                  <a:ext uri="{0D108BD9-81ED-4DB2-BD59-A6C34878D82A}">
                    <a16:rowId xmlns:a16="http://schemas.microsoft.com/office/drawing/2014/main" val="580967638"/>
                  </a:ext>
                </a:extLst>
              </a:tr>
              <a:tr h="571300">
                <a:tc>
                  <a:txBody>
                    <a:bodyPr/>
                    <a:lstStyle/>
                    <a:p>
                      <a:r>
                        <a:rPr kumimoji="0" lang="en-US" altLang="en-US" sz="1800" b="0" i="0" u="none" strike="noStrike" cap="none" normalizeH="0" baseline="0" dirty="0">
                          <a:ln>
                            <a:noFill/>
                          </a:ln>
                          <a:solidFill>
                            <a:srgbClr val="FF0000"/>
                          </a:solidFill>
                          <a:effectLst/>
                          <a:latin typeface="Consolas" panose="020B0609020204030204" pitchFamily="49" charset="0"/>
                        </a:rPr>
                        <a:t>0001000</a:t>
                      </a:r>
                      <a:endParaRPr lang="en-UG" dirty="0">
                        <a:solidFill>
                          <a:srgbClr val="FF0000"/>
                        </a:solidFill>
                      </a:endParaRPr>
                    </a:p>
                  </a:txBody>
                  <a:tcPr/>
                </a:tc>
                <a:tc>
                  <a:txBody>
                    <a:bodyPr/>
                    <a:lstStyle/>
                    <a:p>
                      <a:r>
                        <a:rPr lang="en-US" dirty="0"/>
                        <a:t>2</a:t>
                      </a:r>
                      <a:endParaRPr lang="en-UG" dirty="0"/>
                    </a:p>
                  </a:txBody>
                  <a:tcPr/>
                </a:tc>
                <a:tc>
                  <a:txBody>
                    <a:bodyPr/>
                    <a:lstStyle/>
                    <a:p>
                      <a:r>
                        <a:rPr kumimoji="0" lang="en-US" altLang="en-US" sz="1800" b="0" i="0" u="none" strike="noStrike" cap="none" normalizeH="0" baseline="0" dirty="0">
                          <a:ln>
                            <a:noFill/>
                          </a:ln>
                          <a:solidFill>
                            <a:srgbClr val="AE81FF"/>
                          </a:solidFill>
                          <a:effectLst/>
                          <a:latin typeface="Consolas" panose="020B0609020204030204" pitchFamily="49" charset="0"/>
                        </a:rPr>
                        <a:t>0100000</a:t>
                      </a:r>
                      <a:endParaRPr lang="en-UG" dirty="0"/>
                    </a:p>
                  </a:txBody>
                  <a:tcPr/>
                </a:tc>
                <a:tc>
                  <a:txBody>
                    <a:bodyPr/>
                    <a:lstStyle/>
                    <a:p>
                      <a:r>
                        <a:rPr kumimoji="0" lang="en-US" altLang="en-US" sz="1800" b="0" i="0" u="none" strike="noStrike" cap="none" normalizeH="0" baseline="0" dirty="0">
                          <a:ln>
                            <a:noFill/>
                          </a:ln>
                          <a:solidFill>
                            <a:srgbClr val="AE81FF"/>
                          </a:solidFill>
                          <a:effectLst/>
                          <a:latin typeface="Consolas" panose="020B0609020204030204" pitchFamily="49" charset="0"/>
                        </a:rPr>
                        <a:t>0000010</a:t>
                      </a:r>
                      <a:endParaRPr lang="en-UG" dirty="0"/>
                    </a:p>
                  </a:txBody>
                  <a:tcPr/>
                </a:tc>
                <a:extLst>
                  <a:ext uri="{0D108BD9-81ED-4DB2-BD59-A6C34878D82A}">
                    <a16:rowId xmlns:a16="http://schemas.microsoft.com/office/drawing/2014/main" val="139151150"/>
                  </a:ext>
                </a:extLst>
              </a:tr>
              <a:tr h="571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FF0000"/>
                          </a:solidFill>
                          <a:effectLst/>
                          <a:latin typeface="Consolas" panose="020B0609020204030204" pitchFamily="49" charset="0"/>
                        </a:rPr>
                        <a:t>00001000</a:t>
                      </a:r>
                      <a:endParaRPr lang="en-UG" dirty="0">
                        <a:solidFill>
                          <a:srgbClr val="FF0000"/>
                        </a:solidFill>
                      </a:endParaRPr>
                    </a:p>
                  </a:txBody>
                  <a:tcPr/>
                </a:tc>
                <a:tc>
                  <a:txBody>
                    <a:bodyPr/>
                    <a:lstStyle/>
                    <a:p>
                      <a:r>
                        <a:rPr lang="en-US" dirty="0"/>
                        <a:t>2</a:t>
                      </a:r>
                      <a:endParaRPr lang="en-U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AE81FF"/>
                          </a:solidFill>
                          <a:effectLst/>
                          <a:latin typeface="Consolas" panose="020B0609020204030204" pitchFamily="49" charset="0"/>
                        </a:rPr>
                        <a:t>00100000</a:t>
                      </a:r>
                      <a:endParaRPr lang="en-U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AE81FF"/>
                          </a:solidFill>
                          <a:effectLst/>
                          <a:latin typeface="Consolas" panose="020B0609020204030204" pitchFamily="49" charset="0"/>
                        </a:rPr>
                        <a:t>00000010</a:t>
                      </a:r>
                      <a:endParaRPr lang="en-UG" dirty="0"/>
                    </a:p>
                  </a:txBody>
                  <a:tcPr/>
                </a:tc>
                <a:extLst>
                  <a:ext uri="{0D108BD9-81ED-4DB2-BD59-A6C34878D82A}">
                    <a16:rowId xmlns:a16="http://schemas.microsoft.com/office/drawing/2014/main" val="1660890133"/>
                  </a:ext>
                </a:extLst>
              </a:tr>
              <a:tr h="571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FF0000"/>
                          </a:solidFill>
                          <a:effectLst/>
                          <a:latin typeface="Consolas" panose="020B0609020204030204" pitchFamily="49" charset="0"/>
                        </a:rPr>
                        <a:t>00010000</a:t>
                      </a:r>
                      <a:endParaRPr lang="en-UG" dirty="0">
                        <a:solidFill>
                          <a:srgbClr val="FF0000"/>
                        </a:solidFill>
                      </a:endParaRPr>
                    </a:p>
                  </a:txBody>
                  <a:tcPr/>
                </a:tc>
                <a:tc>
                  <a:txBody>
                    <a:bodyPr/>
                    <a:lstStyle/>
                    <a:p>
                      <a:r>
                        <a:rPr lang="en-US" dirty="0"/>
                        <a:t>2</a:t>
                      </a:r>
                      <a:endParaRPr lang="en-U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AE81FF"/>
                          </a:solidFill>
                          <a:effectLst/>
                          <a:latin typeface="Consolas" panose="020B0609020204030204" pitchFamily="49" charset="0"/>
                        </a:rPr>
                        <a:t>01000000</a:t>
                      </a:r>
                      <a:endParaRPr lang="en-UG"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a:ln>
                            <a:noFill/>
                          </a:ln>
                          <a:solidFill>
                            <a:srgbClr val="AE81FF"/>
                          </a:solidFill>
                          <a:effectLst/>
                          <a:latin typeface="Consolas" panose="020B0609020204030204" pitchFamily="49" charset="0"/>
                        </a:rPr>
                        <a:t>00000100</a:t>
                      </a:r>
                      <a:endParaRPr lang="en-UG" dirty="0"/>
                    </a:p>
                  </a:txBody>
                  <a:tcPr/>
                </a:tc>
                <a:extLst>
                  <a:ext uri="{0D108BD9-81ED-4DB2-BD59-A6C34878D82A}">
                    <a16:rowId xmlns:a16="http://schemas.microsoft.com/office/drawing/2014/main" val="584779385"/>
                  </a:ext>
                </a:extLst>
              </a:tr>
            </a:tbl>
          </a:graphicData>
        </a:graphic>
      </p:graphicFrame>
      <p:sp>
        <p:nvSpPr>
          <p:cNvPr id="4" name="Date Placeholder 3">
            <a:extLst>
              <a:ext uri="{FF2B5EF4-FFF2-40B4-BE49-F238E27FC236}">
                <a16:creationId xmlns:a16="http://schemas.microsoft.com/office/drawing/2014/main" id="{AEB6F0F5-A779-4888-9674-F01F606225A9}"/>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A963426F-068D-4AC6-804F-DD21D691D4BB}"/>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0F2C0B27-7944-43E0-BC88-AD2FBD22065C}"/>
              </a:ext>
            </a:extLst>
          </p:cNvPr>
          <p:cNvSpPr>
            <a:spLocks noGrp="1"/>
          </p:cNvSpPr>
          <p:nvPr>
            <p:ph type="sldNum" sz="quarter" idx="12"/>
          </p:nvPr>
        </p:nvSpPr>
        <p:spPr/>
        <p:txBody>
          <a:bodyPr/>
          <a:lstStyle/>
          <a:p>
            <a:fld id="{E3D8312D-EBC0-4F04-8D11-9D6FEC6384CB}" type="slidenum">
              <a:rPr lang="en-US" smtClean="0"/>
              <a:t>16</a:t>
            </a:fld>
            <a:endParaRPr lang="en-US"/>
          </a:p>
        </p:txBody>
      </p:sp>
    </p:spTree>
    <p:extLst>
      <p:ext uri="{BB962C8B-B14F-4D97-AF65-F5344CB8AC3E}">
        <p14:creationId xmlns:p14="http://schemas.microsoft.com/office/powerpoint/2010/main" val="3332674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5. Assignment Operators</a:t>
            </a:r>
            <a:endParaRPr lang="en-US" dirty="0"/>
          </a:p>
        </p:txBody>
      </p:sp>
      <p:sp>
        <p:nvSpPr>
          <p:cNvPr id="3" name="Content Placeholder 2"/>
          <p:cNvSpPr>
            <a:spLocks noGrp="1"/>
          </p:cNvSpPr>
          <p:nvPr>
            <p:ph idx="1"/>
          </p:nvPr>
        </p:nvSpPr>
        <p:spPr>
          <a:xfrm>
            <a:off x="838200" y="1364456"/>
            <a:ext cx="10515600" cy="4351338"/>
          </a:xfrm>
        </p:spPr>
        <p:txBody>
          <a:bodyPr/>
          <a:lstStyle/>
          <a:p>
            <a:pPr marL="0" indent="0">
              <a:buNone/>
            </a:pPr>
            <a:r>
              <a:rPr lang="en-US" dirty="0"/>
              <a:t>Assignment operators supported by C language are as follows.</a:t>
            </a:r>
          </a:p>
          <a:p>
            <a:pPr marL="0" indent="0">
              <a:buNone/>
            </a:pPr>
            <a:endParaRPr lang="en-US" dirty="0"/>
          </a:p>
        </p:txBody>
      </p:sp>
      <p:pic>
        <p:nvPicPr>
          <p:cNvPr id="4" name="Picture 3"/>
          <p:cNvPicPr>
            <a:picLocks noChangeAspect="1"/>
          </p:cNvPicPr>
          <p:nvPr/>
        </p:nvPicPr>
        <p:blipFill>
          <a:blip r:embed="rId2"/>
          <a:stretch>
            <a:fillRect/>
          </a:stretch>
        </p:blipFill>
        <p:spPr>
          <a:xfrm>
            <a:off x="942703" y="1934097"/>
            <a:ext cx="8408031" cy="4412378"/>
          </a:xfrm>
          <a:prstGeom prst="rect">
            <a:avLst/>
          </a:prstGeom>
        </p:spPr>
      </p:pic>
      <p:sp>
        <p:nvSpPr>
          <p:cNvPr id="5" name="Date Placeholder 4">
            <a:extLst>
              <a:ext uri="{FF2B5EF4-FFF2-40B4-BE49-F238E27FC236}">
                <a16:creationId xmlns:a16="http://schemas.microsoft.com/office/drawing/2014/main" id="{084C1A1D-C902-4597-90C7-AFBAF17B1F41}"/>
              </a:ext>
            </a:extLst>
          </p:cNvPr>
          <p:cNvSpPr>
            <a:spLocks noGrp="1"/>
          </p:cNvSpPr>
          <p:nvPr>
            <p:ph type="dt" sz="half" idx="10"/>
          </p:nvPr>
        </p:nvSpPr>
        <p:spPr/>
        <p:txBody>
          <a:bodyPr/>
          <a:lstStyle/>
          <a:p>
            <a:fld id="{6CB0B39F-BC04-4E0C-882D-CF4D69741471}" type="datetime1">
              <a:rPr lang="en-US" smtClean="0"/>
              <a:t>10/9/2021</a:t>
            </a:fld>
            <a:endParaRPr lang="en-US"/>
          </a:p>
        </p:txBody>
      </p:sp>
      <p:sp>
        <p:nvSpPr>
          <p:cNvPr id="6" name="Footer Placeholder 5">
            <a:extLst>
              <a:ext uri="{FF2B5EF4-FFF2-40B4-BE49-F238E27FC236}">
                <a16:creationId xmlns:a16="http://schemas.microsoft.com/office/drawing/2014/main" id="{5B5EE03B-6EF4-4151-A321-FEE77357EEB4}"/>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46EE07B1-E7DC-4398-8CF8-648F86701D44}"/>
              </a:ext>
            </a:extLst>
          </p:cNvPr>
          <p:cNvSpPr>
            <a:spLocks noGrp="1"/>
          </p:cNvSpPr>
          <p:nvPr>
            <p:ph type="sldNum" sz="quarter" idx="12"/>
          </p:nvPr>
        </p:nvSpPr>
        <p:spPr/>
        <p:txBody>
          <a:bodyPr/>
          <a:lstStyle/>
          <a:p>
            <a:fld id="{E3D8312D-EBC0-4F04-8D11-9D6FEC6384CB}" type="slidenum">
              <a:rPr lang="en-US" smtClean="0"/>
              <a:t>17</a:t>
            </a:fld>
            <a:endParaRPr lang="en-US"/>
          </a:p>
        </p:txBody>
      </p:sp>
    </p:spTree>
    <p:extLst>
      <p:ext uri="{BB962C8B-B14F-4D97-AF65-F5344CB8AC3E}">
        <p14:creationId xmlns:p14="http://schemas.microsoft.com/office/powerpoint/2010/main" val="3457302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71AA2-C27A-4AB4-80D2-078B27F43AC4}"/>
              </a:ext>
            </a:extLst>
          </p:cNvPr>
          <p:cNvSpPr>
            <a:spLocks noGrp="1"/>
          </p:cNvSpPr>
          <p:nvPr>
            <p:ph type="title"/>
          </p:nvPr>
        </p:nvSpPr>
        <p:spPr/>
        <p:txBody>
          <a:bodyPr/>
          <a:lstStyle/>
          <a:p>
            <a:r>
              <a:rPr lang="en-US" b="1" dirty="0"/>
              <a:t>Using Assignment Operators</a:t>
            </a:r>
            <a:endParaRPr lang="en-UG" dirty="0"/>
          </a:p>
        </p:txBody>
      </p:sp>
      <p:sp>
        <p:nvSpPr>
          <p:cNvPr id="3" name="Content Placeholder 2">
            <a:extLst>
              <a:ext uri="{FF2B5EF4-FFF2-40B4-BE49-F238E27FC236}">
                <a16:creationId xmlns:a16="http://schemas.microsoft.com/office/drawing/2014/main" id="{6CD45685-AEF1-4CA0-951F-A844629651EF}"/>
              </a:ext>
            </a:extLst>
          </p:cNvPr>
          <p:cNvSpPr>
            <a:spLocks noGrp="1"/>
          </p:cNvSpPr>
          <p:nvPr>
            <p:ph idx="1"/>
          </p:nvPr>
        </p:nvSpPr>
        <p:spPr>
          <a:xfrm>
            <a:off x="1021080" y="2005012"/>
            <a:ext cx="5920409" cy="4351338"/>
          </a:xfrm>
          <a:solidFill>
            <a:schemeClr val="tx1"/>
          </a:solidFill>
        </p:spPr>
        <p:txBody>
          <a:bodyPr>
            <a:normAutofit lnSpcReduction="10000"/>
          </a:bodyPr>
          <a:lstStyle/>
          <a:p>
            <a:pPr marL="0" indent="0">
              <a:buNone/>
            </a:pPr>
            <a:r>
              <a:rPr lang="en-US" dirty="0">
                <a:solidFill>
                  <a:schemeClr val="accent4"/>
                </a:solidFill>
              </a:rPr>
              <a:t>#include&lt;stdio.h&gt;</a:t>
            </a:r>
          </a:p>
          <a:p>
            <a:pPr marL="0" indent="0">
              <a:buNone/>
            </a:pPr>
            <a:r>
              <a:rPr lang="en-US" dirty="0">
                <a:solidFill>
                  <a:schemeClr val="accent5"/>
                </a:solidFill>
              </a:rPr>
              <a:t>int</a:t>
            </a:r>
            <a:r>
              <a:rPr lang="en-US" dirty="0">
                <a:solidFill>
                  <a:schemeClr val="bg1"/>
                </a:solidFill>
              </a:rPr>
              <a:t> main(){</a:t>
            </a:r>
          </a:p>
          <a:p>
            <a:pPr marL="0" indent="0">
              <a:buNone/>
            </a:pPr>
            <a:r>
              <a:rPr lang="en-US" dirty="0">
                <a:solidFill>
                  <a:schemeClr val="bg1"/>
                </a:solidFill>
              </a:rPr>
              <a:t>   </a:t>
            </a:r>
            <a:r>
              <a:rPr lang="en-US" dirty="0">
                <a:solidFill>
                  <a:schemeClr val="accent5"/>
                </a:solidFill>
              </a:rPr>
              <a:t> int </a:t>
            </a:r>
            <a:r>
              <a:rPr lang="en-US" dirty="0">
                <a:solidFill>
                  <a:schemeClr val="bg1"/>
                </a:solidFill>
              </a:rPr>
              <a:t>a=10, b=5, sum;</a:t>
            </a:r>
          </a:p>
          <a:p>
            <a:pPr marL="0" indent="0">
              <a:buNone/>
            </a:pPr>
            <a:endParaRPr lang="en-US" dirty="0">
              <a:solidFill>
                <a:schemeClr val="bg1"/>
              </a:solidFill>
            </a:endParaRPr>
          </a:p>
          <a:p>
            <a:pPr marL="0" indent="0">
              <a:buNone/>
            </a:pPr>
            <a:r>
              <a:rPr lang="en-US" dirty="0">
                <a:solidFill>
                  <a:schemeClr val="bg1"/>
                </a:solidFill>
              </a:rPr>
              <a:t>    </a:t>
            </a:r>
            <a:r>
              <a:rPr lang="en-US" dirty="0" err="1">
                <a:solidFill>
                  <a:schemeClr val="bg1"/>
                </a:solidFill>
              </a:rPr>
              <a:t>printf</a:t>
            </a:r>
            <a:r>
              <a:rPr lang="en-US" dirty="0">
                <a:solidFill>
                  <a:schemeClr val="bg1"/>
                </a:solidFill>
              </a:rPr>
              <a:t>("</a:t>
            </a:r>
            <a:r>
              <a:rPr lang="en-US" dirty="0">
                <a:solidFill>
                  <a:schemeClr val="accent4"/>
                </a:solidFill>
              </a:rPr>
              <a:t>The product = %d \</a:t>
            </a:r>
            <a:r>
              <a:rPr lang="en-US" dirty="0" err="1">
                <a:solidFill>
                  <a:schemeClr val="accent4"/>
                </a:solidFill>
              </a:rPr>
              <a:t>n</a:t>
            </a:r>
            <a:r>
              <a:rPr lang="en-US" dirty="0" err="1">
                <a:solidFill>
                  <a:schemeClr val="bg1"/>
                </a:solidFill>
              </a:rPr>
              <a:t>",a</a:t>
            </a:r>
            <a:r>
              <a:rPr lang="en-US" dirty="0">
                <a:solidFill>
                  <a:schemeClr val="bg1"/>
                </a:solidFill>
              </a:rPr>
              <a:t>*=b);</a:t>
            </a:r>
          </a:p>
          <a:p>
            <a:pPr marL="0" indent="0">
              <a:buNone/>
            </a:pPr>
            <a:endParaRPr lang="en-US" dirty="0">
              <a:solidFill>
                <a:schemeClr val="bg1"/>
              </a:solidFill>
            </a:endParaRPr>
          </a:p>
          <a:p>
            <a:pPr marL="0" indent="0">
              <a:buNone/>
            </a:pPr>
            <a:r>
              <a:rPr lang="en-US" dirty="0">
                <a:solidFill>
                  <a:schemeClr val="accent5"/>
                </a:solidFill>
              </a:rPr>
              <a:t>return 0;</a:t>
            </a:r>
          </a:p>
          <a:p>
            <a:pPr marL="0" indent="0">
              <a:buNone/>
            </a:pPr>
            <a:r>
              <a:rPr lang="en-US" dirty="0">
                <a:solidFill>
                  <a:schemeClr val="bg1"/>
                </a:solidFill>
              </a:rPr>
              <a:t>}</a:t>
            </a:r>
          </a:p>
          <a:p>
            <a:pPr marL="0" indent="0">
              <a:buNone/>
            </a:pPr>
            <a:r>
              <a:rPr lang="en-US" dirty="0">
                <a:solidFill>
                  <a:schemeClr val="bg1"/>
                </a:solidFill>
              </a:rPr>
              <a:t>                                                //Output=</a:t>
            </a:r>
            <a:r>
              <a:rPr lang="en-US" dirty="0">
                <a:solidFill>
                  <a:schemeClr val="accent4"/>
                </a:solidFill>
              </a:rPr>
              <a:t>50</a:t>
            </a:r>
            <a:endParaRPr lang="en-UG" dirty="0">
              <a:solidFill>
                <a:schemeClr val="accent4"/>
              </a:solidFill>
            </a:endParaRPr>
          </a:p>
        </p:txBody>
      </p:sp>
      <p:sp>
        <p:nvSpPr>
          <p:cNvPr id="4" name="Date Placeholder 3">
            <a:extLst>
              <a:ext uri="{FF2B5EF4-FFF2-40B4-BE49-F238E27FC236}">
                <a16:creationId xmlns:a16="http://schemas.microsoft.com/office/drawing/2014/main" id="{3FFE8CB7-64C5-4D1A-8DA6-110B5B5A1E8A}"/>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F1963D30-11BE-42A3-A88A-7233DF79B311}"/>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125FD8A8-5FB9-4B03-AE7D-8D6EE07E6D1D}"/>
              </a:ext>
            </a:extLst>
          </p:cNvPr>
          <p:cNvSpPr>
            <a:spLocks noGrp="1"/>
          </p:cNvSpPr>
          <p:nvPr>
            <p:ph type="sldNum" sz="quarter" idx="12"/>
          </p:nvPr>
        </p:nvSpPr>
        <p:spPr/>
        <p:txBody>
          <a:bodyPr/>
          <a:lstStyle/>
          <a:p>
            <a:fld id="{E3D8312D-EBC0-4F04-8D11-9D6FEC6384CB}" type="slidenum">
              <a:rPr lang="en-US" smtClean="0"/>
              <a:t>18</a:t>
            </a:fld>
            <a:endParaRPr lang="en-US"/>
          </a:p>
        </p:txBody>
      </p:sp>
    </p:spTree>
    <p:extLst>
      <p:ext uri="{BB962C8B-B14F-4D97-AF65-F5344CB8AC3E}">
        <p14:creationId xmlns:p14="http://schemas.microsoft.com/office/powerpoint/2010/main" val="131679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6. Conditional operator</a:t>
            </a:r>
            <a:endParaRPr lang="en-US" dirty="0"/>
          </a:p>
        </p:txBody>
      </p:sp>
      <p:sp>
        <p:nvSpPr>
          <p:cNvPr id="3" name="Content Placeholder 2"/>
          <p:cNvSpPr>
            <a:spLocks noGrp="1"/>
          </p:cNvSpPr>
          <p:nvPr>
            <p:ph idx="1"/>
          </p:nvPr>
        </p:nvSpPr>
        <p:spPr>
          <a:xfrm>
            <a:off x="981891" y="1529599"/>
            <a:ext cx="10515600" cy="457113"/>
          </a:xfrm>
        </p:spPr>
        <p:txBody>
          <a:bodyPr>
            <a:normAutofit fontScale="77500" lnSpcReduction="20000"/>
          </a:bodyPr>
          <a:lstStyle/>
          <a:p>
            <a:pPr marL="0" indent="0">
              <a:buNone/>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The conditional operators in C language are known by two more names</a:t>
            </a:r>
          </a:p>
        </p:txBody>
      </p:sp>
      <p:sp>
        <p:nvSpPr>
          <p:cNvPr id="4" name="Rectangle 1"/>
          <p:cNvSpPr>
            <a:spLocks noChangeArrowheads="1"/>
          </p:cNvSpPr>
          <p:nvPr/>
        </p:nvSpPr>
        <p:spPr bwMode="auto">
          <a:xfrm>
            <a:off x="981891" y="2528959"/>
            <a:ext cx="10799857" cy="2059510"/>
          </a:xfrm>
          <a:prstGeom prst="rect">
            <a:avLst/>
          </a:prstGeom>
          <a:noFill/>
          <a:ln>
            <a:noFill/>
          </a:ln>
          <a:effectLst/>
        </p:spPr>
        <p:txBody>
          <a:bodyPr vert="horz" wrap="square" lIns="223767" tIns="0"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Ternary Operator</a:t>
            </a:r>
            <a:r>
              <a:rPr lang="en-US" altLang="en-US" sz="32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 Operator</a:t>
            </a:r>
            <a:endPar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It is actually the </a:t>
            </a:r>
            <a:r>
              <a:rPr kumimoji="0" lang="en-US" altLang="en-US" sz="2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if</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condition that we use in C language decision making, but using conditional operator, we turn the </a:t>
            </a:r>
            <a:r>
              <a:rPr kumimoji="0" lang="en-US" altLang="en-US" sz="2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if</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condition statement into a short and simple operator.</a:t>
            </a:r>
            <a:endParaRPr kumimoji="0" lang="en-US" altLang="en-US" sz="32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syntax of a conditional operator is :</a:t>
            </a:r>
            <a:endParaRPr kumimoji="0" lang="en-US" altLang="en-US" sz="48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5" name="Rectangle 2"/>
          <p:cNvSpPr>
            <a:spLocks noChangeArrowheads="1"/>
          </p:cNvSpPr>
          <p:nvPr/>
        </p:nvSpPr>
        <p:spPr bwMode="auto">
          <a:xfrm>
            <a:off x="1172817" y="5291799"/>
            <a:ext cx="5368834" cy="529582"/>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E</a:t>
            </a:r>
            <a:r>
              <a:rPr kumimoji="0" lang="en-US" altLang="en-US" b="0" i="0" u="none" strike="noStrike" cap="none" normalizeH="0" baseline="0" dirty="0">
                <a:ln>
                  <a:noFill/>
                </a:ln>
                <a:solidFill>
                  <a:srgbClr val="F8F8F2"/>
                </a:solidFill>
                <a:effectLst/>
                <a:latin typeface="Consolas" panose="020B0609020204030204" pitchFamily="49" charset="0"/>
              </a:rPr>
              <a:t>xpression </a:t>
            </a:r>
            <a:r>
              <a:rPr kumimoji="0" lang="en-US" altLang="en-US" b="0" i="0" u="none" strike="noStrike" cap="none" normalizeH="0" baseline="0" dirty="0">
                <a:ln>
                  <a:noFill/>
                </a:ln>
                <a:solidFill>
                  <a:srgbClr val="AE81FF"/>
                </a:solidFill>
                <a:effectLst/>
                <a:latin typeface="Consolas" panose="020B0609020204030204" pitchFamily="49" charset="0"/>
              </a:rPr>
              <a:t>1</a:t>
            </a:r>
            <a:r>
              <a:rPr kumimoji="0" lang="en-US" altLang="en-US" b="0" i="0" u="none" strike="noStrike" cap="none" normalizeH="0" baseline="0" dirty="0">
                <a:ln>
                  <a:noFill/>
                </a:ln>
                <a:solidFill>
                  <a:srgbClr val="F8F8F2"/>
                </a:solidFill>
                <a:effectLst/>
                <a:latin typeface="Consolas" panose="020B0609020204030204" pitchFamily="49" charset="0"/>
              </a:rPr>
              <a:t> ? expression </a:t>
            </a:r>
            <a:r>
              <a:rPr kumimoji="0" lang="en-US" altLang="en-US" b="0" i="0" u="none" strike="noStrike" cap="none" normalizeH="0" baseline="0" dirty="0">
                <a:ln>
                  <a:noFill/>
                </a:ln>
                <a:solidFill>
                  <a:srgbClr val="AE81FF"/>
                </a:solidFill>
                <a:effectLst/>
                <a:latin typeface="Consolas" panose="020B0609020204030204" pitchFamily="49" charset="0"/>
              </a:rPr>
              <a:t>2</a:t>
            </a:r>
            <a:r>
              <a:rPr kumimoji="0" lang="en-US" altLang="en-US" b="0" i="0" u="none" strike="noStrike" cap="none" normalizeH="0" baseline="0" dirty="0">
                <a:ln>
                  <a:noFill/>
                </a:ln>
                <a:solidFill>
                  <a:srgbClr val="F8F8F2"/>
                </a:solidFill>
                <a:effectLst/>
                <a:latin typeface="Consolas" panose="020B0609020204030204" pitchFamily="49" charset="0"/>
              </a:rPr>
              <a:t>: expression </a:t>
            </a:r>
            <a:r>
              <a:rPr kumimoji="0" lang="en-US" altLang="en-US" b="0" i="0" u="none" strike="noStrike" cap="none" normalizeH="0" baseline="0" dirty="0">
                <a:ln>
                  <a:noFill/>
                </a:ln>
                <a:solidFill>
                  <a:srgbClr val="AE81FF"/>
                </a:solidFill>
                <a:effectLst/>
                <a:latin typeface="Consolas" panose="020B0609020204030204" pitchFamily="49" charset="0"/>
              </a:rPr>
              <a:t>3</a:t>
            </a:r>
            <a:r>
              <a:rPr kumimoji="0" lang="en-US" altLang="en-US" sz="2400" b="0" i="0" u="none" strike="noStrike" cap="none" normalizeH="0" baseline="0" dirty="0">
                <a:ln>
                  <a:noFill/>
                </a:ln>
                <a:solidFill>
                  <a:schemeClr val="tx1"/>
                </a:solidFill>
                <a:effectLst/>
              </a:rPr>
              <a:t> </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6" name="Date Placeholder 5">
            <a:extLst>
              <a:ext uri="{FF2B5EF4-FFF2-40B4-BE49-F238E27FC236}">
                <a16:creationId xmlns:a16="http://schemas.microsoft.com/office/drawing/2014/main" id="{277E0578-9BFD-417B-AD98-BDD8E784C0BD}"/>
              </a:ext>
            </a:extLst>
          </p:cNvPr>
          <p:cNvSpPr>
            <a:spLocks noGrp="1"/>
          </p:cNvSpPr>
          <p:nvPr>
            <p:ph type="dt" sz="half" idx="10"/>
          </p:nvPr>
        </p:nvSpPr>
        <p:spPr/>
        <p:txBody>
          <a:bodyPr/>
          <a:lstStyle/>
          <a:p>
            <a:fld id="{AF876627-44BF-403E-ACAE-38808D5A08A2}" type="datetime1">
              <a:rPr lang="en-US" smtClean="0"/>
              <a:t>10/9/2021</a:t>
            </a:fld>
            <a:endParaRPr lang="en-US"/>
          </a:p>
        </p:txBody>
      </p:sp>
      <p:sp>
        <p:nvSpPr>
          <p:cNvPr id="7" name="Footer Placeholder 6">
            <a:extLst>
              <a:ext uri="{FF2B5EF4-FFF2-40B4-BE49-F238E27FC236}">
                <a16:creationId xmlns:a16="http://schemas.microsoft.com/office/drawing/2014/main" id="{CDE95FC3-7AD9-48A0-8C6B-60710721D990}"/>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E9EBF393-1151-4739-9195-89AD6C6331A5}"/>
              </a:ext>
            </a:extLst>
          </p:cNvPr>
          <p:cNvSpPr>
            <a:spLocks noGrp="1"/>
          </p:cNvSpPr>
          <p:nvPr>
            <p:ph type="sldNum" sz="quarter" idx="12"/>
          </p:nvPr>
        </p:nvSpPr>
        <p:spPr/>
        <p:txBody>
          <a:bodyPr/>
          <a:lstStyle/>
          <a:p>
            <a:fld id="{E3D8312D-EBC0-4F04-8D11-9D6FEC6384CB}" type="slidenum">
              <a:rPr lang="en-US" smtClean="0"/>
              <a:t>19</a:t>
            </a:fld>
            <a:endParaRPr lang="en-US"/>
          </a:p>
        </p:txBody>
      </p:sp>
    </p:spTree>
    <p:extLst>
      <p:ext uri="{BB962C8B-B14F-4D97-AF65-F5344CB8AC3E}">
        <p14:creationId xmlns:p14="http://schemas.microsoft.com/office/powerpoint/2010/main" val="2290305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Explanation:</a:t>
            </a:r>
            <a:endParaRPr lang="en-US" dirty="0"/>
          </a:p>
        </p:txBody>
      </p:sp>
      <p:sp>
        <p:nvSpPr>
          <p:cNvPr id="3" name="Content Placeholder 2"/>
          <p:cNvSpPr>
            <a:spLocks noGrp="1"/>
          </p:cNvSpPr>
          <p:nvPr>
            <p:ph idx="1"/>
          </p:nvPr>
        </p:nvSpPr>
        <p:spPr>
          <a:xfrm>
            <a:off x="838200" y="1690688"/>
            <a:ext cx="10515600" cy="4351338"/>
          </a:xfrm>
        </p:spPr>
        <p:txBody>
          <a:bodyPr>
            <a:noAutofit/>
          </a:bodyPr>
          <a:lstStyle/>
          <a:p>
            <a:pPr marL="742950" indent="-742950" algn="just">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The question mark </a:t>
            </a:r>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in the syntax represents the </a:t>
            </a:r>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if</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part.</a:t>
            </a:r>
          </a:p>
          <a:p>
            <a:pPr marL="742950" indent="-742950" algn="just">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The first expression (expression 1) generally returns either true or false, based on which it is decided whether (expression 2) will be executed or (expression 3)</a:t>
            </a:r>
          </a:p>
          <a:p>
            <a:pPr marL="742950" indent="-742950" algn="just">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If (expression 1) returns true then the expression on the left side of </a:t>
            </a:r>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 : "</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3600" dirty="0" err="1">
                <a:latin typeface="Microsoft Himalaya" panose="01010100010101010101" pitchFamily="2" charset="0"/>
                <a:ea typeface="Microsoft Himalaya" panose="01010100010101010101" pitchFamily="2" charset="0"/>
                <a:cs typeface="Microsoft Himalaya" panose="01010100010101010101" pitchFamily="2" charset="0"/>
              </a:rPr>
              <a:t>i.e</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(expression 2) is executed.</a:t>
            </a:r>
          </a:p>
          <a:p>
            <a:pPr marL="742950" indent="-742950" algn="just">
              <a:buFont typeface="+mj-lt"/>
              <a:buAutoNum type="arabicPeriod"/>
            </a:pP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If (expression 1) returns false then the expression on the right side of </a:t>
            </a:r>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 : "</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3600" dirty="0" err="1">
                <a:latin typeface="Microsoft Himalaya" panose="01010100010101010101" pitchFamily="2" charset="0"/>
                <a:ea typeface="Microsoft Himalaya" panose="01010100010101010101" pitchFamily="2" charset="0"/>
                <a:cs typeface="Microsoft Himalaya" panose="01010100010101010101" pitchFamily="2" charset="0"/>
              </a:rPr>
              <a:t>i.e</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(expression 3) is executed.</a:t>
            </a:r>
          </a:p>
        </p:txBody>
      </p:sp>
      <p:sp>
        <p:nvSpPr>
          <p:cNvPr id="4" name="Date Placeholder 3">
            <a:extLst>
              <a:ext uri="{FF2B5EF4-FFF2-40B4-BE49-F238E27FC236}">
                <a16:creationId xmlns:a16="http://schemas.microsoft.com/office/drawing/2014/main" id="{D2C1BB6A-AA8A-4AD3-AAF0-3668CA0FBF4F}"/>
              </a:ext>
            </a:extLst>
          </p:cNvPr>
          <p:cNvSpPr>
            <a:spLocks noGrp="1"/>
          </p:cNvSpPr>
          <p:nvPr>
            <p:ph type="dt" sz="half" idx="10"/>
          </p:nvPr>
        </p:nvSpPr>
        <p:spPr/>
        <p:txBody>
          <a:bodyPr/>
          <a:lstStyle/>
          <a:p>
            <a:fld id="{25594CC5-187F-48EA-B1BF-7846FB16F76D}" type="datetime1">
              <a:rPr lang="en-US" smtClean="0"/>
              <a:t>10/9/2021</a:t>
            </a:fld>
            <a:endParaRPr lang="en-US"/>
          </a:p>
        </p:txBody>
      </p:sp>
      <p:sp>
        <p:nvSpPr>
          <p:cNvPr id="5" name="Footer Placeholder 4">
            <a:extLst>
              <a:ext uri="{FF2B5EF4-FFF2-40B4-BE49-F238E27FC236}">
                <a16:creationId xmlns:a16="http://schemas.microsoft.com/office/drawing/2014/main" id="{34BDDB17-D33C-48B6-86F5-EAFAD7B0E094}"/>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1F0ED84F-915E-465C-BFEF-6ABE72A14A01}"/>
              </a:ext>
            </a:extLst>
          </p:cNvPr>
          <p:cNvSpPr>
            <a:spLocks noGrp="1"/>
          </p:cNvSpPr>
          <p:nvPr>
            <p:ph type="sldNum" sz="quarter" idx="12"/>
          </p:nvPr>
        </p:nvSpPr>
        <p:spPr/>
        <p:txBody>
          <a:bodyPr/>
          <a:lstStyle/>
          <a:p>
            <a:fld id="{E3D8312D-EBC0-4F04-8D11-9D6FEC6384CB}" type="slidenum">
              <a:rPr lang="en-US" smtClean="0"/>
              <a:t>20</a:t>
            </a:fld>
            <a:endParaRPr lang="en-US"/>
          </a:p>
        </p:txBody>
      </p:sp>
    </p:spTree>
    <p:extLst>
      <p:ext uri="{BB962C8B-B14F-4D97-AF65-F5344CB8AC3E}">
        <p14:creationId xmlns:p14="http://schemas.microsoft.com/office/powerpoint/2010/main" val="1242236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34C8A-9CD9-438D-8A36-976407F6A55D}"/>
              </a:ext>
            </a:extLst>
          </p:cNvPr>
          <p:cNvSpPr>
            <a:spLocks noGrp="1"/>
          </p:cNvSpPr>
          <p:nvPr>
            <p:ph type="title"/>
          </p:nvPr>
        </p:nvSpPr>
        <p:spPr>
          <a:xfrm>
            <a:off x="838200" y="365126"/>
            <a:ext cx="10515600" cy="883230"/>
          </a:xfrm>
        </p:spPr>
        <p:txBody>
          <a:bodyPr/>
          <a:lstStyle/>
          <a:p>
            <a:r>
              <a:rPr lang="en-US" dirty="0"/>
              <a:t>Using ternary Operator (?:)</a:t>
            </a:r>
            <a:endParaRPr lang="en-UG" dirty="0"/>
          </a:p>
        </p:txBody>
      </p:sp>
      <p:sp>
        <p:nvSpPr>
          <p:cNvPr id="3" name="Content Placeholder 2">
            <a:extLst>
              <a:ext uri="{FF2B5EF4-FFF2-40B4-BE49-F238E27FC236}">
                <a16:creationId xmlns:a16="http://schemas.microsoft.com/office/drawing/2014/main" id="{C0D1B859-5C4B-4FA1-BF17-A118E42D3F49}"/>
              </a:ext>
            </a:extLst>
          </p:cNvPr>
          <p:cNvSpPr>
            <a:spLocks noGrp="1"/>
          </p:cNvSpPr>
          <p:nvPr>
            <p:ph idx="1"/>
          </p:nvPr>
        </p:nvSpPr>
        <p:spPr>
          <a:solidFill>
            <a:schemeClr val="tx1"/>
          </a:solidFill>
        </p:spPr>
        <p:txBody>
          <a:bodyPr>
            <a:normAutofit/>
          </a:bodyPr>
          <a:lstStyle/>
          <a:p>
            <a:pPr marL="0" indent="0">
              <a:buNone/>
            </a:pPr>
            <a:r>
              <a:rPr lang="en-US" sz="3600" dirty="0">
                <a:solidFill>
                  <a:schemeClr val="bg1"/>
                </a:solidFill>
              </a:rPr>
              <a:t>#include&lt;stdio.h&gt;</a:t>
            </a:r>
          </a:p>
          <a:p>
            <a:pPr marL="0" indent="0">
              <a:buNone/>
            </a:pPr>
            <a:r>
              <a:rPr lang="en-US" sz="3600" dirty="0">
                <a:solidFill>
                  <a:schemeClr val="bg1"/>
                </a:solidFill>
              </a:rPr>
              <a:t>int main(){</a:t>
            </a:r>
          </a:p>
          <a:p>
            <a:pPr marL="0" indent="0">
              <a:buNone/>
            </a:pPr>
            <a:r>
              <a:rPr lang="en-US" sz="3600" dirty="0">
                <a:solidFill>
                  <a:schemeClr val="bg1"/>
                </a:solidFill>
              </a:rPr>
              <a:t>    </a:t>
            </a:r>
            <a:r>
              <a:rPr lang="en-US" sz="3600" dirty="0">
                <a:solidFill>
                  <a:schemeClr val="accent5"/>
                </a:solidFill>
              </a:rPr>
              <a:t>int</a:t>
            </a:r>
            <a:r>
              <a:rPr lang="en-US" sz="3600" dirty="0">
                <a:solidFill>
                  <a:schemeClr val="bg1"/>
                </a:solidFill>
              </a:rPr>
              <a:t> k=</a:t>
            </a:r>
            <a:r>
              <a:rPr lang="en-US" sz="3600" dirty="0">
                <a:solidFill>
                  <a:schemeClr val="accent5"/>
                </a:solidFill>
              </a:rPr>
              <a:t>5</a:t>
            </a:r>
            <a:r>
              <a:rPr lang="en-US" sz="3600" dirty="0">
                <a:solidFill>
                  <a:schemeClr val="bg1"/>
                </a:solidFill>
              </a:rPr>
              <a:t>, l=</a:t>
            </a:r>
            <a:r>
              <a:rPr lang="en-US" sz="3600" dirty="0">
                <a:solidFill>
                  <a:schemeClr val="accent5"/>
                </a:solidFill>
              </a:rPr>
              <a:t>10</a:t>
            </a:r>
            <a:r>
              <a:rPr lang="en-US" sz="3600" dirty="0">
                <a:solidFill>
                  <a:schemeClr val="bg1"/>
                </a:solidFill>
              </a:rPr>
              <a:t>;</a:t>
            </a:r>
          </a:p>
          <a:p>
            <a:pPr marL="0" indent="0">
              <a:buNone/>
            </a:pPr>
            <a:r>
              <a:rPr lang="en-US" sz="3600" dirty="0">
                <a:solidFill>
                  <a:schemeClr val="bg1"/>
                </a:solidFill>
              </a:rPr>
              <a:t>    l&gt;k? </a:t>
            </a:r>
            <a:r>
              <a:rPr lang="en-US" sz="3600" dirty="0" err="1">
                <a:solidFill>
                  <a:schemeClr val="bg1"/>
                </a:solidFill>
              </a:rPr>
              <a:t>printf</a:t>
            </a:r>
            <a:r>
              <a:rPr lang="en-US" sz="3600" dirty="0">
                <a:solidFill>
                  <a:schemeClr val="bg1"/>
                </a:solidFill>
              </a:rPr>
              <a:t>("</a:t>
            </a:r>
            <a:r>
              <a:rPr lang="en-US" sz="3600" dirty="0">
                <a:solidFill>
                  <a:schemeClr val="accent4">
                    <a:lumMod val="40000"/>
                    <a:lumOff val="60000"/>
                  </a:schemeClr>
                </a:solidFill>
              </a:rPr>
              <a:t>Yeah %d&gt;%d</a:t>
            </a:r>
            <a:r>
              <a:rPr lang="en-US" sz="3600" dirty="0">
                <a:solidFill>
                  <a:schemeClr val="bg1"/>
                </a:solidFill>
              </a:rPr>
              <a:t>",</a:t>
            </a:r>
            <a:r>
              <a:rPr lang="en-US" sz="3600" dirty="0" err="1">
                <a:solidFill>
                  <a:schemeClr val="bg1"/>
                </a:solidFill>
              </a:rPr>
              <a:t>l,k</a:t>
            </a:r>
            <a:r>
              <a:rPr lang="en-US" sz="3600" dirty="0">
                <a:solidFill>
                  <a:schemeClr val="bg1"/>
                </a:solidFill>
              </a:rPr>
              <a:t>):</a:t>
            </a:r>
            <a:r>
              <a:rPr lang="en-US" sz="3600" dirty="0" err="1">
                <a:solidFill>
                  <a:schemeClr val="bg1"/>
                </a:solidFill>
              </a:rPr>
              <a:t>printf</a:t>
            </a:r>
            <a:r>
              <a:rPr lang="en-US" sz="3600" dirty="0">
                <a:solidFill>
                  <a:schemeClr val="bg1"/>
                </a:solidFill>
              </a:rPr>
              <a:t>("</a:t>
            </a:r>
            <a:r>
              <a:rPr lang="en-US" sz="3600" dirty="0">
                <a:solidFill>
                  <a:schemeClr val="accent4">
                    <a:lumMod val="40000"/>
                    <a:lumOff val="60000"/>
                  </a:schemeClr>
                </a:solidFill>
              </a:rPr>
              <a:t>No %d&lt;%d</a:t>
            </a:r>
            <a:r>
              <a:rPr lang="en-US" sz="3600" dirty="0">
                <a:solidFill>
                  <a:schemeClr val="bg1"/>
                </a:solidFill>
              </a:rPr>
              <a:t>",</a:t>
            </a:r>
            <a:r>
              <a:rPr lang="en-US" sz="3600" dirty="0" err="1">
                <a:solidFill>
                  <a:schemeClr val="bg1"/>
                </a:solidFill>
              </a:rPr>
              <a:t>l,k</a:t>
            </a:r>
            <a:r>
              <a:rPr lang="en-US" sz="3600" dirty="0">
                <a:solidFill>
                  <a:schemeClr val="bg1"/>
                </a:solidFill>
              </a:rPr>
              <a:t>);</a:t>
            </a:r>
          </a:p>
          <a:p>
            <a:pPr marL="0" indent="0">
              <a:buNone/>
            </a:pPr>
            <a:r>
              <a:rPr lang="en-US" sz="3600" dirty="0">
                <a:solidFill>
                  <a:schemeClr val="accent5"/>
                </a:solidFill>
              </a:rPr>
              <a:t>return</a:t>
            </a:r>
            <a:r>
              <a:rPr lang="en-US" sz="3600" dirty="0">
                <a:solidFill>
                  <a:schemeClr val="bg1"/>
                </a:solidFill>
              </a:rPr>
              <a:t> </a:t>
            </a:r>
            <a:r>
              <a:rPr lang="en-US" sz="3600" dirty="0">
                <a:solidFill>
                  <a:schemeClr val="accent5"/>
                </a:solidFill>
              </a:rPr>
              <a:t>0</a:t>
            </a:r>
            <a:r>
              <a:rPr lang="en-US" sz="3600" dirty="0">
                <a:solidFill>
                  <a:schemeClr val="bg1"/>
                </a:solidFill>
              </a:rPr>
              <a:t>;</a:t>
            </a:r>
          </a:p>
          <a:p>
            <a:pPr marL="0" indent="0">
              <a:buNone/>
            </a:pPr>
            <a:r>
              <a:rPr lang="en-US" sz="3600" dirty="0">
                <a:solidFill>
                  <a:schemeClr val="bg1"/>
                </a:solidFill>
              </a:rPr>
              <a:t>}</a:t>
            </a:r>
          </a:p>
          <a:p>
            <a:pPr marL="0" indent="0">
              <a:buNone/>
            </a:pPr>
            <a:r>
              <a:rPr lang="en-US" sz="3600" dirty="0">
                <a:solidFill>
                  <a:schemeClr val="bg1"/>
                </a:solidFill>
              </a:rPr>
              <a:t>Output: </a:t>
            </a:r>
            <a:r>
              <a:rPr lang="en-US" sz="3600" dirty="0">
                <a:solidFill>
                  <a:schemeClr val="accent4">
                    <a:lumMod val="40000"/>
                    <a:lumOff val="60000"/>
                  </a:schemeClr>
                </a:solidFill>
              </a:rPr>
              <a:t>Yeah 10&gt;5</a:t>
            </a:r>
            <a:endParaRPr lang="en-UG" sz="3600" dirty="0">
              <a:solidFill>
                <a:schemeClr val="accent4">
                  <a:lumMod val="40000"/>
                  <a:lumOff val="60000"/>
                </a:schemeClr>
              </a:solidFill>
            </a:endParaRPr>
          </a:p>
        </p:txBody>
      </p:sp>
      <p:sp>
        <p:nvSpPr>
          <p:cNvPr id="4" name="Date Placeholder 3">
            <a:extLst>
              <a:ext uri="{FF2B5EF4-FFF2-40B4-BE49-F238E27FC236}">
                <a16:creationId xmlns:a16="http://schemas.microsoft.com/office/drawing/2014/main" id="{80AB2F79-B4E3-4A6E-AB53-3FB0BFBCF8D4}"/>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5BEC5B68-52C8-469C-A3D4-96C5F340881D}"/>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D16A9F22-60CE-4DC2-8123-8C441D490AF5}"/>
              </a:ext>
            </a:extLst>
          </p:cNvPr>
          <p:cNvSpPr>
            <a:spLocks noGrp="1"/>
          </p:cNvSpPr>
          <p:nvPr>
            <p:ph type="sldNum" sz="quarter" idx="12"/>
          </p:nvPr>
        </p:nvSpPr>
        <p:spPr/>
        <p:txBody>
          <a:bodyPr/>
          <a:lstStyle/>
          <a:p>
            <a:fld id="{E3D8312D-EBC0-4F04-8D11-9D6FEC6384CB}" type="slidenum">
              <a:rPr lang="en-US" smtClean="0"/>
              <a:t>21</a:t>
            </a:fld>
            <a:endParaRPr lang="en-US"/>
          </a:p>
        </p:txBody>
      </p:sp>
    </p:spTree>
    <p:extLst>
      <p:ext uri="{BB962C8B-B14F-4D97-AF65-F5344CB8AC3E}">
        <p14:creationId xmlns:p14="http://schemas.microsoft.com/office/powerpoint/2010/main" val="194012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F8B01-18F9-4ED3-9FEC-F7B3F6A178CE}"/>
              </a:ext>
            </a:extLst>
          </p:cNvPr>
          <p:cNvSpPr>
            <a:spLocks noGrp="1"/>
          </p:cNvSpPr>
          <p:nvPr>
            <p:ph type="title"/>
          </p:nvPr>
        </p:nvSpPr>
        <p:spPr/>
        <p:txBody>
          <a:bodyPr/>
          <a:lstStyle/>
          <a:p>
            <a:r>
              <a:rPr lang="en-US" dirty="0"/>
              <a:t>Output  </a:t>
            </a:r>
            <a:endParaRPr lang="en-UG" dirty="0"/>
          </a:p>
        </p:txBody>
      </p:sp>
      <p:sp>
        <p:nvSpPr>
          <p:cNvPr id="4" name="Date Placeholder 3">
            <a:extLst>
              <a:ext uri="{FF2B5EF4-FFF2-40B4-BE49-F238E27FC236}">
                <a16:creationId xmlns:a16="http://schemas.microsoft.com/office/drawing/2014/main" id="{806C1748-A6E4-48F4-9E03-6FE675D127BB}"/>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1D668DC7-75A4-4E1A-9B81-EB7F3444210D}"/>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E48B8665-FCD1-40A1-9E87-FE850C950CF3}"/>
              </a:ext>
            </a:extLst>
          </p:cNvPr>
          <p:cNvSpPr>
            <a:spLocks noGrp="1"/>
          </p:cNvSpPr>
          <p:nvPr>
            <p:ph type="sldNum" sz="quarter" idx="12"/>
          </p:nvPr>
        </p:nvSpPr>
        <p:spPr/>
        <p:txBody>
          <a:bodyPr/>
          <a:lstStyle/>
          <a:p>
            <a:fld id="{E3D8312D-EBC0-4F04-8D11-9D6FEC6384CB}" type="slidenum">
              <a:rPr lang="en-US" smtClean="0"/>
              <a:t>22</a:t>
            </a:fld>
            <a:endParaRPr lang="en-US"/>
          </a:p>
        </p:txBody>
      </p:sp>
      <p:pic>
        <p:nvPicPr>
          <p:cNvPr id="8" name="Picture 7">
            <a:extLst>
              <a:ext uri="{FF2B5EF4-FFF2-40B4-BE49-F238E27FC236}">
                <a16:creationId xmlns:a16="http://schemas.microsoft.com/office/drawing/2014/main" id="{1E19A782-6634-4C99-B278-EBA089D0BB47}"/>
              </a:ext>
            </a:extLst>
          </p:cNvPr>
          <p:cNvPicPr>
            <a:picLocks noChangeAspect="1"/>
          </p:cNvPicPr>
          <p:nvPr/>
        </p:nvPicPr>
        <p:blipFill>
          <a:blip r:embed="rId2"/>
          <a:stretch>
            <a:fillRect/>
          </a:stretch>
        </p:blipFill>
        <p:spPr>
          <a:xfrm>
            <a:off x="790574" y="2190584"/>
            <a:ext cx="7600753" cy="3112936"/>
          </a:xfrm>
          <a:prstGeom prst="rect">
            <a:avLst/>
          </a:prstGeom>
        </p:spPr>
      </p:pic>
    </p:spTree>
    <p:extLst>
      <p:ext uri="{BB962C8B-B14F-4D97-AF65-F5344CB8AC3E}">
        <p14:creationId xmlns:p14="http://schemas.microsoft.com/office/powerpoint/2010/main" val="2818537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7. Special operator</a:t>
            </a:r>
            <a:endParaRPr lang="en-US" dirty="0"/>
          </a:p>
        </p:txBody>
      </p:sp>
      <p:pic>
        <p:nvPicPr>
          <p:cNvPr id="4" name="Picture 3"/>
          <p:cNvPicPr>
            <a:picLocks noChangeAspect="1"/>
          </p:cNvPicPr>
          <p:nvPr/>
        </p:nvPicPr>
        <p:blipFill>
          <a:blip r:embed="rId2"/>
          <a:stretch>
            <a:fillRect/>
          </a:stretch>
        </p:blipFill>
        <p:spPr>
          <a:xfrm>
            <a:off x="838200" y="1690688"/>
            <a:ext cx="10512790" cy="2354988"/>
          </a:xfrm>
          <a:prstGeom prst="rect">
            <a:avLst/>
          </a:prstGeom>
        </p:spPr>
      </p:pic>
      <p:sp>
        <p:nvSpPr>
          <p:cNvPr id="3" name="Date Placeholder 2">
            <a:extLst>
              <a:ext uri="{FF2B5EF4-FFF2-40B4-BE49-F238E27FC236}">
                <a16:creationId xmlns:a16="http://schemas.microsoft.com/office/drawing/2014/main" id="{F6250935-736C-43BD-A25F-55E80DE16A16}"/>
              </a:ext>
            </a:extLst>
          </p:cNvPr>
          <p:cNvSpPr>
            <a:spLocks noGrp="1"/>
          </p:cNvSpPr>
          <p:nvPr>
            <p:ph type="dt" sz="half" idx="10"/>
          </p:nvPr>
        </p:nvSpPr>
        <p:spPr/>
        <p:txBody>
          <a:bodyPr/>
          <a:lstStyle/>
          <a:p>
            <a:fld id="{28DA87B4-92DC-4352-9383-94CA723554A2}" type="datetime1">
              <a:rPr lang="en-US" smtClean="0"/>
              <a:t>10/9/2021</a:t>
            </a:fld>
            <a:endParaRPr lang="en-US"/>
          </a:p>
        </p:txBody>
      </p:sp>
      <p:sp>
        <p:nvSpPr>
          <p:cNvPr id="5" name="Footer Placeholder 4">
            <a:extLst>
              <a:ext uri="{FF2B5EF4-FFF2-40B4-BE49-F238E27FC236}">
                <a16:creationId xmlns:a16="http://schemas.microsoft.com/office/drawing/2014/main" id="{976AFA5C-679F-4673-B1CB-43F2ECC0DC92}"/>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DF1D094D-7CB0-472D-B9FB-11DD7699E95C}"/>
              </a:ext>
            </a:extLst>
          </p:cNvPr>
          <p:cNvSpPr>
            <a:spLocks noGrp="1"/>
          </p:cNvSpPr>
          <p:nvPr>
            <p:ph type="sldNum" sz="quarter" idx="12"/>
          </p:nvPr>
        </p:nvSpPr>
        <p:spPr/>
        <p:txBody>
          <a:bodyPr/>
          <a:lstStyle/>
          <a:p>
            <a:fld id="{E3D8312D-EBC0-4F04-8D11-9D6FEC6384CB}" type="slidenum">
              <a:rPr lang="en-US" smtClean="0"/>
              <a:t>23</a:t>
            </a:fld>
            <a:endParaRPr lang="en-US"/>
          </a:p>
        </p:txBody>
      </p:sp>
    </p:spTree>
    <p:extLst>
      <p:ext uri="{BB962C8B-B14F-4D97-AF65-F5344CB8AC3E}">
        <p14:creationId xmlns:p14="http://schemas.microsoft.com/office/powerpoint/2010/main" val="125930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4FBB-CEF6-45D8-AFB2-B15A6DA39DE8}"/>
              </a:ext>
            </a:extLst>
          </p:cNvPr>
          <p:cNvSpPr>
            <a:spLocks noGrp="1"/>
          </p:cNvSpPr>
          <p:nvPr>
            <p:ph type="title"/>
          </p:nvPr>
        </p:nvSpPr>
        <p:spPr>
          <a:xfrm rot="18952155">
            <a:off x="2889637" y="2527881"/>
            <a:ext cx="6596269" cy="1325563"/>
          </a:xfrm>
        </p:spPr>
        <p:txBody>
          <a:bodyPr/>
          <a:lstStyle/>
          <a:p>
            <a:r>
              <a:rPr lang="en-US" dirty="0"/>
              <a:t>Input &amp; Output Functions in C programing Language</a:t>
            </a:r>
            <a:endParaRPr lang="en-UG" dirty="0"/>
          </a:p>
        </p:txBody>
      </p:sp>
      <p:sp>
        <p:nvSpPr>
          <p:cNvPr id="4" name="Date Placeholder 3">
            <a:extLst>
              <a:ext uri="{FF2B5EF4-FFF2-40B4-BE49-F238E27FC236}">
                <a16:creationId xmlns:a16="http://schemas.microsoft.com/office/drawing/2014/main" id="{C29F5BD1-101A-44C0-8E9D-C06149AC00C9}"/>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6C3EE942-CE6A-45E3-A302-8143F8D6E14A}"/>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D4B8EEC9-550B-4FF3-8BD9-947F7FBE26AE}"/>
              </a:ext>
            </a:extLst>
          </p:cNvPr>
          <p:cNvSpPr>
            <a:spLocks noGrp="1"/>
          </p:cNvSpPr>
          <p:nvPr>
            <p:ph type="sldNum" sz="quarter" idx="12"/>
          </p:nvPr>
        </p:nvSpPr>
        <p:spPr/>
        <p:txBody>
          <a:bodyPr/>
          <a:lstStyle/>
          <a:p>
            <a:fld id="{E3D8312D-EBC0-4F04-8D11-9D6FEC6384CB}" type="slidenum">
              <a:rPr lang="en-US" smtClean="0"/>
              <a:t>24</a:t>
            </a:fld>
            <a:endParaRPr lang="en-US"/>
          </a:p>
        </p:txBody>
      </p:sp>
    </p:spTree>
    <p:extLst>
      <p:ext uri="{BB962C8B-B14F-4D97-AF65-F5344CB8AC3E}">
        <p14:creationId xmlns:p14="http://schemas.microsoft.com/office/powerpoint/2010/main" val="288090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after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 Input and Output</a:t>
            </a:r>
            <a:endParaRPr lang="en-US" dirty="0"/>
          </a:p>
        </p:txBody>
      </p:sp>
      <p:sp>
        <p:nvSpPr>
          <p:cNvPr id="3" name="Content Placeholder 2"/>
          <p:cNvSpPr>
            <a:spLocks noGrp="1"/>
          </p:cNvSpPr>
          <p:nvPr>
            <p:ph idx="1"/>
          </p:nvPr>
        </p:nvSpPr>
        <p:spPr>
          <a:xfrm>
            <a:off x="672353" y="1825625"/>
            <a:ext cx="10681447" cy="4351338"/>
          </a:xfrm>
        </p:spPr>
        <p:txBody>
          <a:bodyPr>
            <a:noAutofit/>
          </a:bodyPr>
          <a:lstStyle/>
          <a:p>
            <a:pPr marL="0" indent="0" algn="just">
              <a:buNone/>
            </a:pPr>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Input</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means to provide the program with some data to be used in the program and </a:t>
            </a:r>
          </a:p>
          <a:p>
            <a:pPr marL="0" indent="0" algn="just">
              <a:buNone/>
            </a:pPr>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Output</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means to display data on screen or write the data to a printer or a file.</a:t>
            </a:r>
          </a:p>
          <a:p>
            <a:pPr marL="0" indent="0" algn="just">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 programming language provides many built-in functions to read any given input and to display data on screen when there is a need to output the result.</a:t>
            </a:r>
          </a:p>
        </p:txBody>
      </p:sp>
      <p:sp>
        <p:nvSpPr>
          <p:cNvPr id="4" name="Date Placeholder 3">
            <a:extLst>
              <a:ext uri="{FF2B5EF4-FFF2-40B4-BE49-F238E27FC236}">
                <a16:creationId xmlns:a16="http://schemas.microsoft.com/office/drawing/2014/main" id="{1A8AD1E8-18F4-4864-A87E-BA4DE7479883}"/>
              </a:ext>
            </a:extLst>
          </p:cNvPr>
          <p:cNvSpPr>
            <a:spLocks noGrp="1"/>
          </p:cNvSpPr>
          <p:nvPr>
            <p:ph type="dt" sz="half" idx="10"/>
          </p:nvPr>
        </p:nvSpPr>
        <p:spPr/>
        <p:txBody>
          <a:bodyPr/>
          <a:lstStyle/>
          <a:p>
            <a:fld id="{F2180E48-7347-4507-9AE5-02F087F6DA96}" type="datetime1">
              <a:rPr lang="en-US" smtClean="0"/>
              <a:t>10/9/2021</a:t>
            </a:fld>
            <a:endParaRPr lang="en-US"/>
          </a:p>
        </p:txBody>
      </p:sp>
      <p:sp>
        <p:nvSpPr>
          <p:cNvPr id="5" name="Footer Placeholder 4">
            <a:extLst>
              <a:ext uri="{FF2B5EF4-FFF2-40B4-BE49-F238E27FC236}">
                <a16:creationId xmlns:a16="http://schemas.microsoft.com/office/drawing/2014/main" id="{F7A50AC7-B394-4787-B9BD-3E9B2A4C4F33}"/>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B160E2FD-9A79-4735-A667-8B745138F95A}"/>
              </a:ext>
            </a:extLst>
          </p:cNvPr>
          <p:cNvSpPr>
            <a:spLocks noGrp="1"/>
          </p:cNvSpPr>
          <p:nvPr>
            <p:ph type="sldNum" sz="quarter" idx="12"/>
          </p:nvPr>
        </p:nvSpPr>
        <p:spPr/>
        <p:txBody>
          <a:bodyPr/>
          <a:lstStyle/>
          <a:p>
            <a:fld id="{E3D8312D-EBC0-4F04-8D11-9D6FEC6384CB}" type="slidenum">
              <a:rPr lang="en-US" smtClean="0"/>
              <a:t>25</a:t>
            </a:fld>
            <a:endParaRPr lang="en-US"/>
          </a:p>
        </p:txBody>
      </p:sp>
    </p:spTree>
    <p:extLst>
      <p:ext uri="{BB962C8B-B14F-4D97-AF65-F5344CB8AC3E}">
        <p14:creationId xmlns:p14="http://schemas.microsoft.com/office/powerpoint/2010/main" val="2052476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B9D3C-16E9-4385-96FC-7083B41B2634}"/>
              </a:ext>
            </a:extLst>
          </p:cNvPr>
          <p:cNvSpPr>
            <a:spLocks noGrp="1"/>
          </p:cNvSpPr>
          <p:nvPr>
            <p:ph type="title"/>
          </p:nvPr>
        </p:nvSpPr>
        <p:spPr/>
        <p:txBody>
          <a:bodyPr/>
          <a:lstStyle/>
          <a:p>
            <a:r>
              <a:rPr lang="en-US" b="1" dirty="0"/>
              <a:t>Where to find input/output functions</a:t>
            </a:r>
            <a:endParaRPr lang="en-UG" b="1" dirty="0"/>
          </a:p>
        </p:txBody>
      </p:sp>
      <p:sp>
        <p:nvSpPr>
          <p:cNvPr id="3" name="Content Placeholder 2">
            <a:extLst>
              <a:ext uri="{FF2B5EF4-FFF2-40B4-BE49-F238E27FC236}">
                <a16:creationId xmlns:a16="http://schemas.microsoft.com/office/drawing/2014/main" id="{DC5A3D4B-686B-4129-AE65-7D7E1791A278}"/>
              </a:ext>
            </a:extLst>
          </p:cNvPr>
          <p:cNvSpPr>
            <a:spLocks noGrp="1"/>
          </p:cNvSpPr>
          <p:nvPr>
            <p:ph idx="1"/>
          </p:nvPr>
        </p:nvSpPr>
        <p:spPr/>
        <p:txBody>
          <a:bodyPr/>
          <a:lstStyle/>
          <a:p>
            <a:pPr marL="0" indent="0" algn="just">
              <a:buNone/>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The section will help us learn about such functions, which can be used in our program to take input from user and to output the result on screen.</a:t>
            </a:r>
          </a:p>
          <a:p>
            <a:pPr marL="0" indent="0" algn="just">
              <a:buNone/>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We get these functions in </a:t>
            </a:r>
            <a:r>
              <a:rPr lang="en-US" sz="4400" b="1" dirty="0" err="1">
                <a:latin typeface="Microsoft Himalaya" panose="01010100010101010101" pitchFamily="2" charset="0"/>
                <a:ea typeface="Microsoft Himalaya" panose="01010100010101010101" pitchFamily="2" charset="0"/>
                <a:cs typeface="Microsoft Himalaya" panose="01010100010101010101" pitchFamily="2" charset="0"/>
              </a:rPr>
              <a:t>stdio.h</a:t>
            </a:r>
            <a:r>
              <a:rPr lang="en-US" sz="4400" b="1"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C header file and they include</a:t>
            </a:r>
            <a:endParaRPr lang="en-UG"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Date Placeholder 3">
            <a:extLst>
              <a:ext uri="{FF2B5EF4-FFF2-40B4-BE49-F238E27FC236}">
                <a16:creationId xmlns:a16="http://schemas.microsoft.com/office/drawing/2014/main" id="{4398E61C-F441-4C94-8227-5572DADEBDCE}"/>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1D6E9E5C-2D8F-4AEE-8AD8-9B4647873EB2}"/>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2371D474-D99F-4829-AA1D-3727027498B5}"/>
              </a:ext>
            </a:extLst>
          </p:cNvPr>
          <p:cNvSpPr>
            <a:spLocks noGrp="1"/>
          </p:cNvSpPr>
          <p:nvPr>
            <p:ph type="sldNum" sz="quarter" idx="12"/>
          </p:nvPr>
        </p:nvSpPr>
        <p:spPr/>
        <p:txBody>
          <a:bodyPr/>
          <a:lstStyle/>
          <a:p>
            <a:fld id="{E3D8312D-EBC0-4F04-8D11-9D6FEC6384CB}" type="slidenum">
              <a:rPr lang="en-US" smtClean="0"/>
              <a:t>26</a:t>
            </a:fld>
            <a:endParaRPr lang="en-US"/>
          </a:p>
        </p:txBody>
      </p:sp>
      <p:sp>
        <p:nvSpPr>
          <p:cNvPr id="7" name="Rectangle 1">
            <a:extLst>
              <a:ext uri="{FF2B5EF4-FFF2-40B4-BE49-F238E27FC236}">
                <a16:creationId xmlns:a16="http://schemas.microsoft.com/office/drawing/2014/main" id="{C9AED4C5-6BFD-46C0-B96E-1A3737FBD72E}"/>
              </a:ext>
            </a:extLst>
          </p:cNvPr>
          <p:cNvSpPr txBox="1">
            <a:spLocks noChangeArrowheads="1"/>
          </p:cNvSpPr>
          <p:nvPr/>
        </p:nvSpPr>
        <p:spPr bwMode="auto">
          <a:xfrm>
            <a:off x="1019503" y="4699591"/>
            <a:ext cx="8442549" cy="1382401"/>
          </a:xfrm>
          <a:prstGeom prst="rect">
            <a:avLst/>
          </a:prstGeom>
          <a:noFill/>
          <a:ln>
            <a:noFill/>
          </a:ln>
          <a:effectLst/>
        </p:spPr>
        <p:txBody>
          <a:bodyPr vert="horz" wrap="square" lIns="0" tIns="44436" rIns="0" bIns="44436" numCol="1" rtlCol="0" anchor="ctr" anchorCtr="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eaLnBrk="0" fontAlgn="base" hangingPunct="0">
              <a:lnSpc>
                <a:spcPct val="100000"/>
              </a:lnSpc>
              <a:spcAft>
                <a:spcPct val="0"/>
              </a:spcAft>
            </a:pP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1. Input functions are:  </a:t>
            </a:r>
            <a:r>
              <a:rPr lang="en-US" altLang="en-US" sz="4000" dirty="0" err="1">
                <a:latin typeface="Microsoft Himalaya" panose="01010100010101010101" pitchFamily="2" charset="0"/>
                <a:ea typeface="Microsoft Himalaya" panose="01010100010101010101" pitchFamily="2" charset="0"/>
                <a:cs typeface="Microsoft Himalaya" panose="01010100010101010101" pitchFamily="2" charset="0"/>
              </a:rPr>
              <a:t>scanf</a:t>
            </a: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altLang="en-US" sz="4000" dirty="0" err="1">
                <a:latin typeface="Microsoft Himalaya" panose="01010100010101010101" pitchFamily="2" charset="0"/>
                <a:ea typeface="Microsoft Himalaya" panose="01010100010101010101" pitchFamily="2" charset="0"/>
                <a:cs typeface="Microsoft Himalaya" panose="01010100010101010101" pitchFamily="2" charset="0"/>
              </a:rPr>
              <a:t>getchar</a:t>
            </a: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 &amp; gets()    </a:t>
            </a:r>
          </a:p>
          <a:p>
            <a:pPr eaLnBrk="0" fontAlgn="base" hangingPunct="0">
              <a:lnSpc>
                <a:spcPct val="100000"/>
              </a:lnSpc>
              <a:spcAft>
                <a:spcPct val="0"/>
              </a:spcAft>
            </a:pP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2. Output functions: </a:t>
            </a:r>
            <a:r>
              <a:rPr lang="en-US" altLang="en-US" sz="4000" dirty="0" err="1">
                <a:latin typeface="Microsoft Himalaya" panose="01010100010101010101" pitchFamily="2" charset="0"/>
                <a:ea typeface="Microsoft Himalaya" panose="01010100010101010101" pitchFamily="2" charset="0"/>
                <a:cs typeface="Microsoft Himalaya" panose="01010100010101010101" pitchFamily="2" charset="0"/>
              </a:rPr>
              <a:t>printf</a:t>
            </a: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altLang="en-US" sz="4000" dirty="0" err="1">
                <a:latin typeface="Microsoft Himalaya" panose="01010100010101010101" pitchFamily="2" charset="0"/>
                <a:ea typeface="Microsoft Himalaya" panose="01010100010101010101" pitchFamily="2" charset="0"/>
                <a:cs typeface="Microsoft Himalaya" panose="01010100010101010101" pitchFamily="2" charset="0"/>
              </a:rPr>
              <a:t>putchar</a:t>
            </a:r>
            <a:r>
              <a:rPr lang="en-US" altLang="en-US" sz="4000" dirty="0">
                <a:latin typeface="Microsoft Himalaya" panose="01010100010101010101" pitchFamily="2" charset="0"/>
                <a:ea typeface="Microsoft Himalaya" panose="01010100010101010101" pitchFamily="2" charset="0"/>
                <a:cs typeface="Microsoft Himalaya" panose="01010100010101010101" pitchFamily="2" charset="0"/>
              </a:rPr>
              <a:t>() &amp; puts()  </a:t>
            </a:r>
            <a:r>
              <a:rPr lang="en-US" altLang="en-US" dirty="0">
                <a:latin typeface="Microsoft Himalaya" panose="01010100010101010101" pitchFamily="2" charset="0"/>
                <a:ea typeface="Microsoft Himalaya" panose="01010100010101010101" pitchFamily="2" charset="0"/>
                <a:cs typeface="Microsoft Himalaya" panose="01010100010101010101" pitchFamily="2" charset="0"/>
              </a:rPr>
              <a:t> </a:t>
            </a:r>
          </a:p>
        </p:txBody>
      </p:sp>
    </p:spTree>
    <p:extLst>
      <p:ext uri="{BB962C8B-B14F-4D97-AF65-F5344CB8AC3E}">
        <p14:creationId xmlns:p14="http://schemas.microsoft.com/office/powerpoint/2010/main" val="376401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idx="1"/>
          </p:nvPr>
        </p:nvSpPr>
        <p:spPr bwMode="auto">
          <a:xfrm>
            <a:off x="525733" y="1284961"/>
            <a:ext cx="10748554" cy="2123658"/>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standard input-output header file, named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stdio.h</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contains the definition of the functions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printf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which are used to display output on screen and to take input from user respectively</a:t>
            </a:r>
            <a:r>
              <a:rPr kumimoji="0" lang="en-US" altLang="en-US" sz="4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6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EDD3ECFA-9F95-4032-B62E-2B31EFB6D327}"/>
              </a:ext>
            </a:extLst>
          </p:cNvPr>
          <p:cNvSpPr>
            <a:spLocks noGrp="1"/>
          </p:cNvSpPr>
          <p:nvPr>
            <p:ph type="dt" sz="half" idx="10"/>
          </p:nvPr>
        </p:nvSpPr>
        <p:spPr/>
        <p:txBody>
          <a:bodyPr/>
          <a:lstStyle/>
          <a:p>
            <a:fld id="{5B61BEED-2C7C-4853-A862-FA73F5A9103A}" type="datetime1">
              <a:rPr lang="en-US" smtClean="0"/>
              <a:t>10/9/2021</a:t>
            </a:fld>
            <a:endParaRPr lang="en-US"/>
          </a:p>
        </p:txBody>
      </p:sp>
      <p:sp>
        <p:nvSpPr>
          <p:cNvPr id="3" name="Footer Placeholder 2">
            <a:extLst>
              <a:ext uri="{FF2B5EF4-FFF2-40B4-BE49-F238E27FC236}">
                <a16:creationId xmlns:a16="http://schemas.microsoft.com/office/drawing/2014/main" id="{95AD299E-1DFF-458A-8492-1AA93646FDA0}"/>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8B33E3E8-6933-49E0-98E4-06CD05610D66}"/>
              </a:ext>
            </a:extLst>
          </p:cNvPr>
          <p:cNvSpPr>
            <a:spLocks noGrp="1"/>
          </p:cNvSpPr>
          <p:nvPr>
            <p:ph type="sldNum" sz="quarter" idx="12"/>
          </p:nvPr>
        </p:nvSpPr>
        <p:spPr/>
        <p:txBody>
          <a:bodyPr/>
          <a:lstStyle/>
          <a:p>
            <a:fld id="{E3D8312D-EBC0-4F04-8D11-9D6FEC6384CB}" type="slidenum">
              <a:rPr lang="en-US" smtClean="0"/>
              <a:t>27</a:t>
            </a:fld>
            <a:endParaRPr lang="en-US"/>
          </a:p>
        </p:txBody>
      </p:sp>
      <p:sp>
        <p:nvSpPr>
          <p:cNvPr id="10" name="TextBox 9">
            <a:extLst>
              <a:ext uri="{FF2B5EF4-FFF2-40B4-BE49-F238E27FC236}">
                <a16:creationId xmlns:a16="http://schemas.microsoft.com/office/drawing/2014/main" id="{21E678C4-2852-4AE5-A464-F0CFB5DFF4D3}"/>
              </a:ext>
            </a:extLst>
          </p:cNvPr>
          <p:cNvSpPr txBox="1"/>
          <p:nvPr/>
        </p:nvSpPr>
        <p:spPr>
          <a:xfrm>
            <a:off x="525733" y="4013408"/>
            <a:ext cx="10877384" cy="2123658"/>
          </a:xfrm>
          <a:prstGeom prst="rect">
            <a:avLst/>
          </a:prstGeom>
          <a:noFill/>
        </p:spPr>
        <p:txBody>
          <a:bodyPr wrap="square" rtlCol="0">
            <a:spAutoFit/>
          </a:bodyPr>
          <a:lstStyle/>
          <a:p>
            <a:r>
              <a:rPr lang="en-US"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When we use </a:t>
            </a:r>
            <a:r>
              <a:rPr lang="en-US" sz="3200" dirty="0" err="1">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scanf</a:t>
            </a:r>
            <a:r>
              <a:rPr lang="en-US" sz="3200" dirty="0">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or </a:t>
            </a:r>
            <a:r>
              <a:rPr lang="en-US" sz="3200" dirty="0" err="1">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printf</a:t>
            </a:r>
            <a:r>
              <a:rPr lang="en-US" sz="3200" dirty="0">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 </a:t>
            </a:r>
            <a:r>
              <a:rPr lang="en-US"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function, we need to specify the data type we expect as input or output. Refer to our lecture 4 for the list of specifiers.</a:t>
            </a:r>
            <a:endParaRPr lang="en-UG"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470580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3F4731-393D-4921-BE52-DC1BA5E3EA4B}"/>
              </a:ext>
            </a:extLst>
          </p:cNvPr>
          <p:cNvSpPr>
            <a:spLocks noGrp="1"/>
          </p:cNvSpPr>
          <p:nvPr>
            <p:ph idx="1"/>
          </p:nvPr>
        </p:nvSpPr>
        <p:spPr>
          <a:xfrm>
            <a:off x="838200" y="847614"/>
            <a:ext cx="10515600" cy="4351338"/>
          </a:xfrm>
        </p:spPr>
        <p:txBody>
          <a:bodyPr/>
          <a:lstStyle/>
          <a:p>
            <a:pPr marL="0" indent="0" algn="just">
              <a:buNone/>
            </a:pPr>
            <a:r>
              <a:rPr lang="en-US" altLang="en-US" sz="4000" dirty="0">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Like others, t</a:t>
            </a:r>
            <a:r>
              <a:rPr kumimoji="0" lang="en-US" altLang="en-US" sz="4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he</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 %d</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inside the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or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printf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functions is known as </a:t>
            </a:r>
            <a:r>
              <a:rPr kumimoji="0" lang="en-US" altLang="en-US" sz="44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format string or specifier</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this informs the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what type of input to expect and in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printf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it is used to give a heads up to the compiler, what type of output to expect</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5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G" dirty="0"/>
          </a:p>
        </p:txBody>
      </p:sp>
      <p:sp>
        <p:nvSpPr>
          <p:cNvPr id="4" name="Date Placeholder 3">
            <a:extLst>
              <a:ext uri="{FF2B5EF4-FFF2-40B4-BE49-F238E27FC236}">
                <a16:creationId xmlns:a16="http://schemas.microsoft.com/office/drawing/2014/main" id="{A44AF2C6-F6F0-4B18-8597-A0C56D47AE4F}"/>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E41FDF93-B3E0-4634-8C9F-5C5213281F23}"/>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4D58BF7D-F13D-4382-B241-0E224EF30E0A}"/>
              </a:ext>
            </a:extLst>
          </p:cNvPr>
          <p:cNvSpPr>
            <a:spLocks noGrp="1"/>
          </p:cNvSpPr>
          <p:nvPr>
            <p:ph type="sldNum" sz="quarter" idx="12"/>
          </p:nvPr>
        </p:nvSpPr>
        <p:spPr/>
        <p:txBody>
          <a:bodyPr/>
          <a:lstStyle/>
          <a:p>
            <a:fld id="{E3D8312D-EBC0-4F04-8D11-9D6FEC6384CB}" type="slidenum">
              <a:rPr lang="en-US" smtClean="0"/>
              <a:t>28</a:t>
            </a:fld>
            <a:endParaRPr lang="en-US"/>
          </a:p>
        </p:txBody>
      </p:sp>
    </p:spTree>
    <p:extLst>
      <p:ext uri="{BB962C8B-B14F-4D97-AF65-F5344CB8AC3E}">
        <p14:creationId xmlns:p14="http://schemas.microsoft.com/office/powerpoint/2010/main" val="29404133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CA7A1-5195-4ACF-988D-0C7FE704FAED}"/>
              </a:ext>
            </a:extLst>
          </p:cNvPr>
          <p:cNvSpPr>
            <a:spLocks noGrp="1"/>
          </p:cNvSpPr>
          <p:nvPr>
            <p:ph type="title"/>
          </p:nvPr>
        </p:nvSpPr>
        <p:spPr/>
        <p:txBody>
          <a:bodyPr/>
          <a:lstStyle/>
          <a:p>
            <a:r>
              <a:rPr lang="en-US" dirty="0"/>
              <a:t>Some specifiers</a:t>
            </a:r>
            <a:endParaRPr lang="en-UG" dirty="0"/>
          </a:p>
        </p:txBody>
      </p:sp>
      <p:sp>
        <p:nvSpPr>
          <p:cNvPr id="4" name="Date Placeholder 3">
            <a:extLst>
              <a:ext uri="{FF2B5EF4-FFF2-40B4-BE49-F238E27FC236}">
                <a16:creationId xmlns:a16="http://schemas.microsoft.com/office/drawing/2014/main" id="{E6B08C08-80D2-4E3D-80E4-4FD0F961548C}"/>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346907F9-B4D1-458E-A0E3-CBF81608C1C5}"/>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D2A58BE-63C9-4EB1-8F49-BE3645573EA4}"/>
              </a:ext>
            </a:extLst>
          </p:cNvPr>
          <p:cNvSpPr>
            <a:spLocks noGrp="1"/>
          </p:cNvSpPr>
          <p:nvPr>
            <p:ph type="sldNum" sz="quarter" idx="12"/>
          </p:nvPr>
        </p:nvSpPr>
        <p:spPr/>
        <p:txBody>
          <a:bodyPr/>
          <a:lstStyle/>
          <a:p>
            <a:fld id="{E3D8312D-EBC0-4F04-8D11-9D6FEC6384CB}" type="slidenum">
              <a:rPr lang="en-US" smtClean="0"/>
              <a:t>29</a:t>
            </a:fld>
            <a:endParaRPr lang="en-US"/>
          </a:p>
        </p:txBody>
      </p:sp>
      <p:graphicFrame>
        <p:nvGraphicFramePr>
          <p:cNvPr id="7" name="Content Placeholder 3">
            <a:extLst>
              <a:ext uri="{FF2B5EF4-FFF2-40B4-BE49-F238E27FC236}">
                <a16:creationId xmlns:a16="http://schemas.microsoft.com/office/drawing/2014/main" id="{3805E46C-8DE0-4355-BCD5-3D8BCBB8B4B8}"/>
              </a:ext>
            </a:extLst>
          </p:cNvPr>
          <p:cNvGraphicFramePr>
            <a:graphicFrameLocks noGrp="1"/>
          </p:cNvGraphicFramePr>
          <p:nvPr>
            <p:ph idx="1"/>
          </p:nvPr>
        </p:nvGraphicFramePr>
        <p:xfrm>
          <a:off x="761894" y="1970695"/>
          <a:ext cx="9958658" cy="3766591"/>
        </p:xfrm>
        <a:graphic>
          <a:graphicData uri="http://schemas.openxmlformats.org/drawingml/2006/table">
            <a:tbl>
              <a:tblPr/>
              <a:tblGrid>
                <a:gridCol w="2269632">
                  <a:extLst>
                    <a:ext uri="{9D8B030D-6E8A-4147-A177-3AD203B41FA5}">
                      <a16:colId xmlns:a16="http://schemas.microsoft.com/office/drawing/2014/main" val="1228271449"/>
                    </a:ext>
                  </a:extLst>
                </a:gridCol>
                <a:gridCol w="7689026">
                  <a:extLst>
                    <a:ext uri="{9D8B030D-6E8A-4147-A177-3AD203B41FA5}">
                      <a16:colId xmlns:a16="http://schemas.microsoft.com/office/drawing/2014/main" val="3179151436"/>
                    </a:ext>
                  </a:extLst>
                </a:gridCol>
              </a:tblGrid>
              <a:tr h="468166">
                <a:tc>
                  <a:txBody>
                    <a:bodyPr/>
                    <a:lstStyle/>
                    <a:p>
                      <a:pPr algn="l" fontAlgn="t"/>
                      <a:r>
                        <a:rPr lang="en-US" sz="2800" b="1" dirty="0">
                          <a:effectLst/>
                        </a:rPr>
                        <a:t>Format String</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800" b="1" dirty="0">
                          <a:effectLst/>
                        </a:rPr>
                        <a:t>Meaning</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95500738"/>
                  </a:ext>
                </a:extLst>
              </a:tr>
              <a:tr h="769129">
                <a:tc>
                  <a:txBody>
                    <a:bodyPr/>
                    <a:lstStyle/>
                    <a:p>
                      <a:pPr algn="l" fontAlgn="t"/>
                      <a:r>
                        <a:rPr lang="en-US" sz="2800" dirty="0">
                          <a:effectLst/>
                        </a:rPr>
                        <a:t>%d</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800">
                          <a:effectLst/>
                        </a:rPr>
                        <a:t>Scan or print an integer as signed decimal number</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861236355"/>
                  </a:ext>
                </a:extLst>
              </a:tr>
              <a:tr h="769129">
                <a:tc>
                  <a:txBody>
                    <a:bodyPr/>
                    <a:lstStyle/>
                    <a:p>
                      <a:pPr algn="l" fontAlgn="t"/>
                      <a:r>
                        <a:rPr lang="en-US" sz="2800" dirty="0">
                          <a:effectLst/>
                        </a:rPr>
                        <a:t>%f</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800" dirty="0">
                          <a:effectLst/>
                        </a:rPr>
                        <a:t>Scan or print a floating point number</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068070301"/>
                  </a:ext>
                </a:extLst>
              </a:tr>
              <a:tr h="468166">
                <a:tc>
                  <a:txBody>
                    <a:bodyPr/>
                    <a:lstStyle/>
                    <a:p>
                      <a:pPr algn="l" fontAlgn="t"/>
                      <a:r>
                        <a:rPr lang="en-US" sz="2800" dirty="0">
                          <a:effectLst/>
                        </a:rPr>
                        <a:t>%c</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800" dirty="0">
                          <a:effectLst/>
                        </a:rPr>
                        <a:t>To scan or print a character</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43006330"/>
                  </a:ext>
                </a:extLst>
              </a:tr>
              <a:tr h="1070093">
                <a:tc>
                  <a:txBody>
                    <a:bodyPr/>
                    <a:lstStyle/>
                    <a:p>
                      <a:pPr algn="l" fontAlgn="t"/>
                      <a:r>
                        <a:rPr lang="en-US" sz="2800" dirty="0">
                          <a:effectLst/>
                        </a:rPr>
                        <a:t>%s</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800" dirty="0">
                          <a:effectLst/>
                        </a:rPr>
                        <a:t>To scan or print a character string. The scanning ends at whitespace.</a:t>
                      </a:r>
                    </a:p>
                  </a:txBody>
                  <a:tcPr marL="76200" marR="76200" marT="76200" marB="76200">
                    <a:lnL w="9525" cap="flat" cmpd="sng" algn="ctr">
                      <a:solidFill>
                        <a:srgbClr val="DDDDDD"/>
                      </a:solidFill>
                      <a:prstDash val="solid"/>
                      <a:round/>
                      <a:headEnd type="none" w="med" len="med"/>
                      <a:tailEnd type="none" w="med" len="med"/>
                    </a:lnL>
                    <a:lnR w="9525" cap="flat" cmpd="sng" algn="ctr">
                      <a:solidFill>
                        <a:srgbClr val="DDDDDD"/>
                      </a:solidFill>
                      <a:prstDash val="solid"/>
                      <a:round/>
                      <a:headEnd type="none" w="med" len="med"/>
                      <a:tailEnd type="none" w="med" len="med"/>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888899614"/>
                  </a:ext>
                </a:extLst>
              </a:tr>
            </a:tbl>
          </a:graphicData>
        </a:graphic>
      </p:graphicFrame>
    </p:spTree>
    <p:extLst>
      <p:ext uri="{BB962C8B-B14F-4D97-AF65-F5344CB8AC3E}">
        <p14:creationId xmlns:p14="http://schemas.microsoft.com/office/powerpoint/2010/main" val="27577716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521099" y="2028616"/>
            <a:ext cx="10960995" cy="2800767"/>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When you build and run the </a:t>
            </a:r>
            <a:r>
              <a:rPr lang="en-US" altLang="en-US"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code below, </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it will ask you to enter a value. When you enter the value, it will display the value you have entered on screen.</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4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20FFEFFF-0564-47A9-B59D-F5A5777EB543}"/>
              </a:ext>
            </a:extLst>
          </p:cNvPr>
          <p:cNvSpPr>
            <a:spLocks noGrp="1"/>
          </p:cNvSpPr>
          <p:nvPr>
            <p:ph type="dt" sz="half" idx="10"/>
          </p:nvPr>
        </p:nvSpPr>
        <p:spPr/>
        <p:txBody>
          <a:bodyPr/>
          <a:lstStyle/>
          <a:p>
            <a:fld id="{7B964037-14E9-4195-ACB7-0B06B33200C6}" type="datetime1">
              <a:rPr lang="en-US" smtClean="0"/>
              <a:t>10/9/2021</a:t>
            </a:fld>
            <a:endParaRPr lang="en-US"/>
          </a:p>
        </p:txBody>
      </p:sp>
      <p:sp>
        <p:nvSpPr>
          <p:cNvPr id="3" name="Footer Placeholder 2">
            <a:extLst>
              <a:ext uri="{FF2B5EF4-FFF2-40B4-BE49-F238E27FC236}">
                <a16:creationId xmlns:a16="http://schemas.microsoft.com/office/drawing/2014/main" id="{28EA73A7-67A7-47BA-968C-0DB4016E40F0}"/>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1128E905-3B55-42DE-99FA-2DC83CE3CF52}"/>
              </a:ext>
            </a:extLst>
          </p:cNvPr>
          <p:cNvSpPr>
            <a:spLocks noGrp="1"/>
          </p:cNvSpPr>
          <p:nvPr>
            <p:ph type="sldNum" sz="quarter" idx="12"/>
          </p:nvPr>
        </p:nvSpPr>
        <p:spPr/>
        <p:txBody>
          <a:bodyPr/>
          <a:lstStyle/>
          <a:p>
            <a:fld id="{E3D8312D-EBC0-4F04-8D11-9D6FEC6384CB}" type="slidenum">
              <a:rPr lang="en-US" smtClean="0"/>
              <a:t>30</a:t>
            </a:fld>
            <a:endParaRPr lang="en-US"/>
          </a:p>
        </p:txBody>
      </p:sp>
      <p:sp>
        <p:nvSpPr>
          <p:cNvPr id="10" name="TextBox 9">
            <a:extLst>
              <a:ext uri="{FF2B5EF4-FFF2-40B4-BE49-F238E27FC236}">
                <a16:creationId xmlns:a16="http://schemas.microsoft.com/office/drawing/2014/main" id="{0D556C04-BD83-450D-8D1D-BE558435BBBB}"/>
              </a:ext>
            </a:extLst>
          </p:cNvPr>
          <p:cNvSpPr txBox="1"/>
          <p:nvPr/>
        </p:nvSpPr>
        <p:spPr>
          <a:xfrm>
            <a:off x="497908" y="428302"/>
            <a:ext cx="7661744" cy="769441"/>
          </a:xfrm>
          <a:prstGeom prst="rect">
            <a:avLst/>
          </a:prstGeom>
          <a:noFill/>
        </p:spPr>
        <p:txBody>
          <a:bodyPr wrap="square" rtlCol="0">
            <a:spAutoFit/>
          </a:bodyPr>
          <a:lstStyle/>
          <a:p>
            <a:r>
              <a:rPr lang="en-US" sz="4400" dirty="0"/>
              <a:t>Sample Code Explanation</a:t>
            </a:r>
            <a:endParaRPr lang="en-UG" sz="4400" dirty="0"/>
          </a:p>
        </p:txBody>
      </p:sp>
    </p:spTree>
    <p:extLst>
      <p:ext uri="{BB962C8B-B14F-4D97-AF65-F5344CB8AC3E}">
        <p14:creationId xmlns:p14="http://schemas.microsoft.com/office/powerpoint/2010/main" val="492839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76947-D8B2-4681-9A52-72E92179944E}"/>
              </a:ext>
            </a:extLst>
          </p:cNvPr>
          <p:cNvSpPr>
            <a:spLocks noGrp="1"/>
          </p:cNvSpPr>
          <p:nvPr>
            <p:ph type="title"/>
          </p:nvPr>
        </p:nvSpPr>
        <p:spPr>
          <a:xfrm>
            <a:off x="695077" y="72384"/>
            <a:ext cx="10515600" cy="596983"/>
          </a:xfrm>
        </p:spPr>
        <p:txBody>
          <a:bodyPr>
            <a:normAutofit fontScale="90000"/>
          </a:bodyPr>
          <a:lstStyle/>
          <a:p>
            <a:r>
              <a:rPr lang="en-US" dirty="0"/>
              <a:t>Sample Code for Input/Output Functions</a:t>
            </a:r>
            <a:endParaRPr lang="en-UG" dirty="0"/>
          </a:p>
        </p:txBody>
      </p:sp>
      <p:sp>
        <p:nvSpPr>
          <p:cNvPr id="4" name="Date Placeholder 3">
            <a:extLst>
              <a:ext uri="{FF2B5EF4-FFF2-40B4-BE49-F238E27FC236}">
                <a16:creationId xmlns:a16="http://schemas.microsoft.com/office/drawing/2014/main" id="{3073F008-EC37-4209-BFD4-0B37C4CA25A7}"/>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91D42DC0-E0E9-42A2-BD4D-4FD2762C3723}"/>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08455DC-E86F-4955-BF6E-754DE5A378F8}"/>
              </a:ext>
            </a:extLst>
          </p:cNvPr>
          <p:cNvSpPr>
            <a:spLocks noGrp="1"/>
          </p:cNvSpPr>
          <p:nvPr>
            <p:ph type="sldNum" sz="quarter" idx="12"/>
          </p:nvPr>
        </p:nvSpPr>
        <p:spPr/>
        <p:txBody>
          <a:bodyPr/>
          <a:lstStyle/>
          <a:p>
            <a:fld id="{E3D8312D-EBC0-4F04-8D11-9D6FEC6384CB}" type="slidenum">
              <a:rPr lang="en-US" smtClean="0"/>
              <a:t>31</a:t>
            </a:fld>
            <a:endParaRPr lang="en-US"/>
          </a:p>
        </p:txBody>
      </p:sp>
      <p:sp>
        <p:nvSpPr>
          <p:cNvPr id="7" name="Rectangle 3">
            <a:extLst>
              <a:ext uri="{FF2B5EF4-FFF2-40B4-BE49-F238E27FC236}">
                <a16:creationId xmlns:a16="http://schemas.microsoft.com/office/drawing/2014/main" id="{07B1F470-8FF3-4D11-B128-7A1BAE5ACA93}"/>
              </a:ext>
            </a:extLst>
          </p:cNvPr>
          <p:cNvSpPr>
            <a:spLocks noChangeArrowheads="1"/>
          </p:cNvSpPr>
          <p:nvPr/>
        </p:nvSpPr>
        <p:spPr bwMode="auto">
          <a:xfrm>
            <a:off x="695077" y="662745"/>
            <a:ext cx="8862722" cy="5700228"/>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#include&lt;stdio.h&gt;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void </a:t>
            </a:r>
            <a:r>
              <a:rPr kumimoji="0" lang="en-US" altLang="en-US" sz="3200" b="0" i="0" u="none" strike="noStrike" cap="none" normalizeH="0" baseline="0" dirty="0">
                <a:ln>
                  <a:noFill/>
                </a:ln>
                <a:solidFill>
                  <a:srgbClr val="E6DB74"/>
                </a:solidFill>
                <a:effectLst/>
                <a:latin typeface="Microsoft Himalaya" panose="01010100010101010101" pitchFamily="2" charset="0"/>
                <a:ea typeface="Microsoft Himalaya" panose="01010100010101010101" pitchFamily="2" charset="0"/>
                <a:cs typeface="Microsoft Himalaya" panose="01010100010101010101" pitchFamily="2" charset="0"/>
              </a:rPr>
              <a:t>main</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accent6">
                    <a:lumMod val="60000"/>
                    <a:lumOff val="40000"/>
                  </a:schemeClr>
                </a:solidFill>
                <a:effectLst/>
                <a:latin typeface="Microsoft Himalaya" panose="01010100010101010101" pitchFamily="2" charset="0"/>
                <a:ea typeface="Microsoft Himalaya" panose="01010100010101010101" pitchFamily="2" charset="0"/>
                <a:cs typeface="Microsoft Himalaya" panose="01010100010101010101" pitchFamily="2" charset="0"/>
              </a:rPr>
              <a:t>// declaring a variable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int</a:t>
            </a:r>
            <a:r>
              <a:rPr kumimoji="0" lang="en-US" altLang="en-US" sz="3200" b="0" i="0" u="none" strike="noStrike" cap="none" normalizeH="0" baseline="0" dirty="0">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err="1">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i</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bg1">
                    <a:lumMod val="95000"/>
                  </a:schemeClr>
                </a:solidFill>
                <a:effectLst/>
                <a:latin typeface="Microsoft Himalaya" panose="01010100010101010101" pitchFamily="2" charset="0"/>
                <a:ea typeface="Microsoft Himalaya" panose="01010100010101010101" pitchFamily="2" charset="0"/>
                <a:cs typeface="Microsoft Himalaya" panose="01010100010101010101" pitchFamily="2" charset="0"/>
              </a:rPr>
              <a:t>/* displaying message on the screen asking the user to input a value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rgbClr val="E6DB74"/>
                </a:solidFill>
                <a:effectLst/>
                <a:latin typeface="Microsoft Himalaya" panose="01010100010101010101" pitchFamily="2" charset="0"/>
                <a:ea typeface="Microsoft Himalaya" panose="01010100010101010101" pitchFamily="2" charset="0"/>
                <a:cs typeface="Microsoft Himalaya" panose="01010100010101010101" pitchFamily="2" charset="0"/>
              </a:rPr>
              <a:t>printf</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200" b="0" i="0" u="none" strike="noStrike" cap="none" normalizeH="0" baseline="0" dirty="0">
                <a:ln>
                  <a:noFill/>
                </a:ln>
                <a:solidFill>
                  <a:srgbClr val="A6E22E"/>
                </a:solidFill>
                <a:effectLst/>
                <a:latin typeface="Microsoft Himalaya" panose="01010100010101010101" pitchFamily="2" charset="0"/>
                <a:ea typeface="Microsoft Himalaya" panose="01010100010101010101" pitchFamily="2" charset="0"/>
                <a:cs typeface="Microsoft Himalaya" panose="01010100010101010101" pitchFamily="2" charset="0"/>
              </a:rPr>
              <a:t>"Please enter a value..."</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bg1">
                    <a:lumMod val="95000"/>
                  </a:schemeClr>
                </a:solidFill>
                <a:effectLst/>
                <a:latin typeface="Microsoft Himalaya" panose="01010100010101010101" pitchFamily="2" charset="0"/>
                <a:ea typeface="Microsoft Himalaya" panose="01010100010101010101" pitchFamily="2" charset="0"/>
                <a:cs typeface="Microsoft Himalaya" panose="01010100010101010101" pitchFamily="2" charset="0"/>
              </a:rPr>
              <a:t>/* reading the value entered by the user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rgbClr val="E6DB74"/>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200" b="0" i="0" u="none" strike="noStrike" cap="none" normalizeH="0" baseline="0" dirty="0">
                <a:ln>
                  <a:noFill/>
                </a:ln>
                <a:solidFill>
                  <a:srgbClr val="A6E22E"/>
                </a:solidFill>
                <a:effectLst/>
                <a:latin typeface="Microsoft Himalaya" panose="01010100010101010101" pitchFamily="2" charset="0"/>
                <a:ea typeface="Microsoft Himalaya" panose="01010100010101010101" pitchFamily="2" charset="0"/>
                <a:cs typeface="Microsoft Himalaya" panose="01010100010101010101" pitchFamily="2" charset="0"/>
              </a:rPr>
              <a:t>"%d"</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&amp;</a:t>
            </a:r>
            <a:r>
              <a:rPr kumimoji="0" lang="en-US" altLang="en-US" sz="3200" b="0" i="0" u="none" strike="noStrike" cap="none" normalizeH="0" baseline="0" dirty="0" err="1">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i</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bg1">
                    <a:lumMod val="95000"/>
                  </a:schemeClr>
                </a:solidFill>
                <a:effectLst/>
                <a:latin typeface="Microsoft Himalaya" panose="01010100010101010101" pitchFamily="2" charset="0"/>
                <a:ea typeface="Microsoft Himalaya" panose="01010100010101010101" pitchFamily="2" charset="0"/>
                <a:cs typeface="Microsoft Himalaya" panose="01010100010101010101" pitchFamily="2" charset="0"/>
              </a:rPr>
              <a:t>/* displaying the number as output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rgbClr val="E6DB74"/>
                </a:solidFill>
                <a:effectLst/>
                <a:latin typeface="Microsoft Himalaya" panose="01010100010101010101" pitchFamily="2" charset="0"/>
                <a:ea typeface="Microsoft Himalaya" panose="01010100010101010101" pitchFamily="2" charset="0"/>
                <a:cs typeface="Microsoft Himalaya" panose="01010100010101010101" pitchFamily="2" charset="0"/>
              </a:rPr>
              <a:t>printf</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a:ln>
                  <a:noFill/>
                </a:ln>
                <a:solidFill>
                  <a:srgbClr val="A6E22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200" b="0" i="0" u="none" strike="noStrike" cap="none" normalizeH="0" baseline="0" dirty="0" err="1">
                <a:ln>
                  <a:noFill/>
                </a:ln>
                <a:solidFill>
                  <a:srgbClr val="A6E22E"/>
                </a:solidFill>
                <a:effectLst/>
                <a:latin typeface="Microsoft Himalaya" panose="01010100010101010101" pitchFamily="2" charset="0"/>
                <a:ea typeface="Microsoft Himalaya" panose="01010100010101010101" pitchFamily="2" charset="0"/>
                <a:cs typeface="Microsoft Himalaya" panose="01010100010101010101" pitchFamily="2" charset="0"/>
              </a:rPr>
              <a:t>nYou</a:t>
            </a:r>
            <a:r>
              <a:rPr kumimoji="0" lang="en-US" altLang="en-US" sz="3200" b="0" i="0" u="none" strike="noStrike" cap="none" normalizeH="0" baseline="0" dirty="0">
                <a:ln>
                  <a:noFill/>
                </a:ln>
                <a:solidFill>
                  <a:srgbClr val="A6E22E"/>
                </a:solidFill>
                <a:effectLst/>
                <a:latin typeface="Microsoft Himalaya" panose="01010100010101010101" pitchFamily="2" charset="0"/>
                <a:ea typeface="Microsoft Himalaya" panose="01010100010101010101" pitchFamily="2" charset="0"/>
                <a:cs typeface="Microsoft Himalaya" panose="01010100010101010101" pitchFamily="2" charset="0"/>
              </a:rPr>
              <a:t> entered: %d"</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err="1">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i</a:t>
            </a: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45895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47369" y="199123"/>
            <a:ext cx="10515600" cy="445908"/>
          </a:xfrm>
        </p:spPr>
        <p:txBody>
          <a:bodyPr>
            <a:normAutofit fontScale="90000"/>
          </a:bodyPr>
          <a:lstStyle/>
          <a:p>
            <a:r>
              <a:rPr lang="en-US" b="1" dirty="0"/>
              <a:t>limit the number of digits or characters</a:t>
            </a:r>
            <a:endParaRPr lang="en-US" dirty="0"/>
          </a:p>
        </p:txBody>
      </p:sp>
      <p:sp>
        <p:nvSpPr>
          <p:cNvPr id="4" name="Rectangle 1"/>
          <p:cNvSpPr>
            <a:spLocks noGrp="1" noChangeArrowheads="1"/>
          </p:cNvSpPr>
          <p:nvPr>
            <p:ph idx="1"/>
          </p:nvPr>
        </p:nvSpPr>
        <p:spPr bwMode="auto">
          <a:xfrm>
            <a:off x="443948" y="1108406"/>
            <a:ext cx="11612880" cy="5023119"/>
          </a:xfrm>
          <a:prstGeom prst="rect">
            <a:avLst/>
          </a:prstGeom>
          <a:noFill/>
          <a:ln>
            <a:noFill/>
          </a:ln>
          <a:effectLst/>
        </p:spPr>
        <p:txBody>
          <a:bodyPr vert="horz" wrap="square" lIns="0" tIns="79350" rIns="0" bIns="7935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can also </a:t>
            </a: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limit the number of digits or characters</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that can be input or output, by adding a number with the format string specifier, like </a:t>
            </a:r>
            <a:r>
              <a:rPr kumimoji="0" lang="en-US" altLang="en-US" sz="2400" b="1" i="0" u="none" strike="noStrike" cap="none" normalizeH="0" baseline="0" dirty="0">
                <a:ln>
                  <a:noFill/>
                </a:ln>
                <a:effectLst/>
                <a:latin typeface="Microsoft Himalaya" panose="01010100010101010101" pitchFamily="2" charset="0"/>
                <a:ea typeface="Microsoft Himalaya" panose="01010100010101010101" pitchFamily="2" charset="0"/>
                <a:cs typeface="Microsoft Himalaya" panose="01010100010101010101" pitchFamily="2" charset="0"/>
              </a:rPr>
              <a:t>"%1d"</a:t>
            </a:r>
            <a:r>
              <a:rPr kumimoji="0" lang="en-US" altLang="en-US" sz="3600" b="1" i="0" u="none" strike="noStrike" cap="none" normalizeH="0" baseline="0" dirty="0">
                <a:ln>
                  <a:noFill/>
                </a:ln>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or</a:t>
            </a: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2400" b="1"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"%3s"</a:t>
            </a: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first one means a single numeric digit and the second one means 3 characters, hence if you try to input </a:t>
            </a:r>
            <a:r>
              <a:rPr lang="en-US" altLang="en-US" sz="3600" dirty="0">
                <a:solidFill>
                  <a:srgbClr val="C7254E"/>
                </a:solidFill>
                <a:latin typeface="Microsoft Himalaya" panose="01010100010101010101" pitchFamily="2" charset="0"/>
                <a:ea typeface="Microsoft Himalaya" panose="01010100010101010101" pitchFamily="2" charset="0"/>
                <a:cs typeface="Microsoft Himalaya" panose="01010100010101010101" pitchFamily="2" charset="0"/>
              </a:rPr>
              <a:t>56</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while </a:t>
            </a:r>
            <a:r>
              <a:rPr kumimoji="0" lang="en-US" altLang="en-US" sz="24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has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"%1d"</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it will take only </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5</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as input. Same is the case for output.</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lgn="just">
              <a:lnSpc>
                <a:spcPct val="100000"/>
              </a:lnSpc>
              <a:buNone/>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 C Language, computer monitor, printer </a:t>
            </a:r>
            <a:r>
              <a:rPr kumimoji="0" lang="en-US" altLang="en-US" sz="3600" b="0" i="0" u="none" strike="noStrike" cap="none" normalizeH="0" baseline="0" dirty="0" err="1">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etc</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output devices are treated as files and the same process is followed to write output to these devices as would have been followed to write the output to a file.</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Date Placeholder 2">
            <a:extLst>
              <a:ext uri="{FF2B5EF4-FFF2-40B4-BE49-F238E27FC236}">
                <a16:creationId xmlns:a16="http://schemas.microsoft.com/office/drawing/2014/main" id="{323FDE0A-9C7A-4288-B97D-F9A018D87ACE}"/>
              </a:ext>
            </a:extLst>
          </p:cNvPr>
          <p:cNvSpPr>
            <a:spLocks noGrp="1"/>
          </p:cNvSpPr>
          <p:nvPr>
            <p:ph type="dt" sz="half" idx="10"/>
          </p:nvPr>
        </p:nvSpPr>
        <p:spPr/>
        <p:txBody>
          <a:bodyPr/>
          <a:lstStyle/>
          <a:p>
            <a:fld id="{6EBB56CA-76A0-4142-8299-61BE4BDD95E3}" type="datetime1">
              <a:rPr lang="en-US" smtClean="0"/>
              <a:t>10/9/2021</a:t>
            </a:fld>
            <a:endParaRPr lang="en-US"/>
          </a:p>
        </p:txBody>
      </p:sp>
      <p:sp>
        <p:nvSpPr>
          <p:cNvPr id="5" name="Footer Placeholder 4">
            <a:extLst>
              <a:ext uri="{FF2B5EF4-FFF2-40B4-BE49-F238E27FC236}">
                <a16:creationId xmlns:a16="http://schemas.microsoft.com/office/drawing/2014/main" id="{BE1D5CC2-8BDC-4734-A3B8-23E498DEF310}"/>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FD2F5360-7714-475D-926D-52DD1A80F815}"/>
              </a:ext>
            </a:extLst>
          </p:cNvPr>
          <p:cNvSpPr>
            <a:spLocks noGrp="1"/>
          </p:cNvSpPr>
          <p:nvPr>
            <p:ph type="sldNum" sz="quarter" idx="12"/>
          </p:nvPr>
        </p:nvSpPr>
        <p:spPr/>
        <p:txBody>
          <a:bodyPr/>
          <a:lstStyle/>
          <a:p>
            <a:fld id="{E3D8312D-EBC0-4F04-8D11-9D6FEC6384CB}" type="slidenum">
              <a:rPr lang="en-US" smtClean="0"/>
              <a:t>32</a:t>
            </a:fld>
            <a:endParaRPr lang="en-US"/>
          </a:p>
        </p:txBody>
      </p:sp>
    </p:spTree>
    <p:extLst>
      <p:ext uri="{BB962C8B-B14F-4D97-AF65-F5344CB8AC3E}">
        <p14:creationId xmlns:p14="http://schemas.microsoft.com/office/powerpoint/2010/main" val="3901298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838200" y="706040"/>
            <a:ext cx="6322244" cy="643738"/>
          </a:xfrm>
          <a:prstGeom prst="rect">
            <a:avLst/>
          </a:prstGeom>
          <a:noFill/>
          <a:ln>
            <a:noFill/>
          </a:ln>
          <a:effectLst/>
        </p:spPr>
        <p:txBody>
          <a:bodyPr vert="horz" wrap="none" lIns="0" tIns="44436" rIns="0" bIns="4443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err="1">
                <a:ln>
                  <a:noFill/>
                </a:ln>
                <a:solidFill>
                  <a:srgbClr val="C7254E"/>
                </a:solidFill>
                <a:effectLst/>
                <a:latin typeface="Monaco"/>
              </a:rPr>
              <a:t>getchar</a:t>
            </a:r>
            <a:r>
              <a:rPr kumimoji="0" lang="en-US" altLang="en-US" sz="3200" b="1" i="0" u="none" strike="noStrike" cap="none" normalizeH="0" baseline="0" dirty="0">
                <a:ln>
                  <a:noFill/>
                </a:ln>
                <a:solidFill>
                  <a:srgbClr val="C7254E"/>
                </a:solidFill>
                <a:effectLst/>
                <a:latin typeface="Monaco"/>
              </a:rPr>
              <a:t>()</a:t>
            </a:r>
            <a:r>
              <a:rPr kumimoji="0" lang="en-US" altLang="en-US" sz="3600" b="1" i="0" u="none" strike="noStrike" cap="none" normalizeH="0" baseline="0" dirty="0">
                <a:ln>
                  <a:noFill/>
                </a:ln>
                <a:solidFill>
                  <a:srgbClr val="000000"/>
                </a:solidFill>
                <a:effectLst/>
                <a:latin typeface="roboto"/>
              </a:rPr>
              <a:t> &amp; </a:t>
            </a:r>
            <a:r>
              <a:rPr kumimoji="0" lang="en-US" altLang="en-US" sz="3200" b="1" i="0" u="none" strike="noStrike" cap="none" normalizeH="0" baseline="0" dirty="0" err="1">
                <a:ln>
                  <a:noFill/>
                </a:ln>
                <a:solidFill>
                  <a:srgbClr val="C7254E"/>
                </a:solidFill>
                <a:effectLst/>
                <a:latin typeface="Monaco"/>
              </a:rPr>
              <a:t>putchar</a:t>
            </a:r>
            <a:r>
              <a:rPr kumimoji="0" lang="en-US" altLang="en-US" sz="3200" b="1" i="0" u="none" strike="noStrike" cap="none" normalizeH="0" baseline="0" dirty="0">
                <a:ln>
                  <a:noFill/>
                </a:ln>
                <a:solidFill>
                  <a:srgbClr val="C7254E"/>
                </a:solidFill>
                <a:effectLst/>
                <a:latin typeface="Monaco"/>
              </a:rPr>
              <a:t>()</a:t>
            </a:r>
            <a:r>
              <a:rPr kumimoji="0" lang="en-US" altLang="en-US" sz="3600" b="1" i="0" u="none" strike="noStrike" cap="none" normalizeH="0" baseline="0" dirty="0">
                <a:ln>
                  <a:noFill/>
                </a:ln>
                <a:solidFill>
                  <a:srgbClr val="000000"/>
                </a:solidFill>
                <a:effectLst/>
                <a:latin typeface="roboto"/>
              </a:rPr>
              <a:t> functions</a:t>
            </a:r>
          </a:p>
        </p:txBody>
      </p:sp>
      <p:sp>
        <p:nvSpPr>
          <p:cNvPr id="5" name="Rectangle 2"/>
          <p:cNvSpPr>
            <a:spLocks noGrp="1" noChangeArrowheads="1"/>
          </p:cNvSpPr>
          <p:nvPr>
            <p:ph idx="1"/>
          </p:nvPr>
        </p:nvSpPr>
        <p:spPr bwMode="auto">
          <a:xfrm>
            <a:off x="336175" y="2233418"/>
            <a:ext cx="11446521" cy="3785652"/>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a:t>
            </a:r>
            <a:r>
              <a:rPr kumimoji="0" lang="en-US" altLang="en-US"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getchar</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reads a character from the terminal and returns it as an integer. This function reads only single character at a time. </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a:t>
            </a:r>
            <a:r>
              <a:rPr kumimoji="0" lang="en-US" altLang="en-US"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putchar</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displays the character passed to it on the screen and returns the same character. This function too displays only a single character at a time. In case you want to display more than one characters, use </a:t>
            </a:r>
            <a:r>
              <a:rPr kumimoji="0" lang="en-US" altLang="en-US"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putchar</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method in a loop.</a:t>
            </a:r>
            <a:r>
              <a:rPr kumimoji="0" lang="en-US" altLang="en-US" sz="4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E3734A59-0455-4A54-90EA-64FA54185300}"/>
              </a:ext>
            </a:extLst>
          </p:cNvPr>
          <p:cNvSpPr>
            <a:spLocks noGrp="1"/>
          </p:cNvSpPr>
          <p:nvPr>
            <p:ph type="dt" sz="half" idx="10"/>
          </p:nvPr>
        </p:nvSpPr>
        <p:spPr/>
        <p:txBody>
          <a:bodyPr/>
          <a:lstStyle/>
          <a:p>
            <a:fld id="{DAB76972-DF99-41E2-84E0-5269E7F2AEEC}" type="datetime1">
              <a:rPr lang="en-US" smtClean="0"/>
              <a:t>10/9/2021</a:t>
            </a:fld>
            <a:endParaRPr lang="en-US"/>
          </a:p>
        </p:txBody>
      </p:sp>
      <p:sp>
        <p:nvSpPr>
          <p:cNvPr id="3" name="Footer Placeholder 2">
            <a:extLst>
              <a:ext uri="{FF2B5EF4-FFF2-40B4-BE49-F238E27FC236}">
                <a16:creationId xmlns:a16="http://schemas.microsoft.com/office/drawing/2014/main" id="{BC5DD038-28AF-4D9D-981A-D2E1F971A950}"/>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0A76BAEB-B499-42FB-8450-C7322377B063}"/>
              </a:ext>
            </a:extLst>
          </p:cNvPr>
          <p:cNvSpPr>
            <a:spLocks noGrp="1"/>
          </p:cNvSpPr>
          <p:nvPr>
            <p:ph type="sldNum" sz="quarter" idx="12"/>
          </p:nvPr>
        </p:nvSpPr>
        <p:spPr/>
        <p:txBody>
          <a:bodyPr/>
          <a:lstStyle/>
          <a:p>
            <a:fld id="{E3D8312D-EBC0-4F04-8D11-9D6FEC6384CB}" type="slidenum">
              <a:rPr lang="en-US" smtClean="0"/>
              <a:t>33</a:t>
            </a:fld>
            <a:endParaRPr lang="en-US"/>
          </a:p>
        </p:txBody>
      </p:sp>
    </p:spTree>
    <p:extLst>
      <p:ext uri="{BB962C8B-B14F-4D97-AF65-F5344CB8AC3E}">
        <p14:creationId xmlns:p14="http://schemas.microsoft.com/office/powerpoint/2010/main" val="233031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47125"/>
          </a:xfrm>
        </p:spPr>
        <p:txBody>
          <a:bodyPr>
            <a:normAutofit fontScale="90000"/>
          </a:bodyPr>
          <a:lstStyle/>
          <a:p>
            <a:r>
              <a:rPr lang="en-US" b="1" dirty="0" err="1"/>
              <a:t>getchar</a:t>
            </a:r>
            <a:r>
              <a:rPr lang="en-US" b="1" dirty="0"/>
              <a:t>(); &amp; </a:t>
            </a:r>
            <a:r>
              <a:rPr lang="en-US" b="1" dirty="0" err="1"/>
              <a:t>putchar</a:t>
            </a:r>
            <a:r>
              <a:rPr lang="en-US" b="1" dirty="0"/>
              <a:t>() sample code</a:t>
            </a:r>
          </a:p>
        </p:txBody>
      </p:sp>
      <p:sp>
        <p:nvSpPr>
          <p:cNvPr id="4" name="Rectangle 1"/>
          <p:cNvSpPr>
            <a:spLocks noGrp="1" noChangeArrowheads="1"/>
          </p:cNvSpPr>
          <p:nvPr>
            <p:ph idx="1"/>
          </p:nvPr>
        </p:nvSpPr>
        <p:spPr bwMode="auto">
          <a:xfrm>
            <a:off x="734832" y="833035"/>
            <a:ext cx="10996749" cy="5207785"/>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#include&lt;stdio.h&gt;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void </a:t>
            </a:r>
            <a:r>
              <a:rPr kumimoji="0" lang="en-US" altLang="en-US" sz="3200" b="0" i="0" u="none" strike="noStrike" cap="none" normalizeH="0" baseline="0" dirty="0">
                <a:ln>
                  <a:noFill/>
                </a:ln>
                <a:solidFill>
                  <a:srgbClr val="E6DB74"/>
                </a:solidFill>
                <a:effectLst/>
                <a:latin typeface="Consolas" panose="020B0609020204030204" pitchFamily="49" charset="0"/>
              </a:rPr>
              <a:t>main</a:t>
            </a:r>
            <a:r>
              <a:rPr kumimoji="0" lang="en-US" altLang="en-US" sz="3200" b="0" i="0" u="none" strike="noStrike" cap="none" normalizeH="0" baseline="0" dirty="0">
                <a:ln>
                  <a:noFill/>
                </a:ln>
                <a:solidFill>
                  <a:srgbClr val="F8F8F2"/>
                </a:solidFill>
                <a:effectLst/>
                <a:latin typeface="Consolas" panose="020B0609020204030204" pitchFamily="49" charset="0"/>
              </a:rPr>
              <a:t>( )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int c;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rgbClr val="E6DB74"/>
                </a:solidFill>
                <a:effectLst/>
                <a:latin typeface="Consolas" panose="020B0609020204030204" pitchFamily="49" charset="0"/>
              </a:rPr>
              <a:t>printf</a:t>
            </a:r>
            <a:r>
              <a:rPr kumimoji="0" lang="en-US" altLang="en-US" sz="3200" b="0" i="0" u="none" strike="noStrike" cap="none" normalizeH="0" baseline="0" dirty="0">
                <a:ln>
                  <a:noFill/>
                </a:ln>
                <a:solidFill>
                  <a:srgbClr val="F8F8F2"/>
                </a:solidFill>
                <a:effectLst/>
                <a:latin typeface="Consolas" panose="020B0609020204030204" pitchFamily="49" charset="0"/>
              </a:rPr>
              <a:t>(</a:t>
            </a:r>
            <a:r>
              <a:rPr kumimoji="0" lang="en-US" altLang="en-US" sz="3200" b="0" i="0" u="none" strike="noStrike" cap="none" normalizeH="0" baseline="0" dirty="0">
                <a:ln>
                  <a:noFill/>
                </a:ln>
                <a:solidFill>
                  <a:srgbClr val="A6E22E"/>
                </a:solidFill>
                <a:effectLst/>
                <a:latin typeface="Consolas" panose="020B0609020204030204" pitchFamily="49" charset="0"/>
              </a:rPr>
              <a:t>"Enter a character"</a:t>
            </a:r>
            <a:r>
              <a:rPr kumimoji="0" lang="en-US" altLang="en-US" sz="32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708090"/>
                </a:solidFill>
                <a:effectLst/>
                <a:latin typeface="Consolas" panose="020B0609020204030204" pitchFamily="49" charset="0"/>
              </a:rPr>
              <a:t>/* Take a character as input and store it in variable c */</a:t>
            </a:r>
            <a:r>
              <a:rPr kumimoji="0" lang="en-US" altLang="en-US" sz="32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c = </a:t>
            </a:r>
            <a:r>
              <a:rPr kumimoji="0" lang="en-US" altLang="en-US" sz="3200" b="0" i="0" u="none" strike="noStrike" cap="none" normalizeH="0" baseline="0" dirty="0" err="1">
                <a:ln>
                  <a:noFill/>
                </a:ln>
                <a:solidFill>
                  <a:srgbClr val="E6DB74"/>
                </a:solidFill>
                <a:effectLst/>
                <a:latin typeface="Consolas" panose="020B0609020204030204" pitchFamily="49" charset="0"/>
              </a:rPr>
              <a:t>getchar</a:t>
            </a:r>
            <a:r>
              <a:rPr kumimoji="0" lang="en-US" altLang="en-US" sz="32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708090"/>
                </a:solidFill>
                <a:effectLst/>
                <a:latin typeface="Consolas" panose="020B0609020204030204" pitchFamily="49" charset="0"/>
              </a:rPr>
              <a:t>/* display the character stored in variable c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 </a:t>
            </a:r>
            <a:r>
              <a:rPr kumimoji="0" lang="en-US" altLang="en-US" sz="3200" b="0" i="0" u="none" strike="noStrike" cap="none" normalizeH="0" baseline="0" dirty="0" err="1">
                <a:ln>
                  <a:noFill/>
                </a:ln>
                <a:solidFill>
                  <a:srgbClr val="E6DB74"/>
                </a:solidFill>
                <a:effectLst/>
                <a:latin typeface="Consolas" panose="020B0609020204030204" pitchFamily="49" charset="0"/>
              </a:rPr>
              <a:t>putchar</a:t>
            </a:r>
            <a:r>
              <a:rPr kumimoji="0" lang="en-US" altLang="en-US" sz="3200" b="0" i="0" u="none" strike="noStrike" cap="none" normalizeH="0" baseline="0" dirty="0">
                <a:ln>
                  <a:noFill/>
                </a:ln>
                <a:solidFill>
                  <a:srgbClr val="F8F8F2"/>
                </a:solidFill>
                <a:effectLst/>
                <a:latin typeface="Consolas" panose="020B0609020204030204" pitchFamily="49" charset="0"/>
              </a:rPr>
              <a:t>(c);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F8F8F2"/>
                </a:solidFill>
                <a:effectLst/>
                <a:latin typeface="Consolas" panose="020B0609020204030204" pitchFamily="49" charset="0"/>
              </a:rPr>
              <a:t>}</a:t>
            </a:r>
            <a:r>
              <a:rPr kumimoji="0" lang="en-US" altLang="en-US" sz="4000" b="0" i="0" u="none" strike="noStrike" cap="none" normalizeH="0" baseline="0" dirty="0">
                <a:ln>
                  <a:noFill/>
                </a:ln>
                <a:solidFill>
                  <a:schemeClr val="tx1"/>
                </a:solidFill>
                <a:effectLst/>
              </a:rPr>
              <a:t> </a:t>
            </a:r>
            <a:endParaRPr kumimoji="0" lang="en-US" altLang="en-US" sz="6000" b="0" i="0" u="none" strike="noStrike" cap="none" normalizeH="0" baseline="0" dirty="0">
              <a:ln>
                <a:noFill/>
              </a:ln>
              <a:solidFill>
                <a:schemeClr val="tx1"/>
              </a:solidFill>
              <a:effectLst/>
              <a:latin typeface="Arial" panose="020B0604020202020204" pitchFamily="34" charset="0"/>
            </a:endParaRPr>
          </a:p>
        </p:txBody>
      </p:sp>
      <p:sp>
        <p:nvSpPr>
          <p:cNvPr id="3" name="Date Placeholder 2">
            <a:extLst>
              <a:ext uri="{FF2B5EF4-FFF2-40B4-BE49-F238E27FC236}">
                <a16:creationId xmlns:a16="http://schemas.microsoft.com/office/drawing/2014/main" id="{803A80E0-0865-4C9F-9688-B73D9DAB77C7}"/>
              </a:ext>
            </a:extLst>
          </p:cNvPr>
          <p:cNvSpPr>
            <a:spLocks noGrp="1"/>
          </p:cNvSpPr>
          <p:nvPr>
            <p:ph type="dt" sz="half" idx="10"/>
          </p:nvPr>
        </p:nvSpPr>
        <p:spPr/>
        <p:txBody>
          <a:bodyPr/>
          <a:lstStyle/>
          <a:p>
            <a:fld id="{BABD06B3-2FDA-48AD-BD28-929C67C29610}" type="datetime1">
              <a:rPr lang="en-US" smtClean="0"/>
              <a:t>10/9/2021</a:t>
            </a:fld>
            <a:endParaRPr lang="en-US" dirty="0"/>
          </a:p>
        </p:txBody>
      </p:sp>
      <p:sp>
        <p:nvSpPr>
          <p:cNvPr id="6" name="Footer Placeholder 5">
            <a:extLst>
              <a:ext uri="{FF2B5EF4-FFF2-40B4-BE49-F238E27FC236}">
                <a16:creationId xmlns:a16="http://schemas.microsoft.com/office/drawing/2014/main" id="{8DF4E8C1-7094-420B-AC7A-EA3582228C5B}"/>
              </a:ext>
            </a:extLst>
          </p:cNvPr>
          <p:cNvSpPr>
            <a:spLocks noGrp="1"/>
          </p:cNvSpPr>
          <p:nvPr>
            <p:ph type="ftr" sz="quarter" idx="11"/>
          </p:nvPr>
        </p:nvSpPr>
        <p:spPr/>
        <p:txBody>
          <a:bodyPr/>
          <a:lstStyle/>
          <a:p>
            <a:r>
              <a:rPr lang="en-US" dirty="0"/>
              <a:t>Programing Methodology in C</a:t>
            </a:r>
          </a:p>
        </p:txBody>
      </p:sp>
      <p:sp>
        <p:nvSpPr>
          <p:cNvPr id="7" name="Slide Number Placeholder 6">
            <a:extLst>
              <a:ext uri="{FF2B5EF4-FFF2-40B4-BE49-F238E27FC236}">
                <a16:creationId xmlns:a16="http://schemas.microsoft.com/office/drawing/2014/main" id="{16241730-B748-4BFA-8FF0-F0083C445DFA}"/>
              </a:ext>
            </a:extLst>
          </p:cNvPr>
          <p:cNvSpPr>
            <a:spLocks noGrp="1"/>
          </p:cNvSpPr>
          <p:nvPr>
            <p:ph type="sldNum" sz="quarter" idx="12"/>
          </p:nvPr>
        </p:nvSpPr>
        <p:spPr/>
        <p:txBody>
          <a:bodyPr/>
          <a:lstStyle/>
          <a:p>
            <a:fld id="{E3D8312D-EBC0-4F04-8D11-9D6FEC6384CB}" type="slidenum">
              <a:rPr lang="en-US" smtClean="0"/>
              <a:t>34</a:t>
            </a:fld>
            <a:endParaRPr lang="en-US"/>
          </a:p>
        </p:txBody>
      </p:sp>
    </p:spTree>
    <p:extLst>
      <p:ext uri="{BB962C8B-B14F-4D97-AF65-F5344CB8AC3E}">
        <p14:creationId xmlns:p14="http://schemas.microsoft.com/office/powerpoint/2010/main" val="847867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838200" y="644486"/>
            <a:ext cx="6240491" cy="766848"/>
          </a:xfrm>
          <a:prstGeom prst="rect">
            <a:avLst/>
          </a:prstGeom>
          <a:noFill/>
          <a:ln>
            <a:noFill/>
          </a:ln>
          <a:effectLst/>
        </p:spPr>
        <p:txBody>
          <a:bodyPr vert="horz" wrap="none" lIns="0" tIns="44436" rIns="0" bIns="4443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1" i="0" u="none" strike="noStrike" cap="none" normalizeH="0" baseline="0" dirty="0">
                <a:ln>
                  <a:noFill/>
                </a:ln>
                <a:solidFill>
                  <a:srgbClr val="C7254E"/>
                </a:solidFill>
                <a:effectLst/>
                <a:latin typeface="Monaco"/>
              </a:rPr>
              <a:t>gets()</a:t>
            </a:r>
            <a:r>
              <a:rPr kumimoji="0" lang="en-US" altLang="en-US" b="1" i="0" u="none" strike="noStrike" cap="none" normalizeH="0" baseline="0" dirty="0">
                <a:ln>
                  <a:noFill/>
                </a:ln>
                <a:solidFill>
                  <a:srgbClr val="000000"/>
                </a:solidFill>
                <a:effectLst/>
                <a:latin typeface="roboto"/>
              </a:rPr>
              <a:t> &amp; </a:t>
            </a:r>
            <a:r>
              <a:rPr kumimoji="0" lang="en-US" altLang="en-US" sz="4000" b="1" i="0" u="none" strike="noStrike" cap="none" normalizeH="0" baseline="0" dirty="0">
                <a:ln>
                  <a:noFill/>
                </a:ln>
                <a:solidFill>
                  <a:srgbClr val="C7254E"/>
                </a:solidFill>
                <a:effectLst/>
                <a:latin typeface="Monaco"/>
              </a:rPr>
              <a:t>puts()</a:t>
            </a:r>
            <a:r>
              <a:rPr kumimoji="0" lang="en-US" altLang="en-US" b="1" i="0" u="none" strike="noStrike" cap="none" normalizeH="0" baseline="0" dirty="0">
                <a:ln>
                  <a:noFill/>
                </a:ln>
                <a:solidFill>
                  <a:srgbClr val="000000"/>
                </a:solidFill>
                <a:effectLst/>
                <a:latin typeface="roboto"/>
              </a:rPr>
              <a:t> functions</a:t>
            </a:r>
          </a:p>
        </p:txBody>
      </p:sp>
      <p:sp>
        <p:nvSpPr>
          <p:cNvPr id="5" name="Rectangle 2"/>
          <p:cNvSpPr>
            <a:spLocks noGrp="1" noChangeArrowheads="1"/>
          </p:cNvSpPr>
          <p:nvPr>
            <p:ph idx="1"/>
          </p:nvPr>
        </p:nvSpPr>
        <p:spPr bwMode="auto">
          <a:xfrm>
            <a:off x="864084" y="1553080"/>
            <a:ext cx="10780059" cy="440120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gets()</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reads a line from </a:t>
            </a:r>
            <a:r>
              <a:rPr kumimoji="0" lang="en-US" altLang="en-US" sz="4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stdin</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(standard input) into the buffer pointed to by </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ds</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4000" b="0" i="0" u="none" strike="noStrike" cap="none" normalizeH="0" baseline="0" dirty="0">
                <a:ln>
                  <a:noFill/>
                </a:ln>
                <a:effectLst/>
                <a:latin typeface="Microsoft Himalaya" panose="01010100010101010101" pitchFamily="2" charset="0"/>
                <a:ea typeface="Microsoft Himalaya" panose="01010100010101010101" pitchFamily="2" charset="0"/>
                <a:cs typeface="Microsoft Himalaya" panose="01010100010101010101" pitchFamily="2" charset="0"/>
              </a:rPr>
              <a:t>pointer</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until either a terminating newline or EOF (end of file) occurs. The </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puts()</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writes the string </a:t>
            </a: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ds</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a trailing newline to </a:t>
            </a:r>
            <a:r>
              <a:rPr kumimoji="0" lang="en-US" altLang="en-US" sz="4000" b="1" i="0" u="none" strike="noStrike" cap="none" normalizeH="0" baseline="0" dirty="0" err="1">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stdout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4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ds</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 This is the pointer to an array of chars where the C string is stored. </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alt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We will talk about pointers later.</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133FAFA9-EE5D-426F-A2E1-D6597E5DF44B}"/>
              </a:ext>
            </a:extLst>
          </p:cNvPr>
          <p:cNvSpPr>
            <a:spLocks noGrp="1"/>
          </p:cNvSpPr>
          <p:nvPr>
            <p:ph type="dt" sz="half" idx="10"/>
          </p:nvPr>
        </p:nvSpPr>
        <p:spPr/>
        <p:txBody>
          <a:bodyPr/>
          <a:lstStyle/>
          <a:p>
            <a:fld id="{5DDE87D5-6AE6-48AB-8587-DF44015BDB14}" type="datetime1">
              <a:rPr lang="en-US" smtClean="0"/>
              <a:t>10/9/2021</a:t>
            </a:fld>
            <a:endParaRPr lang="en-US"/>
          </a:p>
        </p:txBody>
      </p:sp>
      <p:sp>
        <p:nvSpPr>
          <p:cNvPr id="3" name="Footer Placeholder 2">
            <a:extLst>
              <a:ext uri="{FF2B5EF4-FFF2-40B4-BE49-F238E27FC236}">
                <a16:creationId xmlns:a16="http://schemas.microsoft.com/office/drawing/2014/main" id="{A8F6DDC5-E97A-4DF3-A184-744E27FE4295}"/>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5F41337B-AA5B-4E5C-B80A-2754102EC8C9}"/>
              </a:ext>
            </a:extLst>
          </p:cNvPr>
          <p:cNvSpPr>
            <a:spLocks noGrp="1"/>
          </p:cNvSpPr>
          <p:nvPr>
            <p:ph type="sldNum" sz="quarter" idx="12"/>
          </p:nvPr>
        </p:nvSpPr>
        <p:spPr/>
        <p:txBody>
          <a:bodyPr/>
          <a:lstStyle/>
          <a:p>
            <a:fld id="{E3D8312D-EBC0-4F04-8D11-9D6FEC6384CB}" type="slidenum">
              <a:rPr lang="en-US" smtClean="0"/>
              <a:t>35</a:t>
            </a:fld>
            <a:endParaRPr lang="en-US"/>
          </a:p>
        </p:txBody>
      </p:sp>
    </p:spTree>
    <p:extLst>
      <p:ext uri="{BB962C8B-B14F-4D97-AF65-F5344CB8AC3E}">
        <p14:creationId xmlns:p14="http://schemas.microsoft.com/office/powerpoint/2010/main" val="2348651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8B92D-2409-4A9F-8EE2-01F9D1061B23}"/>
              </a:ext>
            </a:extLst>
          </p:cNvPr>
          <p:cNvSpPr>
            <a:spLocks noGrp="1"/>
          </p:cNvSpPr>
          <p:nvPr>
            <p:ph type="title"/>
          </p:nvPr>
        </p:nvSpPr>
        <p:spPr/>
        <p:txBody>
          <a:bodyPr/>
          <a:lstStyle/>
          <a:p>
            <a:r>
              <a:rPr lang="en-US" dirty="0"/>
              <a:t>gets() &amp; puts() Sample code</a:t>
            </a:r>
            <a:endParaRPr lang="en-UG" dirty="0"/>
          </a:p>
        </p:txBody>
      </p:sp>
      <p:sp>
        <p:nvSpPr>
          <p:cNvPr id="4" name="Date Placeholder 3">
            <a:extLst>
              <a:ext uri="{FF2B5EF4-FFF2-40B4-BE49-F238E27FC236}">
                <a16:creationId xmlns:a16="http://schemas.microsoft.com/office/drawing/2014/main" id="{DCEFB017-DA46-4A75-889F-C686A35B71F2}"/>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D42795D9-4CFC-4833-B772-030433B83AD7}"/>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B3787AAA-C880-4500-914E-8352E5C6FE17}"/>
              </a:ext>
            </a:extLst>
          </p:cNvPr>
          <p:cNvSpPr>
            <a:spLocks noGrp="1"/>
          </p:cNvSpPr>
          <p:nvPr>
            <p:ph type="sldNum" sz="quarter" idx="12"/>
          </p:nvPr>
        </p:nvSpPr>
        <p:spPr/>
        <p:txBody>
          <a:bodyPr/>
          <a:lstStyle/>
          <a:p>
            <a:fld id="{E3D8312D-EBC0-4F04-8D11-9D6FEC6384CB}" type="slidenum">
              <a:rPr lang="en-US" smtClean="0"/>
              <a:t>36</a:t>
            </a:fld>
            <a:endParaRPr lang="en-US"/>
          </a:p>
        </p:txBody>
      </p:sp>
      <p:sp>
        <p:nvSpPr>
          <p:cNvPr id="7" name="Rectangle 3">
            <a:extLst>
              <a:ext uri="{FF2B5EF4-FFF2-40B4-BE49-F238E27FC236}">
                <a16:creationId xmlns:a16="http://schemas.microsoft.com/office/drawing/2014/main" id="{63E936A1-4883-4C68-8F3F-21481113AA07}"/>
              </a:ext>
            </a:extLst>
          </p:cNvPr>
          <p:cNvSpPr>
            <a:spLocks noChangeArrowheads="1"/>
          </p:cNvSpPr>
          <p:nvPr/>
        </p:nvSpPr>
        <p:spPr bwMode="auto">
          <a:xfrm>
            <a:off x="838199" y="1987403"/>
            <a:ext cx="7105153" cy="4161345"/>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#include&lt;</a:t>
            </a:r>
            <a:r>
              <a:rPr kumimoji="0" lang="en-US" altLang="en-US" sz="2800" b="0" i="0" u="none" strike="noStrike" cap="none" normalizeH="0" baseline="0" dirty="0" err="1">
                <a:ln>
                  <a:noFill/>
                </a:ln>
                <a:solidFill>
                  <a:srgbClr val="F8F8F2"/>
                </a:solidFill>
                <a:effectLst/>
                <a:latin typeface="Consolas" panose="020B0609020204030204" pitchFamily="49" charset="0"/>
              </a:rPr>
              <a:t>stdio.h</a:t>
            </a:r>
            <a:r>
              <a:rPr kumimoji="0" lang="en-US" altLang="en-US" sz="28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void </a:t>
            </a:r>
            <a:r>
              <a:rPr kumimoji="0" lang="en-US" altLang="en-US" sz="2800" b="0" i="0" u="none" strike="noStrike" cap="none" normalizeH="0" baseline="0" dirty="0">
                <a:ln>
                  <a:noFill/>
                </a:ln>
                <a:solidFill>
                  <a:srgbClr val="E6DB74"/>
                </a:solidFill>
                <a:effectLst/>
                <a:latin typeface="Consolas" panose="020B0609020204030204" pitchFamily="49" charset="0"/>
              </a:rPr>
              <a:t>main</a:t>
            </a:r>
            <a:r>
              <a:rPr kumimoji="0" lang="en-US" altLang="en-US" sz="28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708090"/>
                </a:solidFill>
                <a:effectLst/>
                <a:latin typeface="Consolas" panose="020B0609020204030204" pitchFamily="49" charset="0"/>
              </a:rPr>
              <a:t>/* character array of length </a:t>
            </a:r>
            <a:r>
              <a:rPr lang="en-US" altLang="en-US" sz="2800" dirty="0">
                <a:solidFill>
                  <a:srgbClr val="708090"/>
                </a:solidFill>
                <a:latin typeface="Consolas" panose="020B0609020204030204" pitchFamily="49" charset="0"/>
              </a:rPr>
              <a:t>200</a:t>
            </a:r>
            <a:r>
              <a:rPr kumimoji="0" lang="en-US" altLang="en-US" sz="2800" b="0" i="0" u="none" strike="noStrike" cap="none" normalizeH="0" baseline="0" dirty="0">
                <a:ln>
                  <a:noFill/>
                </a:ln>
                <a:solidFill>
                  <a:srgbClr val="708090"/>
                </a:solidFill>
                <a:effectLst/>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char ds[</a:t>
            </a:r>
            <a:r>
              <a:rPr kumimoji="0" lang="en-US" altLang="en-US" sz="2800" b="0" i="0" u="none" strike="noStrike" cap="none" normalizeH="0" baseline="0" dirty="0">
                <a:ln>
                  <a:noFill/>
                </a:ln>
                <a:solidFill>
                  <a:srgbClr val="AE81FF"/>
                </a:solidFill>
                <a:effectLst/>
                <a:latin typeface="Consolas" panose="020B0609020204030204" pitchFamily="49" charset="0"/>
              </a:rPr>
              <a:t>200</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E6DB74"/>
                </a:solidFill>
                <a:effectLst/>
                <a:latin typeface="Consolas" panose="020B0609020204030204" pitchFamily="49" charset="0"/>
              </a:rPr>
              <a:t>printf</a:t>
            </a: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rgbClr val="A6E22E"/>
                </a:solidFill>
                <a:effectLst/>
                <a:latin typeface="Consolas" panose="020B0609020204030204" pitchFamily="49" charset="0"/>
              </a:rPr>
              <a:t>"Enter your name: "</a:t>
            </a:r>
            <a:r>
              <a:rPr kumimoji="0" lang="en-US" altLang="en-US" sz="2800" b="0" i="0" u="none" strike="noStrike" cap="none" normalizeH="0" baseline="0" dirty="0">
                <a:ln>
                  <a:noFill/>
                </a:ln>
                <a:solidFill>
                  <a:srgbClr val="F8F8F2"/>
                </a:solidFill>
                <a:effectLst/>
                <a:latin typeface="Consolas" panose="020B0609020204030204" pitchFamily="49"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E6DB74"/>
                </a:solidFill>
                <a:effectLst/>
                <a:latin typeface="Consolas" panose="020B0609020204030204" pitchFamily="49" charset="0"/>
              </a:rPr>
              <a:t>gets</a:t>
            </a:r>
            <a:r>
              <a:rPr kumimoji="0" lang="en-US" altLang="en-US" sz="2800" b="0" i="0" u="none" strike="noStrike" cap="none" normalizeH="0" baseline="0" dirty="0">
                <a:ln>
                  <a:noFill/>
                </a:ln>
                <a:solidFill>
                  <a:srgbClr val="F8F8F2"/>
                </a:solidFill>
                <a:effectLst/>
                <a:latin typeface="Consolas" panose="020B0609020204030204" pitchFamily="49" charset="0"/>
              </a:rPr>
              <a:t>( ds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E6DB74"/>
                </a:solidFill>
                <a:effectLst/>
                <a:latin typeface="Consolas" panose="020B0609020204030204" pitchFamily="49" charset="0"/>
              </a:rPr>
              <a:t> puts</a:t>
            </a:r>
            <a:r>
              <a:rPr kumimoji="0" lang="en-US" altLang="en-US" sz="2800" b="0" i="0" u="none" strike="noStrike" cap="none" normalizeH="0" baseline="0" dirty="0">
                <a:ln>
                  <a:noFill/>
                </a:ln>
                <a:solidFill>
                  <a:srgbClr val="F8F8F2"/>
                </a:solidFill>
                <a:effectLst/>
                <a:latin typeface="Consolas" panose="020B0609020204030204" pitchFamily="49" charset="0"/>
              </a:rPr>
              <a:t>( ds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E6DB74"/>
                </a:solidFill>
                <a:effectLst/>
                <a:latin typeface="Consolas" panose="020B0609020204030204" pitchFamily="49" charset="0"/>
              </a:rPr>
              <a:t> </a:t>
            </a:r>
            <a:r>
              <a:rPr kumimoji="0" lang="en-US" altLang="en-US" sz="2800" b="0" i="0" u="none" strike="noStrike" cap="none" normalizeH="0" baseline="0" dirty="0" err="1">
                <a:ln>
                  <a:noFill/>
                </a:ln>
                <a:solidFill>
                  <a:srgbClr val="E6DB74"/>
                </a:solidFill>
                <a:effectLst/>
                <a:latin typeface="Consolas" panose="020B0609020204030204" pitchFamily="49" charset="0"/>
              </a:rPr>
              <a:t>getch</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3600" b="0" i="0" u="none" strike="noStrike" cap="none" normalizeH="0" baseline="0" dirty="0">
                <a:ln>
                  <a:noFill/>
                </a:ln>
                <a:solidFill>
                  <a:schemeClr val="tx1"/>
                </a:solidFill>
                <a:effectLst/>
              </a:rPr>
              <a:t> </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3" name="TextBox 2">
            <a:extLst>
              <a:ext uri="{FF2B5EF4-FFF2-40B4-BE49-F238E27FC236}">
                <a16:creationId xmlns:a16="http://schemas.microsoft.com/office/drawing/2014/main" id="{C14CE0DD-779F-4730-B5E0-17D08BF294EE}"/>
              </a:ext>
            </a:extLst>
          </p:cNvPr>
          <p:cNvSpPr txBox="1"/>
          <p:nvPr/>
        </p:nvSpPr>
        <p:spPr>
          <a:xfrm>
            <a:off x="8363448" y="5078185"/>
            <a:ext cx="2860221" cy="830997"/>
          </a:xfrm>
          <a:prstGeom prst="rect">
            <a:avLst/>
          </a:prstGeom>
          <a:noFill/>
        </p:spPr>
        <p:txBody>
          <a:bodyPr wrap="square" rtlCol="0">
            <a:spAutoFit/>
          </a:bodyPr>
          <a:lstStyle/>
          <a:p>
            <a:r>
              <a:rPr lang="en-US" sz="2400" dirty="0"/>
              <a:t>Lets see it code blocks</a:t>
            </a:r>
            <a:endParaRPr lang="en-UG" sz="2400" dirty="0"/>
          </a:p>
        </p:txBody>
      </p:sp>
    </p:spTree>
    <p:extLst>
      <p:ext uri="{BB962C8B-B14F-4D97-AF65-F5344CB8AC3E}">
        <p14:creationId xmlns:p14="http://schemas.microsoft.com/office/powerpoint/2010/main" val="88541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838200" y="706040"/>
            <a:ext cx="7893186" cy="643738"/>
          </a:xfrm>
          <a:prstGeom prst="rect">
            <a:avLst/>
          </a:prstGeom>
          <a:noFill/>
          <a:ln>
            <a:noFill/>
          </a:ln>
          <a:effectLst/>
        </p:spPr>
        <p:txBody>
          <a:bodyPr vert="horz" wrap="none" lIns="0" tIns="44436" rIns="0" bIns="4443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roboto"/>
              </a:rPr>
              <a:t>Difference between </a:t>
            </a:r>
            <a:r>
              <a:rPr kumimoji="0" lang="en-US" altLang="en-US" sz="3200" b="1" i="0" u="none" strike="noStrike" cap="none" normalizeH="0" baseline="0" dirty="0" err="1">
                <a:ln>
                  <a:noFill/>
                </a:ln>
                <a:solidFill>
                  <a:srgbClr val="C7254E"/>
                </a:solidFill>
                <a:effectLst/>
                <a:latin typeface="Monaco"/>
              </a:rPr>
              <a:t>scanf</a:t>
            </a:r>
            <a:r>
              <a:rPr kumimoji="0" lang="en-US" altLang="en-US" sz="3200" b="1" i="0" u="none" strike="noStrike" cap="none" normalizeH="0" baseline="0" dirty="0">
                <a:ln>
                  <a:noFill/>
                </a:ln>
                <a:solidFill>
                  <a:srgbClr val="C7254E"/>
                </a:solidFill>
                <a:effectLst/>
                <a:latin typeface="Monaco"/>
              </a:rPr>
              <a:t>()</a:t>
            </a:r>
            <a:r>
              <a:rPr kumimoji="0" lang="en-US" altLang="en-US" sz="3600" b="1" i="0" u="none" strike="noStrike" cap="none" normalizeH="0" baseline="0" dirty="0">
                <a:ln>
                  <a:noFill/>
                </a:ln>
                <a:solidFill>
                  <a:srgbClr val="000000"/>
                </a:solidFill>
                <a:effectLst/>
                <a:latin typeface="roboto"/>
              </a:rPr>
              <a:t> and </a:t>
            </a:r>
            <a:r>
              <a:rPr kumimoji="0" lang="en-US" altLang="en-US" sz="3200" b="1" i="0" u="none" strike="noStrike" cap="none" normalizeH="0" baseline="0" dirty="0">
                <a:ln>
                  <a:noFill/>
                </a:ln>
                <a:solidFill>
                  <a:srgbClr val="C7254E"/>
                </a:solidFill>
                <a:effectLst/>
                <a:latin typeface="Monaco"/>
              </a:rPr>
              <a:t>gets()</a:t>
            </a:r>
            <a:endParaRPr kumimoji="0" lang="en-US" altLang="en-US" sz="3600" b="1" i="0" u="none" strike="noStrike" cap="none" normalizeH="0" baseline="0" dirty="0">
              <a:ln>
                <a:noFill/>
              </a:ln>
              <a:solidFill>
                <a:srgbClr val="000000"/>
              </a:solidFill>
              <a:effectLst/>
              <a:latin typeface="roboto"/>
            </a:endParaRPr>
          </a:p>
        </p:txBody>
      </p:sp>
      <p:sp>
        <p:nvSpPr>
          <p:cNvPr id="5" name="Rectangle 2"/>
          <p:cNvSpPr>
            <a:spLocks noGrp="1" noChangeArrowheads="1"/>
          </p:cNvSpPr>
          <p:nvPr>
            <p:ph idx="1"/>
          </p:nvPr>
        </p:nvSpPr>
        <p:spPr bwMode="auto">
          <a:xfrm>
            <a:off x="746760" y="2001421"/>
            <a:ext cx="11022874" cy="4154984"/>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main difference between these two functions is that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stops reading characters when it encounters a space, but </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gets()</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reads space as character too.</a:t>
            </a:r>
            <a:endParaRPr kumimoji="0" lang="en-US" altLang="en-US" sz="4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If you enter name as </a:t>
            </a:r>
            <a:r>
              <a:rPr kumimoji="0" lang="en-US" altLang="en-US" sz="44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JOIN Kumu</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using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scanf</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it will only read and store </a:t>
            </a:r>
            <a:r>
              <a:rPr kumimoji="0" lang="en-US" altLang="en-US" sz="44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JOIN</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will leave the part after space. But </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gets()</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will read it completely.</a:t>
            </a:r>
            <a:endParaRPr kumimoji="0" lang="en-US" altLang="en-US" sz="6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C94C7F0C-520D-4AE2-A802-D96C47C5E259}"/>
              </a:ext>
            </a:extLst>
          </p:cNvPr>
          <p:cNvSpPr>
            <a:spLocks noGrp="1"/>
          </p:cNvSpPr>
          <p:nvPr>
            <p:ph type="dt" sz="half" idx="10"/>
          </p:nvPr>
        </p:nvSpPr>
        <p:spPr/>
        <p:txBody>
          <a:bodyPr/>
          <a:lstStyle/>
          <a:p>
            <a:fld id="{E05F69A6-0C85-443C-9694-E57B3E1F1E3C}" type="datetime1">
              <a:rPr lang="en-US" smtClean="0"/>
              <a:t>10/9/2021</a:t>
            </a:fld>
            <a:endParaRPr lang="en-US" dirty="0"/>
          </a:p>
        </p:txBody>
      </p:sp>
      <p:sp>
        <p:nvSpPr>
          <p:cNvPr id="3" name="Footer Placeholder 2">
            <a:extLst>
              <a:ext uri="{FF2B5EF4-FFF2-40B4-BE49-F238E27FC236}">
                <a16:creationId xmlns:a16="http://schemas.microsoft.com/office/drawing/2014/main" id="{14BF2EEC-A08E-4C44-9781-99EDBBA8AC2A}"/>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954086E-A657-40E3-A30F-CC214AD04339}"/>
              </a:ext>
            </a:extLst>
          </p:cNvPr>
          <p:cNvSpPr>
            <a:spLocks noGrp="1"/>
          </p:cNvSpPr>
          <p:nvPr>
            <p:ph type="sldNum" sz="quarter" idx="12"/>
          </p:nvPr>
        </p:nvSpPr>
        <p:spPr/>
        <p:txBody>
          <a:bodyPr/>
          <a:lstStyle/>
          <a:p>
            <a:fld id="{E3D8312D-EBC0-4F04-8D11-9D6FEC6384CB}" type="slidenum">
              <a:rPr lang="en-US" smtClean="0"/>
              <a:t>37</a:t>
            </a:fld>
            <a:endParaRPr lang="en-US"/>
          </a:p>
        </p:txBody>
      </p:sp>
    </p:spTree>
    <p:extLst>
      <p:ext uri="{BB962C8B-B14F-4D97-AF65-F5344CB8AC3E}">
        <p14:creationId xmlns:p14="http://schemas.microsoft.com/office/powerpoint/2010/main" val="3447549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sz="half" idx="1"/>
          </p:nvPr>
        </p:nvSpPr>
        <p:spPr>
          <a:xfrm>
            <a:off x="838200" y="1825625"/>
            <a:ext cx="8353508" cy="4351338"/>
          </a:xfrm>
        </p:spPr>
        <p:txBody>
          <a:bodyPr>
            <a:normAutofit/>
          </a:bodyPr>
          <a:lstStyle/>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 summary therefore, we learnt about: -</a:t>
            </a:r>
          </a:p>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1. Operators in C Language</a:t>
            </a:r>
          </a:p>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Defined, talked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vavious</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e.gs(</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Arismetic,Assignment,Relational</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Bitwise etc.) </a:t>
            </a:r>
          </a:p>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2. C Input / Output</a:t>
            </a:r>
          </a:p>
          <a:p>
            <a:pPr marL="0" indent="0">
              <a:buNone/>
            </a:pPr>
            <a:r>
              <a:rPr lang="en-US" dirty="0" err="1"/>
              <a:t>Intputs</a:t>
            </a:r>
            <a:r>
              <a:rPr lang="en-US" dirty="0"/>
              <a:t>: </a:t>
            </a:r>
            <a:r>
              <a:rPr lang="en-US" dirty="0" err="1"/>
              <a:t>Scanf</a:t>
            </a:r>
            <a:r>
              <a:rPr lang="en-US" dirty="0"/>
              <a:t>(), gets(), </a:t>
            </a:r>
            <a:r>
              <a:rPr lang="en-US" dirty="0" err="1"/>
              <a:t>getchar</a:t>
            </a:r>
            <a:r>
              <a:rPr lang="en-US" dirty="0"/>
              <a:t>()</a:t>
            </a:r>
          </a:p>
          <a:p>
            <a:pPr marL="0" indent="0">
              <a:buNone/>
            </a:pPr>
            <a:r>
              <a:rPr lang="en-US" dirty="0"/>
              <a:t>Outputs: </a:t>
            </a:r>
            <a:r>
              <a:rPr lang="en-US" dirty="0" err="1"/>
              <a:t>printf</a:t>
            </a:r>
            <a:r>
              <a:rPr lang="en-US" dirty="0"/>
              <a:t>(); puts, </a:t>
            </a:r>
            <a:r>
              <a:rPr lang="en-US" dirty="0" err="1"/>
              <a:t>putchar</a:t>
            </a:r>
            <a:r>
              <a:rPr lang="en-US" dirty="0"/>
              <a:t> etc.</a:t>
            </a:r>
          </a:p>
          <a:p>
            <a:endParaRPr lang="en-US" dirty="0"/>
          </a:p>
          <a:p>
            <a:pPr marL="0" indent="0">
              <a:buNone/>
            </a:pPr>
            <a:endParaRPr lang="en-US" dirty="0"/>
          </a:p>
        </p:txBody>
      </p:sp>
      <p:sp>
        <p:nvSpPr>
          <p:cNvPr id="5" name="Date Placeholder 4">
            <a:extLst>
              <a:ext uri="{FF2B5EF4-FFF2-40B4-BE49-F238E27FC236}">
                <a16:creationId xmlns:a16="http://schemas.microsoft.com/office/drawing/2014/main" id="{2AD7B9BD-CEB1-4698-984B-D5812E4DDEF6}"/>
              </a:ext>
            </a:extLst>
          </p:cNvPr>
          <p:cNvSpPr>
            <a:spLocks noGrp="1"/>
          </p:cNvSpPr>
          <p:nvPr>
            <p:ph type="dt" sz="half" idx="10"/>
          </p:nvPr>
        </p:nvSpPr>
        <p:spPr/>
        <p:txBody>
          <a:bodyPr/>
          <a:lstStyle/>
          <a:p>
            <a:fld id="{95F947D5-4633-4AD5-8CA3-8231F339D624}" type="datetime1">
              <a:rPr lang="en-US" smtClean="0"/>
              <a:t>10/9/2021</a:t>
            </a:fld>
            <a:endParaRPr lang="en-US" dirty="0"/>
          </a:p>
        </p:txBody>
      </p:sp>
      <p:sp>
        <p:nvSpPr>
          <p:cNvPr id="6" name="Footer Placeholder 5">
            <a:extLst>
              <a:ext uri="{FF2B5EF4-FFF2-40B4-BE49-F238E27FC236}">
                <a16:creationId xmlns:a16="http://schemas.microsoft.com/office/drawing/2014/main" id="{6FE558A4-37D7-41FA-A658-D3CFFBD87527}"/>
              </a:ext>
            </a:extLst>
          </p:cNvPr>
          <p:cNvSpPr>
            <a:spLocks noGrp="1"/>
          </p:cNvSpPr>
          <p:nvPr>
            <p:ph type="ftr" sz="quarter" idx="11"/>
          </p:nvPr>
        </p:nvSpPr>
        <p:spPr/>
        <p:txBody>
          <a:bodyPr/>
          <a:lstStyle/>
          <a:p>
            <a:r>
              <a:rPr lang="en-US" dirty="0"/>
              <a:t>Programing Methodology in C</a:t>
            </a:r>
          </a:p>
        </p:txBody>
      </p:sp>
      <p:sp>
        <p:nvSpPr>
          <p:cNvPr id="7" name="Slide Number Placeholder 6">
            <a:extLst>
              <a:ext uri="{FF2B5EF4-FFF2-40B4-BE49-F238E27FC236}">
                <a16:creationId xmlns:a16="http://schemas.microsoft.com/office/drawing/2014/main" id="{5EA88FA7-7D27-45B8-817A-3A749318A5BF}"/>
              </a:ext>
            </a:extLst>
          </p:cNvPr>
          <p:cNvSpPr>
            <a:spLocks noGrp="1"/>
          </p:cNvSpPr>
          <p:nvPr>
            <p:ph type="sldNum" sz="quarter" idx="12"/>
          </p:nvPr>
        </p:nvSpPr>
        <p:spPr/>
        <p:txBody>
          <a:bodyPr/>
          <a:lstStyle/>
          <a:p>
            <a:fld id="{E3D8312D-EBC0-4F04-8D11-9D6FEC6384CB}" type="slidenum">
              <a:rPr lang="en-US" smtClean="0"/>
              <a:t>38</a:t>
            </a:fld>
            <a:endParaRPr lang="en-US"/>
          </a:p>
        </p:txBody>
      </p:sp>
    </p:spTree>
    <p:extLst>
      <p:ext uri="{BB962C8B-B14F-4D97-AF65-F5344CB8AC3E}">
        <p14:creationId xmlns:p14="http://schemas.microsoft.com/office/powerpoint/2010/main" val="162984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C6ED-DD96-4A5B-B659-13DBD4A25499}"/>
              </a:ext>
            </a:extLst>
          </p:cNvPr>
          <p:cNvSpPr>
            <a:spLocks noGrp="1"/>
          </p:cNvSpPr>
          <p:nvPr>
            <p:ph type="title"/>
          </p:nvPr>
        </p:nvSpPr>
        <p:spPr>
          <a:xfrm rot="19533863">
            <a:off x="912898" y="2085829"/>
            <a:ext cx="7211473" cy="1325563"/>
          </a:xfrm>
        </p:spPr>
        <p:txBody>
          <a:bodyPr/>
          <a:lstStyle/>
          <a:p>
            <a:r>
              <a:rPr lang="en-US" dirty="0"/>
              <a:t>Thank you for you attention</a:t>
            </a:r>
            <a:endParaRPr lang="en-UG" dirty="0"/>
          </a:p>
        </p:txBody>
      </p:sp>
      <p:sp>
        <p:nvSpPr>
          <p:cNvPr id="4" name="Star: 32 Points 3">
            <a:extLst>
              <a:ext uri="{FF2B5EF4-FFF2-40B4-BE49-F238E27FC236}">
                <a16:creationId xmlns:a16="http://schemas.microsoft.com/office/drawing/2014/main" id="{517B65AC-A0E3-4343-9F57-9DDB57471A16}"/>
              </a:ext>
            </a:extLst>
          </p:cNvPr>
          <p:cNvSpPr/>
          <p:nvPr/>
        </p:nvSpPr>
        <p:spPr>
          <a:xfrm>
            <a:off x="7275443" y="2536466"/>
            <a:ext cx="4031312" cy="3991555"/>
          </a:xfrm>
          <a:prstGeom prst="star32">
            <a:avLst>
              <a:gd name="adj" fmla="val 11404"/>
            </a:avLst>
          </a:prstGeom>
          <a:solidFill>
            <a:schemeClr val="accent3">
              <a:lumMod val="40000"/>
              <a:lumOff val="6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G" dirty="0"/>
          </a:p>
        </p:txBody>
      </p:sp>
      <p:sp>
        <p:nvSpPr>
          <p:cNvPr id="3" name="Date Placeholder 2">
            <a:extLst>
              <a:ext uri="{FF2B5EF4-FFF2-40B4-BE49-F238E27FC236}">
                <a16:creationId xmlns:a16="http://schemas.microsoft.com/office/drawing/2014/main" id="{303DE835-335C-480C-AC6C-2B04ECF5FA44}"/>
              </a:ext>
            </a:extLst>
          </p:cNvPr>
          <p:cNvSpPr>
            <a:spLocks noGrp="1"/>
          </p:cNvSpPr>
          <p:nvPr>
            <p:ph type="dt" sz="half" idx="10"/>
          </p:nvPr>
        </p:nvSpPr>
        <p:spPr/>
        <p:txBody>
          <a:bodyPr/>
          <a:lstStyle/>
          <a:p>
            <a:fld id="{3B942CDC-4983-4EF5-A16E-8473C31C8515}" type="datetime1">
              <a:rPr lang="en-US" smtClean="0"/>
              <a:t>10/9/2021</a:t>
            </a:fld>
            <a:endParaRPr lang="en-US"/>
          </a:p>
        </p:txBody>
      </p:sp>
      <p:sp>
        <p:nvSpPr>
          <p:cNvPr id="5" name="Footer Placeholder 4">
            <a:extLst>
              <a:ext uri="{FF2B5EF4-FFF2-40B4-BE49-F238E27FC236}">
                <a16:creationId xmlns:a16="http://schemas.microsoft.com/office/drawing/2014/main" id="{48E37203-DEAE-4C75-9DA4-976D1820E228}"/>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C0050036-74C8-42F8-A5F3-81BDAC1BBBBC}"/>
              </a:ext>
            </a:extLst>
          </p:cNvPr>
          <p:cNvSpPr>
            <a:spLocks noGrp="1"/>
          </p:cNvSpPr>
          <p:nvPr>
            <p:ph type="sldNum" sz="quarter" idx="12"/>
          </p:nvPr>
        </p:nvSpPr>
        <p:spPr/>
        <p:txBody>
          <a:bodyPr/>
          <a:lstStyle/>
          <a:p>
            <a:fld id="{E3D8312D-EBC0-4F04-8D11-9D6FEC6384CB}" type="slidenum">
              <a:rPr lang="en-US" smtClean="0"/>
              <a:t>39</a:t>
            </a:fld>
            <a:endParaRPr lang="en-US"/>
          </a:p>
        </p:txBody>
      </p:sp>
    </p:spTree>
    <p:extLst>
      <p:ext uri="{BB962C8B-B14F-4D97-AF65-F5344CB8AC3E}">
        <p14:creationId xmlns:p14="http://schemas.microsoft.com/office/powerpoint/2010/main" val="3631142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8328-61BC-4929-9102-32EB6AA71CF5}"/>
              </a:ext>
            </a:extLst>
          </p:cNvPr>
          <p:cNvSpPr>
            <a:spLocks noGrp="1"/>
          </p:cNvSpPr>
          <p:nvPr>
            <p:ph type="title"/>
          </p:nvPr>
        </p:nvSpPr>
        <p:spPr/>
        <p:txBody>
          <a:bodyPr/>
          <a:lstStyle/>
          <a:p>
            <a:r>
              <a:rPr lang="en-US" dirty="0"/>
              <a:t>References</a:t>
            </a:r>
            <a:endParaRPr lang="en-UG" dirty="0"/>
          </a:p>
        </p:txBody>
      </p:sp>
      <p:sp>
        <p:nvSpPr>
          <p:cNvPr id="3" name="Content Placeholder 2">
            <a:extLst>
              <a:ext uri="{FF2B5EF4-FFF2-40B4-BE49-F238E27FC236}">
                <a16:creationId xmlns:a16="http://schemas.microsoft.com/office/drawing/2014/main" id="{B48A5580-FDF5-470A-A0DF-6EFCBF1E0F89}"/>
              </a:ext>
            </a:extLst>
          </p:cNvPr>
          <p:cNvSpPr>
            <a:spLocks noGrp="1"/>
          </p:cNvSpPr>
          <p:nvPr>
            <p:ph idx="1"/>
          </p:nvPr>
        </p:nvSpPr>
        <p:spPr/>
        <p:txBody>
          <a:bodyPr/>
          <a:lstStyle/>
          <a:p>
            <a:pPr marL="0" indent="0">
              <a:buNone/>
            </a:pPr>
            <a:r>
              <a:rPr lang="en-US" i="1" dirty="0">
                <a:effectLst/>
              </a:rPr>
              <a:t>C operators (with live examples)</a:t>
            </a:r>
            <a:r>
              <a:rPr lang="en-US" dirty="0">
                <a:effectLst/>
              </a:rPr>
              <a:t>. Studytonight.com. (n.d.). Retrieved October 3, 2021, from https://www.studytonight.com/c/operators-in-c.php. </a:t>
            </a:r>
          </a:p>
          <a:p>
            <a:endParaRPr lang="en-UG" dirty="0"/>
          </a:p>
        </p:txBody>
      </p:sp>
      <p:sp>
        <p:nvSpPr>
          <p:cNvPr id="4" name="Date Placeholder 3">
            <a:extLst>
              <a:ext uri="{FF2B5EF4-FFF2-40B4-BE49-F238E27FC236}">
                <a16:creationId xmlns:a16="http://schemas.microsoft.com/office/drawing/2014/main" id="{0A158A6B-768F-4985-8A52-8E4198FA3C56}"/>
              </a:ext>
            </a:extLst>
          </p:cNvPr>
          <p:cNvSpPr>
            <a:spLocks noGrp="1"/>
          </p:cNvSpPr>
          <p:nvPr>
            <p:ph type="dt" sz="half" idx="10"/>
          </p:nvPr>
        </p:nvSpPr>
        <p:spPr/>
        <p:txBody>
          <a:bodyPr/>
          <a:lstStyle/>
          <a:p>
            <a:fld id="{8098DA25-0A64-4C95-87ED-400618F221E0}" type="datetime1">
              <a:rPr lang="en-US" smtClean="0"/>
              <a:t>10/9/2021</a:t>
            </a:fld>
            <a:endParaRPr lang="en-US"/>
          </a:p>
        </p:txBody>
      </p:sp>
      <p:sp>
        <p:nvSpPr>
          <p:cNvPr id="5" name="Footer Placeholder 4">
            <a:extLst>
              <a:ext uri="{FF2B5EF4-FFF2-40B4-BE49-F238E27FC236}">
                <a16:creationId xmlns:a16="http://schemas.microsoft.com/office/drawing/2014/main" id="{4B6A4792-3236-4AEB-B924-B490A5F09785}"/>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8C9E5F1-D3EF-4F69-9EE7-61C0E440DFE5}"/>
              </a:ext>
            </a:extLst>
          </p:cNvPr>
          <p:cNvSpPr>
            <a:spLocks noGrp="1"/>
          </p:cNvSpPr>
          <p:nvPr>
            <p:ph type="sldNum" sz="quarter" idx="12"/>
          </p:nvPr>
        </p:nvSpPr>
        <p:spPr/>
        <p:txBody>
          <a:bodyPr/>
          <a:lstStyle/>
          <a:p>
            <a:fld id="{E3D8312D-EBC0-4F04-8D11-9D6FEC6384CB}" type="slidenum">
              <a:rPr lang="en-US" smtClean="0"/>
              <a:t>40</a:t>
            </a:fld>
            <a:endParaRPr lang="en-US"/>
          </a:p>
        </p:txBody>
      </p:sp>
    </p:spTree>
    <p:extLst>
      <p:ext uri="{BB962C8B-B14F-4D97-AF65-F5344CB8AC3E}">
        <p14:creationId xmlns:p14="http://schemas.microsoft.com/office/powerpoint/2010/main" val="43323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2205</Words>
  <Application>Microsoft Office PowerPoint</Application>
  <PresentationFormat>Widescreen</PresentationFormat>
  <Paragraphs>319</Paragraphs>
  <Slides>40</Slides>
  <Notes>0</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Consolas</vt:lpstr>
      <vt:lpstr>Microsoft Himalaya</vt:lpstr>
      <vt:lpstr>Monaco</vt:lpstr>
      <vt:lpstr>roboto</vt:lpstr>
      <vt:lpstr>Times New Roman</vt:lpstr>
      <vt:lpstr>Office Theme</vt:lpstr>
      <vt:lpstr>Programing Methodology in C</vt:lpstr>
      <vt:lpstr>Agenda</vt:lpstr>
      <vt:lpstr>Operators in C Language</vt:lpstr>
      <vt:lpstr>C operators can be classified into following types:</vt:lpstr>
      <vt:lpstr>1. Arithmetic operators</vt:lpstr>
      <vt:lpstr>2. Relational operators</vt:lpstr>
      <vt:lpstr>3. Logical operators</vt:lpstr>
      <vt:lpstr>4. Bitwise operators</vt:lpstr>
      <vt:lpstr>Interpreting Bitwise &amp;, | and ^ operations </vt:lpstr>
      <vt:lpstr>Now lets see truth table for bitwise &amp;, | and ^ </vt:lpstr>
      <vt:lpstr>For a &amp; b The output is "true" when both inputs are "true." Otherwise, the output is "false.“ </vt:lpstr>
      <vt:lpstr>For a | b The output is "true" when either or both of the inputs are "true.“ Otherwise, the output is "false.“ </vt:lpstr>
      <vt:lpstr>For a ^ b The output is "true" when either of the inputs are “False.“, Otherwise, the output is "false.“ </vt:lpstr>
      <vt:lpstr>Bitwise operators Left-Shift &lt;&lt; and Right-Shift &gt;&gt;</vt:lpstr>
      <vt:lpstr>Example</vt:lpstr>
      <vt:lpstr>Examples of left and right-shifts operations</vt:lpstr>
      <vt:lpstr>5. Assignment Operators</vt:lpstr>
      <vt:lpstr>Using Assignment Operators</vt:lpstr>
      <vt:lpstr>6. Conditional operator</vt:lpstr>
      <vt:lpstr>Explanation:</vt:lpstr>
      <vt:lpstr>Using ternary Operator (?:)</vt:lpstr>
      <vt:lpstr>Output  </vt:lpstr>
      <vt:lpstr>7. Special operator</vt:lpstr>
      <vt:lpstr>Input &amp; Output Functions in C programing Language</vt:lpstr>
      <vt:lpstr>C Input and Output</vt:lpstr>
      <vt:lpstr>Where to find input/output functions</vt:lpstr>
      <vt:lpstr>PowerPoint Presentation</vt:lpstr>
      <vt:lpstr>PowerPoint Presentation</vt:lpstr>
      <vt:lpstr>Some specifiers</vt:lpstr>
      <vt:lpstr>PowerPoint Presentation</vt:lpstr>
      <vt:lpstr>Sample Code for Input/Output Functions</vt:lpstr>
      <vt:lpstr>limit the number of digits or characters</vt:lpstr>
      <vt:lpstr>getchar() &amp; putchar() functions</vt:lpstr>
      <vt:lpstr>getchar(); &amp; putchar() sample code</vt:lpstr>
      <vt:lpstr>gets() &amp; puts() functions</vt:lpstr>
      <vt:lpstr>gets() &amp; puts() Sample code</vt:lpstr>
      <vt:lpstr>Difference between scanf() and gets()</vt:lpstr>
      <vt:lpstr>Summary</vt:lpstr>
      <vt:lpstr>Thank you for you attention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Agneda</dc:title>
  <dc:creator>Elubu</dc:creator>
  <cp:lastModifiedBy>Elubu</cp:lastModifiedBy>
  <cp:revision>16</cp:revision>
  <dcterms:created xsi:type="dcterms:W3CDTF">2021-10-08T15:04:04Z</dcterms:created>
  <dcterms:modified xsi:type="dcterms:W3CDTF">2021-10-09T08:02:13Z</dcterms:modified>
</cp:coreProperties>
</file>