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8" r:id="rId2"/>
    <p:sldId id="305" r:id="rId3"/>
    <p:sldId id="293" r:id="rId4"/>
    <p:sldId id="294" r:id="rId5"/>
    <p:sldId id="295" r:id="rId6"/>
    <p:sldId id="296" r:id="rId7"/>
    <p:sldId id="297" r:id="rId8"/>
    <p:sldId id="298" r:id="rId9"/>
    <p:sldId id="299" r:id="rId10"/>
    <p:sldId id="300" r:id="rId11"/>
    <p:sldId id="301" r:id="rId12"/>
    <p:sldId id="302"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 id="281" r:id="rId27"/>
    <p:sldId id="282" r:id="rId28"/>
    <p:sldId id="283" r:id="rId29"/>
    <p:sldId id="284" r:id="rId30"/>
    <p:sldId id="285" r:id="rId31"/>
    <p:sldId id="286" r:id="rId32"/>
    <p:sldId id="309" r:id="rId33"/>
    <p:sldId id="287" r:id="rId34"/>
    <p:sldId id="310" r:id="rId35"/>
    <p:sldId id="288" r:id="rId36"/>
    <p:sldId id="303" r:id="rId37"/>
    <p:sldId id="289" r:id="rId38"/>
    <p:sldId id="304" r:id="rId39"/>
    <p:sldId id="290" r:id="rId40"/>
    <p:sldId id="291" r:id="rId41"/>
    <p:sldId id="311" r:id="rId42"/>
    <p:sldId id="306" r:id="rId43"/>
    <p:sldId id="307" r:id="rId44"/>
    <p:sldId id="29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77" d="100"/>
          <a:sy n="77" d="100"/>
        </p:scale>
        <p:origin x="84"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7C5C2A-99D2-4E21-BED7-FD94E187E05F}"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2023291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7C5C2A-99D2-4E21-BED7-FD94E187E05F}"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2681711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27C5C2A-99D2-4E21-BED7-FD94E187E05F}"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2665551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27C5C2A-99D2-4E21-BED7-FD94E187E05F}"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1205847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27C5C2A-99D2-4E21-BED7-FD94E187E05F}" type="datetimeFigureOut">
              <a:rPr lang="en-US" smtClean="0"/>
              <a:t>11/11/2021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414137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7C5C2A-99D2-4E21-BED7-FD94E187E05F}" type="datetimeFigureOut">
              <a:rPr lang="en-US" smtClean="0"/>
              <a:t>11/11/2021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1027325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7C5C2A-99D2-4E21-BED7-FD94E187E05F}" type="datetimeFigureOut">
              <a:rPr lang="en-US" smtClean="0"/>
              <a:t>11/11/2021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2413645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7C5C2A-99D2-4E21-BED7-FD94E187E05F}"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4078559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7C5C2A-99D2-4E21-BED7-FD94E187E05F}" type="datetimeFigureOut">
              <a:rPr lang="en-US" smtClean="0"/>
              <a:t>11/11/2021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1212578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7C5C2A-99D2-4E21-BED7-FD94E187E05F}"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1459752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7C5C2A-99D2-4E21-BED7-FD94E187E05F}" type="datetimeFigureOut">
              <a:rPr lang="en-US" smtClean="0"/>
              <a:t>11/11/2021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1B2FD3-3FFE-44F6-9695-CA799B5BAD1C}" type="slidenum">
              <a:rPr lang="en-US" smtClean="0"/>
              <a:t>‹#›</a:t>
            </a:fld>
            <a:endParaRPr lang="en-US"/>
          </a:p>
        </p:txBody>
      </p:sp>
    </p:spTree>
    <p:extLst>
      <p:ext uri="{BB962C8B-B14F-4D97-AF65-F5344CB8AC3E}">
        <p14:creationId xmlns:p14="http://schemas.microsoft.com/office/powerpoint/2010/main" val="3214124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7C5C2A-99D2-4E21-BED7-FD94E187E05F}" type="datetimeFigureOut">
              <a:rPr lang="en-US" smtClean="0"/>
              <a:t>11/11/2021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1B2FD3-3FFE-44F6-9695-CA799B5BAD1C}" type="slidenum">
              <a:rPr lang="en-US" smtClean="0"/>
              <a:t>‹#›</a:t>
            </a:fld>
            <a:endParaRPr lang="en-US"/>
          </a:p>
        </p:txBody>
      </p:sp>
    </p:spTree>
    <p:extLst>
      <p:ext uri="{BB962C8B-B14F-4D97-AF65-F5344CB8AC3E}">
        <p14:creationId xmlns:p14="http://schemas.microsoft.com/office/powerpoint/2010/main" val="37716876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josebulinga@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studytonight.com/c/pointers-in-c.ph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57852-8BF7-4A8B-92C9-FCBB1D1B960E}"/>
              </a:ext>
            </a:extLst>
          </p:cNvPr>
          <p:cNvSpPr>
            <a:spLocks noGrp="1"/>
          </p:cNvSpPr>
          <p:nvPr>
            <p:ph type="title"/>
          </p:nvPr>
        </p:nvSpPr>
        <p:spPr/>
        <p:txBody>
          <a:bodyPr/>
          <a:lstStyle/>
          <a:p>
            <a:pPr algn="ctr"/>
            <a:r>
              <a:rPr lang="en-US" b="1" dirty="0"/>
              <a:t>Programing Methodology in C</a:t>
            </a:r>
            <a:endParaRPr lang="en-UG" b="1" dirty="0"/>
          </a:p>
        </p:txBody>
      </p:sp>
      <p:sp>
        <p:nvSpPr>
          <p:cNvPr id="3" name="Content Placeholder 2">
            <a:extLst>
              <a:ext uri="{FF2B5EF4-FFF2-40B4-BE49-F238E27FC236}">
                <a16:creationId xmlns:a16="http://schemas.microsoft.com/office/drawing/2014/main" id="{DB47F702-9BEB-499C-8A82-A3D0729ABF79}"/>
              </a:ext>
            </a:extLst>
          </p:cNvPr>
          <p:cNvSpPr>
            <a:spLocks noGrp="1"/>
          </p:cNvSpPr>
          <p:nvPr>
            <p:ph idx="1"/>
          </p:nvPr>
        </p:nvSpPr>
        <p:spPr>
          <a:xfrm>
            <a:off x="407324" y="2370137"/>
            <a:ext cx="11513127" cy="3415521"/>
          </a:xfrm>
        </p:spPr>
        <p:txBody>
          <a:bodyPr>
            <a:normAutofit/>
          </a:bodyPr>
          <a:lstStyle/>
          <a:p>
            <a:pPr marL="0" indent="0" algn="ctr">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Lecture 10 </a:t>
            </a:r>
            <a:r>
              <a:rPr lang="en-US" sz="3200" dirty="0" smtClean="0"/>
              <a:t>–</a:t>
            </a:r>
            <a:r>
              <a:rPr lang="en-US" sz="4000" dirty="0" smtClean="0">
                <a:latin typeface="Microsoft Himalaya" panose="01010100010101010101" pitchFamily="2" charset="0"/>
                <a:ea typeface="Microsoft Himalaya" panose="01010100010101010101" pitchFamily="2" charset="0"/>
                <a:cs typeface="Microsoft Himalaya" panose="01010100010101010101" pitchFamily="2" charset="0"/>
              </a:rPr>
              <a:t>Recursion, Passing </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Array to a </a:t>
            </a:r>
            <a:r>
              <a:rPr lang="en-US" sz="4000" dirty="0" smtClean="0">
                <a:latin typeface="Microsoft Himalaya" panose="01010100010101010101" pitchFamily="2" charset="0"/>
                <a:ea typeface="Microsoft Himalaya" panose="01010100010101010101" pitchFamily="2" charset="0"/>
                <a:cs typeface="Microsoft Himalaya" panose="01010100010101010101" pitchFamily="2" charset="0"/>
              </a:rPr>
              <a:t>function &amp; Structures </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 C</a:t>
            </a:r>
          </a:p>
          <a:p>
            <a:endParaRPr lang="en-US" sz="4000" dirty="0"/>
          </a:p>
          <a:p>
            <a:pPr marL="0" indent="0" algn="ctr">
              <a:buNone/>
            </a:pPr>
            <a:r>
              <a:rPr lang="en-US" sz="4000" dirty="0"/>
              <a:t>By </a:t>
            </a:r>
            <a:endParaRPr lang="en-US" sz="4000" dirty="0" smtClean="0"/>
          </a:p>
          <a:p>
            <a:pPr marL="0" indent="0" algn="ctr">
              <a:buNone/>
            </a:pPr>
            <a:r>
              <a:rPr lang="en-US" sz="4000" dirty="0" smtClean="0"/>
              <a:t>Elubu </a:t>
            </a:r>
            <a:r>
              <a:rPr lang="en-US" sz="4000" dirty="0"/>
              <a:t>Joseph</a:t>
            </a:r>
          </a:p>
          <a:p>
            <a:pPr marL="0" indent="0" algn="ctr">
              <a:buNone/>
            </a:pPr>
            <a:r>
              <a:rPr lang="en-US" dirty="0">
                <a:hlinkClick r:id="rId2"/>
              </a:rPr>
              <a:t>josebulinga@gmail.com</a:t>
            </a:r>
            <a:r>
              <a:rPr lang="en-US" dirty="0"/>
              <a:t> </a:t>
            </a:r>
            <a:endParaRPr lang="en-UG" dirty="0"/>
          </a:p>
        </p:txBody>
      </p:sp>
      <p:sp>
        <p:nvSpPr>
          <p:cNvPr id="4" name="Date Placeholder 3">
            <a:extLst>
              <a:ext uri="{FF2B5EF4-FFF2-40B4-BE49-F238E27FC236}">
                <a16:creationId xmlns:a16="http://schemas.microsoft.com/office/drawing/2014/main" id="{BB5814D0-C59A-4D5D-BB71-EC0832ECF359}"/>
              </a:ext>
            </a:extLst>
          </p:cNvPr>
          <p:cNvSpPr>
            <a:spLocks noGrp="1"/>
          </p:cNvSpPr>
          <p:nvPr>
            <p:ph type="dt" sz="half" idx="10"/>
          </p:nvPr>
        </p:nvSpPr>
        <p:spPr/>
        <p:txBody>
          <a:bodyPr/>
          <a:lstStyle/>
          <a:p>
            <a:fld id="{043839AF-4A50-4477-9EF1-4674B45DE3DF}" type="datetime1">
              <a:rPr lang="en-US" smtClean="0"/>
              <a:t>11/11/2021</a:t>
            </a:fld>
            <a:endParaRPr lang="en-US"/>
          </a:p>
        </p:txBody>
      </p:sp>
      <p:sp>
        <p:nvSpPr>
          <p:cNvPr id="5" name="Footer Placeholder 4">
            <a:extLst>
              <a:ext uri="{FF2B5EF4-FFF2-40B4-BE49-F238E27FC236}">
                <a16:creationId xmlns:a16="http://schemas.microsoft.com/office/drawing/2014/main" id="{076645DC-14C8-4B36-AFB4-A8A44C856A7C}"/>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8EFF7824-360E-42D6-8F4F-1FA9F47247FE}"/>
              </a:ext>
            </a:extLst>
          </p:cNvPr>
          <p:cNvSpPr>
            <a:spLocks noGrp="1"/>
          </p:cNvSpPr>
          <p:nvPr>
            <p:ph type="sldNum" sz="quarter" idx="12"/>
          </p:nvPr>
        </p:nvSpPr>
        <p:spPr/>
        <p:txBody>
          <a:bodyPr/>
          <a:lstStyle/>
          <a:p>
            <a:fld id="{E3D8312D-EBC0-4F04-8D11-9D6FEC6384CB}" type="slidenum">
              <a:rPr lang="en-US" smtClean="0"/>
              <a:t>1</a:t>
            </a:fld>
            <a:endParaRPr lang="en-US"/>
          </a:p>
        </p:txBody>
      </p:sp>
    </p:spTree>
    <p:extLst>
      <p:ext uri="{BB962C8B-B14F-4D97-AF65-F5344CB8AC3E}">
        <p14:creationId xmlns:p14="http://schemas.microsoft.com/office/powerpoint/2010/main" val="5787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Agenda</a:t>
            </a:r>
            <a:endParaRPr lang="en-US" sz="6000" dirty="0"/>
          </a:p>
        </p:txBody>
      </p:sp>
      <p:sp>
        <p:nvSpPr>
          <p:cNvPr id="3" name="Content Placeholder 2"/>
          <p:cNvSpPr>
            <a:spLocks noGrp="1"/>
          </p:cNvSpPr>
          <p:nvPr>
            <p:ph idx="1"/>
          </p:nvPr>
        </p:nvSpPr>
        <p:spPr>
          <a:xfrm>
            <a:off x="838200" y="1825625"/>
            <a:ext cx="10515600" cy="2904317"/>
          </a:xfrm>
        </p:spPr>
        <p:txBody>
          <a:bodyPr>
            <a:normAutofit/>
          </a:bodyPr>
          <a:lstStyle/>
          <a:p>
            <a:pPr marL="742950" indent="-742950">
              <a:buFont typeface="+mj-lt"/>
              <a:buAutoNum type="arabicPeriod"/>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Recursion and Function Calls</a:t>
            </a:r>
          </a:p>
          <a:p>
            <a:pPr marL="742950" indent="-742950">
              <a:buFont typeface="+mj-lt"/>
              <a:buAutoNum type="arabicPeriod"/>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Passing Array to a function</a:t>
            </a:r>
          </a:p>
          <a:p>
            <a:pPr marL="742950" indent="-742950">
              <a:buFont typeface="+mj-lt"/>
              <a:buAutoNum type="arabicPeriod"/>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Structures in C</a:t>
            </a:r>
          </a:p>
        </p:txBody>
      </p:sp>
    </p:spTree>
    <p:extLst>
      <p:ext uri="{BB962C8B-B14F-4D97-AF65-F5344CB8AC3E}">
        <p14:creationId xmlns:p14="http://schemas.microsoft.com/office/powerpoint/2010/main" val="33696261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2AA8F-C44E-48A1-8090-3B468DC122A9}"/>
              </a:ext>
            </a:extLst>
          </p:cNvPr>
          <p:cNvSpPr>
            <a:spLocks noGrp="1"/>
          </p:cNvSpPr>
          <p:nvPr>
            <p:ph type="title"/>
          </p:nvPr>
        </p:nvSpPr>
        <p:spPr>
          <a:xfrm rot="18871237">
            <a:off x="3632224" y="2374526"/>
            <a:ext cx="4118052" cy="1325563"/>
          </a:xfrm>
        </p:spPr>
        <p:txBody>
          <a:bodyPr>
            <a:normAutofit fontScale="90000"/>
          </a:bodyPr>
          <a:lstStyle/>
          <a:p>
            <a:r>
              <a:rPr lang="en-US" sz="6600" b="1" dirty="0" smtClean="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Function Recursion</a:t>
            </a:r>
            <a:endParaRPr lang="en-UG" sz="6600" dirty="0"/>
          </a:p>
        </p:txBody>
      </p:sp>
      <p:sp>
        <p:nvSpPr>
          <p:cNvPr id="4" name="Date Placeholder 3">
            <a:extLst>
              <a:ext uri="{FF2B5EF4-FFF2-40B4-BE49-F238E27FC236}">
                <a16:creationId xmlns:a16="http://schemas.microsoft.com/office/drawing/2014/main" id="{706D65C6-9770-46BA-A586-7BC5ADABDA5D}"/>
              </a:ext>
            </a:extLst>
          </p:cNvPr>
          <p:cNvSpPr>
            <a:spLocks noGrp="1"/>
          </p:cNvSpPr>
          <p:nvPr>
            <p:ph type="dt" sz="half" idx="10"/>
          </p:nvPr>
        </p:nvSpPr>
        <p:spPr/>
        <p:txBody>
          <a:bodyPr/>
          <a:lstStyle/>
          <a:p>
            <a:fld id="{EBC501CC-6179-4274-B85A-3507513420CF}" type="datetime1">
              <a:rPr lang="en-US" smtClean="0"/>
              <a:t>11/11/2021</a:t>
            </a:fld>
            <a:endParaRPr lang="en-US"/>
          </a:p>
        </p:txBody>
      </p:sp>
      <p:sp>
        <p:nvSpPr>
          <p:cNvPr id="5" name="Footer Placeholder 4">
            <a:extLst>
              <a:ext uri="{FF2B5EF4-FFF2-40B4-BE49-F238E27FC236}">
                <a16:creationId xmlns:a16="http://schemas.microsoft.com/office/drawing/2014/main" id="{81A7FEFE-11B3-47C5-9148-BB5FFD5EBB20}"/>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6AA26C74-23D9-488C-A75D-C4742D8C7DB1}"/>
              </a:ext>
            </a:extLst>
          </p:cNvPr>
          <p:cNvSpPr>
            <a:spLocks noGrp="1"/>
          </p:cNvSpPr>
          <p:nvPr>
            <p:ph type="sldNum" sz="quarter" idx="12"/>
          </p:nvPr>
        </p:nvSpPr>
        <p:spPr/>
        <p:txBody>
          <a:bodyPr/>
          <a:lstStyle/>
          <a:p>
            <a:fld id="{E3D8312D-EBC0-4F04-8D11-9D6FEC6384CB}" type="slidenum">
              <a:rPr lang="en-US" smtClean="0"/>
              <a:t>3</a:t>
            </a:fld>
            <a:endParaRPr lang="en-US"/>
          </a:p>
        </p:txBody>
      </p:sp>
    </p:spTree>
    <p:extLst>
      <p:ext uri="{BB962C8B-B14F-4D97-AF65-F5344CB8AC3E}">
        <p14:creationId xmlns:p14="http://schemas.microsoft.com/office/powerpoint/2010/main" val="6286642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0700" y="544036"/>
            <a:ext cx="10934700" cy="3662541"/>
          </a:xfrm>
          <a:prstGeom prst="rect">
            <a:avLst/>
          </a:prstGeom>
        </p:spPr>
        <p:txBody>
          <a:bodyPr wrap="square">
            <a:spAutoFit/>
          </a:bodyPr>
          <a:lstStyle/>
          <a:p>
            <a:r>
              <a:rPr lang="en-US" sz="72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What is Recursion?</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Recursion is a special way of nesting functions, where a function calls itself inside it. </a:t>
            </a:r>
          </a:p>
          <a:p>
            <a:r>
              <a:rPr lang="en-US" sz="4000" b="1"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Note. </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must have certain conditions in the function to break out of the recursion, otherwise recursion will occur infinite times.</a:t>
            </a:r>
          </a:p>
        </p:txBody>
      </p:sp>
      <p:sp>
        <p:nvSpPr>
          <p:cNvPr id="5" name="Rectangle 1"/>
          <p:cNvSpPr>
            <a:spLocks noChangeArrowheads="1"/>
          </p:cNvSpPr>
          <p:nvPr/>
        </p:nvSpPr>
        <p:spPr bwMode="auto">
          <a:xfrm>
            <a:off x="611414" y="4118059"/>
            <a:ext cx="5422900" cy="1391356"/>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E6DB74"/>
                </a:solidFill>
                <a:effectLst/>
                <a:latin typeface="Consolas" panose="020B0609020204030204" pitchFamily="49" charset="0"/>
              </a:rPr>
              <a:t>function1</a:t>
            </a:r>
            <a:r>
              <a:rPr kumimoji="0" lang="en-US" altLang="en-US" sz="2400" b="0" i="0" u="none" strike="noStrike" cap="none" normalizeH="0" baseline="0" dirty="0">
                <a:ln>
                  <a:noFill/>
                </a:ln>
                <a:solidFill>
                  <a:srgbClr val="F8F8F2"/>
                </a:solidFill>
                <a:effectLst/>
                <a:latin typeface="Consolas" panose="020B0609020204030204" pitchFamily="49" charset="0"/>
              </a:rPr>
              <a:t>() { </a:t>
            </a:r>
            <a:r>
              <a:rPr kumimoji="0" lang="en-US" altLang="en-US" sz="2400" b="0" i="0" u="none" strike="noStrike" cap="none" normalizeH="0" baseline="0" dirty="0">
                <a:ln>
                  <a:noFill/>
                </a:ln>
                <a:solidFill>
                  <a:srgbClr val="708090"/>
                </a:solidFill>
                <a:effectLst/>
                <a:latin typeface="Consolas" panose="020B0609020204030204" pitchFamily="49" charset="0"/>
              </a:rPr>
              <a:t>// function1 body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E6DB74"/>
                </a:solidFill>
                <a:effectLst/>
                <a:latin typeface="Consolas" panose="020B0609020204030204" pitchFamily="49" charset="0"/>
              </a:rPr>
              <a:t>function1</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708090"/>
                </a:solidFill>
                <a:effectLst/>
                <a:latin typeface="Consolas" panose="020B0609020204030204" pitchFamily="49" charset="0"/>
              </a:rPr>
              <a:t>// function1 body</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3200" b="0" i="0" u="none" strike="noStrike" cap="none" normalizeH="0" baseline="0" dirty="0">
                <a:ln>
                  <a:noFill/>
                </a:ln>
                <a:solidFill>
                  <a:schemeClr val="tx1"/>
                </a:solidFill>
                <a:effectLst/>
              </a:rPr>
              <a:t> </a:t>
            </a:r>
            <a:endParaRPr kumimoji="0" lang="en-US" altLang="en-US" sz="4800" b="0" i="0" u="none" strike="noStrike" cap="none" normalizeH="0" baseline="0" dirty="0">
              <a:ln>
                <a:noFill/>
              </a:ln>
              <a:solidFill>
                <a:schemeClr val="tx1"/>
              </a:solidFill>
              <a:effectLst/>
              <a:latin typeface="Arial" panose="020B0604020202020204" pitchFamily="34" charset="0"/>
            </a:endParaRPr>
          </a:p>
        </p:txBody>
      </p:sp>
      <p:sp>
        <p:nvSpPr>
          <p:cNvPr id="2" name="Date Placeholder 1">
            <a:extLst>
              <a:ext uri="{FF2B5EF4-FFF2-40B4-BE49-F238E27FC236}">
                <a16:creationId xmlns:a16="http://schemas.microsoft.com/office/drawing/2014/main" id="{728E3B81-1D5E-456B-86ED-339E5A716847}"/>
              </a:ext>
            </a:extLst>
          </p:cNvPr>
          <p:cNvSpPr>
            <a:spLocks noGrp="1"/>
          </p:cNvSpPr>
          <p:nvPr>
            <p:ph type="dt" sz="half" idx="10"/>
          </p:nvPr>
        </p:nvSpPr>
        <p:spPr/>
        <p:txBody>
          <a:bodyPr/>
          <a:lstStyle/>
          <a:p>
            <a:fld id="{B51DDB98-3DFD-4AA5-80A6-AEF152A03B81}" type="datetime1">
              <a:rPr lang="en-US" smtClean="0"/>
              <a:t>11/11/2021</a:t>
            </a:fld>
            <a:endParaRPr lang="en-US"/>
          </a:p>
        </p:txBody>
      </p:sp>
      <p:sp>
        <p:nvSpPr>
          <p:cNvPr id="3" name="Footer Placeholder 2">
            <a:extLst>
              <a:ext uri="{FF2B5EF4-FFF2-40B4-BE49-F238E27FC236}">
                <a16:creationId xmlns:a16="http://schemas.microsoft.com/office/drawing/2014/main" id="{5985E886-B7B0-479F-94A7-319E304508DA}"/>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1CF60DAF-3898-4388-8AE9-BC212FAE920D}"/>
              </a:ext>
            </a:extLst>
          </p:cNvPr>
          <p:cNvSpPr>
            <a:spLocks noGrp="1"/>
          </p:cNvSpPr>
          <p:nvPr>
            <p:ph type="sldNum" sz="quarter" idx="12"/>
          </p:nvPr>
        </p:nvSpPr>
        <p:spPr/>
        <p:txBody>
          <a:bodyPr/>
          <a:lstStyle/>
          <a:p>
            <a:fld id="{E3D8312D-EBC0-4F04-8D11-9D6FEC6384CB}" type="slidenum">
              <a:rPr lang="en-US" smtClean="0"/>
              <a:t>4</a:t>
            </a:fld>
            <a:endParaRPr lang="en-US"/>
          </a:p>
        </p:txBody>
      </p:sp>
    </p:spTree>
    <p:extLst>
      <p:ext uri="{BB962C8B-B14F-4D97-AF65-F5344CB8AC3E}">
        <p14:creationId xmlns:p14="http://schemas.microsoft.com/office/powerpoint/2010/main" val="1787272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652" y="234614"/>
            <a:ext cx="11031747" cy="868452"/>
          </a:xfrm>
        </p:spPr>
        <p:txBody>
          <a:bodyPr>
            <a:normAutofit/>
          </a:bodyPr>
          <a:lstStyle/>
          <a:p>
            <a:r>
              <a:rPr lang="en-US" b="1" dirty="0"/>
              <a:t>Example: Factorial of a number using Recursion</a:t>
            </a:r>
            <a:endParaRPr lang="en-US" dirty="0"/>
          </a:p>
        </p:txBody>
      </p:sp>
      <p:sp>
        <p:nvSpPr>
          <p:cNvPr id="4" name="Rectangle 1"/>
          <p:cNvSpPr>
            <a:spLocks noChangeArrowheads="1"/>
          </p:cNvSpPr>
          <p:nvPr/>
        </p:nvSpPr>
        <p:spPr bwMode="auto">
          <a:xfrm>
            <a:off x="838199" y="995854"/>
            <a:ext cx="11122480" cy="5207785"/>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#include&lt;</a:t>
            </a:r>
            <a:r>
              <a:rPr kumimoji="0" lang="en-US" altLang="en-US" sz="2000" b="0" i="0" u="none" strike="noStrike" cap="none" normalizeH="0" baseline="0" dirty="0" err="1">
                <a:ln>
                  <a:noFill/>
                </a:ln>
                <a:solidFill>
                  <a:srgbClr val="F8F8F2"/>
                </a:solidFill>
                <a:effectLst/>
                <a:latin typeface="Consolas" panose="020B0609020204030204" pitchFamily="49" charset="0"/>
              </a:rPr>
              <a:t>stdio.h</a:t>
            </a:r>
            <a:r>
              <a:rPr kumimoji="0" lang="en-US" altLang="en-US" sz="20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a:ln>
                  <a:noFill/>
                </a:ln>
                <a:solidFill>
                  <a:srgbClr val="E6DB74"/>
                </a:solidFill>
                <a:effectLst/>
                <a:latin typeface="Consolas" panose="020B0609020204030204" pitchFamily="49" charset="0"/>
              </a:rPr>
              <a:t>factorial</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x); </a:t>
            </a:r>
            <a:r>
              <a:rPr kumimoji="0" lang="en-US" altLang="en-US" sz="2000" b="0" i="0" u="none" strike="noStrike" cap="none" normalizeH="0" baseline="0" dirty="0">
                <a:ln>
                  <a:noFill/>
                </a:ln>
                <a:solidFill>
                  <a:srgbClr val="708090"/>
                </a:solidFill>
                <a:effectLst/>
                <a:latin typeface="Consolas" panose="020B0609020204030204" pitchFamily="49" charset="0"/>
              </a:rPr>
              <a:t>//declaring the function</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void </a:t>
            </a:r>
            <a:r>
              <a:rPr kumimoji="0" lang="en-US" altLang="en-US" sz="2000" b="0" i="0" u="none" strike="noStrike" cap="none" normalizeH="0" baseline="0" dirty="0">
                <a:ln>
                  <a:noFill/>
                </a:ln>
                <a:solidFill>
                  <a:srgbClr val="E6DB74"/>
                </a:solidFill>
                <a:effectLst/>
                <a:latin typeface="Consolas" panose="020B0609020204030204" pitchFamily="49" charset="0"/>
              </a:rPr>
              <a:t>main</a:t>
            </a:r>
            <a:r>
              <a:rPr kumimoji="0" lang="en-US" altLang="en-US" sz="20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 b; </a:t>
            </a:r>
            <a:endParaRPr kumimoji="0" lang="en-US" altLang="en-US" sz="2000"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lang="en-US" altLang="en-US" sz="2000" dirty="0" smtClean="0">
                <a:solidFill>
                  <a:srgbClr val="F8F8F2"/>
                </a:solidFill>
                <a:latin typeface="Consolas" panose="020B0609020204030204" pitchFamily="49" charset="0"/>
              </a:rPr>
              <a:t>      </a:t>
            </a:r>
            <a:r>
              <a:rPr kumimoji="0" lang="en-US" altLang="en-US" sz="2000" b="0" i="0" u="none" strike="noStrike" cap="none" normalizeH="0" baseline="0" dirty="0" smtClean="0">
                <a:ln>
                  <a:noFill/>
                </a:ln>
                <a:solidFill>
                  <a:srgbClr val="E6DB74"/>
                </a:solidFill>
                <a:effectLst/>
                <a:latin typeface="Consolas" panose="020B0609020204030204" pitchFamily="49" charset="0"/>
              </a:rPr>
              <a:t>printf</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rgbClr val="A6E22E"/>
                </a:solidFill>
                <a:effectLst/>
                <a:latin typeface="Consolas" panose="020B0609020204030204" pitchFamily="49" charset="0"/>
              </a:rPr>
              <a:t>"Enter a number..."</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lvl="0" eaLnBrk="0" fontAlgn="base" hangingPunct="0">
              <a:spcBef>
                <a:spcPct val="0"/>
              </a:spcBef>
              <a:spcAft>
                <a:spcPct val="0"/>
              </a:spcAf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err="1">
                <a:ln>
                  <a:noFill/>
                </a:ln>
                <a:solidFill>
                  <a:srgbClr val="E6DB74"/>
                </a:solidFill>
                <a:effectLst/>
                <a:latin typeface="Consolas" panose="020B0609020204030204" pitchFamily="49" charset="0"/>
              </a:rPr>
              <a:t>scanf</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rgbClr val="A6E22E"/>
                </a:solidFill>
                <a:effectLst/>
                <a:latin typeface="Consolas" panose="020B0609020204030204" pitchFamily="49" charset="0"/>
              </a:rPr>
              <a:t>"%d"</a:t>
            </a:r>
            <a:r>
              <a:rPr kumimoji="0" lang="en-US" altLang="en-US" sz="2000" b="0" i="0" u="none" strike="noStrike" cap="none" normalizeH="0" baseline="0" dirty="0">
                <a:ln>
                  <a:noFill/>
                </a:ln>
                <a:solidFill>
                  <a:srgbClr val="F8F8F2"/>
                </a:solidFill>
                <a:effectLst/>
                <a:latin typeface="Consolas" panose="020B0609020204030204" pitchFamily="49" charset="0"/>
              </a:rPr>
              <a:t>, &amp;a); b = </a:t>
            </a:r>
            <a:r>
              <a:rPr kumimoji="0" lang="en-US" altLang="en-US" sz="2000" b="0" i="0" u="none" strike="noStrike" cap="none" normalizeH="0" baseline="0" dirty="0">
                <a:ln>
                  <a:noFill/>
                </a:ln>
                <a:solidFill>
                  <a:srgbClr val="E6DB74"/>
                </a:solidFill>
                <a:effectLst/>
                <a:latin typeface="Consolas" panose="020B0609020204030204" pitchFamily="49" charset="0"/>
              </a:rPr>
              <a:t>factorial</a:t>
            </a:r>
            <a:r>
              <a:rPr kumimoji="0" lang="en-US" altLang="en-US" sz="2000" b="0" i="0" u="none" strike="noStrike" cap="none" normalizeH="0" baseline="0" dirty="0">
                <a:ln>
                  <a:noFill/>
                </a:ln>
                <a:solidFill>
                  <a:srgbClr val="F8F8F2"/>
                </a:solidFill>
                <a:effectLst/>
                <a:latin typeface="Consolas" panose="020B0609020204030204" pitchFamily="49" charset="0"/>
              </a:rPr>
              <a:t>(a); </a:t>
            </a:r>
            <a:r>
              <a:rPr kumimoji="0" lang="en-US" altLang="en-US" sz="2000" b="0" i="0" u="none" strike="noStrike" cap="none" normalizeH="0" baseline="0" dirty="0">
                <a:ln>
                  <a:noFill/>
                </a:ln>
                <a:solidFill>
                  <a:srgbClr val="708090"/>
                </a:solidFill>
                <a:effectLst/>
                <a:latin typeface="Consolas" panose="020B0609020204030204" pitchFamily="49" charset="0"/>
              </a:rPr>
              <a:t>//calling the function named </a:t>
            </a:r>
            <a:r>
              <a:rPr kumimoji="0" lang="en-US" altLang="en-US" sz="2000" b="0" i="0" u="none" strike="noStrike" cap="none" normalizeH="0" baseline="0" dirty="0" smtClean="0">
                <a:ln>
                  <a:noFill/>
                </a:ln>
                <a:solidFill>
                  <a:srgbClr val="708090"/>
                </a:solidFill>
                <a:effectLst/>
                <a:latin typeface="Consolas" panose="020B0609020204030204" pitchFamily="49" charset="0"/>
              </a:rPr>
              <a:t>factorial</a:t>
            </a:r>
            <a:endParaRPr kumimoji="0" lang="en-US" altLang="en-US" sz="2000" b="0" i="0" u="none" strike="noStrike" cap="none" normalizeH="0" baseline="0" dirty="0" smtClean="0">
              <a:ln>
                <a:noFill/>
              </a:ln>
              <a:solidFill>
                <a:srgbClr val="F8F8F2"/>
              </a:solidFill>
              <a:effectLst/>
              <a:latin typeface="Consolas" panose="020B0609020204030204" pitchFamily="49" charset="0"/>
            </a:endParaRPr>
          </a:p>
          <a:p>
            <a:pPr lvl="0" eaLnBrk="0" fontAlgn="base" hangingPunct="0">
              <a:spcBef>
                <a:spcPct val="0"/>
              </a:spcBef>
              <a:spcAft>
                <a:spcPct val="0"/>
              </a:spcAft>
            </a:pPr>
            <a:r>
              <a:rPr kumimoji="0" lang="en-US" altLang="en-US" sz="2000" b="0" i="0" u="none" strike="noStrike" cap="none" normalizeH="0" baseline="0" dirty="0" smtClean="0">
                <a:ln>
                  <a:noFill/>
                </a:ln>
                <a:solidFill>
                  <a:srgbClr val="E6DB74"/>
                </a:solidFill>
                <a:effectLst/>
                <a:latin typeface="Consolas" panose="020B0609020204030204" pitchFamily="49" charset="0"/>
              </a:rPr>
              <a:t>       printf</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rgbClr val="A6E22E"/>
                </a:solidFill>
                <a:effectLst/>
                <a:latin typeface="Consolas" panose="020B0609020204030204" pitchFamily="49" charset="0"/>
              </a:rPr>
              <a:t>"%d"</a:t>
            </a:r>
            <a:r>
              <a:rPr kumimoji="0" lang="en-US" altLang="en-US" sz="2000" b="0" i="0" u="none" strike="noStrike" cap="none" normalizeH="0" baseline="0" dirty="0">
                <a:ln>
                  <a:noFill/>
                </a:ln>
                <a:solidFill>
                  <a:srgbClr val="F8F8F2"/>
                </a:solidFill>
                <a:effectLst/>
                <a:latin typeface="Consolas" panose="020B0609020204030204" pitchFamily="49" charset="0"/>
              </a:rPr>
              <a:t>, b); </a:t>
            </a:r>
          </a:p>
          <a:p>
            <a:pPr lvl="0" eaLnBrk="0" fontAlgn="base" hangingPunct="0">
              <a:spcBef>
                <a:spcPct val="0"/>
              </a:spcBef>
              <a:spcAft>
                <a:spcPct val="0"/>
              </a:spcAft>
            </a:pPr>
            <a:r>
              <a:rPr kumimoji="0" lang="en-US" altLang="en-US" sz="2000" b="0" i="0" u="none" strike="noStrike" cap="none" normalizeH="0" baseline="0" dirty="0">
                <a:ln>
                  <a:noFill/>
                </a:ln>
                <a:solidFill>
                  <a:srgbClr val="F8F8F2"/>
                </a:solidFill>
                <a:effectLst/>
                <a:latin typeface="Consolas" panose="020B0609020204030204" pitchFamily="49" charset="0"/>
              </a:rPr>
              <a:t>} </a:t>
            </a:r>
          </a:p>
          <a:p>
            <a:pPr lvl="0" eaLnBrk="0" fontAlgn="base" hangingPunct="0">
              <a:spcBef>
                <a:spcPct val="0"/>
              </a:spcBef>
              <a:spcAft>
                <a:spcPct val="0"/>
              </a:spcAft>
            </a:pPr>
            <a:r>
              <a:rPr kumimoji="0" lang="en-US" altLang="en-US" sz="2000" b="0" i="0" u="none" strike="noStrike" cap="none" normalizeH="0" baseline="0" dirty="0">
                <a:ln>
                  <a:noFill/>
                </a:ln>
                <a:solidFill>
                  <a:srgbClr val="F8F8F2"/>
                </a:solidFill>
                <a:effectLst/>
                <a:latin typeface="Consolas" panose="020B0609020204030204" pitchFamily="49" charset="0"/>
              </a:rPr>
              <a:t>int </a:t>
            </a:r>
            <a:r>
              <a:rPr kumimoji="0" lang="en-US" altLang="en-US" sz="2000" b="0" i="0" u="none" strike="noStrike" cap="none" normalizeH="0" baseline="0" dirty="0">
                <a:ln>
                  <a:noFill/>
                </a:ln>
                <a:solidFill>
                  <a:srgbClr val="E6DB74"/>
                </a:solidFill>
                <a:effectLst/>
                <a:latin typeface="Consolas" panose="020B0609020204030204" pitchFamily="49" charset="0"/>
              </a:rPr>
              <a:t>factorial</a:t>
            </a:r>
            <a:r>
              <a:rPr kumimoji="0" lang="en-US" altLang="en-US" sz="2000" b="0" i="0" u="none" strike="noStrike" cap="none" normalizeH="0" baseline="0" dirty="0">
                <a:ln>
                  <a:noFill/>
                </a:ln>
                <a:solidFill>
                  <a:srgbClr val="F8F8F2"/>
                </a:solidFill>
                <a:effectLst/>
                <a:latin typeface="Consolas" panose="020B0609020204030204" pitchFamily="49" charset="0"/>
              </a:rPr>
              <a:t>(int x) {</a:t>
            </a:r>
            <a:r>
              <a:rPr lang="en-US" altLang="en-US" sz="2000" dirty="0">
                <a:solidFill>
                  <a:srgbClr val="708090"/>
                </a:solidFill>
                <a:latin typeface="Consolas" panose="020B0609020204030204" pitchFamily="49" charset="0"/>
              </a:rPr>
              <a:t>//defining the function</a:t>
            </a:r>
            <a:r>
              <a:rPr lang="en-US" altLang="en-US" sz="2000" dirty="0">
                <a:solidFill>
                  <a:srgbClr val="F8F8F2"/>
                </a:solidFill>
                <a:latin typeface="Consolas" panose="020B0609020204030204" pitchFamily="49" charset="0"/>
              </a:rPr>
              <a:t> </a:t>
            </a:r>
            <a:endParaRPr kumimoji="0" lang="en-US" altLang="en-US" sz="20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r = </a:t>
            </a:r>
            <a:r>
              <a:rPr kumimoji="0" lang="en-US" altLang="en-US" sz="2000" b="0" i="0" u="none" strike="noStrike" cap="none" normalizeH="0" baseline="0" dirty="0">
                <a:ln>
                  <a:noFill/>
                </a:ln>
                <a:solidFill>
                  <a:srgbClr val="AE81FF"/>
                </a:solidFill>
                <a:effectLst/>
                <a:latin typeface="Consolas" panose="020B0609020204030204" pitchFamily="49" charset="0"/>
              </a:rPr>
              <a:t>1</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66D9EF"/>
                </a:solidFill>
                <a:effectLst/>
                <a:latin typeface="Consolas" panose="020B0609020204030204" pitchFamily="49" charset="0"/>
              </a:rPr>
              <a:t>if</a:t>
            </a:r>
            <a:r>
              <a:rPr kumimoji="0" lang="en-US" altLang="en-US" sz="2000" b="0" i="0" u="none" strike="noStrike" cap="none" normalizeH="0" baseline="0" dirty="0">
                <a:ln>
                  <a:noFill/>
                </a:ln>
                <a:solidFill>
                  <a:srgbClr val="F8F8F2"/>
                </a:solidFill>
                <a:effectLst/>
                <a:latin typeface="Consolas" panose="020B0609020204030204" pitchFamily="49" charset="0"/>
              </a:rPr>
              <a:t>(x == </a:t>
            </a:r>
            <a:r>
              <a:rPr kumimoji="0" lang="en-US" altLang="en-US" sz="2000" b="0" i="0" u="none" strike="noStrike" cap="none" normalizeH="0" baseline="0" dirty="0">
                <a:ln>
                  <a:noFill/>
                </a:ln>
                <a:solidFill>
                  <a:srgbClr val="AE81FF"/>
                </a:solidFill>
                <a:effectLst/>
                <a:latin typeface="Consolas" panose="020B0609020204030204" pitchFamily="49" charset="0"/>
              </a:rPr>
              <a:t>1</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66D9EF"/>
                </a:solidFill>
                <a:effectLst/>
                <a:latin typeface="Consolas" panose="020B0609020204030204" pitchFamily="49" charset="0"/>
              </a:rPr>
              <a:t>return</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a:ln>
                  <a:noFill/>
                </a:ln>
                <a:solidFill>
                  <a:srgbClr val="AE81FF"/>
                </a:solidFill>
                <a:effectLst/>
                <a:latin typeface="Consolas" panose="020B0609020204030204" pitchFamily="49" charset="0"/>
              </a:rPr>
              <a:t>1</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66D9EF"/>
                </a:solidFill>
                <a:effectLst/>
                <a:latin typeface="Consolas" panose="020B0609020204030204" pitchFamily="49" charset="0"/>
              </a:rPr>
              <a:t>       else</a:t>
            </a:r>
            <a:r>
              <a:rPr kumimoji="0" lang="en-US" altLang="en-US" sz="2000" b="0" i="0" u="none" strike="noStrike" cap="none" normalizeH="0" baseline="0" dirty="0">
                <a:ln>
                  <a:noFill/>
                </a:ln>
                <a:solidFill>
                  <a:srgbClr val="F8F8F2"/>
                </a:solidFill>
                <a:effectLst/>
                <a:latin typeface="Consolas" panose="020B0609020204030204" pitchFamily="49" charset="0"/>
              </a:rPr>
              <a:t> r = x*</a:t>
            </a:r>
            <a:r>
              <a:rPr kumimoji="0" lang="en-US" altLang="en-US" sz="2000" b="0" i="0" u="none" strike="noStrike" cap="none" normalizeH="0" baseline="0" dirty="0">
                <a:ln>
                  <a:noFill/>
                </a:ln>
                <a:solidFill>
                  <a:srgbClr val="E6DB74"/>
                </a:solidFill>
                <a:effectLst/>
                <a:latin typeface="Consolas" panose="020B0609020204030204" pitchFamily="49" charset="0"/>
              </a:rPr>
              <a:t>factorial</a:t>
            </a:r>
            <a:r>
              <a:rPr kumimoji="0" lang="en-US" altLang="en-US" sz="2000" b="0" i="0" u="none" strike="noStrike" cap="none" normalizeH="0" baseline="0" dirty="0">
                <a:ln>
                  <a:noFill/>
                </a:ln>
                <a:solidFill>
                  <a:srgbClr val="F8F8F2"/>
                </a:solidFill>
                <a:effectLst/>
                <a:latin typeface="Consolas" panose="020B0609020204030204" pitchFamily="49" charset="0"/>
              </a:rPr>
              <a:t>(x</a:t>
            </a:r>
            <a:r>
              <a:rPr kumimoji="0" lang="en-US" altLang="en-US" sz="2000" b="0" i="0" u="none" strike="noStrike" cap="none" normalizeH="0" baseline="0" dirty="0">
                <a:ln>
                  <a:noFill/>
                </a:ln>
                <a:solidFill>
                  <a:srgbClr val="AE81FF"/>
                </a:solidFill>
                <a:effectLst/>
                <a:latin typeface="Consolas" panose="020B0609020204030204" pitchFamily="49" charset="0"/>
              </a:rPr>
              <a:t>-1</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a:ln>
                  <a:noFill/>
                </a:ln>
                <a:solidFill>
                  <a:srgbClr val="708090"/>
                </a:solidFill>
                <a:effectLst/>
                <a:latin typeface="Consolas" panose="020B0609020204030204" pitchFamily="49" charset="0"/>
              </a:rPr>
              <a:t>//recursion, since the 			function calls itself</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66D9EF"/>
                </a:solidFill>
                <a:effectLst/>
                <a:latin typeface="Consolas" panose="020B0609020204030204" pitchFamily="49" charset="0"/>
              </a:rPr>
              <a:t>return</a:t>
            </a:r>
            <a:r>
              <a:rPr kumimoji="0" lang="en-US" altLang="en-US" sz="2000" b="0" i="0" u="none" strike="noStrike" cap="none" normalizeH="0" baseline="0" dirty="0">
                <a:ln>
                  <a:noFill/>
                </a:ln>
                <a:solidFill>
                  <a:srgbClr val="F8F8F2"/>
                </a:solidFill>
                <a:effectLst/>
                <a:latin typeface="Consolas" panose="020B0609020204030204" pitchFamily="49" charset="0"/>
              </a:rPr>
              <a:t> 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a:ln>
                  <a:noFill/>
                </a:ln>
                <a:solidFill>
                  <a:schemeClr val="tx1"/>
                </a:solidFill>
                <a:effectLst/>
              </a:rPr>
              <a:t> </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3" name="Date Placeholder 2">
            <a:extLst>
              <a:ext uri="{FF2B5EF4-FFF2-40B4-BE49-F238E27FC236}">
                <a16:creationId xmlns:a16="http://schemas.microsoft.com/office/drawing/2014/main" id="{2BBA7F5F-021A-4BAB-9667-47DEB8FB7DC5}"/>
              </a:ext>
            </a:extLst>
          </p:cNvPr>
          <p:cNvSpPr>
            <a:spLocks noGrp="1"/>
          </p:cNvSpPr>
          <p:nvPr>
            <p:ph type="dt" sz="half" idx="10"/>
          </p:nvPr>
        </p:nvSpPr>
        <p:spPr/>
        <p:txBody>
          <a:bodyPr/>
          <a:lstStyle/>
          <a:p>
            <a:fld id="{FF438F8E-E982-41E8-995E-9E336F090BA9}" type="datetime1">
              <a:rPr lang="en-US" smtClean="0"/>
              <a:t>11/11/2021</a:t>
            </a:fld>
            <a:endParaRPr lang="en-US"/>
          </a:p>
        </p:txBody>
      </p:sp>
      <p:sp>
        <p:nvSpPr>
          <p:cNvPr id="6" name="Footer Placeholder 5">
            <a:extLst>
              <a:ext uri="{FF2B5EF4-FFF2-40B4-BE49-F238E27FC236}">
                <a16:creationId xmlns:a16="http://schemas.microsoft.com/office/drawing/2014/main" id="{7F837CB6-7271-4A7B-9F68-D60801879F8C}"/>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74BBC2A6-8416-41F8-A679-1C33FE14FC91}"/>
              </a:ext>
            </a:extLst>
          </p:cNvPr>
          <p:cNvSpPr>
            <a:spLocks noGrp="1"/>
          </p:cNvSpPr>
          <p:nvPr>
            <p:ph type="sldNum" sz="quarter" idx="12"/>
          </p:nvPr>
        </p:nvSpPr>
        <p:spPr/>
        <p:txBody>
          <a:bodyPr/>
          <a:lstStyle/>
          <a:p>
            <a:fld id="{E3D8312D-EBC0-4F04-8D11-9D6FEC6384CB}" type="slidenum">
              <a:rPr lang="en-US" smtClean="0"/>
              <a:t>5</a:t>
            </a:fld>
            <a:endParaRPr lang="en-US"/>
          </a:p>
        </p:txBody>
      </p:sp>
    </p:spTree>
    <p:extLst>
      <p:ext uri="{BB962C8B-B14F-4D97-AF65-F5344CB8AC3E}">
        <p14:creationId xmlns:p14="http://schemas.microsoft.com/office/powerpoint/2010/main" val="288139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41375"/>
          </a:xfrm>
        </p:spPr>
        <p:txBody>
          <a:bodyPr>
            <a:normAutofit/>
          </a:bodyPr>
          <a:lstStyle/>
          <a:p>
            <a:r>
              <a:rPr lang="en-US" sz="5400" b="1" dirty="0"/>
              <a:t>Types of Function calls in C</a:t>
            </a:r>
            <a:endParaRPr lang="en-US" sz="5400" dirty="0"/>
          </a:p>
        </p:txBody>
      </p:sp>
      <p:sp>
        <p:nvSpPr>
          <p:cNvPr id="4" name="Rectangle 3"/>
          <p:cNvSpPr/>
          <p:nvPr/>
        </p:nvSpPr>
        <p:spPr>
          <a:xfrm>
            <a:off x="838200" y="1206500"/>
            <a:ext cx="10210800" cy="5509200"/>
          </a:xfrm>
          <a:prstGeom prst="rect">
            <a:avLst/>
          </a:prstGeom>
        </p:spPr>
        <p:txBody>
          <a:bodyPr wrap="square">
            <a:spAutoFit/>
          </a:bodyPr>
          <a:lstStyle/>
          <a:p>
            <a:pPr algn="just"/>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Functions are called by their names, we all know that, then what is this tutorial for? </a:t>
            </a:r>
          </a:p>
          <a:p>
            <a:pPr algn="just"/>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Well if the function does not have any arguments, then to call a function you can directly use its name. </a:t>
            </a:r>
          </a:p>
          <a:p>
            <a:pPr algn="just"/>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But for functions with arguments, we can call a function in two different ways, based on how we specify the arguments, and these two ways are:</a:t>
            </a:r>
          </a:p>
          <a:p>
            <a:pPr algn="just">
              <a:buFont typeface="+mj-lt"/>
              <a:buAutoNum type="arabicPeriod"/>
            </a:pP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Call by Value</a:t>
            </a:r>
          </a:p>
          <a:p>
            <a:pPr algn="just">
              <a:buFont typeface="+mj-lt"/>
              <a:buAutoNum type="arabicPeriod"/>
            </a:pP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Call by Reference</a:t>
            </a:r>
          </a:p>
          <a:p>
            <a:pPr algn="just"/>
            <a:endParaRPr lang="en-US" sz="32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Date Placeholder 2">
            <a:extLst>
              <a:ext uri="{FF2B5EF4-FFF2-40B4-BE49-F238E27FC236}">
                <a16:creationId xmlns:a16="http://schemas.microsoft.com/office/drawing/2014/main" id="{5023B6BC-BE14-4A22-B6C9-C920FD56EC0F}"/>
              </a:ext>
            </a:extLst>
          </p:cNvPr>
          <p:cNvSpPr>
            <a:spLocks noGrp="1"/>
          </p:cNvSpPr>
          <p:nvPr>
            <p:ph type="dt" sz="half" idx="10"/>
          </p:nvPr>
        </p:nvSpPr>
        <p:spPr/>
        <p:txBody>
          <a:bodyPr/>
          <a:lstStyle/>
          <a:p>
            <a:fld id="{C3D87FE6-8AD4-4827-99D5-BF78B5DFA142}" type="datetime1">
              <a:rPr lang="en-US" smtClean="0"/>
              <a:t>11/11/2021</a:t>
            </a:fld>
            <a:endParaRPr lang="en-US"/>
          </a:p>
        </p:txBody>
      </p:sp>
      <p:sp>
        <p:nvSpPr>
          <p:cNvPr id="6" name="Footer Placeholder 5">
            <a:extLst>
              <a:ext uri="{FF2B5EF4-FFF2-40B4-BE49-F238E27FC236}">
                <a16:creationId xmlns:a16="http://schemas.microsoft.com/office/drawing/2014/main" id="{F667DB9B-754F-4A1F-B89E-DAF4EAF682E1}"/>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EAD677BB-AAFD-43A6-A4AC-58E3012260C0}"/>
              </a:ext>
            </a:extLst>
          </p:cNvPr>
          <p:cNvSpPr>
            <a:spLocks noGrp="1"/>
          </p:cNvSpPr>
          <p:nvPr>
            <p:ph type="sldNum" sz="quarter" idx="12"/>
          </p:nvPr>
        </p:nvSpPr>
        <p:spPr/>
        <p:txBody>
          <a:bodyPr/>
          <a:lstStyle/>
          <a:p>
            <a:fld id="{E3D8312D-EBC0-4F04-8D11-9D6FEC6384CB}" type="slidenum">
              <a:rPr lang="en-US" smtClean="0"/>
              <a:t>6</a:t>
            </a:fld>
            <a:endParaRPr lang="en-US"/>
          </a:p>
        </p:txBody>
      </p:sp>
    </p:spTree>
    <p:extLst>
      <p:ext uri="{BB962C8B-B14F-4D97-AF65-F5344CB8AC3E}">
        <p14:creationId xmlns:p14="http://schemas.microsoft.com/office/powerpoint/2010/main" val="1244201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8199" y="2008016"/>
            <a:ext cx="10781581" cy="2554545"/>
          </a:xfrm>
          <a:prstGeom prst="rect">
            <a:avLst/>
          </a:prstGeom>
        </p:spPr>
        <p:txBody>
          <a:bodyPr wrap="square">
            <a:spAutoFit/>
          </a:bodyPr>
          <a:lstStyle/>
          <a:p>
            <a:pPr algn="just"/>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Calling a function by value means, we pass the values of the arguments which are stored or copied into the formal parameters of the function. Hence, the original values are unchanged only the parameters inside the function changes.</a:t>
            </a:r>
          </a:p>
        </p:txBody>
      </p:sp>
      <p:sp>
        <p:nvSpPr>
          <p:cNvPr id="3" name="Date Placeholder 2">
            <a:extLst>
              <a:ext uri="{FF2B5EF4-FFF2-40B4-BE49-F238E27FC236}">
                <a16:creationId xmlns:a16="http://schemas.microsoft.com/office/drawing/2014/main" id="{5023B6BC-BE14-4A22-B6C9-C920FD56EC0F}"/>
              </a:ext>
            </a:extLst>
          </p:cNvPr>
          <p:cNvSpPr>
            <a:spLocks noGrp="1"/>
          </p:cNvSpPr>
          <p:nvPr>
            <p:ph type="dt" sz="half" idx="10"/>
          </p:nvPr>
        </p:nvSpPr>
        <p:spPr/>
        <p:txBody>
          <a:bodyPr/>
          <a:lstStyle/>
          <a:p>
            <a:fld id="{C3D87FE6-8AD4-4827-99D5-BF78B5DFA142}" type="datetime1">
              <a:rPr lang="en-US" smtClean="0"/>
              <a:t>11/11/2021</a:t>
            </a:fld>
            <a:endParaRPr lang="en-US"/>
          </a:p>
        </p:txBody>
      </p:sp>
      <p:sp>
        <p:nvSpPr>
          <p:cNvPr id="6" name="Footer Placeholder 5">
            <a:extLst>
              <a:ext uri="{FF2B5EF4-FFF2-40B4-BE49-F238E27FC236}">
                <a16:creationId xmlns:a16="http://schemas.microsoft.com/office/drawing/2014/main" id="{F667DB9B-754F-4A1F-B89E-DAF4EAF682E1}"/>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EAD677BB-AAFD-43A6-A4AC-58E3012260C0}"/>
              </a:ext>
            </a:extLst>
          </p:cNvPr>
          <p:cNvSpPr>
            <a:spLocks noGrp="1"/>
          </p:cNvSpPr>
          <p:nvPr>
            <p:ph type="sldNum" sz="quarter" idx="12"/>
          </p:nvPr>
        </p:nvSpPr>
        <p:spPr/>
        <p:txBody>
          <a:bodyPr/>
          <a:lstStyle/>
          <a:p>
            <a:fld id="{E3D8312D-EBC0-4F04-8D11-9D6FEC6384CB}" type="slidenum">
              <a:rPr lang="en-US" smtClean="0"/>
              <a:t>7</a:t>
            </a:fld>
            <a:endParaRPr lang="en-US"/>
          </a:p>
        </p:txBody>
      </p:sp>
      <p:sp>
        <p:nvSpPr>
          <p:cNvPr id="9" name="Title 8">
            <a:extLst>
              <a:ext uri="{FF2B5EF4-FFF2-40B4-BE49-F238E27FC236}">
                <a16:creationId xmlns:a16="http://schemas.microsoft.com/office/drawing/2014/main" id="{270E3E15-4221-4D19-B9CC-B46D6272B3E6}"/>
              </a:ext>
            </a:extLst>
          </p:cNvPr>
          <p:cNvSpPr>
            <a:spLocks noGrp="1"/>
          </p:cNvSpPr>
          <p:nvPr>
            <p:ph type="title"/>
          </p:nvPr>
        </p:nvSpPr>
        <p:spPr/>
        <p:txBody>
          <a:bodyPr/>
          <a:lstStyle/>
          <a:p>
            <a:r>
              <a:rPr lang="en-US" b="1"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Call by Value</a:t>
            </a:r>
            <a:endParaRPr lang="en-UG" dirty="0"/>
          </a:p>
        </p:txBody>
      </p:sp>
    </p:spTree>
    <p:extLst>
      <p:ext uri="{BB962C8B-B14F-4D97-AF65-F5344CB8AC3E}">
        <p14:creationId xmlns:p14="http://schemas.microsoft.com/office/powerpoint/2010/main" val="21797955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66940" y="577600"/>
            <a:ext cx="9058215" cy="5146230"/>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#include&lt;</a:t>
            </a:r>
            <a:r>
              <a:rPr kumimoji="0" lang="en-US" altLang="en-US" sz="2400" b="0" i="0" u="none" strike="noStrike" cap="none" normalizeH="0" baseline="0" dirty="0" err="1">
                <a:ln>
                  <a:noFill/>
                </a:ln>
                <a:solidFill>
                  <a:srgbClr val="F8F8F2"/>
                </a:solidFill>
                <a:effectLst/>
                <a:latin typeface="Consolas" panose="020B0609020204030204" pitchFamily="49" charset="0"/>
              </a:rPr>
              <a:t>stdio.h</a:t>
            </a:r>
            <a:r>
              <a:rPr kumimoji="0" lang="en-US" altLang="en-US" sz="24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void </a:t>
            </a:r>
            <a:r>
              <a:rPr kumimoji="0" lang="en-US" altLang="en-US" sz="2400" b="0" i="0" u="none" strike="noStrike" cap="none" normalizeH="0" baseline="0" dirty="0" err="1">
                <a:ln>
                  <a:noFill/>
                </a:ln>
                <a:solidFill>
                  <a:srgbClr val="E6DB74"/>
                </a:solidFill>
                <a:effectLst/>
                <a:latin typeface="Consolas" panose="020B0609020204030204" pitchFamily="49" charset="0"/>
              </a:rPr>
              <a:t>calc</a:t>
            </a: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err="1">
                <a:ln>
                  <a:noFill/>
                </a:ln>
                <a:solidFill>
                  <a:srgbClr val="F8F8F2"/>
                </a:solidFill>
                <a:effectLst/>
                <a:latin typeface="Consolas" panose="020B0609020204030204" pitchFamily="49" charset="0"/>
              </a:rPr>
              <a:t>int</a:t>
            </a:r>
            <a:r>
              <a:rPr kumimoji="0" lang="en-US" altLang="en-US" sz="24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F8F8F2"/>
                </a:solidFill>
                <a:effectLst/>
                <a:latin typeface="Consolas" panose="020B0609020204030204" pitchFamily="49" charset="0"/>
              </a:rPr>
              <a:t>int</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E6DB74"/>
                </a:solidFill>
                <a:effectLst/>
                <a:latin typeface="Consolas" panose="020B0609020204030204" pitchFamily="49" charset="0"/>
              </a:rPr>
              <a:t>main</a:t>
            </a:r>
            <a:r>
              <a:rPr kumimoji="0" lang="en-US" altLang="en-US" sz="24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err="1">
                <a:ln>
                  <a:noFill/>
                </a:ln>
                <a:solidFill>
                  <a:srgbClr val="F8F8F2"/>
                </a:solidFill>
                <a:effectLst/>
                <a:latin typeface="Consolas" panose="020B0609020204030204" pitchFamily="49" charset="0"/>
              </a:rPr>
              <a:t>int</a:t>
            </a:r>
            <a:r>
              <a:rPr kumimoji="0" lang="en-US" altLang="en-US" sz="2400" b="0" i="0" u="none" strike="noStrike" cap="none" normalizeH="0" baseline="0" dirty="0">
                <a:ln>
                  <a:noFill/>
                </a:ln>
                <a:solidFill>
                  <a:srgbClr val="F8F8F2"/>
                </a:solidFill>
                <a:effectLst/>
                <a:latin typeface="Consolas" panose="020B0609020204030204" pitchFamily="49" charset="0"/>
              </a:rPr>
              <a:t> x = </a:t>
            </a:r>
            <a:r>
              <a:rPr kumimoji="0" lang="en-US" altLang="en-US" sz="2400" b="0" i="0" u="none" strike="noStrike" cap="none" normalizeH="0" baseline="0" dirty="0">
                <a:ln>
                  <a:noFill/>
                </a:ln>
                <a:solidFill>
                  <a:srgbClr val="AE81FF"/>
                </a:solidFill>
                <a:effectLst/>
                <a:latin typeface="Consolas" panose="020B0609020204030204" pitchFamily="49" charset="0"/>
              </a:rPr>
              <a:t>10</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E6DB74"/>
                </a:solidFill>
                <a:effectLst/>
                <a:latin typeface="Consolas" panose="020B0609020204030204" pitchFamily="49" charset="0"/>
              </a:rPr>
              <a:t>	</a:t>
            </a:r>
            <a:r>
              <a:rPr kumimoji="0" lang="en-US" altLang="en-US" sz="2400" b="0" i="0" u="none" strike="noStrike" cap="none" normalizeH="0" baseline="0" dirty="0" err="1">
                <a:ln>
                  <a:noFill/>
                </a:ln>
                <a:solidFill>
                  <a:srgbClr val="E6DB74"/>
                </a:solidFill>
                <a:effectLst/>
                <a:latin typeface="Consolas" panose="020B0609020204030204" pitchFamily="49" charset="0"/>
              </a:rPr>
              <a:t>calc</a:t>
            </a:r>
            <a:r>
              <a:rPr kumimoji="0" lang="en-US" altLang="en-US" sz="2400" b="0" i="0" u="none" strike="noStrike" cap="none" normalizeH="0" baseline="0" dirty="0">
                <a:ln>
                  <a:noFill/>
                </a:ln>
                <a:solidFill>
                  <a:srgbClr val="F8F8F2"/>
                </a:solidFill>
                <a:effectLst/>
                <a:latin typeface="Consolas" panose="020B0609020204030204" pitchFamily="49" charset="0"/>
              </a:rPr>
              <a:t>(x); </a:t>
            </a:r>
            <a:r>
              <a:rPr kumimoji="0" lang="en-US" altLang="en-US" sz="2400" b="0" i="0" u="none" strike="noStrike" cap="none" normalizeH="0" baseline="0" dirty="0">
                <a:ln>
                  <a:noFill/>
                </a:ln>
                <a:solidFill>
                  <a:srgbClr val="708090"/>
                </a:solidFill>
                <a:effectLst/>
                <a:latin typeface="Consolas" panose="020B0609020204030204" pitchFamily="49" charset="0"/>
              </a:rPr>
              <a:t>// this will print the value of 'x'</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err="1">
                <a:ln>
                  <a:noFill/>
                </a:ln>
                <a:solidFill>
                  <a:srgbClr val="E6DB74"/>
                </a:solidFill>
                <a:effectLst/>
                <a:latin typeface="Consolas" panose="020B0609020204030204" pitchFamily="49" charset="0"/>
              </a:rPr>
              <a:t>printf</a:t>
            </a: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a:ln>
                  <a:noFill/>
                </a:ln>
                <a:solidFill>
                  <a:srgbClr val="A6E22E"/>
                </a:solidFill>
                <a:effectLst/>
                <a:latin typeface="Consolas" panose="020B0609020204030204" pitchFamily="49" charset="0"/>
              </a:rPr>
              <a:t>"\</a:t>
            </a:r>
            <a:r>
              <a:rPr kumimoji="0" lang="en-US" altLang="en-US" sz="2400" b="0" i="0" u="none" strike="noStrike" cap="none" normalizeH="0" baseline="0" dirty="0" err="1">
                <a:ln>
                  <a:noFill/>
                </a:ln>
                <a:solidFill>
                  <a:srgbClr val="A6E22E"/>
                </a:solidFill>
                <a:effectLst/>
                <a:latin typeface="Consolas" panose="020B0609020204030204" pitchFamily="49" charset="0"/>
              </a:rPr>
              <a:t>nvalue</a:t>
            </a:r>
            <a:r>
              <a:rPr kumimoji="0" lang="en-US" altLang="en-US" sz="2400" b="0" i="0" u="none" strike="noStrike" cap="none" normalizeH="0" baseline="0" dirty="0">
                <a:ln>
                  <a:noFill/>
                </a:ln>
                <a:solidFill>
                  <a:srgbClr val="A6E22E"/>
                </a:solidFill>
                <a:effectLst/>
                <a:latin typeface="Consolas" panose="020B0609020204030204" pitchFamily="49" charset="0"/>
              </a:rPr>
              <a:t> of x in main is %d"</a:t>
            </a:r>
            <a:r>
              <a:rPr kumimoji="0" lang="en-US" altLang="en-US" sz="24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66D9EF"/>
                </a:solidFill>
                <a:effectLst/>
                <a:latin typeface="Consolas" panose="020B0609020204030204" pitchFamily="49" charset="0"/>
              </a:rPr>
              <a:t>	return</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AE81FF"/>
                </a:solidFill>
                <a:effectLst/>
                <a:latin typeface="Consolas" panose="020B0609020204030204" pitchFamily="49" charset="0"/>
              </a:rPr>
              <a:t>0</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void </a:t>
            </a:r>
            <a:r>
              <a:rPr kumimoji="0" lang="en-US" altLang="en-US" sz="2400" b="0" i="0" u="none" strike="noStrike" cap="none" normalizeH="0" baseline="0" dirty="0" err="1">
                <a:ln>
                  <a:noFill/>
                </a:ln>
                <a:solidFill>
                  <a:srgbClr val="E6DB74"/>
                </a:solidFill>
                <a:effectLst/>
                <a:latin typeface="Consolas" panose="020B0609020204030204" pitchFamily="49" charset="0"/>
              </a:rPr>
              <a:t>calc</a:t>
            </a: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err="1">
                <a:ln>
                  <a:noFill/>
                </a:ln>
                <a:solidFill>
                  <a:srgbClr val="F8F8F2"/>
                </a:solidFill>
                <a:effectLst/>
                <a:latin typeface="Consolas" panose="020B0609020204030204" pitchFamily="49" charset="0"/>
              </a:rPr>
              <a:t>int</a:t>
            </a:r>
            <a:r>
              <a:rPr kumimoji="0" lang="en-US" altLang="en-US" sz="2400" b="0" i="0" u="none" strike="noStrike" cap="none" normalizeH="0" baseline="0" dirty="0">
                <a:ln>
                  <a:noFill/>
                </a:ln>
                <a:solidFill>
                  <a:srgbClr val="F8F8F2"/>
                </a:solidFill>
                <a:effectLst/>
                <a:latin typeface="Consolas" panose="020B0609020204030204" pitchFamily="49" charset="0"/>
              </a:rPr>
              <a:t> x)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708090"/>
                </a:solidFill>
                <a:effectLst/>
                <a:latin typeface="Consolas" panose="020B0609020204030204" pitchFamily="49" charset="0"/>
              </a:rPr>
              <a:t>	// changing the value of 'x'</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	x = x + </a:t>
            </a:r>
            <a:r>
              <a:rPr kumimoji="0" lang="en-US" altLang="en-US" sz="2400" b="0" i="0" u="none" strike="noStrike" cap="none" normalizeH="0" baseline="0" dirty="0">
                <a:ln>
                  <a:noFill/>
                </a:ln>
                <a:solidFill>
                  <a:srgbClr val="AE81FF"/>
                </a:solidFill>
                <a:effectLst/>
                <a:latin typeface="Consolas" panose="020B0609020204030204" pitchFamily="49" charset="0"/>
              </a:rPr>
              <a:t>10</a:t>
            </a:r>
            <a:r>
              <a:rPr kumimoji="0" lang="en-US" altLang="en-US" sz="24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E6DB74"/>
                </a:solidFill>
                <a:effectLst/>
                <a:latin typeface="Consolas" panose="020B0609020204030204" pitchFamily="49" charset="0"/>
              </a:rPr>
              <a:t>	</a:t>
            </a:r>
            <a:r>
              <a:rPr kumimoji="0" lang="en-US" altLang="en-US" sz="2400" b="0" i="0" u="none" strike="noStrike" cap="none" normalizeH="0" baseline="0" dirty="0" err="1">
                <a:ln>
                  <a:noFill/>
                </a:ln>
                <a:solidFill>
                  <a:srgbClr val="E6DB74"/>
                </a:solidFill>
                <a:effectLst/>
                <a:latin typeface="Consolas" panose="020B0609020204030204" pitchFamily="49" charset="0"/>
              </a:rPr>
              <a:t>printf</a:t>
            </a: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a:ln>
                  <a:noFill/>
                </a:ln>
                <a:solidFill>
                  <a:srgbClr val="A6E22E"/>
                </a:solidFill>
                <a:effectLst/>
                <a:latin typeface="Consolas" panose="020B0609020204030204" pitchFamily="49" charset="0"/>
              </a:rPr>
              <a:t>"value of x in </a:t>
            </a:r>
            <a:r>
              <a:rPr kumimoji="0" lang="en-US" altLang="en-US" sz="2400" b="0" i="0" u="none" strike="noStrike" cap="none" normalizeH="0" baseline="0" dirty="0" err="1">
                <a:ln>
                  <a:noFill/>
                </a:ln>
                <a:solidFill>
                  <a:srgbClr val="A6E22E"/>
                </a:solidFill>
                <a:effectLst/>
                <a:latin typeface="Consolas" panose="020B0609020204030204" pitchFamily="49" charset="0"/>
              </a:rPr>
              <a:t>calc</a:t>
            </a:r>
            <a:r>
              <a:rPr kumimoji="0" lang="en-US" altLang="en-US" sz="2400" b="0" i="0" u="none" strike="noStrike" cap="none" normalizeH="0" baseline="0" dirty="0">
                <a:ln>
                  <a:noFill/>
                </a:ln>
                <a:solidFill>
                  <a:srgbClr val="A6E22E"/>
                </a:solidFill>
                <a:effectLst/>
                <a:latin typeface="Consolas" panose="020B0609020204030204" pitchFamily="49" charset="0"/>
              </a:rPr>
              <a:t> function is %d "</a:t>
            </a:r>
            <a:r>
              <a:rPr kumimoji="0" lang="en-US" altLang="en-US" sz="24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3200" b="0" i="0" u="none" strike="noStrike" cap="none" normalizeH="0" baseline="0" dirty="0">
                <a:ln>
                  <a:noFill/>
                </a:ln>
                <a:solidFill>
                  <a:schemeClr val="tx1"/>
                </a:solidFill>
                <a:effectLst/>
              </a:rPr>
              <a:t> </a:t>
            </a:r>
            <a:endParaRPr kumimoji="0" lang="en-US" altLang="en-US" sz="4800" b="0" i="0" u="none" strike="noStrike" cap="none" normalizeH="0" baseline="0" dirty="0">
              <a:ln>
                <a:noFill/>
              </a:ln>
              <a:solidFill>
                <a:schemeClr val="tx1"/>
              </a:solidFill>
              <a:effectLst/>
              <a:latin typeface="Arial" panose="020B0604020202020204" pitchFamily="34" charset="0"/>
            </a:endParaRPr>
          </a:p>
        </p:txBody>
      </p:sp>
      <p:sp>
        <p:nvSpPr>
          <p:cNvPr id="5" name="TextBox 4"/>
          <p:cNvSpPr txBox="1"/>
          <p:nvPr/>
        </p:nvSpPr>
        <p:spPr>
          <a:xfrm>
            <a:off x="9429390" y="1345417"/>
            <a:ext cx="2587206" cy="1200329"/>
          </a:xfrm>
          <a:prstGeom prst="rect">
            <a:avLst/>
          </a:prstGeom>
          <a:noFill/>
          <a:ln>
            <a:solidFill>
              <a:schemeClr val="tx1"/>
            </a:solidFill>
          </a:ln>
        </p:spPr>
        <p:txBody>
          <a:bodyPr wrap="square" rtlCol="0">
            <a:spAutoFit/>
          </a:bodyPr>
          <a:lstStyle/>
          <a:p>
            <a:r>
              <a:rPr lang="en-US" b="1" dirty="0"/>
              <a:t>Output </a:t>
            </a:r>
          </a:p>
          <a:p>
            <a:r>
              <a:rPr lang="en-US" dirty="0"/>
              <a:t>value of x in </a:t>
            </a:r>
            <a:r>
              <a:rPr lang="en-US" dirty="0" err="1"/>
              <a:t>calc</a:t>
            </a:r>
            <a:r>
              <a:rPr lang="en-US" dirty="0"/>
              <a:t> function is 20</a:t>
            </a:r>
          </a:p>
          <a:p>
            <a:r>
              <a:rPr lang="en-US" dirty="0"/>
              <a:t>value of x in main is 10</a:t>
            </a:r>
          </a:p>
        </p:txBody>
      </p:sp>
      <p:sp>
        <p:nvSpPr>
          <p:cNvPr id="2" name="Date Placeholder 1">
            <a:extLst>
              <a:ext uri="{FF2B5EF4-FFF2-40B4-BE49-F238E27FC236}">
                <a16:creationId xmlns:a16="http://schemas.microsoft.com/office/drawing/2014/main" id="{59B46E11-D44D-456A-9DED-134474CDDC8E}"/>
              </a:ext>
            </a:extLst>
          </p:cNvPr>
          <p:cNvSpPr>
            <a:spLocks noGrp="1"/>
          </p:cNvSpPr>
          <p:nvPr>
            <p:ph type="dt" sz="half" idx="10"/>
          </p:nvPr>
        </p:nvSpPr>
        <p:spPr/>
        <p:txBody>
          <a:bodyPr/>
          <a:lstStyle/>
          <a:p>
            <a:fld id="{F3215881-004C-46A9-A35E-52578EA1ED7D}" type="datetime1">
              <a:rPr lang="en-US" smtClean="0"/>
              <a:t>11/11/2021</a:t>
            </a:fld>
            <a:endParaRPr lang="en-US"/>
          </a:p>
        </p:txBody>
      </p:sp>
      <p:sp>
        <p:nvSpPr>
          <p:cNvPr id="3" name="Footer Placeholder 2">
            <a:extLst>
              <a:ext uri="{FF2B5EF4-FFF2-40B4-BE49-F238E27FC236}">
                <a16:creationId xmlns:a16="http://schemas.microsoft.com/office/drawing/2014/main" id="{511A28DF-41B4-41DB-8086-92384A0186D9}"/>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568A0E0B-FEA3-440F-9C23-16C6824BB3AF}"/>
              </a:ext>
            </a:extLst>
          </p:cNvPr>
          <p:cNvSpPr>
            <a:spLocks noGrp="1"/>
          </p:cNvSpPr>
          <p:nvPr>
            <p:ph type="sldNum" sz="quarter" idx="12"/>
          </p:nvPr>
        </p:nvSpPr>
        <p:spPr/>
        <p:txBody>
          <a:bodyPr/>
          <a:lstStyle/>
          <a:p>
            <a:fld id="{E3D8312D-EBC0-4F04-8D11-9D6FEC6384CB}" type="slidenum">
              <a:rPr lang="en-US" smtClean="0"/>
              <a:t>8</a:t>
            </a:fld>
            <a:endParaRPr lang="en-US"/>
          </a:p>
        </p:txBody>
      </p:sp>
    </p:spTree>
    <p:extLst>
      <p:ext uri="{BB962C8B-B14F-4D97-AF65-F5344CB8AC3E}">
        <p14:creationId xmlns:p14="http://schemas.microsoft.com/office/powerpoint/2010/main" val="771555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0058401" y="6211669"/>
            <a:ext cx="1965277" cy="646331"/>
          </a:xfrm>
          <a:prstGeom prst="rect">
            <a:avLst/>
          </a:prstGeom>
          <a:noFill/>
          <a:ln>
            <a:solidFill>
              <a:schemeClr val="tx1"/>
            </a:solidFill>
          </a:ln>
        </p:spPr>
        <p:txBody>
          <a:bodyPr wrap="square" rtlCol="0">
            <a:spAutoFit/>
          </a:bodyPr>
          <a:lstStyle/>
          <a:p>
            <a:r>
              <a:rPr lang="en-US" b="1" dirty="0"/>
              <a:t>OUTPUT</a:t>
            </a:r>
          </a:p>
          <a:p>
            <a:r>
              <a:rPr lang="en-US" dirty="0"/>
              <a:t>value of x is 20</a:t>
            </a:r>
          </a:p>
        </p:txBody>
      </p:sp>
      <p:sp>
        <p:nvSpPr>
          <p:cNvPr id="2" name="Date Placeholder 1">
            <a:extLst>
              <a:ext uri="{FF2B5EF4-FFF2-40B4-BE49-F238E27FC236}">
                <a16:creationId xmlns:a16="http://schemas.microsoft.com/office/drawing/2014/main" id="{B490B41F-616F-4653-AED2-E1D67903C518}"/>
              </a:ext>
            </a:extLst>
          </p:cNvPr>
          <p:cNvSpPr>
            <a:spLocks noGrp="1"/>
          </p:cNvSpPr>
          <p:nvPr>
            <p:ph type="dt" sz="half" idx="10"/>
          </p:nvPr>
        </p:nvSpPr>
        <p:spPr/>
        <p:txBody>
          <a:bodyPr/>
          <a:lstStyle/>
          <a:p>
            <a:fld id="{B6F4FCA1-244A-450F-98E7-870995456423}" type="datetime1">
              <a:rPr lang="en-US" smtClean="0"/>
              <a:t>11/11/2021</a:t>
            </a:fld>
            <a:endParaRPr lang="en-US"/>
          </a:p>
        </p:txBody>
      </p:sp>
      <p:sp>
        <p:nvSpPr>
          <p:cNvPr id="4" name="Rectangle 1"/>
          <p:cNvSpPr>
            <a:spLocks noChangeArrowheads="1"/>
          </p:cNvSpPr>
          <p:nvPr/>
        </p:nvSpPr>
        <p:spPr bwMode="auto">
          <a:xfrm>
            <a:off x="669702" y="424175"/>
            <a:ext cx="11064868" cy="5570756"/>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 this case, the actual variable </a:t>
            </a:r>
            <a:r>
              <a:rPr kumimoji="0" lang="en-US" altLang="en-US" sz="4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x</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not changed. This is because we are passing the argument by value, hence a copy of </a:t>
            </a:r>
            <a:r>
              <a:rPr kumimoji="0" lang="en-US" altLang="en-US" sz="4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x</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passed to the function, which is updated during function execution, and that copied value in the function is destroyed when the function ends(goes out of scope). </a:t>
            </a:r>
            <a:endParaRPr kumimoji="0" lang="en-US" altLang="en-US" sz="36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So </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variable </a:t>
            </a:r>
            <a:r>
              <a:rPr kumimoji="0" lang="en-US" altLang="en-US" sz="4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x</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inside the </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main()</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function is never changed and hence, still holds a value of </a:t>
            </a:r>
            <a:r>
              <a:rPr kumimoji="0" lang="en-US" altLang="en-US" sz="36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10</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3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But we can change this program to let the function modify the original</a:t>
            </a:r>
            <a:r>
              <a:rPr kumimoji="0" lang="en-US" altLang="en-US" sz="48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6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x</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variable, by making the function </a:t>
            </a:r>
            <a:r>
              <a:rPr kumimoji="0" lang="en-US" altLang="en-US" sz="32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calc</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return a value, and storing that value in x.</a:t>
            </a:r>
            <a:endParaRPr kumimoji="0" lang="en-US" altLang="en-US" sz="5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Footer Placeholder 2">
            <a:extLst>
              <a:ext uri="{FF2B5EF4-FFF2-40B4-BE49-F238E27FC236}">
                <a16:creationId xmlns:a16="http://schemas.microsoft.com/office/drawing/2014/main" id="{9E470ECA-AF07-40B0-A63F-ED960D3C7961}"/>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33A79CBB-131F-4B9B-AEB9-07DC8ECE1689}"/>
              </a:ext>
            </a:extLst>
          </p:cNvPr>
          <p:cNvSpPr>
            <a:spLocks noGrp="1"/>
          </p:cNvSpPr>
          <p:nvPr>
            <p:ph type="sldNum" sz="quarter" idx="12"/>
          </p:nvPr>
        </p:nvSpPr>
        <p:spPr/>
        <p:txBody>
          <a:bodyPr/>
          <a:lstStyle/>
          <a:p>
            <a:fld id="{E3D8312D-EBC0-4F04-8D11-9D6FEC6384CB}" type="slidenum">
              <a:rPr lang="en-US" smtClean="0"/>
              <a:t>9</a:t>
            </a:fld>
            <a:endParaRPr lang="en-US"/>
          </a:p>
        </p:txBody>
      </p:sp>
    </p:spTree>
    <p:extLst>
      <p:ext uri="{BB962C8B-B14F-4D97-AF65-F5344CB8AC3E}">
        <p14:creationId xmlns:p14="http://schemas.microsoft.com/office/powerpoint/2010/main" val="523445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9886951" y="1607011"/>
            <a:ext cx="1965277" cy="646331"/>
          </a:xfrm>
          <a:prstGeom prst="rect">
            <a:avLst/>
          </a:prstGeom>
          <a:noFill/>
          <a:ln>
            <a:solidFill>
              <a:schemeClr val="tx1"/>
            </a:solidFill>
          </a:ln>
        </p:spPr>
        <p:txBody>
          <a:bodyPr wrap="square" rtlCol="0">
            <a:spAutoFit/>
          </a:bodyPr>
          <a:lstStyle/>
          <a:p>
            <a:r>
              <a:rPr lang="en-US" b="1" dirty="0"/>
              <a:t>OUTPUT</a:t>
            </a:r>
          </a:p>
          <a:p>
            <a:r>
              <a:rPr lang="en-US" dirty="0"/>
              <a:t>value of x is 20</a:t>
            </a:r>
          </a:p>
        </p:txBody>
      </p:sp>
      <p:sp>
        <p:nvSpPr>
          <p:cNvPr id="2" name="Date Placeholder 1">
            <a:extLst>
              <a:ext uri="{FF2B5EF4-FFF2-40B4-BE49-F238E27FC236}">
                <a16:creationId xmlns:a16="http://schemas.microsoft.com/office/drawing/2014/main" id="{B490B41F-616F-4653-AED2-E1D67903C518}"/>
              </a:ext>
            </a:extLst>
          </p:cNvPr>
          <p:cNvSpPr>
            <a:spLocks noGrp="1"/>
          </p:cNvSpPr>
          <p:nvPr>
            <p:ph type="dt" sz="half" idx="10"/>
          </p:nvPr>
        </p:nvSpPr>
        <p:spPr/>
        <p:txBody>
          <a:bodyPr/>
          <a:lstStyle/>
          <a:p>
            <a:fld id="{B6F4FCA1-244A-450F-98E7-870995456423}" type="datetime1">
              <a:rPr lang="en-US" smtClean="0"/>
              <a:t>11/11/2021</a:t>
            </a:fld>
            <a:endParaRPr lang="en-US"/>
          </a:p>
        </p:txBody>
      </p:sp>
      <p:sp>
        <p:nvSpPr>
          <p:cNvPr id="5" name="Rectangle 2"/>
          <p:cNvSpPr>
            <a:spLocks noChangeArrowheads="1"/>
          </p:cNvSpPr>
          <p:nvPr/>
        </p:nvSpPr>
        <p:spPr bwMode="auto">
          <a:xfrm>
            <a:off x="544286" y="486867"/>
            <a:ext cx="9130393" cy="5454007"/>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#include&lt;</a:t>
            </a:r>
            <a:r>
              <a:rPr kumimoji="0" lang="en-US" altLang="en-US" sz="2800" b="0" i="0" u="none" strike="noStrike" cap="none" normalizeH="0" baseline="0" dirty="0" err="1">
                <a:ln>
                  <a:noFill/>
                </a:ln>
                <a:solidFill>
                  <a:srgbClr val="F8F8F2"/>
                </a:solidFill>
                <a:effectLst/>
                <a:latin typeface="Consolas" panose="020B0609020204030204" pitchFamily="49" charset="0"/>
              </a:rPr>
              <a:t>stdio.h</a:t>
            </a:r>
            <a:r>
              <a:rPr kumimoji="0" lang="en-US" altLang="en-US" sz="28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err="1">
                <a:ln>
                  <a:noFill/>
                </a:ln>
                <a:solidFill>
                  <a:srgbClr val="E6DB74"/>
                </a:solidFill>
                <a:effectLst/>
                <a:latin typeface="Consolas" panose="020B0609020204030204" pitchFamily="49" charset="0"/>
              </a:rPr>
              <a:t>calc</a:t>
            </a:r>
            <a:r>
              <a:rPr kumimoji="0" lang="en-US" altLang="en-US" sz="28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E6DB74"/>
                </a:solidFill>
                <a:effectLst/>
                <a:latin typeface="Consolas" panose="020B0609020204030204" pitchFamily="49" charset="0"/>
              </a:rPr>
              <a:t>main</a:t>
            </a:r>
            <a:r>
              <a:rPr kumimoji="0" lang="en-US" altLang="en-US" sz="28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x = </a:t>
            </a:r>
            <a:r>
              <a:rPr kumimoji="0" lang="en-US" altLang="en-US" sz="2800" b="0" i="0" u="none" strike="noStrike" cap="none" normalizeH="0" baseline="0" dirty="0">
                <a:ln>
                  <a:noFill/>
                </a:ln>
                <a:solidFill>
                  <a:srgbClr val="AE81FF"/>
                </a:solidFill>
                <a:effectLst/>
                <a:latin typeface="Consolas" panose="020B0609020204030204" pitchFamily="49" charset="0"/>
              </a:rPr>
              <a:t>10</a:t>
            </a:r>
            <a:r>
              <a:rPr kumimoji="0" lang="en-US" altLang="en-US" sz="2800" b="0" i="0" u="none" strike="noStrike" cap="none" normalizeH="0" baseline="0" dirty="0" smtClean="0">
                <a:ln>
                  <a:noFill/>
                </a:ln>
                <a:solidFill>
                  <a:srgbClr val="F8F8F2"/>
                </a:solidFill>
                <a:effectLst/>
                <a:latin typeface="Consolas" panose="020B0609020204030204" pitchFamily="49" charset="0"/>
              </a:rPr>
              <a:t>;</a:t>
            </a:r>
            <a:endParaRPr kumimoji="0" lang="en-US" altLang="en-US" sz="28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err="1">
                <a:ln>
                  <a:noFill/>
                </a:ln>
                <a:solidFill>
                  <a:srgbClr val="E6DB74"/>
                </a:solidFill>
                <a:effectLst/>
                <a:latin typeface="Consolas" panose="020B0609020204030204" pitchFamily="49" charset="0"/>
              </a:rPr>
              <a:t>calc</a:t>
            </a:r>
            <a:r>
              <a:rPr kumimoji="0" lang="en-US" altLang="en-US" sz="2800" b="0" i="0" u="none" strike="noStrike" cap="none" normalizeH="0" baseline="0" dirty="0">
                <a:ln>
                  <a:noFill/>
                </a:ln>
                <a:solidFill>
                  <a:srgbClr val="F8F8F2"/>
                </a:solidFill>
                <a:effectLst/>
                <a:latin typeface="Consolas" panose="020B0609020204030204" pitchFamily="49" charset="0"/>
              </a:rPr>
              <a:t>(x);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err="1">
                <a:ln>
                  <a:noFill/>
                </a:ln>
                <a:solidFill>
                  <a:srgbClr val="E6DB74"/>
                </a:solidFill>
                <a:effectLst/>
                <a:latin typeface="Consolas" panose="020B0609020204030204" pitchFamily="49" charset="0"/>
              </a:rPr>
              <a:t>printf</a:t>
            </a:r>
            <a:r>
              <a:rPr kumimoji="0" lang="en-US" altLang="en-US" sz="28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a:ln>
                  <a:noFill/>
                </a:ln>
                <a:solidFill>
                  <a:srgbClr val="A6E22E"/>
                </a:solidFill>
                <a:effectLst/>
                <a:latin typeface="Consolas" panose="020B0609020204030204" pitchFamily="49" charset="0"/>
              </a:rPr>
              <a:t>"value of x is %d"</a:t>
            </a:r>
            <a:r>
              <a:rPr kumimoji="0" lang="en-US" altLang="en-US" sz="28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66D9EF"/>
                </a:solidFill>
                <a:effectLst/>
                <a:latin typeface="Consolas" panose="020B0609020204030204" pitchFamily="49" charset="0"/>
              </a:rPr>
              <a:t>return</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AE81FF"/>
                </a:solidFill>
                <a:effectLst/>
                <a:latin typeface="Consolas" panose="020B0609020204030204" pitchFamily="49" charset="0"/>
              </a:rPr>
              <a:t>0</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err="1">
                <a:ln>
                  <a:noFill/>
                </a:ln>
                <a:solidFill>
                  <a:srgbClr val="E6DB74"/>
                </a:solidFill>
                <a:effectLst/>
                <a:latin typeface="Consolas" panose="020B0609020204030204" pitchFamily="49" charset="0"/>
              </a:rPr>
              <a:t>calc</a:t>
            </a:r>
            <a:r>
              <a:rPr kumimoji="0" lang="en-US" altLang="en-US" sz="28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x)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x = x + </a:t>
            </a:r>
            <a:r>
              <a:rPr kumimoji="0" lang="en-US" altLang="en-US" sz="2800" b="0" i="0" u="none" strike="noStrike" cap="none" normalizeH="0" baseline="0" dirty="0">
                <a:ln>
                  <a:noFill/>
                </a:ln>
                <a:solidFill>
                  <a:srgbClr val="AE81FF"/>
                </a:solidFill>
                <a:effectLst/>
                <a:latin typeface="Consolas" panose="020B0609020204030204" pitchFamily="49" charset="0"/>
              </a:rPr>
              <a:t>10</a:t>
            </a:r>
            <a:r>
              <a:rPr kumimoji="0" lang="en-US" altLang="en-US" sz="28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66D9EF"/>
                </a:solidFill>
                <a:effectLst/>
                <a:latin typeface="Consolas" panose="020B0609020204030204" pitchFamily="49" charset="0"/>
              </a:rPr>
              <a:t>return</a:t>
            </a:r>
            <a:r>
              <a:rPr kumimoji="0" lang="en-US" altLang="en-US" sz="28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a:t>
            </a:r>
            <a:r>
              <a:rPr kumimoji="0" lang="en-US" altLang="en-US" sz="3600" b="0" i="0" u="none" strike="noStrike" cap="none" normalizeH="0" baseline="0" dirty="0">
                <a:ln>
                  <a:noFill/>
                </a:ln>
                <a:solidFill>
                  <a:schemeClr val="tx1"/>
                </a:solidFill>
                <a:effectLst/>
              </a:rPr>
              <a:t> </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3" name="Footer Placeholder 2">
            <a:extLst>
              <a:ext uri="{FF2B5EF4-FFF2-40B4-BE49-F238E27FC236}">
                <a16:creationId xmlns:a16="http://schemas.microsoft.com/office/drawing/2014/main" id="{9E470ECA-AF07-40B0-A63F-ED960D3C7961}"/>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33A79CBB-131F-4B9B-AEB9-07DC8ECE1689}"/>
              </a:ext>
            </a:extLst>
          </p:cNvPr>
          <p:cNvSpPr>
            <a:spLocks noGrp="1"/>
          </p:cNvSpPr>
          <p:nvPr>
            <p:ph type="sldNum" sz="quarter" idx="12"/>
          </p:nvPr>
        </p:nvSpPr>
        <p:spPr/>
        <p:txBody>
          <a:bodyPr/>
          <a:lstStyle/>
          <a:p>
            <a:fld id="{E3D8312D-EBC0-4F04-8D11-9D6FEC6384CB}" type="slidenum">
              <a:rPr lang="en-US" smtClean="0"/>
              <a:t>10</a:t>
            </a:fld>
            <a:endParaRPr lang="en-US"/>
          </a:p>
        </p:txBody>
      </p:sp>
    </p:spTree>
    <p:extLst>
      <p:ext uri="{BB962C8B-B14F-4D97-AF65-F5344CB8AC3E}">
        <p14:creationId xmlns:p14="http://schemas.microsoft.com/office/powerpoint/2010/main" val="820598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0251" y="319164"/>
            <a:ext cx="11436824" cy="4708981"/>
          </a:xfrm>
          <a:prstGeom prst="rect">
            <a:avLst/>
          </a:prstGeom>
        </p:spPr>
        <p:txBody>
          <a:bodyPr wrap="square">
            <a:spAutoFit/>
          </a:bodyPr>
          <a:lstStyle/>
          <a:p>
            <a:pPr algn="just"/>
            <a:r>
              <a:rPr lang="en-US" sz="4800" b="1" dirty="0" smtClean="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Function </a:t>
            </a:r>
            <a:r>
              <a:rPr lang="en-US" sz="48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Call </a:t>
            </a:r>
            <a:r>
              <a:rPr lang="en-US" sz="48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by Reference</a:t>
            </a:r>
          </a:p>
          <a:p>
            <a:pPr algn="just"/>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 call by reference we pass the address(reference) of a variable as argument to any function. When we pass the address of any variable as argument, then the function will have access to our variable, as it now knows where it is stored and hence can easily update its value.</a:t>
            </a:r>
          </a:p>
          <a:p>
            <a:pPr algn="just"/>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 this case the formal parameter can be taken as a </a:t>
            </a:r>
            <a:r>
              <a:rPr lang="en-US" sz="3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reference</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or a </a:t>
            </a:r>
            <a:r>
              <a:rPr lang="en-US" sz="3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pointer</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(don't worry about pointers, we will soon learn about them), in both the cases they will change the values of the original variable.</a:t>
            </a:r>
          </a:p>
        </p:txBody>
      </p:sp>
      <p:sp>
        <p:nvSpPr>
          <p:cNvPr id="2" name="Date Placeholder 1">
            <a:extLst>
              <a:ext uri="{FF2B5EF4-FFF2-40B4-BE49-F238E27FC236}">
                <a16:creationId xmlns:a16="http://schemas.microsoft.com/office/drawing/2014/main" id="{BC0352C0-604D-434D-8532-EFCF374167B6}"/>
              </a:ext>
            </a:extLst>
          </p:cNvPr>
          <p:cNvSpPr>
            <a:spLocks noGrp="1"/>
          </p:cNvSpPr>
          <p:nvPr>
            <p:ph type="dt" sz="half" idx="10"/>
          </p:nvPr>
        </p:nvSpPr>
        <p:spPr/>
        <p:txBody>
          <a:bodyPr/>
          <a:lstStyle/>
          <a:p>
            <a:fld id="{F5A7876E-4423-4FE5-A902-0706711243BD}" type="datetime1">
              <a:rPr lang="en-US" smtClean="0"/>
              <a:t>11/11/2021</a:t>
            </a:fld>
            <a:endParaRPr lang="en-US"/>
          </a:p>
        </p:txBody>
      </p:sp>
      <p:sp>
        <p:nvSpPr>
          <p:cNvPr id="3" name="Footer Placeholder 2">
            <a:extLst>
              <a:ext uri="{FF2B5EF4-FFF2-40B4-BE49-F238E27FC236}">
                <a16:creationId xmlns:a16="http://schemas.microsoft.com/office/drawing/2014/main" id="{193173DE-49E0-4E5A-8CB4-00BA94D54896}"/>
              </a:ext>
            </a:extLst>
          </p:cNvPr>
          <p:cNvSpPr>
            <a:spLocks noGrp="1"/>
          </p:cNvSpPr>
          <p:nvPr>
            <p:ph type="ftr" sz="quarter" idx="11"/>
          </p:nvPr>
        </p:nvSpPr>
        <p:spPr/>
        <p:txBody>
          <a:bodyPr/>
          <a:lstStyle/>
          <a:p>
            <a:r>
              <a:rPr lang="en-US"/>
              <a:t>Programing Methodology in C</a:t>
            </a:r>
          </a:p>
        </p:txBody>
      </p:sp>
      <p:sp>
        <p:nvSpPr>
          <p:cNvPr id="5" name="Slide Number Placeholder 4">
            <a:extLst>
              <a:ext uri="{FF2B5EF4-FFF2-40B4-BE49-F238E27FC236}">
                <a16:creationId xmlns:a16="http://schemas.microsoft.com/office/drawing/2014/main" id="{9826E8EF-10BF-47E1-9A49-0A3CA2D448D8}"/>
              </a:ext>
            </a:extLst>
          </p:cNvPr>
          <p:cNvSpPr>
            <a:spLocks noGrp="1"/>
          </p:cNvSpPr>
          <p:nvPr>
            <p:ph type="sldNum" sz="quarter" idx="12"/>
          </p:nvPr>
        </p:nvSpPr>
        <p:spPr/>
        <p:txBody>
          <a:bodyPr/>
          <a:lstStyle/>
          <a:p>
            <a:fld id="{E3D8312D-EBC0-4F04-8D11-9D6FEC6384CB}" type="slidenum">
              <a:rPr lang="en-US" smtClean="0"/>
              <a:t>11</a:t>
            </a:fld>
            <a:endParaRPr lang="en-US"/>
          </a:p>
        </p:txBody>
      </p:sp>
    </p:spTree>
    <p:extLst>
      <p:ext uri="{BB962C8B-B14F-4D97-AF65-F5344CB8AC3E}">
        <p14:creationId xmlns:p14="http://schemas.microsoft.com/office/powerpoint/2010/main" val="2511976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52650" y="298707"/>
            <a:ext cx="11286700" cy="3730458"/>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#include&lt;</a:t>
            </a:r>
            <a:r>
              <a:rPr kumimoji="0" lang="en-US" altLang="en-US" sz="2000" b="0" i="0" u="none" strike="noStrike" cap="none" normalizeH="0" baseline="0" dirty="0" err="1">
                <a:ln>
                  <a:noFill/>
                </a:ln>
                <a:solidFill>
                  <a:srgbClr val="F8F8F2"/>
                </a:solidFill>
                <a:effectLst/>
                <a:latin typeface="Consolas" panose="020B0609020204030204" pitchFamily="49" charset="0"/>
              </a:rPr>
              <a:t>stdio.h</a:t>
            </a:r>
            <a:r>
              <a:rPr kumimoji="0" lang="en-US" altLang="en-US" sz="20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void </a:t>
            </a:r>
            <a:r>
              <a:rPr kumimoji="0" lang="en-US" altLang="en-US" sz="2000" b="0" i="0" u="none" strike="noStrike" cap="none" normalizeH="0" baseline="0" dirty="0" err="1">
                <a:ln>
                  <a:noFill/>
                </a:ln>
                <a:solidFill>
                  <a:srgbClr val="E6DB74"/>
                </a:solidFill>
                <a:effectLst/>
                <a:latin typeface="Consolas" panose="020B0609020204030204" pitchFamily="49" charset="0"/>
              </a:rPr>
              <a:t>calc</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*p); </a:t>
            </a:r>
            <a:r>
              <a:rPr kumimoji="0" lang="en-US" altLang="en-US" sz="2000" b="0" i="0" u="none" strike="noStrike" cap="none" normalizeH="0" baseline="0" dirty="0">
                <a:ln>
                  <a:noFill/>
                </a:ln>
                <a:solidFill>
                  <a:srgbClr val="708090"/>
                </a:solidFill>
                <a:effectLst/>
                <a:latin typeface="Consolas" panose="020B0609020204030204" pitchFamily="49" charset="0"/>
              </a:rPr>
              <a:t>// </a:t>
            </a:r>
            <a:r>
              <a:rPr kumimoji="0" lang="en-US" altLang="en-US" sz="2000" b="0" i="0" u="none" strike="noStrike" cap="none" normalizeH="0" baseline="0" dirty="0" err="1">
                <a:ln>
                  <a:noFill/>
                </a:ln>
                <a:solidFill>
                  <a:srgbClr val="708090"/>
                </a:solidFill>
                <a:effectLst/>
                <a:latin typeface="Consolas" panose="020B0609020204030204" pitchFamily="49" charset="0"/>
              </a:rPr>
              <a:t>functin</a:t>
            </a:r>
            <a:r>
              <a:rPr kumimoji="0" lang="en-US" altLang="en-US" sz="2000" b="0" i="0" u="none" strike="noStrike" cap="none" normalizeH="0" baseline="0" dirty="0">
                <a:ln>
                  <a:noFill/>
                </a:ln>
                <a:solidFill>
                  <a:srgbClr val="708090"/>
                </a:solidFill>
                <a:effectLst/>
                <a:latin typeface="Consolas" panose="020B0609020204030204" pitchFamily="49" charset="0"/>
              </a:rPr>
              <a:t> taking pointer as argument</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a:ln>
                  <a:noFill/>
                </a:ln>
                <a:solidFill>
                  <a:srgbClr val="E6DB74"/>
                </a:solidFill>
                <a:effectLst/>
                <a:latin typeface="Consolas" panose="020B0609020204030204" pitchFamily="49" charset="0"/>
              </a:rPr>
              <a:t>main</a:t>
            </a:r>
            <a:r>
              <a:rPr kumimoji="0" lang="en-US" altLang="en-US" sz="20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x = </a:t>
            </a:r>
            <a:r>
              <a:rPr kumimoji="0" lang="en-US" altLang="en-US" sz="2000" b="0" i="0" u="none" strike="noStrike" cap="none" normalizeH="0" baseline="0" dirty="0">
                <a:ln>
                  <a:noFill/>
                </a:ln>
                <a:solidFill>
                  <a:srgbClr val="AE81FF"/>
                </a:solidFill>
                <a:effectLst/>
                <a:latin typeface="Consolas" panose="020B0609020204030204" pitchFamily="49" charset="0"/>
              </a:rPr>
              <a:t>10</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a:ln>
                  <a:noFill/>
                </a:ln>
                <a:solidFill>
                  <a:srgbClr val="E6DB74"/>
                </a:solidFill>
                <a:effectLst/>
                <a:latin typeface="Consolas" panose="020B0609020204030204" pitchFamily="49" charset="0"/>
              </a:rPr>
              <a:t>calc</a:t>
            </a:r>
            <a:r>
              <a:rPr kumimoji="0" lang="en-US" altLang="en-US" sz="2000" b="0" i="0" u="none" strike="noStrike" cap="none" normalizeH="0" baseline="0" dirty="0">
                <a:ln>
                  <a:noFill/>
                </a:ln>
                <a:solidFill>
                  <a:srgbClr val="F8F8F2"/>
                </a:solidFill>
                <a:effectLst/>
                <a:latin typeface="Consolas" panose="020B0609020204030204" pitchFamily="49" charset="0"/>
              </a:rPr>
              <a:t>(&amp;x); </a:t>
            </a:r>
            <a:r>
              <a:rPr kumimoji="0" lang="en-US" altLang="en-US" sz="2000" b="0" i="0" u="none" strike="noStrike" cap="none" normalizeH="0" baseline="0" dirty="0">
                <a:ln>
                  <a:noFill/>
                </a:ln>
                <a:solidFill>
                  <a:srgbClr val="708090"/>
                </a:solidFill>
                <a:effectLst/>
                <a:latin typeface="Consolas" panose="020B0609020204030204" pitchFamily="49" charset="0"/>
              </a:rPr>
              <a:t>// passing address of 'x' as argument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a:ln>
                  <a:noFill/>
                </a:ln>
                <a:solidFill>
                  <a:srgbClr val="E6DB74"/>
                </a:solidFill>
                <a:effectLst/>
                <a:latin typeface="Consolas" panose="020B0609020204030204" pitchFamily="49" charset="0"/>
              </a:rPr>
              <a:t>printf</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rgbClr val="A6E22E"/>
                </a:solidFill>
                <a:effectLst/>
                <a:latin typeface="Consolas" panose="020B0609020204030204" pitchFamily="49" charset="0"/>
              </a:rPr>
              <a:t>"value of x is %d"</a:t>
            </a:r>
            <a:r>
              <a:rPr kumimoji="0" lang="en-US" altLang="en-US" sz="2000" b="0" i="0" u="none" strike="noStrike" cap="none" normalizeH="0" baseline="0" dirty="0">
                <a:ln>
                  <a:noFill/>
                </a:ln>
                <a:solidFill>
                  <a:srgbClr val="F8F8F2"/>
                </a:solidFill>
                <a:effectLst/>
                <a:latin typeface="Consolas" panose="020B0609020204030204" pitchFamily="49" charset="0"/>
              </a:rPr>
              <a:t>, x);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66D9EF"/>
                </a:solidFill>
                <a:effectLst/>
                <a:latin typeface="Consolas" panose="020B0609020204030204" pitchFamily="49" charset="0"/>
              </a:rPr>
              <a:t>return</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rgbClr val="AE81FF"/>
                </a:solidFill>
                <a:effectLst/>
                <a:latin typeface="Consolas" panose="020B0609020204030204" pitchFamily="49" charset="0"/>
              </a:rPr>
              <a:t>0</a:t>
            </a:r>
            <a:r>
              <a:rPr kumimoji="0" lang="en-US" altLang="en-US" sz="2000" b="0" i="0" u="none" strike="noStrike" cap="none" normalizeH="0" baseline="0" dirty="0">
                <a:ln>
                  <a:noFill/>
                </a:ln>
                <a:solidFill>
                  <a:srgbClr val="F8F8F2"/>
                </a:solidFill>
                <a:effectLst/>
                <a:latin typeface="Consolas" panose="020B0609020204030204" pitchFamily="49"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 </a:t>
            </a:r>
          </a:p>
          <a:p>
            <a:pPr lvl="0" eaLnBrk="0" fontAlgn="base" hangingPunct="0">
              <a:spcBef>
                <a:spcPct val="0"/>
              </a:spcBef>
              <a:spcAft>
                <a:spcPct val="0"/>
              </a:spcAft>
            </a:pPr>
            <a:r>
              <a:rPr kumimoji="0" lang="en-US" altLang="en-US" sz="2000" b="0" i="0" u="none" strike="noStrike" cap="none" normalizeH="0" baseline="0" dirty="0">
                <a:ln>
                  <a:noFill/>
                </a:ln>
                <a:solidFill>
                  <a:srgbClr val="F8F8F2"/>
                </a:solidFill>
                <a:effectLst/>
                <a:latin typeface="Consolas" panose="020B0609020204030204" pitchFamily="49" charset="0"/>
              </a:rPr>
              <a:t>void </a:t>
            </a:r>
            <a:r>
              <a:rPr kumimoji="0" lang="en-US" altLang="en-US" sz="2000" b="0" i="0" u="none" strike="noStrike" cap="none" normalizeH="0" baseline="0" dirty="0" err="1">
                <a:ln>
                  <a:noFill/>
                </a:ln>
                <a:solidFill>
                  <a:srgbClr val="E6DB74"/>
                </a:solidFill>
                <a:effectLst/>
                <a:latin typeface="Consolas" panose="020B0609020204030204" pitchFamily="49" charset="0"/>
              </a:rPr>
              <a:t>calc</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*p</a:t>
            </a:r>
            <a:r>
              <a:rPr kumimoji="0" lang="en-US" altLang="en-US" sz="2000" b="0" i="0" u="none" strike="noStrike" cap="none" normalizeH="0" baseline="0" dirty="0" smtClean="0">
                <a:ln>
                  <a:noFill/>
                </a:ln>
                <a:solidFill>
                  <a:srgbClr val="F8F8F2"/>
                </a:solidFill>
                <a:effectLst/>
                <a:latin typeface="Consolas" panose="020B0609020204030204" pitchFamily="49" charset="0"/>
              </a:rPr>
              <a:t>){</a:t>
            </a:r>
            <a:r>
              <a:rPr lang="en-US" altLang="en-US" sz="2000" dirty="0">
                <a:solidFill>
                  <a:srgbClr val="708090"/>
                </a:solidFill>
                <a:latin typeface="Consolas" panose="020B0609020204030204" pitchFamily="49" charset="0"/>
              </a:rPr>
              <a:t>//receiving the address in a reference pointer variable</a:t>
            </a:r>
            <a:r>
              <a:rPr lang="en-US" altLang="en-US" sz="2000" dirty="0">
                <a:solidFill>
                  <a:srgbClr val="F8F8F2"/>
                </a:solidFill>
                <a:latin typeface="Consolas" panose="020B0609020204030204" pitchFamily="49" charset="0"/>
              </a:rPr>
              <a:t> </a:t>
            </a:r>
            <a:endParaRPr kumimoji="0" lang="en-US" altLang="en-US" sz="20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708090"/>
                </a:solidFill>
                <a:effectLst/>
                <a:latin typeface="Consolas" panose="020B0609020204030204" pitchFamily="49" charset="0"/>
              </a:rPr>
              <a:t>/* changing the value directly that is stored at the address passed */</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*p = *p + </a:t>
            </a:r>
            <a:r>
              <a:rPr kumimoji="0" lang="en-US" altLang="en-US" sz="2000" b="0" i="0" u="none" strike="noStrike" cap="none" normalizeH="0" baseline="0" dirty="0">
                <a:ln>
                  <a:noFill/>
                </a:ln>
                <a:solidFill>
                  <a:srgbClr val="AE81FF"/>
                </a:solidFill>
                <a:effectLst/>
                <a:latin typeface="Consolas" panose="020B0609020204030204" pitchFamily="49" charset="0"/>
              </a:rPr>
              <a:t>10</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a:ln>
                  <a:noFill/>
                </a:ln>
                <a:solidFill>
                  <a:schemeClr val="tx1"/>
                </a:solidFill>
                <a:effectLst/>
              </a:rPr>
              <a:t> </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5" name="Rectangle 4"/>
          <p:cNvSpPr/>
          <p:nvPr/>
        </p:nvSpPr>
        <p:spPr>
          <a:xfrm>
            <a:off x="9858233" y="4113703"/>
            <a:ext cx="1851547" cy="646331"/>
          </a:xfrm>
          <a:prstGeom prst="rect">
            <a:avLst/>
          </a:prstGeom>
          <a:ln>
            <a:solidFill>
              <a:schemeClr val="tx1"/>
            </a:solidFill>
          </a:ln>
        </p:spPr>
        <p:txBody>
          <a:bodyPr wrap="square">
            <a:spAutoFit/>
          </a:bodyPr>
          <a:lstStyle/>
          <a:p>
            <a:r>
              <a:rPr lang="en-US" b="1" dirty="0"/>
              <a:t>Output </a:t>
            </a:r>
            <a:r>
              <a:rPr lang="en-US" dirty="0"/>
              <a:t/>
            </a:r>
            <a:br>
              <a:rPr lang="en-US" dirty="0"/>
            </a:br>
            <a:r>
              <a:rPr lang="en-US" b="0" i="0" dirty="0">
                <a:solidFill>
                  <a:srgbClr val="000000"/>
                </a:solidFill>
                <a:effectLst/>
                <a:latin typeface="Monaco"/>
              </a:rPr>
              <a:t>value of x is 20</a:t>
            </a:r>
            <a:endParaRPr lang="en-US" dirty="0"/>
          </a:p>
        </p:txBody>
      </p:sp>
      <p:sp>
        <p:nvSpPr>
          <p:cNvPr id="6" name="Rectangle 5"/>
          <p:cNvSpPr/>
          <p:nvPr/>
        </p:nvSpPr>
        <p:spPr>
          <a:xfrm>
            <a:off x="452650" y="5039773"/>
            <a:ext cx="11286700" cy="1200329"/>
          </a:xfrm>
          <a:prstGeom prst="rect">
            <a:avLst/>
          </a:prstGeom>
        </p:spPr>
        <p:txBody>
          <a:bodyPr wrap="square">
            <a:spAutoFit/>
          </a:bodyPr>
          <a:lstStyle/>
          <a:p>
            <a:r>
              <a:rPr lang="en-US" sz="2400" b="1" i="0" dirty="0">
                <a:solidFill>
                  <a:srgbClr val="000000"/>
                </a:solidFill>
                <a:effectLst/>
                <a:latin typeface="Arial" panose="020B0604020202020204" pitchFamily="34" charset="0"/>
              </a:rPr>
              <a:t>NOTE:</a:t>
            </a:r>
            <a:r>
              <a:rPr lang="en-US" sz="2400" b="0" i="0" dirty="0">
                <a:solidFill>
                  <a:srgbClr val="000000"/>
                </a:solidFill>
                <a:effectLst/>
                <a:latin typeface="Arial" panose="020B0604020202020204" pitchFamily="34" charset="0"/>
              </a:rPr>
              <a:t> If you do not have any prior knowledge of pointers, do study </a:t>
            </a:r>
            <a:r>
              <a:rPr lang="en-US" sz="2400" b="0" i="0" u="none" strike="noStrike" dirty="0">
                <a:solidFill>
                  <a:srgbClr val="10A2FF"/>
                </a:solidFill>
                <a:effectLst/>
                <a:latin typeface="Arial" panose="020B0604020202020204" pitchFamily="34" charset="0"/>
                <a:hlinkClick r:id="rId2"/>
              </a:rPr>
              <a:t>Pointers</a:t>
            </a:r>
            <a:r>
              <a:rPr lang="en-US" sz="2400" b="0" i="0" dirty="0">
                <a:solidFill>
                  <a:srgbClr val="000000"/>
                </a:solidFill>
                <a:effectLst/>
                <a:latin typeface="Arial" panose="020B0604020202020204" pitchFamily="34" charset="0"/>
              </a:rPr>
              <a:t> first. Or just go over this topic and come back again to revise this, once you have learned about pointers.</a:t>
            </a:r>
            <a:endParaRPr lang="en-US" sz="2400" dirty="0"/>
          </a:p>
        </p:txBody>
      </p:sp>
      <p:sp>
        <p:nvSpPr>
          <p:cNvPr id="2" name="Date Placeholder 1">
            <a:extLst>
              <a:ext uri="{FF2B5EF4-FFF2-40B4-BE49-F238E27FC236}">
                <a16:creationId xmlns:a16="http://schemas.microsoft.com/office/drawing/2014/main" id="{7C203680-0248-4E3D-B08D-58CCEEFA948C}"/>
              </a:ext>
            </a:extLst>
          </p:cNvPr>
          <p:cNvSpPr>
            <a:spLocks noGrp="1"/>
          </p:cNvSpPr>
          <p:nvPr>
            <p:ph type="dt" sz="half" idx="10"/>
          </p:nvPr>
        </p:nvSpPr>
        <p:spPr/>
        <p:txBody>
          <a:bodyPr/>
          <a:lstStyle/>
          <a:p>
            <a:fld id="{D9AC9195-AF1C-4BE3-94B1-CA5A3FCF14CB}" type="datetime1">
              <a:rPr lang="en-US" smtClean="0"/>
              <a:t>11/11/2021</a:t>
            </a:fld>
            <a:endParaRPr lang="en-US"/>
          </a:p>
        </p:txBody>
      </p:sp>
      <p:sp>
        <p:nvSpPr>
          <p:cNvPr id="3" name="Footer Placeholder 2">
            <a:extLst>
              <a:ext uri="{FF2B5EF4-FFF2-40B4-BE49-F238E27FC236}">
                <a16:creationId xmlns:a16="http://schemas.microsoft.com/office/drawing/2014/main" id="{50C058E0-3833-452B-9C3C-75391DE9F91F}"/>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8800321E-2513-4DE1-AE1D-1CCEBB20A184}"/>
              </a:ext>
            </a:extLst>
          </p:cNvPr>
          <p:cNvSpPr>
            <a:spLocks noGrp="1"/>
          </p:cNvSpPr>
          <p:nvPr>
            <p:ph type="sldNum" sz="quarter" idx="12"/>
          </p:nvPr>
        </p:nvSpPr>
        <p:spPr/>
        <p:txBody>
          <a:bodyPr/>
          <a:lstStyle/>
          <a:p>
            <a:fld id="{E3D8312D-EBC0-4F04-8D11-9D6FEC6384CB}" type="slidenum">
              <a:rPr lang="en-US" smtClean="0"/>
              <a:t>12</a:t>
            </a:fld>
            <a:endParaRPr lang="en-US"/>
          </a:p>
        </p:txBody>
      </p:sp>
    </p:spTree>
    <p:extLst>
      <p:ext uri="{BB962C8B-B14F-4D97-AF65-F5344CB8AC3E}">
        <p14:creationId xmlns:p14="http://schemas.microsoft.com/office/powerpoint/2010/main" val="1138043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479692">
            <a:off x="2830285" y="2291896"/>
            <a:ext cx="6305550" cy="1325563"/>
          </a:xfrm>
        </p:spPr>
        <p:txBody>
          <a:bodyPr/>
          <a:lstStyle/>
          <a:p>
            <a:r>
              <a:rPr lang="en-US" dirty="0" smtClean="0"/>
              <a:t>Passing Array to a function</a:t>
            </a:r>
            <a:endParaRPr lang="en-US" dirty="0"/>
          </a:p>
        </p:txBody>
      </p:sp>
      <p:sp>
        <p:nvSpPr>
          <p:cNvPr id="4" name="Date Placeholder 3"/>
          <p:cNvSpPr>
            <a:spLocks noGrp="1"/>
          </p:cNvSpPr>
          <p:nvPr>
            <p:ph type="dt" sz="half" idx="10"/>
          </p:nvPr>
        </p:nvSpPr>
        <p:spPr/>
        <p:txBody>
          <a:bodyPr/>
          <a:lstStyle/>
          <a:p>
            <a:fld id="{EBC501CC-6179-4274-B85A-3507513420CF}" type="datetime1">
              <a:rPr lang="en-US" smtClean="0"/>
              <a:t>11/11/2021</a:t>
            </a:fld>
            <a:endParaRPr lang="en-US"/>
          </a:p>
        </p:txBody>
      </p:sp>
      <p:sp>
        <p:nvSpPr>
          <p:cNvPr id="5" name="Footer Placeholder 4"/>
          <p:cNvSpPr>
            <a:spLocks noGrp="1"/>
          </p:cNvSpPr>
          <p:nvPr>
            <p:ph type="ftr" sz="quarter" idx="11"/>
          </p:nvPr>
        </p:nvSpPr>
        <p:spPr/>
        <p:txBody>
          <a:bodyPr/>
          <a:lstStyle/>
          <a:p>
            <a:r>
              <a:rPr lang="en-US" smtClean="0"/>
              <a:t>Programing Methodology in C</a:t>
            </a:r>
            <a:endParaRPr lang="en-US"/>
          </a:p>
        </p:txBody>
      </p:sp>
      <p:sp>
        <p:nvSpPr>
          <p:cNvPr id="6" name="Slide Number Placeholder 5"/>
          <p:cNvSpPr>
            <a:spLocks noGrp="1"/>
          </p:cNvSpPr>
          <p:nvPr>
            <p:ph type="sldNum" sz="quarter" idx="12"/>
          </p:nvPr>
        </p:nvSpPr>
        <p:spPr/>
        <p:txBody>
          <a:bodyPr/>
          <a:lstStyle/>
          <a:p>
            <a:fld id="{E3D8312D-EBC0-4F04-8D11-9D6FEC6384CB}" type="slidenum">
              <a:rPr lang="en-US" smtClean="0"/>
              <a:t>13</a:t>
            </a:fld>
            <a:endParaRPr lang="en-US"/>
          </a:p>
        </p:txBody>
      </p:sp>
    </p:spTree>
    <p:extLst>
      <p:ext uri="{BB962C8B-B14F-4D97-AF65-F5344CB8AC3E}">
        <p14:creationId xmlns:p14="http://schemas.microsoft.com/office/powerpoint/2010/main" val="25683159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204008" y="803893"/>
            <a:ext cx="10208525" cy="430170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77744" tIns="179331" rIns="0" bIns="179331"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400" b="1" i="0" u="none" strike="noStrike" cap="none" normalizeH="0" baseline="0" dirty="0">
                <a:ln>
                  <a:noFill/>
                </a:ln>
                <a:solidFill>
                  <a:srgbClr val="000000"/>
                </a:solidFill>
                <a:effectLst/>
                <a:latin typeface="roboto"/>
              </a:rPr>
              <a:t>How to pass Array to a </a:t>
            </a:r>
            <a:r>
              <a:rPr kumimoji="0" lang="en-US" altLang="en-US" sz="4400" b="1" i="0" u="none" strike="noStrike" cap="none" normalizeH="0" baseline="0" dirty="0" smtClean="0">
                <a:ln>
                  <a:noFill/>
                </a:ln>
                <a:solidFill>
                  <a:srgbClr val="000000"/>
                </a:solidFill>
                <a:effectLst/>
                <a:latin typeface="roboto"/>
              </a:rPr>
              <a:t>Function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600" b="1" i="0" u="none" strike="noStrike" cap="none" normalizeH="0" baseline="0" dirty="0">
              <a:ln>
                <a:noFill/>
              </a:ln>
              <a:solidFill>
                <a:srgbClr val="000000"/>
              </a:solidFill>
              <a:effectLst/>
              <a:latin typeface="roboto"/>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Whenever we need to pass a list of elements as argument to any function in C language, it is </a:t>
            </a:r>
            <a:r>
              <a:rPr kumimoji="0" lang="en-US" altLang="en-US" sz="44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preferred </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to do so using an </a:t>
            </a:r>
            <a:r>
              <a:rPr kumimoji="0" lang="en-US" altLang="en-US" sz="4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array</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kumimoji="0" lang="en-US" altLang="en-US" sz="44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n-US" altLang="en-US" sz="44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4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So here is how </a:t>
            </a:r>
            <a:r>
              <a:rPr kumimoji="0" lang="en-US" altLang="en-US" sz="44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can we pass an array as argument to a </a:t>
            </a:r>
            <a:r>
              <a:rPr kumimoji="0" lang="en-US" altLang="en-US" sz="44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function.</a:t>
            </a:r>
            <a:endParaRPr kumimoji="0" lang="en-US" altLang="en-US" sz="6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C6F5588C-78B4-4B3B-8F08-BE50E65FEEF2}"/>
              </a:ext>
            </a:extLst>
          </p:cNvPr>
          <p:cNvSpPr>
            <a:spLocks noGrp="1"/>
          </p:cNvSpPr>
          <p:nvPr>
            <p:ph type="dt" sz="half" idx="10"/>
          </p:nvPr>
        </p:nvSpPr>
        <p:spPr/>
        <p:txBody>
          <a:bodyPr/>
          <a:lstStyle/>
          <a:p>
            <a:fld id="{DE6D99FD-ED5C-4EE2-8F0D-F26588D6CD62}" type="datetime1">
              <a:rPr lang="en-US" smtClean="0"/>
              <a:t>11/11/2021</a:t>
            </a:fld>
            <a:endParaRPr lang="en-US" dirty="0"/>
          </a:p>
        </p:txBody>
      </p:sp>
      <p:sp>
        <p:nvSpPr>
          <p:cNvPr id="3" name="Footer Placeholder 2">
            <a:extLst>
              <a:ext uri="{FF2B5EF4-FFF2-40B4-BE49-F238E27FC236}">
                <a16:creationId xmlns:a16="http://schemas.microsoft.com/office/drawing/2014/main" id="{5084A776-7061-4366-9069-EBF5F1F99CA2}"/>
              </a:ext>
            </a:extLst>
          </p:cNvPr>
          <p:cNvSpPr>
            <a:spLocks noGrp="1"/>
          </p:cNvSpPr>
          <p:nvPr>
            <p:ph type="ftr" sz="quarter" idx="11"/>
          </p:nvPr>
        </p:nvSpPr>
        <p:spPr/>
        <p:txBody>
          <a:bodyPr/>
          <a:lstStyle/>
          <a:p>
            <a:r>
              <a:rPr lang="en-US" dirty="0"/>
              <a:t>Programing Methodology in C</a:t>
            </a:r>
          </a:p>
        </p:txBody>
      </p:sp>
      <p:sp>
        <p:nvSpPr>
          <p:cNvPr id="5" name="Slide Number Placeholder 4">
            <a:extLst>
              <a:ext uri="{FF2B5EF4-FFF2-40B4-BE49-F238E27FC236}">
                <a16:creationId xmlns:a16="http://schemas.microsoft.com/office/drawing/2014/main" id="{C00CAD96-3985-4B77-B65E-DD0DE3797807}"/>
              </a:ext>
            </a:extLst>
          </p:cNvPr>
          <p:cNvSpPr>
            <a:spLocks noGrp="1"/>
          </p:cNvSpPr>
          <p:nvPr>
            <p:ph type="sldNum" sz="quarter" idx="12"/>
          </p:nvPr>
        </p:nvSpPr>
        <p:spPr/>
        <p:txBody>
          <a:bodyPr/>
          <a:lstStyle/>
          <a:p>
            <a:fld id="{E3D8312D-EBC0-4F04-8D11-9D6FEC6384CB}" type="slidenum">
              <a:rPr lang="en-US" smtClean="0"/>
              <a:t>14</a:t>
            </a:fld>
            <a:endParaRPr lang="en-US"/>
          </a:p>
        </p:txBody>
      </p:sp>
    </p:spTree>
    <p:extLst>
      <p:ext uri="{BB962C8B-B14F-4D97-AF65-F5344CB8AC3E}">
        <p14:creationId xmlns:p14="http://schemas.microsoft.com/office/powerpoint/2010/main" val="2972253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771095" y="584384"/>
            <a:ext cx="10563367" cy="242884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23767" tIns="0"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latin typeface="roboto"/>
              </a:rPr>
              <a:t>Declaring Function with array as a parameter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There </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are two possible ways to do so, one by using call by value and other by using call by reference.</a:t>
            </a:r>
            <a:endParaRPr kumimoji="0" lang="en-US" altLang="en-US" sz="32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can either have an array as a parameter.</a:t>
            </a:r>
          </a:p>
        </p:txBody>
      </p:sp>
      <p:sp>
        <p:nvSpPr>
          <p:cNvPr id="7" name="Rectangle 4"/>
          <p:cNvSpPr>
            <a:spLocks noChangeArrowheads="1"/>
          </p:cNvSpPr>
          <p:nvPr/>
        </p:nvSpPr>
        <p:spPr bwMode="auto">
          <a:xfrm>
            <a:off x="1099740" y="2985545"/>
            <a:ext cx="3662149" cy="591137"/>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sum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arr</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a:ln>
                  <a:noFill/>
                </a:ln>
                <a:solidFill>
                  <a:schemeClr val="tx1"/>
                </a:solidFill>
                <a:effectLst/>
              </a:rPr>
              <a:t> </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8" name="Rectangle 7"/>
          <p:cNvSpPr/>
          <p:nvPr/>
        </p:nvSpPr>
        <p:spPr>
          <a:xfrm>
            <a:off x="893924" y="3928839"/>
            <a:ext cx="10317708" cy="584775"/>
          </a:xfrm>
          <a:prstGeom prst="rect">
            <a:avLst/>
          </a:prstGeom>
        </p:spPr>
        <p:txBody>
          <a:bodyPr wrap="square">
            <a:spAutoFit/>
          </a:bodyPr>
          <a:lstStyle/>
          <a:p>
            <a:r>
              <a:rPr lang="en-US" sz="32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2. Or, we can have a pointer in the parameter list, to hold the base address of our array.</a:t>
            </a:r>
            <a:endParaRPr lang="en-US" sz="32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9" name="Rectangle 5"/>
          <p:cNvSpPr>
            <a:spLocks noChangeArrowheads="1"/>
          </p:cNvSpPr>
          <p:nvPr/>
        </p:nvSpPr>
        <p:spPr bwMode="auto">
          <a:xfrm>
            <a:off x="1009931" y="4634351"/>
            <a:ext cx="3562067" cy="591137"/>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sum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smtClean="0">
                <a:ln>
                  <a:noFill/>
                </a:ln>
                <a:solidFill>
                  <a:srgbClr val="F8F8F2"/>
                </a:solidFill>
                <a:effectLst/>
                <a:latin typeface="Consolas" panose="020B0609020204030204" pitchFamily="49" charset="0"/>
              </a:rPr>
              <a:t>pt</a:t>
            </a:r>
            <a:r>
              <a:rPr kumimoji="0" lang="en-US" altLang="en-US" sz="2000" b="0" i="0" u="none" strike="noStrike" cap="none" normalizeH="0" baseline="0" dirty="0" smtClean="0">
                <a:ln>
                  <a:noFill/>
                </a:ln>
                <a:solidFill>
                  <a:srgbClr val="F8F8F2"/>
                </a:solidFill>
                <a:effectLst/>
                <a:latin typeface="Consolas" panose="020B0609020204030204" pitchFamily="49" charset="0"/>
              </a:rPr>
              <a:t>);</a:t>
            </a:r>
            <a:r>
              <a:rPr kumimoji="0" lang="en-US" altLang="en-US" sz="2800" b="0" i="0" u="none" strike="noStrike" cap="none" normalizeH="0" baseline="0" dirty="0" smtClean="0">
                <a:ln>
                  <a:noFill/>
                </a:ln>
                <a:solidFill>
                  <a:schemeClr val="tx1"/>
                </a:solidFill>
                <a:effectLst/>
              </a:rPr>
              <a:t> </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10" name="Rectangle 9"/>
          <p:cNvSpPr/>
          <p:nvPr/>
        </p:nvSpPr>
        <p:spPr>
          <a:xfrm>
            <a:off x="1053151" y="5444421"/>
            <a:ext cx="10085697" cy="400110"/>
          </a:xfrm>
          <a:prstGeom prst="rect">
            <a:avLst/>
          </a:prstGeom>
        </p:spPr>
        <p:txBody>
          <a:bodyPr wrap="square">
            <a:spAutoFit/>
          </a:bodyPr>
          <a:lstStyle/>
          <a:p>
            <a:r>
              <a:rPr lang="en-US" sz="2000" b="0" i="0" dirty="0">
                <a:solidFill>
                  <a:srgbClr val="000000"/>
                </a:solidFill>
                <a:effectLst/>
                <a:latin typeface="Arial" panose="020B0604020202020204" pitchFamily="34" charset="0"/>
              </a:rPr>
              <a:t>We will study the second way in details later when we </a:t>
            </a:r>
            <a:r>
              <a:rPr lang="en-US" sz="2000" b="0" i="0" dirty="0" smtClean="0">
                <a:solidFill>
                  <a:srgbClr val="000000"/>
                </a:solidFill>
                <a:effectLst/>
                <a:latin typeface="Arial" panose="020B0604020202020204" pitchFamily="34" charset="0"/>
              </a:rPr>
              <a:t>are studying pointers</a:t>
            </a:r>
            <a:r>
              <a:rPr lang="en-US" sz="2000" b="0" i="0" dirty="0">
                <a:solidFill>
                  <a:srgbClr val="000000"/>
                </a:solidFill>
                <a:effectLst/>
                <a:latin typeface="Arial" panose="020B0604020202020204" pitchFamily="34" charset="0"/>
              </a:rPr>
              <a:t>.</a:t>
            </a:r>
            <a:endParaRPr lang="en-US" sz="2000" dirty="0"/>
          </a:p>
        </p:txBody>
      </p:sp>
      <p:sp>
        <p:nvSpPr>
          <p:cNvPr id="2" name="Date Placeholder 1">
            <a:extLst>
              <a:ext uri="{FF2B5EF4-FFF2-40B4-BE49-F238E27FC236}">
                <a16:creationId xmlns:a16="http://schemas.microsoft.com/office/drawing/2014/main" id="{C6F5588C-78B4-4B3B-8F08-BE50E65FEEF2}"/>
              </a:ext>
            </a:extLst>
          </p:cNvPr>
          <p:cNvSpPr>
            <a:spLocks noGrp="1"/>
          </p:cNvSpPr>
          <p:nvPr>
            <p:ph type="dt" sz="half" idx="10"/>
          </p:nvPr>
        </p:nvSpPr>
        <p:spPr/>
        <p:txBody>
          <a:bodyPr/>
          <a:lstStyle/>
          <a:p>
            <a:fld id="{DE6D99FD-ED5C-4EE2-8F0D-F26588D6CD62}" type="datetime1">
              <a:rPr lang="en-US" smtClean="0"/>
              <a:t>11/11/2021</a:t>
            </a:fld>
            <a:endParaRPr lang="en-US"/>
          </a:p>
        </p:txBody>
      </p:sp>
      <p:sp>
        <p:nvSpPr>
          <p:cNvPr id="3" name="Footer Placeholder 2">
            <a:extLst>
              <a:ext uri="{FF2B5EF4-FFF2-40B4-BE49-F238E27FC236}">
                <a16:creationId xmlns:a16="http://schemas.microsoft.com/office/drawing/2014/main" id="{5084A776-7061-4366-9069-EBF5F1F99CA2}"/>
              </a:ext>
            </a:extLst>
          </p:cNvPr>
          <p:cNvSpPr>
            <a:spLocks noGrp="1"/>
          </p:cNvSpPr>
          <p:nvPr>
            <p:ph type="ftr" sz="quarter" idx="11"/>
          </p:nvPr>
        </p:nvSpPr>
        <p:spPr/>
        <p:txBody>
          <a:bodyPr/>
          <a:lstStyle/>
          <a:p>
            <a:r>
              <a:rPr lang="en-US"/>
              <a:t>Programing Methodology in C</a:t>
            </a:r>
          </a:p>
        </p:txBody>
      </p:sp>
      <p:sp>
        <p:nvSpPr>
          <p:cNvPr id="5" name="Slide Number Placeholder 4">
            <a:extLst>
              <a:ext uri="{FF2B5EF4-FFF2-40B4-BE49-F238E27FC236}">
                <a16:creationId xmlns:a16="http://schemas.microsoft.com/office/drawing/2014/main" id="{C00CAD96-3985-4B77-B65E-DD0DE3797807}"/>
              </a:ext>
            </a:extLst>
          </p:cNvPr>
          <p:cNvSpPr>
            <a:spLocks noGrp="1"/>
          </p:cNvSpPr>
          <p:nvPr>
            <p:ph type="sldNum" sz="quarter" idx="12"/>
          </p:nvPr>
        </p:nvSpPr>
        <p:spPr/>
        <p:txBody>
          <a:bodyPr/>
          <a:lstStyle/>
          <a:p>
            <a:fld id="{E3D8312D-EBC0-4F04-8D11-9D6FEC6384CB}" type="slidenum">
              <a:rPr lang="en-US" smtClean="0"/>
              <a:t>15</a:t>
            </a:fld>
            <a:endParaRPr lang="en-US"/>
          </a:p>
        </p:txBody>
      </p:sp>
    </p:spTree>
    <p:extLst>
      <p:ext uri="{BB962C8B-B14F-4D97-AF65-F5344CB8AC3E}">
        <p14:creationId xmlns:p14="http://schemas.microsoft.com/office/powerpoint/2010/main" val="3324952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641443" y="3613906"/>
            <a:ext cx="5067951" cy="1576022"/>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sum (</a:t>
            </a: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x[])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708090"/>
                </a:solidFill>
                <a:effectLst/>
                <a:latin typeface="Consolas" panose="020B0609020204030204" pitchFamily="49" charset="0"/>
              </a:rPr>
              <a:t>// statements</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66D9EF"/>
                </a:solidFill>
                <a:effectLst/>
                <a:latin typeface="Consolas" panose="020B0609020204030204" pitchFamily="49" charset="0"/>
              </a:rPr>
              <a:t>return</a:t>
            </a:r>
            <a:r>
              <a:rPr kumimoji="0" lang="en-US" altLang="en-US" sz="2800" b="0" i="0" u="none" strike="noStrike" cap="none" normalizeH="0" baseline="0" dirty="0">
                <a:ln>
                  <a:noFill/>
                </a:ln>
                <a:solidFill>
                  <a:srgbClr val="F8F8F2"/>
                </a:solidFill>
                <a:effectLst/>
                <a:latin typeface="Consolas" panose="020B0609020204030204" pitchFamily="49" charset="0"/>
              </a:rPr>
              <a:t> x ; }</a:t>
            </a:r>
            <a:r>
              <a:rPr kumimoji="0" lang="en-US" altLang="en-US" sz="3600" b="0" i="0" u="none" strike="noStrike" cap="none" normalizeH="0" baseline="0" dirty="0">
                <a:ln>
                  <a:noFill/>
                </a:ln>
                <a:solidFill>
                  <a:schemeClr val="tx1"/>
                </a:solidFill>
                <a:effectLst/>
              </a:rPr>
              <a:t> </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6" name="Rectangle 5"/>
          <p:cNvSpPr/>
          <p:nvPr/>
        </p:nvSpPr>
        <p:spPr>
          <a:xfrm>
            <a:off x="641443" y="5282670"/>
            <a:ext cx="10589527" cy="646331"/>
          </a:xfrm>
          <a:prstGeom prst="rect">
            <a:avLst/>
          </a:prstGeom>
        </p:spPr>
        <p:txBody>
          <a:bodyPr wrap="square">
            <a:spAutoFit/>
          </a:bodyPr>
          <a:lstStyle/>
          <a:p>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will discuss about this when we will study pointers with arrays.</a:t>
            </a:r>
            <a:endParaRPr lang="en-US" sz="36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36B876E4-559E-426E-BBEF-9BF559A77EE8}"/>
              </a:ext>
            </a:extLst>
          </p:cNvPr>
          <p:cNvSpPr>
            <a:spLocks noGrp="1"/>
          </p:cNvSpPr>
          <p:nvPr>
            <p:ph type="dt" sz="half" idx="10"/>
          </p:nvPr>
        </p:nvSpPr>
        <p:spPr/>
        <p:txBody>
          <a:bodyPr/>
          <a:lstStyle/>
          <a:p>
            <a:fld id="{1AE4B76F-3F34-46E4-98F9-5CADB081CF1E}" type="datetime1">
              <a:rPr lang="en-US" smtClean="0"/>
              <a:t>11/11/2021</a:t>
            </a:fld>
            <a:endParaRPr lang="en-US" dirty="0"/>
          </a:p>
        </p:txBody>
      </p:sp>
      <p:sp>
        <p:nvSpPr>
          <p:cNvPr id="4" name="Rectangle 3"/>
          <p:cNvSpPr/>
          <p:nvPr/>
        </p:nvSpPr>
        <p:spPr>
          <a:xfrm>
            <a:off x="586854" y="381843"/>
            <a:ext cx="10698707" cy="3139321"/>
          </a:xfrm>
          <a:prstGeom prst="rect">
            <a:avLst/>
          </a:prstGeom>
        </p:spPr>
        <p:txBody>
          <a:bodyPr wrap="square">
            <a:spAutoFit/>
          </a:bodyPr>
          <a:lstStyle/>
          <a:p>
            <a:pPr algn="just"/>
            <a:r>
              <a:rPr lang="en-US" sz="54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Returning an Array from a function</a:t>
            </a:r>
          </a:p>
          <a:p>
            <a:pPr algn="just"/>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don't return an array from functions, rather we return a pointer holding the base address of the array to be returned. </a:t>
            </a:r>
            <a:endPar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But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must, make sure that the array exists after the function ends i.e. the array is not local to the function.</a:t>
            </a:r>
          </a:p>
        </p:txBody>
      </p:sp>
      <p:sp>
        <p:nvSpPr>
          <p:cNvPr id="3" name="Footer Placeholder 2">
            <a:extLst>
              <a:ext uri="{FF2B5EF4-FFF2-40B4-BE49-F238E27FC236}">
                <a16:creationId xmlns:a16="http://schemas.microsoft.com/office/drawing/2014/main" id="{3241D15B-BE8E-4CBF-9957-70612ABCFFDB}"/>
              </a:ext>
            </a:extLst>
          </p:cNvPr>
          <p:cNvSpPr>
            <a:spLocks noGrp="1"/>
          </p:cNvSpPr>
          <p:nvPr>
            <p:ph type="ftr" sz="quarter" idx="11"/>
          </p:nvPr>
        </p:nvSpPr>
        <p:spPr/>
        <p:txBody>
          <a:bodyPr/>
          <a:lstStyle/>
          <a:p>
            <a:r>
              <a:rPr lang="en-US"/>
              <a:t>Programing Methodology in C</a:t>
            </a:r>
          </a:p>
        </p:txBody>
      </p:sp>
      <p:sp>
        <p:nvSpPr>
          <p:cNvPr id="8" name="Slide Number Placeholder 7">
            <a:extLst>
              <a:ext uri="{FF2B5EF4-FFF2-40B4-BE49-F238E27FC236}">
                <a16:creationId xmlns:a16="http://schemas.microsoft.com/office/drawing/2014/main" id="{67404940-89A4-4B51-882B-E9462BDB1F40}"/>
              </a:ext>
            </a:extLst>
          </p:cNvPr>
          <p:cNvSpPr>
            <a:spLocks noGrp="1"/>
          </p:cNvSpPr>
          <p:nvPr>
            <p:ph type="sldNum" sz="quarter" idx="12"/>
          </p:nvPr>
        </p:nvSpPr>
        <p:spPr/>
        <p:txBody>
          <a:bodyPr/>
          <a:lstStyle/>
          <a:p>
            <a:fld id="{E3D8312D-EBC0-4F04-8D11-9D6FEC6384CB}" type="slidenum">
              <a:rPr lang="en-US" smtClean="0"/>
              <a:t>16</a:t>
            </a:fld>
            <a:endParaRPr lang="en-US"/>
          </a:p>
        </p:txBody>
      </p:sp>
    </p:spTree>
    <p:extLst>
      <p:ext uri="{BB962C8B-B14F-4D97-AF65-F5344CB8AC3E}">
        <p14:creationId xmlns:p14="http://schemas.microsoft.com/office/powerpoint/2010/main" val="8302511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055261" y="938214"/>
            <a:ext cx="10467835" cy="3139321"/>
          </a:xfrm>
          <a:prstGeom prst="rect">
            <a:avLst/>
          </a:prstGeom>
        </p:spPr>
        <p:txBody>
          <a:bodyPr wrap="square">
            <a:spAutoFit/>
          </a:bodyPr>
          <a:lstStyle/>
          <a:p>
            <a:pPr algn="just"/>
            <a:r>
              <a:rPr lang="en-US" sz="6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Passing arrays as parameter to </a:t>
            </a:r>
            <a:r>
              <a:rPr lang="en-US" sz="66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function+</a:t>
            </a:r>
            <a:endParaRPr lang="en-US" sz="6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44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Now let's see a few examples where we </a:t>
            </a:r>
            <a:r>
              <a:rPr lang="en-US" sz="44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pass </a:t>
            </a:r>
            <a:r>
              <a:rPr lang="en-US" sz="44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single array element as argument to a function, a one dimensional array to a function and a multidimensional array to a function.</a:t>
            </a:r>
          </a:p>
        </p:txBody>
      </p:sp>
      <p:sp>
        <p:nvSpPr>
          <p:cNvPr id="2" name="Date Placeholder 1">
            <a:extLst>
              <a:ext uri="{FF2B5EF4-FFF2-40B4-BE49-F238E27FC236}">
                <a16:creationId xmlns:a16="http://schemas.microsoft.com/office/drawing/2014/main" id="{36B876E4-559E-426E-BBEF-9BF559A77EE8}"/>
              </a:ext>
            </a:extLst>
          </p:cNvPr>
          <p:cNvSpPr>
            <a:spLocks noGrp="1"/>
          </p:cNvSpPr>
          <p:nvPr>
            <p:ph type="dt" sz="half" idx="10"/>
          </p:nvPr>
        </p:nvSpPr>
        <p:spPr/>
        <p:txBody>
          <a:bodyPr/>
          <a:lstStyle/>
          <a:p>
            <a:fld id="{1AE4B76F-3F34-46E4-98F9-5CADB081CF1E}" type="datetime1">
              <a:rPr lang="en-US" smtClean="0"/>
              <a:t>11/11/2021</a:t>
            </a:fld>
            <a:endParaRPr lang="en-US"/>
          </a:p>
        </p:txBody>
      </p:sp>
      <p:sp>
        <p:nvSpPr>
          <p:cNvPr id="3" name="Footer Placeholder 2">
            <a:extLst>
              <a:ext uri="{FF2B5EF4-FFF2-40B4-BE49-F238E27FC236}">
                <a16:creationId xmlns:a16="http://schemas.microsoft.com/office/drawing/2014/main" id="{3241D15B-BE8E-4CBF-9957-70612ABCFFDB}"/>
              </a:ext>
            </a:extLst>
          </p:cNvPr>
          <p:cNvSpPr>
            <a:spLocks noGrp="1"/>
          </p:cNvSpPr>
          <p:nvPr>
            <p:ph type="ftr" sz="quarter" idx="11"/>
          </p:nvPr>
        </p:nvSpPr>
        <p:spPr/>
        <p:txBody>
          <a:bodyPr/>
          <a:lstStyle/>
          <a:p>
            <a:r>
              <a:rPr lang="en-US"/>
              <a:t>Programing Methodology in C</a:t>
            </a:r>
          </a:p>
        </p:txBody>
      </p:sp>
      <p:sp>
        <p:nvSpPr>
          <p:cNvPr id="8" name="Slide Number Placeholder 7">
            <a:extLst>
              <a:ext uri="{FF2B5EF4-FFF2-40B4-BE49-F238E27FC236}">
                <a16:creationId xmlns:a16="http://schemas.microsoft.com/office/drawing/2014/main" id="{67404940-89A4-4B51-882B-E9462BDB1F40}"/>
              </a:ext>
            </a:extLst>
          </p:cNvPr>
          <p:cNvSpPr>
            <a:spLocks noGrp="1"/>
          </p:cNvSpPr>
          <p:nvPr>
            <p:ph type="sldNum" sz="quarter" idx="12"/>
          </p:nvPr>
        </p:nvSpPr>
        <p:spPr/>
        <p:txBody>
          <a:bodyPr/>
          <a:lstStyle/>
          <a:p>
            <a:fld id="{E3D8312D-EBC0-4F04-8D11-9D6FEC6384CB}" type="slidenum">
              <a:rPr lang="en-US" smtClean="0"/>
              <a:t>17</a:t>
            </a:fld>
            <a:endParaRPr lang="en-US"/>
          </a:p>
        </p:txBody>
      </p:sp>
    </p:spTree>
    <p:extLst>
      <p:ext uri="{BB962C8B-B14F-4D97-AF65-F5344CB8AC3E}">
        <p14:creationId xmlns:p14="http://schemas.microsoft.com/office/powerpoint/2010/main" val="4140170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732064" y="1081715"/>
            <a:ext cx="11204122" cy="3134135"/>
          </a:xfrm>
          <a:prstGeom prst="rect">
            <a:avLst/>
          </a:prstGeom>
          <a:noFill/>
          <a:ln>
            <a:noFill/>
          </a:ln>
          <a:effectLst/>
          <a:extLst/>
        </p:spPr>
        <p:txBody>
          <a:bodyPr vert="horz" wrap="square" lIns="0" tIns="88872"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5400" b="1" i="0" u="none" strike="noStrike" cap="none" normalizeH="0" baseline="0" dirty="0">
                <a:ln>
                  <a:noFill/>
                </a:ln>
                <a:effectLst/>
                <a:latin typeface="Microsoft Himalaya" panose="01010100010101010101" pitchFamily="2" charset="0"/>
                <a:ea typeface="Microsoft Himalaya" panose="01010100010101010101" pitchFamily="2" charset="0"/>
                <a:cs typeface="Microsoft Himalaya" panose="01010100010101010101" pitchFamily="2" charset="0"/>
              </a:rPr>
              <a:t>Passing a single array element to a </a:t>
            </a:r>
            <a:r>
              <a:rPr kumimoji="0" lang="en-US" altLang="en-US" sz="5400" b="1" i="0" u="none" strike="noStrike" cap="none" normalizeH="0" baseline="0" dirty="0" smtClean="0">
                <a:ln>
                  <a:noFill/>
                </a:ln>
                <a:effectLst/>
                <a:latin typeface="Microsoft Himalaya" panose="01010100010101010101" pitchFamily="2" charset="0"/>
                <a:ea typeface="Microsoft Himalaya" panose="01010100010101010101" pitchFamily="2" charset="0"/>
                <a:cs typeface="Microsoft Himalaya" panose="01010100010101010101" pitchFamily="2" charset="0"/>
              </a:rPr>
              <a:t>function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rgbClr val="BF360C"/>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Let's write a very simple program, where we will declare and define an array of integers in our </a:t>
            </a:r>
            <a:r>
              <a:rPr kumimoji="0" lang="en-US" altLang="en-US" sz="32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main</a:t>
            </a:r>
            <a:r>
              <a:rPr kumimoji="0" lang="en-US" altLang="en-US" sz="3200" b="0" i="0" u="none" strike="noStrike" cap="none" normalizeH="0" baseline="0" dirty="0" smtClean="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40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function </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and pass one of the array element to a function, which will just print the value of the element.</a:t>
            </a:r>
            <a:endParaRPr kumimoji="0" lang="en-US" altLang="en-US" sz="6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Date Placeholder 1">
            <a:extLst>
              <a:ext uri="{FF2B5EF4-FFF2-40B4-BE49-F238E27FC236}">
                <a16:creationId xmlns:a16="http://schemas.microsoft.com/office/drawing/2014/main" id="{77838D3B-03B1-4BBB-BC02-18AB4E883DFC}"/>
              </a:ext>
            </a:extLst>
          </p:cNvPr>
          <p:cNvSpPr>
            <a:spLocks noGrp="1"/>
          </p:cNvSpPr>
          <p:nvPr>
            <p:ph type="dt" sz="half" idx="10"/>
          </p:nvPr>
        </p:nvSpPr>
        <p:spPr/>
        <p:txBody>
          <a:bodyPr/>
          <a:lstStyle/>
          <a:p>
            <a:fld id="{C82EEE64-CD28-4C5D-B6B9-C6C8E0692E6D}" type="datetime1">
              <a:rPr lang="en-US" smtClean="0"/>
              <a:t>11/11/2021</a:t>
            </a:fld>
            <a:endParaRPr lang="en-US"/>
          </a:p>
        </p:txBody>
      </p:sp>
      <p:sp>
        <p:nvSpPr>
          <p:cNvPr id="3" name="Footer Placeholder 2">
            <a:extLst>
              <a:ext uri="{FF2B5EF4-FFF2-40B4-BE49-F238E27FC236}">
                <a16:creationId xmlns:a16="http://schemas.microsoft.com/office/drawing/2014/main" id="{D046B506-0E6F-4476-9C7E-5A0C8D67F0C1}"/>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ECE6983A-3A76-4D6E-85C5-10026EE585DB}"/>
              </a:ext>
            </a:extLst>
          </p:cNvPr>
          <p:cNvSpPr>
            <a:spLocks noGrp="1"/>
          </p:cNvSpPr>
          <p:nvPr>
            <p:ph type="sldNum" sz="quarter" idx="12"/>
          </p:nvPr>
        </p:nvSpPr>
        <p:spPr/>
        <p:txBody>
          <a:bodyPr/>
          <a:lstStyle/>
          <a:p>
            <a:fld id="{E3D8312D-EBC0-4F04-8D11-9D6FEC6384CB}" type="slidenum">
              <a:rPr lang="en-US" smtClean="0"/>
              <a:t>18</a:t>
            </a:fld>
            <a:endParaRPr lang="en-US"/>
          </a:p>
        </p:txBody>
      </p:sp>
    </p:spTree>
    <p:extLst>
      <p:ext uri="{BB962C8B-B14F-4D97-AF65-F5344CB8AC3E}">
        <p14:creationId xmlns:p14="http://schemas.microsoft.com/office/powerpoint/2010/main" val="1371120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715736" y="271819"/>
            <a:ext cx="10515600" cy="610367"/>
          </a:xfrm>
          <a:prstGeom prst="rect">
            <a:avLst/>
          </a:prstGeom>
          <a:noFill/>
          <a:ln>
            <a:noFill/>
          </a:ln>
          <a:effectLst/>
          <a:extLst/>
        </p:spPr>
        <p:txBody>
          <a:bodyPr vert="horz" wrap="square" lIns="0" tIns="88872" rIns="0" bIns="88872"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effectLst/>
                <a:latin typeface="roboto"/>
              </a:rPr>
              <a:t>Passing a single array element to a </a:t>
            </a:r>
            <a:r>
              <a:rPr kumimoji="0" lang="en-US" altLang="en-US" sz="2800" b="1" i="0" u="none" strike="noStrike" cap="none" normalizeH="0" baseline="0" dirty="0" smtClean="0">
                <a:ln>
                  <a:noFill/>
                </a:ln>
                <a:effectLst/>
                <a:latin typeface="roboto"/>
              </a:rPr>
              <a:t>function</a:t>
            </a:r>
            <a:endParaRPr kumimoji="0" lang="en-US" altLang="en-US" sz="3200" b="0" i="0" u="none" strike="noStrike" cap="none" normalizeH="0" baseline="0" dirty="0">
              <a:ln>
                <a:noFill/>
              </a:ln>
              <a:effectLst/>
            </a:endParaRPr>
          </a:p>
        </p:txBody>
      </p:sp>
      <p:sp>
        <p:nvSpPr>
          <p:cNvPr id="5" name="Rectangle 2"/>
          <p:cNvSpPr>
            <a:spLocks noChangeArrowheads="1"/>
          </p:cNvSpPr>
          <p:nvPr/>
        </p:nvSpPr>
        <p:spPr bwMode="auto">
          <a:xfrm>
            <a:off x="715736" y="1399298"/>
            <a:ext cx="7763432" cy="4346011"/>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#include&lt;</a:t>
            </a:r>
            <a:r>
              <a:rPr kumimoji="0" lang="en-US" altLang="en-US" sz="2400" b="0" i="0" u="none" strike="noStrike" cap="none" normalizeH="0" baseline="0" dirty="0" err="1">
                <a:ln>
                  <a:noFill/>
                </a:ln>
                <a:solidFill>
                  <a:srgbClr val="F8F8F2"/>
                </a:solidFill>
                <a:effectLst/>
                <a:latin typeface="Consolas" panose="020B0609020204030204" pitchFamily="49" charset="0"/>
              </a:rPr>
              <a:t>stdio.h</a:t>
            </a:r>
            <a:r>
              <a:rPr kumimoji="0" lang="en-US" altLang="en-US" sz="24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void </a:t>
            </a:r>
            <a:r>
              <a:rPr kumimoji="0" lang="en-US" altLang="en-US" sz="2400" b="0" i="0" u="none" strike="noStrike" cap="none" normalizeH="0" baseline="0" dirty="0" err="1" smtClean="0">
                <a:ln>
                  <a:noFill/>
                </a:ln>
                <a:solidFill>
                  <a:srgbClr val="E6DB74"/>
                </a:solidFill>
                <a:effectLst/>
                <a:latin typeface="Consolas" panose="020B0609020204030204" pitchFamily="49" charset="0"/>
              </a:rPr>
              <a:t>ArrayGiver</a:t>
            </a:r>
            <a:r>
              <a:rPr kumimoji="0" lang="en-US" altLang="en-US" sz="2400" b="0" i="0" u="none" strike="noStrike" cap="none" normalizeH="0" baseline="0" dirty="0" smtClean="0">
                <a:ln>
                  <a:noFill/>
                </a:ln>
                <a:solidFill>
                  <a:srgbClr val="F8F8F2"/>
                </a:solidFill>
                <a:effectLst/>
                <a:latin typeface="Consolas" panose="020B0609020204030204" pitchFamily="49" charset="0"/>
              </a:rPr>
              <a:t>(</a:t>
            </a:r>
            <a:r>
              <a:rPr kumimoji="0" lang="en-US" altLang="en-US" sz="2400" b="0" i="0" u="none" strike="noStrike" cap="none" normalizeH="0" baseline="0" dirty="0" err="1" smtClean="0">
                <a:ln>
                  <a:noFill/>
                </a:ln>
                <a:solidFill>
                  <a:srgbClr val="F8F8F2"/>
                </a:solidFill>
                <a:effectLst/>
                <a:latin typeface="Consolas" panose="020B0609020204030204" pitchFamily="49" charset="0"/>
              </a:rPr>
              <a:t>int</a:t>
            </a:r>
            <a:r>
              <a:rPr kumimoji="0" lang="en-US" altLang="en-US" sz="2400" b="0" i="0" u="none" strike="noStrike" cap="none" normalizeH="0" baseline="0" dirty="0" smtClean="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F8F8F2"/>
                </a:solidFill>
                <a:effectLst/>
                <a:latin typeface="Consolas" panose="020B0609020204030204" pitchFamily="49" charset="0"/>
              </a:rPr>
              <a:t>a);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a:ln>
                  <a:noFill/>
                </a:ln>
                <a:solidFill>
                  <a:srgbClr val="F8F8F2"/>
                </a:solidFill>
                <a:effectLst/>
                <a:latin typeface="Consolas" panose="020B0609020204030204" pitchFamily="49" charset="0"/>
              </a:rPr>
              <a:t>int</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E6DB74"/>
                </a:solidFill>
                <a:effectLst/>
                <a:latin typeface="Consolas" panose="020B0609020204030204" pitchFamily="49" charset="0"/>
              </a:rPr>
              <a:t>main</a:t>
            </a:r>
            <a:r>
              <a:rPr kumimoji="0" lang="en-US" altLang="en-US" sz="24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dirty="0">
                <a:solidFill>
                  <a:srgbClr val="F8F8F2"/>
                </a:solidFill>
                <a:latin typeface="Consolas" panose="020B0609020204030204" pitchFamily="49" charset="0"/>
              </a:rPr>
              <a:t>	</a:t>
            </a:r>
            <a:r>
              <a:rPr kumimoji="0" lang="en-US" altLang="en-US" sz="2400" b="0" i="0" u="none" strike="noStrike" cap="none" normalizeH="0" baseline="0" dirty="0" err="1">
                <a:ln>
                  <a:noFill/>
                </a:ln>
                <a:solidFill>
                  <a:srgbClr val="F8F8F2"/>
                </a:solidFill>
                <a:effectLst/>
                <a:latin typeface="Consolas" panose="020B0609020204030204" pitchFamily="49" charset="0"/>
              </a:rPr>
              <a:t>int</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err="1">
                <a:ln>
                  <a:noFill/>
                </a:ln>
                <a:solidFill>
                  <a:srgbClr val="F8F8F2"/>
                </a:solidFill>
                <a:effectLst/>
                <a:latin typeface="Consolas" panose="020B0609020204030204" pitchFamily="49" charset="0"/>
              </a:rPr>
              <a:t>myArray</a:t>
            </a:r>
            <a:r>
              <a:rPr kumimoji="0" lang="en-US" altLang="en-US" sz="2400" b="0" i="0" u="none" strike="noStrike" cap="none" normalizeH="0" baseline="0" dirty="0">
                <a:ln>
                  <a:noFill/>
                </a:ln>
                <a:solidFill>
                  <a:srgbClr val="F8F8F2"/>
                </a:solidFill>
                <a:effectLst/>
                <a:latin typeface="Consolas" panose="020B0609020204030204" pitchFamily="49" charset="0"/>
              </a:rPr>
              <a:t>[] = { </a:t>
            </a:r>
            <a:r>
              <a:rPr kumimoji="0" lang="en-US" altLang="en-US" sz="2400" b="0" i="0" u="none" strike="noStrike" cap="none" normalizeH="0" baseline="0" dirty="0">
                <a:ln>
                  <a:noFill/>
                </a:ln>
                <a:solidFill>
                  <a:srgbClr val="AE81FF"/>
                </a:solidFill>
                <a:effectLst/>
                <a:latin typeface="Consolas" panose="020B0609020204030204" pitchFamily="49" charset="0"/>
              </a:rPr>
              <a:t>2</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AE81FF"/>
                </a:solidFill>
                <a:effectLst/>
                <a:latin typeface="Consolas" panose="020B0609020204030204" pitchFamily="49" charset="0"/>
              </a:rPr>
              <a:t>3</a:t>
            </a:r>
            <a:r>
              <a:rPr kumimoji="0" lang="en-US" altLang="en-US" sz="2400" b="0" i="0" u="none" strike="noStrike" cap="none" normalizeH="0" baseline="0" dirty="0">
                <a:ln>
                  <a:noFill/>
                </a:ln>
                <a:solidFill>
                  <a:srgbClr val="F8F8F2"/>
                </a:solidFill>
                <a:effectLst/>
                <a:latin typeface="Consolas" panose="020B0609020204030204" pitchFamily="49" charset="0"/>
              </a:rPr>
              <a:t>, </a:t>
            </a:r>
            <a:r>
              <a:rPr lang="en-US" altLang="en-US" sz="2400" dirty="0" smtClean="0">
                <a:solidFill>
                  <a:srgbClr val="AE81FF"/>
                </a:solidFill>
                <a:latin typeface="Consolas" panose="020B0609020204030204" pitchFamily="49" charset="0"/>
              </a:rPr>
              <a:t>6, 8</a:t>
            </a:r>
            <a:r>
              <a:rPr kumimoji="0" lang="en-US" altLang="en-US" sz="2400" b="0" i="0" u="none" strike="noStrike" cap="none" normalizeH="0" baseline="0" dirty="0" smtClean="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lvl="0" eaLnBrk="0" fontAlgn="base" hangingPunct="0">
              <a:spcBef>
                <a:spcPct val="0"/>
              </a:spcBef>
              <a:spcAft>
                <a:spcPct val="0"/>
              </a:spcAft>
            </a:pPr>
            <a:r>
              <a:rPr lang="en-US" altLang="en-US" sz="2400" dirty="0">
                <a:solidFill>
                  <a:srgbClr val="F8F8F2"/>
                </a:solidFill>
                <a:latin typeface="Consolas" panose="020B0609020204030204" pitchFamily="49" charset="0"/>
              </a:rPr>
              <a:t>	</a:t>
            </a:r>
            <a:r>
              <a:rPr lang="en-US" altLang="en-US" sz="2400" dirty="0" err="1" smtClean="0">
                <a:solidFill>
                  <a:srgbClr val="E6DB74"/>
                </a:solidFill>
                <a:latin typeface="Consolas" panose="020B0609020204030204" pitchFamily="49" charset="0"/>
              </a:rPr>
              <a:t>ArrayGiver</a:t>
            </a:r>
            <a:r>
              <a:rPr kumimoji="0" lang="en-US" altLang="en-US" sz="2400" b="0" i="0" u="none" strike="noStrike" cap="none" normalizeH="0" baseline="0" dirty="0" smtClean="0">
                <a:ln>
                  <a:noFill/>
                </a:ln>
                <a:solidFill>
                  <a:srgbClr val="F8F8F2"/>
                </a:solidFill>
                <a:effectLst/>
                <a:latin typeface="Consolas" panose="020B0609020204030204" pitchFamily="49" charset="0"/>
              </a:rPr>
              <a:t>(</a:t>
            </a:r>
            <a:r>
              <a:rPr kumimoji="0" lang="en-US" altLang="en-US" sz="2400" b="0" i="0" u="none" strike="noStrike" cap="none" normalizeH="0" baseline="0" dirty="0" err="1" smtClean="0">
                <a:ln>
                  <a:noFill/>
                </a:ln>
                <a:solidFill>
                  <a:srgbClr val="F8F8F2"/>
                </a:solidFill>
                <a:effectLst/>
                <a:latin typeface="Consolas" panose="020B0609020204030204" pitchFamily="49" charset="0"/>
              </a:rPr>
              <a:t>myArray</a:t>
            </a:r>
            <a:r>
              <a:rPr kumimoji="0" lang="en-US" altLang="en-US" sz="2400" b="0" i="0" u="none" strike="noStrike" cap="none" normalizeH="0" baseline="0" dirty="0" smtClean="0">
                <a:ln>
                  <a:noFill/>
                </a:ln>
                <a:solidFill>
                  <a:srgbClr val="F8F8F2"/>
                </a:solidFill>
                <a:effectLst/>
                <a:latin typeface="Consolas" panose="020B0609020204030204" pitchFamily="49" charset="0"/>
              </a:rPr>
              <a:t>[</a:t>
            </a:r>
            <a:r>
              <a:rPr lang="en-US" altLang="en-US" sz="2400" dirty="0">
                <a:solidFill>
                  <a:srgbClr val="AE81FF"/>
                </a:solidFill>
                <a:latin typeface="Consolas" panose="020B0609020204030204" pitchFamily="49" charset="0"/>
              </a:rPr>
              <a:t>3</a:t>
            </a:r>
            <a:r>
              <a:rPr kumimoji="0" lang="en-US" altLang="en-US" sz="2400" b="0" i="0" u="none" strike="noStrike" cap="none" normalizeH="0" baseline="0" dirty="0" smtClean="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708090"/>
                </a:solidFill>
                <a:effectLst/>
                <a:latin typeface="Consolas" panose="020B0609020204030204" pitchFamily="49" charset="0"/>
              </a:rPr>
              <a:t>//Passing array element </a:t>
            </a:r>
            <a:r>
              <a:rPr kumimoji="0" lang="en-US" altLang="en-US" sz="2400" b="0" i="0" u="none" strike="noStrike" cap="none" normalizeH="0" baseline="0" dirty="0" err="1">
                <a:ln>
                  <a:noFill/>
                </a:ln>
                <a:solidFill>
                  <a:srgbClr val="708090"/>
                </a:solidFill>
                <a:effectLst/>
                <a:latin typeface="Consolas" panose="020B0609020204030204" pitchFamily="49" charset="0"/>
              </a:rPr>
              <a:t>myArray</a:t>
            </a:r>
            <a:r>
              <a:rPr kumimoji="0" lang="en-US" altLang="en-US" sz="2400" b="0" i="0" u="none" strike="noStrike" cap="none" normalizeH="0" baseline="0" dirty="0">
                <a:ln>
                  <a:noFill/>
                </a:ln>
                <a:solidFill>
                  <a:srgbClr val="708090"/>
                </a:solidFill>
                <a:effectLst/>
                <a:latin typeface="Consolas" panose="020B0609020204030204" pitchFamily="49" charset="0"/>
              </a:rPr>
              <a:t>[2] only.</a:t>
            </a:r>
            <a:r>
              <a:rPr kumimoji="0" lang="en-US" altLang="en-US" sz="2400" b="0" i="0" u="none" strike="noStrike" cap="none" normalizeH="0" baseline="0" dirty="0">
                <a:ln>
                  <a:noFill/>
                </a:ln>
                <a:solidFill>
                  <a:srgbClr val="F8F8F2"/>
                </a:solidFill>
                <a:effectLst/>
                <a:latin typeface="Consolas" panose="020B0609020204030204" pitchFamily="49" charset="0"/>
              </a:rPr>
              <a:t> 	</a:t>
            </a:r>
            <a:endParaRPr kumimoji="0" lang="en-US" altLang="en-US" sz="2400"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66D9EF"/>
                </a:solidFill>
                <a:effectLst/>
                <a:latin typeface="Consolas" panose="020B0609020204030204" pitchFamily="49" charset="0"/>
              </a:rPr>
              <a:t>return</a:t>
            </a:r>
            <a:r>
              <a:rPr kumimoji="0" lang="en-US" altLang="en-US" sz="2400" b="0" i="0" u="none" strike="noStrike" cap="none" normalizeH="0" baseline="0" dirty="0" smtClean="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AE81FF"/>
                </a:solidFill>
                <a:effectLst/>
                <a:latin typeface="Consolas" panose="020B0609020204030204" pitchFamily="49" charset="0"/>
              </a:rPr>
              <a:t>0</a:t>
            </a:r>
            <a:r>
              <a:rPr kumimoji="0" lang="en-US" altLang="en-US" sz="24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 </a:t>
            </a:r>
          </a:p>
          <a:p>
            <a:pPr lvl="0" eaLnBrk="0" fontAlgn="base" hangingPunct="0">
              <a:spcBef>
                <a:spcPct val="0"/>
              </a:spcBef>
              <a:spcAft>
                <a:spcPct val="0"/>
              </a:spcAft>
            </a:pPr>
            <a:r>
              <a:rPr kumimoji="0" lang="en-US" altLang="en-US" sz="2400" b="0" i="0" u="none" strike="noStrike" cap="none" normalizeH="0" baseline="0" dirty="0">
                <a:ln>
                  <a:noFill/>
                </a:ln>
                <a:solidFill>
                  <a:srgbClr val="F8F8F2"/>
                </a:solidFill>
                <a:effectLst/>
                <a:latin typeface="Consolas" panose="020B0609020204030204" pitchFamily="49" charset="0"/>
              </a:rPr>
              <a:t>void </a:t>
            </a:r>
            <a:r>
              <a:rPr lang="en-US" altLang="en-US" sz="2400" dirty="0" err="1" smtClean="0">
                <a:solidFill>
                  <a:srgbClr val="E6DB74"/>
                </a:solidFill>
                <a:latin typeface="Consolas" panose="020B0609020204030204" pitchFamily="49" charset="0"/>
              </a:rPr>
              <a:t>ArrayGiver</a:t>
            </a:r>
            <a:r>
              <a:rPr kumimoji="0" lang="en-US" altLang="en-US" sz="2400" b="0" i="0" u="none" strike="noStrike" cap="none" normalizeH="0" baseline="0" dirty="0" smtClean="0">
                <a:ln>
                  <a:noFill/>
                </a:ln>
                <a:solidFill>
                  <a:srgbClr val="F8F8F2"/>
                </a:solidFill>
                <a:effectLst/>
                <a:latin typeface="Consolas" panose="020B0609020204030204" pitchFamily="49" charset="0"/>
              </a:rPr>
              <a:t>(</a:t>
            </a:r>
            <a:r>
              <a:rPr kumimoji="0" lang="en-US" altLang="en-US" sz="2400" b="0" i="0" u="none" strike="noStrike" cap="none" normalizeH="0" baseline="0" dirty="0" err="1" smtClean="0">
                <a:ln>
                  <a:noFill/>
                </a:ln>
                <a:solidFill>
                  <a:srgbClr val="F8F8F2"/>
                </a:solidFill>
                <a:effectLst/>
                <a:latin typeface="Consolas" panose="020B0609020204030204" pitchFamily="49" charset="0"/>
              </a:rPr>
              <a:t>int</a:t>
            </a:r>
            <a:r>
              <a:rPr kumimoji="0" lang="en-US" altLang="en-US" sz="2400" b="0" i="0" u="none" strike="noStrike" cap="none" normalizeH="0" baseline="0" dirty="0" smtClean="0">
                <a:ln>
                  <a:noFill/>
                </a:ln>
                <a:solidFill>
                  <a:srgbClr val="F8F8F2"/>
                </a:solidFill>
                <a:effectLst/>
                <a:latin typeface="Consolas" panose="020B0609020204030204" pitchFamily="49" charset="0"/>
              </a:rPr>
              <a:t> </a:t>
            </a:r>
            <a:r>
              <a:rPr kumimoji="0" lang="en-US" altLang="en-US" sz="2400" b="0" i="0" u="none" strike="noStrike" cap="none" normalizeH="0" baseline="0" dirty="0">
                <a:ln>
                  <a:noFill/>
                </a:ln>
                <a:solidFill>
                  <a:srgbClr val="F8F8F2"/>
                </a:solidFill>
                <a:effectLst/>
                <a:latin typeface="Consolas" panose="020B0609020204030204" pitchFamily="49" charset="0"/>
              </a:rPr>
              <a:t>a</a:t>
            </a:r>
            <a:r>
              <a:rPr kumimoji="0" lang="en-US" altLang="en-US" sz="2400" b="0" i="0" u="none" strike="noStrike" cap="none" normalizeH="0" baseline="0" dirty="0" smtClean="0">
                <a:ln>
                  <a:noFill/>
                </a:ln>
                <a:solidFill>
                  <a:srgbClr val="F8F8F2"/>
                </a:solidFill>
                <a:effectLst/>
                <a:latin typeface="Consolas" panose="020B0609020204030204" pitchFamily="49" charset="0"/>
              </a:rPr>
              <a:t>){ </a:t>
            </a:r>
            <a:endParaRPr kumimoji="0" lang="en-US" altLang="en-US" sz="24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E6DB74"/>
                </a:solidFill>
                <a:effectLst/>
                <a:latin typeface="Consolas" panose="020B0609020204030204" pitchFamily="49" charset="0"/>
              </a:rPr>
              <a:t>	</a:t>
            </a:r>
            <a:r>
              <a:rPr kumimoji="0" lang="en-US" altLang="en-US" sz="2400" b="0" i="0" u="none" strike="noStrike" cap="none" normalizeH="0" baseline="0" dirty="0" err="1">
                <a:ln>
                  <a:noFill/>
                </a:ln>
                <a:solidFill>
                  <a:srgbClr val="E6DB74"/>
                </a:solidFill>
                <a:effectLst/>
                <a:latin typeface="Consolas" panose="020B0609020204030204" pitchFamily="49" charset="0"/>
              </a:rPr>
              <a:t>printf</a:t>
            </a: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a:ln>
                  <a:noFill/>
                </a:ln>
                <a:solidFill>
                  <a:srgbClr val="A6E22E"/>
                </a:solidFill>
                <a:effectLst/>
                <a:latin typeface="Consolas" panose="020B0609020204030204" pitchFamily="49" charset="0"/>
              </a:rPr>
              <a:t>"%d"</a:t>
            </a:r>
            <a:r>
              <a:rPr kumimoji="0" lang="en-US" altLang="en-US" sz="2400" b="0" i="0" u="none" strike="noStrike" cap="none" normalizeH="0" baseline="0" dirty="0">
                <a:ln>
                  <a:noFill/>
                </a:ln>
                <a:solidFill>
                  <a:srgbClr val="F8F8F2"/>
                </a:solidFill>
                <a:effectLst/>
                <a:latin typeface="Consolas" panose="020B0609020204030204" pitchFamily="49" charset="0"/>
              </a:rPr>
              <a:t>, a);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F8F8F2"/>
                </a:solidFill>
                <a:effectLst/>
                <a:latin typeface="Consolas" panose="020B0609020204030204" pitchFamily="49" charset="0"/>
              </a:rPr>
              <a:t>}</a:t>
            </a:r>
            <a:r>
              <a:rPr kumimoji="0" lang="en-US" altLang="en-US" sz="3200" b="0" i="0" u="none" strike="noStrike" cap="none" normalizeH="0" baseline="0" dirty="0">
                <a:ln>
                  <a:noFill/>
                </a:ln>
                <a:solidFill>
                  <a:schemeClr val="tx1"/>
                </a:solidFill>
                <a:effectLst/>
              </a:rPr>
              <a:t> </a:t>
            </a:r>
            <a:endParaRPr kumimoji="0" lang="en-US" altLang="en-US" sz="4800" b="0" i="0" u="none" strike="noStrike" cap="none" normalizeH="0" baseline="0" dirty="0">
              <a:ln>
                <a:noFill/>
              </a:ln>
              <a:solidFill>
                <a:schemeClr val="tx1"/>
              </a:solidFill>
              <a:effectLst/>
              <a:latin typeface="Arial" panose="020B0604020202020204" pitchFamily="34" charset="0"/>
            </a:endParaRPr>
          </a:p>
        </p:txBody>
      </p:sp>
      <p:sp>
        <p:nvSpPr>
          <p:cNvPr id="6" name="Rectangle 5"/>
          <p:cNvSpPr/>
          <p:nvPr/>
        </p:nvSpPr>
        <p:spPr>
          <a:xfrm>
            <a:off x="9348964" y="2133010"/>
            <a:ext cx="1266472" cy="646331"/>
          </a:xfrm>
          <a:prstGeom prst="rect">
            <a:avLst/>
          </a:prstGeom>
          <a:ln>
            <a:solidFill>
              <a:schemeClr val="tx1"/>
            </a:solidFill>
          </a:ln>
        </p:spPr>
        <p:txBody>
          <a:bodyPr wrap="square">
            <a:spAutoFit/>
          </a:bodyPr>
          <a:lstStyle/>
          <a:p>
            <a:r>
              <a:rPr lang="en-US" b="1" i="0" dirty="0">
                <a:solidFill>
                  <a:srgbClr val="000000"/>
                </a:solidFill>
                <a:effectLst/>
                <a:latin typeface="Monaco"/>
              </a:rPr>
              <a:t>OUTPUT</a:t>
            </a:r>
          </a:p>
          <a:p>
            <a:r>
              <a:rPr lang="en-US" dirty="0">
                <a:solidFill>
                  <a:srgbClr val="000000"/>
                </a:solidFill>
                <a:latin typeface="Monaco"/>
              </a:rPr>
              <a:t>8</a:t>
            </a:r>
            <a:endParaRPr lang="en-US" dirty="0"/>
          </a:p>
        </p:txBody>
      </p:sp>
      <p:sp>
        <p:nvSpPr>
          <p:cNvPr id="2" name="Date Placeholder 1">
            <a:extLst>
              <a:ext uri="{FF2B5EF4-FFF2-40B4-BE49-F238E27FC236}">
                <a16:creationId xmlns:a16="http://schemas.microsoft.com/office/drawing/2014/main" id="{77838D3B-03B1-4BBB-BC02-18AB4E883DFC}"/>
              </a:ext>
            </a:extLst>
          </p:cNvPr>
          <p:cNvSpPr>
            <a:spLocks noGrp="1"/>
          </p:cNvSpPr>
          <p:nvPr>
            <p:ph type="dt" sz="half" idx="10"/>
          </p:nvPr>
        </p:nvSpPr>
        <p:spPr/>
        <p:txBody>
          <a:bodyPr/>
          <a:lstStyle/>
          <a:p>
            <a:fld id="{C82EEE64-CD28-4C5D-B6B9-C6C8E0692E6D}" type="datetime1">
              <a:rPr lang="en-US" smtClean="0"/>
              <a:t>11/11/2021</a:t>
            </a:fld>
            <a:endParaRPr lang="en-US"/>
          </a:p>
        </p:txBody>
      </p:sp>
      <p:sp>
        <p:nvSpPr>
          <p:cNvPr id="3" name="Footer Placeholder 2">
            <a:extLst>
              <a:ext uri="{FF2B5EF4-FFF2-40B4-BE49-F238E27FC236}">
                <a16:creationId xmlns:a16="http://schemas.microsoft.com/office/drawing/2014/main" id="{D046B506-0E6F-4476-9C7E-5A0C8D67F0C1}"/>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ECE6983A-3A76-4D6E-85C5-10026EE585DB}"/>
              </a:ext>
            </a:extLst>
          </p:cNvPr>
          <p:cNvSpPr>
            <a:spLocks noGrp="1"/>
          </p:cNvSpPr>
          <p:nvPr>
            <p:ph type="sldNum" sz="quarter" idx="12"/>
          </p:nvPr>
        </p:nvSpPr>
        <p:spPr/>
        <p:txBody>
          <a:bodyPr/>
          <a:lstStyle/>
          <a:p>
            <a:fld id="{E3D8312D-EBC0-4F04-8D11-9D6FEC6384CB}" type="slidenum">
              <a:rPr lang="en-US" smtClean="0"/>
              <a:t>19</a:t>
            </a:fld>
            <a:endParaRPr lang="en-US"/>
          </a:p>
        </p:txBody>
      </p:sp>
    </p:spTree>
    <p:extLst>
      <p:ext uri="{BB962C8B-B14F-4D97-AF65-F5344CB8AC3E}">
        <p14:creationId xmlns:p14="http://schemas.microsoft.com/office/powerpoint/2010/main" val="2106469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7797" y="336856"/>
            <a:ext cx="10536071" cy="4524315"/>
          </a:xfrm>
          <a:prstGeom prst="rect">
            <a:avLst/>
          </a:prstGeom>
        </p:spPr>
        <p:txBody>
          <a:bodyPr wrap="square">
            <a:spAutoFit/>
          </a:bodyPr>
          <a:lstStyle/>
          <a:p>
            <a:pPr algn="just"/>
            <a:r>
              <a:rPr lang="en-US" sz="4400" b="1" i="0" dirty="0">
                <a:effectLst/>
                <a:latin typeface="Microsoft Himalaya" panose="01010100010101010101" pitchFamily="2" charset="0"/>
                <a:ea typeface="Microsoft Himalaya" panose="01010100010101010101" pitchFamily="2" charset="0"/>
                <a:cs typeface="Microsoft Himalaya" panose="01010100010101010101" pitchFamily="2" charset="0"/>
              </a:rPr>
              <a:t>Passing a complete One-dimensional array to a </a:t>
            </a:r>
            <a:r>
              <a:rPr lang="en-US" sz="4400" b="1" i="0" dirty="0" smtClean="0">
                <a:effectLst/>
                <a:latin typeface="Microsoft Himalaya" panose="01010100010101010101" pitchFamily="2" charset="0"/>
                <a:ea typeface="Microsoft Himalaya" panose="01010100010101010101" pitchFamily="2" charset="0"/>
                <a:cs typeface="Microsoft Himalaya" panose="01010100010101010101" pitchFamily="2" charset="0"/>
              </a:rPr>
              <a:t>function</a:t>
            </a:r>
          </a:p>
          <a:p>
            <a:pPr algn="just"/>
            <a:endParaRPr lang="en-US" sz="4400" b="1" i="0" dirty="0">
              <a:solidFill>
                <a:srgbClr val="BF360C"/>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To understand how this is done, let's write a function to find out </a:t>
            </a:r>
            <a:r>
              <a:rPr lang="en-US" sz="40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average</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of all the elements of the array and print it.</a:t>
            </a:r>
          </a:p>
          <a:p>
            <a:pPr algn="just"/>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will only send in the name of the array as argument, which is nothing but the address of the starting element of the array, or we can say the starting memory address.</a:t>
            </a:r>
          </a:p>
        </p:txBody>
      </p:sp>
      <p:sp>
        <p:nvSpPr>
          <p:cNvPr id="2" name="Date Placeholder 1">
            <a:extLst>
              <a:ext uri="{FF2B5EF4-FFF2-40B4-BE49-F238E27FC236}">
                <a16:creationId xmlns:a16="http://schemas.microsoft.com/office/drawing/2014/main" id="{03314126-7E04-4654-BCC4-6B369137DC78}"/>
              </a:ext>
            </a:extLst>
          </p:cNvPr>
          <p:cNvSpPr>
            <a:spLocks noGrp="1"/>
          </p:cNvSpPr>
          <p:nvPr>
            <p:ph type="dt" sz="half" idx="10"/>
          </p:nvPr>
        </p:nvSpPr>
        <p:spPr/>
        <p:txBody>
          <a:bodyPr/>
          <a:lstStyle/>
          <a:p>
            <a:fld id="{E51637E4-A5FD-40C2-846E-C13EF38F97EB}" type="datetime1">
              <a:rPr lang="en-US" smtClean="0"/>
              <a:t>11/11/2021</a:t>
            </a:fld>
            <a:endParaRPr lang="en-US"/>
          </a:p>
        </p:txBody>
      </p:sp>
      <p:sp>
        <p:nvSpPr>
          <p:cNvPr id="3" name="Footer Placeholder 2">
            <a:extLst>
              <a:ext uri="{FF2B5EF4-FFF2-40B4-BE49-F238E27FC236}">
                <a16:creationId xmlns:a16="http://schemas.microsoft.com/office/drawing/2014/main" id="{FB825D82-8795-4137-A5AE-546E7B8840CA}"/>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B61AA23C-840D-4CE4-8B8E-37253458F263}"/>
              </a:ext>
            </a:extLst>
          </p:cNvPr>
          <p:cNvSpPr>
            <a:spLocks noGrp="1"/>
          </p:cNvSpPr>
          <p:nvPr>
            <p:ph type="sldNum" sz="quarter" idx="12"/>
          </p:nvPr>
        </p:nvSpPr>
        <p:spPr/>
        <p:txBody>
          <a:bodyPr/>
          <a:lstStyle/>
          <a:p>
            <a:fld id="{E3D8312D-EBC0-4F04-8D11-9D6FEC6384CB}" type="slidenum">
              <a:rPr lang="en-US" smtClean="0"/>
              <a:t>20</a:t>
            </a:fld>
            <a:endParaRPr lang="en-US"/>
          </a:p>
        </p:txBody>
      </p:sp>
    </p:spTree>
    <p:extLst>
      <p:ext uri="{BB962C8B-B14F-4D97-AF65-F5344CB8AC3E}">
        <p14:creationId xmlns:p14="http://schemas.microsoft.com/office/powerpoint/2010/main" val="1069997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7797" y="336856"/>
            <a:ext cx="10536071" cy="584775"/>
          </a:xfrm>
          <a:prstGeom prst="rect">
            <a:avLst/>
          </a:prstGeom>
        </p:spPr>
        <p:txBody>
          <a:bodyPr wrap="square">
            <a:spAutoFit/>
          </a:bodyPr>
          <a:lstStyle/>
          <a:p>
            <a:pPr algn="just"/>
            <a:r>
              <a:rPr lang="en-US" sz="3200" b="1" i="0" dirty="0">
                <a:effectLst/>
                <a:latin typeface="roboto"/>
              </a:rPr>
              <a:t>Passing a complete One-dimensional array to a </a:t>
            </a:r>
            <a:r>
              <a:rPr lang="en-US" sz="3200" b="1" i="0" dirty="0" smtClean="0">
                <a:effectLst/>
                <a:latin typeface="roboto"/>
              </a:rPr>
              <a:t>function</a:t>
            </a:r>
            <a:endParaRPr lang="en-US" sz="3200" b="1" i="0" dirty="0">
              <a:effectLst/>
              <a:latin typeface="roboto"/>
            </a:endParaRPr>
          </a:p>
        </p:txBody>
      </p:sp>
      <p:sp>
        <p:nvSpPr>
          <p:cNvPr id="5" name="Rectangle 1"/>
          <p:cNvSpPr>
            <a:spLocks noChangeArrowheads="1"/>
          </p:cNvSpPr>
          <p:nvPr/>
        </p:nvSpPr>
        <p:spPr bwMode="auto">
          <a:xfrm>
            <a:off x="554318" y="1158208"/>
            <a:ext cx="9653516" cy="4961564"/>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#include&lt;</a:t>
            </a:r>
            <a:r>
              <a:rPr kumimoji="0" lang="en-US" altLang="en-US" b="0" i="0" u="none" strike="noStrike" cap="none" normalizeH="0" baseline="0" dirty="0" err="1">
                <a:ln>
                  <a:noFill/>
                </a:ln>
                <a:solidFill>
                  <a:srgbClr val="F8F8F2"/>
                </a:solidFill>
                <a:effectLst/>
                <a:latin typeface="Consolas" panose="020B0609020204030204" pitchFamily="49" charset="0"/>
              </a:rPr>
              <a:t>stdio.h</a:t>
            </a:r>
            <a:r>
              <a:rPr kumimoji="0" lang="en-US" altLang="en-US"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float </a:t>
            </a:r>
            <a:r>
              <a:rPr kumimoji="0" lang="en-US" altLang="en-US" b="0" i="0" u="none" strike="noStrike" cap="none" normalizeH="0" baseline="0" dirty="0" err="1">
                <a:ln>
                  <a:noFill/>
                </a:ln>
                <a:solidFill>
                  <a:srgbClr val="E6DB74"/>
                </a:solidFill>
                <a:effectLst/>
                <a:latin typeface="Consolas" panose="020B0609020204030204" pitchFamily="49" charset="0"/>
              </a:rPr>
              <a:t>findAverage</a:t>
            </a: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marks[]);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E6DB74"/>
                </a:solidFill>
                <a:effectLst/>
                <a:latin typeface="Consolas" panose="020B0609020204030204" pitchFamily="49" charset="0"/>
              </a:rPr>
              <a:t>main</a:t>
            </a:r>
            <a:r>
              <a:rPr kumimoji="0" lang="en-US" altLang="en-US"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float </a:t>
            </a:r>
            <a:r>
              <a:rPr kumimoji="0" lang="en-US" altLang="en-US" b="0" i="0" u="none" strike="noStrike" cap="none" normalizeH="0" baseline="0" dirty="0" err="1">
                <a:ln>
                  <a:noFill/>
                </a:ln>
                <a:solidFill>
                  <a:srgbClr val="F8F8F2"/>
                </a:solidFill>
                <a:effectLst/>
                <a:latin typeface="Consolas" panose="020B0609020204030204" pitchFamily="49" charset="0"/>
              </a:rPr>
              <a:t>avg</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marks[] = {</a:t>
            </a:r>
            <a:r>
              <a:rPr kumimoji="0" lang="en-US" altLang="en-US" b="0" i="0" u="none" strike="noStrike" cap="none" normalizeH="0" baseline="0" dirty="0">
                <a:ln>
                  <a:noFill/>
                </a:ln>
                <a:solidFill>
                  <a:srgbClr val="AE81FF"/>
                </a:solidFill>
                <a:effectLst/>
                <a:latin typeface="Consolas" panose="020B0609020204030204" pitchFamily="49" charset="0"/>
              </a:rPr>
              <a:t>99</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90</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96</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93</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95</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avg</a:t>
            </a:r>
            <a:r>
              <a:rPr kumimoji="0" lang="en-US" altLang="en-US" b="0" i="0" u="none" strike="noStrike" cap="none" normalizeH="0" baseline="0" dirty="0">
                <a:ln>
                  <a:noFill/>
                </a:ln>
                <a:solidFill>
                  <a:srgbClr val="F8F8F2"/>
                </a:solidFill>
                <a:effectLst/>
                <a:latin typeface="Consolas" panose="020B0609020204030204" pitchFamily="49" charset="0"/>
              </a:rPr>
              <a:t> = </a:t>
            </a:r>
            <a:r>
              <a:rPr kumimoji="0" lang="en-US" altLang="en-US" b="0" i="0" u="none" strike="noStrike" cap="none" normalizeH="0" baseline="0" dirty="0" err="1">
                <a:ln>
                  <a:noFill/>
                </a:ln>
                <a:solidFill>
                  <a:srgbClr val="E6DB74"/>
                </a:solidFill>
                <a:effectLst/>
                <a:latin typeface="Consolas" panose="020B0609020204030204" pitchFamily="49" charset="0"/>
              </a:rPr>
              <a:t>findAverage</a:t>
            </a:r>
            <a:r>
              <a:rPr kumimoji="0" lang="en-US" altLang="en-US" b="0" i="0" u="none" strike="noStrike" cap="none" normalizeH="0" baseline="0" dirty="0">
                <a:ln>
                  <a:noFill/>
                </a:ln>
                <a:solidFill>
                  <a:srgbClr val="F8F8F2"/>
                </a:solidFill>
                <a:effectLst/>
                <a:latin typeface="Consolas" panose="020B0609020204030204" pitchFamily="49" charset="0"/>
              </a:rPr>
              <a:t>(marks); </a:t>
            </a:r>
            <a:r>
              <a:rPr kumimoji="0" lang="en-US" altLang="en-US" b="0" i="0" u="none" strike="noStrike" cap="none" normalizeH="0" baseline="0" dirty="0">
                <a:ln>
                  <a:noFill/>
                </a:ln>
                <a:solidFill>
                  <a:srgbClr val="708090"/>
                </a:solidFill>
                <a:effectLst/>
                <a:latin typeface="Consolas" panose="020B0609020204030204" pitchFamily="49" charset="0"/>
              </a:rPr>
              <a:t>// name of the array is passed as argument.</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E6DB74"/>
                </a:solidFill>
                <a:effectLst/>
                <a:latin typeface="Consolas" panose="020B0609020204030204" pitchFamily="49" charset="0"/>
              </a:rPr>
              <a:t>printf</a:t>
            </a: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b="0" i="0" u="none" strike="noStrike" cap="none" normalizeH="0" baseline="0" dirty="0">
                <a:ln>
                  <a:noFill/>
                </a:ln>
                <a:solidFill>
                  <a:srgbClr val="A6E22E"/>
                </a:solidFill>
                <a:effectLst/>
                <a:latin typeface="Consolas" panose="020B0609020204030204" pitchFamily="49" charset="0"/>
              </a:rPr>
              <a:t>"Average marks = %.1f"</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avg</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66D9EF"/>
                </a:solidFill>
                <a:effectLst/>
                <a:latin typeface="Consolas" panose="020B0609020204030204" pitchFamily="49" charset="0"/>
              </a:rPr>
              <a:t>return</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0</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float </a:t>
            </a:r>
            <a:r>
              <a:rPr kumimoji="0" lang="en-US" altLang="en-US" b="0" i="0" u="none" strike="noStrike" cap="none" normalizeH="0" baseline="0" dirty="0" err="1">
                <a:ln>
                  <a:noFill/>
                </a:ln>
                <a:solidFill>
                  <a:srgbClr val="E6DB74"/>
                </a:solidFill>
                <a:effectLst/>
                <a:latin typeface="Consolas" panose="020B0609020204030204" pitchFamily="49" charset="0"/>
              </a:rPr>
              <a:t>findAverage</a:t>
            </a: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marks[])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a:t>
            </a:r>
            <a:r>
              <a:rPr kumimoji="0" lang="en-US" altLang="en-US" b="0" i="0" u="none" strike="noStrike" cap="none" normalizeH="0" baseline="0" dirty="0">
                <a:ln>
                  <a:noFill/>
                </a:ln>
                <a:solidFill>
                  <a:srgbClr val="F8F8F2"/>
                </a:solidFill>
                <a:effectLst/>
                <a:latin typeface="Consolas" panose="020B0609020204030204" pitchFamily="49" charset="0"/>
              </a:rPr>
              <a:t>, sum = </a:t>
            </a:r>
            <a:r>
              <a:rPr kumimoji="0" lang="en-US" altLang="en-US" b="0" i="0" u="none" strike="noStrike" cap="none" normalizeH="0" baseline="0" dirty="0">
                <a:ln>
                  <a:noFill/>
                </a:ln>
                <a:solidFill>
                  <a:srgbClr val="AE81FF"/>
                </a:solidFill>
                <a:effectLst/>
                <a:latin typeface="Consolas" panose="020B0609020204030204" pitchFamily="49" charset="0"/>
              </a:rPr>
              <a:t>0</a:t>
            </a:r>
            <a:r>
              <a:rPr kumimoji="0" lang="en-US" altLang="en-US" b="0" i="0" u="none" strike="noStrike" cap="none" normalizeH="0" baseline="0" dirty="0">
                <a:ln>
                  <a:noFill/>
                </a:ln>
                <a:solidFill>
                  <a:srgbClr val="F8F8F2"/>
                </a:solidFill>
                <a:effectLst/>
                <a:latin typeface="Consolas" panose="020B0609020204030204" pitchFamily="49" charset="0"/>
              </a:rPr>
              <a:t>; float </a:t>
            </a:r>
            <a:r>
              <a:rPr kumimoji="0" lang="en-US" altLang="en-US" b="0" i="0" u="none" strike="noStrike" cap="none" normalizeH="0" baseline="0" dirty="0" err="1">
                <a:ln>
                  <a:noFill/>
                </a:ln>
                <a:solidFill>
                  <a:srgbClr val="F8F8F2"/>
                </a:solidFill>
                <a:effectLst/>
                <a:latin typeface="Consolas" panose="020B0609020204030204" pitchFamily="49" charset="0"/>
              </a:rPr>
              <a:t>avg</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66D9EF"/>
                </a:solidFill>
                <a:effectLst/>
                <a:latin typeface="Consolas" panose="020B0609020204030204" pitchFamily="49" charset="0"/>
              </a:rPr>
              <a:t>	for</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a:t>
            </a:r>
            <a:r>
              <a:rPr kumimoji="0" lang="en-US" altLang="en-US" b="0" i="0" u="none" strike="noStrike" cap="none" normalizeH="0" baseline="0" dirty="0">
                <a:ln>
                  <a:noFill/>
                </a:ln>
                <a:solidFill>
                  <a:srgbClr val="F8F8F2"/>
                </a:solidFill>
                <a:effectLst/>
                <a:latin typeface="Consolas" panose="020B0609020204030204" pitchFamily="49" charset="0"/>
              </a:rPr>
              <a:t> = </a:t>
            </a:r>
            <a:r>
              <a:rPr kumimoji="0" lang="en-US" altLang="en-US" b="0" i="0" u="none" strike="noStrike" cap="none" normalizeH="0" baseline="0" dirty="0">
                <a:ln>
                  <a:noFill/>
                </a:ln>
                <a:solidFill>
                  <a:srgbClr val="AE81FF"/>
                </a:solidFill>
                <a:effectLst/>
                <a:latin typeface="Consolas" panose="020B0609020204030204" pitchFamily="49" charset="0"/>
              </a:rPr>
              <a:t>0</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a:t>
            </a:r>
            <a:r>
              <a:rPr kumimoji="0" lang="en-US" altLang="en-US" b="0" i="0" u="none" strike="noStrike" cap="none" normalizeH="0" baseline="0" dirty="0">
                <a:ln>
                  <a:noFill/>
                </a:ln>
                <a:solidFill>
                  <a:srgbClr val="F8F8F2"/>
                </a:solidFill>
                <a:effectLst/>
                <a:latin typeface="Consolas" panose="020B0609020204030204" pitchFamily="49" charset="0"/>
              </a:rPr>
              <a:t> &lt;= </a:t>
            </a:r>
            <a:r>
              <a:rPr kumimoji="0" lang="en-US" altLang="en-US" b="0" i="0" u="none" strike="noStrike" cap="none" normalizeH="0" baseline="0" dirty="0">
                <a:ln>
                  <a:noFill/>
                </a:ln>
                <a:solidFill>
                  <a:srgbClr val="AE81FF"/>
                </a:solidFill>
                <a:effectLst/>
                <a:latin typeface="Consolas" panose="020B0609020204030204" pitchFamily="49" charset="0"/>
              </a:rPr>
              <a:t>4</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a:t>
            </a:r>
            <a:r>
              <a:rPr kumimoji="0" lang="en-US" altLang="en-US"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F8F8F2"/>
                </a:solidFill>
                <a:effectLst/>
                <a:latin typeface="Consolas" panose="020B0609020204030204" pitchFamily="49" charset="0"/>
              </a:rPr>
              <a:t>sum += marks[</a:t>
            </a:r>
            <a:r>
              <a:rPr kumimoji="0" lang="en-US" altLang="en-US" b="0" i="0" u="none" strike="noStrike" cap="none" normalizeH="0" baseline="0" dirty="0" err="1">
                <a:ln>
                  <a:noFill/>
                </a:ln>
                <a:solidFill>
                  <a:srgbClr val="F8F8F2"/>
                </a:solidFill>
                <a:effectLst/>
                <a:latin typeface="Consolas" panose="020B0609020204030204" pitchFamily="49" charset="0"/>
              </a:rPr>
              <a:t>i</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avg</a:t>
            </a:r>
            <a:r>
              <a:rPr kumimoji="0" lang="en-US" altLang="en-US" b="0" i="0" u="none" strike="noStrike" cap="none" normalizeH="0" baseline="0" dirty="0">
                <a:ln>
                  <a:noFill/>
                </a:ln>
                <a:solidFill>
                  <a:srgbClr val="F8F8F2"/>
                </a:solidFill>
                <a:effectLst/>
                <a:latin typeface="Consolas" panose="020B0609020204030204" pitchFamily="49" charset="0"/>
              </a:rPr>
              <a:t> = (sum / </a:t>
            </a:r>
            <a:r>
              <a:rPr kumimoji="0" lang="en-US" altLang="en-US" b="0" i="0" u="none" strike="noStrike" cap="none" normalizeH="0" baseline="0" dirty="0">
                <a:ln>
                  <a:noFill/>
                </a:ln>
                <a:solidFill>
                  <a:srgbClr val="AE81FF"/>
                </a:solidFill>
                <a:effectLst/>
                <a:latin typeface="Consolas" panose="020B0609020204030204" pitchFamily="49" charset="0"/>
              </a:rPr>
              <a:t>5</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66D9EF"/>
                </a:solidFill>
                <a:effectLst/>
                <a:latin typeface="Consolas" panose="020B0609020204030204" pitchFamily="49" charset="0"/>
              </a:rPr>
              <a:t>return</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avg</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a:ln>
                  <a:noFill/>
                </a:ln>
                <a:solidFill>
                  <a:schemeClr val="tx1"/>
                </a:solidFill>
                <a:effectLst/>
              </a:rPr>
              <a:t> </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10411049" y="1639438"/>
            <a:ext cx="1337480" cy="830997"/>
          </a:xfrm>
          <a:prstGeom prst="rect">
            <a:avLst/>
          </a:prstGeom>
          <a:noFill/>
          <a:ln>
            <a:solidFill>
              <a:schemeClr val="tx1"/>
            </a:solidFill>
          </a:ln>
        </p:spPr>
        <p:txBody>
          <a:bodyPr wrap="square" rtlCol="0">
            <a:spAutoFit/>
          </a:bodyPr>
          <a:lstStyle/>
          <a:p>
            <a:r>
              <a:rPr lang="en-US" sz="2400" b="1" dirty="0"/>
              <a:t>Output</a:t>
            </a:r>
          </a:p>
          <a:p>
            <a:r>
              <a:rPr lang="en-US" sz="2400" dirty="0" smtClean="0"/>
              <a:t>94.5 </a:t>
            </a:r>
            <a:endParaRPr lang="en-US" sz="2400" dirty="0"/>
          </a:p>
        </p:txBody>
      </p:sp>
      <p:sp>
        <p:nvSpPr>
          <p:cNvPr id="2" name="Date Placeholder 1">
            <a:extLst>
              <a:ext uri="{FF2B5EF4-FFF2-40B4-BE49-F238E27FC236}">
                <a16:creationId xmlns:a16="http://schemas.microsoft.com/office/drawing/2014/main" id="{03314126-7E04-4654-BCC4-6B369137DC78}"/>
              </a:ext>
            </a:extLst>
          </p:cNvPr>
          <p:cNvSpPr>
            <a:spLocks noGrp="1"/>
          </p:cNvSpPr>
          <p:nvPr>
            <p:ph type="dt" sz="half" idx="10"/>
          </p:nvPr>
        </p:nvSpPr>
        <p:spPr/>
        <p:txBody>
          <a:bodyPr/>
          <a:lstStyle/>
          <a:p>
            <a:fld id="{E51637E4-A5FD-40C2-846E-C13EF38F97EB}" type="datetime1">
              <a:rPr lang="en-US" smtClean="0"/>
              <a:t>11/11/2021</a:t>
            </a:fld>
            <a:endParaRPr lang="en-US"/>
          </a:p>
        </p:txBody>
      </p:sp>
      <p:sp>
        <p:nvSpPr>
          <p:cNvPr id="3" name="Footer Placeholder 2">
            <a:extLst>
              <a:ext uri="{FF2B5EF4-FFF2-40B4-BE49-F238E27FC236}">
                <a16:creationId xmlns:a16="http://schemas.microsoft.com/office/drawing/2014/main" id="{FB825D82-8795-4137-A5AE-546E7B8840CA}"/>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B61AA23C-840D-4CE4-8B8E-37253458F263}"/>
              </a:ext>
            </a:extLst>
          </p:cNvPr>
          <p:cNvSpPr>
            <a:spLocks noGrp="1"/>
          </p:cNvSpPr>
          <p:nvPr>
            <p:ph type="sldNum" sz="quarter" idx="12"/>
          </p:nvPr>
        </p:nvSpPr>
        <p:spPr/>
        <p:txBody>
          <a:bodyPr/>
          <a:lstStyle/>
          <a:p>
            <a:fld id="{E3D8312D-EBC0-4F04-8D11-9D6FEC6384CB}" type="slidenum">
              <a:rPr lang="en-US" smtClean="0"/>
              <a:t>21</a:t>
            </a:fld>
            <a:endParaRPr lang="en-US"/>
          </a:p>
        </p:txBody>
      </p:sp>
    </p:spTree>
    <p:extLst>
      <p:ext uri="{BB962C8B-B14F-4D97-AF65-F5344CB8AC3E}">
        <p14:creationId xmlns:p14="http://schemas.microsoft.com/office/powerpoint/2010/main" val="300119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15" end="1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14" end="14"/>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xEl>
                                              <p:pRg st="3" end="3"/>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9369" y="157894"/>
            <a:ext cx="2080431" cy="4893647"/>
          </a:xfrm>
          <a:prstGeom prst="rect">
            <a:avLst/>
          </a:prstGeom>
        </p:spPr>
        <p:txBody>
          <a:bodyPr wrap="square">
            <a:spAutoFit/>
          </a:bodyPr>
          <a:lstStyle/>
          <a:p>
            <a:r>
              <a:rPr lang="en-US" sz="2800" b="1" i="0" dirty="0">
                <a:effectLst/>
                <a:latin typeface="roboto"/>
              </a:rPr>
              <a:t>Passing a Multi-dimensional array to a </a:t>
            </a:r>
            <a:r>
              <a:rPr lang="en-US" sz="2800" b="1" i="0" dirty="0" smtClean="0">
                <a:effectLst/>
                <a:latin typeface="roboto"/>
              </a:rPr>
              <a:t>function</a:t>
            </a:r>
          </a:p>
          <a:p>
            <a:endParaRPr lang="en-US" sz="2800" b="1" i="0" dirty="0">
              <a:effectLst/>
              <a:latin typeface="roboto"/>
            </a:endParaRPr>
          </a:p>
          <a:p>
            <a:r>
              <a:rPr lang="en-US" sz="2400" b="0" i="0" dirty="0">
                <a:solidFill>
                  <a:srgbClr val="000000"/>
                </a:solidFill>
                <a:effectLst/>
                <a:latin typeface="Arial" panose="020B0604020202020204" pitchFamily="34" charset="0"/>
              </a:rPr>
              <a:t>Here again, we will only pass the name of the array as argument.</a:t>
            </a:r>
          </a:p>
        </p:txBody>
      </p:sp>
      <p:sp>
        <p:nvSpPr>
          <p:cNvPr id="5" name="Rectangle 1"/>
          <p:cNvSpPr>
            <a:spLocks noChangeArrowheads="1"/>
          </p:cNvSpPr>
          <p:nvPr/>
        </p:nvSpPr>
        <p:spPr bwMode="auto">
          <a:xfrm>
            <a:off x="2347942" y="157894"/>
            <a:ext cx="9103057" cy="5884894"/>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#include&lt;</a:t>
            </a:r>
            <a:r>
              <a:rPr kumimoji="0" lang="en-US" altLang="en-US" sz="1600" b="0" i="0" u="none" strike="noStrike" cap="none" normalizeH="0" baseline="0" dirty="0" err="1">
                <a:ln>
                  <a:noFill/>
                </a:ln>
                <a:solidFill>
                  <a:srgbClr val="F8F8F2"/>
                </a:solidFill>
                <a:effectLst/>
                <a:latin typeface="Consolas" panose="020B0609020204030204" pitchFamily="49" charset="0"/>
              </a:rPr>
              <a:t>stdio.h</a:t>
            </a:r>
            <a:r>
              <a:rPr kumimoji="0" lang="en-US" altLang="en-US" sz="16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void </a:t>
            </a:r>
            <a:r>
              <a:rPr kumimoji="0" lang="en-US" altLang="en-US" sz="1600" b="0" i="0" u="none" strike="noStrike" cap="none" normalizeH="0" baseline="0" dirty="0" err="1">
                <a:ln>
                  <a:noFill/>
                </a:ln>
                <a:solidFill>
                  <a:srgbClr val="E6DB74"/>
                </a:solidFill>
                <a:effectLst/>
                <a:latin typeface="Consolas" panose="020B0609020204030204" pitchFamily="49" charset="0"/>
              </a:rPr>
              <a:t>displayArray</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ar</a:t>
            </a:r>
            <a:r>
              <a:rPr kumimoji="0" lang="en-US" altLang="en-US" sz="1600" b="0" i="0" u="none" strike="noStrike" cap="none" normalizeH="0" baseline="0" dirty="0" smtClean="0">
                <a:ln>
                  <a:noFill/>
                </a:ln>
                <a:solidFill>
                  <a:srgbClr val="F8F8F2"/>
                </a:solidFill>
                <a:effectLst/>
                <a:latin typeface="Consolas" panose="020B0609020204030204" pitchFamily="49" charset="0"/>
              </a:rPr>
              <a:t>[</a:t>
            </a:r>
            <a:r>
              <a:rPr kumimoji="0" lang="en-US" altLang="en-US" sz="1600" b="0" i="0" u="none" strike="noStrike" cap="none" normalizeH="0" baseline="0" dirty="0" smtClean="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a:ln>
                  <a:noFill/>
                </a:ln>
                <a:solidFill>
                  <a:srgbClr val="E6DB74"/>
                </a:solidFill>
                <a:effectLst/>
                <a:latin typeface="Consolas" panose="020B0609020204030204" pitchFamily="49" charset="0"/>
              </a:rPr>
              <a:t>main</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ar</a:t>
            </a:r>
            <a:r>
              <a:rPr kumimoji="0" lang="en-US" altLang="en-US" sz="1600" b="0" i="0" u="none" strike="noStrike" cap="none" normalizeH="0" baseline="0" dirty="0" smtClean="0">
                <a:ln>
                  <a:noFill/>
                </a:ln>
                <a:solidFill>
                  <a:srgbClr val="F8F8F2"/>
                </a:solidFill>
                <a:effectLst/>
                <a:latin typeface="Consolas" panose="020B0609020204030204" pitchFamily="49" charset="0"/>
              </a:rPr>
              <a:t>[</a:t>
            </a:r>
            <a:r>
              <a:rPr kumimoji="0" lang="en-US" altLang="en-US" sz="1600" b="0" i="0" u="none" strike="noStrike" cap="none" normalizeH="0" baseline="0" dirty="0" smtClean="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j;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"Please enter 9 numbers for the array: \n"</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for</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&lt; </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for</a:t>
            </a:r>
            <a:r>
              <a:rPr kumimoji="0" lang="en-US" altLang="en-US" sz="1600" b="0" i="0" u="none" strike="noStrike" cap="none" normalizeH="0" baseline="0" dirty="0">
                <a:ln>
                  <a:noFill/>
                </a:ln>
                <a:solidFill>
                  <a:srgbClr val="F8F8F2"/>
                </a:solidFill>
                <a:effectLst/>
                <a:latin typeface="Consolas" panose="020B0609020204030204" pitchFamily="49" charset="0"/>
              </a:rPr>
              <a:t> (j =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j &lt; </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++j)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"%d"</a:t>
            </a:r>
            <a:r>
              <a:rPr kumimoji="0" lang="en-US" altLang="en-US" sz="1600" b="0" i="0" u="none" strike="noStrike" cap="none" normalizeH="0" baseline="0" dirty="0">
                <a:ln>
                  <a:noFill/>
                </a:ln>
                <a:solidFill>
                  <a:srgbClr val="F8F8F2"/>
                </a:solidFill>
                <a:effectLst/>
                <a:latin typeface="Consolas" panose="020B0609020204030204" pitchFamily="49" charset="0"/>
              </a:rPr>
              <a:t>, &amp;</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ar</a:t>
            </a:r>
            <a:r>
              <a:rPr kumimoji="0" lang="en-US" altLang="en-US" sz="1600" b="0" i="0" u="none" strike="noStrike" cap="none" normalizeH="0" baseline="0" dirty="0" smtClean="0">
                <a:ln>
                  <a:noFill/>
                </a:ln>
                <a:solidFill>
                  <a:srgbClr val="F8F8F2"/>
                </a:solidFill>
                <a:effectLst/>
                <a:latin typeface="Consolas" panose="020B0609020204030204" pitchFamily="49" charset="0"/>
              </a:rPr>
              <a:t>[</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][j]);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a:ln>
                  <a:noFill/>
                </a:ln>
                <a:solidFill>
                  <a:srgbClr val="708090"/>
                </a:solidFill>
                <a:effectLst/>
                <a:latin typeface="Consolas" panose="020B0609020204030204" pitchFamily="49" charset="0"/>
              </a:rPr>
              <a:t>// passing the array as argument</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smtClean="0">
                <a:ln>
                  <a:noFill/>
                </a:ln>
                <a:solidFill>
                  <a:srgbClr val="E6DB74"/>
                </a:solidFill>
                <a:effectLst/>
                <a:latin typeface="Consolas" panose="020B0609020204030204" pitchFamily="49" charset="0"/>
              </a:rPr>
              <a:t>displayArray</a:t>
            </a:r>
            <a:r>
              <a:rPr kumimoji="0" lang="en-US" altLang="en-US" sz="1600" b="0" i="0" u="none" strike="noStrike" cap="none" normalizeH="0" baseline="0" dirty="0" smtClean="0">
                <a:ln>
                  <a:noFill/>
                </a:ln>
                <a:solidFill>
                  <a:srgbClr val="F8F8F2"/>
                </a:solidFill>
                <a:effectLst/>
                <a:latin typeface="Consolas" panose="020B0609020204030204" pitchFamily="49" charset="0"/>
              </a:rPr>
              <a:t>(</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ar</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return</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void </a:t>
            </a:r>
            <a:r>
              <a:rPr kumimoji="0" lang="en-US" altLang="en-US" sz="1600" b="0" i="0" u="none" strike="noStrike" cap="none" normalizeH="0" baseline="0" dirty="0" err="1">
                <a:ln>
                  <a:noFill/>
                </a:ln>
                <a:solidFill>
                  <a:srgbClr val="E6DB74"/>
                </a:solidFill>
                <a:effectLst/>
                <a:latin typeface="Consolas" panose="020B0609020204030204" pitchFamily="49" charset="0"/>
              </a:rPr>
              <a:t>displayArray</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ar</a:t>
            </a:r>
            <a:r>
              <a:rPr kumimoji="0" lang="en-US" altLang="en-US" sz="1600" b="0" i="0" u="none" strike="noStrike" cap="none" normalizeH="0" baseline="0" dirty="0" smtClean="0">
                <a:ln>
                  <a:noFill/>
                </a:ln>
                <a:solidFill>
                  <a:srgbClr val="F8F8F2"/>
                </a:solidFill>
                <a:effectLst/>
                <a:latin typeface="Consolas" panose="020B0609020204030204" pitchFamily="49" charset="0"/>
              </a:rPr>
              <a:t>[</a:t>
            </a:r>
            <a:r>
              <a:rPr kumimoji="0" lang="en-US" altLang="en-US" sz="1600" b="0" i="0" u="none" strike="noStrike" cap="none" normalizeH="0" baseline="0" dirty="0" smtClean="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j;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"The complete array is: \n"</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for</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&lt; </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r>
              <a:rPr kumimoji="0" lang="en-US" altLang="en-US" sz="1600" b="0" i="0" u="none" strike="noStrike" cap="none" normalizeH="0" baseline="0" dirty="0">
                <a:ln>
                  <a:noFill/>
                </a:ln>
                <a:solidFill>
                  <a:srgbClr val="708090"/>
                </a:solidFill>
                <a:effectLst/>
                <a:latin typeface="Consolas" panose="020B0609020204030204" pitchFamily="49" charset="0"/>
              </a:rPr>
              <a:t>// getting cursor to new line</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"\n"</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for</a:t>
            </a:r>
            <a:r>
              <a:rPr kumimoji="0" lang="en-US" altLang="en-US" sz="1600" b="0" i="0" u="none" strike="noStrike" cap="none" normalizeH="0" baseline="0" dirty="0">
                <a:ln>
                  <a:noFill/>
                </a:ln>
                <a:solidFill>
                  <a:srgbClr val="F8F8F2"/>
                </a:solidFill>
                <a:effectLst/>
                <a:latin typeface="Consolas" panose="020B0609020204030204" pitchFamily="49" charset="0"/>
              </a:rPr>
              <a:t> (j =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j &lt; </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++j) { </a:t>
            </a:r>
            <a:r>
              <a:rPr kumimoji="0" lang="en-US" altLang="en-US" sz="1600" b="0" i="0" u="none" strike="noStrike" cap="none" normalizeH="0" baseline="0" dirty="0">
                <a:ln>
                  <a:noFill/>
                </a:ln>
                <a:solidFill>
                  <a:srgbClr val="708090"/>
                </a:solidFill>
                <a:effectLst/>
                <a:latin typeface="Consolas" panose="020B0609020204030204" pitchFamily="49" charset="0"/>
              </a:rPr>
              <a:t>// \t is used to provide tab space</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"%d\t"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ar</a:t>
            </a:r>
            <a:r>
              <a:rPr kumimoji="0" lang="en-US" altLang="en-US" sz="1600" b="0" i="0" u="none" strike="noStrike" cap="none" normalizeH="0" baseline="0" dirty="0" smtClean="0">
                <a:ln>
                  <a:noFill/>
                </a:ln>
                <a:solidFill>
                  <a:srgbClr val="F8F8F2"/>
                </a:solidFill>
                <a:effectLst/>
                <a:latin typeface="Consolas" panose="020B0609020204030204" pitchFamily="49" charset="0"/>
              </a:rPr>
              <a:t>[</a:t>
            </a:r>
            <a:r>
              <a:rPr kumimoji="0" lang="en-US" altLang="en-US" sz="1600" b="0" i="0" u="none" strike="noStrike" cap="none" normalizeH="0" baseline="0" dirty="0" err="1" smtClean="0">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][j]);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chemeClr val="tx1"/>
                </a:solidFill>
                <a:effectLst/>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2" name="Date Placeholder 1">
            <a:extLst>
              <a:ext uri="{FF2B5EF4-FFF2-40B4-BE49-F238E27FC236}">
                <a16:creationId xmlns:a16="http://schemas.microsoft.com/office/drawing/2014/main" id="{1143CF48-50D1-4F07-88AD-2A359F8D7063}"/>
              </a:ext>
            </a:extLst>
          </p:cNvPr>
          <p:cNvSpPr>
            <a:spLocks noGrp="1"/>
          </p:cNvSpPr>
          <p:nvPr>
            <p:ph type="dt" sz="half" idx="10"/>
          </p:nvPr>
        </p:nvSpPr>
        <p:spPr/>
        <p:txBody>
          <a:bodyPr/>
          <a:lstStyle/>
          <a:p>
            <a:fld id="{BCEB58CB-DC34-4AE3-84EE-B3C30848F9A4}" type="datetime1">
              <a:rPr lang="en-US" smtClean="0"/>
              <a:t>11/11/2021</a:t>
            </a:fld>
            <a:endParaRPr lang="en-US"/>
          </a:p>
        </p:txBody>
      </p:sp>
      <p:sp>
        <p:nvSpPr>
          <p:cNvPr id="3" name="Footer Placeholder 2">
            <a:extLst>
              <a:ext uri="{FF2B5EF4-FFF2-40B4-BE49-F238E27FC236}">
                <a16:creationId xmlns:a16="http://schemas.microsoft.com/office/drawing/2014/main" id="{7DB2DAAE-D8F9-4F08-9B19-038B2E5F420E}"/>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F5C35582-76D0-4CF1-B8FB-8615E153B76E}"/>
              </a:ext>
            </a:extLst>
          </p:cNvPr>
          <p:cNvSpPr>
            <a:spLocks noGrp="1"/>
          </p:cNvSpPr>
          <p:nvPr>
            <p:ph type="sldNum" sz="quarter" idx="12"/>
          </p:nvPr>
        </p:nvSpPr>
        <p:spPr/>
        <p:txBody>
          <a:bodyPr/>
          <a:lstStyle/>
          <a:p>
            <a:fld id="{E3D8312D-EBC0-4F04-8D11-9D6FEC6384CB}" type="slidenum">
              <a:rPr lang="en-US" smtClean="0"/>
              <a:t>22</a:t>
            </a:fld>
            <a:endParaRPr lang="en-US"/>
          </a:p>
        </p:txBody>
      </p:sp>
    </p:spTree>
    <p:extLst>
      <p:ext uri="{BB962C8B-B14F-4D97-AF65-F5344CB8AC3E}">
        <p14:creationId xmlns:p14="http://schemas.microsoft.com/office/powerpoint/2010/main" val="1688742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13" end="1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22" end="2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4" end="1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15" end="1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16" end="1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21" end="2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7" end="1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18" end="18"/>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
                                            <p:txEl>
                                              <p:pRg st="20" end="20"/>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xEl>
                                              <p:pRg st="19" end="19"/>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
                                            <p:txEl>
                                              <p:pRg st="5" end="5"/>
                                            </p:txEl>
                                          </p:spTgt>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5">
                                            <p:txEl>
                                              <p:pRg st="6" end="6"/>
                                            </p:txEl>
                                          </p:spTgt>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2509" y="452936"/>
            <a:ext cx="1629295" cy="1815882"/>
          </a:xfrm>
          <a:prstGeom prst="rect">
            <a:avLst/>
          </a:prstGeom>
        </p:spPr>
        <p:txBody>
          <a:bodyPr wrap="square">
            <a:spAutoFit/>
          </a:bodyPr>
          <a:lstStyle/>
          <a:p>
            <a:r>
              <a:rPr lang="en-US" sz="2800" b="1" dirty="0" smtClean="0"/>
              <a:t>OUTPUT</a:t>
            </a:r>
          </a:p>
          <a:p>
            <a:r>
              <a:rPr lang="en-US" sz="2800" i="0" dirty="0" smtClean="0">
                <a:solidFill>
                  <a:srgbClr val="000000"/>
                </a:solidFill>
                <a:effectLst/>
                <a:latin typeface="Arial" panose="020B0604020202020204" pitchFamily="34" charset="0"/>
              </a:rPr>
              <a:t>If one entered from </a:t>
            </a:r>
            <a:r>
              <a:rPr lang="en-US" sz="2800" b="1" i="0" dirty="0" smtClean="0">
                <a:solidFill>
                  <a:srgbClr val="000000"/>
                </a:solidFill>
                <a:effectLst/>
                <a:latin typeface="Arial" panose="020B0604020202020204" pitchFamily="34" charset="0"/>
              </a:rPr>
              <a:t>1-9</a:t>
            </a:r>
            <a:endParaRPr lang="en-US" sz="2400" b="1" i="0" dirty="0">
              <a:solidFill>
                <a:srgbClr val="000000"/>
              </a:solidFill>
              <a:effectLst/>
              <a:latin typeface="Arial" panose="020B0604020202020204" pitchFamily="34" charset="0"/>
            </a:endParaRPr>
          </a:p>
        </p:txBody>
      </p:sp>
      <p:sp>
        <p:nvSpPr>
          <p:cNvPr id="7" name="Rectangle 6"/>
          <p:cNvSpPr/>
          <p:nvPr/>
        </p:nvSpPr>
        <p:spPr>
          <a:xfrm>
            <a:off x="2165952" y="354707"/>
            <a:ext cx="3745296" cy="6001643"/>
          </a:xfrm>
          <a:prstGeom prst="rect">
            <a:avLst/>
          </a:prstGeom>
          <a:ln>
            <a:solidFill>
              <a:schemeClr val="tx1"/>
            </a:solidFill>
          </a:ln>
        </p:spPr>
        <p:txBody>
          <a:bodyPr wrap="square">
            <a:spAutoFit/>
          </a:bodyPr>
          <a:lstStyle/>
          <a:p>
            <a:r>
              <a:rPr lang="en-US" sz="1400" dirty="0"/>
              <a:t/>
            </a:r>
            <a:br>
              <a:rPr lang="en-US" sz="1400" dirty="0"/>
            </a:br>
            <a:r>
              <a:rPr lang="en-US" sz="1400" b="0" i="0" dirty="0">
                <a:solidFill>
                  <a:srgbClr val="000000"/>
                </a:solidFill>
                <a:effectLst/>
                <a:latin typeface="Monaco"/>
              </a:rPr>
              <a:t>Please enter 9 numbers for the array: </a:t>
            </a:r>
            <a:endParaRPr lang="en-US" b="0" i="0" dirty="0">
              <a:solidFill>
                <a:srgbClr val="000000"/>
              </a:solidFill>
              <a:effectLst/>
              <a:latin typeface="Monaco"/>
            </a:endParaRPr>
          </a:p>
          <a:p>
            <a:r>
              <a:rPr lang="en-US" b="0" i="0" dirty="0">
                <a:solidFill>
                  <a:srgbClr val="000000"/>
                </a:solidFill>
                <a:effectLst/>
                <a:latin typeface="Monaco"/>
              </a:rPr>
              <a:t>1 </a:t>
            </a:r>
          </a:p>
          <a:p>
            <a:r>
              <a:rPr lang="en-US" b="0" i="0" dirty="0">
                <a:solidFill>
                  <a:srgbClr val="000000"/>
                </a:solidFill>
                <a:effectLst/>
                <a:latin typeface="Monaco"/>
              </a:rPr>
              <a:t>2</a:t>
            </a:r>
          </a:p>
          <a:p>
            <a:r>
              <a:rPr lang="en-US" b="0" i="0" dirty="0">
                <a:solidFill>
                  <a:srgbClr val="000000"/>
                </a:solidFill>
                <a:effectLst/>
                <a:latin typeface="Monaco"/>
              </a:rPr>
              <a:t>3</a:t>
            </a:r>
          </a:p>
          <a:p>
            <a:r>
              <a:rPr lang="en-US" b="0" i="0" dirty="0">
                <a:solidFill>
                  <a:srgbClr val="000000"/>
                </a:solidFill>
                <a:effectLst/>
                <a:latin typeface="Monaco"/>
              </a:rPr>
              <a:t>4</a:t>
            </a:r>
          </a:p>
          <a:p>
            <a:r>
              <a:rPr lang="en-US" b="0" i="0" dirty="0">
                <a:solidFill>
                  <a:srgbClr val="000000"/>
                </a:solidFill>
                <a:effectLst/>
                <a:latin typeface="Monaco"/>
              </a:rPr>
              <a:t>5 </a:t>
            </a:r>
          </a:p>
          <a:p>
            <a:r>
              <a:rPr lang="en-US" b="0" i="0" dirty="0">
                <a:solidFill>
                  <a:srgbClr val="000000"/>
                </a:solidFill>
                <a:effectLst/>
                <a:latin typeface="Monaco"/>
              </a:rPr>
              <a:t>6 </a:t>
            </a:r>
          </a:p>
          <a:p>
            <a:r>
              <a:rPr lang="en-US" b="0" i="0" dirty="0">
                <a:solidFill>
                  <a:srgbClr val="000000"/>
                </a:solidFill>
                <a:effectLst/>
                <a:latin typeface="Monaco"/>
              </a:rPr>
              <a:t>7 </a:t>
            </a:r>
          </a:p>
          <a:p>
            <a:r>
              <a:rPr lang="en-US" b="0" i="0" dirty="0">
                <a:solidFill>
                  <a:srgbClr val="000000"/>
                </a:solidFill>
                <a:effectLst/>
                <a:latin typeface="Monaco"/>
              </a:rPr>
              <a:t>8 </a:t>
            </a:r>
          </a:p>
          <a:p>
            <a:r>
              <a:rPr lang="en-US" b="0" i="0" dirty="0">
                <a:solidFill>
                  <a:srgbClr val="000000"/>
                </a:solidFill>
                <a:effectLst/>
                <a:latin typeface="Monaco"/>
              </a:rPr>
              <a:t>9 </a:t>
            </a:r>
          </a:p>
          <a:p>
            <a:r>
              <a:rPr lang="en-US" sz="1600" b="0" i="0" dirty="0">
                <a:solidFill>
                  <a:srgbClr val="000000"/>
                </a:solidFill>
                <a:effectLst/>
                <a:latin typeface="Monaco"/>
              </a:rPr>
              <a:t>The complete array is</a:t>
            </a:r>
            <a:r>
              <a:rPr lang="en-US" b="0" i="0" dirty="0">
                <a:solidFill>
                  <a:srgbClr val="000000"/>
                </a:solidFill>
                <a:effectLst/>
                <a:latin typeface="Monaco"/>
              </a:rPr>
              <a:t>: </a:t>
            </a:r>
          </a:p>
          <a:p>
            <a:r>
              <a:rPr lang="en-US" b="0" i="0" dirty="0">
                <a:solidFill>
                  <a:srgbClr val="000000"/>
                </a:solidFill>
                <a:effectLst/>
                <a:latin typeface="Monaco"/>
              </a:rPr>
              <a:t>1 </a:t>
            </a:r>
          </a:p>
          <a:p>
            <a:r>
              <a:rPr lang="en-US" b="0" i="0" dirty="0">
                <a:solidFill>
                  <a:srgbClr val="000000"/>
                </a:solidFill>
                <a:effectLst/>
                <a:latin typeface="Monaco"/>
              </a:rPr>
              <a:t>2 </a:t>
            </a:r>
          </a:p>
          <a:p>
            <a:r>
              <a:rPr lang="en-US" b="0" i="0" dirty="0">
                <a:solidFill>
                  <a:srgbClr val="000000"/>
                </a:solidFill>
                <a:effectLst/>
                <a:latin typeface="Monaco"/>
              </a:rPr>
              <a:t>3 </a:t>
            </a:r>
          </a:p>
          <a:p>
            <a:r>
              <a:rPr lang="en-US" b="0" i="0" dirty="0">
                <a:solidFill>
                  <a:srgbClr val="000000"/>
                </a:solidFill>
                <a:effectLst/>
                <a:latin typeface="Monaco"/>
              </a:rPr>
              <a:t>4 </a:t>
            </a:r>
          </a:p>
          <a:p>
            <a:r>
              <a:rPr lang="en-US" b="0" i="0" dirty="0">
                <a:solidFill>
                  <a:srgbClr val="000000"/>
                </a:solidFill>
                <a:effectLst/>
                <a:latin typeface="Monaco"/>
              </a:rPr>
              <a:t>5</a:t>
            </a:r>
          </a:p>
          <a:p>
            <a:r>
              <a:rPr lang="en-US" b="0" i="0" dirty="0">
                <a:solidFill>
                  <a:srgbClr val="000000"/>
                </a:solidFill>
                <a:effectLst/>
                <a:latin typeface="Monaco"/>
              </a:rPr>
              <a:t>6 </a:t>
            </a:r>
          </a:p>
          <a:p>
            <a:r>
              <a:rPr lang="en-US" b="0" i="0" dirty="0">
                <a:solidFill>
                  <a:srgbClr val="000000"/>
                </a:solidFill>
                <a:effectLst/>
                <a:latin typeface="Monaco"/>
              </a:rPr>
              <a:t>7 </a:t>
            </a:r>
          </a:p>
          <a:p>
            <a:r>
              <a:rPr lang="en-US" b="0" i="0" dirty="0">
                <a:solidFill>
                  <a:srgbClr val="000000"/>
                </a:solidFill>
                <a:effectLst/>
                <a:latin typeface="Monaco"/>
              </a:rPr>
              <a:t>8 </a:t>
            </a:r>
          </a:p>
          <a:p>
            <a:r>
              <a:rPr lang="en-US" b="0" i="0" dirty="0">
                <a:solidFill>
                  <a:srgbClr val="000000"/>
                </a:solidFill>
                <a:effectLst/>
                <a:latin typeface="Monaco"/>
              </a:rPr>
              <a:t>9</a:t>
            </a:r>
            <a:endParaRPr lang="en-US" dirty="0"/>
          </a:p>
        </p:txBody>
      </p:sp>
      <p:sp>
        <p:nvSpPr>
          <p:cNvPr id="2" name="Date Placeholder 1">
            <a:extLst>
              <a:ext uri="{FF2B5EF4-FFF2-40B4-BE49-F238E27FC236}">
                <a16:creationId xmlns:a16="http://schemas.microsoft.com/office/drawing/2014/main" id="{1143CF48-50D1-4F07-88AD-2A359F8D7063}"/>
              </a:ext>
            </a:extLst>
          </p:cNvPr>
          <p:cNvSpPr>
            <a:spLocks noGrp="1"/>
          </p:cNvSpPr>
          <p:nvPr>
            <p:ph type="dt" sz="half" idx="10"/>
          </p:nvPr>
        </p:nvSpPr>
        <p:spPr/>
        <p:txBody>
          <a:bodyPr/>
          <a:lstStyle/>
          <a:p>
            <a:fld id="{BCEB58CB-DC34-4AE3-84EE-B3C30848F9A4}" type="datetime1">
              <a:rPr lang="en-US" smtClean="0"/>
              <a:t>11/11/2021</a:t>
            </a:fld>
            <a:endParaRPr lang="en-US"/>
          </a:p>
        </p:txBody>
      </p:sp>
      <p:sp>
        <p:nvSpPr>
          <p:cNvPr id="3" name="Footer Placeholder 2">
            <a:extLst>
              <a:ext uri="{FF2B5EF4-FFF2-40B4-BE49-F238E27FC236}">
                <a16:creationId xmlns:a16="http://schemas.microsoft.com/office/drawing/2014/main" id="{7DB2DAAE-D8F9-4F08-9B19-038B2E5F420E}"/>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F5C35582-76D0-4CF1-B8FB-8615E153B76E}"/>
              </a:ext>
            </a:extLst>
          </p:cNvPr>
          <p:cNvSpPr>
            <a:spLocks noGrp="1"/>
          </p:cNvSpPr>
          <p:nvPr>
            <p:ph type="sldNum" sz="quarter" idx="12"/>
          </p:nvPr>
        </p:nvSpPr>
        <p:spPr/>
        <p:txBody>
          <a:bodyPr/>
          <a:lstStyle/>
          <a:p>
            <a:fld id="{E3D8312D-EBC0-4F04-8D11-9D6FEC6384CB}" type="slidenum">
              <a:rPr lang="en-US" smtClean="0"/>
              <a:t>23</a:t>
            </a:fld>
            <a:endParaRPr lang="en-US"/>
          </a:p>
        </p:txBody>
      </p:sp>
    </p:spTree>
    <p:extLst>
      <p:ext uri="{BB962C8B-B14F-4D97-AF65-F5344CB8AC3E}">
        <p14:creationId xmlns:p14="http://schemas.microsoft.com/office/powerpoint/2010/main" val="2886002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532894">
            <a:off x="1575179" y="2630653"/>
            <a:ext cx="8223913" cy="1325563"/>
          </a:xfrm>
        </p:spPr>
        <p:txBody>
          <a:bodyPr>
            <a:normAutofit/>
          </a:bodyPr>
          <a:lstStyle/>
          <a:p>
            <a:r>
              <a:rPr lang="en-US" sz="7200" b="1" dirty="0"/>
              <a:t>Structures in C</a:t>
            </a:r>
            <a:endParaRPr lang="en-US" sz="7200" dirty="0"/>
          </a:p>
        </p:txBody>
      </p:sp>
      <p:sp>
        <p:nvSpPr>
          <p:cNvPr id="3" name="Date Placeholder 2">
            <a:extLst>
              <a:ext uri="{FF2B5EF4-FFF2-40B4-BE49-F238E27FC236}">
                <a16:creationId xmlns:a16="http://schemas.microsoft.com/office/drawing/2014/main" id="{885B03C9-FBB2-4F1F-BE61-A661560A2485}"/>
              </a:ext>
            </a:extLst>
          </p:cNvPr>
          <p:cNvSpPr>
            <a:spLocks noGrp="1"/>
          </p:cNvSpPr>
          <p:nvPr>
            <p:ph type="dt" sz="half" idx="10"/>
          </p:nvPr>
        </p:nvSpPr>
        <p:spPr/>
        <p:txBody>
          <a:bodyPr/>
          <a:lstStyle/>
          <a:p>
            <a:fld id="{532AB841-8775-494B-B10E-0CC0AC32B6FC}" type="datetime1">
              <a:rPr lang="en-US" smtClean="0"/>
              <a:t>11/11/2021</a:t>
            </a:fld>
            <a:endParaRPr lang="en-US"/>
          </a:p>
        </p:txBody>
      </p:sp>
      <p:sp>
        <p:nvSpPr>
          <p:cNvPr id="4" name="Footer Placeholder 3">
            <a:extLst>
              <a:ext uri="{FF2B5EF4-FFF2-40B4-BE49-F238E27FC236}">
                <a16:creationId xmlns:a16="http://schemas.microsoft.com/office/drawing/2014/main" id="{9CDE4909-1E44-4850-A76A-FEB2C5414204}"/>
              </a:ext>
            </a:extLst>
          </p:cNvPr>
          <p:cNvSpPr>
            <a:spLocks noGrp="1"/>
          </p:cNvSpPr>
          <p:nvPr>
            <p:ph type="ftr" sz="quarter" idx="11"/>
          </p:nvPr>
        </p:nvSpPr>
        <p:spPr/>
        <p:txBody>
          <a:bodyPr/>
          <a:lstStyle/>
          <a:p>
            <a:r>
              <a:rPr lang="en-US"/>
              <a:t>Programing Methodology in C</a:t>
            </a:r>
          </a:p>
        </p:txBody>
      </p:sp>
      <p:sp>
        <p:nvSpPr>
          <p:cNvPr id="5" name="Slide Number Placeholder 4">
            <a:extLst>
              <a:ext uri="{FF2B5EF4-FFF2-40B4-BE49-F238E27FC236}">
                <a16:creationId xmlns:a16="http://schemas.microsoft.com/office/drawing/2014/main" id="{E0086342-FD8C-4DF7-AFB1-22EE26298BBC}"/>
              </a:ext>
            </a:extLst>
          </p:cNvPr>
          <p:cNvSpPr>
            <a:spLocks noGrp="1"/>
          </p:cNvSpPr>
          <p:nvPr>
            <p:ph type="sldNum" sz="quarter" idx="12"/>
          </p:nvPr>
        </p:nvSpPr>
        <p:spPr/>
        <p:txBody>
          <a:bodyPr/>
          <a:lstStyle/>
          <a:p>
            <a:fld id="{E3D8312D-EBC0-4F04-8D11-9D6FEC6384CB}" type="slidenum">
              <a:rPr lang="en-US" smtClean="0"/>
              <a:t>24</a:t>
            </a:fld>
            <a:endParaRPr lang="en-US"/>
          </a:p>
        </p:txBody>
      </p:sp>
    </p:spTree>
    <p:extLst>
      <p:ext uri="{BB962C8B-B14F-4D97-AF65-F5344CB8AC3E}">
        <p14:creationId xmlns:p14="http://schemas.microsoft.com/office/powerpoint/2010/main" val="1504404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8778" y="632279"/>
            <a:ext cx="10845800" cy="4893647"/>
          </a:xfrm>
          <a:prstGeom prst="rect">
            <a:avLst/>
          </a:prstGeom>
        </p:spPr>
        <p:txBody>
          <a:bodyPr wrap="square">
            <a:spAutoFit/>
          </a:bodyPr>
          <a:lstStyle/>
          <a:p>
            <a:pPr algn="just"/>
            <a:r>
              <a:rPr lang="en-US" sz="60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Introduction to Structure</a:t>
            </a:r>
          </a:p>
          <a:p>
            <a:pPr algn="just"/>
            <a:endPar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is a user-defined datatype in C language which allows us to combine data of different types together. </a:t>
            </a:r>
            <a:endPar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endParaRPr lang="en-US" sz="36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helps to construct a complex data type which is more meaningful. It is somewhat similar to an Array, but an array holds data of similar type only. But structure on the other hand, can store data of any type, which is practical more useful</a:t>
            </a:r>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Date Placeholder 2">
            <a:extLst>
              <a:ext uri="{FF2B5EF4-FFF2-40B4-BE49-F238E27FC236}">
                <a16:creationId xmlns:a16="http://schemas.microsoft.com/office/drawing/2014/main" id="{1B50CA5B-F8B2-4342-9E6C-7C9FF26E7503}"/>
              </a:ext>
            </a:extLst>
          </p:cNvPr>
          <p:cNvSpPr>
            <a:spLocks noGrp="1"/>
          </p:cNvSpPr>
          <p:nvPr>
            <p:ph type="dt" sz="half" idx="10"/>
          </p:nvPr>
        </p:nvSpPr>
        <p:spPr/>
        <p:txBody>
          <a:bodyPr/>
          <a:lstStyle/>
          <a:p>
            <a:fld id="{CA27FA4D-4365-497E-9A2C-74572359E3C6}" type="datetime1">
              <a:rPr lang="en-US" smtClean="0"/>
              <a:t>11/11/2021</a:t>
            </a:fld>
            <a:endParaRPr lang="en-US"/>
          </a:p>
        </p:txBody>
      </p:sp>
      <p:sp>
        <p:nvSpPr>
          <p:cNvPr id="4" name="Footer Placeholder 3">
            <a:extLst>
              <a:ext uri="{FF2B5EF4-FFF2-40B4-BE49-F238E27FC236}">
                <a16:creationId xmlns:a16="http://schemas.microsoft.com/office/drawing/2014/main" id="{28FFC566-A723-4516-8C34-4C79D256F3A4}"/>
              </a:ext>
            </a:extLst>
          </p:cNvPr>
          <p:cNvSpPr>
            <a:spLocks noGrp="1"/>
          </p:cNvSpPr>
          <p:nvPr>
            <p:ph type="ftr" sz="quarter" idx="11"/>
          </p:nvPr>
        </p:nvSpPr>
        <p:spPr/>
        <p:txBody>
          <a:bodyPr/>
          <a:lstStyle/>
          <a:p>
            <a:r>
              <a:rPr lang="en-US"/>
              <a:t>Programing Methodology in C</a:t>
            </a:r>
          </a:p>
        </p:txBody>
      </p:sp>
      <p:sp>
        <p:nvSpPr>
          <p:cNvPr id="5" name="Slide Number Placeholder 4">
            <a:extLst>
              <a:ext uri="{FF2B5EF4-FFF2-40B4-BE49-F238E27FC236}">
                <a16:creationId xmlns:a16="http://schemas.microsoft.com/office/drawing/2014/main" id="{0280ED3C-8142-4554-AEB8-F8612090F0B1}"/>
              </a:ext>
            </a:extLst>
          </p:cNvPr>
          <p:cNvSpPr>
            <a:spLocks noGrp="1"/>
          </p:cNvSpPr>
          <p:nvPr>
            <p:ph type="sldNum" sz="quarter" idx="12"/>
          </p:nvPr>
        </p:nvSpPr>
        <p:spPr/>
        <p:txBody>
          <a:bodyPr/>
          <a:lstStyle/>
          <a:p>
            <a:fld id="{E3D8312D-EBC0-4F04-8D11-9D6FEC6384CB}" type="slidenum">
              <a:rPr lang="en-US" smtClean="0"/>
              <a:t>25</a:t>
            </a:fld>
            <a:endParaRPr lang="en-US"/>
          </a:p>
        </p:txBody>
      </p:sp>
    </p:spTree>
    <p:extLst>
      <p:ext uri="{BB962C8B-B14F-4D97-AF65-F5344CB8AC3E}">
        <p14:creationId xmlns:p14="http://schemas.microsoft.com/office/powerpoint/2010/main" val="24242400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5300" y="444500"/>
            <a:ext cx="10845800" cy="5447645"/>
          </a:xfrm>
          <a:prstGeom prst="rect">
            <a:avLst/>
          </a:prstGeom>
        </p:spPr>
        <p:txBody>
          <a:bodyPr wrap="square">
            <a:spAutoFit/>
          </a:bodyPr>
          <a:lstStyle/>
          <a:p>
            <a:pPr algn="just"/>
            <a:r>
              <a:rPr lang="en-US" sz="60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Introduction to </a:t>
            </a:r>
            <a:r>
              <a:rPr lang="en-US" sz="60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a:t>
            </a:r>
            <a:r>
              <a:rPr lang="en-US" sz="6000" b="1" baseline="-25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a:t>
            </a:r>
            <a:endParaRPr lang="en-US" sz="60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endParaRPr lang="en-US" sz="36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36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For </a:t>
            </a:r>
            <a:r>
              <a:rPr lang="en-US" sz="3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example:</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If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 </a:t>
            </a:r>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want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to write a program to store Student information, which will have Student's name, age, branch, permanent address, father's name </a:t>
            </a:r>
            <a:r>
              <a:rPr lang="en-US" sz="3600" b="0" i="0" dirty="0" err="1">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etc</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which included string values, integer values </a:t>
            </a:r>
            <a:r>
              <a:rPr lang="en-US" sz="3600" b="0" i="0" dirty="0" err="1">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etc</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will require something which can hold data of different types together</a:t>
            </a:r>
            <a:r>
              <a:rPr lang="en-US" sz="36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p>
          <a:p>
            <a:pPr algn="just"/>
            <a:endPar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 structure, data is stored in form of </a:t>
            </a:r>
            <a:r>
              <a:rPr lang="en-US" sz="3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records</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p>
        </p:txBody>
      </p:sp>
      <p:sp>
        <p:nvSpPr>
          <p:cNvPr id="3" name="Date Placeholder 2">
            <a:extLst>
              <a:ext uri="{FF2B5EF4-FFF2-40B4-BE49-F238E27FC236}">
                <a16:creationId xmlns:a16="http://schemas.microsoft.com/office/drawing/2014/main" id="{1B50CA5B-F8B2-4342-9E6C-7C9FF26E7503}"/>
              </a:ext>
            </a:extLst>
          </p:cNvPr>
          <p:cNvSpPr>
            <a:spLocks noGrp="1"/>
          </p:cNvSpPr>
          <p:nvPr>
            <p:ph type="dt" sz="half" idx="10"/>
          </p:nvPr>
        </p:nvSpPr>
        <p:spPr/>
        <p:txBody>
          <a:bodyPr/>
          <a:lstStyle/>
          <a:p>
            <a:fld id="{CA27FA4D-4365-497E-9A2C-74572359E3C6}" type="datetime1">
              <a:rPr lang="en-US" smtClean="0"/>
              <a:t>11/11/2021</a:t>
            </a:fld>
            <a:endParaRPr lang="en-US"/>
          </a:p>
        </p:txBody>
      </p:sp>
      <p:sp>
        <p:nvSpPr>
          <p:cNvPr id="4" name="Footer Placeholder 3">
            <a:extLst>
              <a:ext uri="{FF2B5EF4-FFF2-40B4-BE49-F238E27FC236}">
                <a16:creationId xmlns:a16="http://schemas.microsoft.com/office/drawing/2014/main" id="{28FFC566-A723-4516-8C34-4C79D256F3A4}"/>
              </a:ext>
            </a:extLst>
          </p:cNvPr>
          <p:cNvSpPr>
            <a:spLocks noGrp="1"/>
          </p:cNvSpPr>
          <p:nvPr>
            <p:ph type="ftr" sz="quarter" idx="11"/>
          </p:nvPr>
        </p:nvSpPr>
        <p:spPr/>
        <p:txBody>
          <a:bodyPr/>
          <a:lstStyle/>
          <a:p>
            <a:r>
              <a:rPr lang="en-US"/>
              <a:t>Programing Methodology in C</a:t>
            </a:r>
          </a:p>
        </p:txBody>
      </p:sp>
      <p:sp>
        <p:nvSpPr>
          <p:cNvPr id="5" name="Slide Number Placeholder 4">
            <a:extLst>
              <a:ext uri="{FF2B5EF4-FFF2-40B4-BE49-F238E27FC236}">
                <a16:creationId xmlns:a16="http://schemas.microsoft.com/office/drawing/2014/main" id="{0280ED3C-8142-4554-AEB8-F8612090F0B1}"/>
              </a:ext>
            </a:extLst>
          </p:cNvPr>
          <p:cNvSpPr>
            <a:spLocks noGrp="1"/>
          </p:cNvSpPr>
          <p:nvPr>
            <p:ph type="sldNum" sz="quarter" idx="12"/>
          </p:nvPr>
        </p:nvSpPr>
        <p:spPr/>
        <p:txBody>
          <a:bodyPr/>
          <a:lstStyle/>
          <a:p>
            <a:fld id="{E3D8312D-EBC0-4F04-8D11-9D6FEC6384CB}" type="slidenum">
              <a:rPr lang="en-US" smtClean="0"/>
              <a:t>26</a:t>
            </a:fld>
            <a:endParaRPr lang="en-US"/>
          </a:p>
        </p:txBody>
      </p:sp>
    </p:spTree>
    <p:extLst>
      <p:ext uri="{BB962C8B-B14F-4D97-AF65-F5344CB8AC3E}">
        <p14:creationId xmlns:p14="http://schemas.microsoft.com/office/powerpoint/2010/main" val="753116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50850" y="372187"/>
            <a:ext cx="10477500" cy="3290616"/>
          </a:xfrm>
          <a:prstGeom prst="rect">
            <a:avLst/>
          </a:prstGeom>
          <a:noFill/>
          <a:ln>
            <a:noFill/>
          </a:ln>
          <a:effectLst/>
          <a:extLst/>
        </p:spPr>
        <p:txBody>
          <a:bodyPr vert="horz" wrap="square" lIns="0" tIns="44436" rIns="0"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8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Defining a structure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1"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struct</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keyword is used to define a structure. </a:t>
            </a:r>
            <a:r>
              <a:rPr kumimoji="0" lang="en-US" altLang="en-US" sz="4000" b="1"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struct</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defines a new data type which is a collection of primary and derived datatypes.</a:t>
            </a:r>
            <a:endParaRPr kumimoji="0" lang="en-US" altLang="en-US" sz="4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4000" b="1"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1"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Syntax</a:t>
            </a:r>
            <a:r>
              <a:rPr kumimoji="0" lang="en-US" altLang="en-US" sz="4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60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Rectangle 2"/>
          <p:cNvSpPr>
            <a:spLocks noChangeArrowheads="1"/>
          </p:cNvSpPr>
          <p:nvPr/>
        </p:nvSpPr>
        <p:spPr bwMode="auto">
          <a:xfrm>
            <a:off x="516164" y="3662803"/>
            <a:ext cx="5638800" cy="2130020"/>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F8F8F2"/>
                </a:solidFill>
                <a:effectLst/>
                <a:latin typeface="Consolas" panose="020B0609020204030204" pitchFamily="49" charset="0"/>
              </a:rPr>
              <a:t>struct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structure_tag</a:t>
            </a:r>
            <a:r>
              <a:rPr kumimoji="0" lang="en-US" altLang="en-US" sz="20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708090"/>
                </a:solidFill>
                <a:effectLst/>
                <a:latin typeface="Consolas" panose="020B0609020204030204" pitchFamily="49" charset="0"/>
              </a:rPr>
              <a:t>//member variable 1</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708090"/>
                </a:solidFill>
                <a:effectLst/>
                <a:latin typeface="Consolas" panose="020B0609020204030204" pitchFamily="49" charset="0"/>
              </a:rPr>
              <a:t>//member variable 2</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708090"/>
                </a:solidFill>
                <a:effectLst/>
                <a:latin typeface="Consolas" panose="020B0609020204030204" pitchFamily="49" charset="0"/>
              </a:rPr>
              <a:t>//member variable 3</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err="1">
                <a:ln>
                  <a:noFill/>
                </a:ln>
                <a:solidFill>
                  <a:srgbClr val="F8F8F2"/>
                </a:solidFill>
                <a:effectLst/>
                <a:latin typeface="Consolas" panose="020B0609020204030204" pitchFamily="49" charset="0"/>
              </a:rPr>
              <a:t>structure_variables</a:t>
            </a:r>
            <a:r>
              <a:rPr kumimoji="0" lang="en-US" altLang="en-US" sz="2000" b="0" i="0" u="none" strike="noStrike" cap="none" normalizeH="0" baseline="0" dirty="0">
                <a:ln>
                  <a:noFill/>
                </a:ln>
                <a:solidFill>
                  <a:srgbClr val="F8F8F2"/>
                </a:solidFill>
                <a:effectLst/>
                <a:latin typeface="Consolas" panose="020B0609020204030204" pitchFamily="49" charset="0"/>
              </a:rPr>
              <a:t>];</a:t>
            </a:r>
            <a:r>
              <a:rPr kumimoji="0" lang="en-US" altLang="en-US" sz="2800" b="0" i="0" u="none" strike="noStrike" cap="none" normalizeH="0" baseline="0" dirty="0">
                <a:ln>
                  <a:noFill/>
                </a:ln>
                <a:solidFill>
                  <a:schemeClr val="tx1"/>
                </a:solidFill>
                <a:effectLst/>
              </a:rPr>
              <a:t> </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5" name="Date Placeholder 4">
            <a:extLst>
              <a:ext uri="{FF2B5EF4-FFF2-40B4-BE49-F238E27FC236}">
                <a16:creationId xmlns:a16="http://schemas.microsoft.com/office/drawing/2014/main" id="{E1FE6CCF-2AF4-4AED-A61F-E069971C6C0D}"/>
              </a:ext>
            </a:extLst>
          </p:cNvPr>
          <p:cNvSpPr>
            <a:spLocks noGrp="1"/>
          </p:cNvSpPr>
          <p:nvPr>
            <p:ph type="dt" sz="half" idx="10"/>
          </p:nvPr>
        </p:nvSpPr>
        <p:spPr/>
        <p:txBody>
          <a:bodyPr/>
          <a:lstStyle/>
          <a:p>
            <a:fld id="{D8AB0D0B-66AB-4FEF-AFDE-637B30C815F1}" type="datetime1">
              <a:rPr lang="en-US" smtClean="0"/>
              <a:t>11/11/2021</a:t>
            </a:fld>
            <a:endParaRPr lang="en-US"/>
          </a:p>
        </p:txBody>
      </p:sp>
      <p:sp>
        <p:nvSpPr>
          <p:cNvPr id="6" name="Footer Placeholder 5">
            <a:extLst>
              <a:ext uri="{FF2B5EF4-FFF2-40B4-BE49-F238E27FC236}">
                <a16:creationId xmlns:a16="http://schemas.microsoft.com/office/drawing/2014/main" id="{3A4D772C-6A70-4747-B615-30AA1C4A05C2}"/>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781D9F69-0B77-4711-B37B-6D5B8172E026}"/>
              </a:ext>
            </a:extLst>
          </p:cNvPr>
          <p:cNvSpPr>
            <a:spLocks noGrp="1"/>
          </p:cNvSpPr>
          <p:nvPr>
            <p:ph type="sldNum" sz="quarter" idx="12"/>
          </p:nvPr>
        </p:nvSpPr>
        <p:spPr/>
        <p:txBody>
          <a:bodyPr/>
          <a:lstStyle/>
          <a:p>
            <a:fld id="{E3D8312D-EBC0-4F04-8D11-9D6FEC6384CB}" type="slidenum">
              <a:rPr lang="en-US" smtClean="0"/>
              <a:t>27</a:t>
            </a:fld>
            <a:endParaRPr lang="en-US"/>
          </a:p>
        </p:txBody>
      </p:sp>
    </p:spTree>
    <p:extLst>
      <p:ext uri="{BB962C8B-B14F-4D97-AF65-F5344CB8AC3E}">
        <p14:creationId xmlns:p14="http://schemas.microsoft.com/office/powerpoint/2010/main" val="11770182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06400" y="207198"/>
            <a:ext cx="10477500" cy="828404"/>
          </a:xfrm>
          <a:prstGeom prst="rect">
            <a:avLst/>
          </a:prstGeom>
          <a:noFill/>
          <a:ln>
            <a:noFill/>
          </a:ln>
          <a:effectLst/>
          <a:extLst/>
        </p:spPr>
        <p:txBody>
          <a:bodyPr vert="horz" wrap="square" lIns="0" tIns="44436" rIns="0"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8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Defining a </a:t>
            </a:r>
            <a:r>
              <a:rPr kumimoji="0" lang="en-US" altLang="en-US" sz="4800" b="1"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a:t>
            </a:r>
            <a:endParaRPr kumimoji="0" lang="en-US" altLang="en-US" sz="48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Rectangle 3"/>
          <p:cNvSpPr>
            <a:spLocks noChangeArrowheads="1"/>
          </p:cNvSpPr>
          <p:nvPr/>
        </p:nvSpPr>
        <p:spPr bwMode="auto">
          <a:xfrm>
            <a:off x="406400" y="842346"/>
            <a:ext cx="11252200" cy="5201424"/>
          </a:xfrm>
          <a:prstGeom prst="rect">
            <a:avLst/>
          </a:prstGeom>
          <a:noFill/>
          <a:ln>
            <a:noFill/>
          </a:ln>
          <a:effectLs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As you can see in the syntax above, we start with the </a:t>
            </a:r>
            <a:r>
              <a:rPr kumimoji="0" lang="en-US" altLang="en-US" sz="3200" b="0" i="0" u="none" strike="noStrike" cap="none" normalizeH="0" baseline="0" dirty="0" err="1">
                <a:ln>
                  <a:noFill/>
                </a:ln>
                <a:solidFill>
                  <a:schemeClr val="accent1"/>
                </a:solidFill>
                <a:effectLst/>
                <a:latin typeface="Microsoft Himalaya" panose="01010100010101010101" pitchFamily="2" charset="0"/>
                <a:ea typeface="Microsoft Himalaya" panose="01010100010101010101" pitchFamily="2" charset="0"/>
                <a:cs typeface="Microsoft Himalaya" panose="01010100010101010101" pitchFamily="2" charset="0"/>
              </a:rPr>
              <a:t>struct</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keyword, then it's optional to provide your structure a name, </a:t>
            </a:r>
            <a:r>
              <a:rPr kumimoji="0" lang="en-US" altLang="en-US" sz="36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 </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suggest you to give it a name, then inside the curly braces, we have to mention all the member variables, which are nothing but normal C language variables of different types like </a:t>
            </a:r>
            <a:r>
              <a:rPr kumimoji="0" lang="en-US" altLang="en-US" sz="3200" b="0" i="0" u="none" strike="noStrike" cap="none" normalizeH="0" baseline="0" dirty="0" err="1">
                <a:ln>
                  <a:noFill/>
                </a:ln>
                <a:solidFill>
                  <a:schemeClr val="accent1"/>
                </a:solidFill>
                <a:effectLst/>
                <a:latin typeface="Microsoft Himalaya" panose="01010100010101010101" pitchFamily="2" charset="0"/>
                <a:ea typeface="Microsoft Himalaya" panose="01010100010101010101" pitchFamily="2" charset="0"/>
                <a:cs typeface="Microsoft Himalaya" panose="01010100010101010101" pitchFamily="2" charset="0"/>
              </a:rPr>
              <a:t>int</a:t>
            </a:r>
            <a:r>
              <a:rPr kumimoji="0" lang="en-US" altLang="en-US" sz="4400" b="0" i="0" u="none" strike="noStrike" cap="none" normalizeH="0" baseline="0" dirty="0">
                <a:ln>
                  <a:noFill/>
                </a:ln>
                <a:solidFill>
                  <a:schemeClr val="accent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0" i="0" u="none" strike="noStrike" cap="none" normalizeH="0" baseline="0" dirty="0">
                <a:ln>
                  <a:noFill/>
                </a:ln>
                <a:solidFill>
                  <a:schemeClr val="accent1"/>
                </a:solidFill>
                <a:effectLst/>
                <a:latin typeface="Microsoft Himalaya" panose="01010100010101010101" pitchFamily="2" charset="0"/>
                <a:ea typeface="Microsoft Himalaya" panose="01010100010101010101" pitchFamily="2" charset="0"/>
                <a:cs typeface="Microsoft Himalaya" panose="01010100010101010101" pitchFamily="2" charset="0"/>
              </a:rPr>
              <a:t>float</a:t>
            </a:r>
            <a:r>
              <a:rPr kumimoji="0" lang="en-US" altLang="en-US" sz="4400" b="0" i="0" u="none" strike="noStrike" cap="none" normalizeH="0" baseline="0" dirty="0">
                <a:ln>
                  <a:noFill/>
                </a:ln>
                <a:solidFill>
                  <a:schemeClr val="accent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0" i="0" u="none" strike="noStrike" cap="none" normalizeH="0" baseline="0" dirty="0">
                <a:ln>
                  <a:noFill/>
                </a:ln>
                <a:solidFill>
                  <a:schemeClr val="accent1"/>
                </a:solidFill>
                <a:effectLst/>
                <a:latin typeface="Microsoft Himalaya" panose="01010100010101010101" pitchFamily="2" charset="0"/>
                <a:ea typeface="Microsoft Himalaya" panose="01010100010101010101" pitchFamily="2" charset="0"/>
                <a:cs typeface="Microsoft Himalaya" panose="01010100010101010101" pitchFamily="2" charset="0"/>
              </a:rPr>
              <a:t>array</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etc</a:t>
            </a:r>
            <a:r>
              <a:rPr kumimoji="0" lang="en-US" altLang="en-US" sz="36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3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After the closing curly brace, we can specify one or more structure variables, again this is optional.</a:t>
            </a:r>
            <a:endParaRPr kumimoji="0" lang="en-US" altLang="en-US" sz="3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6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Note:</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The closing curly brace in the structure type declaration must be followed by a semicolon(</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5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5" name="Date Placeholder 4">
            <a:extLst>
              <a:ext uri="{FF2B5EF4-FFF2-40B4-BE49-F238E27FC236}">
                <a16:creationId xmlns:a16="http://schemas.microsoft.com/office/drawing/2014/main" id="{E1FE6CCF-2AF4-4AED-A61F-E069971C6C0D}"/>
              </a:ext>
            </a:extLst>
          </p:cNvPr>
          <p:cNvSpPr>
            <a:spLocks noGrp="1"/>
          </p:cNvSpPr>
          <p:nvPr>
            <p:ph type="dt" sz="half" idx="10"/>
          </p:nvPr>
        </p:nvSpPr>
        <p:spPr/>
        <p:txBody>
          <a:bodyPr/>
          <a:lstStyle/>
          <a:p>
            <a:fld id="{D8AB0D0B-66AB-4FEF-AFDE-637B30C815F1}" type="datetime1">
              <a:rPr lang="en-US" smtClean="0"/>
              <a:t>11/11/2021</a:t>
            </a:fld>
            <a:endParaRPr lang="en-US"/>
          </a:p>
        </p:txBody>
      </p:sp>
      <p:sp>
        <p:nvSpPr>
          <p:cNvPr id="6" name="Footer Placeholder 5">
            <a:extLst>
              <a:ext uri="{FF2B5EF4-FFF2-40B4-BE49-F238E27FC236}">
                <a16:creationId xmlns:a16="http://schemas.microsoft.com/office/drawing/2014/main" id="{3A4D772C-6A70-4747-B615-30AA1C4A05C2}"/>
              </a:ext>
            </a:extLst>
          </p:cNvPr>
          <p:cNvSpPr>
            <a:spLocks noGrp="1"/>
          </p:cNvSpPr>
          <p:nvPr>
            <p:ph type="ftr" sz="quarter" idx="11"/>
          </p:nvPr>
        </p:nvSpPr>
        <p:spPr/>
        <p:txBody>
          <a:bodyPr/>
          <a:lstStyle/>
          <a:p>
            <a:r>
              <a:rPr lang="en-US"/>
              <a:t>Programing Methodology in C</a:t>
            </a:r>
          </a:p>
        </p:txBody>
      </p:sp>
      <p:sp>
        <p:nvSpPr>
          <p:cNvPr id="7" name="Slide Number Placeholder 6">
            <a:extLst>
              <a:ext uri="{FF2B5EF4-FFF2-40B4-BE49-F238E27FC236}">
                <a16:creationId xmlns:a16="http://schemas.microsoft.com/office/drawing/2014/main" id="{781D9F69-0B77-4711-B37B-6D5B8172E026}"/>
              </a:ext>
            </a:extLst>
          </p:cNvPr>
          <p:cNvSpPr>
            <a:spLocks noGrp="1"/>
          </p:cNvSpPr>
          <p:nvPr>
            <p:ph type="sldNum" sz="quarter" idx="12"/>
          </p:nvPr>
        </p:nvSpPr>
        <p:spPr/>
        <p:txBody>
          <a:bodyPr/>
          <a:lstStyle/>
          <a:p>
            <a:fld id="{E3D8312D-EBC0-4F04-8D11-9D6FEC6384CB}" type="slidenum">
              <a:rPr lang="en-US" smtClean="0"/>
              <a:t>28</a:t>
            </a:fld>
            <a:endParaRPr lang="en-US"/>
          </a:p>
        </p:txBody>
      </p:sp>
    </p:spTree>
    <p:extLst>
      <p:ext uri="{BB962C8B-B14F-4D97-AF65-F5344CB8AC3E}">
        <p14:creationId xmlns:p14="http://schemas.microsoft.com/office/powerpoint/2010/main" val="3062621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493" y="145534"/>
            <a:ext cx="4826962" cy="646331"/>
          </a:xfrm>
          <a:prstGeom prst="rect">
            <a:avLst/>
          </a:prstGeom>
        </p:spPr>
        <p:txBody>
          <a:bodyPr wrap="none">
            <a:spAutoFit/>
          </a:bodyPr>
          <a:lstStyle/>
          <a:p>
            <a:r>
              <a:rPr lang="en-US" sz="3600" b="1" i="0" dirty="0">
                <a:solidFill>
                  <a:srgbClr val="BF360C"/>
                </a:solidFill>
                <a:effectLst/>
                <a:latin typeface="roboto"/>
              </a:rPr>
              <a:t>Example of Structure</a:t>
            </a:r>
          </a:p>
        </p:txBody>
      </p:sp>
      <p:sp>
        <p:nvSpPr>
          <p:cNvPr id="3" name="Rectangle 1"/>
          <p:cNvSpPr>
            <a:spLocks noChangeArrowheads="1"/>
          </p:cNvSpPr>
          <p:nvPr/>
        </p:nvSpPr>
        <p:spPr bwMode="auto">
          <a:xfrm>
            <a:off x="497932" y="808487"/>
            <a:ext cx="7271746" cy="2191575"/>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F8F8F2"/>
                </a:solidFill>
                <a:effectLst/>
                <a:latin typeface="Consolas" panose="020B0609020204030204" pitchFamily="49" charset="0"/>
              </a:rPr>
              <a:t>struct</a:t>
            </a:r>
            <a:r>
              <a:rPr kumimoji="0" lang="en-US" altLang="en-US" b="0" i="0" u="none" strike="noStrike" cap="none" normalizeH="0" baseline="0" dirty="0">
                <a:ln>
                  <a:noFill/>
                </a:ln>
                <a:solidFill>
                  <a:srgbClr val="F8F8F2"/>
                </a:solidFill>
                <a:effectLst/>
                <a:latin typeface="Consolas" panose="020B0609020204030204" pitchFamily="49" charset="0"/>
              </a:rPr>
              <a:t> Student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F8F8F2"/>
                </a:solidFill>
                <a:effectLst/>
                <a:latin typeface="Consolas" panose="020B0609020204030204" pitchFamily="49" charset="0"/>
              </a:rPr>
              <a:t>char name[</a:t>
            </a:r>
            <a:r>
              <a:rPr kumimoji="0" lang="en-US" altLang="en-US" b="0" i="0" u="none" strike="noStrike" cap="none" normalizeH="0" baseline="0" dirty="0">
                <a:ln>
                  <a:noFill/>
                </a:ln>
                <a:solidFill>
                  <a:srgbClr val="AE81FF"/>
                </a:solidFill>
                <a:effectLst/>
                <a:latin typeface="Consolas" panose="020B0609020204030204" pitchFamily="49" charset="0"/>
              </a:rPr>
              <a:t>25</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age;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F8F8F2"/>
                </a:solidFill>
                <a:effectLst/>
                <a:latin typeface="Consolas" panose="020B0609020204030204" pitchFamily="49" charset="0"/>
              </a:rPr>
              <a:t>char branch[</a:t>
            </a:r>
            <a:r>
              <a:rPr kumimoji="0" lang="en-US" altLang="en-US" b="0" i="0" u="none" strike="noStrike" cap="none" normalizeH="0" baseline="0" dirty="0">
                <a:ln>
                  <a:noFill/>
                </a:ln>
                <a:solidFill>
                  <a:srgbClr val="AE81FF"/>
                </a:solidFill>
                <a:effectLst/>
                <a:latin typeface="Consolas" panose="020B0609020204030204" pitchFamily="49" charset="0"/>
              </a:rPr>
              <a:t>10</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708090"/>
                </a:solidFill>
                <a:effectLst/>
                <a:latin typeface="Consolas" panose="020B0609020204030204" pitchFamily="49" charset="0"/>
              </a:rPr>
              <a:t>// F for female and M for male</a:t>
            </a:r>
            <a:r>
              <a:rPr kumimoji="0" lang="en-US" altLang="en-US" b="0" i="0" u="none" strike="noStrike" cap="none" normalizeH="0" baseline="0" dirty="0">
                <a:ln>
                  <a:noFill/>
                </a:ln>
                <a:solidFill>
                  <a:srgbClr val="F8F8F2"/>
                </a:solidFill>
                <a:effectLst/>
                <a:latin typeface="Consolas" panose="020B0609020204030204" pitchFamily="49" charset="0"/>
              </a:rPr>
              <a:t> 	char gender; </a:t>
            </a:r>
            <a:endParaRPr kumimoji="0" lang="en-US" altLang="en-US"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smtClean="0">
                <a:solidFill>
                  <a:srgbClr val="F8F8F2"/>
                </a:solidFill>
                <a:latin typeface="Consolas" panose="020B0609020204030204" pitchFamily="49" charset="0"/>
              </a:rPr>
              <a:t>       char father[];</a:t>
            </a:r>
            <a:endParaRPr kumimoji="0" lang="en-US" altLang="en-US"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a:ln>
                  <a:noFill/>
                </a:ln>
                <a:solidFill>
                  <a:schemeClr val="tx1"/>
                </a:solidFill>
                <a:effectLst/>
              </a:rPr>
              <a:t> </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497932" y="3021120"/>
            <a:ext cx="10938373" cy="2677656"/>
          </a:xfrm>
          <a:prstGeom prst="rect">
            <a:avLst/>
          </a:prstGeom>
          <a:noFill/>
          <a:ln>
            <a:noFill/>
          </a:ln>
          <a:effectLs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Here </a:t>
            </a:r>
            <a:r>
              <a:rPr kumimoji="0" lang="en-US" altLang="en-US" sz="28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struct</a:t>
            </a:r>
            <a:r>
              <a:rPr kumimoji="0" lang="en-US" altLang="en-US" sz="28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 Student</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declares a structure to hold the details of a student which consists of 4 data fields, namely </a:t>
            </a:r>
            <a:r>
              <a:rPr kumimoji="0" lang="en-US" altLang="en-US" sz="28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name</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28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age</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28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branch</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and </a:t>
            </a:r>
            <a:r>
              <a:rPr kumimoji="0" lang="en-US" altLang="en-US" sz="28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gender</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These fields are called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elements or members</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32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Each </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member can have different datatype, like in this case,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name</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an array of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char</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type and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age</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of </a:t>
            </a:r>
            <a:r>
              <a:rPr kumimoji="0" lang="en-US" altLang="en-US" sz="28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int</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type etc.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Student</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the name of the structure and is called as the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tag</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48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6" name="Date Placeholder 5">
            <a:extLst>
              <a:ext uri="{FF2B5EF4-FFF2-40B4-BE49-F238E27FC236}">
                <a16:creationId xmlns:a16="http://schemas.microsoft.com/office/drawing/2014/main" id="{365612B1-C141-46BD-920F-BC95EB935F3E}"/>
              </a:ext>
            </a:extLst>
          </p:cNvPr>
          <p:cNvSpPr>
            <a:spLocks noGrp="1"/>
          </p:cNvSpPr>
          <p:nvPr>
            <p:ph type="dt" sz="half" idx="10"/>
          </p:nvPr>
        </p:nvSpPr>
        <p:spPr/>
        <p:txBody>
          <a:bodyPr/>
          <a:lstStyle/>
          <a:p>
            <a:fld id="{CCEAD082-8304-4F5B-9C89-161DA87CD747}" type="datetime1">
              <a:rPr lang="en-US" smtClean="0"/>
              <a:t>11/11/2021</a:t>
            </a:fld>
            <a:endParaRPr lang="en-US"/>
          </a:p>
        </p:txBody>
      </p:sp>
      <p:sp>
        <p:nvSpPr>
          <p:cNvPr id="7" name="Footer Placeholder 6">
            <a:extLst>
              <a:ext uri="{FF2B5EF4-FFF2-40B4-BE49-F238E27FC236}">
                <a16:creationId xmlns:a16="http://schemas.microsoft.com/office/drawing/2014/main" id="{6CB2A5F5-B35D-44CF-8D9A-88F0AA88C47B}"/>
              </a:ext>
            </a:extLst>
          </p:cNvPr>
          <p:cNvSpPr>
            <a:spLocks noGrp="1"/>
          </p:cNvSpPr>
          <p:nvPr>
            <p:ph type="ftr" sz="quarter" idx="11"/>
          </p:nvPr>
        </p:nvSpPr>
        <p:spPr/>
        <p:txBody>
          <a:bodyPr/>
          <a:lstStyle/>
          <a:p>
            <a:r>
              <a:rPr lang="en-US"/>
              <a:t>Programing Methodology in C</a:t>
            </a:r>
          </a:p>
        </p:txBody>
      </p:sp>
      <p:sp>
        <p:nvSpPr>
          <p:cNvPr id="8" name="Slide Number Placeholder 7">
            <a:extLst>
              <a:ext uri="{FF2B5EF4-FFF2-40B4-BE49-F238E27FC236}">
                <a16:creationId xmlns:a16="http://schemas.microsoft.com/office/drawing/2014/main" id="{6E6F8854-009A-4C8D-BC8C-87A352A1DAEF}"/>
              </a:ext>
            </a:extLst>
          </p:cNvPr>
          <p:cNvSpPr>
            <a:spLocks noGrp="1"/>
          </p:cNvSpPr>
          <p:nvPr>
            <p:ph type="sldNum" sz="quarter" idx="12"/>
          </p:nvPr>
        </p:nvSpPr>
        <p:spPr/>
        <p:txBody>
          <a:bodyPr/>
          <a:lstStyle/>
          <a:p>
            <a:fld id="{E3D8312D-EBC0-4F04-8D11-9D6FEC6384CB}" type="slidenum">
              <a:rPr lang="en-US" smtClean="0"/>
              <a:t>29</a:t>
            </a:fld>
            <a:endParaRPr lang="en-US"/>
          </a:p>
        </p:txBody>
      </p:sp>
    </p:spTree>
    <p:extLst>
      <p:ext uri="{BB962C8B-B14F-4D97-AF65-F5344CB8AC3E}">
        <p14:creationId xmlns:p14="http://schemas.microsoft.com/office/powerpoint/2010/main" val="3195655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1168" y="339694"/>
            <a:ext cx="10938373" cy="5139869"/>
          </a:xfrm>
          <a:prstGeom prst="rect">
            <a:avLst/>
          </a:prstGeom>
        </p:spPr>
        <p:txBody>
          <a:bodyPr wrap="square">
            <a:spAutoFit/>
          </a:bodyPr>
          <a:lstStyle/>
          <a:p>
            <a:pPr algn="just"/>
            <a:r>
              <a:rPr lang="en-US" sz="44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Declaring Structure </a:t>
            </a:r>
            <a:r>
              <a:rPr lang="en-US" sz="44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Variables</a:t>
            </a:r>
          </a:p>
          <a:p>
            <a:pPr algn="just"/>
            <a:endParaRPr lang="en-US" sz="4400" b="1"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40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It </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is possible to declare variables of a </a:t>
            </a:r>
            <a:r>
              <a:rPr lang="en-US" sz="40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either along with structure definition or after the structure is defined. </a:t>
            </a:r>
            <a:endParaRPr lang="en-US" sz="40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endParaRPr lang="en-US" sz="400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endParaRPr>
          </a:p>
          <a:p>
            <a:pPr algn="just"/>
            <a:r>
              <a:rPr lang="en-US" sz="4000" b="1"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variable declaration is similar to the declaration of any normal variable of any other datatype. Structure variables can be declared in following </a:t>
            </a:r>
            <a:r>
              <a:rPr lang="en-US" sz="40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ways</a:t>
            </a:r>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p>
        </p:txBody>
      </p:sp>
      <p:sp>
        <p:nvSpPr>
          <p:cNvPr id="6" name="Date Placeholder 5">
            <a:extLst>
              <a:ext uri="{FF2B5EF4-FFF2-40B4-BE49-F238E27FC236}">
                <a16:creationId xmlns:a16="http://schemas.microsoft.com/office/drawing/2014/main" id="{365612B1-C141-46BD-920F-BC95EB935F3E}"/>
              </a:ext>
            </a:extLst>
          </p:cNvPr>
          <p:cNvSpPr>
            <a:spLocks noGrp="1"/>
          </p:cNvSpPr>
          <p:nvPr>
            <p:ph type="dt" sz="half" idx="10"/>
          </p:nvPr>
        </p:nvSpPr>
        <p:spPr/>
        <p:txBody>
          <a:bodyPr/>
          <a:lstStyle/>
          <a:p>
            <a:fld id="{CCEAD082-8304-4F5B-9C89-161DA87CD747}" type="datetime1">
              <a:rPr lang="en-US" smtClean="0"/>
              <a:t>11/11/2021</a:t>
            </a:fld>
            <a:endParaRPr lang="en-US"/>
          </a:p>
        </p:txBody>
      </p:sp>
      <p:sp>
        <p:nvSpPr>
          <p:cNvPr id="7" name="Footer Placeholder 6">
            <a:extLst>
              <a:ext uri="{FF2B5EF4-FFF2-40B4-BE49-F238E27FC236}">
                <a16:creationId xmlns:a16="http://schemas.microsoft.com/office/drawing/2014/main" id="{6CB2A5F5-B35D-44CF-8D9A-88F0AA88C47B}"/>
              </a:ext>
            </a:extLst>
          </p:cNvPr>
          <p:cNvSpPr>
            <a:spLocks noGrp="1"/>
          </p:cNvSpPr>
          <p:nvPr>
            <p:ph type="ftr" sz="quarter" idx="11"/>
          </p:nvPr>
        </p:nvSpPr>
        <p:spPr/>
        <p:txBody>
          <a:bodyPr/>
          <a:lstStyle/>
          <a:p>
            <a:r>
              <a:rPr lang="en-US"/>
              <a:t>Programing Methodology in C</a:t>
            </a:r>
          </a:p>
        </p:txBody>
      </p:sp>
      <p:sp>
        <p:nvSpPr>
          <p:cNvPr id="8" name="Slide Number Placeholder 7">
            <a:extLst>
              <a:ext uri="{FF2B5EF4-FFF2-40B4-BE49-F238E27FC236}">
                <a16:creationId xmlns:a16="http://schemas.microsoft.com/office/drawing/2014/main" id="{6E6F8854-009A-4C8D-BC8C-87A352A1DAEF}"/>
              </a:ext>
            </a:extLst>
          </p:cNvPr>
          <p:cNvSpPr>
            <a:spLocks noGrp="1"/>
          </p:cNvSpPr>
          <p:nvPr>
            <p:ph type="sldNum" sz="quarter" idx="12"/>
          </p:nvPr>
        </p:nvSpPr>
        <p:spPr/>
        <p:txBody>
          <a:bodyPr/>
          <a:lstStyle/>
          <a:p>
            <a:fld id="{E3D8312D-EBC0-4F04-8D11-9D6FEC6384CB}" type="slidenum">
              <a:rPr lang="en-US" smtClean="0"/>
              <a:t>30</a:t>
            </a:fld>
            <a:endParaRPr lang="en-US"/>
          </a:p>
        </p:txBody>
      </p:sp>
    </p:spTree>
    <p:extLst>
      <p:ext uri="{BB962C8B-B14F-4D97-AF65-F5344CB8AC3E}">
        <p14:creationId xmlns:p14="http://schemas.microsoft.com/office/powerpoint/2010/main" val="1551737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1783" y="209034"/>
            <a:ext cx="6094938" cy="461665"/>
          </a:xfrm>
          <a:prstGeom prst="rect">
            <a:avLst/>
          </a:prstGeom>
        </p:spPr>
        <p:txBody>
          <a:bodyPr wrap="none">
            <a:spAutoFit/>
          </a:bodyPr>
          <a:lstStyle/>
          <a:p>
            <a:r>
              <a:rPr lang="en-US" sz="2400" b="1" i="0" dirty="0">
                <a:effectLst/>
                <a:latin typeface="roboto"/>
              </a:rPr>
              <a:t>1) Declaring Structure variables separately</a:t>
            </a:r>
          </a:p>
        </p:txBody>
      </p:sp>
      <p:sp>
        <p:nvSpPr>
          <p:cNvPr id="3" name="Rectangle 1"/>
          <p:cNvSpPr>
            <a:spLocks noChangeArrowheads="1"/>
          </p:cNvSpPr>
          <p:nvPr/>
        </p:nvSpPr>
        <p:spPr bwMode="auto">
          <a:xfrm>
            <a:off x="760801" y="994485"/>
            <a:ext cx="10670398" cy="3607347"/>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struct</a:t>
            </a:r>
            <a:r>
              <a:rPr kumimoji="0" lang="en-US" altLang="en-US" sz="2800" b="0" i="0" u="none" strike="noStrike" cap="none" normalizeH="0" baseline="0" dirty="0">
                <a:ln>
                  <a:noFill/>
                </a:ln>
                <a:solidFill>
                  <a:srgbClr val="F8F8F2"/>
                </a:solidFill>
                <a:effectLst/>
                <a:latin typeface="Consolas" panose="020B0609020204030204" pitchFamily="49" charset="0"/>
              </a:rPr>
              <a:t> Student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char name[</a:t>
            </a:r>
            <a:r>
              <a:rPr kumimoji="0" lang="en-US" altLang="en-US" sz="2800" b="0" i="0" u="none" strike="noStrike" cap="none" normalizeH="0" baseline="0" dirty="0">
                <a:ln>
                  <a:noFill/>
                </a:ln>
                <a:solidFill>
                  <a:srgbClr val="AE81FF"/>
                </a:solidFill>
                <a:effectLst/>
                <a:latin typeface="Consolas" panose="020B0609020204030204" pitchFamily="49" charset="0"/>
              </a:rPr>
              <a:t>25</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age;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char branch[</a:t>
            </a:r>
            <a:r>
              <a:rPr kumimoji="0" lang="en-US" altLang="en-US" sz="2800" b="0" i="0" u="none" strike="noStrike" cap="none" normalizeH="0" baseline="0" dirty="0">
                <a:ln>
                  <a:noFill/>
                </a:ln>
                <a:solidFill>
                  <a:srgbClr val="AE81FF"/>
                </a:solidFill>
                <a:effectLst/>
                <a:latin typeface="Consolas" panose="020B0609020204030204" pitchFamily="49" charset="0"/>
              </a:rPr>
              <a:t>10</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708090"/>
                </a:solidFill>
                <a:effectLst/>
                <a:latin typeface="Consolas" panose="020B0609020204030204" pitchFamily="49" charset="0"/>
              </a:rPr>
              <a:t>//F for female and M for male</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char gender;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struct</a:t>
            </a:r>
            <a:r>
              <a:rPr kumimoji="0" lang="en-US" altLang="en-US" sz="2800" b="0" i="0" u="none" strike="noStrike" cap="none" normalizeH="0" baseline="0" dirty="0">
                <a:ln>
                  <a:noFill/>
                </a:ln>
                <a:solidFill>
                  <a:srgbClr val="F8F8F2"/>
                </a:solidFill>
                <a:effectLst/>
                <a:latin typeface="Consolas" panose="020B0609020204030204" pitchFamily="49" charset="0"/>
              </a:rPr>
              <a:t> Student S1, </a:t>
            </a:r>
            <a:r>
              <a:rPr kumimoji="0" lang="en-US" altLang="en-US" sz="2800" b="0" i="0" u="none" strike="noStrike" cap="none" normalizeH="0" baseline="0" dirty="0" smtClean="0">
                <a:ln>
                  <a:noFill/>
                </a:ln>
                <a:solidFill>
                  <a:srgbClr val="F8F8F2"/>
                </a:solidFill>
                <a:effectLst/>
                <a:latin typeface="Consolas" panose="020B0609020204030204" pitchFamily="49" charset="0"/>
              </a:rPr>
              <a:t>S2</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708090"/>
                </a:solidFill>
                <a:effectLst/>
                <a:latin typeface="Consolas" panose="020B0609020204030204" pitchFamily="49" charset="0"/>
              </a:rPr>
              <a:t>//declaring variables of </a:t>
            </a:r>
            <a:r>
              <a:rPr kumimoji="0" lang="en-US" altLang="en-US" sz="2800" b="0" i="0" u="none" strike="noStrike" cap="none" normalizeH="0" baseline="0" dirty="0" err="1">
                <a:ln>
                  <a:noFill/>
                </a:ln>
                <a:solidFill>
                  <a:srgbClr val="708090"/>
                </a:solidFill>
                <a:effectLst/>
                <a:latin typeface="Consolas" panose="020B0609020204030204" pitchFamily="49" charset="0"/>
              </a:rPr>
              <a:t>struct</a:t>
            </a:r>
            <a:r>
              <a:rPr kumimoji="0" lang="en-US" altLang="en-US" sz="2800" b="0" i="0" u="none" strike="noStrike" cap="none" normalizeH="0" baseline="0" dirty="0">
                <a:ln>
                  <a:noFill/>
                </a:ln>
                <a:solidFill>
                  <a:srgbClr val="708090"/>
                </a:solidFill>
                <a:effectLst/>
                <a:latin typeface="Consolas" panose="020B0609020204030204" pitchFamily="49" charset="0"/>
              </a:rPr>
              <a:t> Student</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6" name="Date Placeholder 5">
            <a:extLst>
              <a:ext uri="{FF2B5EF4-FFF2-40B4-BE49-F238E27FC236}">
                <a16:creationId xmlns:a16="http://schemas.microsoft.com/office/drawing/2014/main" id="{726E26B5-BFA4-4F47-85D6-49E0A9EDD2EB}"/>
              </a:ext>
            </a:extLst>
          </p:cNvPr>
          <p:cNvSpPr>
            <a:spLocks noGrp="1"/>
          </p:cNvSpPr>
          <p:nvPr>
            <p:ph type="dt" sz="half" idx="10"/>
          </p:nvPr>
        </p:nvSpPr>
        <p:spPr/>
        <p:txBody>
          <a:bodyPr/>
          <a:lstStyle/>
          <a:p>
            <a:fld id="{6368AB28-1348-4FA0-881D-EC903BC4992C}" type="datetime1">
              <a:rPr lang="en-US" smtClean="0"/>
              <a:t>11/11/2021</a:t>
            </a:fld>
            <a:endParaRPr lang="en-US"/>
          </a:p>
        </p:txBody>
      </p:sp>
      <p:sp>
        <p:nvSpPr>
          <p:cNvPr id="7" name="Footer Placeholder 6">
            <a:extLst>
              <a:ext uri="{FF2B5EF4-FFF2-40B4-BE49-F238E27FC236}">
                <a16:creationId xmlns:a16="http://schemas.microsoft.com/office/drawing/2014/main" id="{2A99035D-18A2-48A5-8581-C30E9C7E324A}"/>
              </a:ext>
            </a:extLst>
          </p:cNvPr>
          <p:cNvSpPr>
            <a:spLocks noGrp="1"/>
          </p:cNvSpPr>
          <p:nvPr>
            <p:ph type="ftr" sz="quarter" idx="11"/>
          </p:nvPr>
        </p:nvSpPr>
        <p:spPr/>
        <p:txBody>
          <a:bodyPr/>
          <a:lstStyle/>
          <a:p>
            <a:r>
              <a:rPr lang="en-US"/>
              <a:t>Programing Methodology in C</a:t>
            </a:r>
          </a:p>
        </p:txBody>
      </p:sp>
      <p:sp>
        <p:nvSpPr>
          <p:cNvPr id="9" name="Slide Number Placeholder 8">
            <a:extLst>
              <a:ext uri="{FF2B5EF4-FFF2-40B4-BE49-F238E27FC236}">
                <a16:creationId xmlns:a16="http://schemas.microsoft.com/office/drawing/2014/main" id="{56EAD4A4-28DE-4910-8824-52F15F7BCE73}"/>
              </a:ext>
            </a:extLst>
          </p:cNvPr>
          <p:cNvSpPr>
            <a:spLocks noGrp="1"/>
          </p:cNvSpPr>
          <p:nvPr>
            <p:ph type="sldNum" sz="quarter" idx="12"/>
          </p:nvPr>
        </p:nvSpPr>
        <p:spPr/>
        <p:txBody>
          <a:bodyPr/>
          <a:lstStyle/>
          <a:p>
            <a:fld id="{E3D8312D-EBC0-4F04-8D11-9D6FEC6384CB}" type="slidenum">
              <a:rPr lang="en-US" smtClean="0"/>
              <a:t>31</a:t>
            </a:fld>
            <a:endParaRPr lang="en-US"/>
          </a:p>
        </p:txBody>
      </p:sp>
    </p:spTree>
    <p:extLst>
      <p:ext uri="{BB962C8B-B14F-4D97-AF65-F5344CB8AC3E}">
        <p14:creationId xmlns:p14="http://schemas.microsoft.com/office/powerpoint/2010/main" val="33750252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3717" y="303049"/>
            <a:ext cx="8857035" cy="461665"/>
          </a:xfrm>
          <a:prstGeom prst="rect">
            <a:avLst/>
          </a:prstGeom>
        </p:spPr>
        <p:txBody>
          <a:bodyPr wrap="square">
            <a:spAutoFit/>
          </a:bodyPr>
          <a:lstStyle/>
          <a:p>
            <a:r>
              <a:rPr lang="en-US" sz="2400" b="1" i="0" dirty="0">
                <a:effectLst/>
                <a:latin typeface="roboto"/>
              </a:rPr>
              <a:t>2) Declaring Structure variables with structure definition</a:t>
            </a:r>
          </a:p>
        </p:txBody>
      </p:sp>
      <p:sp>
        <p:nvSpPr>
          <p:cNvPr id="5" name="Rectangle 2"/>
          <p:cNvSpPr>
            <a:spLocks noChangeArrowheads="1"/>
          </p:cNvSpPr>
          <p:nvPr/>
        </p:nvSpPr>
        <p:spPr bwMode="auto">
          <a:xfrm>
            <a:off x="838199" y="1271945"/>
            <a:ext cx="10274299" cy="2868684"/>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struct</a:t>
            </a:r>
            <a:r>
              <a:rPr kumimoji="0" lang="en-US" altLang="en-US" sz="2800" b="0" i="0" u="none" strike="noStrike" cap="none" normalizeH="0" baseline="0" dirty="0">
                <a:ln>
                  <a:noFill/>
                </a:ln>
                <a:solidFill>
                  <a:srgbClr val="F8F8F2"/>
                </a:solidFill>
                <a:effectLst/>
                <a:latin typeface="Consolas" panose="020B0609020204030204" pitchFamily="49" charset="0"/>
              </a:rPr>
              <a:t> Student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char name[</a:t>
            </a:r>
            <a:r>
              <a:rPr kumimoji="0" lang="en-US" altLang="en-US" sz="2800" b="0" i="0" u="none" strike="noStrike" cap="none" normalizeH="0" baseline="0" dirty="0">
                <a:ln>
                  <a:noFill/>
                </a:ln>
                <a:solidFill>
                  <a:srgbClr val="AE81FF"/>
                </a:solidFill>
                <a:effectLst/>
                <a:latin typeface="Consolas" panose="020B0609020204030204" pitchFamily="49" charset="0"/>
              </a:rPr>
              <a:t>25</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err="1">
                <a:ln>
                  <a:noFill/>
                </a:ln>
                <a:solidFill>
                  <a:srgbClr val="F8F8F2"/>
                </a:solidFill>
                <a:effectLst/>
                <a:latin typeface="Consolas" panose="020B0609020204030204" pitchFamily="49" charset="0"/>
              </a:rPr>
              <a:t>int</a:t>
            </a:r>
            <a:r>
              <a:rPr kumimoji="0" lang="en-US" altLang="en-US" sz="2800" b="0" i="0" u="none" strike="noStrike" cap="none" normalizeH="0" baseline="0" dirty="0">
                <a:ln>
                  <a:noFill/>
                </a:ln>
                <a:solidFill>
                  <a:srgbClr val="F8F8F2"/>
                </a:solidFill>
                <a:effectLst/>
                <a:latin typeface="Consolas" panose="020B0609020204030204" pitchFamily="49" charset="0"/>
              </a:rPr>
              <a:t> age;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char branch[</a:t>
            </a:r>
            <a:r>
              <a:rPr kumimoji="0" lang="en-US" altLang="en-US" sz="2800" b="0" i="0" u="none" strike="noStrike" cap="none" normalizeH="0" baseline="0" dirty="0">
                <a:ln>
                  <a:noFill/>
                </a:ln>
                <a:solidFill>
                  <a:srgbClr val="AE81FF"/>
                </a:solidFill>
                <a:effectLst/>
                <a:latin typeface="Consolas" panose="020B0609020204030204" pitchFamily="49" charset="0"/>
              </a:rPr>
              <a:t>10</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708090"/>
                </a:solidFill>
                <a:effectLst/>
                <a:latin typeface="Consolas" panose="020B0609020204030204" pitchFamily="49" charset="0"/>
              </a:rPr>
              <a:t>//F for female and M for male</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dirty="0">
                <a:solidFill>
                  <a:srgbClr val="F8F8F2"/>
                </a:solidFill>
                <a:latin typeface="Consolas" panose="020B0609020204030204" pitchFamily="49" charset="0"/>
              </a:rPr>
              <a:t>	</a:t>
            </a:r>
            <a:r>
              <a:rPr kumimoji="0" lang="en-US" altLang="en-US" sz="2800" b="0" i="0" u="none" strike="noStrike" cap="none" normalizeH="0" baseline="0" dirty="0">
                <a:ln>
                  <a:noFill/>
                </a:ln>
                <a:solidFill>
                  <a:srgbClr val="F8F8F2"/>
                </a:solidFill>
                <a:effectLst/>
                <a:latin typeface="Consolas" panose="020B0609020204030204" pitchFamily="49" charset="0"/>
              </a:rPr>
              <a:t>char gender;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}S1, S2;</a:t>
            </a:r>
            <a:r>
              <a:rPr kumimoji="0" lang="en-US" altLang="en-US" sz="3600" b="0" i="0" u="none" strike="noStrike" cap="none" normalizeH="0" baseline="0" dirty="0">
                <a:ln>
                  <a:noFill/>
                </a:ln>
                <a:solidFill>
                  <a:schemeClr val="tx1"/>
                </a:solidFill>
                <a:effectLst/>
              </a:rPr>
              <a:t> </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8" name="Rectangle 4"/>
          <p:cNvSpPr>
            <a:spLocks noChangeArrowheads="1"/>
          </p:cNvSpPr>
          <p:nvPr/>
        </p:nvSpPr>
        <p:spPr bwMode="auto">
          <a:xfrm>
            <a:off x="765647" y="4548213"/>
            <a:ext cx="10103517" cy="1200329"/>
          </a:xfrm>
          <a:prstGeom prst="rect">
            <a:avLst/>
          </a:prstGeom>
          <a:noFill/>
          <a:ln>
            <a:noFill/>
          </a:ln>
          <a:effectLs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Here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S1</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and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S2</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are variables of structure </a:t>
            </a:r>
            <a:r>
              <a:rPr kumimoji="0" lang="en-US" altLang="en-US" sz="24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Student</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3600" b="0" i="0" u="none" strike="noStrike" cap="none" normalizeH="0" baseline="0" dirty="0">
                <a:ln>
                  <a:noFill/>
                </a:ln>
                <a:solidFill>
                  <a:srgbClr val="FF0000"/>
                </a:solidFill>
                <a:effectLst/>
                <a:latin typeface="Microsoft Himalaya" panose="01010100010101010101" pitchFamily="2" charset="0"/>
                <a:ea typeface="Microsoft Himalaya" panose="01010100010101010101" pitchFamily="2" charset="0"/>
                <a:cs typeface="Microsoft Himalaya" panose="01010100010101010101" pitchFamily="2" charset="0"/>
              </a:rPr>
              <a:t>However this approach is not much recommended</a:t>
            </a:r>
            <a:r>
              <a:rPr kumimoji="0" lang="en-US" altLang="en-US" sz="36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endParaRPr kumimoji="0" lang="en-US" altLang="en-US" sz="54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6" name="Date Placeholder 5">
            <a:extLst>
              <a:ext uri="{FF2B5EF4-FFF2-40B4-BE49-F238E27FC236}">
                <a16:creationId xmlns:a16="http://schemas.microsoft.com/office/drawing/2014/main" id="{726E26B5-BFA4-4F47-85D6-49E0A9EDD2EB}"/>
              </a:ext>
            </a:extLst>
          </p:cNvPr>
          <p:cNvSpPr>
            <a:spLocks noGrp="1"/>
          </p:cNvSpPr>
          <p:nvPr>
            <p:ph type="dt" sz="half" idx="10"/>
          </p:nvPr>
        </p:nvSpPr>
        <p:spPr/>
        <p:txBody>
          <a:bodyPr/>
          <a:lstStyle/>
          <a:p>
            <a:fld id="{6368AB28-1348-4FA0-881D-EC903BC4992C}" type="datetime1">
              <a:rPr lang="en-US" smtClean="0"/>
              <a:t>11/11/2021</a:t>
            </a:fld>
            <a:endParaRPr lang="en-US"/>
          </a:p>
        </p:txBody>
      </p:sp>
      <p:sp>
        <p:nvSpPr>
          <p:cNvPr id="7" name="Footer Placeholder 6">
            <a:extLst>
              <a:ext uri="{FF2B5EF4-FFF2-40B4-BE49-F238E27FC236}">
                <a16:creationId xmlns:a16="http://schemas.microsoft.com/office/drawing/2014/main" id="{2A99035D-18A2-48A5-8581-C30E9C7E324A}"/>
              </a:ext>
            </a:extLst>
          </p:cNvPr>
          <p:cNvSpPr>
            <a:spLocks noGrp="1"/>
          </p:cNvSpPr>
          <p:nvPr>
            <p:ph type="ftr" sz="quarter" idx="11"/>
          </p:nvPr>
        </p:nvSpPr>
        <p:spPr/>
        <p:txBody>
          <a:bodyPr/>
          <a:lstStyle/>
          <a:p>
            <a:r>
              <a:rPr lang="en-US"/>
              <a:t>Programing Methodology in C</a:t>
            </a:r>
          </a:p>
        </p:txBody>
      </p:sp>
      <p:sp>
        <p:nvSpPr>
          <p:cNvPr id="9" name="Slide Number Placeholder 8">
            <a:extLst>
              <a:ext uri="{FF2B5EF4-FFF2-40B4-BE49-F238E27FC236}">
                <a16:creationId xmlns:a16="http://schemas.microsoft.com/office/drawing/2014/main" id="{56EAD4A4-28DE-4910-8824-52F15F7BCE73}"/>
              </a:ext>
            </a:extLst>
          </p:cNvPr>
          <p:cNvSpPr>
            <a:spLocks noGrp="1"/>
          </p:cNvSpPr>
          <p:nvPr>
            <p:ph type="sldNum" sz="quarter" idx="12"/>
          </p:nvPr>
        </p:nvSpPr>
        <p:spPr/>
        <p:txBody>
          <a:bodyPr/>
          <a:lstStyle/>
          <a:p>
            <a:fld id="{E3D8312D-EBC0-4F04-8D11-9D6FEC6384CB}" type="slidenum">
              <a:rPr lang="en-US" smtClean="0"/>
              <a:t>32</a:t>
            </a:fld>
            <a:endParaRPr lang="en-US"/>
          </a:p>
        </p:txBody>
      </p:sp>
    </p:spTree>
    <p:extLst>
      <p:ext uri="{BB962C8B-B14F-4D97-AF65-F5344CB8AC3E}">
        <p14:creationId xmlns:p14="http://schemas.microsoft.com/office/powerpoint/2010/main" val="2114296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90751" y="893006"/>
            <a:ext cx="10948058" cy="2244176"/>
          </a:xfrm>
          <a:prstGeom prst="rect">
            <a:avLst/>
          </a:prstGeom>
          <a:noFill/>
          <a:ln>
            <a:noFill/>
          </a:ln>
          <a:effectLst/>
          <a:extLst/>
        </p:spPr>
        <p:txBody>
          <a:bodyPr vert="horz" wrap="square" lIns="0" tIns="44436" rIns="0"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44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Accessing Structure </a:t>
            </a:r>
            <a:r>
              <a:rPr kumimoji="0" lang="en-US" altLang="en-US" sz="4400" b="1"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Members</a:t>
            </a: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members have no meaning individually without the structure. In order to assign a value to any structure member, the member name must be linked with the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variable using a dot </a:t>
            </a:r>
            <a:r>
              <a:rPr kumimoji="0" lang="en-US" altLang="en-US" sz="2000" b="0" i="0" u="none" strike="noStrike" cap="none" normalizeH="0" baseline="0" dirty="0">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operator also called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period</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or </a:t>
            </a:r>
            <a:r>
              <a:rPr kumimoji="0" lang="en-US" altLang="en-US" sz="3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member access</a:t>
            </a:r>
            <a:r>
              <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operator</a:t>
            </a:r>
            <a:r>
              <a:rPr kumimoji="0" lang="en-US" altLang="en-US" sz="32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32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Notched Right Arrow 3"/>
          <p:cNvSpPr/>
          <p:nvPr/>
        </p:nvSpPr>
        <p:spPr>
          <a:xfrm rot="7014555">
            <a:off x="5466506" y="3974814"/>
            <a:ext cx="3022600" cy="15367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0" lang="en-US" altLang="en-US" sz="2400" b="1" i="0" u="none" strike="noStrike" cap="none" normalizeH="0" baseline="0" dirty="0">
                <a:ln>
                  <a:noFill/>
                </a:ln>
                <a:solidFill>
                  <a:srgbClr val="000000"/>
                </a:solidFill>
                <a:effectLst/>
                <a:cs typeface="Arial" panose="020B0604020202020204" pitchFamily="34" charset="0"/>
              </a:rPr>
              <a:t>For example</a:t>
            </a:r>
            <a:r>
              <a:rPr kumimoji="0" lang="en-US" altLang="en-US" b="1" i="0" u="none" strike="noStrike" cap="none" normalizeH="0" baseline="0" dirty="0">
                <a:ln>
                  <a:noFill/>
                </a:ln>
                <a:solidFill>
                  <a:srgbClr val="000000"/>
                </a:solidFill>
                <a:effectLst/>
                <a:cs typeface="Arial" panose="020B0604020202020204" pitchFamily="34" charset="0"/>
              </a:rPr>
              <a:t>:</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6" name="Date Placeholder 5">
            <a:extLst>
              <a:ext uri="{FF2B5EF4-FFF2-40B4-BE49-F238E27FC236}">
                <a16:creationId xmlns:a16="http://schemas.microsoft.com/office/drawing/2014/main" id="{F390BBD7-F00C-47CE-AAF2-CDC73371774C}"/>
              </a:ext>
            </a:extLst>
          </p:cNvPr>
          <p:cNvSpPr>
            <a:spLocks noGrp="1"/>
          </p:cNvSpPr>
          <p:nvPr>
            <p:ph type="dt" sz="half" idx="10"/>
          </p:nvPr>
        </p:nvSpPr>
        <p:spPr>
          <a:xfrm>
            <a:off x="421821" y="6349143"/>
            <a:ext cx="2743200" cy="365125"/>
          </a:xfrm>
        </p:spPr>
        <p:txBody>
          <a:bodyPr/>
          <a:lstStyle/>
          <a:p>
            <a:fld id="{453F8B23-6093-49E1-8DD4-B821891E0291}" type="datetime1">
              <a:rPr lang="en-US" smtClean="0"/>
              <a:t>11/11/2021</a:t>
            </a:fld>
            <a:endParaRPr lang="en-US"/>
          </a:p>
        </p:txBody>
      </p:sp>
      <p:sp>
        <p:nvSpPr>
          <p:cNvPr id="7" name="Footer Placeholder 6">
            <a:extLst>
              <a:ext uri="{FF2B5EF4-FFF2-40B4-BE49-F238E27FC236}">
                <a16:creationId xmlns:a16="http://schemas.microsoft.com/office/drawing/2014/main" id="{D3A78A95-011F-4E7A-A0B7-0AAC9434C637}"/>
              </a:ext>
            </a:extLst>
          </p:cNvPr>
          <p:cNvSpPr>
            <a:spLocks noGrp="1"/>
          </p:cNvSpPr>
          <p:nvPr>
            <p:ph type="ftr" sz="quarter" idx="11"/>
          </p:nvPr>
        </p:nvSpPr>
        <p:spPr>
          <a:xfrm>
            <a:off x="3309593" y="6349144"/>
            <a:ext cx="4114800" cy="365125"/>
          </a:xfrm>
        </p:spPr>
        <p:txBody>
          <a:bodyPr/>
          <a:lstStyle/>
          <a:p>
            <a:r>
              <a:rPr lang="en-US"/>
              <a:t>Programing Methodology in C</a:t>
            </a:r>
          </a:p>
        </p:txBody>
      </p:sp>
      <p:sp>
        <p:nvSpPr>
          <p:cNvPr id="8" name="Slide Number Placeholder 7">
            <a:extLst>
              <a:ext uri="{FF2B5EF4-FFF2-40B4-BE49-F238E27FC236}">
                <a16:creationId xmlns:a16="http://schemas.microsoft.com/office/drawing/2014/main" id="{552A3C6F-F282-4AE3-BC9C-AABF7EF838C4}"/>
              </a:ext>
            </a:extLst>
          </p:cNvPr>
          <p:cNvSpPr>
            <a:spLocks noGrp="1"/>
          </p:cNvSpPr>
          <p:nvPr>
            <p:ph type="sldNum" sz="quarter" idx="12"/>
          </p:nvPr>
        </p:nvSpPr>
        <p:spPr/>
        <p:txBody>
          <a:bodyPr/>
          <a:lstStyle/>
          <a:p>
            <a:fld id="{E3D8312D-EBC0-4F04-8D11-9D6FEC6384CB}" type="slidenum">
              <a:rPr lang="en-US" smtClean="0"/>
              <a:t>33</a:t>
            </a:fld>
            <a:endParaRPr lang="en-US"/>
          </a:p>
        </p:txBody>
      </p:sp>
    </p:spTree>
    <p:extLst>
      <p:ext uri="{BB962C8B-B14F-4D97-AF65-F5344CB8AC3E}">
        <p14:creationId xmlns:p14="http://schemas.microsoft.com/office/powerpoint/2010/main" val="2248638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21821" y="10688"/>
            <a:ext cx="11858003" cy="766848"/>
          </a:xfrm>
          <a:prstGeom prst="rect">
            <a:avLst/>
          </a:prstGeom>
          <a:noFill/>
          <a:ln>
            <a:noFill/>
          </a:ln>
          <a:effectLst/>
          <a:extLst/>
        </p:spPr>
        <p:txBody>
          <a:bodyPr vert="horz" wrap="square" lIns="0" tIns="44436" rIns="0"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44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Accessing Structure </a:t>
            </a:r>
            <a:r>
              <a:rPr kumimoji="0" lang="en-US" altLang="en-US" sz="4400" b="1"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Members</a:t>
            </a:r>
          </a:p>
        </p:txBody>
      </p:sp>
      <p:sp>
        <p:nvSpPr>
          <p:cNvPr id="3" name="Rectangle 2"/>
          <p:cNvSpPr>
            <a:spLocks noChangeArrowheads="1"/>
          </p:cNvSpPr>
          <p:nvPr/>
        </p:nvSpPr>
        <p:spPr bwMode="auto">
          <a:xfrm>
            <a:off x="263878" y="797634"/>
            <a:ext cx="8805715" cy="4684565"/>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#include&lt;</a:t>
            </a:r>
            <a:r>
              <a:rPr kumimoji="0" lang="en-US" altLang="en-US" b="0" i="0" u="none" strike="noStrike" cap="none" normalizeH="0" baseline="0" dirty="0" err="1">
                <a:ln>
                  <a:noFill/>
                </a:ln>
                <a:solidFill>
                  <a:srgbClr val="F8F8F2"/>
                </a:solidFill>
                <a:effectLst/>
                <a:latin typeface="Consolas" panose="020B0609020204030204" pitchFamily="49" charset="0"/>
              </a:rPr>
              <a:t>stdio.h</a:t>
            </a:r>
            <a:r>
              <a:rPr kumimoji="0" lang="en-US" altLang="en-US"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#include&lt;</a:t>
            </a:r>
            <a:r>
              <a:rPr kumimoji="0" lang="en-US" altLang="en-US" b="0" i="0" u="none" strike="noStrike" cap="none" normalizeH="0" baseline="0" dirty="0" err="1">
                <a:ln>
                  <a:noFill/>
                </a:ln>
                <a:solidFill>
                  <a:srgbClr val="F8F8F2"/>
                </a:solidFill>
                <a:effectLst/>
                <a:latin typeface="Consolas" panose="020B0609020204030204" pitchFamily="49" charset="0"/>
              </a:rPr>
              <a:t>string.h</a:t>
            </a:r>
            <a:r>
              <a:rPr kumimoji="0" lang="en-US" altLang="en-US"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F8F8F2"/>
                </a:solidFill>
                <a:effectLst/>
                <a:latin typeface="Consolas" panose="020B0609020204030204" pitchFamily="49" charset="0"/>
              </a:rPr>
              <a:t>struct</a:t>
            </a:r>
            <a:r>
              <a:rPr kumimoji="0" lang="en-US" altLang="en-US" b="0" i="0" u="none" strike="noStrike" cap="none" normalizeH="0" baseline="0" dirty="0">
                <a:ln>
                  <a:noFill/>
                </a:ln>
                <a:solidFill>
                  <a:srgbClr val="F8F8F2"/>
                </a:solidFill>
                <a:effectLst/>
                <a:latin typeface="Consolas" panose="020B0609020204030204" pitchFamily="49" charset="0"/>
              </a:rPr>
              <a:t> Student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char name[</a:t>
            </a:r>
            <a:r>
              <a:rPr kumimoji="0" lang="en-US" altLang="en-US" b="0" i="0" u="none" strike="noStrike" cap="none" normalizeH="0" baseline="0" dirty="0">
                <a:ln>
                  <a:noFill/>
                </a:ln>
                <a:solidFill>
                  <a:srgbClr val="AE81FF"/>
                </a:solidFill>
                <a:effectLst/>
                <a:latin typeface="Consolas" panose="020B0609020204030204" pitchFamily="49" charset="0"/>
              </a:rPr>
              <a:t>25</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age; char branch[</a:t>
            </a:r>
            <a:r>
              <a:rPr kumimoji="0" lang="en-US" altLang="en-US" b="0" i="0" u="none" strike="noStrike" cap="none" normalizeH="0" baseline="0" dirty="0">
                <a:ln>
                  <a:noFill/>
                </a:ln>
                <a:solidFill>
                  <a:srgbClr val="AE81FF"/>
                </a:solidFill>
                <a:effectLst/>
                <a:latin typeface="Consolas" panose="020B0609020204030204" pitchFamily="49" charset="0"/>
              </a:rPr>
              <a:t>10</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708090"/>
                </a:solidFill>
                <a:effectLst/>
                <a:latin typeface="Consolas" panose="020B0609020204030204" pitchFamily="49" charset="0"/>
              </a:rPr>
              <a:t>//F for female and M for male</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F8F8F2"/>
                </a:solidFill>
                <a:effectLst/>
                <a:latin typeface="Consolas" panose="020B0609020204030204" pitchFamily="49" charset="0"/>
              </a:rPr>
              <a:t>char gender;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E6DB74"/>
                </a:solidFill>
                <a:effectLst/>
                <a:latin typeface="Consolas" panose="020B0609020204030204" pitchFamily="49" charset="0"/>
              </a:rPr>
              <a:t>main</a:t>
            </a:r>
            <a:r>
              <a:rPr kumimoji="0" lang="en-US" altLang="en-US"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struct</a:t>
            </a:r>
            <a:r>
              <a:rPr kumimoji="0" lang="en-US" altLang="en-US" b="0" i="0" u="none" strike="noStrike" cap="none" normalizeH="0" baseline="0" dirty="0">
                <a:ln>
                  <a:noFill/>
                </a:ln>
                <a:solidFill>
                  <a:srgbClr val="F8F8F2"/>
                </a:solidFill>
                <a:effectLst/>
                <a:latin typeface="Consolas" panose="020B0609020204030204" pitchFamily="49" charset="0"/>
              </a:rPr>
              <a:t> Student s1; </a:t>
            </a:r>
            <a:r>
              <a:rPr kumimoji="0" lang="en-US" altLang="en-US" b="0" i="0" u="none" strike="noStrike" cap="none" normalizeH="0" baseline="0" dirty="0">
                <a:ln>
                  <a:noFill/>
                </a:ln>
                <a:solidFill>
                  <a:srgbClr val="708090"/>
                </a:solidFill>
                <a:effectLst/>
                <a:latin typeface="Consolas" panose="020B0609020204030204" pitchFamily="49" charset="0"/>
              </a:rPr>
              <a:t>/* s1 is a variable of Student type and age is a member of Student */</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s1.age = </a:t>
            </a:r>
            <a:r>
              <a:rPr kumimoji="0" lang="en-US" altLang="en-US" b="0" i="0" u="none" strike="noStrike" cap="none" normalizeH="0" baseline="0" dirty="0">
                <a:ln>
                  <a:noFill/>
                </a:ln>
                <a:solidFill>
                  <a:srgbClr val="AE81FF"/>
                </a:solidFill>
                <a:effectLst/>
                <a:latin typeface="Consolas" panose="020B0609020204030204" pitchFamily="49" charset="0"/>
              </a:rPr>
              <a:t>18</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708090"/>
                </a:solidFill>
                <a:effectLst/>
                <a:latin typeface="Consolas" panose="020B0609020204030204" pitchFamily="49" charset="0"/>
              </a:rPr>
              <a:t>/* using string function to add name */</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E6DB74"/>
                </a:solidFill>
                <a:effectLst/>
                <a:latin typeface="Consolas" panose="020B0609020204030204" pitchFamily="49" charset="0"/>
              </a:rPr>
              <a:t>	</a:t>
            </a:r>
            <a:r>
              <a:rPr kumimoji="0" lang="en-US" altLang="en-US" b="0" i="0" u="none" strike="noStrike" cap="none" normalizeH="0" baseline="0" dirty="0" err="1">
                <a:ln>
                  <a:noFill/>
                </a:ln>
                <a:solidFill>
                  <a:srgbClr val="E6DB74"/>
                </a:solidFill>
                <a:effectLst/>
                <a:latin typeface="Consolas" panose="020B0609020204030204" pitchFamily="49" charset="0"/>
              </a:rPr>
              <a:t>strcpy</a:t>
            </a:r>
            <a:r>
              <a:rPr kumimoji="0" lang="en-US" altLang="en-US" b="0" i="0" u="none" strike="noStrike" cap="none" normalizeH="0" baseline="0" dirty="0">
                <a:ln>
                  <a:noFill/>
                </a:ln>
                <a:solidFill>
                  <a:srgbClr val="F8F8F2"/>
                </a:solidFill>
                <a:effectLst/>
                <a:latin typeface="Consolas" panose="020B0609020204030204" pitchFamily="49" charset="0"/>
              </a:rPr>
              <a:t>(s1.name, </a:t>
            </a:r>
            <a:r>
              <a:rPr kumimoji="0" lang="en-US" altLang="en-US" b="0" i="0" u="none" strike="noStrike" cap="none" normalizeH="0" baseline="0" dirty="0">
                <a:ln>
                  <a:noFill/>
                </a:ln>
                <a:solidFill>
                  <a:srgbClr val="A6E22E"/>
                </a:solidFill>
                <a:effectLst/>
                <a:latin typeface="Consolas" panose="020B0609020204030204" pitchFamily="49" charset="0"/>
              </a:rPr>
              <a:t>“Caro"</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708090"/>
                </a:solidFill>
                <a:effectLst/>
                <a:latin typeface="Consolas" panose="020B0609020204030204" pitchFamily="49" charset="0"/>
              </a:rPr>
              <a:t>/* displaying the stored values */</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a:ln>
                  <a:noFill/>
                </a:ln>
                <a:solidFill>
                  <a:srgbClr val="E6DB74"/>
                </a:solidFill>
                <a:effectLst/>
                <a:latin typeface="Consolas" panose="020B0609020204030204" pitchFamily="49" charset="0"/>
              </a:rPr>
              <a:t>printf</a:t>
            </a: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b="0" i="0" u="none" strike="noStrike" cap="none" normalizeH="0" baseline="0" dirty="0">
                <a:ln>
                  <a:noFill/>
                </a:ln>
                <a:solidFill>
                  <a:srgbClr val="A6E22E"/>
                </a:solidFill>
                <a:effectLst/>
                <a:latin typeface="Consolas" panose="020B0609020204030204" pitchFamily="49" charset="0"/>
              </a:rPr>
              <a:t>"Name of Student 1: %s\n"</a:t>
            </a:r>
            <a:r>
              <a:rPr kumimoji="0" lang="en-US" altLang="en-US" b="0" i="0" u="none" strike="noStrike" cap="none" normalizeH="0" baseline="0" dirty="0">
                <a:ln>
                  <a:noFill/>
                </a:ln>
                <a:solidFill>
                  <a:srgbClr val="F8F8F2"/>
                </a:solidFill>
                <a:effectLst/>
                <a:latin typeface="Consolas" panose="020B0609020204030204" pitchFamily="49" charset="0"/>
              </a:rPr>
              <a:t>, s1.name); 	</a:t>
            </a:r>
            <a:endParaRPr kumimoji="0" lang="en-US" altLang="en-US"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err="1" smtClean="0">
                <a:ln>
                  <a:noFill/>
                </a:ln>
                <a:solidFill>
                  <a:srgbClr val="E6DB74"/>
                </a:solidFill>
                <a:effectLst/>
                <a:latin typeface="Consolas" panose="020B0609020204030204" pitchFamily="49" charset="0"/>
              </a:rPr>
              <a:t>printf</a:t>
            </a: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b="0" i="0" u="none" strike="noStrike" cap="none" normalizeH="0" baseline="0" dirty="0">
                <a:ln>
                  <a:noFill/>
                </a:ln>
                <a:solidFill>
                  <a:srgbClr val="A6E22E"/>
                </a:solidFill>
                <a:effectLst/>
                <a:latin typeface="Consolas" panose="020B0609020204030204" pitchFamily="49" charset="0"/>
              </a:rPr>
              <a:t>"Age of Student 1: %d\n"</a:t>
            </a:r>
            <a:r>
              <a:rPr kumimoji="0" lang="en-US" altLang="en-US" b="0" i="0" u="none" strike="noStrike" cap="none" normalizeH="0" baseline="0" dirty="0">
                <a:ln>
                  <a:noFill/>
                </a:ln>
                <a:solidFill>
                  <a:srgbClr val="F8F8F2"/>
                </a:solidFill>
                <a:effectLst/>
                <a:latin typeface="Consolas" panose="020B0609020204030204" pitchFamily="49" charset="0"/>
              </a:rPr>
              <a:t>, s1.age); 	</a:t>
            </a:r>
            <a:endParaRPr kumimoji="0" lang="en-US" altLang="en-US"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rgbClr val="66D9EF"/>
                </a:solidFill>
                <a:effectLst/>
                <a:latin typeface="Consolas" panose="020B0609020204030204" pitchFamily="49" charset="0"/>
              </a:rPr>
              <a:t>return</a:t>
            </a:r>
            <a:r>
              <a:rPr kumimoji="0" lang="en-US" altLang="en-US" b="0" i="0" u="none" strike="noStrike" cap="none" normalizeH="0" baseline="0" dirty="0" smtClean="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0</a:t>
            </a: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a:t>
            </a:r>
            <a:r>
              <a:rPr kumimoji="0" lang="en-US" altLang="en-US" sz="2400" b="0" i="0" u="none" strike="noStrike" cap="none" normalizeH="0" baseline="0" dirty="0">
                <a:ln>
                  <a:noFill/>
                </a:ln>
                <a:solidFill>
                  <a:schemeClr val="tx1"/>
                </a:solidFill>
                <a:effectLst/>
              </a:rPr>
              <a:t> </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
        <p:nvSpPr>
          <p:cNvPr id="5" name="Rectangle 4"/>
          <p:cNvSpPr/>
          <p:nvPr/>
        </p:nvSpPr>
        <p:spPr>
          <a:xfrm>
            <a:off x="9294038" y="2739163"/>
            <a:ext cx="2800767" cy="923330"/>
          </a:xfrm>
          <a:prstGeom prst="rect">
            <a:avLst/>
          </a:prstGeom>
          <a:ln>
            <a:solidFill>
              <a:schemeClr val="tx1"/>
            </a:solidFill>
          </a:ln>
        </p:spPr>
        <p:txBody>
          <a:bodyPr wrap="none">
            <a:spAutoFit/>
          </a:bodyPr>
          <a:lstStyle/>
          <a:p>
            <a:r>
              <a:rPr lang="en-US" b="1" i="0" dirty="0">
                <a:solidFill>
                  <a:srgbClr val="000000"/>
                </a:solidFill>
                <a:effectLst/>
                <a:latin typeface="Monaco"/>
              </a:rPr>
              <a:t>OUTPUT</a:t>
            </a:r>
          </a:p>
          <a:p>
            <a:r>
              <a:rPr lang="en-US" b="0" i="0" dirty="0">
                <a:solidFill>
                  <a:srgbClr val="000000"/>
                </a:solidFill>
                <a:effectLst/>
                <a:latin typeface="Monaco"/>
              </a:rPr>
              <a:t>Name of Student 1: Caro </a:t>
            </a:r>
          </a:p>
          <a:p>
            <a:r>
              <a:rPr lang="en-US" b="0" i="0" dirty="0">
                <a:solidFill>
                  <a:srgbClr val="000000"/>
                </a:solidFill>
                <a:effectLst/>
                <a:latin typeface="Monaco"/>
              </a:rPr>
              <a:t>Age of Student 1: 18</a:t>
            </a:r>
            <a:endParaRPr lang="en-US" dirty="0"/>
          </a:p>
        </p:txBody>
      </p:sp>
      <p:sp>
        <p:nvSpPr>
          <p:cNvPr id="6" name="Date Placeholder 5">
            <a:extLst>
              <a:ext uri="{FF2B5EF4-FFF2-40B4-BE49-F238E27FC236}">
                <a16:creationId xmlns:a16="http://schemas.microsoft.com/office/drawing/2014/main" id="{F390BBD7-F00C-47CE-AAF2-CDC73371774C}"/>
              </a:ext>
            </a:extLst>
          </p:cNvPr>
          <p:cNvSpPr>
            <a:spLocks noGrp="1"/>
          </p:cNvSpPr>
          <p:nvPr>
            <p:ph type="dt" sz="half" idx="10"/>
          </p:nvPr>
        </p:nvSpPr>
        <p:spPr>
          <a:xfrm>
            <a:off x="421821" y="6349143"/>
            <a:ext cx="2743200" cy="365125"/>
          </a:xfrm>
        </p:spPr>
        <p:txBody>
          <a:bodyPr/>
          <a:lstStyle/>
          <a:p>
            <a:fld id="{453F8B23-6093-49E1-8DD4-B821891E0291}" type="datetime1">
              <a:rPr lang="en-US" smtClean="0"/>
              <a:t>11/11/2021</a:t>
            </a:fld>
            <a:endParaRPr lang="en-US"/>
          </a:p>
        </p:txBody>
      </p:sp>
      <p:sp>
        <p:nvSpPr>
          <p:cNvPr id="7" name="Footer Placeholder 6">
            <a:extLst>
              <a:ext uri="{FF2B5EF4-FFF2-40B4-BE49-F238E27FC236}">
                <a16:creationId xmlns:a16="http://schemas.microsoft.com/office/drawing/2014/main" id="{D3A78A95-011F-4E7A-A0B7-0AAC9434C637}"/>
              </a:ext>
            </a:extLst>
          </p:cNvPr>
          <p:cNvSpPr>
            <a:spLocks noGrp="1"/>
          </p:cNvSpPr>
          <p:nvPr>
            <p:ph type="ftr" sz="quarter" idx="11"/>
          </p:nvPr>
        </p:nvSpPr>
        <p:spPr>
          <a:xfrm>
            <a:off x="3309593" y="6349144"/>
            <a:ext cx="4114800" cy="365125"/>
          </a:xfrm>
        </p:spPr>
        <p:txBody>
          <a:bodyPr/>
          <a:lstStyle/>
          <a:p>
            <a:r>
              <a:rPr lang="en-US"/>
              <a:t>Programing Methodology in C</a:t>
            </a:r>
          </a:p>
        </p:txBody>
      </p:sp>
      <p:sp>
        <p:nvSpPr>
          <p:cNvPr id="8" name="Slide Number Placeholder 7">
            <a:extLst>
              <a:ext uri="{FF2B5EF4-FFF2-40B4-BE49-F238E27FC236}">
                <a16:creationId xmlns:a16="http://schemas.microsoft.com/office/drawing/2014/main" id="{552A3C6F-F282-4AE3-BC9C-AABF7EF838C4}"/>
              </a:ext>
            </a:extLst>
          </p:cNvPr>
          <p:cNvSpPr>
            <a:spLocks noGrp="1"/>
          </p:cNvSpPr>
          <p:nvPr>
            <p:ph type="sldNum" sz="quarter" idx="12"/>
          </p:nvPr>
        </p:nvSpPr>
        <p:spPr/>
        <p:txBody>
          <a:bodyPr/>
          <a:lstStyle/>
          <a:p>
            <a:fld id="{E3D8312D-EBC0-4F04-8D11-9D6FEC6384CB}" type="slidenum">
              <a:rPr lang="en-US" smtClean="0"/>
              <a:t>34</a:t>
            </a:fld>
            <a:endParaRPr lang="en-US"/>
          </a:p>
        </p:txBody>
      </p:sp>
    </p:spTree>
    <p:extLst>
      <p:ext uri="{BB962C8B-B14F-4D97-AF65-F5344CB8AC3E}">
        <p14:creationId xmlns:p14="http://schemas.microsoft.com/office/powerpoint/2010/main" val="2997757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14251" y="167479"/>
            <a:ext cx="10660482" cy="1631216"/>
          </a:xfrm>
          <a:prstGeom prst="rect">
            <a:avLst/>
          </a:prstGeom>
          <a:noFill/>
          <a:ln>
            <a:noFill/>
          </a:ln>
          <a:effectLs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4000" b="1" dirty="0">
                <a:solidFill>
                  <a:srgbClr val="000000"/>
                </a:solidFill>
                <a:latin typeface="roboto"/>
              </a:rPr>
              <a:t>Structure </a:t>
            </a:r>
            <a:r>
              <a:rPr lang="en-US" sz="4000" b="1" dirty="0" smtClean="0">
                <a:solidFill>
                  <a:srgbClr val="000000"/>
                </a:solidFill>
                <a:latin typeface="roboto"/>
              </a:rPr>
              <a:t>Initialization</a:t>
            </a:r>
          </a:p>
          <a:p>
            <a:endParaRPr lang="en-US" sz="3600" b="1" dirty="0">
              <a:solidFill>
                <a:srgbClr val="000000"/>
              </a:solidFill>
              <a:latin typeface="roboto"/>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000000"/>
                </a:solidFill>
                <a:effectLst/>
                <a:cs typeface="Arial" panose="020B0604020202020204" pitchFamily="34" charset="0"/>
              </a:rPr>
              <a:t>Using</a:t>
            </a:r>
            <a:r>
              <a:rPr kumimoji="0" lang="en-US" altLang="en-US" sz="2000" b="1" i="0" u="none" strike="noStrike" cap="none" normalizeH="0" dirty="0" smtClean="0">
                <a:ln>
                  <a:noFill/>
                </a:ln>
                <a:solidFill>
                  <a:srgbClr val="000000"/>
                </a:solidFill>
                <a:effectLst/>
                <a:cs typeface="Arial" panose="020B0604020202020204" pitchFamily="34" charset="0"/>
              </a:rPr>
              <a:t> </a:t>
            </a:r>
            <a:r>
              <a:rPr lang="en-US" altLang="en-US" sz="2000" b="1" dirty="0" err="1" smtClean="0">
                <a:solidFill>
                  <a:srgbClr val="000000"/>
                </a:solidFill>
                <a:cs typeface="Arial" panose="020B0604020202020204" pitchFamily="34" charset="0"/>
              </a:rPr>
              <a:t>scanf</a:t>
            </a:r>
            <a:r>
              <a:rPr lang="en-US" altLang="en-US" sz="2000" b="1" dirty="0" smtClean="0">
                <a:solidFill>
                  <a:srgbClr val="000000"/>
                </a:solidFill>
                <a:cs typeface="Arial" panose="020B0604020202020204" pitchFamily="34" charset="0"/>
              </a:rPr>
              <a:t>(): </a:t>
            </a:r>
            <a:r>
              <a:rPr kumimoji="0" lang="en-US" altLang="en-US" sz="2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We </a:t>
            </a:r>
            <a:r>
              <a:rPr kumimoji="0" lang="en-US" altLang="en-US" sz="20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can also use </a:t>
            </a:r>
            <a:r>
              <a:rPr kumimoji="0" lang="en-US" altLang="en-US" sz="1400" b="0" i="0" u="none" strike="noStrike" cap="none" normalizeH="0" baseline="0" dirty="0" err="1">
                <a:ln>
                  <a:noFill/>
                </a:ln>
                <a:solidFill>
                  <a:srgbClr val="C7254E"/>
                </a:solidFill>
                <a:effectLst/>
                <a:latin typeface="Monaco"/>
              </a:rPr>
              <a:t>scanf</a:t>
            </a:r>
            <a:r>
              <a:rPr kumimoji="0" lang="en-US" altLang="en-US" sz="1400" b="0" i="0" u="none" strike="noStrike" cap="none" normalizeH="0" baseline="0" dirty="0">
                <a:ln>
                  <a:noFill/>
                </a:ln>
                <a:solidFill>
                  <a:srgbClr val="C7254E"/>
                </a:solidFill>
                <a:effectLst/>
                <a:latin typeface="Monaco"/>
              </a:rPr>
              <a:t>()</a:t>
            </a:r>
            <a:r>
              <a:rPr kumimoji="0" lang="en-US" altLang="en-US" sz="2000" b="0" i="0" u="none" strike="noStrike" cap="none" normalizeH="0" baseline="0" dirty="0">
                <a:ln>
                  <a:noFill/>
                </a:ln>
                <a:solidFill>
                  <a:srgbClr val="000000"/>
                </a:solidFill>
                <a:effectLst/>
                <a:cs typeface="Arial" panose="020B0604020202020204" pitchFamily="34" charset="0"/>
              </a:rPr>
              <a:t> to give values to structure members through terminal.</a:t>
            </a:r>
            <a:r>
              <a:rPr kumimoji="0" lang="en-US" altLang="en-US" sz="2000" b="0" i="0" u="none" strike="noStrike" cap="none" normalizeH="0" baseline="0" dirty="0">
                <a:ln>
                  <a:noFill/>
                </a:ln>
                <a:solidFill>
                  <a:schemeClr val="tx1"/>
                </a:solidFill>
                <a:effectLst/>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a:off x="459509" y="2122254"/>
            <a:ext cx="3860800" cy="714248"/>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 %s "</a:t>
            </a:r>
            <a:r>
              <a:rPr kumimoji="0" lang="en-US" altLang="en-US" sz="1600" b="0" i="0" u="none" strike="noStrike" cap="none" normalizeH="0" baseline="0" dirty="0">
                <a:ln>
                  <a:noFill/>
                </a:ln>
                <a:solidFill>
                  <a:srgbClr val="F8F8F2"/>
                </a:solidFill>
                <a:effectLst/>
                <a:latin typeface="Consolas" panose="020B0609020204030204" pitchFamily="49" charset="0"/>
              </a:rPr>
              <a:t>, s1.name);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 %d "</a:t>
            </a:r>
            <a:r>
              <a:rPr kumimoji="0" lang="en-US" altLang="en-US" sz="1600" b="0" i="0" u="none" strike="noStrike" cap="none" normalizeH="0" baseline="0" dirty="0">
                <a:ln>
                  <a:noFill/>
                </a:ln>
                <a:solidFill>
                  <a:srgbClr val="F8F8F2"/>
                </a:solidFill>
                <a:effectLst/>
                <a:latin typeface="Consolas" panose="020B0609020204030204" pitchFamily="49" charset="0"/>
              </a:rPr>
              <a:t>, &amp;s1.age);</a:t>
            </a:r>
            <a:r>
              <a:rPr kumimoji="0" lang="en-US" altLang="en-US" sz="2000" b="0" i="0" u="none" strike="noStrike" cap="none" normalizeH="0" baseline="0" dirty="0">
                <a:ln>
                  <a:noFill/>
                </a:ln>
                <a:solidFill>
                  <a:schemeClr val="tx1"/>
                </a:solidFill>
                <a:effectLst/>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4" name="Rectangle 3"/>
          <p:cNvSpPr/>
          <p:nvPr/>
        </p:nvSpPr>
        <p:spPr>
          <a:xfrm>
            <a:off x="419100" y="3187618"/>
            <a:ext cx="11074400" cy="707886"/>
          </a:xfrm>
          <a:prstGeom prst="rect">
            <a:avLst/>
          </a:prstGeom>
        </p:spPr>
        <p:txBody>
          <a:bodyPr wrap="square">
            <a:spAutoFit/>
          </a:bodyPr>
          <a:lstStyle/>
          <a:p>
            <a:r>
              <a:rPr lang="en-US" sz="2000" b="1" dirty="0" err="1" smtClean="0">
                <a:solidFill>
                  <a:srgbClr val="000000"/>
                </a:solidFill>
                <a:latin typeface="Arial" panose="020B0604020202020204" pitchFamily="34" charset="0"/>
              </a:rPr>
              <a:t>RunTime</a:t>
            </a:r>
            <a:r>
              <a:rPr lang="en-US" sz="2000" b="1" dirty="0" smtClean="0">
                <a:solidFill>
                  <a:srgbClr val="000000"/>
                </a:solidFill>
                <a:latin typeface="Arial" panose="020B0604020202020204" pitchFamily="34" charset="0"/>
              </a:rPr>
              <a:t> initialization: </a:t>
            </a:r>
            <a:r>
              <a:rPr lang="en-US" sz="2000" b="0" i="0" dirty="0" smtClean="0">
                <a:solidFill>
                  <a:srgbClr val="000000"/>
                </a:solidFill>
                <a:effectLst/>
                <a:latin typeface="Arial" panose="020B0604020202020204" pitchFamily="34" charset="0"/>
              </a:rPr>
              <a:t>Like </a:t>
            </a:r>
            <a:r>
              <a:rPr lang="en-US" sz="2000" b="0" i="0" dirty="0">
                <a:solidFill>
                  <a:srgbClr val="000000"/>
                </a:solidFill>
                <a:effectLst/>
                <a:latin typeface="Arial" panose="020B0604020202020204" pitchFamily="34" charset="0"/>
              </a:rPr>
              <a:t>a variable of any other datatype, structure variable can also be initialized at compile time</a:t>
            </a:r>
          </a:p>
        </p:txBody>
      </p:sp>
      <p:sp>
        <p:nvSpPr>
          <p:cNvPr id="5" name="Rectangle 3"/>
          <p:cNvSpPr>
            <a:spLocks noChangeArrowheads="1"/>
          </p:cNvSpPr>
          <p:nvPr/>
        </p:nvSpPr>
        <p:spPr bwMode="auto">
          <a:xfrm>
            <a:off x="459509" y="4219063"/>
            <a:ext cx="5156200" cy="1914576"/>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F8F8F2"/>
                </a:solidFill>
                <a:effectLst/>
                <a:latin typeface="Consolas" panose="020B0609020204030204" pitchFamily="49" charset="0"/>
              </a:rPr>
              <a:t>struct</a:t>
            </a:r>
            <a:r>
              <a:rPr kumimoji="0" lang="en-US" altLang="en-US" b="0" i="0" u="none" strike="noStrike" cap="none" normalizeH="0" baseline="0" dirty="0">
                <a:ln>
                  <a:noFill/>
                </a:ln>
                <a:solidFill>
                  <a:srgbClr val="F8F8F2"/>
                </a:solidFill>
                <a:effectLst/>
                <a:latin typeface="Consolas" panose="020B0609020204030204" pitchFamily="49" charset="0"/>
              </a:rPr>
              <a:t> Patient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solidFill>
                  <a:srgbClr val="F8F8F2"/>
                </a:solidFill>
                <a:latin typeface="Consolas" panose="020B0609020204030204" pitchFamily="49" charset="0"/>
              </a:rPr>
              <a:t>	</a:t>
            </a:r>
            <a:r>
              <a:rPr kumimoji="0" lang="en-US" altLang="en-US" b="0" i="0" u="none" strike="noStrike" cap="none" normalizeH="0" baseline="0" dirty="0">
                <a:ln>
                  <a:noFill/>
                </a:ln>
                <a:solidFill>
                  <a:srgbClr val="F8F8F2"/>
                </a:solidFill>
                <a:effectLst/>
                <a:latin typeface="Consolas" panose="020B0609020204030204" pitchFamily="49" charset="0"/>
              </a:rPr>
              <a:t>float height; </a:t>
            </a:r>
            <a:endParaRPr lang="en-US" altLang="en-US" dirty="0">
              <a:solidFill>
                <a:srgbClr val="F8F8F2"/>
              </a:solidFill>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weight; </a:t>
            </a:r>
            <a:r>
              <a:rPr kumimoji="0" lang="en-US" altLang="en-US" b="0" i="0" u="none" strike="noStrike" cap="none" normalizeH="0" baseline="0" dirty="0" err="1">
                <a:ln>
                  <a:noFill/>
                </a:ln>
                <a:solidFill>
                  <a:srgbClr val="F8F8F2"/>
                </a:solidFill>
                <a:effectLst/>
                <a:latin typeface="Consolas" panose="020B0609020204030204" pitchFamily="49" charset="0"/>
              </a:rPr>
              <a:t>int</a:t>
            </a:r>
            <a:r>
              <a:rPr kumimoji="0" lang="en-US" altLang="en-US" b="0" i="0" u="none" strike="noStrike" cap="none" normalizeH="0" baseline="0" dirty="0">
                <a:ln>
                  <a:noFill/>
                </a:ln>
                <a:solidFill>
                  <a:srgbClr val="F8F8F2"/>
                </a:solidFill>
                <a:effectLst/>
                <a:latin typeface="Consolas" panose="020B0609020204030204" pitchFamily="49" charset="0"/>
              </a:rPr>
              <a:t> age;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F8F8F2"/>
                </a:solidFill>
                <a:effectLst/>
                <a:latin typeface="Consolas" panose="020B0609020204030204" pitchFamily="49" charset="0"/>
              </a:rPr>
              <a:t>struct</a:t>
            </a:r>
            <a:r>
              <a:rPr kumimoji="0" lang="en-US" altLang="en-US" b="0" i="0" u="none" strike="noStrike" cap="none" normalizeH="0" baseline="0" dirty="0">
                <a:ln>
                  <a:noFill/>
                </a:ln>
                <a:solidFill>
                  <a:srgbClr val="F8F8F2"/>
                </a:solidFill>
                <a:effectLst/>
                <a:latin typeface="Consolas" panose="020B0609020204030204" pitchFamily="49" charset="0"/>
              </a:rPr>
              <a:t> Patient p1 = { </a:t>
            </a:r>
            <a:r>
              <a:rPr kumimoji="0" lang="en-US" altLang="en-US" b="0" i="0" u="none" strike="noStrike" cap="none" normalizeH="0" baseline="0" dirty="0">
                <a:ln>
                  <a:noFill/>
                </a:ln>
                <a:solidFill>
                  <a:srgbClr val="AE81FF"/>
                </a:solidFill>
                <a:effectLst/>
                <a:latin typeface="Consolas" panose="020B0609020204030204" pitchFamily="49" charset="0"/>
              </a:rPr>
              <a:t>180.75</a:t>
            </a:r>
            <a:r>
              <a:rPr kumimoji="0" lang="en-US" altLang="en-US" b="0" i="0" u="none" strike="noStrike" cap="none" normalizeH="0" baseline="0" dirty="0">
                <a:ln>
                  <a:noFill/>
                </a:ln>
                <a:solidFill>
                  <a:srgbClr val="F8F8F2"/>
                </a:solidFill>
                <a:effectLst/>
                <a:latin typeface="Consolas" panose="020B0609020204030204" pitchFamily="49" charset="0"/>
              </a:rPr>
              <a:t> , </a:t>
            </a:r>
            <a:r>
              <a:rPr kumimoji="0" lang="en-US" altLang="en-US" b="0" i="0" u="none" strike="noStrike" cap="none" normalizeH="0" baseline="0" dirty="0">
                <a:ln>
                  <a:noFill/>
                </a:ln>
                <a:solidFill>
                  <a:srgbClr val="AE81FF"/>
                </a:solidFill>
                <a:effectLst/>
                <a:latin typeface="Consolas" panose="020B0609020204030204" pitchFamily="49" charset="0"/>
              </a:rPr>
              <a:t>73</a:t>
            </a:r>
            <a:r>
              <a:rPr kumimoji="0" lang="en-US" altLang="en-US" b="0" i="0" u="none" strike="noStrike" cap="none" normalizeH="0" baseline="0" dirty="0">
                <a:ln>
                  <a:noFill/>
                </a:ln>
                <a:solidFill>
                  <a:srgbClr val="F8F8F2"/>
                </a:solidFill>
                <a:effectLst/>
                <a:latin typeface="Consolas" panose="020B0609020204030204" pitchFamily="49" charset="0"/>
              </a:rPr>
              <a:t>, </a:t>
            </a:r>
            <a:r>
              <a:rPr kumimoji="0" lang="en-US" altLang="en-US" b="0" i="0" u="none" strike="noStrike" cap="none" normalizeH="0" baseline="0" dirty="0">
                <a:ln>
                  <a:noFill/>
                </a:ln>
                <a:solidFill>
                  <a:srgbClr val="AE81FF"/>
                </a:solidFill>
                <a:effectLst/>
                <a:latin typeface="Consolas" panose="020B0609020204030204" pitchFamily="49" charset="0"/>
              </a:rPr>
              <a:t>23</a:t>
            </a:r>
            <a:r>
              <a:rPr kumimoji="0" lang="en-US" altLang="en-US" b="0" i="0" u="none" strike="noStrike" cap="none" normalizeH="0" baseline="0" dirty="0">
                <a:ln>
                  <a:noFill/>
                </a:ln>
                <a:solidFill>
                  <a:srgbClr val="F8F8F2"/>
                </a:solidFill>
                <a:effectLst/>
                <a:latin typeface="Consolas" panose="020B0609020204030204" pitchFamily="49" charset="0"/>
              </a:rPr>
              <a:t> }; </a:t>
            </a:r>
            <a:r>
              <a:rPr kumimoji="0" lang="en-US" altLang="en-US" b="0" i="0" u="none" strike="noStrike" cap="none" normalizeH="0" baseline="0" dirty="0">
                <a:ln>
                  <a:noFill/>
                </a:ln>
                <a:solidFill>
                  <a:srgbClr val="708090"/>
                </a:solidFill>
                <a:effectLst/>
                <a:latin typeface="Consolas" panose="020B0609020204030204" pitchFamily="49" charset="0"/>
              </a:rPr>
              <a:t>//initialization</a:t>
            </a:r>
            <a:r>
              <a:rPr kumimoji="0" lang="en-US" altLang="en-US" sz="2400" b="0" i="0" u="none" strike="noStrike" cap="none" normalizeH="0" baseline="0" dirty="0">
                <a:ln>
                  <a:noFill/>
                </a:ln>
                <a:solidFill>
                  <a:schemeClr val="tx1"/>
                </a:solidFill>
                <a:effectLst/>
              </a:rPr>
              <a:t> </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
        <p:nvSpPr>
          <p:cNvPr id="8" name="Date Placeholder 7">
            <a:extLst>
              <a:ext uri="{FF2B5EF4-FFF2-40B4-BE49-F238E27FC236}">
                <a16:creationId xmlns:a16="http://schemas.microsoft.com/office/drawing/2014/main" id="{68DF8252-86E5-48EA-BF5C-931D748B4F06}"/>
              </a:ext>
            </a:extLst>
          </p:cNvPr>
          <p:cNvSpPr>
            <a:spLocks noGrp="1"/>
          </p:cNvSpPr>
          <p:nvPr>
            <p:ph type="dt" sz="half" idx="10"/>
          </p:nvPr>
        </p:nvSpPr>
        <p:spPr/>
        <p:txBody>
          <a:bodyPr/>
          <a:lstStyle/>
          <a:p>
            <a:fld id="{B4244B5A-649F-40A7-B9BF-DE21F693882E}" type="datetime1">
              <a:rPr lang="en-US" smtClean="0"/>
              <a:t>11/11/2021</a:t>
            </a:fld>
            <a:endParaRPr lang="en-US"/>
          </a:p>
        </p:txBody>
      </p:sp>
      <p:sp>
        <p:nvSpPr>
          <p:cNvPr id="9" name="Footer Placeholder 8">
            <a:extLst>
              <a:ext uri="{FF2B5EF4-FFF2-40B4-BE49-F238E27FC236}">
                <a16:creationId xmlns:a16="http://schemas.microsoft.com/office/drawing/2014/main" id="{41C7E875-F77F-4C48-AB5B-3609CADA8B34}"/>
              </a:ext>
            </a:extLst>
          </p:cNvPr>
          <p:cNvSpPr>
            <a:spLocks noGrp="1"/>
          </p:cNvSpPr>
          <p:nvPr>
            <p:ph type="ftr" sz="quarter" idx="11"/>
          </p:nvPr>
        </p:nvSpPr>
        <p:spPr/>
        <p:txBody>
          <a:bodyPr/>
          <a:lstStyle/>
          <a:p>
            <a:r>
              <a:rPr lang="en-US"/>
              <a:t>Programing Methodology in C</a:t>
            </a:r>
          </a:p>
        </p:txBody>
      </p:sp>
      <p:sp>
        <p:nvSpPr>
          <p:cNvPr id="10" name="Slide Number Placeholder 9">
            <a:extLst>
              <a:ext uri="{FF2B5EF4-FFF2-40B4-BE49-F238E27FC236}">
                <a16:creationId xmlns:a16="http://schemas.microsoft.com/office/drawing/2014/main" id="{F9CE73A6-563F-4AFB-8635-D11645EEB5A1}"/>
              </a:ext>
            </a:extLst>
          </p:cNvPr>
          <p:cNvSpPr>
            <a:spLocks noGrp="1"/>
          </p:cNvSpPr>
          <p:nvPr>
            <p:ph type="sldNum" sz="quarter" idx="12"/>
          </p:nvPr>
        </p:nvSpPr>
        <p:spPr/>
        <p:txBody>
          <a:bodyPr/>
          <a:lstStyle/>
          <a:p>
            <a:fld id="{E3D8312D-EBC0-4F04-8D11-9D6FEC6384CB}" type="slidenum">
              <a:rPr lang="en-US" smtClean="0"/>
              <a:t>35</a:t>
            </a:fld>
            <a:endParaRPr lang="en-US"/>
          </a:p>
        </p:txBody>
      </p:sp>
    </p:spTree>
    <p:extLst>
      <p:ext uri="{BB962C8B-B14F-4D97-AF65-F5344CB8AC3E}">
        <p14:creationId xmlns:p14="http://schemas.microsoft.com/office/powerpoint/2010/main" val="80573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19100" y="265108"/>
            <a:ext cx="5731056" cy="707886"/>
          </a:xfrm>
          <a:prstGeom prst="rect">
            <a:avLst/>
          </a:prstGeom>
          <a:noFill/>
          <a:ln>
            <a:noFill/>
          </a:ln>
          <a:effectLs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4000" b="1" dirty="0">
                <a:solidFill>
                  <a:srgbClr val="000000"/>
                </a:solidFill>
                <a:latin typeface="roboto"/>
              </a:rPr>
              <a:t>Structure </a:t>
            </a:r>
            <a:r>
              <a:rPr lang="en-US" sz="4000" b="1" dirty="0" smtClean="0">
                <a:solidFill>
                  <a:srgbClr val="000000"/>
                </a:solidFill>
                <a:latin typeface="roboto"/>
              </a:rPr>
              <a:t>Initialization +</a:t>
            </a:r>
            <a:endParaRPr lang="en-US" sz="4000" b="1" dirty="0">
              <a:solidFill>
                <a:srgbClr val="000000"/>
              </a:solidFill>
              <a:latin typeface="roboto"/>
            </a:endParaRPr>
          </a:p>
        </p:txBody>
      </p:sp>
      <p:sp>
        <p:nvSpPr>
          <p:cNvPr id="6" name="TextBox 5"/>
          <p:cNvSpPr txBox="1"/>
          <p:nvPr/>
        </p:nvSpPr>
        <p:spPr>
          <a:xfrm>
            <a:off x="722053" y="1500042"/>
            <a:ext cx="558800" cy="369332"/>
          </a:xfrm>
          <a:prstGeom prst="rect">
            <a:avLst/>
          </a:prstGeom>
          <a:noFill/>
        </p:spPr>
        <p:txBody>
          <a:bodyPr wrap="square" rtlCol="0">
            <a:spAutoFit/>
          </a:bodyPr>
          <a:lstStyle/>
          <a:p>
            <a:r>
              <a:rPr lang="en-US" b="1" dirty="0"/>
              <a:t>Or</a:t>
            </a:r>
          </a:p>
        </p:txBody>
      </p:sp>
      <p:sp>
        <p:nvSpPr>
          <p:cNvPr id="8" name="Date Placeholder 7">
            <a:extLst>
              <a:ext uri="{FF2B5EF4-FFF2-40B4-BE49-F238E27FC236}">
                <a16:creationId xmlns:a16="http://schemas.microsoft.com/office/drawing/2014/main" id="{68DF8252-86E5-48EA-BF5C-931D748B4F06}"/>
              </a:ext>
            </a:extLst>
          </p:cNvPr>
          <p:cNvSpPr>
            <a:spLocks noGrp="1"/>
          </p:cNvSpPr>
          <p:nvPr>
            <p:ph type="dt" sz="half" idx="10"/>
          </p:nvPr>
        </p:nvSpPr>
        <p:spPr/>
        <p:txBody>
          <a:bodyPr/>
          <a:lstStyle/>
          <a:p>
            <a:fld id="{B4244B5A-649F-40A7-B9BF-DE21F693882E}" type="datetime1">
              <a:rPr lang="en-US" smtClean="0"/>
              <a:t>11/11/2021</a:t>
            </a:fld>
            <a:endParaRPr lang="en-US"/>
          </a:p>
        </p:txBody>
      </p:sp>
      <p:sp>
        <p:nvSpPr>
          <p:cNvPr id="9" name="Footer Placeholder 8">
            <a:extLst>
              <a:ext uri="{FF2B5EF4-FFF2-40B4-BE49-F238E27FC236}">
                <a16:creationId xmlns:a16="http://schemas.microsoft.com/office/drawing/2014/main" id="{41C7E875-F77F-4C48-AB5B-3609CADA8B34}"/>
              </a:ext>
            </a:extLst>
          </p:cNvPr>
          <p:cNvSpPr>
            <a:spLocks noGrp="1"/>
          </p:cNvSpPr>
          <p:nvPr>
            <p:ph type="ftr" sz="quarter" idx="11"/>
          </p:nvPr>
        </p:nvSpPr>
        <p:spPr/>
        <p:txBody>
          <a:bodyPr/>
          <a:lstStyle/>
          <a:p>
            <a:r>
              <a:rPr lang="en-US"/>
              <a:t>Programing Methodology in C</a:t>
            </a:r>
          </a:p>
        </p:txBody>
      </p:sp>
      <p:sp>
        <p:nvSpPr>
          <p:cNvPr id="7" name="Rectangle 4"/>
          <p:cNvSpPr>
            <a:spLocks noChangeArrowheads="1"/>
          </p:cNvSpPr>
          <p:nvPr/>
        </p:nvSpPr>
        <p:spPr bwMode="auto">
          <a:xfrm>
            <a:off x="722052" y="1902718"/>
            <a:ext cx="9219969" cy="1883799"/>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F8F8F2"/>
                </a:solidFill>
                <a:effectLst/>
                <a:latin typeface="Consolas" panose="020B0609020204030204" pitchFamily="49" charset="0"/>
              </a:rPr>
              <a:t>struct</a:t>
            </a:r>
            <a:r>
              <a:rPr kumimoji="0" lang="en-US" altLang="en-US" sz="2800" b="0" i="0" u="none" strike="noStrike" cap="none" normalizeH="0" baseline="0" dirty="0">
                <a:ln>
                  <a:noFill/>
                </a:ln>
                <a:solidFill>
                  <a:srgbClr val="F8F8F2"/>
                </a:solidFill>
                <a:effectLst/>
                <a:latin typeface="Consolas" panose="020B0609020204030204" pitchFamily="49" charset="0"/>
              </a:rPr>
              <a:t> Patient p1;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p1.height = </a:t>
            </a:r>
            <a:r>
              <a:rPr kumimoji="0" lang="en-US" altLang="en-US" sz="2800" b="0" i="0" u="none" strike="noStrike" cap="none" normalizeH="0" baseline="0" dirty="0">
                <a:ln>
                  <a:noFill/>
                </a:ln>
                <a:solidFill>
                  <a:srgbClr val="AE81FF"/>
                </a:solidFill>
                <a:effectLst/>
                <a:latin typeface="Consolas" panose="020B0609020204030204" pitchFamily="49" charset="0"/>
              </a:rPr>
              <a:t>180.75</a:t>
            </a:r>
            <a:r>
              <a:rPr kumimoji="0" lang="en-US" altLang="en-US" sz="2800" b="0" i="0" u="none" strike="noStrike" cap="none" normalizeH="0" baseline="0" dirty="0">
                <a:ln>
                  <a:noFill/>
                </a:ln>
                <a:solidFill>
                  <a:srgbClr val="F8F8F2"/>
                </a:solidFill>
                <a:effectLst/>
                <a:latin typeface="Consolas" panose="020B0609020204030204" pitchFamily="49" charset="0"/>
              </a:rPr>
              <a:t>; </a:t>
            </a:r>
            <a:r>
              <a:rPr kumimoji="0" lang="en-US" altLang="en-US" sz="2800" b="0" i="0" u="none" strike="noStrike" cap="none" normalizeH="0" baseline="0" dirty="0">
                <a:ln>
                  <a:noFill/>
                </a:ln>
                <a:solidFill>
                  <a:srgbClr val="708090"/>
                </a:solidFill>
                <a:effectLst/>
                <a:latin typeface="Consolas" panose="020B0609020204030204" pitchFamily="49" charset="0"/>
              </a:rPr>
              <a:t>//initialization of each member separately</a:t>
            </a:r>
            <a:r>
              <a:rPr kumimoji="0" lang="en-US" altLang="en-US" sz="2800" b="0" i="0" u="none" strike="noStrike" cap="none" normalizeH="0" baseline="0" dirty="0">
                <a:ln>
                  <a:noFill/>
                </a:ln>
                <a:solidFill>
                  <a:srgbClr val="F8F8F2"/>
                </a:solidFill>
                <a:effectLst/>
                <a:latin typeface="Consolas" panose="020B0609020204030204" pitchFamily="49" charset="0"/>
              </a:rPr>
              <a:t> p1.weight = </a:t>
            </a:r>
            <a:r>
              <a:rPr kumimoji="0" lang="en-US" altLang="en-US" sz="2800" b="0" i="0" u="none" strike="noStrike" cap="none" normalizeH="0" baseline="0" dirty="0">
                <a:ln>
                  <a:noFill/>
                </a:ln>
                <a:solidFill>
                  <a:srgbClr val="AE81FF"/>
                </a:solidFill>
                <a:effectLst/>
                <a:latin typeface="Consolas" panose="020B0609020204030204" pitchFamily="49" charset="0"/>
              </a:rPr>
              <a:t>73</a:t>
            </a:r>
            <a:r>
              <a:rPr kumimoji="0" lang="en-US" altLang="en-US" sz="28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F8F8F2"/>
                </a:solidFill>
                <a:effectLst/>
                <a:latin typeface="Consolas" panose="020B0609020204030204" pitchFamily="49" charset="0"/>
              </a:rPr>
              <a:t>p1.age = </a:t>
            </a:r>
            <a:r>
              <a:rPr kumimoji="0" lang="en-US" altLang="en-US" sz="2800" b="0" i="0" u="none" strike="noStrike" cap="none" normalizeH="0" baseline="0" dirty="0">
                <a:ln>
                  <a:noFill/>
                </a:ln>
                <a:solidFill>
                  <a:srgbClr val="AE81FF"/>
                </a:solidFill>
                <a:effectLst/>
                <a:latin typeface="Consolas" panose="020B0609020204030204" pitchFamily="49" charset="0"/>
              </a:rPr>
              <a:t>23</a:t>
            </a:r>
            <a:r>
              <a:rPr kumimoji="0" lang="en-US" altLang="en-US" sz="2800" b="0" i="0" u="none" strike="noStrike" cap="none" normalizeH="0" baseline="0" dirty="0">
                <a:ln>
                  <a:noFill/>
                </a:ln>
                <a:solidFill>
                  <a:srgbClr val="F8F8F2"/>
                </a:solidFill>
                <a:effectLst/>
                <a:latin typeface="Consolas" panose="020B0609020204030204" pitchFamily="49" charset="0"/>
              </a:rPr>
              <a:t>;</a:t>
            </a:r>
            <a:endParaRPr kumimoji="0" lang="en-US" altLang="en-US" sz="5400" b="0" i="0" u="none" strike="noStrike" cap="none" normalizeH="0" baseline="0" dirty="0">
              <a:ln>
                <a:noFill/>
              </a:ln>
              <a:solidFill>
                <a:schemeClr val="tx1"/>
              </a:solidFill>
              <a:effectLst/>
              <a:latin typeface="Arial" panose="020B0604020202020204" pitchFamily="34" charset="0"/>
            </a:endParaRPr>
          </a:p>
        </p:txBody>
      </p:sp>
      <p:sp>
        <p:nvSpPr>
          <p:cNvPr id="10" name="Slide Number Placeholder 9">
            <a:extLst>
              <a:ext uri="{FF2B5EF4-FFF2-40B4-BE49-F238E27FC236}">
                <a16:creationId xmlns:a16="http://schemas.microsoft.com/office/drawing/2014/main" id="{F9CE73A6-563F-4AFB-8635-D11645EEB5A1}"/>
              </a:ext>
            </a:extLst>
          </p:cNvPr>
          <p:cNvSpPr>
            <a:spLocks noGrp="1"/>
          </p:cNvSpPr>
          <p:nvPr>
            <p:ph type="sldNum" sz="quarter" idx="12"/>
          </p:nvPr>
        </p:nvSpPr>
        <p:spPr/>
        <p:txBody>
          <a:bodyPr/>
          <a:lstStyle/>
          <a:p>
            <a:fld id="{E3D8312D-EBC0-4F04-8D11-9D6FEC6384CB}" type="slidenum">
              <a:rPr lang="en-US" smtClean="0"/>
              <a:t>36</a:t>
            </a:fld>
            <a:endParaRPr lang="en-US"/>
          </a:p>
        </p:txBody>
      </p:sp>
    </p:spTree>
    <p:extLst>
      <p:ext uri="{BB962C8B-B14F-4D97-AF65-F5344CB8AC3E}">
        <p14:creationId xmlns:p14="http://schemas.microsoft.com/office/powerpoint/2010/main" val="35281874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83953" y="842778"/>
            <a:ext cx="11023600" cy="3844614"/>
          </a:xfrm>
          <a:prstGeom prst="rect">
            <a:avLst/>
          </a:prstGeom>
          <a:noFill/>
          <a:ln>
            <a:noFill/>
          </a:ln>
          <a:effectLst/>
          <a:extLst/>
        </p:spPr>
        <p:txBody>
          <a:bodyPr vert="horz" wrap="square" lIns="0" tIns="44436" rIns="0"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72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Array of Structure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can also declare an array of </a:t>
            </a:r>
            <a:r>
              <a:rPr kumimoji="0" lang="en-US" altLang="en-US" sz="4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variables. in which each element of the array will represent a </a:t>
            </a:r>
            <a:r>
              <a:rPr kumimoji="0" lang="en-US" altLang="en-US" sz="4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variable. </a:t>
            </a:r>
            <a:r>
              <a:rPr kumimoji="0" lang="en-US" altLang="en-US" sz="4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Example :</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4000" b="0" i="0" u="none" strike="noStrike" cap="none" normalizeH="0" baseline="0" dirty="0" err="1">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struct</a:t>
            </a:r>
            <a:r>
              <a:rPr kumimoji="0" lang="en-US" altLang="en-US" sz="4000" b="0" i="0" u="none" strike="noStrike" cap="none" normalizeH="0" baseline="0" dirty="0">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 employee </a:t>
            </a:r>
            <a:r>
              <a:rPr kumimoji="0" lang="en-US" altLang="en-US" sz="4000" b="0" i="0" u="none" strike="noStrike" cap="none" normalizeH="0" baseline="0" dirty="0" err="1">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emp</a:t>
            </a:r>
            <a:r>
              <a:rPr kumimoji="0" lang="en-US" altLang="en-US" sz="4000" b="0" i="0" u="none" strike="noStrike" cap="none" normalizeH="0" baseline="0" dirty="0">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[5</a:t>
            </a:r>
            <a:r>
              <a:rPr kumimoji="0" lang="en-US" altLang="en-US" sz="4000" b="0" i="0" u="none" strike="noStrike" cap="none" normalizeH="0" baseline="0" dirty="0" smtClean="0">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r>
              <a:rPr lang="en-US" altLang="en-US" sz="4000" dirty="0">
                <a:solidFill>
                  <a:schemeClr val="accent5"/>
                </a:solidFill>
                <a:latin typeface="Microsoft Himalaya" panose="01010100010101010101" pitchFamily="2" charset="0"/>
                <a:ea typeface="Microsoft Himalaya" panose="01010100010101010101" pitchFamily="2" charset="0"/>
                <a:cs typeface="Microsoft Himalaya" panose="01010100010101010101" pitchFamily="2" charset="0"/>
              </a:rPr>
              <a:t> </a:t>
            </a:r>
            <a:r>
              <a:rPr kumimoji="0" lang="en-US" altLang="en-US" sz="4000" b="0"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The </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below program defines an array </a:t>
            </a:r>
            <a:r>
              <a:rPr kumimoji="0" lang="en-US" altLang="en-US" sz="4400" b="0" i="0" u="none" strike="noStrike" cap="none" normalizeH="0" baseline="0" dirty="0" err="1">
                <a:ln>
                  <a:noFill/>
                </a:ln>
                <a:solidFill>
                  <a:srgbClr val="C7254E"/>
                </a:solidFill>
                <a:effectLst/>
                <a:latin typeface="Microsoft Himalaya" panose="01010100010101010101" pitchFamily="2" charset="0"/>
                <a:ea typeface="Microsoft Himalaya" panose="01010100010101010101" pitchFamily="2" charset="0"/>
                <a:cs typeface="Microsoft Himalaya" panose="01010100010101010101" pitchFamily="2" charset="0"/>
              </a:rPr>
              <a:t>emp</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of size 5. Each element of the array </a:t>
            </a:r>
            <a:r>
              <a:rPr kumimoji="0" lang="en-US" altLang="en-US" sz="4000" b="0" i="0" u="none" strike="noStrike" cap="none" normalizeH="0" baseline="0" dirty="0" err="1">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emp</a:t>
            </a:r>
            <a:r>
              <a:rPr kumimoji="0" lang="en-US" altLang="en-US" sz="40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is of type </a:t>
            </a:r>
            <a:r>
              <a:rPr kumimoji="0" lang="en-US" altLang="en-US" sz="3600" b="0" i="0" u="none" strike="noStrike" cap="none" normalizeH="0" baseline="0" dirty="0">
                <a:ln>
                  <a:noFill/>
                </a:ln>
                <a:solidFill>
                  <a:schemeClr val="accent5"/>
                </a:solidFill>
                <a:effectLst/>
                <a:latin typeface="Microsoft Himalaya" panose="01010100010101010101" pitchFamily="2" charset="0"/>
                <a:ea typeface="Microsoft Himalaya" panose="01010100010101010101" pitchFamily="2" charset="0"/>
                <a:cs typeface="Microsoft Himalaya" panose="01010100010101010101" pitchFamily="2" charset="0"/>
              </a:rPr>
              <a:t>Employee</a:t>
            </a:r>
            <a:r>
              <a:rPr kumimoji="0" lang="en-US" altLang="en-US" sz="4800" b="0"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kumimoji="0" lang="en-US" altLang="en-US" sz="6600" b="0" i="0" u="none" strike="noStrike" cap="none" normalizeH="0" baseline="0" dirty="0">
              <a:ln>
                <a:noFill/>
              </a:ln>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Date Placeholder 3">
            <a:extLst>
              <a:ext uri="{FF2B5EF4-FFF2-40B4-BE49-F238E27FC236}">
                <a16:creationId xmlns:a16="http://schemas.microsoft.com/office/drawing/2014/main" id="{1E0911BA-CB25-4F20-A262-C9622D6E3DF5}"/>
              </a:ext>
            </a:extLst>
          </p:cNvPr>
          <p:cNvSpPr>
            <a:spLocks noGrp="1"/>
          </p:cNvSpPr>
          <p:nvPr>
            <p:ph type="dt" sz="half" idx="10"/>
          </p:nvPr>
        </p:nvSpPr>
        <p:spPr/>
        <p:txBody>
          <a:bodyPr/>
          <a:lstStyle/>
          <a:p>
            <a:fld id="{6A8AC7CE-31F2-4331-A526-70ED183E134E}" type="datetime1">
              <a:rPr lang="en-US" smtClean="0"/>
              <a:t>11/11/2021</a:t>
            </a:fld>
            <a:endParaRPr lang="en-US" dirty="0"/>
          </a:p>
        </p:txBody>
      </p:sp>
      <p:sp>
        <p:nvSpPr>
          <p:cNvPr id="5" name="Footer Placeholder 4">
            <a:extLst>
              <a:ext uri="{FF2B5EF4-FFF2-40B4-BE49-F238E27FC236}">
                <a16:creationId xmlns:a16="http://schemas.microsoft.com/office/drawing/2014/main" id="{D92A0EDC-288F-435C-A9D8-DCCC61E9F424}"/>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FFB3EAC0-2D17-4B5A-A887-EC6F5DBB297C}"/>
              </a:ext>
            </a:extLst>
          </p:cNvPr>
          <p:cNvSpPr>
            <a:spLocks noGrp="1"/>
          </p:cNvSpPr>
          <p:nvPr>
            <p:ph type="sldNum" sz="quarter" idx="12"/>
          </p:nvPr>
        </p:nvSpPr>
        <p:spPr/>
        <p:txBody>
          <a:bodyPr/>
          <a:lstStyle/>
          <a:p>
            <a:fld id="{E3D8312D-EBC0-4F04-8D11-9D6FEC6384CB}" type="slidenum">
              <a:rPr lang="en-US" smtClean="0"/>
              <a:t>37</a:t>
            </a:fld>
            <a:endParaRPr lang="en-US"/>
          </a:p>
        </p:txBody>
      </p:sp>
    </p:spTree>
    <p:extLst>
      <p:ext uri="{BB962C8B-B14F-4D97-AF65-F5344CB8AC3E}">
        <p14:creationId xmlns:p14="http://schemas.microsoft.com/office/powerpoint/2010/main" val="24841732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69900" y="421433"/>
            <a:ext cx="11023600" cy="1013070"/>
          </a:xfrm>
          <a:prstGeom prst="rect">
            <a:avLst/>
          </a:prstGeom>
          <a:noFill/>
          <a:ln>
            <a:noFill/>
          </a:ln>
          <a:effectLst/>
          <a:extLst/>
        </p:spPr>
        <p:txBody>
          <a:bodyPr vert="horz" wrap="square" lIns="0" tIns="44436" rIns="0"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6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Array of </a:t>
            </a:r>
            <a:r>
              <a:rPr kumimoji="0" lang="en-US" altLang="en-US" sz="6000" b="1" i="0" u="none" strike="noStrike" cap="none" normalizeH="0" baseline="0" dirty="0" smtClean="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Structure +</a:t>
            </a:r>
            <a:endParaRPr kumimoji="0" lang="en-US" altLang="en-US" sz="6000" b="1" i="0" u="none" strike="noStrike" cap="none" normalizeH="0" baseline="0" dirty="0">
              <a:ln>
                <a:noFill/>
              </a:ln>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Rectangle 2"/>
          <p:cNvSpPr>
            <a:spLocks noChangeArrowheads="1"/>
          </p:cNvSpPr>
          <p:nvPr/>
        </p:nvSpPr>
        <p:spPr bwMode="auto">
          <a:xfrm>
            <a:off x="469900" y="1208252"/>
            <a:ext cx="8521700" cy="5146230"/>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#include&lt;</a:t>
            </a:r>
            <a:r>
              <a:rPr kumimoji="0" lang="en-US" altLang="en-US" sz="1600" b="0" i="0" u="none" strike="noStrike" cap="none" normalizeH="0" baseline="0" dirty="0" err="1">
                <a:ln>
                  <a:noFill/>
                </a:ln>
                <a:solidFill>
                  <a:srgbClr val="F8F8F2"/>
                </a:solidFill>
                <a:effectLst/>
                <a:latin typeface="Consolas" panose="020B0609020204030204" pitchFamily="49" charset="0"/>
              </a:rPr>
              <a:t>stdio.h</a:t>
            </a:r>
            <a:r>
              <a:rPr kumimoji="0" lang="en-US" altLang="en-US" sz="16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F8F8F2"/>
                </a:solidFill>
                <a:effectLst/>
                <a:latin typeface="Consolas" panose="020B0609020204030204" pitchFamily="49" charset="0"/>
              </a:rPr>
              <a:t>struct</a:t>
            </a:r>
            <a:r>
              <a:rPr kumimoji="0" lang="en-US" altLang="en-US" sz="1600" b="0" i="0" u="none" strike="noStrike" cap="none" normalizeH="0" baseline="0" dirty="0">
                <a:ln>
                  <a:noFill/>
                </a:ln>
                <a:solidFill>
                  <a:srgbClr val="F8F8F2"/>
                </a:solidFill>
                <a:effectLst/>
                <a:latin typeface="Consolas" panose="020B0609020204030204" pitchFamily="49" charset="0"/>
              </a:rPr>
              <a:t> Employee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char </a:t>
            </a:r>
            <a:r>
              <a:rPr kumimoji="0" lang="en-US" altLang="en-US" sz="1600" b="0" i="0" u="none" strike="noStrike" cap="none" normalizeH="0" baseline="0" dirty="0" err="1">
                <a:ln>
                  <a:noFill/>
                </a:ln>
                <a:solidFill>
                  <a:srgbClr val="F8F8F2"/>
                </a:solidFill>
                <a:effectLst/>
                <a:latin typeface="Consolas" panose="020B0609020204030204" pitchFamily="49" charset="0"/>
              </a:rPr>
              <a:t>ename</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E81FF"/>
                </a:solidFill>
                <a:effectLst/>
                <a:latin typeface="Consolas" panose="020B0609020204030204" pitchFamily="49" charset="0"/>
              </a:rPr>
              <a:t>10</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sal</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F8F8F2"/>
                </a:solidFill>
                <a:effectLst/>
                <a:latin typeface="Consolas" panose="020B0609020204030204" pitchFamily="49" charset="0"/>
              </a:rPr>
              <a:t>struct</a:t>
            </a:r>
            <a:r>
              <a:rPr kumimoji="0" lang="en-US" altLang="en-US" sz="1600" b="0" i="0" u="none" strike="noStrike" cap="none" normalizeH="0" baseline="0" dirty="0">
                <a:ln>
                  <a:noFill/>
                </a:ln>
                <a:solidFill>
                  <a:srgbClr val="F8F8F2"/>
                </a:solidFill>
                <a:effectLst/>
                <a:latin typeface="Consolas" panose="020B0609020204030204" pitchFamily="49" charset="0"/>
              </a:rPr>
              <a:t> Employee </a:t>
            </a:r>
            <a:r>
              <a:rPr kumimoji="0" lang="en-US" altLang="en-US" sz="1600" b="0" i="0" u="none" strike="noStrike" cap="none" normalizeH="0" baseline="0" dirty="0" err="1">
                <a:ln>
                  <a:noFill/>
                </a:ln>
                <a:solidFill>
                  <a:srgbClr val="F8F8F2"/>
                </a:solidFill>
                <a:effectLst/>
                <a:latin typeface="Consolas" panose="020B0609020204030204" pitchFamily="49" charset="0"/>
              </a:rPr>
              <a:t>emp</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E81FF"/>
                </a:solidFill>
                <a:effectLst/>
                <a:latin typeface="Consolas" panose="020B0609020204030204" pitchFamily="49" charset="0"/>
              </a:rPr>
              <a:t>5</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j; </a:t>
            </a:r>
            <a:endParaRPr kumimoji="0" lang="en-US" altLang="en-US" sz="1600"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F8F8F2"/>
                </a:solidFill>
                <a:effectLst/>
                <a:latin typeface="Consolas" panose="020B0609020204030204" pitchFamily="49" charset="0"/>
              </a:rPr>
              <a:t>void </a:t>
            </a:r>
            <a:r>
              <a:rPr kumimoji="0" lang="en-US" altLang="en-US" sz="1600" b="0" i="0" u="none" strike="noStrike" cap="none" normalizeH="0" baseline="0" dirty="0">
                <a:ln>
                  <a:noFill/>
                </a:ln>
                <a:solidFill>
                  <a:srgbClr val="E6DB74"/>
                </a:solidFill>
                <a:effectLst/>
                <a:latin typeface="Consolas" panose="020B0609020204030204" pitchFamily="49" charset="0"/>
              </a:rPr>
              <a:t>ask</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for</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&lt; </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nEnter</a:t>
            </a:r>
            <a:r>
              <a:rPr kumimoji="0" lang="en-US" altLang="en-US" sz="1600" b="0" i="0" u="none" strike="noStrike" cap="none" normalizeH="0" baseline="0" dirty="0">
                <a:ln>
                  <a:noFill/>
                </a:ln>
                <a:solidFill>
                  <a:srgbClr val="A6E22E"/>
                </a:solidFill>
                <a:effectLst/>
                <a:latin typeface="Consolas" panose="020B0609020204030204" pitchFamily="49" charset="0"/>
              </a:rPr>
              <a:t> %</a:t>
            </a:r>
            <a:r>
              <a:rPr kumimoji="0" lang="en-US" altLang="en-US" sz="1600" b="0" i="0" u="none" strike="noStrike" cap="none" normalizeH="0" baseline="0" dirty="0" err="1">
                <a:ln>
                  <a:noFill/>
                </a:ln>
                <a:solidFill>
                  <a:srgbClr val="A6E22E"/>
                </a:solidFill>
                <a:effectLst/>
                <a:latin typeface="Consolas" panose="020B0609020204030204" pitchFamily="49" charset="0"/>
              </a:rPr>
              <a:t>dst</a:t>
            </a:r>
            <a:r>
              <a:rPr kumimoji="0" lang="en-US" altLang="en-US" sz="1600" b="0" i="0" u="none" strike="noStrike" cap="none" normalizeH="0" baseline="0" dirty="0">
                <a:ln>
                  <a:noFill/>
                </a:ln>
                <a:solidFill>
                  <a:srgbClr val="A6E22E"/>
                </a:solidFill>
                <a:effectLst/>
                <a:latin typeface="Consolas" panose="020B0609020204030204" pitchFamily="49" charset="0"/>
              </a:rPr>
              <a:t> Employee record:\n"</a:t>
            </a:r>
            <a:r>
              <a:rPr kumimoji="0" lang="en-US" altLang="en-US" sz="1600" b="0" i="0" u="none" strike="noStrike" cap="none" normalizeH="0" baseline="0" dirty="0">
                <a:ln>
                  <a:noFill/>
                </a:ln>
                <a:solidFill>
                  <a:srgbClr val="F8F8F2"/>
                </a:solidFill>
                <a:effectLst/>
                <a:latin typeface="Consolas" panose="020B0609020204030204" pitchFamily="49" charset="0"/>
              </a:rPr>
              <a:t>, i+</a:t>
            </a:r>
            <a:r>
              <a:rPr kumimoji="0" lang="en-US" altLang="en-US" sz="1600" b="0" i="0" u="none" strike="noStrike" cap="none" normalizeH="0" baseline="0" dirty="0">
                <a:ln>
                  <a:noFill/>
                </a:ln>
                <a:solidFill>
                  <a:srgbClr val="AE81FF"/>
                </a:solidFill>
                <a:effectLst/>
                <a:latin typeface="Consolas" panose="020B0609020204030204" pitchFamily="49" charset="0"/>
              </a:rPr>
              <a:t>1</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nEmployee</a:t>
            </a:r>
            <a:r>
              <a:rPr kumimoji="0" lang="en-US" altLang="en-US" sz="1600" b="0" i="0" u="none" strike="noStrike" cap="none" normalizeH="0" baseline="0" dirty="0">
                <a:ln>
                  <a:noFill/>
                </a:ln>
                <a:solidFill>
                  <a:srgbClr val="A6E22E"/>
                </a:solidFill>
                <a:effectLst/>
                <a:latin typeface="Consolas" panose="020B0609020204030204" pitchFamily="49" charset="0"/>
              </a:rPr>
              <a:t> name:\t"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"%s"</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emp</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ename</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nEnter</a:t>
            </a:r>
            <a:r>
              <a:rPr kumimoji="0" lang="en-US" altLang="en-US" sz="1600" b="0" i="0" u="none" strike="noStrike" cap="none" normalizeH="0" baseline="0" dirty="0">
                <a:ln>
                  <a:noFill/>
                </a:ln>
                <a:solidFill>
                  <a:srgbClr val="A6E22E"/>
                </a:solidFill>
                <a:effectLst/>
                <a:latin typeface="Consolas" panose="020B0609020204030204" pitchFamily="49" charset="0"/>
              </a:rPr>
              <a:t> Salary:\t"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"%d"</a:t>
            </a:r>
            <a:r>
              <a:rPr kumimoji="0" lang="en-US" altLang="en-US" sz="1600" b="0" i="0" u="none" strike="noStrike" cap="none" normalizeH="0" baseline="0" dirty="0">
                <a:ln>
                  <a:noFill/>
                </a:ln>
                <a:solidFill>
                  <a:srgbClr val="F8F8F2"/>
                </a:solidFill>
                <a:effectLst/>
                <a:latin typeface="Consolas" panose="020B0609020204030204" pitchFamily="49" charset="0"/>
              </a:rPr>
              <a:t>, &amp;</a:t>
            </a:r>
            <a:r>
              <a:rPr kumimoji="0" lang="en-US" altLang="en-US" sz="1600" b="0" i="0" u="none" strike="noStrike" cap="none" normalizeH="0" baseline="0" dirty="0" err="1">
                <a:ln>
                  <a:noFill/>
                </a:ln>
                <a:solidFill>
                  <a:srgbClr val="F8F8F2"/>
                </a:solidFill>
                <a:effectLst/>
                <a:latin typeface="Consolas" panose="020B0609020204030204" pitchFamily="49" charset="0"/>
              </a:rPr>
              <a:t>emp</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sal</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E6DB74"/>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nDisplaying</a:t>
            </a:r>
            <a:r>
              <a:rPr kumimoji="0" lang="en-US" altLang="en-US" sz="1600" b="0" i="0" u="none" strike="noStrike" cap="none" normalizeH="0" baseline="0" dirty="0">
                <a:ln>
                  <a:noFill/>
                </a:ln>
                <a:solidFill>
                  <a:srgbClr val="A6E22E"/>
                </a:solidFill>
                <a:effectLst/>
                <a:latin typeface="Consolas" panose="020B0609020204030204" pitchFamily="49" charset="0"/>
              </a:rPr>
              <a:t> Employee record:\n"</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66D9EF"/>
                </a:solidFill>
                <a:effectLst/>
                <a:latin typeface="Consolas" panose="020B0609020204030204" pitchFamily="49" charset="0"/>
              </a:rPr>
              <a:t>for</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r>
              <a:rPr kumimoji="0" lang="en-US" altLang="en-US" sz="1600" b="0" i="0" u="none" strike="noStrike" cap="none" normalizeH="0" baseline="0" dirty="0">
                <a:ln>
                  <a:noFill/>
                </a:ln>
                <a:solidFill>
                  <a:srgbClr val="AE81FF"/>
                </a:solidFill>
                <a:effectLst/>
                <a:latin typeface="Consolas" panose="020B0609020204030204" pitchFamily="49" charset="0"/>
              </a:rPr>
              <a:t>0</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&lt; </a:t>
            </a:r>
            <a:r>
              <a:rPr kumimoji="0" lang="en-US" altLang="en-US" sz="1600" b="0" i="0" u="none" strike="noStrike" cap="none" normalizeH="0" baseline="0" dirty="0">
                <a:ln>
                  <a:noFill/>
                </a:ln>
                <a:solidFill>
                  <a:srgbClr val="AE81FF"/>
                </a:solidFill>
                <a:effectLst/>
                <a:latin typeface="Consolas" panose="020B0609020204030204" pitchFamily="49" charset="0"/>
              </a:rPr>
              <a:t>3</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nEmployee</a:t>
            </a:r>
            <a:r>
              <a:rPr kumimoji="0" lang="en-US" altLang="en-US" sz="1600" b="0" i="0" u="none" strike="noStrike" cap="none" normalizeH="0" baseline="0" dirty="0">
                <a:ln>
                  <a:noFill/>
                </a:ln>
                <a:solidFill>
                  <a:srgbClr val="A6E22E"/>
                </a:solidFill>
                <a:effectLst/>
                <a:latin typeface="Consolas" panose="020B0609020204030204" pitchFamily="49" charset="0"/>
              </a:rPr>
              <a:t> name is %s"</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emp</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ename</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nSlary</a:t>
            </a:r>
            <a:r>
              <a:rPr kumimoji="0" lang="en-US" altLang="en-US" sz="1600" b="0" i="0" u="none" strike="noStrike" cap="none" normalizeH="0" baseline="0" dirty="0">
                <a:ln>
                  <a:noFill/>
                </a:ln>
                <a:solidFill>
                  <a:srgbClr val="A6E22E"/>
                </a:solidFill>
                <a:effectLst/>
                <a:latin typeface="Consolas" panose="020B0609020204030204" pitchFamily="49" charset="0"/>
              </a:rPr>
              <a:t> is %d"</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emp</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i</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sal</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void </a:t>
            </a:r>
            <a:r>
              <a:rPr kumimoji="0" lang="en-US" altLang="en-US" sz="1600" b="0" i="0" u="none" strike="noStrike" cap="none" normalizeH="0" baseline="0" dirty="0">
                <a:ln>
                  <a:noFill/>
                </a:ln>
                <a:solidFill>
                  <a:srgbClr val="E6DB74"/>
                </a:solidFill>
                <a:effectLst/>
                <a:latin typeface="Consolas" panose="020B0609020204030204" pitchFamily="49" charset="0"/>
              </a:rPr>
              <a:t>main</a:t>
            </a:r>
            <a:r>
              <a:rPr kumimoji="0" lang="en-US" altLang="en-US" sz="1600" b="0" i="0" u="none" strike="noStrike" cap="none" normalizeH="0" baseline="0" dirty="0">
                <a:ln>
                  <a:noFill/>
                </a:ln>
                <a:solidFill>
                  <a:srgbClr val="F8F8F2"/>
                </a:solidFill>
                <a:effectLst/>
                <a:latin typeface="Consolas" panose="020B0609020204030204" pitchFamily="49" charset="0"/>
              </a:rPr>
              <a:t>() { </a:t>
            </a:r>
            <a:r>
              <a:rPr kumimoji="0" lang="en-US" altLang="en-US" sz="1600" b="0" i="0" u="none" strike="noStrike" cap="none" normalizeH="0" baseline="0" dirty="0">
                <a:ln>
                  <a:noFill/>
                </a:ln>
                <a:solidFill>
                  <a:srgbClr val="E6DB74"/>
                </a:solidFill>
                <a:effectLst/>
                <a:latin typeface="Consolas" panose="020B0609020204030204" pitchFamily="49" charset="0"/>
              </a:rPr>
              <a:t>ask</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dirty="0">
                <a:ln>
                  <a:noFill/>
                </a:ln>
                <a:solidFill>
                  <a:srgbClr val="F8F8F2"/>
                </a:solidFill>
                <a:effectLst/>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chemeClr val="tx1"/>
                </a:solidFill>
                <a:effectLst/>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4" name="Date Placeholder 3">
            <a:extLst>
              <a:ext uri="{FF2B5EF4-FFF2-40B4-BE49-F238E27FC236}">
                <a16:creationId xmlns:a16="http://schemas.microsoft.com/office/drawing/2014/main" id="{1E0911BA-CB25-4F20-A262-C9622D6E3DF5}"/>
              </a:ext>
            </a:extLst>
          </p:cNvPr>
          <p:cNvSpPr>
            <a:spLocks noGrp="1"/>
          </p:cNvSpPr>
          <p:nvPr>
            <p:ph type="dt" sz="half" idx="10"/>
          </p:nvPr>
        </p:nvSpPr>
        <p:spPr/>
        <p:txBody>
          <a:bodyPr/>
          <a:lstStyle/>
          <a:p>
            <a:fld id="{6A8AC7CE-31F2-4331-A526-70ED183E134E}" type="datetime1">
              <a:rPr lang="en-US" smtClean="0"/>
              <a:t>11/11/2021</a:t>
            </a:fld>
            <a:endParaRPr lang="en-US" dirty="0"/>
          </a:p>
        </p:txBody>
      </p:sp>
      <p:sp>
        <p:nvSpPr>
          <p:cNvPr id="5" name="Footer Placeholder 4">
            <a:extLst>
              <a:ext uri="{FF2B5EF4-FFF2-40B4-BE49-F238E27FC236}">
                <a16:creationId xmlns:a16="http://schemas.microsoft.com/office/drawing/2014/main" id="{D92A0EDC-288F-435C-A9D8-DCCC61E9F424}"/>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FFB3EAC0-2D17-4B5A-A887-EC6F5DBB297C}"/>
              </a:ext>
            </a:extLst>
          </p:cNvPr>
          <p:cNvSpPr>
            <a:spLocks noGrp="1"/>
          </p:cNvSpPr>
          <p:nvPr>
            <p:ph type="sldNum" sz="quarter" idx="12"/>
          </p:nvPr>
        </p:nvSpPr>
        <p:spPr/>
        <p:txBody>
          <a:bodyPr/>
          <a:lstStyle/>
          <a:p>
            <a:fld id="{E3D8312D-EBC0-4F04-8D11-9D6FEC6384CB}" type="slidenum">
              <a:rPr lang="en-US" smtClean="0"/>
              <a:t>38</a:t>
            </a:fld>
            <a:endParaRPr lang="en-US"/>
          </a:p>
        </p:txBody>
      </p:sp>
    </p:spTree>
    <p:extLst>
      <p:ext uri="{BB962C8B-B14F-4D97-AF65-F5344CB8AC3E}">
        <p14:creationId xmlns:p14="http://schemas.microsoft.com/office/powerpoint/2010/main" val="684235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5677" y="226440"/>
            <a:ext cx="10718800" cy="1877437"/>
          </a:xfrm>
          <a:prstGeom prst="rect">
            <a:avLst/>
          </a:prstGeom>
        </p:spPr>
        <p:txBody>
          <a:bodyPr wrap="square">
            <a:spAutoFit/>
          </a:bodyPr>
          <a:lstStyle/>
          <a:p>
            <a:r>
              <a:rPr lang="en-US" sz="3600" b="1" i="0" dirty="0">
                <a:solidFill>
                  <a:srgbClr val="000000"/>
                </a:solidFill>
                <a:effectLst/>
                <a:latin typeface="roboto"/>
              </a:rPr>
              <a:t>Nested Structures</a:t>
            </a:r>
          </a:p>
          <a:p>
            <a:pPr algn="just"/>
            <a:r>
              <a:rPr lang="en-US" sz="2000" b="0" i="0" dirty="0">
                <a:solidFill>
                  <a:srgbClr val="000000"/>
                </a:solidFill>
                <a:effectLst/>
                <a:latin typeface="Arial" panose="020B0604020202020204" pitchFamily="34" charset="0"/>
              </a:rPr>
              <a:t>Nesting of structures, is also permitted in C language. Nested structures means, that one structure has another </a:t>
            </a:r>
            <a:r>
              <a:rPr lang="en-US" sz="2000" b="0" i="0" dirty="0" err="1">
                <a:solidFill>
                  <a:srgbClr val="000000"/>
                </a:solidFill>
                <a:effectLst/>
                <a:latin typeface="Arial" panose="020B0604020202020204" pitchFamily="34" charset="0"/>
              </a:rPr>
              <a:t>stucture</a:t>
            </a:r>
            <a:r>
              <a:rPr lang="en-US" sz="2000" b="0" i="0" dirty="0">
                <a:solidFill>
                  <a:srgbClr val="000000"/>
                </a:solidFill>
                <a:effectLst/>
                <a:latin typeface="Arial" panose="020B0604020202020204" pitchFamily="34" charset="0"/>
              </a:rPr>
              <a:t> as member variable.</a:t>
            </a:r>
          </a:p>
          <a:p>
            <a:endParaRPr lang="en-US" sz="2000" b="1" i="0" dirty="0">
              <a:solidFill>
                <a:srgbClr val="000000"/>
              </a:solidFill>
              <a:effectLst/>
              <a:latin typeface="Arial" panose="020B0604020202020204" pitchFamily="34" charset="0"/>
            </a:endParaRPr>
          </a:p>
          <a:p>
            <a:r>
              <a:rPr lang="en-US" sz="2000" b="1" i="0" dirty="0">
                <a:solidFill>
                  <a:srgbClr val="000000"/>
                </a:solidFill>
                <a:effectLst/>
                <a:latin typeface="Arial" panose="020B0604020202020204" pitchFamily="34" charset="0"/>
              </a:rPr>
              <a:t>Example:</a:t>
            </a:r>
            <a:endParaRPr lang="en-US" sz="2000" b="0" i="0" dirty="0">
              <a:solidFill>
                <a:srgbClr val="000000"/>
              </a:solidFill>
              <a:effectLst/>
              <a:latin typeface="Arial" panose="020B0604020202020204" pitchFamily="34" charset="0"/>
            </a:endParaRPr>
          </a:p>
        </p:txBody>
      </p:sp>
      <p:sp>
        <p:nvSpPr>
          <p:cNvPr id="3" name="Rectangle 1"/>
          <p:cNvSpPr>
            <a:spLocks noChangeArrowheads="1"/>
          </p:cNvSpPr>
          <p:nvPr/>
        </p:nvSpPr>
        <p:spPr bwMode="auto">
          <a:xfrm>
            <a:off x="716626" y="2354499"/>
            <a:ext cx="7543800" cy="3853569"/>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F8F8F2"/>
                </a:solidFill>
                <a:effectLst/>
                <a:latin typeface="Consolas" panose="020B0609020204030204" pitchFamily="49" charset="0"/>
              </a:rPr>
              <a:t>struct</a:t>
            </a:r>
            <a:r>
              <a:rPr kumimoji="0" lang="en-US" altLang="en-US" sz="2000" b="0" i="0" u="none" strike="noStrike" cap="none" normalizeH="0" baseline="0" dirty="0">
                <a:ln>
                  <a:noFill/>
                </a:ln>
                <a:solidFill>
                  <a:srgbClr val="F8F8F2"/>
                </a:solidFill>
                <a:effectLst/>
                <a:latin typeface="Consolas" panose="020B0609020204030204" pitchFamily="49" charset="0"/>
              </a:rPr>
              <a:t> Student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F8F8F2"/>
                </a:solidFill>
                <a:effectLst/>
                <a:latin typeface="Consolas" panose="020B0609020204030204" pitchFamily="49" charset="0"/>
              </a:rPr>
              <a:t>char[</a:t>
            </a:r>
            <a:r>
              <a:rPr kumimoji="0" lang="en-US" altLang="en-US" sz="2000" b="0" i="0" u="none" strike="noStrike" cap="none" normalizeH="0" baseline="0" dirty="0">
                <a:ln>
                  <a:noFill/>
                </a:ln>
                <a:solidFill>
                  <a:srgbClr val="AE81FF"/>
                </a:solidFill>
                <a:effectLst/>
                <a:latin typeface="Consolas" panose="020B0609020204030204" pitchFamily="49" charset="0"/>
              </a:rPr>
              <a:t>30</a:t>
            </a:r>
            <a:r>
              <a:rPr kumimoji="0" lang="en-US" altLang="en-US" sz="2000" b="0" i="0" u="none" strike="noStrike" cap="none" normalizeH="0" baseline="0" dirty="0">
                <a:ln>
                  <a:noFill/>
                </a:ln>
                <a:solidFill>
                  <a:srgbClr val="F8F8F2"/>
                </a:solidFill>
                <a:effectLst/>
                <a:latin typeface="Consolas" panose="020B0609020204030204" pitchFamily="49" charset="0"/>
              </a:rPr>
              <a:t>] name;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age; </a:t>
            </a:r>
            <a:r>
              <a:rPr kumimoji="0" lang="en-US" altLang="en-US" sz="2000" b="0" i="0" u="none" strike="noStrike" cap="none" normalizeH="0" baseline="0" dirty="0">
                <a:ln>
                  <a:noFill/>
                </a:ln>
                <a:solidFill>
                  <a:srgbClr val="708090"/>
                </a:solidFill>
                <a:effectLst/>
                <a:latin typeface="Consolas" panose="020B0609020204030204" pitchFamily="49" charset="0"/>
              </a:rPr>
              <a:t>/* here Address is a structure */</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endParaRPr lang="en-US" altLang="en-US" sz="2000" dirty="0" smtClean="0">
              <a:solidFill>
                <a:srgbClr val="F8F8F2"/>
              </a:solidFill>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smtClean="0">
                <a:ln>
                  <a:noFill/>
                </a:ln>
                <a:solidFill>
                  <a:srgbClr val="F8F8F2"/>
                </a:solidFill>
                <a:effectLst/>
                <a:latin typeface="Consolas" panose="020B0609020204030204" pitchFamily="49" charset="0"/>
              </a:rPr>
              <a:t>      </a:t>
            </a:r>
            <a:r>
              <a:rPr kumimoji="0" lang="en-US" altLang="en-US" sz="2000" b="0" i="0" u="none" strike="noStrike" cap="none" normalizeH="0" baseline="0" dirty="0" err="1" smtClean="0">
                <a:ln>
                  <a:noFill/>
                </a:ln>
                <a:solidFill>
                  <a:srgbClr val="F8F8F2"/>
                </a:solidFill>
                <a:effectLst/>
                <a:latin typeface="Consolas" panose="020B0609020204030204" pitchFamily="49" charset="0"/>
              </a:rPr>
              <a:t>struct</a:t>
            </a:r>
            <a:r>
              <a:rPr kumimoji="0" lang="en-US" altLang="en-US" sz="2000" b="0" i="0" u="none" strike="noStrike" cap="none" normalizeH="0" baseline="0" dirty="0" smtClean="0">
                <a:ln>
                  <a:noFill/>
                </a:ln>
                <a:solidFill>
                  <a:srgbClr val="F8F8F2"/>
                </a:solidFill>
                <a:effectLst/>
                <a:latin typeface="Consolas" panose="020B0609020204030204" pitchFamily="49" charset="0"/>
              </a:rPr>
              <a:t> </a:t>
            </a:r>
            <a:r>
              <a:rPr kumimoji="0" lang="en-US" altLang="en-US" sz="2000" b="0" i="0" u="none" strike="noStrike" cap="none" normalizeH="0" baseline="0" dirty="0">
                <a:ln>
                  <a:noFill/>
                </a:ln>
                <a:solidFill>
                  <a:srgbClr val="F8F8F2"/>
                </a:solidFill>
                <a:effectLst/>
                <a:latin typeface="Consolas" panose="020B0609020204030204" pitchFamily="49" charset="0"/>
              </a:rPr>
              <a:t>Address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F8F8F2"/>
                </a:solidFill>
                <a:effectLst/>
                <a:latin typeface="Consolas" panose="020B0609020204030204" pitchFamily="49" charset="0"/>
              </a:rPr>
              <a:t>char[</a:t>
            </a:r>
            <a:r>
              <a:rPr kumimoji="0" lang="en-US" altLang="en-US" sz="2000" b="0" i="0" u="none" strike="noStrike" cap="none" normalizeH="0" baseline="0" dirty="0">
                <a:ln>
                  <a:noFill/>
                </a:ln>
                <a:solidFill>
                  <a:srgbClr val="AE81FF"/>
                </a:solidFill>
                <a:effectLst/>
                <a:latin typeface="Consolas" panose="020B0609020204030204" pitchFamily="49" charset="0"/>
              </a:rPr>
              <a:t>50</a:t>
            </a:r>
            <a:r>
              <a:rPr kumimoji="0" lang="en-US" altLang="en-US" sz="2000" b="0" i="0" u="none" strike="noStrike" cap="none" normalizeH="0" baseline="0" dirty="0">
                <a:ln>
                  <a:noFill/>
                </a:ln>
                <a:solidFill>
                  <a:srgbClr val="F8F8F2"/>
                </a:solidFill>
                <a:effectLst/>
                <a:latin typeface="Consolas" panose="020B0609020204030204" pitchFamily="49" charset="0"/>
              </a:rPr>
              <a:t>] locality;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a:ln>
                  <a:noFill/>
                </a:ln>
                <a:solidFill>
                  <a:srgbClr val="F8F8F2"/>
                </a:solidFill>
                <a:effectLst/>
                <a:latin typeface="Consolas" panose="020B0609020204030204" pitchFamily="49" charset="0"/>
              </a:rPr>
              <a:t>char[</a:t>
            </a:r>
            <a:r>
              <a:rPr kumimoji="0" lang="en-US" altLang="en-US" sz="2000" b="0" i="0" u="none" strike="noStrike" cap="none" normalizeH="0" baseline="0" dirty="0">
                <a:ln>
                  <a:noFill/>
                </a:ln>
                <a:solidFill>
                  <a:srgbClr val="AE81FF"/>
                </a:solidFill>
                <a:effectLst/>
                <a:latin typeface="Consolas" panose="020B0609020204030204" pitchFamily="49" charset="0"/>
              </a:rPr>
              <a:t>50</a:t>
            </a:r>
            <a:r>
              <a:rPr kumimoji="0" lang="en-US" altLang="en-US" sz="2000" b="0" i="0" u="none" strike="noStrike" cap="none" normalizeH="0" baseline="0" dirty="0">
                <a:ln>
                  <a:noFill/>
                </a:ln>
                <a:solidFill>
                  <a:srgbClr val="F8F8F2"/>
                </a:solidFill>
                <a:effectLst/>
                <a:latin typeface="Consolas" panose="020B0609020204030204" pitchFamily="49" charset="0"/>
              </a:rPr>
              <a:t>] city;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int</a:t>
            </a: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pincode</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2000" dirty="0">
                <a:solidFill>
                  <a:srgbClr val="F8F8F2"/>
                </a:solidFill>
                <a:latin typeface="Consolas" panose="020B0609020204030204" pitchFamily="49" charset="0"/>
              </a:rPr>
              <a:t>	</a:t>
            </a:r>
            <a:endParaRPr lang="en-US" altLang="en-US" sz="2000" dirty="0" smtClean="0">
              <a:solidFill>
                <a:srgbClr val="F8F8F2"/>
              </a:solidFill>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smtClean="0">
                <a:ln>
                  <a:noFill/>
                </a:ln>
                <a:solidFill>
                  <a:srgbClr val="F8F8F2"/>
                </a:solidFill>
                <a:effectLst/>
                <a:latin typeface="Consolas" panose="020B0609020204030204" pitchFamily="49" charset="0"/>
              </a:rPr>
              <a:t>     }</a:t>
            </a:r>
            <a:endParaRPr kumimoji="0" lang="en-US" altLang="en-US" sz="20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	</a:t>
            </a:r>
            <a:r>
              <a:rPr kumimoji="0" lang="en-US" altLang="en-US" sz="2000" b="0" i="0" u="none" strike="noStrike" cap="none" normalizeH="0" baseline="0" dirty="0" err="1">
                <a:ln>
                  <a:noFill/>
                </a:ln>
                <a:solidFill>
                  <a:srgbClr val="F8F8F2"/>
                </a:solidFill>
                <a:effectLst/>
                <a:latin typeface="Consolas" panose="020B0609020204030204" pitchFamily="49" charset="0"/>
              </a:rPr>
              <a:t>addr</a:t>
            </a:r>
            <a:r>
              <a:rPr kumimoji="0" lang="en-US" altLang="en-US" sz="20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F8F8F2"/>
                </a:solidFill>
                <a:effectLst/>
                <a:latin typeface="Consolas" panose="020B0609020204030204" pitchFamily="49" charset="0"/>
              </a:rPr>
              <a:t>};</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4" name="Date Placeholder 3">
            <a:extLst>
              <a:ext uri="{FF2B5EF4-FFF2-40B4-BE49-F238E27FC236}">
                <a16:creationId xmlns:a16="http://schemas.microsoft.com/office/drawing/2014/main" id="{DCE7065A-0950-47F7-A18C-6332E6233903}"/>
              </a:ext>
            </a:extLst>
          </p:cNvPr>
          <p:cNvSpPr>
            <a:spLocks noGrp="1"/>
          </p:cNvSpPr>
          <p:nvPr>
            <p:ph type="dt" sz="half" idx="10"/>
          </p:nvPr>
        </p:nvSpPr>
        <p:spPr/>
        <p:txBody>
          <a:bodyPr/>
          <a:lstStyle/>
          <a:p>
            <a:fld id="{7AA1C923-6D87-471B-A84F-12DF92C4E893}" type="datetime1">
              <a:rPr lang="en-US" smtClean="0"/>
              <a:t>11/11/2021</a:t>
            </a:fld>
            <a:endParaRPr lang="en-US"/>
          </a:p>
        </p:txBody>
      </p:sp>
      <p:sp>
        <p:nvSpPr>
          <p:cNvPr id="5" name="Footer Placeholder 4">
            <a:extLst>
              <a:ext uri="{FF2B5EF4-FFF2-40B4-BE49-F238E27FC236}">
                <a16:creationId xmlns:a16="http://schemas.microsoft.com/office/drawing/2014/main" id="{30C7FC7A-A1AF-44CD-94A1-D50D0B8427CF}"/>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4D090CDA-7095-4C78-9675-9C7754F85408}"/>
              </a:ext>
            </a:extLst>
          </p:cNvPr>
          <p:cNvSpPr>
            <a:spLocks noGrp="1"/>
          </p:cNvSpPr>
          <p:nvPr>
            <p:ph type="sldNum" sz="quarter" idx="12"/>
          </p:nvPr>
        </p:nvSpPr>
        <p:spPr/>
        <p:txBody>
          <a:bodyPr/>
          <a:lstStyle/>
          <a:p>
            <a:fld id="{E3D8312D-EBC0-4F04-8D11-9D6FEC6384CB}" type="slidenum">
              <a:rPr lang="en-US" smtClean="0"/>
              <a:t>39</a:t>
            </a:fld>
            <a:endParaRPr lang="en-US"/>
          </a:p>
        </p:txBody>
      </p:sp>
    </p:spTree>
    <p:extLst>
      <p:ext uri="{BB962C8B-B14F-4D97-AF65-F5344CB8AC3E}">
        <p14:creationId xmlns:p14="http://schemas.microsoft.com/office/powerpoint/2010/main" val="247387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200" y="290036"/>
            <a:ext cx="10998200" cy="3108543"/>
          </a:xfrm>
          <a:prstGeom prst="rect">
            <a:avLst/>
          </a:prstGeom>
        </p:spPr>
        <p:txBody>
          <a:bodyPr wrap="square">
            <a:spAutoFit/>
          </a:bodyPr>
          <a:lstStyle/>
          <a:p>
            <a:r>
              <a:rPr lang="en-US" sz="4000" b="1" i="0" dirty="0" smtClean="0">
                <a:solidFill>
                  <a:srgbClr val="000000"/>
                </a:solidFill>
                <a:effectLst/>
                <a:latin typeface="roboto"/>
              </a:rPr>
              <a:t>Passing a Structure </a:t>
            </a:r>
            <a:r>
              <a:rPr lang="en-US" sz="4000" b="1" i="0" dirty="0">
                <a:solidFill>
                  <a:srgbClr val="000000"/>
                </a:solidFill>
                <a:effectLst/>
                <a:latin typeface="roboto"/>
              </a:rPr>
              <a:t>as Function Arguments</a:t>
            </a:r>
          </a:p>
          <a:p>
            <a:endParaRPr lang="en-US" sz="2400" b="0" i="0" dirty="0" smtClean="0">
              <a:solidFill>
                <a:srgbClr val="000000"/>
              </a:solidFill>
              <a:effectLst/>
              <a:latin typeface="Arial" panose="020B0604020202020204" pitchFamily="34" charset="0"/>
            </a:endParaRPr>
          </a:p>
          <a:p>
            <a:endParaRPr lang="en-US" sz="44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r>
              <a:rPr lang="en-US" sz="44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We </a:t>
            </a:r>
            <a:r>
              <a:rPr lang="en-US" sz="44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can pass a structure as a function argument just like we pass any other variable or an array as a function argument</a:t>
            </a:r>
            <a:r>
              <a:rPr lang="en-US" sz="4400" b="0" i="0" dirty="0" smtClean="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t>
            </a:r>
            <a:endParaRPr lang="en-US" sz="44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Date Placeholder 3">
            <a:extLst>
              <a:ext uri="{FF2B5EF4-FFF2-40B4-BE49-F238E27FC236}">
                <a16:creationId xmlns:a16="http://schemas.microsoft.com/office/drawing/2014/main" id="{59D4E814-1203-4913-A49F-8151CA93667F}"/>
              </a:ext>
            </a:extLst>
          </p:cNvPr>
          <p:cNvSpPr>
            <a:spLocks noGrp="1"/>
          </p:cNvSpPr>
          <p:nvPr>
            <p:ph type="dt" sz="half" idx="10"/>
          </p:nvPr>
        </p:nvSpPr>
        <p:spPr/>
        <p:txBody>
          <a:bodyPr/>
          <a:lstStyle/>
          <a:p>
            <a:fld id="{F90DB373-877A-4A5A-9FCA-1B95EC412132}" type="datetime1">
              <a:rPr lang="en-US" smtClean="0"/>
              <a:t>11/11/2021</a:t>
            </a:fld>
            <a:endParaRPr lang="en-US"/>
          </a:p>
        </p:txBody>
      </p:sp>
      <p:sp>
        <p:nvSpPr>
          <p:cNvPr id="5" name="Footer Placeholder 4">
            <a:extLst>
              <a:ext uri="{FF2B5EF4-FFF2-40B4-BE49-F238E27FC236}">
                <a16:creationId xmlns:a16="http://schemas.microsoft.com/office/drawing/2014/main" id="{719AB927-B32B-4872-AB9D-C849CF77A735}"/>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4D590EEC-3B65-446C-92C7-F56F7601C6B4}"/>
              </a:ext>
            </a:extLst>
          </p:cNvPr>
          <p:cNvSpPr>
            <a:spLocks noGrp="1"/>
          </p:cNvSpPr>
          <p:nvPr>
            <p:ph type="sldNum" sz="quarter" idx="12"/>
          </p:nvPr>
        </p:nvSpPr>
        <p:spPr/>
        <p:txBody>
          <a:bodyPr/>
          <a:lstStyle/>
          <a:p>
            <a:fld id="{E3D8312D-EBC0-4F04-8D11-9D6FEC6384CB}" type="slidenum">
              <a:rPr lang="en-US" smtClean="0"/>
              <a:t>40</a:t>
            </a:fld>
            <a:endParaRPr lang="en-US"/>
          </a:p>
        </p:txBody>
      </p:sp>
    </p:spTree>
    <p:extLst>
      <p:ext uri="{BB962C8B-B14F-4D97-AF65-F5344CB8AC3E}">
        <p14:creationId xmlns:p14="http://schemas.microsoft.com/office/powerpoint/2010/main" val="260311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0200" y="290036"/>
            <a:ext cx="10998200" cy="1261884"/>
          </a:xfrm>
          <a:prstGeom prst="rect">
            <a:avLst/>
          </a:prstGeom>
        </p:spPr>
        <p:txBody>
          <a:bodyPr wrap="square">
            <a:spAutoFit/>
          </a:bodyPr>
          <a:lstStyle/>
          <a:p>
            <a:r>
              <a:rPr lang="en-US" sz="2800" b="1" i="0" dirty="0" smtClean="0">
                <a:solidFill>
                  <a:srgbClr val="000000"/>
                </a:solidFill>
                <a:effectLst/>
                <a:latin typeface="roboto"/>
              </a:rPr>
              <a:t>Passing a Structure </a:t>
            </a:r>
            <a:r>
              <a:rPr lang="en-US" sz="2800" b="1" i="0" dirty="0">
                <a:solidFill>
                  <a:srgbClr val="000000"/>
                </a:solidFill>
                <a:effectLst/>
                <a:latin typeface="roboto"/>
              </a:rPr>
              <a:t>as Function Arguments</a:t>
            </a:r>
          </a:p>
          <a:p>
            <a:endParaRPr lang="en-US" sz="2400" b="1" i="0" dirty="0">
              <a:solidFill>
                <a:srgbClr val="000000"/>
              </a:solidFill>
              <a:effectLst/>
              <a:latin typeface="Arial" panose="020B0604020202020204" pitchFamily="34" charset="0"/>
            </a:endParaRPr>
          </a:p>
          <a:p>
            <a:r>
              <a:rPr lang="en-US" sz="2400" b="1" i="0" dirty="0">
                <a:solidFill>
                  <a:srgbClr val="000000"/>
                </a:solidFill>
                <a:effectLst/>
                <a:latin typeface="Arial" panose="020B0604020202020204" pitchFamily="34" charset="0"/>
              </a:rPr>
              <a:t>Example:</a:t>
            </a:r>
            <a:endParaRPr lang="en-US" sz="2400" b="0" i="0" dirty="0">
              <a:solidFill>
                <a:srgbClr val="000000"/>
              </a:solidFill>
              <a:effectLst/>
              <a:latin typeface="Arial" panose="020B0604020202020204" pitchFamily="34" charset="0"/>
            </a:endParaRPr>
          </a:p>
        </p:txBody>
      </p:sp>
      <p:sp>
        <p:nvSpPr>
          <p:cNvPr id="3" name="Rectangle 1"/>
          <p:cNvSpPr>
            <a:spLocks noChangeArrowheads="1"/>
          </p:cNvSpPr>
          <p:nvPr/>
        </p:nvSpPr>
        <p:spPr bwMode="auto">
          <a:xfrm>
            <a:off x="396701" y="1502455"/>
            <a:ext cx="7907714" cy="4653788"/>
          </a:xfrm>
          <a:prstGeom prst="rect">
            <a:avLst/>
          </a:prstGeom>
          <a:solidFill>
            <a:srgbClr val="1E2A3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79350" rIns="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#include&lt;</a:t>
            </a:r>
            <a:r>
              <a:rPr kumimoji="0" lang="en-US" altLang="en-US" sz="1600" b="0" i="0" u="none" strike="noStrike" cap="none" normalizeH="0" baseline="0" dirty="0" err="1">
                <a:ln>
                  <a:noFill/>
                </a:ln>
                <a:solidFill>
                  <a:srgbClr val="F8F8F2"/>
                </a:solidFill>
                <a:effectLst/>
                <a:latin typeface="Consolas" panose="020B0609020204030204" pitchFamily="49" charset="0"/>
              </a:rPr>
              <a:t>stdio.h</a:t>
            </a:r>
            <a:r>
              <a:rPr kumimoji="0" lang="en-US" altLang="en-US" sz="1600" b="0" i="0" u="none" strike="noStrike" cap="none" normalizeH="0" baseline="0" dirty="0">
                <a:ln>
                  <a:noFill/>
                </a:ln>
                <a:solidFill>
                  <a:srgbClr val="F8F8F2"/>
                </a:solidFill>
                <a:effectLst/>
                <a:latin typeface="Consolas" panose="020B0609020204030204" pitchFamily="49" charset="0"/>
              </a:rPr>
              <a:t>&gt;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rgbClr val="F8F8F2"/>
                </a:solidFill>
                <a:effectLst/>
                <a:latin typeface="Consolas" panose="020B0609020204030204" pitchFamily="49" charset="0"/>
              </a:rPr>
              <a:t>struct</a:t>
            </a:r>
            <a:r>
              <a:rPr kumimoji="0" lang="en-US" altLang="en-US" sz="1600" b="0" i="0" u="none" strike="noStrike" cap="none" normalizeH="0" baseline="0" dirty="0">
                <a:ln>
                  <a:noFill/>
                </a:ln>
                <a:solidFill>
                  <a:srgbClr val="F8F8F2"/>
                </a:solidFill>
                <a:effectLst/>
                <a:latin typeface="Consolas" panose="020B0609020204030204" pitchFamily="49" charset="0"/>
              </a:rPr>
              <a:t> Student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F8F8F2"/>
                </a:solidFill>
                <a:effectLst/>
                <a:latin typeface="Consolas" panose="020B0609020204030204" pitchFamily="49" charset="0"/>
              </a:rPr>
              <a:t>char name[</a:t>
            </a:r>
            <a:r>
              <a:rPr kumimoji="0" lang="en-US" altLang="en-US" sz="1600" b="0" i="0" u="none" strike="noStrike" cap="none" normalizeH="0" baseline="0" dirty="0">
                <a:ln>
                  <a:noFill/>
                </a:ln>
                <a:solidFill>
                  <a:srgbClr val="AE81FF"/>
                </a:solidFill>
                <a:effectLst/>
                <a:latin typeface="Consolas" panose="020B0609020204030204" pitchFamily="49" charset="0"/>
              </a:rPr>
              <a:t>10</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int</a:t>
            </a:r>
            <a:r>
              <a:rPr kumimoji="0" lang="en-US" altLang="en-US" sz="1600" b="0" i="0" u="none" strike="noStrike" cap="none" normalizeH="0" baseline="0" dirty="0">
                <a:ln>
                  <a:noFill/>
                </a:ln>
                <a:solidFill>
                  <a:srgbClr val="F8F8F2"/>
                </a:solidFill>
                <a:effectLst/>
                <a:latin typeface="Consolas" panose="020B0609020204030204" pitchFamily="49" charset="0"/>
              </a:rPr>
              <a:t> roll; </a:t>
            </a:r>
            <a:endParaRPr kumimoji="0" lang="en-US" altLang="en-US" sz="1600"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F8F8F2"/>
                </a:solidFill>
                <a:effectLst/>
                <a:latin typeface="Consolas" panose="020B0609020204030204" pitchFamily="49" charset="0"/>
              </a:rPr>
              <a:t>}; </a:t>
            </a:r>
            <a:endParaRPr kumimoji="0" lang="en-US" altLang="en-US" sz="16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F8F8F2"/>
                </a:solidFill>
                <a:effectLst/>
                <a:latin typeface="Consolas" panose="020B0609020204030204" pitchFamily="49" charset="0"/>
              </a:rPr>
              <a:t>void </a:t>
            </a:r>
            <a:r>
              <a:rPr kumimoji="0" lang="en-US" altLang="en-US" sz="1600" b="0" i="0" u="none" strike="noStrike" cap="none" normalizeH="0" baseline="0" dirty="0">
                <a:ln>
                  <a:noFill/>
                </a:ln>
                <a:solidFill>
                  <a:srgbClr val="E6DB74"/>
                </a:solidFill>
                <a:effectLst/>
                <a:latin typeface="Consolas" panose="020B0609020204030204" pitchFamily="49" charset="0"/>
              </a:rPr>
              <a:t>show</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struct</a:t>
            </a:r>
            <a:r>
              <a:rPr kumimoji="0" lang="en-US" altLang="en-US" sz="1600" b="0" i="0" u="none" strike="noStrike" cap="none" normalizeH="0" baseline="0" dirty="0">
                <a:ln>
                  <a:noFill/>
                </a:ln>
                <a:solidFill>
                  <a:srgbClr val="F8F8F2"/>
                </a:solidFill>
                <a:effectLst/>
                <a:latin typeface="Consolas" panose="020B0609020204030204" pitchFamily="49" charset="0"/>
              </a:rPr>
              <a:t> Student </a:t>
            </a:r>
            <a:r>
              <a:rPr kumimoji="0" lang="en-US" altLang="en-US" sz="1600" b="0" i="0" u="none" strike="noStrike" cap="none" normalizeH="0" baseline="0" dirty="0" err="1">
                <a:ln>
                  <a:noFill/>
                </a:ln>
                <a:solidFill>
                  <a:srgbClr val="F8F8F2"/>
                </a:solidFill>
                <a:effectLst/>
                <a:latin typeface="Consolas" panose="020B0609020204030204" pitchFamily="49" charset="0"/>
              </a:rPr>
              <a:t>st</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void </a:t>
            </a:r>
            <a:r>
              <a:rPr kumimoji="0" lang="en-US" altLang="en-US" sz="1600" b="0" i="0" u="none" strike="noStrike" cap="none" normalizeH="0" baseline="0" dirty="0">
                <a:ln>
                  <a:noFill/>
                </a:ln>
                <a:solidFill>
                  <a:srgbClr val="E6DB74"/>
                </a:solidFill>
                <a:effectLst/>
                <a:latin typeface="Consolas" panose="020B0609020204030204" pitchFamily="49" charset="0"/>
              </a:rPr>
              <a:t>main</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struct</a:t>
            </a:r>
            <a:r>
              <a:rPr kumimoji="0" lang="en-US" altLang="en-US" sz="1600" b="0" i="0" u="none" strike="noStrike" cap="none" normalizeH="0" baseline="0" dirty="0">
                <a:ln>
                  <a:noFill/>
                </a:ln>
                <a:solidFill>
                  <a:srgbClr val="F8F8F2"/>
                </a:solidFill>
                <a:effectLst/>
                <a:latin typeface="Consolas" panose="020B0609020204030204" pitchFamily="49" charset="0"/>
              </a:rPr>
              <a:t> Student </a:t>
            </a:r>
            <a:r>
              <a:rPr kumimoji="0" lang="en-US" altLang="en-US" sz="1600" b="0" i="0" u="none" strike="noStrike" cap="none" normalizeH="0" baseline="0" dirty="0" err="1">
                <a:ln>
                  <a:noFill/>
                </a:ln>
                <a:solidFill>
                  <a:srgbClr val="F8F8F2"/>
                </a:solidFill>
                <a:effectLst/>
                <a:latin typeface="Consolas" panose="020B0609020204030204" pitchFamily="49" charset="0"/>
              </a:rPr>
              <a:t>std</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E6DB74"/>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nEnter</a:t>
            </a:r>
            <a:r>
              <a:rPr kumimoji="0" lang="en-US" altLang="en-US" sz="1600" b="0" i="0" u="none" strike="noStrike" cap="none" normalizeH="0" baseline="0" dirty="0">
                <a:ln>
                  <a:noFill/>
                </a:ln>
                <a:solidFill>
                  <a:srgbClr val="A6E22E"/>
                </a:solidFill>
                <a:effectLst/>
                <a:latin typeface="Consolas" panose="020B0609020204030204" pitchFamily="49" charset="0"/>
              </a:rPr>
              <a:t> Student record:\</a:t>
            </a:r>
            <a:r>
              <a:rPr kumimoji="0" lang="en-US" altLang="en-US" sz="1600" b="0" i="0" u="none" strike="noStrike" cap="none" normalizeH="0" baseline="0" dirty="0" smtClean="0">
                <a:ln>
                  <a:noFill/>
                </a:ln>
                <a:solidFill>
                  <a:srgbClr val="A6E22E"/>
                </a:solidFill>
                <a:effectLst/>
                <a:latin typeface="Consolas" panose="020B0609020204030204" pitchFamily="49" charset="0"/>
              </a:rPr>
              <a:t>n-----------------\n"</a:t>
            </a:r>
            <a:r>
              <a:rPr kumimoji="0" lang="en-US" altLang="en-US" sz="1600" b="0" i="0" u="none" strike="noStrike" cap="none" normalizeH="0" baseline="0" dirty="0" smtClean="0">
                <a:ln>
                  <a:noFill/>
                </a:ln>
                <a:solidFill>
                  <a:srgbClr val="F8F8F2"/>
                </a:solidFill>
                <a:effectLst/>
                <a:latin typeface="Consolas" panose="020B0609020204030204" pitchFamily="49" charset="0"/>
              </a:rPr>
              <a:t>); </a:t>
            </a:r>
            <a:endParaRPr kumimoji="0" lang="en-US" altLang="en-US" sz="16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nStudent</a:t>
            </a:r>
            <a:r>
              <a:rPr kumimoji="0" lang="en-US" altLang="en-US" sz="1600" b="0" i="0" u="none" strike="noStrike" cap="none" normalizeH="0" baseline="0" dirty="0">
                <a:ln>
                  <a:noFill/>
                </a:ln>
                <a:solidFill>
                  <a:srgbClr val="A6E22E"/>
                </a:solidFill>
                <a:effectLst/>
                <a:latin typeface="Consolas" panose="020B0609020204030204" pitchFamily="49" charset="0"/>
              </a:rPr>
              <a:t> name:\t"</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"%s"</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smtClean="0">
                <a:ln>
                  <a:noFill/>
                </a:ln>
                <a:solidFill>
                  <a:srgbClr val="F8F8F2"/>
                </a:solidFill>
                <a:effectLst/>
                <a:latin typeface="Consolas" panose="020B0609020204030204" pitchFamily="49" charset="0"/>
              </a:rPr>
              <a:t>std.name</a:t>
            </a:r>
            <a:r>
              <a:rPr kumimoji="0" lang="en-US" altLang="en-US" sz="1600" b="0" i="0" u="none" strike="noStrike" cap="none" normalizeH="0" baseline="0" dirty="0">
                <a:ln>
                  <a:noFill/>
                </a:ln>
                <a:solidFill>
                  <a:srgbClr val="F8F8F2"/>
                </a:solidFill>
                <a:effectLst/>
                <a:latin typeface="Consolas" panose="020B0609020204030204" pitchFamily="49" charset="0"/>
              </a:rPr>
              <a:t>); </a:t>
            </a:r>
            <a:endParaRPr kumimoji="0" lang="en-US" altLang="en-US" sz="1600" b="0" i="0" u="none" strike="noStrike" cap="none" normalizeH="0" baseline="0" dirty="0" smtClean="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smtClean="0">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nEnter</a:t>
            </a:r>
            <a:r>
              <a:rPr kumimoji="0" lang="en-US" altLang="en-US" sz="1600" b="0" i="0" u="none" strike="noStrike" cap="none" normalizeH="0" baseline="0" dirty="0">
                <a:ln>
                  <a:noFill/>
                </a:ln>
                <a:solidFill>
                  <a:srgbClr val="A6E22E"/>
                </a:solidFill>
                <a:effectLst/>
                <a:latin typeface="Consolas" panose="020B0609020204030204" pitchFamily="49" charset="0"/>
              </a:rPr>
              <a:t> Student </a:t>
            </a:r>
            <a:r>
              <a:rPr kumimoji="0" lang="en-US" altLang="en-US" sz="1600" b="0" i="0" u="none" strike="noStrike" cap="none" normalizeH="0" baseline="0" dirty="0" err="1">
                <a:ln>
                  <a:noFill/>
                </a:ln>
                <a:solidFill>
                  <a:srgbClr val="A6E22E"/>
                </a:solidFill>
                <a:effectLst/>
                <a:latin typeface="Consolas" panose="020B0609020204030204" pitchFamily="49" charset="0"/>
              </a:rPr>
              <a:t>rollno</a:t>
            </a:r>
            <a:r>
              <a:rPr kumimoji="0" lang="en-US" altLang="en-US" sz="1600" b="0" i="0" u="none" strike="noStrike" cap="none" normalizeH="0" baseline="0" dirty="0">
                <a:ln>
                  <a:noFill/>
                </a:ln>
                <a:solidFill>
                  <a:srgbClr val="A6E22E"/>
                </a:solidFill>
                <a:effectLst/>
                <a:latin typeface="Consolas" panose="020B0609020204030204" pitchFamily="49" charset="0"/>
              </a:rPr>
              <a:t>.:\t"</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scanf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"%d"</a:t>
            </a:r>
            <a:r>
              <a:rPr kumimoji="0" lang="en-US" altLang="en-US" sz="1600" b="0" i="0" u="none" strike="noStrike" cap="none" normalizeH="0" baseline="0" dirty="0">
                <a:ln>
                  <a:noFill/>
                </a:ln>
                <a:solidFill>
                  <a:srgbClr val="F8F8F2"/>
                </a:solidFill>
                <a:effectLst/>
                <a:latin typeface="Consolas" panose="020B0609020204030204" pitchFamily="49" charset="0"/>
              </a:rPr>
              <a:t>, &amp;</a:t>
            </a:r>
            <a:r>
              <a:rPr kumimoji="0" lang="en-US" altLang="en-US" sz="1600" b="0" i="0" u="none" strike="noStrike" cap="none" normalizeH="0" baseline="0" dirty="0" err="1">
                <a:ln>
                  <a:noFill/>
                </a:ln>
                <a:solidFill>
                  <a:srgbClr val="F8F8F2"/>
                </a:solidFill>
                <a:effectLst/>
                <a:latin typeface="Consolas" panose="020B0609020204030204" pitchFamily="49" charset="0"/>
              </a:rPr>
              <a:t>std.roll</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a:ln>
                  <a:noFill/>
                </a:ln>
                <a:solidFill>
                  <a:srgbClr val="E6DB74"/>
                </a:solidFill>
                <a:effectLst/>
                <a:latin typeface="Consolas" panose="020B0609020204030204" pitchFamily="49" charset="0"/>
              </a:rPr>
              <a:t>show</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std</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lang="en-US" altLang="en-US" sz="1600" dirty="0" smtClean="0">
                <a:solidFill>
                  <a:srgbClr val="F8F8F2"/>
                </a:solidFill>
                <a:latin typeface="Consolas" panose="020B0609020204030204" pitchFamily="49" charset="0"/>
              </a:rPr>
              <a:t>//function call</a:t>
            </a:r>
            <a:endParaRPr kumimoji="0" lang="en-US" altLang="en-US" sz="1600" b="0" i="0" u="none" strike="noStrike" cap="none" normalizeH="0" baseline="0" dirty="0">
              <a:ln>
                <a:noFill/>
              </a:ln>
              <a:solidFill>
                <a:srgbClr val="F8F8F2"/>
              </a:solidFill>
              <a:effectLst/>
              <a:latin typeface="Consolas" panose="020B06090202040302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void </a:t>
            </a:r>
            <a:r>
              <a:rPr kumimoji="0" lang="en-US" altLang="en-US" sz="1600" b="0" i="0" u="none" strike="noStrike" cap="none" normalizeH="0" baseline="0" dirty="0">
                <a:ln>
                  <a:noFill/>
                </a:ln>
                <a:solidFill>
                  <a:srgbClr val="E6DB74"/>
                </a:solidFill>
                <a:effectLst/>
                <a:latin typeface="Consolas" panose="020B0609020204030204" pitchFamily="49" charset="0"/>
              </a:rPr>
              <a:t>show</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err="1">
                <a:ln>
                  <a:noFill/>
                </a:ln>
                <a:solidFill>
                  <a:srgbClr val="F8F8F2"/>
                </a:solidFill>
                <a:effectLst/>
                <a:latin typeface="Consolas" panose="020B0609020204030204" pitchFamily="49" charset="0"/>
              </a:rPr>
              <a:t>struct</a:t>
            </a:r>
            <a:r>
              <a:rPr kumimoji="0" lang="en-US" altLang="en-US" sz="1600" b="0" i="0" u="none" strike="noStrike" cap="none" normalizeH="0" baseline="0" dirty="0">
                <a:ln>
                  <a:noFill/>
                </a:ln>
                <a:solidFill>
                  <a:srgbClr val="F8F8F2"/>
                </a:solidFill>
                <a:effectLst/>
                <a:latin typeface="Consolas" panose="020B0609020204030204" pitchFamily="49" charset="0"/>
              </a:rPr>
              <a:t> Student </a:t>
            </a:r>
            <a:r>
              <a:rPr kumimoji="0" lang="en-US" altLang="en-US" sz="1600" b="0" i="0" u="none" strike="noStrike" cap="none" normalizeH="0" baseline="0" dirty="0" err="1">
                <a:ln>
                  <a:noFill/>
                </a:ln>
                <a:solidFill>
                  <a:srgbClr val="F8F8F2"/>
                </a:solidFill>
                <a:effectLst/>
                <a:latin typeface="Consolas" panose="020B0609020204030204" pitchFamily="49" charset="0"/>
              </a:rPr>
              <a:t>st</a:t>
            </a:r>
            <a:r>
              <a:rPr kumimoji="0" lang="en-US" altLang="en-US" sz="1600" b="0" i="0" u="none" strike="noStrike" cap="none" normalizeH="0" baseline="0" dirty="0">
                <a:ln>
                  <a:noFill/>
                </a:ln>
                <a:solidFill>
                  <a:srgbClr val="F8F8F2"/>
                </a:solidFill>
                <a:effectLst/>
                <a:latin typeface="Consolas" panose="020B0609020204030204" pitchFamily="49" charset="0"/>
              </a:rPr>
              <a:t>) {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nstudent</a:t>
            </a:r>
            <a:r>
              <a:rPr kumimoji="0" lang="en-US" altLang="en-US" sz="1600" b="0" i="0" u="none" strike="noStrike" cap="none" normalizeH="0" baseline="0" dirty="0">
                <a:ln>
                  <a:noFill/>
                </a:ln>
                <a:solidFill>
                  <a:srgbClr val="A6E22E"/>
                </a:solidFill>
                <a:effectLst/>
                <a:latin typeface="Consolas" panose="020B0609020204030204" pitchFamily="49" charset="0"/>
              </a:rPr>
              <a:t> name is %s"</a:t>
            </a:r>
            <a:r>
              <a:rPr kumimoji="0" lang="en-US" altLang="en-US" sz="1600" b="0" i="0" u="none" strike="noStrike" cap="none" normalizeH="0" baseline="0" dirty="0">
                <a:ln>
                  <a:noFill/>
                </a:ln>
                <a:solidFill>
                  <a:srgbClr val="F8F8F2"/>
                </a:solidFill>
                <a:effectLst/>
                <a:latin typeface="Consolas" panose="020B0609020204030204" pitchFamily="49" charset="0"/>
              </a:rPr>
              <a:t>, st.name);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solidFill>
                  <a:srgbClr val="F8F8F2"/>
                </a:solidFill>
                <a:latin typeface="Consolas" panose="020B0609020204030204" pitchFamily="49" charset="0"/>
              </a:rPr>
              <a:t>	</a:t>
            </a:r>
            <a:r>
              <a:rPr kumimoji="0" lang="en-US" altLang="en-US" sz="1600" b="0" i="0" u="none" strike="noStrike" cap="none" normalizeH="0" baseline="0" dirty="0" err="1">
                <a:ln>
                  <a:noFill/>
                </a:ln>
                <a:solidFill>
                  <a:srgbClr val="E6DB74"/>
                </a:solidFill>
                <a:effectLst/>
                <a:latin typeface="Consolas" panose="020B0609020204030204" pitchFamily="49" charset="0"/>
              </a:rPr>
              <a:t>printf</a:t>
            </a: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1600" b="0" i="0" u="none" strike="noStrike" cap="none" normalizeH="0" baseline="0" dirty="0">
                <a:ln>
                  <a:noFill/>
                </a:ln>
                <a:solidFill>
                  <a:srgbClr val="A6E22E"/>
                </a:solidFill>
                <a:effectLst/>
                <a:latin typeface="Consolas" panose="020B0609020204030204" pitchFamily="49" charset="0"/>
              </a:rPr>
              <a:t>"\</a:t>
            </a:r>
            <a:r>
              <a:rPr kumimoji="0" lang="en-US" altLang="en-US" sz="1600" b="0" i="0" u="none" strike="noStrike" cap="none" normalizeH="0" baseline="0" dirty="0" err="1">
                <a:ln>
                  <a:noFill/>
                </a:ln>
                <a:solidFill>
                  <a:srgbClr val="A6E22E"/>
                </a:solidFill>
                <a:effectLst/>
                <a:latin typeface="Consolas" panose="020B0609020204030204" pitchFamily="49" charset="0"/>
              </a:rPr>
              <a:t>nroll</a:t>
            </a:r>
            <a:r>
              <a:rPr kumimoji="0" lang="en-US" altLang="en-US" sz="1600" b="0" i="0" u="none" strike="noStrike" cap="none" normalizeH="0" baseline="0" dirty="0">
                <a:ln>
                  <a:noFill/>
                </a:ln>
                <a:solidFill>
                  <a:srgbClr val="A6E22E"/>
                </a:solidFill>
                <a:effectLst/>
                <a:latin typeface="Consolas" panose="020B0609020204030204" pitchFamily="49" charset="0"/>
              </a:rPr>
              <a:t> is %d"</a:t>
            </a:r>
            <a:r>
              <a:rPr kumimoji="0" lang="en-US" altLang="en-US" sz="1600" b="0" i="0" u="none" strike="noStrike" cap="none" normalizeH="0" baseline="0" dirty="0">
                <a:ln>
                  <a:noFill/>
                </a:ln>
                <a:solidFill>
                  <a:srgbClr val="F8F8F2"/>
                </a:solidFill>
                <a:effectLst/>
                <a:latin typeface="Consolas" panose="020B0609020204030204" pitchFamily="49" charset="0"/>
              </a:rPr>
              <a:t>, </a:t>
            </a:r>
            <a:r>
              <a:rPr kumimoji="0" lang="en-US" altLang="en-US" sz="1600" b="0" i="0" u="none" strike="noStrike" cap="none" normalizeH="0" baseline="0" dirty="0" err="1">
                <a:ln>
                  <a:noFill/>
                </a:ln>
                <a:solidFill>
                  <a:srgbClr val="F8F8F2"/>
                </a:solidFill>
                <a:effectLst/>
                <a:latin typeface="Consolas" panose="020B0609020204030204" pitchFamily="49" charset="0"/>
              </a:rPr>
              <a:t>st.roll</a:t>
            </a:r>
            <a:r>
              <a:rPr kumimoji="0" lang="en-US" altLang="en-US" sz="1600" b="0" i="0" u="none" strike="noStrike" cap="none" normalizeH="0" baseline="0" dirty="0">
                <a:ln>
                  <a:noFill/>
                </a:ln>
                <a:solidFill>
                  <a:srgbClr val="F8F8F2"/>
                </a:solidFill>
                <a:effectLst/>
                <a:latin typeface="Consolas" panose="020B0609020204030204" pitchFamily="49"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F8F8F2"/>
                </a:solidFill>
                <a:effectLst/>
                <a:latin typeface="Consolas" panose="020B0609020204030204" pitchFamily="49" charset="0"/>
              </a:rPr>
              <a:t>}</a:t>
            </a:r>
            <a:r>
              <a:rPr kumimoji="0" lang="en-US" altLang="en-US" sz="2000" b="0" i="0" u="none" strike="noStrike" cap="none" normalizeH="0" baseline="0" dirty="0">
                <a:ln>
                  <a:noFill/>
                </a:ln>
                <a:solidFill>
                  <a:schemeClr val="tx1"/>
                </a:solidFill>
                <a:effectLst/>
              </a:rPr>
              <a:t> </a:t>
            </a:r>
            <a:endParaRPr kumimoji="0" lang="en-US" altLang="en-US" sz="3600" b="0" i="0" u="none" strike="noStrike" cap="none" normalizeH="0" baseline="0" dirty="0">
              <a:ln>
                <a:noFill/>
              </a:ln>
              <a:solidFill>
                <a:schemeClr val="tx1"/>
              </a:solidFill>
              <a:effectLst/>
              <a:latin typeface="Arial" panose="020B0604020202020204" pitchFamily="34" charset="0"/>
            </a:endParaRPr>
          </a:p>
        </p:txBody>
      </p:sp>
      <p:sp>
        <p:nvSpPr>
          <p:cNvPr id="4" name="Date Placeholder 3">
            <a:extLst>
              <a:ext uri="{FF2B5EF4-FFF2-40B4-BE49-F238E27FC236}">
                <a16:creationId xmlns:a16="http://schemas.microsoft.com/office/drawing/2014/main" id="{59D4E814-1203-4913-A49F-8151CA93667F}"/>
              </a:ext>
            </a:extLst>
          </p:cNvPr>
          <p:cNvSpPr>
            <a:spLocks noGrp="1"/>
          </p:cNvSpPr>
          <p:nvPr>
            <p:ph type="dt" sz="half" idx="10"/>
          </p:nvPr>
        </p:nvSpPr>
        <p:spPr/>
        <p:txBody>
          <a:bodyPr/>
          <a:lstStyle/>
          <a:p>
            <a:fld id="{F90DB373-877A-4A5A-9FCA-1B95EC412132}" type="datetime1">
              <a:rPr lang="en-US" smtClean="0"/>
              <a:t>11/11/2021</a:t>
            </a:fld>
            <a:endParaRPr lang="en-US"/>
          </a:p>
        </p:txBody>
      </p:sp>
      <p:sp>
        <p:nvSpPr>
          <p:cNvPr id="5" name="Footer Placeholder 4">
            <a:extLst>
              <a:ext uri="{FF2B5EF4-FFF2-40B4-BE49-F238E27FC236}">
                <a16:creationId xmlns:a16="http://schemas.microsoft.com/office/drawing/2014/main" id="{719AB927-B32B-4872-AB9D-C849CF77A735}"/>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4D590EEC-3B65-446C-92C7-F56F7601C6B4}"/>
              </a:ext>
            </a:extLst>
          </p:cNvPr>
          <p:cNvSpPr>
            <a:spLocks noGrp="1"/>
          </p:cNvSpPr>
          <p:nvPr>
            <p:ph type="sldNum" sz="quarter" idx="12"/>
          </p:nvPr>
        </p:nvSpPr>
        <p:spPr/>
        <p:txBody>
          <a:bodyPr/>
          <a:lstStyle/>
          <a:p>
            <a:fld id="{E3D8312D-EBC0-4F04-8D11-9D6FEC6384CB}" type="slidenum">
              <a:rPr lang="en-US" smtClean="0"/>
              <a:t>41</a:t>
            </a:fld>
            <a:endParaRPr lang="en-US"/>
          </a:p>
        </p:txBody>
      </p:sp>
    </p:spTree>
    <p:extLst>
      <p:ext uri="{BB962C8B-B14F-4D97-AF65-F5344CB8AC3E}">
        <p14:creationId xmlns:p14="http://schemas.microsoft.com/office/powerpoint/2010/main" val="3570300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3">
                                            <p:txEl>
                                              <p:pRg st="15" end="15"/>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smtClean="0"/>
              <a:t>Summary</a:t>
            </a:r>
            <a:endParaRPr lang="en-US" sz="6000" dirty="0"/>
          </a:p>
        </p:txBody>
      </p:sp>
      <p:sp>
        <p:nvSpPr>
          <p:cNvPr id="3" name="Content Placeholder 2"/>
          <p:cNvSpPr>
            <a:spLocks noGrp="1"/>
          </p:cNvSpPr>
          <p:nvPr>
            <p:ph idx="1"/>
          </p:nvPr>
        </p:nvSpPr>
        <p:spPr>
          <a:xfrm>
            <a:off x="838200" y="1825625"/>
            <a:ext cx="10515600" cy="2746375"/>
          </a:xfrm>
        </p:spPr>
        <p:txBody>
          <a:bodyPr>
            <a:normAutofit lnSpcReduction="10000"/>
          </a:bodyPr>
          <a:lstStyle/>
          <a:p>
            <a:pPr marL="742950" indent="-742950">
              <a:buFont typeface="+mj-lt"/>
              <a:buAutoNum type="arabicPeriod"/>
            </a:pPr>
            <a:r>
              <a:rPr lang="en-US" sz="4400" dirty="0" smtClean="0">
                <a:latin typeface="Microsoft Himalaya" panose="01010100010101010101" pitchFamily="2" charset="0"/>
                <a:ea typeface="Microsoft Himalaya" panose="01010100010101010101" pitchFamily="2" charset="0"/>
                <a:cs typeface="Microsoft Himalaya" panose="01010100010101010101" pitchFamily="2" charset="0"/>
              </a:rPr>
              <a:t>Recursion and Function Calls</a:t>
            </a:r>
          </a:p>
          <a:p>
            <a:pPr marL="742950" indent="-742950">
              <a:buFont typeface="+mj-lt"/>
              <a:buAutoNum type="arabicPeriod"/>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Passing Array to a </a:t>
            </a:r>
            <a:r>
              <a:rPr lang="en-US" sz="4400" dirty="0" smtClean="0">
                <a:latin typeface="Microsoft Himalaya" panose="01010100010101010101" pitchFamily="2" charset="0"/>
                <a:ea typeface="Microsoft Himalaya" panose="01010100010101010101" pitchFamily="2" charset="0"/>
                <a:cs typeface="Microsoft Himalaya" panose="01010100010101010101" pitchFamily="2" charset="0"/>
              </a:rPr>
              <a:t>function</a:t>
            </a:r>
          </a:p>
          <a:p>
            <a:pPr marL="742950" indent="-742950">
              <a:buFont typeface="+mj-lt"/>
              <a:buAutoNum type="arabicPeriod"/>
            </a:pPr>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Structures in </a:t>
            </a:r>
            <a:r>
              <a:rPr lang="en-US" sz="4400" dirty="0" smtClean="0">
                <a:latin typeface="Microsoft Himalaya" panose="01010100010101010101" pitchFamily="2" charset="0"/>
                <a:ea typeface="Microsoft Himalaya" panose="01010100010101010101" pitchFamily="2" charset="0"/>
                <a:cs typeface="Microsoft Himalaya" panose="01010100010101010101" pitchFamily="2" charset="0"/>
              </a:rPr>
              <a:t>C (Declaration, initialization accessing member variable etc.)</a:t>
            </a:r>
            <a:endParaRPr lang="en-US" sz="44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42718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EC6ED-DD96-4A5B-B659-13DBD4A25499}"/>
              </a:ext>
            </a:extLst>
          </p:cNvPr>
          <p:cNvSpPr>
            <a:spLocks noGrp="1"/>
          </p:cNvSpPr>
          <p:nvPr>
            <p:ph type="title"/>
          </p:nvPr>
        </p:nvSpPr>
        <p:spPr>
          <a:xfrm rot="19533863">
            <a:off x="912898" y="2085829"/>
            <a:ext cx="7211473" cy="1325563"/>
          </a:xfrm>
        </p:spPr>
        <p:txBody>
          <a:bodyPr/>
          <a:lstStyle/>
          <a:p>
            <a:r>
              <a:rPr lang="en-US" dirty="0"/>
              <a:t>Thank you for you attention</a:t>
            </a:r>
            <a:endParaRPr lang="en-UG" dirty="0"/>
          </a:p>
        </p:txBody>
      </p:sp>
      <p:sp>
        <p:nvSpPr>
          <p:cNvPr id="4" name="Star: 32 Points 3">
            <a:extLst>
              <a:ext uri="{FF2B5EF4-FFF2-40B4-BE49-F238E27FC236}">
                <a16:creationId xmlns:a16="http://schemas.microsoft.com/office/drawing/2014/main" id="{517B65AC-A0E3-4343-9F57-9DDB57471A16}"/>
              </a:ext>
            </a:extLst>
          </p:cNvPr>
          <p:cNvSpPr/>
          <p:nvPr/>
        </p:nvSpPr>
        <p:spPr>
          <a:xfrm>
            <a:off x="7275443" y="2536466"/>
            <a:ext cx="4031312" cy="3991555"/>
          </a:xfrm>
          <a:prstGeom prst="star32">
            <a:avLst>
              <a:gd name="adj" fmla="val 11404"/>
            </a:avLst>
          </a:prstGeom>
          <a:solidFill>
            <a:schemeClr val="accent3">
              <a:lumMod val="40000"/>
              <a:lumOff val="6000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G" dirty="0"/>
          </a:p>
        </p:txBody>
      </p:sp>
      <p:sp>
        <p:nvSpPr>
          <p:cNvPr id="3" name="Date Placeholder 2">
            <a:extLst>
              <a:ext uri="{FF2B5EF4-FFF2-40B4-BE49-F238E27FC236}">
                <a16:creationId xmlns:a16="http://schemas.microsoft.com/office/drawing/2014/main" id="{303DE835-335C-480C-AC6C-2B04ECF5FA44}"/>
              </a:ext>
            </a:extLst>
          </p:cNvPr>
          <p:cNvSpPr>
            <a:spLocks noGrp="1"/>
          </p:cNvSpPr>
          <p:nvPr>
            <p:ph type="dt" sz="half" idx="10"/>
          </p:nvPr>
        </p:nvSpPr>
        <p:spPr/>
        <p:txBody>
          <a:bodyPr/>
          <a:lstStyle/>
          <a:p>
            <a:fld id="{C93E3267-AF92-4602-9E46-ADFEB2677909}" type="datetime1">
              <a:rPr lang="en-US" smtClean="0"/>
              <a:t>11/11/2021</a:t>
            </a:fld>
            <a:endParaRPr lang="en-US"/>
          </a:p>
        </p:txBody>
      </p:sp>
      <p:sp>
        <p:nvSpPr>
          <p:cNvPr id="5" name="Footer Placeholder 4">
            <a:extLst>
              <a:ext uri="{FF2B5EF4-FFF2-40B4-BE49-F238E27FC236}">
                <a16:creationId xmlns:a16="http://schemas.microsoft.com/office/drawing/2014/main" id="{48E37203-DEAE-4C75-9DA4-976D1820E228}"/>
              </a:ext>
            </a:extLst>
          </p:cNvPr>
          <p:cNvSpPr>
            <a:spLocks noGrp="1"/>
          </p:cNvSpPr>
          <p:nvPr>
            <p:ph type="ftr" sz="quarter" idx="11"/>
          </p:nvPr>
        </p:nvSpPr>
        <p:spPr/>
        <p:txBody>
          <a:bodyPr/>
          <a:lstStyle/>
          <a:p>
            <a:r>
              <a:rPr lang="en-US"/>
              <a:t>Programing Methodology in C</a:t>
            </a:r>
          </a:p>
        </p:txBody>
      </p:sp>
      <p:sp>
        <p:nvSpPr>
          <p:cNvPr id="6" name="Slide Number Placeholder 5">
            <a:extLst>
              <a:ext uri="{FF2B5EF4-FFF2-40B4-BE49-F238E27FC236}">
                <a16:creationId xmlns:a16="http://schemas.microsoft.com/office/drawing/2014/main" id="{C0050036-74C8-42F8-A5F3-81BDAC1BBBBC}"/>
              </a:ext>
            </a:extLst>
          </p:cNvPr>
          <p:cNvSpPr>
            <a:spLocks noGrp="1"/>
          </p:cNvSpPr>
          <p:nvPr>
            <p:ph type="sldNum" sz="quarter" idx="12"/>
          </p:nvPr>
        </p:nvSpPr>
        <p:spPr/>
        <p:txBody>
          <a:bodyPr/>
          <a:lstStyle/>
          <a:p>
            <a:fld id="{E3D8312D-EBC0-4F04-8D11-9D6FEC6384CB}" type="slidenum">
              <a:rPr lang="en-US" smtClean="0"/>
              <a:t>43</a:t>
            </a:fld>
            <a:endParaRPr lang="en-US"/>
          </a:p>
        </p:txBody>
      </p:sp>
    </p:spTree>
    <p:extLst>
      <p:ext uri="{BB962C8B-B14F-4D97-AF65-F5344CB8AC3E}">
        <p14:creationId xmlns:p14="http://schemas.microsoft.com/office/powerpoint/2010/main" val="1366982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5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22AE31-A971-4750-AD73-625AB2E3BC8D}"/>
              </a:ext>
            </a:extLst>
          </p:cNvPr>
          <p:cNvSpPr>
            <a:spLocks noGrp="1"/>
          </p:cNvSpPr>
          <p:nvPr>
            <p:ph type="dt" sz="half" idx="10"/>
          </p:nvPr>
        </p:nvSpPr>
        <p:spPr/>
        <p:txBody>
          <a:bodyPr/>
          <a:lstStyle/>
          <a:p>
            <a:fld id="{AE5FF3C3-167E-4388-8158-FA2A7EAA7179}" type="datetime1">
              <a:rPr lang="en-US" smtClean="0"/>
              <a:t>11/11/2021</a:t>
            </a:fld>
            <a:endParaRPr lang="en-US"/>
          </a:p>
        </p:txBody>
      </p:sp>
      <p:sp>
        <p:nvSpPr>
          <p:cNvPr id="3" name="Footer Placeholder 2">
            <a:extLst>
              <a:ext uri="{FF2B5EF4-FFF2-40B4-BE49-F238E27FC236}">
                <a16:creationId xmlns:a16="http://schemas.microsoft.com/office/drawing/2014/main" id="{1BCA9B6A-0C8C-4FF6-BD7F-325E2B3D8420}"/>
              </a:ext>
            </a:extLst>
          </p:cNvPr>
          <p:cNvSpPr>
            <a:spLocks noGrp="1"/>
          </p:cNvSpPr>
          <p:nvPr>
            <p:ph type="ftr" sz="quarter" idx="11"/>
          </p:nvPr>
        </p:nvSpPr>
        <p:spPr/>
        <p:txBody>
          <a:bodyPr/>
          <a:lstStyle/>
          <a:p>
            <a:r>
              <a:rPr lang="en-US"/>
              <a:t>Programing Methodology in C</a:t>
            </a:r>
          </a:p>
        </p:txBody>
      </p:sp>
      <p:sp>
        <p:nvSpPr>
          <p:cNvPr id="4" name="Slide Number Placeholder 3">
            <a:extLst>
              <a:ext uri="{FF2B5EF4-FFF2-40B4-BE49-F238E27FC236}">
                <a16:creationId xmlns:a16="http://schemas.microsoft.com/office/drawing/2014/main" id="{EA5ED19E-5353-483A-9588-5EC17068B109}"/>
              </a:ext>
            </a:extLst>
          </p:cNvPr>
          <p:cNvSpPr>
            <a:spLocks noGrp="1"/>
          </p:cNvSpPr>
          <p:nvPr>
            <p:ph type="sldNum" sz="quarter" idx="12"/>
          </p:nvPr>
        </p:nvSpPr>
        <p:spPr/>
        <p:txBody>
          <a:bodyPr/>
          <a:lstStyle/>
          <a:p>
            <a:fld id="{E3D8312D-EBC0-4F04-8D11-9D6FEC6384CB}" type="slidenum">
              <a:rPr lang="en-US" smtClean="0"/>
              <a:t>44</a:t>
            </a:fld>
            <a:endParaRPr lang="en-US"/>
          </a:p>
        </p:txBody>
      </p:sp>
      <p:sp>
        <p:nvSpPr>
          <p:cNvPr id="5" name="TextBox 4"/>
          <p:cNvSpPr txBox="1"/>
          <p:nvPr/>
        </p:nvSpPr>
        <p:spPr>
          <a:xfrm>
            <a:off x="1438102" y="606829"/>
            <a:ext cx="6874625" cy="369332"/>
          </a:xfrm>
          <a:prstGeom prst="rect">
            <a:avLst/>
          </a:prstGeom>
          <a:noFill/>
        </p:spPr>
        <p:txBody>
          <a:bodyPr wrap="square" rtlCol="0">
            <a:spAutoFit/>
          </a:bodyPr>
          <a:lstStyle/>
          <a:p>
            <a:r>
              <a:rPr lang="en-US" b="1" dirty="0" smtClean="0"/>
              <a:t>Reference</a:t>
            </a:r>
            <a:r>
              <a:rPr lang="en-US" dirty="0" smtClean="0"/>
              <a:t> </a:t>
            </a:r>
            <a:endParaRPr lang="en-US" dirty="0"/>
          </a:p>
        </p:txBody>
      </p:sp>
      <p:sp>
        <p:nvSpPr>
          <p:cNvPr id="6" name="TextBox 5"/>
          <p:cNvSpPr txBox="1"/>
          <p:nvPr/>
        </p:nvSpPr>
        <p:spPr>
          <a:xfrm>
            <a:off x="1463040" y="1421476"/>
            <a:ext cx="9002684" cy="2031325"/>
          </a:xfrm>
          <a:prstGeom prst="rect">
            <a:avLst/>
          </a:prstGeom>
          <a:noFill/>
        </p:spPr>
        <p:txBody>
          <a:bodyPr wrap="square" rtlCol="0">
            <a:spAutoFit/>
          </a:bodyPr>
          <a:lstStyle/>
          <a:p>
            <a:r>
              <a:rPr lang="en-US" i="1" dirty="0"/>
              <a:t>How to pass array to a function in C</a:t>
            </a:r>
            <a:r>
              <a:rPr lang="en-US" dirty="0"/>
              <a:t>. Studytonight.com. (</a:t>
            </a:r>
            <a:r>
              <a:rPr lang="en-US" dirty="0" err="1"/>
              <a:t>n.d.</a:t>
            </a:r>
            <a:r>
              <a:rPr lang="en-US" dirty="0"/>
              <a:t>). Retrieved November 11, 2021, from https://www.studytonight.com/c/array-in-function-in-c.php. </a:t>
            </a:r>
            <a:endParaRPr lang="en-US" dirty="0" smtClean="0"/>
          </a:p>
          <a:p>
            <a:endParaRPr lang="en-US" dirty="0"/>
          </a:p>
          <a:p>
            <a:r>
              <a:rPr lang="en-US" i="1" dirty="0"/>
              <a:t>C structures</a:t>
            </a:r>
            <a:r>
              <a:rPr lang="en-US" dirty="0"/>
              <a:t>. Studytonight.com. (</a:t>
            </a:r>
            <a:r>
              <a:rPr lang="en-US" dirty="0" err="1"/>
              <a:t>n.d.</a:t>
            </a:r>
            <a:r>
              <a:rPr lang="en-US" dirty="0"/>
              <a:t>). Retrieved November 11, 2021, from https://www.studytonight.com/c/structures-in-c.php. </a:t>
            </a:r>
          </a:p>
          <a:p>
            <a:endParaRPr lang="en-US" dirty="0"/>
          </a:p>
          <a:p>
            <a:endParaRPr lang="en-US" dirty="0"/>
          </a:p>
        </p:txBody>
      </p:sp>
    </p:spTree>
    <p:extLst>
      <p:ext uri="{BB962C8B-B14F-4D97-AF65-F5344CB8AC3E}">
        <p14:creationId xmlns:p14="http://schemas.microsoft.com/office/powerpoint/2010/main" val="3718210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1529</Words>
  <Application>Microsoft Office PowerPoint</Application>
  <PresentationFormat>Widescreen</PresentationFormat>
  <Paragraphs>493</Paragraphs>
  <Slides>44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Consolas</vt:lpstr>
      <vt:lpstr>Microsoft Himalaya</vt:lpstr>
      <vt:lpstr>Monaco</vt:lpstr>
      <vt:lpstr>roboto</vt:lpstr>
      <vt:lpstr>Office Theme</vt:lpstr>
      <vt:lpstr>Programing Methodology in C</vt:lpstr>
      <vt:lpstr>Agenda</vt:lpstr>
      <vt:lpstr>Function Recursion</vt:lpstr>
      <vt:lpstr>PowerPoint Presentation</vt:lpstr>
      <vt:lpstr>Example: Factorial of a number using Recursion</vt:lpstr>
      <vt:lpstr>Types of Function calls in C</vt:lpstr>
      <vt:lpstr>Call by Value</vt:lpstr>
      <vt:lpstr>PowerPoint Presentation</vt:lpstr>
      <vt:lpstr>PowerPoint Presentation</vt:lpstr>
      <vt:lpstr>PowerPoint Presentation</vt:lpstr>
      <vt:lpstr>PowerPoint Presentation</vt:lpstr>
      <vt:lpstr>PowerPoint Presentation</vt:lpstr>
      <vt:lpstr>Passing Array to a function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Structures in 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Thank you for you attention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Bulinda Elubu</dc:creator>
  <cp:lastModifiedBy>user</cp:lastModifiedBy>
  <cp:revision>30</cp:revision>
  <dcterms:created xsi:type="dcterms:W3CDTF">2021-11-10T14:53:38Z</dcterms:created>
  <dcterms:modified xsi:type="dcterms:W3CDTF">2021-11-11T14:24:15Z</dcterms:modified>
</cp:coreProperties>
</file>