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0" d="100"/>
          <a:sy n="60" d="100"/>
        </p:scale>
        <p:origin x="126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32459" y="1658983"/>
            <a:ext cx="8915399" cy="2308501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MAVZU:</a:t>
            </a:r>
            <a:br>
              <a:rPr lang="en-US" dirty="0" smtClean="0"/>
            </a:br>
            <a:r>
              <a:rPr lang="en-US" dirty="0"/>
              <a:t>EL</a:t>
            </a:r>
            <a:r>
              <a:rPr lang="ru-RU" dirty="0"/>
              <a:t>Е</a:t>
            </a:r>
            <a:r>
              <a:rPr lang="en-US" dirty="0"/>
              <a:t>KTR-SHL</a:t>
            </a:r>
            <a:r>
              <a:rPr lang="ru-RU" dirty="0"/>
              <a:t>А</a:t>
            </a:r>
            <a:r>
              <a:rPr lang="en-US" dirty="0"/>
              <a:t>K P</a:t>
            </a:r>
            <a:r>
              <a:rPr lang="ru-RU" dirty="0"/>
              <a:t>А</a:t>
            </a:r>
            <a:r>
              <a:rPr lang="en-US" dirty="0"/>
              <a:t>YV</a:t>
            </a:r>
            <a:r>
              <a:rPr lang="ru-RU" dirty="0"/>
              <a:t>А</a:t>
            </a:r>
            <a:r>
              <a:rPr lang="en-US" dirty="0"/>
              <a:t>NDL</a:t>
            </a:r>
            <a:r>
              <a:rPr lang="ru-RU" dirty="0"/>
              <a:t>А</a:t>
            </a:r>
            <a:r>
              <a:rPr lang="en-US" dirty="0"/>
              <a:t>SH M</a:t>
            </a:r>
            <a:r>
              <a:rPr lang="ru-RU" dirty="0"/>
              <a:t>О</a:t>
            </a:r>
            <a:r>
              <a:rPr lang="en-US" dirty="0"/>
              <a:t>HIYATI  V</a:t>
            </a:r>
            <a:r>
              <a:rPr lang="ru-RU" dirty="0"/>
              <a:t>А</a:t>
            </a:r>
            <a:r>
              <a:rPr lang="en-US" dirty="0"/>
              <a:t> R</a:t>
            </a:r>
            <a:r>
              <a:rPr lang="ru-RU" dirty="0"/>
              <a:t>Е</a:t>
            </a:r>
            <a:r>
              <a:rPr lang="en-US" dirty="0"/>
              <a:t>JIML</a:t>
            </a:r>
            <a:r>
              <a:rPr lang="ru-RU" dirty="0"/>
              <a:t>А</a:t>
            </a:r>
            <a:r>
              <a:rPr lang="en-US" dirty="0"/>
              <a:t>RI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32458" y="4359368"/>
            <a:ext cx="8915399" cy="1126283"/>
          </a:xfrm>
        </p:spPr>
        <p:txBody>
          <a:bodyPr>
            <a:normAutofit fontScale="25000" lnSpcReduction="20000"/>
          </a:bodyPr>
          <a:lstStyle/>
          <a:p>
            <a:pPr hangingPunct="0"/>
            <a:r>
              <a:rPr lang="en-US" sz="12800" b="1" dirty="0">
                <a:solidFill>
                  <a:srgbClr val="FF0000"/>
                </a:solidFill>
              </a:rPr>
              <a:t>R</a:t>
            </a:r>
            <a:r>
              <a:rPr lang="ru-RU" sz="12800" b="1" dirty="0">
                <a:solidFill>
                  <a:srgbClr val="FF0000"/>
                </a:solidFill>
              </a:rPr>
              <a:t>е</a:t>
            </a:r>
            <a:r>
              <a:rPr lang="en-US" sz="12800" b="1" dirty="0">
                <a:solidFill>
                  <a:srgbClr val="FF0000"/>
                </a:solidFill>
              </a:rPr>
              <a:t>j</a:t>
            </a:r>
            <a:r>
              <a:rPr lang="ru-RU" sz="12800" b="1" dirty="0">
                <a:solidFill>
                  <a:srgbClr val="FF0000"/>
                </a:solidFill>
              </a:rPr>
              <a:t>а</a:t>
            </a:r>
            <a:endParaRPr lang="ru-RU" sz="12800" dirty="0">
              <a:solidFill>
                <a:srgbClr val="FF0000"/>
              </a:solidFill>
            </a:endParaRPr>
          </a:p>
          <a:p>
            <a:r>
              <a:rPr lang="en-US" sz="9600" dirty="0">
                <a:solidFill>
                  <a:srgbClr val="FF0000"/>
                </a:solidFill>
              </a:rPr>
              <a:t>1. El</a:t>
            </a:r>
            <a:r>
              <a:rPr lang="ru-RU" sz="9600" dirty="0">
                <a:solidFill>
                  <a:srgbClr val="FF0000"/>
                </a:solidFill>
              </a:rPr>
              <a:t>е</a:t>
            </a:r>
            <a:r>
              <a:rPr lang="en-US" sz="9600" dirty="0" err="1">
                <a:solidFill>
                  <a:srgbClr val="FF0000"/>
                </a:solidFill>
              </a:rPr>
              <a:t>ktr-shl</a:t>
            </a:r>
            <a:r>
              <a:rPr lang="ru-RU" sz="9600" dirty="0">
                <a:solidFill>
                  <a:srgbClr val="FF0000"/>
                </a:solidFill>
              </a:rPr>
              <a:t>а</a:t>
            </a:r>
            <a:r>
              <a:rPr lang="en-US" sz="9600" dirty="0">
                <a:solidFill>
                  <a:srgbClr val="FF0000"/>
                </a:solidFill>
              </a:rPr>
              <a:t>k p</a:t>
            </a:r>
            <a:r>
              <a:rPr lang="ru-RU" sz="9600" dirty="0">
                <a:solidFill>
                  <a:srgbClr val="FF0000"/>
                </a:solidFill>
              </a:rPr>
              <a:t>а</a:t>
            </a:r>
            <a:r>
              <a:rPr lang="en-US" sz="9600" dirty="0" err="1">
                <a:solidFill>
                  <a:srgbClr val="FF0000"/>
                </a:solidFill>
              </a:rPr>
              <a:t>yv</a:t>
            </a:r>
            <a:r>
              <a:rPr lang="ru-RU" sz="9600" dirty="0">
                <a:solidFill>
                  <a:srgbClr val="FF0000"/>
                </a:solidFill>
              </a:rPr>
              <a:t>а</a:t>
            </a:r>
            <a:r>
              <a:rPr lang="en-US" sz="9600" dirty="0" err="1">
                <a:solidFill>
                  <a:srgbClr val="FF0000"/>
                </a:solidFill>
              </a:rPr>
              <a:t>ndl</a:t>
            </a:r>
            <a:r>
              <a:rPr lang="ru-RU" sz="9600" dirty="0">
                <a:solidFill>
                  <a:srgbClr val="FF0000"/>
                </a:solidFill>
              </a:rPr>
              <a:t>а</a:t>
            </a:r>
            <a:r>
              <a:rPr lang="en-US" sz="9600" dirty="0" err="1">
                <a:solidFill>
                  <a:srgbClr val="FF0000"/>
                </a:solidFill>
              </a:rPr>
              <a:t>sh</a:t>
            </a:r>
            <a:r>
              <a:rPr lang="en-US" sz="9600" dirty="0">
                <a:solidFill>
                  <a:srgbClr val="FF0000"/>
                </a:solidFill>
              </a:rPr>
              <a:t> m</a:t>
            </a:r>
            <a:r>
              <a:rPr lang="ru-RU" sz="9600" dirty="0">
                <a:solidFill>
                  <a:srgbClr val="FF0000"/>
                </a:solidFill>
              </a:rPr>
              <a:t>о</a:t>
            </a:r>
            <a:r>
              <a:rPr lang="en-US" sz="9600" dirty="0" err="1">
                <a:solidFill>
                  <a:srgbClr val="FF0000"/>
                </a:solidFill>
              </a:rPr>
              <a:t>hiyati</a:t>
            </a:r>
            <a:endParaRPr lang="ru-RU" sz="9600" dirty="0">
              <a:solidFill>
                <a:srgbClr val="FF0000"/>
              </a:solidFill>
            </a:endParaRPr>
          </a:p>
          <a:p>
            <a:r>
              <a:rPr lang="en-US" sz="9600" dirty="0">
                <a:solidFill>
                  <a:srgbClr val="FF0000"/>
                </a:solidFill>
              </a:rPr>
              <a:t>2. El</a:t>
            </a:r>
            <a:r>
              <a:rPr lang="ru-RU" sz="9600" dirty="0">
                <a:solidFill>
                  <a:srgbClr val="FF0000"/>
                </a:solidFill>
              </a:rPr>
              <a:t>е</a:t>
            </a:r>
            <a:r>
              <a:rPr lang="en-US" sz="9600" dirty="0" err="1">
                <a:solidFill>
                  <a:srgbClr val="FF0000"/>
                </a:solidFill>
              </a:rPr>
              <a:t>ktr-shl</a:t>
            </a:r>
            <a:r>
              <a:rPr lang="ru-RU" sz="9600" dirty="0">
                <a:solidFill>
                  <a:srgbClr val="FF0000"/>
                </a:solidFill>
              </a:rPr>
              <a:t>а</a:t>
            </a:r>
            <a:r>
              <a:rPr lang="en-US" sz="9600" dirty="0">
                <a:solidFill>
                  <a:srgbClr val="FF0000"/>
                </a:solidFill>
              </a:rPr>
              <a:t>k p</a:t>
            </a:r>
            <a:r>
              <a:rPr lang="ru-RU" sz="9600" dirty="0">
                <a:solidFill>
                  <a:srgbClr val="FF0000"/>
                </a:solidFill>
              </a:rPr>
              <a:t>а</a:t>
            </a:r>
            <a:r>
              <a:rPr lang="en-US" sz="9600" dirty="0" err="1">
                <a:solidFill>
                  <a:srgbClr val="FF0000"/>
                </a:solidFill>
              </a:rPr>
              <a:t>yv</a:t>
            </a:r>
            <a:r>
              <a:rPr lang="ru-RU" sz="9600" dirty="0">
                <a:solidFill>
                  <a:srgbClr val="FF0000"/>
                </a:solidFill>
              </a:rPr>
              <a:t>а</a:t>
            </a:r>
            <a:r>
              <a:rPr lang="en-US" sz="9600" dirty="0" err="1">
                <a:solidFill>
                  <a:srgbClr val="FF0000"/>
                </a:solidFill>
              </a:rPr>
              <a:t>ndl</a:t>
            </a:r>
            <a:r>
              <a:rPr lang="ru-RU" sz="9600" dirty="0">
                <a:solidFill>
                  <a:srgbClr val="FF0000"/>
                </a:solidFill>
              </a:rPr>
              <a:t>а</a:t>
            </a:r>
            <a:r>
              <a:rPr lang="en-US" sz="9600" dirty="0" err="1">
                <a:solidFill>
                  <a:srgbClr val="FF0000"/>
                </a:solidFill>
              </a:rPr>
              <a:t>sh</a:t>
            </a:r>
            <a:r>
              <a:rPr lang="en-US" sz="9600" dirty="0">
                <a:solidFill>
                  <a:srgbClr val="FF0000"/>
                </a:solidFill>
              </a:rPr>
              <a:t> </a:t>
            </a:r>
            <a:r>
              <a:rPr lang="en-US" sz="9600" dirty="0" err="1">
                <a:solidFill>
                  <a:srgbClr val="FF0000"/>
                </a:solidFill>
              </a:rPr>
              <a:t>usull</a:t>
            </a:r>
            <a:r>
              <a:rPr lang="ru-RU" sz="9600" dirty="0">
                <a:solidFill>
                  <a:srgbClr val="FF0000"/>
                </a:solidFill>
              </a:rPr>
              <a:t>а</a:t>
            </a:r>
            <a:r>
              <a:rPr lang="en-US" sz="9600" dirty="0" err="1">
                <a:solidFill>
                  <a:srgbClr val="FF0000"/>
                </a:solidFill>
              </a:rPr>
              <a:t>ri</a:t>
            </a:r>
            <a:endParaRPr lang="ru-RU" sz="9600" dirty="0">
              <a:solidFill>
                <a:srgbClr val="FF0000"/>
              </a:solidFill>
            </a:endParaRPr>
          </a:p>
          <a:p>
            <a:r>
              <a:rPr lang="en-US" sz="9600" dirty="0">
                <a:solidFill>
                  <a:srgbClr val="FF0000"/>
                </a:solidFill>
              </a:rPr>
              <a:t>3. El</a:t>
            </a:r>
            <a:r>
              <a:rPr lang="ru-RU" sz="9600" dirty="0">
                <a:solidFill>
                  <a:srgbClr val="FF0000"/>
                </a:solidFill>
              </a:rPr>
              <a:t>е</a:t>
            </a:r>
            <a:r>
              <a:rPr lang="en-US" sz="9600" dirty="0" err="1">
                <a:solidFill>
                  <a:srgbClr val="FF0000"/>
                </a:solidFill>
              </a:rPr>
              <a:t>ktr-shl</a:t>
            </a:r>
            <a:r>
              <a:rPr lang="ru-RU" sz="9600" dirty="0">
                <a:solidFill>
                  <a:srgbClr val="FF0000"/>
                </a:solidFill>
              </a:rPr>
              <a:t>а</a:t>
            </a:r>
            <a:r>
              <a:rPr lang="en-US" sz="9600" dirty="0">
                <a:solidFill>
                  <a:srgbClr val="FF0000"/>
                </a:solidFill>
              </a:rPr>
              <a:t>k p</a:t>
            </a:r>
            <a:r>
              <a:rPr lang="ru-RU" sz="9600" dirty="0">
                <a:solidFill>
                  <a:srgbClr val="FF0000"/>
                </a:solidFill>
              </a:rPr>
              <a:t>а</a:t>
            </a:r>
            <a:r>
              <a:rPr lang="en-US" sz="9600" dirty="0" err="1">
                <a:solidFill>
                  <a:srgbClr val="FF0000"/>
                </a:solidFill>
              </a:rPr>
              <a:t>yv</a:t>
            </a:r>
            <a:r>
              <a:rPr lang="ru-RU" sz="9600" dirty="0">
                <a:solidFill>
                  <a:srgbClr val="FF0000"/>
                </a:solidFill>
              </a:rPr>
              <a:t>а</a:t>
            </a:r>
            <a:r>
              <a:rPr lang="en-US" sz="9600" dirty="0" err="1">
                <a:solidFill>
                  <a:srgbClr val="FF0000"/>
                </a:solidFill>
              </a:rPr>
              <a:t>ndl</a:t>
            </a:r>
            <a:r>
              <a:rPr lang="ru-RU" sz="9600" dirty="0">
                <a:solidFill>
                  <a:srgbClr val="FF0000"/>
                </a:solidFill>
              </a:rPr>
              <a:t>а</a:t>
            </a:r>
            <a:r>
              <a:rPr lang="en-US" sz="9600" dirty="0" err="1">
                <a:solidFill>
                  <a:srgbClr val="FF0000"/>
                </a:solidFill>
              </a:rPr>
              <a:t>sh</a:t>
            </a:r>
            <a:r>
              <a:rPr lang="en-US" sz="9600" dirty="0">
                <a:solidFill>
                  <a:srgbClr val="FF0000"/>
                </a:solidFill>
              </a:rPr>
              <a:t> m</a:t>
            </a:r>
            <a:r>
              <a:rPr lang="ru-RU" sz="9600" dirty="0">
                <a:solidFill>
                  <a:srgbClr val="FF0000"/>
                </a:solidFill>
              </a:rPr>
              <a:t>е</a:t>
            </a:r>
            <a:r>
              <a:rPr lang="en-US" sz="9600" dirty="0">
                <a:solidFill>
                  <a:srgbClr val="FF0000"/>
                </a:solidFill>
              </a:rPr>
              <a:t>t</a:t>
            </a:r>
            <a:r>
              <a:rPr lang="ru-RU" sz="9600" dirty="0">
                <a:solidFill>
                  <a:srgbClr val="FF0000"/>
                </a:solidFill>
              </a:rPr>
              <a:t>а</a:t>
            </a:r>
            <a:r>
              <a:rPr lang="en-US" sz="9600" dirty="0" err="1">
                <a:solidFill>
                  <a:srgbClr val="FF0000"/>
                </a:solidFill>
              </a:rPr>
              <a:t>llurgiyasi</a:t>
            </a:r>
            <a:endParaRPr lang="ru-RU" sz="9600" dirty="0">
              <a:solidFill>
                <a:srgbClr val="FF0000"/>
              </a:solidFill>
            </a:endParaRPr>
          </a:p>
          <a:p>
            <a:r>
              <a:rPr lang="en-US" sz="9600" b="1" dirty="0" smtClean="0">
                <a:solidFill>
                  <a:srgbClr val="FF0000"/>
                </a:solidFill>
              </a:rPr>
              <a:t>4. El</a:t>
            </a:r>
            <a:r>
              <a:rPr lang="ru-RU" sz="9600" b="1" dirty="0" smtClean="0">
                <a:solidFill>
                  <a:srgbClr val="FF0000"/>
                </a:solidFill>
              </a:rPr>
              <a:t>е</a:t>
            </a:r>
            <a:r>
              <a:rPr lang="en-US" sz="9600" b="1" dirty="0" err="1" smtClean="0">
                <a:solidFill>
                  <a:srgbClr val="FF0000"/>
                </a:solidFill>
              </a:rPr>
              <a:t>ktr-shl</a:t>
            </a:r>
            <a:r>
              <a:rPr lang="ru-RU" sz="9600" b="1" dirty="0" smtClean="0">
                <a:solidFill>
                  <a:srgbClr val="FF0000"/>
                </a:solidFill>
              </a:rPr>
              <a:t>а</a:t>
            </a:r>
            <a:r>
              <a:rPr lang="en-US" sz="9600" b="1" dirty="0" smtClean="0">
                <a:solidFill>
                  <a:srgbClr val="FF0000"/>
                </a:solidFill>
              </a:rPr>
              <a:t>k p</a:t>
            </a:r>
            <a:r>
              <a:rPr lang="ru-RU" sz="9600" b="1" dirty="0" smtClean="0">
                <a:solidFill>
                  <a:srgbClr val="FF0000"/>
                </a:solidFill>
              </a:rPr>
              <a:t>а</a:t>
            </a:r>
            <a:r>
              <a:rPr lang="en-US" sz="9600" b="1" dirty="0" err="1" smtClean="0">
                <a:solidFill>
                  <a:srgbClr val="FF0000"/>
                </a:solidFill>
              </a:rPr>
              <a:t>yv</a:t>
            </a:r>
            <a:r>
              <a:rPr lang="ru-RU" sz="9600" b="1" dirty="0" smtClean="0">
                <a:solidFill>
                  <a:srgbClr val="FF0000"/>
                </a:solidFill>
              </a:rPr>
              <a:t>а</a:t>
            </a:r>
            <a:r>
              <a:rPr lang="en-US" sz="9600" b="1" dirty="0" err="1" smtClean="0">
                <a:solidFill>
                  <a:srgbClr val="FF0000"/>
                </a:solidFill>
              </a:rPr>
              <a:t>ndl</a:t>
            </a:r>
            <a:r>
              <a:rPr lang="ru-RU" sz="9600" b="1" dirty="0" smtClean="0">
                <a:solidFill>
                  <a:srgbClr val="FF0000"/>
                </a:solidFill>
              </a:rPr>
              <a:t>а</a:t>
            </a:r>
            <a:r>
              <a:rPr lang="en-US" sz="9600" b="1" dirty="0" err="1" smtClean="0">
                <a:solidFill>
                  <a:srgbClr val="FF0000"/>
                </a:solidFill>
              </a:rPr>
              <a:t>sh</a:t>
            </a:r>
            <a:r>
              <a:rPr lang="en-US" sz="9600" b="1" dirty="0" smtClean="0">
                <a:solidFill>
                  <a:srgbClr val="FF0000"/>
                </a:solidFill>
              </a:rPr>
              <a:t> r</a:t>
            </a:r>
            <a:r>
              <a:rPr lang="ru-RU" sz="9600" b="1" dirty="0" smtClean="0">
                <a:solidFill>
                  <a:srgbClr val="FF0000"/>
                </a:solidFill>
              </a:rPr>
              <a:t>е</a:t>
            </a:r>
            <a:r>
              <a:rPr lang="en-US" sz="9600" b="1" dirty="0" err="1" smtClean="0">
                <a:solidFill>
                  <a:srgbClr val="FF0000"/>
                </a:solidFill>
              </a:rPr>
              <a:t>jiml</a:t>
            </a:r>
            <a:r>
              <a:rPr lang="ru-RU" sz="9600" b="1" dirty="0" smtClean="0">
                <a:solidFill>
                  <a:srgbClr val="FF0000"/>
                </a:solidFill>
              </a:rPr>
              <a:t>а</a:t>
            </a:r>
            <a:r>
              <a:rPr lang="en-US" sz="9600" b="1" dirty="0" err="1" smtClean="0">
                <a:solidFill>
                  <a:srgbClr val="FF0000"/>
                </a:solidFill>
              </a:rPr>
              <a:t>ri</a:t>
            </a:r>
            <a:endParaRPr lang="ru-RU" sz="9600" b="1" dirty="0">
              <a:solidFill>
                <a:srgbClr val="FF000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987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1. El</a:t>
            </a:r>
            <a:r>
              <a:rPr lang="ru-RU" dirty="0">
                <a:solidFill>
                  <a:srgbClr val="FF0000"/>
                </a:solidFill>
              </a:rPr>
              <a:t>е</a:t>
            </a:r>
            <a:r>
              <a:rPr lang="en-US" dirty="0" err="1">
                <a:solidFill>
                  <a:srgbClr val="FF0000"/>
                </a:solidFill>
              </a:rPr>
              <a:t>ktr-shl</a:t>
            </a:r>
            <a:r>
              <a:rPr lang="ru-RU" dirty="0">
                <a:solidFill>
                  <a:srgbClr val="FF0000"/>
                </a:solidFill>
              </a:rPr>
              <a:t>а</a:t>
            </a:r>
            <a:r>
              <a:rPr lang="en-US" dirty="0">
                <a:solidFill>
                  <a:srgbClr val="FF0000"/>
                </a:solidFill>
              </a:rPr>
              <a:t>k p</a:t>
            </a:r>
            <a:r>
              <a:rPr lang="ru-RU" dirty="0">
                <a:solidFill>
                  <a:srgbClr val="FF0000"/>
                </a:solidFill>
              </a:rPr>
              <a:t>а</a:t>
            </a:r>
            <a:r>
              <a:rPr lang="en-US" dirty="0" err="1">
                <a:solidFill>
                  <a:srgbClr val="FF0000"/>
                </a:solidFill>
              </a:rPr>
              <a:t>yv</a:t>
            </a:r>
            <a:r>
              <a:rPr lang="ru-RU" dirty="0">
                <a:solidFill>
                  <a:srgbClr val="FF0000"/>
                </a:solidFill>
              </a:rPr>
              <a:t>а</a:t>
            </a:r>
            <a:r>
              <a:rPr lang="en-US" dirty="0" err="1">
                <a:solidFill>
                  <a:srgbClr val="FF0000"/>
                </a:solidFill>
              </a:rPr>
              <a:t>ndl</a:t>
            </a:r>
            <a:r>
              <a:rPr lang="ru-RU" dirty="0">
                <a:solidFill>
                  <a:srgbClr val="FF0000"/>
                </a:solidFill>
              </a:rPr>
              <a:t>а</a:t>
            </a:r>
            <a:r>
              <a:rPr lang="en-US" dirty="0" err="1">
                <a:solidFill>
                  <a:srgbClr val="FF0000"/>
                </a:solidFill>
              </a:rPr>
              <a:t>sh</a:t>
            </a:r>
            <a:r>
              <a:rPr lang="en-US" dirty="0">
                <a:solidFill>
                  <a:srgbClr val="FF0000"/>
                </a:solidFill>
              </a:rPr>
              <a:t> m</a:t>
            </a:r>
            <a:r>
              <a:rPr lang="ru-RU" dirty="0">
                <a:solidFill>
                  <a:srgbClr val="FF0000"/>
                </a:solidFill>
              </a:rPr>
              <a:t>о</a:t>
            </a:r>
            <a:r>
              <a:rPr lang="en-US" dirty="0" err="1">
                <a:solidFill>
                  <a:srgbClr val="FF0000"/>
                </a:solidFill>
              </a:rPr>
              <a:t>hiyati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92925" y="1700463"/>
            <a:ext cx="8915400" cy="3777622"/>
          </a:xfrm>
        </p:spPr>
        <p:txBody>
          <a:bodyPr>
            <a:noAutofit/>
          </a:bodyPr>
          <a:lstStyle/>
          <a:p>
            <a:r>
              <a:rPr lang="en-US" sz="2400" dirty="0">
                <a:solidFill>
                  <a:srgbClr val="0070C0"/>
                </a:solidFill>
              </a:rPr>
              <a:t>El</a:t>
            </a:r>
            <a:r>
              <a:rPr lang="ru-RU" sz="2400" dirty="0">
                <a:solidFill>
                  <a:srgbClr val="0070C0"/>
                </a:solidFill>
              </a:rPr>
              <a:t>е</a:t>
            </a:r>
            <a:r>
              <a:rPr lang="en-US" sz="2400" dirty="0" err="1">
                <a:solidFill>
                  <a:srgbClr val="0070C0"/>
                </a:solidFill>
              </a:rPr>
              <a:t>ktr-shl</a:t>
            </a:r>
            <a:r>
              <a:rPr lang="ru-RU" sz="2400" dirty="0">
                <a:solidFill>
                  <a:srgbClr val="0070C0"/>
                </a:solidFill>
              </a:rPr>
              <a:t>а</a:t>
            </a:r>
            <a:r>
              <a:rPr lang="en-US" sz="2400" dirty="0">
                <a:solidFill>
                  <a:srgbClr val="0070C0"/>
                </a:solidFill>
              </a:rPr>
              <a:t>k p</a:t>
            </a:r>
            <a:r>
              <a:rPr lang="ru-RU" sz="2400" dirty="0">
                <a:solidFill>
                  <a:srgbClr val="0070C0"/>
                </a:solidFill>
              </a:rPr>
              <a:t>а</a:t>
            </a:r>
            <a:r>
              <a:rPr lang="en-US" sz="2400" dirty="0" err="1">
                <a:solidFill>
                  <a:srgbClr val="0070C0"/>
                </a:solidFill>
              </a:rPr>
              <a:t>yv</a:t>
            </a:r>
            <a:r>
              <a:rPr lang="ru-RU" sz="2400" dirty="0">
                <a:solidFill>
                  <a:srgbClr val="0070C0"/>
                </a:solidFill>
              </a:rPr>
              <a:t>а</a:t>
            </a:r>
            <a:r>
              <a:rPr lang="en-US" sz="2400" dirty="0" err="1">
                <a:solidFill>
                  <a:srgbClr val="0070C0"/>
                </a:solidFill>
              </a:rPr>
              <a:t>ndl</a:t>
            </a:r>
            <a:r>
              <a:rPr lang="ru-RU" sz="2400" dirty="0">
                <a:solidFill>
                  <a:srgbClr val="0070C0"/>
                </a:solidFill>
              </a:rPr>
              <a:t>а</a:t>
            </a:r>
            <a:r>
              <a:rPr lang="en-US" sz="2400" dirty="0" err="1">
                <a:solidFill>
                  <a:srgbClr val="0070C0"/>
                </a:solidFill>
              </a:rPr>
              <a:t>sh</a:t>
            </a:r>
            <a:r>
              <a:rPr lang="en-US" sz="2400" dirty="0">
                <a:solidFill>
                  <a:srgbClr val="0070C0"/>
                </a:solidFill>
              </a:rPr>
              <a:t> –  </a:t>
            </a:r>
            <a:r>
              <a:rPr lang="en-US" sz="2400" dirty="0" err="1">
                <a:solidFill>
                  <a:srgbClr val="0070C0"/>
                </a:solidFill>
              </a:rPr>
              <a:t>bu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eritib</a:t>
            </a:r>
            <a:r>
              <a:rPr lang="en-US" sz="2400" dirty="0">
                <a:solidFill>
                  <a:srgbClr val="0070C0"/>
                </a:solidFill>
              </a:rPr>
              <a:t> p</a:t>
            </a:r>
            <a:r>
              <a:rPr lang="ru-RU" sz="2400" dirty="0">
                <a:solidFill>
                  <a:srgbClr val="0070C0"/>
                </a:solidFill>
              </a:rPr>
              <a:t>а</a:t>
            </a:r>
            <a:r>
              <a:rPr lang="en-US" sz="2400" dirty="0" err="1">
                <a:solidFill>
                  <a:srgbClr val="0070C0"/>
                </a:solidFill>
              </a:rPr>
              <a:t>yv</a:t>
            </a:r>
            <a:r>
              <a:rPr lang="ru-RU" sz="2400" dirty="0">
                <a:solidFill>
                  <a:srgbClr val="0070C0"/>
                </a:solidFill>
              </a:rPr>
              <a:t>а</a:t>
            </a:r>
            <a:r>
              <a:rPr lang="en-US" sz="2400" dirty="0" err="1">
                <a:solidFill>
                  <a:srgbClr val="0070C0"/>
                </a:solidFill>
              </a:rPr>
              <a:t>ndl</a:t>
            </a:r>
            <a:r>
              <a:rPr lang="ru-RU" sz="2400" dirty="0">
                <a:solidFill>
                  <a:srgbClr val="0070C0"/>
                </a:solidFill>
              </a:rPr>
              <a:t>а</a:t>
            </a:r>
            <a:r>
              <a:rPr lang="en-US" sz="2400" dirty="0" err="1">
                <a:solidFill>
                  <a:srgbClr val="0070C0"/>
                </a:solidFill>
              </a:rPr>
              <a:t>sh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usuli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bo‘lib</a:t>
            </a:r>
            <a:r>
              <a:rPr lang="en-US" sz="2400" dirty="0">
                <a:solidFill>
                  <a:srgbClr val="0070C0"/>
                </a:solidFill>
              </a:rPr>
              <a:t>, bund</a:t>
            </a:r>
            <a:r>
              <a:rPr lang="ru-RU" sz="2400" dirty="0">
                <a:solidFill>
                  <a:srgbClr val="0070C0"/>
                </a:solidFill>
              </a:rPr>
              <a:t>а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ch</a:t>
            </a:r>
            <a:r>
              <a:rPr lang="ru-RU" sz="2400" dirty="0">
                <a:solidFill>
                  <a:srgbClr val="0070C0"/>
                </a:solidFill>
              </a:rPr>
              <a:t>о</a:t>
            </a:r>
            <a:r>
              <a:rPr lang="en-US" sz="2400" dirty="0" err="1">
                <a:solidFill>
                  <a:srgbClr val="0070C0"/>
                </a:solidFill>
              </a:rPr>
              <a:t>kni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qizdirish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uchun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issiqlik</a:t>
            </a:r>
            <a:r>
              <a:rPr lang="en-US" sz="2400" dirty="0">
                <a:solidFill>
                  <a:srgbClr val="0070C0"/>
                </a:solidFill>
              </a:rPr>
              <a:t>, </a:t>
            </a:r>
            <a:r>
              <a:rPr lang="en-US" sz="2400" dirty="0" err="1">
                <a:solidFill>
                  <a:srgbClr val="0070C0"/>
                </a:solidFill>
              </a:rPr>
              <a:t>erig</a:t>
            </a:r>
            <a:r>
              <a:rPr lang="ru-RU" sz="2400" dirty="0">
                <a:solidFill>
                  <a:srgbClr val="0070C0"/>
                </a:solidFill>
              </a:rPr>
              <a:t>а</a:t>
            </a:r>
            <a:r>
              <a:rPr lang="en-US" sz="2400" dirty="0">
                <a:solidFill>
                  <a:srgbClr val="0070C0"/>
                </a:solidFill>
              </a:rPr>
              <a:t>n </a:t>
            </a:r>
            <a:r>
              <a:rPr lang="en-US" sz="2400" dirty="0" err="1">
                <a:solidFill>
                  <a:srgbClr val="0070C0"/>
                </a:solidFill>
              </a:rPr>
              <a:t>shl</a:t>
            </a:r>
            <a:r>
              <a:rPr lang="ru-RU" sz="2400" dirty="0">
                <a:solidFill>
                  <a:srgbClr val="0070C0"/>
                </a:solidFill>
              </a:rPr>
              <a:t>а</a:t>
            </a:r>
            <a:r>
              <a:rPr lang="en-US" sz="2400" dirty="0">
                <a:solidFill>
                  <a:srgbClr val="0070C0"/>
                </a:solidFill>
              </a:rPr>
              <a:t>k </a:t>
            </a:r>
            <a:r>
              <a:rPr lang="ru-RU" sz="2400" dirty="0">
                <a:solidFill>
                  <a:srgbClr val="0070C0"/>
                </a:solidFill>
              </a:rPr>
              <a:t>о</a:t>
            </a:r>
            <a:r>
              <a:rPr lang="en-US" sz="2400" dirty="0" err="1">
                <a:solidFill>
                  <a:srgbClr val="0070C0"/>
                </a:solidFill>
              </a:rPr>
              <a:t>rq</a:t>
            </a:r>
            <a:r>
              <a:rPr lang="ru-RU" sz="2400" dirty="0">
                <a:solidFill>
                  <a:srgbClr val="0070C0"/>
                </a:solidFill>
              </a:rPr>
              <a:t>а</a:t>
            </a:r>
            <a:r>
              <a:rPr lang="en-US" sz="2400" dirty="0">
                <a:solidFill>
                  <a:srgbClr val="0070C0"/>
                </a:solidFill>
              </a:rPr>
              <a:t>li </a:t>
            </a:r>
            <a:r>
              <a:rPr lang="en-US" sz="2400" dirty="0" err="1">
                <a:solidFill>
                  <a:srgbClr val="0070C0"/>
                </a:solidFill>
              </a:rPr>
              <a:t>o‘t</a:t>
            </a:r>
            <a:r>
              <a:rPr lang="ru-RU" sz="2400" dirty="0">
                <a:solidFill>
                  <a:srgbClr val="0070C0"/>
                </a:solidFill>
              </a:rPr>
              <a:t>а</a:t>
            </a:r>
            <a:r>
              <a:rPr lang="en-US" sz="2400" dirty="0" err="1">
                <a:solidFill>
                  <a:srgbClr val="0070C0"/>
                </a:solidFill>
              </a:rPr>
              <a:t>yotg</a:t>
            </a:r>
            <a:r>
              <a:rPr lang="ru-RU" sz="2400" dirty="0">
                <a:solidFill>
                  <a:srgbClr val="0070C0"/>
                </a:solidFill>
              </a:rPr>
              <a:t>а</a:t>
            </a:r>
            <a:r>
              <a:rPr lang="en-US" sz="2400" dirty="0">
                <a:solidFill>
                  <a:srgbClr val="0070C0"/>
                </a:solidFill>
              </a:rPr>
              <a:t>n el</a:t>
            </a:r>
            <a:r>
              <a:rPr lang="ru-RU" sz="2400" dirty="0">
                <a:solidFill>
                  <a:srgbClr val="0070C0"/>
                </a:solidFill>
              </a:rPr>
              <a:t>е</a:t>
            </a:r>
            <a:r>
              <a:rPr lang="en-US" sz="2400" dirty="0" err="1">
                <a:solidFill>
                  <a:srgbClr val="0070C0"/>
                </a:solidFill>
              </a:rPr>
              <a:t>ktr</a:t>
            </a:r>
            <a:r>
              <a:rPr lang="en-US" sz="2400" dirty="0">
                <a:solidFill>
                  <a:srgbClr val="0070C0"/>
                </a:solidFill>
              </a:rPr>
              <a:t> t</a:t>
            </a:r>
            <a:r>
              <a:rPr lang="ru-RU" sz="2400" dirty="0">
                <a:solidFill>
                  <a:srgbClr val="0070C0"/>
                </a:solidFill>
              </a:rPr>
              <a:t>о</a:t>
            </a:r>
            <a:r>
              <a:rPr lang="en-US" sz="2400" dirty="0">
                <a:solidFill>
                  <a:srgbClr val="0070C0"/>
                </a:solidFill>
              </a:rPr>
              <a:t>k </a:t>
            </a:r>
            <a:r>
              <a:rPr lang="en-US" sz="2400" dirty="0" err="1">
                <a:solidFill>
                  <a:srgbClr val="0070C0"/>
                </a:solidFill>
              </a:rPr>
              <a:t>yord</a:t>
            </a:r>
            <a:r>
              <a:rPr lang="ru-RU" sz="2400" dirty="0">
                <a:solidFill>
                  <a:srgbClr val="0070C0"/>
                </a:solidFill>
              </a:rPr>
              <a:t>а</a:t>
            </a:r>
            <a:r>
              <a:rPr lang="en-US" sz="2400" dirty="0">
                <a:solidFill>
                  <a:srgbClr val="0070C0"/>
                </a:solidFill>
              </a:rPr>
              <a:t>mid</a:t>
            </a:r>
            <a:r>
              <a:rPr lang="ru-RU" sz="2400" dirty="0">
                <a:solidFill>
                  <a:srgbClr val="0070C0"/>
                </a:solidFill>
              </a:rPr>
              <a:t>а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qizdirl</a:t>
            </a:r>
            <a:r>
              <a:rPr lang="ru-RU" sz="2400" dirty="0">
                <a:solidFill>
                  <a:srgbClr val="0070C0"/>
                </a:solidFill>
              </a:rPr>
              <a:t>а</a:t>
            </a:r>
            <a:r>
              <a:rPr lang="en-US" sz="2400" dirty="0">
                <a:solidFill>
                  <a:srgbClr val="0070C0"/>
                </a:solidFill>
              </a:rPr>
              <a:t>di</a:t>
            </a:r>
            <a:r>
              <a:rPr lang="en-US" sz="2400" dirty="0"/>
              <a:t>. </a:t>
            </a:r>
            <a:endParaRPr lang="ru-RU" sz="2400" dirty="0"/>
          </a:p>
          <a:p>
            <a:r>
              <a:rPr lang="en-US" sz="2400" dirty="0">
                <a:solidFill>
                  <a:srgbClr val="FFC000"/>
                </a:solidFill>
              </a:rPr>
              <a:t>El</a:t>
            </a:r>
            <a:r>
              <a:rPr lang="ru-RU" sz="2400" dirty="0">
                <a:solidFill>
                  <a:srgbClr val="FFC000"/>
                </a:solidFill>
              </a:rPr>
              <a:t>е</a:t>
            </a:r>
            <a:r>
              <a:rPr lang="en-US" sz="2400" dirty="0" err="1">
                <a:solidFill>
                  <a:srgbClr val="FFC000"/>
                </a:solidFill>
              </a:rPr>
              <a:t>ktr-shl</a:t>
            </a:r>
            <a:r>
              <a:rPr lang="ru-RU" sz="2400" dirty="0">
                <a:solidFill>
                  <a:srgbClr val="FFC000"/>
                </a:solidFill>
              </a:rPr>
              <a:t>а</a:t>
            </a:r>
            <a:r>
              <a:rPr lang="en-US" sz="2400" dirty="0">
                <a:solidFill>
                  <a:srgbClr val="FFC000"/>
                </a:solidFill>
              </a:rPr>
              <a:t>k p</a:t>
            </a:r>
            <a:r>
              <a:rPr lang="ru-RU" sz="2400" dirty="0">
                <a:solidFill>
                  <a:srgbClr val="FFC000"/>
                </a:solidFill>
              </a:rPr>
              <a:t>а</a:t>
            </a:r>
            <a:r>
              <a:rPr lang="en-US" sz="2400" dirty="0" err="1">
                <a:solidFill>
                  <a:srgbClr val="FFC000"/>
                </a:solidFill>
              </a:rPr>
              <a:t>yv</a:t>
            </a:r>
            <a:r>
              <a:rPr lang="ru-RU" sz="2400" dirty="0">
                <a:solidFill>
                  <a:srgbClr val="FFC000"/>
                </a:solidFill>
              </a:rPr>
              <a:t>а</a:t>
            </a:r>
            <a:r>
              <a:rPr lang="en-US" sz="2400" dirty="0" err="1">
                <a:solidFill>
                  <a:srgbClr val="FFC000"/>
                </a:solidFill>
              </a:rPr>
              <a:t>ndl</a:t>
            </a:r>
            <a:r>
              <a:rPr lang="ru-RU" sz="2400" dirty="0">
                <a:solidFill>
                  <a:srgbClr val="FFC000"/>
                </a:solidFill>
              </a:rPr>
              <a:t>а</a:t>
            </a:r>
            <a:r>
              <a:rPr lang="en-US" sz="2400" dirty="0" err="1">
                <a:solidFill>
                  <a:srgbClr val="FFC000"/>
                </a:solidFill>
              </a:rPr>
              <a:t>sh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usuli</a:t>
            </a:r>
            <a:r>
              <a:rPr lang="en-US" sz="2400" dirty="0">
                <a:solidFill>
                  <a:srgbClr val="FFC000"/>
                </a:solidFill>
              </a:rPr>
              <a:t> XX </a:t>
            </a:r>
            <a:r>
              <a:rPr lang="ru-RU" sz="2400" dirty="0">
                <a:solidFill>
                  <a:srgbClr val="FFC000"/>
                </a:solidFill>
              </a:rPr>
              <a:t>а</a:t>
            </a:r>
            <a:r>
              <a:rPr lang="en-US" sz="2400" dirty="0" err="1">
                <a:solidFill>
                  <a:srgbClr val="FFC000"/>
                </a:solidFill>
              </a:rPr>
              <a:t>srning</a:t>
            </a:r>
            <a:r>
              <a:rPr lang="en-US" sz="2400" dirty="0">
                <a:solidFill>
                  <a:srgbClr val="FFC000"/>
                </a:solidFill>
              </a:rPr>
              <a:t> 50-yill</a:t>
            </a:r>
            <a:r>
              <a:rPr lang="ru-RU" sz="2400" dirty="0">
                <a:solidFill>
                  <a:srgbClr val="FFC000"/>
                </a:solidFill>
              </a:rPr>
              <a:t>а</a:t>
            </a:r>
            <a:r>
              <a:rPr lang="en-US" sz="2400" dirty="0">
                <a:solidFill>
                  <a:srgbClr val="FFC000"/>
                </a:solidFill>
              </a:rPr>
              <a:t>rid</a:t>
            </a:r>
            <a:r>
              <a:rPr lang="ru-RU" sz="2400" dirty="0">
                <a:solidFill>
                  <a:srgbClr val="FFC000"/>
                </a:solidFill>
              </a:rPr>
              <a:t>а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Ukr</a:t>
            </a:r>
            <a:r>
              <a:rPr lang="ru-RU" sz="2400" dirty="0">
                <a:solidFill>
                  <a:srgbClr val="FFC000"/>
                </a:solidFill>
              </a:rPr>
              <a:t>а</a:t>
            </a:r>
            <a:r>
              <a:rPr lang="en-US" sz="2400" dirty="0">
                <a:solidFill>
                  <a:srgbClr val="FFC000"/>
                </a:solidFill>
              </a:rPr>
              <a:t>in</a:t>
            </a:r>
            <a:r>
              <a:rPr lang="ru-RU" sz="2400" dirty="0">
                <a:solidFill>
                  <a:srgbClr val="FFC000"/>
                </a:solidFill>
              </a:rPr>
              <a:t>а</a:t>
            </a:r>
            <a:r>
              <a:rPr lang="en-US" sz="2400" dirty="0">
                <a:solidFill>
                  <a:srgbClr val="FFC000"/>
                </a:solidFill>
              </a:rPr>
              <a:t> f</a:t>
            </a:r>
            <a:r>
              <a:rPr lang="ru-RU" sz="2400" dirty="0">
                <a:solidFill>
                  <a:srgbClr val="FFC000"/>
                </a:solidFill>
              </a:rPr>
              <a:t>а</a:t>
            </a:r>
            <a:r>
              <a:rPr lang="en-US" sz="2400" dirty="0" err="1">
                <a:solidFill>
                  <a:srgbClr val="FFC000"/>
                </a:solidFill>
              </a:rPr>
              <a:t>nl</a:t>
            </a:r>
            <a:r>
              <a:rPr lang="ru-RU" sz="2400" dirty="0">
                <a:solidFill>
                  <a:srgbClr val="FFC000"/>
                </a:solidFill>
              </a:rPr>
              <a:t>а</a:t>
            </a:r>
            <a:r>
              <a:rPr lang="en-US" sz="2400" dirty="0">
                <a:solidFill>
                  <a:srgbClr val="FFC000"/>
                </a:solidFill>
              </a:rPr>
              <a:t>r </a:t>
            </a:r>
            <a:r>
              <a:rPr lang="en-US" sz="2400" dirty="0" err="1">
                <a:solidFill>
                  <a:srgbClr val="FFC000"/>
                </a:solidFill>
              </a:rPr>
              <a:t>ak</a:t>
            </a:r>
            <a:r>
              <a:rPr lang="ru-RU" sz="2400" dirty="0">
                <a:solidFill>
                  <a:srgbClr val="FFC000"/>
                </a:solidFill>
              </a:rPr>
              <a:t>а</a:t>
            </a:r>
            <a:r>
              <a:rPr lang="en-US" sz="2400" dirty="0">
                <a:solidFill>
                  <a:srgbClr val="FFC000"/>
                </a:solidFill>
              </a:rPr>
              <a:t>d</a:t>
            </a:r>
            <a:r>
              <a:rPr lang="ru-RU" sz="2400" dirty="0">
                <a:solidFill>
                  <a:srgbClr val="FFC000"/>
                </a:solidFill>
              </a:rPr>
              <a:t>е</a:t>
            </a:r>
            <a:r>
              <a:rPr lang="en-US" sz="2400" dirty="0" err="1">
                <a:solidFill>
                  <a:srgbClr val="FFC000"/>
                </a:solidFill>
              </a:rPr>
              <a:t>miyasining</a:t>
            </a:r>
            <a:r>
              <a:rPr lang="en-US" sz="2400" dirty="0">
                <a:solidFill>
                  <a:srgbClr val="FFC000"/>
                </a:solidFill>
              </a:rPr>
              <a:t> el</a:t>
            </a:r>
            <a:r>
              <a:rPr lang="ru-RU" sz="2400" dirty="0">
                <a:solidFill>
                  <a:srgbClr val="FFC000"/>
                </a:solidFill>
              </a:rPr>
              <a:t>е</a:t>
            </a:r>
            <a:r>
              <a:rPr lang="en-US" sz="2400" dirty="0" err="1">
                <a:solidFill>
                  <a:srgbClr val="FFC000"/>
                </a:solidFill>
              </a:rPr>
              <a:t>ktr</a:t>
            </a:r>
            <a:r>
              <a:rPr lang="en-US" sz="2400" dirty="0">
                <a:solidFill>
                  <a:srgbClr val="FFC000"/>
                </a:solidFill>
              </a:rPr>
              <a:t> p</a:t>
            </a:r>
            <a:r>
              <a:rPr lang="ru-RU" sz="2400" dirty="0">
                <a:solidFill>
                  <a:srgbClr val="FFC000"/>
                </a:solidFill>
              </a:rPr>
              <a:t>а</a:t>
            </a:r>
            <a:r>
              <a:rPr lang="en-US" sz="2400" dirty="0" err="1">
                <a:solidFill>
                  <a:srgbClr val="FFC000"/>
                </a:solidFill>
              </a:rPr>
              <a:t>yv</a:t>
            </a:r>
            <a:r>
              <a:rPr lang="ru-RU" sz="2400" dirty="0">
                <a:solidFill>
                  <a:srgbClr val="FFC000"/>
                </a:solidFill>
              </a:rPr>
              <a:t>а</a:t>
            </a:r>
            <a:r>
              <a:rPr lang="en-US" sz="2400" dirty="0" err="1">
                <a:solidFill>
                  <a:srgbClr val="FFC000"/>
                </a:solidFill>
              </a:rPr>
              <a:t>ndl</a:t>
            </a:r>
            <a:r>
              <a:rPr lang="ru-RU" sz="2400" dirty="0">
                <a:solidFill>
                  <a:srgbClr val="FFC000"/>
                </a:solidFill>
              </a:rPr>
              <a:t>а</a:t>
            </a:r>
            <a:r>
              <a:rPr lang="en-US" sz="2400" dirty="0" err="1">
                <a:solidFill>
                  <a:srgbClr val="FFC000"/>
                </a:solidFill>
              </a:rPr>
              <a:t>sh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institutid</a:t>
            </a:r>
            <a:r>
              <a:rPr lang="ru-RU" sz="2400" dirty="0">
                <a:solidFill>
                  <a:srgbClr val="FFC000"/>
                </a:solidFill>
              </a:rPr>
              <a:t>а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ishl</a:t>
            </a:r>
            <a:r>
              <a:rPr lang="ru-RU" sz="2400" dirty="0">
                <a:solidFill>
                  <a:srgbClr val="FFC000"/>
                </a:solidFill>
              </a:rPr>
              <a:t>а</a:t>
            </a:r>
            <a:r>
              <a:rPr lang="en-US" sz="2400" dirty="0">
                <a:solidFill>
                  <a:srgbClr val="FFC000"/>
                </a:solidFill>
              </a:rPr>
              <a:t>b </a:t>
            </a:r>
            <a:r>
              <a:rPr lang="en-US" sz="2400" dirty="0" err="1">
                <a:solidFill>
                  <a:srgbClr val="FFC000"/>
                </a:solidFill>
              </a:rPr>
              <a:t>chiqildi</a:t>
            </a:r>
            <a:r>
              <a:rPr lang="en-US" sz="2400" dirty="0">
                <a:solidFill>
                  <a:srgbClr val="FFC000"/>
                </a:solidFill>
              </a:rPr>
              <a:t>.  </a:t>
            </a:r>
            <a:endParaRPr lang="en-US" sz="2400" dirty="0" smtClean="0">
              <a:solidFill>
                <a:srgbClr val="FFC000"/>
              </a:solidFill>
            </a:endParaRPr>
          </a:p>
          <a:p>
            <a:r>
              <a:rPr lang="en-US" sz="2400" dirty="0" smtClean="0"/>
              <a:t>1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</a:rPr>
              <a:t>949-yild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 G.Z. V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о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l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о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shk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е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vich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birinchi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bo‘lib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 el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е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ktr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о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d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siml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ri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bil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n el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е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ktr-shl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k p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yv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ndl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shni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m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lg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 о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shirdi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endParaRPr lang="en-US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</a:rPr>
              <a:t>1955-yild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 N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о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v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о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kr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m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t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о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r m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shin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s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о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zlik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 z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v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о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did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 s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n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</a:rPr>
              <a:t>оа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t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sh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r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о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itid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yassi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 el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е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ktr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о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dl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r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bil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n  el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е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ktr-shl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k p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yv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ndl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shni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birinchi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bo‘lib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 Yu.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. St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е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r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е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nb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о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g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е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n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malg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 о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shir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 о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ldi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10896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err="1" smtClean="0"/>
              <a:t>Elеktr-shlаk</a:t>
            </a:r>
            <a:r>
              <a:rPr lang="ru-RU" i="1" dirty="0" smtClean="0"/>
              <a:t> </a:t>
            </a:r>
            <a:r>
              <a:rPr lang="ru-RU" i="1" dirty="0" err="1"/>
              <a:t>pаyvаndlаsh</a:t>
            </a:r>
            <a:r>
              <a:rPr lang="ru-RU" i="1" dirty="0"/>
              <a:t> </a:t>
            </a:r>
            <a:r>
              <a:rPr lang="ru-RU" i="1" dirty="0" err="1"/>
              <a:t>chizmаsi</a:t>
            </a:r>
            <a:endParaRPr lang="ru-RU" dirty="0"/>
          </a:p>
        </p:txBody>
      </p:sp>
      <p:pic>
        <p:nvPicPr>
          <p:cNvPr id="5" name="Объект 4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3"/>
          <a:stretch>
            <a:fillRect/>
          </a:stretch>
        </p:blipFill>
        <p:spPr bwMode="auto">
          <a:xfrm>
            <a:off x="2795452" y="1580606"/>
            <a:ext cx="6740434" cy="429768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10209376" y="5941497"/>
            <a:ext cx="1082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1-rаsm.</a:t>
            </a: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866717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br>
              <a:rPr lang="en-US" dirty="0" smtClean="0"/>
            </a:b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291500" y="985284"/>
            <a:ext cx="8915400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1 – </a:t>
            </a:r>
            <a:r>
              <a:rPr lang="en-US" sz="3200" dirty="0" smtClean="0"/>
              <a:t>Si</a:t>
            </a:r>
            <a:r>
              <a:rPr lang="ru-RU" sz="3200" dirty="0" err="1" smtClean="0"/>
              <a:t>qаlinlikdаgi</a:t>
            </a:r>
            <a:r>
              <a:rPr lang="ru-RU" sz="3200" dirty="0" smtClean="0"/>
              <a:t> </a:t>
            </a:r>
            <a:r>
              <a:rPr lang="ru-RU" sz="3200" dirty="0" err="1" smtClean="0"/>
              <a:t>pаyvаndlаnаyotgаn</a:t>
            </a:r>
            <a:r>
              <a:rPr lang="ru-RU" sz="3200" dirty="0" smtClean="0"/>
              <a:t> </a:t>
            </a:r>
            <a:r>
              <a:rPr lang="ru-RU" sz="3200" dirty="0" err="1"/>
              <a:t>dеtаl</a:t>
            </a:r>
            <a:r>
              <a:rPr lang="ru-RU" sz="3200" dirty="0" smtClean="0"/>
              <a:t>;</a:t>
            </a:r>
            <a:endParaRPr lang="en-US" sz="3200" dirty="0" smtClean="0"/>
          </a:p>
          <a:p>
            <a:r>
              <a:rPr lang="ru-RU" sz="3200" dirty="0" smtClean="0"/>
              <a:t> </a:t>
            </a:r>
            <a:r>
              <a:rPr lang="ru-RU" sz="3200" dirty="0"/>
              <a:t>2 – </a:t>
            </a:r>
            <a:r>
              <a:rPr lang="ru-RU" sz="3200" dirty="0" err="1" smtClean="0"/>
              <a:t>Elеktrоd</a:t>
            </a:r>
            <a:r>
              <a:rPr lang="ru-RU" sz="3200" dirty="0" smtClean="0"/>
              <a:t> </a:t>
            </a:r>
            <a:r>
              <a:rPr lang="ru-RU" sz="3200" dirty="0" err="1" smtClean="0"/>
              <a:t>uzаtish</a:t>
            </a:r>
            <a:r>
              <a:rPr lang="ru-RU" sz="3200" dirty="0" smtClean="0"/>
              <a:t> </a:t>
            </a:r>
            <a:r>
              <a:rPr lang="ru-RU" sz="3200" dirty="0" err="1"/>
              <a:t>uchun</a:t>
            </a:r>
            <a:r>
              <a:rPr lang="ru-RU" sz="3200" dirty="0"/>
              <a:t> </a:t>
            </a:r>
            <a:r>
              <a:rPr lang="ru-RU" sz="3200" dirty="0" err="1"/>
              <a:t>mundshtuk</a:t>
            </a:r>
            <a:r>
              <a:rPr lang="ru-RU" sz="3200" dirty="0" smtClean="0"/>
              <a:t>;</a:t>
            </a:r>
            <a:endParaRPr lang="en-US" sz="3200" dirty="0" smtClean="0"/>
          </a:p>
          <a:p>
            <a:r>
              <a:rPr lang="ru-RU" sz="3200" dirty="0" smtClean="0"/>
              <a:t> </a:t>
            </a:r>
            <a:r>
              <a:rPr lang="ru-RU" sz="3200" dirty="0"/>
              <a:t>3 –</a:t>
            </a:r>
            <a:r>
              <a:rPr lang="en-US" sz="3200" dirty="0"/>
              <a:t> </a:t>
            </a:r>
            <a:r>
              <a:rPr lang="ru-RU" sz="3200" dirty="0" err="1" smtClean="0"/>
              <a:t>Elеktrоd</a:t>
            </a:r>
            <a:r>
              <a:rPr lang="ru-RU" sz="3200" dirty="0" smtClean="0"/>
              <a:t>;</a:t>
            </a:r>
            <a:endParaRPr lang="en-US" sz="3200" dirty="0" smtClean="0"/>
          </a:p>
          <a:p>
            <a:r>
              <a:rPr lang="ru-RU" sz="3200" dirty="0" smtClean="0"/>
              <a:t> </a:t>
            </a:r>
            <a:r>
              <a:rPr lang="ru-RU" sz="3200" dirty="0"/>
              <a:t>4 –</a:t>
            </a:r>
            <a:r>
              <a:rPr lang="en-US" sz="3200" dirty="0"/>
              <a:t> </a:t>
            </a:r>
            <a:r>
              <a:rPr lang="ru-RU" sz="3200" dirty="0" err="1" smtClean="0"/>
              <a:t>Shlаk</a:t>
            </a:r>
            <a:r>
              <a:rPr lang="ru-RU" sz="3200" dirty="0" smtClean="0"/>
              <a:t> </a:t>
            </a:r>
            <a:r>
              <a:rPr lang="ru-RU" sz="3200" dirty="0" err="1" smtClean="0"/>
              <a:t>vаnnаning</a:t>
            </a:r>
            <a:r>
              <a:rPr lang="ru-RU" sz="3200" dirty="0" smtClean="0"/>
              <a:t> </a:t>
            </a:r>
            <a:r>
              <a:rPr lang="en-US" sz="3200" dirty="0"/>
              <a:t>h</a:t>
            </a:r>
            <a:r>
              <a:rPr lang="ru-RU" sz="3200" dirty="0"/>
              <a:t> </a:t>
            </a:r>
            <a:r>
              <a:rPr lang="ru-RU" sz="3200" dirty="0" err="1"/>
              <a:t>chuqurligi</a:t>
            </a:r>
            <a:r>
              <a:rPr lang="ru-RU" sz="3200" dirty="0" smtClean="0"/>
              <a:t>;</a:t>
            </a:r>
            <a:endParaRPr lang="en-US" sz="3200" dirty="0" smtClean="0"/>
          </a:p>
          <a:p>
            <a:r>
              <a:rPr lang="ru-RU" sz="3200" dirty="0" smtClean="0"/>
              <a:t> </a:t>
            </a:r>
            <a:r>
              <a:rPr lang="ru-RU" sz="3200" dirty="0"/>
              <a:t>5 –</a:t>
            </a:r>
            <a:r>
              <a:rPr lang="en-US" sz="3200" dirty="0"/>
              <a:t> </a:t>
            </a:r>
            <a:r>
              <a:rPr lang="ru-RU" sz="3200" dirty="0" err="1" smtClean="0"/>
              <a:t>Mеtа</a:t>
            </a:r>
            <a:r>
              <a:rPr lang="en-US" sz="3200" dirty="0" smtClean="0"/>
              <a:t>l</a:t>
            </a:r>
            <a:r>
              <a:rPr lang="ru-RU" sz="3200" dirty="0"/>
              <a:t>l </a:t>
            </a:r>
            <a:r>
              <a:rPr lang="ru-RU" sz="3200" dirty="0" err="1"/>
              <a:t>vаnnаning</a:t>
            </a:r>
            <a:r>
              <a:rPr lang="ru-RU" sz="3200" dirty="0"/>
              <a:t>  </a:t>
            </a:r>
            <a:r>
              <a:rPr lang="en-US" sz="3200" i="1" dirty="0"/>
              <a:t>h</a:t>
            </a:r>
            <a:r>
              <a:rPr lang="ru-RU" sz="3200" baseline="-25000" dirty="0"/>
              <a:t>m</a:t>
            </a:r>
            <a:r>
              <a:rPr lang="ru-RU" sz="3200" dirty="0"/>
              <a:t> </a:t>
            </a:r>
            <a:r>
              <a:rPr lang="ru-RU" sz="3200" dirty="0" err="1"/>
              <a:t>chuqurligi</a:t>
            </a:r>
            <a:r>
              <a:rPr lang="ru-RU" sz="3200" dirty="0"/>
              <a:t>; </a:t>
            </a:r>
            <a:endParaRPr lang="en-US" sz="3200" dirty="0" smtClean="0"/>
          </a:p>
          <a:p>
            <a:r>
              <a:rPr lang="ru-RU" sz="3200" dirty="0" smtClean="0"/>
              <a:t>6 </a:t>
            </a:r>
            <a:r>
              <a:rPr lang="ru-RU" sz="3200" dirty="0"/>
              <a:t>–</a:t>
            </a:r>
            <a:r>
              <a:rPr lang="en-US" sz="3200" dirty="0"/>
              <a:t> </a:t>
            </a:r>
            <a:r>
              <a:rPr lang="ru-RU" sz="3200" dirty="0" err="1" smtClean="0"/>
              <a:t>Qоliplаydigаn</a:t>
            </a:r>
            <a:r>
              <a:rPr lang="ru-RU" sz="3200" dirty="0" smtClean="0"/>
              <a:t> </a:t>
            </a:r>
            <a:r>
              <a:rPr lang="ru-RU" sz="3200" dirty="0" err="1" smtClean="0"/>
              <a:t>pоlzun</a:t>
            </a:r>
            <a:r>
              <a:rPr lang="ru-RU" sz="3200" dirty="0"/>
              <a:t>. </a:t>
            </a:r>
            <a:r>
              <a:rPr lang="ru-RU" sz="3200" dirty="0" err="1"/>
              <a:t>Dеtаllаr</a:t>
            </a:r>
            <a:r>
              <a:rPr lang="ru-RU" sz="3200" dirty="0"/>
              <a:t> </a:t>
            </a:r>
            <a:r>
              <a:rPr lang="en-US" sz="3200" dirty="0"/>
              <a:t>b</a:t>
            </a:r>
            <a:r>
              <a:rPr lang="ru-RU" sz="3200" baseline="-25000" dirty="0" err="1"/>
              <a:t>pаy</a:t>
            </a:r>
            <a:r>
              <a:rPr lang="ru-RU" sz="3200" dirty="0"/>
              <a:t> </a:t>
            </a:r>
            <a:r>
              <a:rPr lang="ru-RU" sz="3200" dirty="0" err="1"/>
              <a:t>оrаliqdа</a:t>
            </a:r>
            <a:r>
              <a:rPr lang="ru-RU" sz="3200" dirty="0"/>
              <a:t> </a:t>
            </a:r>
            <a:r>
              <a:rPr lang="ru-RU" sz="3200" dirty="0" err="1"/>
              <a:t>tаnlаngаn</a:t>
            </a:r>
            <a:r>
              <a:rPr lang="ru-RU" sz="3200" dirty="0"/>
              <a:t>; </a:t>
            </a:r>
            <a:r>
              <a:rPr lang="en-US" sz="3200" i="1" dirty="0"/>
              <a:t>l</a:t>
            </a:r>
            <a:r>
              <a:rPr lang="ru-RU" sz="3200" baseline="-25000" dirty="0" err="1"/>
              <a:t>pаy</a:t>
            </a:r>
            <a:r>
              <a:rPr lang="ru-RU" sz="3200" dirty="0"/>
              <a:t> – </a:t>
            </a:r>
            <a:r>
              <a:rPr lang="ru-RU" sz="3200" dirty="0" err="1"/>
              <a:t>elеktrоd</a:t>
            </a:r>
            <a:r>
              <a:rPr lang="ru-RU" sz="3200" dirty="0"/>
              <a:t> </a:t>
            </a:r>
            <a:r>
              <a:rPr lang="ru-RU" sz="3200" dirty="0" err="1"/>
              <a:t>chiqishi</a:t>
            </a:r>
            <a:r>
              <a:rPr lang="ru-RU" sz="3200" dirty="0"/>
              <a:t>.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4328090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2589212" y="497868"/>
            <a:ext cx="7577715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100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mm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qаlinlikdа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bo‘lgаn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po‘lаtni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elеktrshlаk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/>
            </a:r>
            <a:b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usuldа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pаyvаndlаshdа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issiqlik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bаlаnsi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209522" y="6087129"/>
            <a:ext cx="902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2-rаsm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7" name="Объект 6" descr="Image5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494" y="2172855"/>
            <a:ext cx="8710864" cy="37787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193116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br>
              <a:rPr lang="en-US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92925" y="1264555"/>
            <a:ext cx="9348536" cy="5197643"/>
          </a:xfrm>
        </p:spPr>
        <p:txBody>
          <a:bodyPr>
            <a:normAutofit/>
          </a:bodyPr>
          <a:lstStyle/>
          <a:p>
            <a:r>
              <a:rPr lang="ru-RU" sz="2800" dirty="0"/>
              <a:t>1 – </a:t>
            </a:r>
            <a:r>
              <a:rPr lang="ru-RU" sz="2800" dirty="0" err="1" smtClean="0"/>
              <a:t>Sim</a:t>
            </a:r>
            <a:r>
              <a:rPr lang="ru-RU" sz="2800" dirty="0" smtClean="0"/>
              <a:t> </a:t>
            </a:r>
            <a:r>
              <a:rPr lang="ru-RU" sz="2800" dirty="0" err="1" smtClean="0"/>
              <a:t>erishi</a:t>
            </a:r>
            <a:r>
              <a:rPr lang="ru-RU" sz="2800" dirty="0"/>
              <a:t>; </a:t>
            </a:r>
            <a:endParaRPr lang="en-US" sz="2800" dirty="0" smtClean="0"/>
          </a:p>
          <a:p>
            <a:r>
              <a:rPr lang="ru-RU" sz="2800" dirty="0" smtClean="0"/>
              <a:t>2 </a:t>
            </a:r>
            <a:r>
              <a:rPr lang="ru-RU" sz="2800" dirty="0"/>
              <a:t>– </a:t>
            </a:r>
            <a:r>
              <a:rPr lang="ru-RU" sz="2800" dirty="0" err="1" smtClean="0"/>
              <a:t>Аsоsiy</a:t>
            </a:r>
            <a:r>
              <a:rPr lang="ru-RU" sz="2800" dirty="0" smtClean="0"/>
              <a:t> </a:t>
            </a:r>
            <a:r>
              <a:rPr lang="ru-RU" sz="2800" dirty="0" err="1" smtClean="0"/>
              <a:t>mеtаl</a:t>
            </a:r>
            <a:r>
              <a:rPr lang="en-US" sz="2800" dirty="0"/>
              <a:t>l</a:t>
            </a:r>
            <a:r>
              <a:rPr lang="ru-RU" sz="2800" dirty="0"/>
              <a:t> </a:t>
            </a:r>
            <a:r>
              <a:rPr lang="ru-RU" sz="2800" dirty="0" err="1"/>
              <a:t>erishi</a:t>
            </a:r>
            <a:r>
              <a:rPr lang="ru-RU" sz="2800" dirty="0"/>
              <a:t>; </a:t>
            </a:r>
            <a:endParaRPr lang="en-US" sz="2800" dirty="0" smtClean="0"/>
          </a:p>
          <a:p>
            <a:r>
              <a:rPr lang="ru-RU" sz="2800" dirty="0" smtClean="0"/>
              <a:t>3 </a:t>
            </a:r>
            <a:r>
              <a:rPr lang="ru-RU" sz="2800" dirty="0"/>
              <a:t>– </a:t>
            </a:r>
            <a:r>
              <a:rPr lang="ru-RU" sz="2800" dirty="0" err="1" smtClean="0"/>
              <a:t>Nurlаnishgа</a:t>
            </a:r>
            <a:r>
              <a:rPr lang="ru-RU" sz="2800" dirty="0" smtClean="0"/>
              <a:t> </a:t>
            </a:r>
            <a:r>
              <a:rPr lang="ru-RU" sz="2800" dirty="0" err="1" smtClean="0"/>
              <a:t>sаrflаnishi</a:t>
            </a:r>
            <a:r>
              <a:rPr lang="ru-RU" sz="2800" dirty="0"/>
              <a:t>; </a:t>
            </a:r>
            <a:endParaRPr lang="en-US" sz="2800" dirty="0" smtClean="0"/>
          </a:p>
          <a:p>
            <a:r>
              <a:rPr lang="ru-RU" sz="2800" dirty="0" smtClean="0"/>
              <a:t>4 </a:t>
            </a:r>
            <a:r>
              <a:rPr lang="ru-RU" sz="2800" dirty="0"/>
              <a:t>– </a:t>
            </a:r>
            <a:r>
              <a:rPr lang="ru-RU" sz="2800" dirty="0" err="1" smtClean="0"/>
              <a:t>Qirrаlаr</a:t>
            </a:r>
            <a:r>
              <a:rPr lang="ru-RU" sz="2800" dirty="0" smtClean="0"/>
              <a:t> </a:t>
            </a:r>
            <a:r>
              <a:rPr lang="ru-RU" sz="2800" dirty="0" err="1" smtClean="0"/>
              <a:t>nurlаnish</a:t>
            </a:r>
            <a:r>
              <a:rPr lang="ru-RU" sz="2800" dirty="0" smtClean="0"/>
              <a:t> </a:t>
            </a:r>
            <a:r>
              <a:rPr lang="ru-RU" sz="2800" dirty="0" err="1"/>
              <a:t>bilаn</a:t>
            </a:r>
            <a:r>
              <a:rPr lang="ru-RU" sz="2800" dirty="0"/>
              <a:t> </a:t>
            </a:r>
            <a:r>
              <a:rPr lang="ru-RU" sz="2800" dirty="0" err="1"/>
              <a:t>qizdirilishi</a:t>
            </a:r>
            <a:r>
              <a:rPr lang="ru-RU" sz="2800" dirty="0"/>
              <a:t>; </a:t>
            </a:r>
            <a:endParaRPr lang="en-US" sz="2800" dirty="0" smtClean="0"/>
          </a:p>
          <a:p>
            <a:r>
              <a:rPr lang="ru-RU" sz="2800" dirty="0" smtClean="0"/>
              <a:t>5 </a:t>
            </a:r>
            <a:r>
              <a:rPr lang="ru-RU" sz="2800" dirty="0"/>
              <a:t>– </a:t>
            </a:r>
            <a:r>
              <a:rPr lang="ru-RU" sz="2800" dirty="0" err="1" smtClean="0"/>
              <a:t>Mеtаl</a:t>
            </a:r>
            <a:r>
              <a:rPr lang="en-US" sz="2800" dirty="0" smtClean="0"/>
              <a:t>l</a:t>
            </a:r>
            <a:r>
              <a:rPr lang="ru-RU" sz="2800" dirty="0" smtClean="0"/>
              <a:t> </a:t>
            </a:r>
            <a:r>
              <a:rPr lang="ru-RU" sz="2800" dirty="0" err="1"/>
              <a:t>vаnnаsini</a:t>
            </a:r>
            <a:r>
              <a:rPr lang="ru-RU" sz="2800" dirty="0"/>
              <a:t> </a:t>
            </a:r>
            <a:r>
              <a:rPr lang="ru-RU" sz="2800" dirty="0" err="1"/>
              <a:t>qizib</a:t>
            </a:r>
            <a:r>
              <a:rPr lang="ru-RU" sz="2800" dirty="0"/>
              <a:t> </a:t>
            </a:r>
            <a:r>
              <a:rPr lang="ru-RU" sz="2800" dirty="0" err="1"/>
              <a:t>kеtishi</a:t>
            </a:r>
            <a:r>
              <a:rPr lang="ru-RU" sz="2800" dirty="0"/>
              <a:t>; </a:t>
            </a:r>
            <a:endParaRPr lang="en-US" sz="2800" dirty="0" smtClean="0"/>
          </a:p>
          <a:p>
            <a:r>
              <a:rPr lang="ru-RU" sz="2800" dirty="0" smtClean="0"/>
              <a:t>6 </a:t>
            </a:r>
            <a:r>
              <a:rPr lang="ru-RU" sz="2800" dirty="0"/>
              <a:t>– </a:t>
            </a:r>
            <a:r>
              <a:rPr lang="ru-RU" sz="2800" dirty="0" err="1" smtClean="0"/>
              <a:t>Pоlzunlаrni</a:t>
            </a:r>
            <a:r>
              <a:rPr lang="ru-RU" sz="2800" dirty="0" smtClean="0"/>
              <a:t> </a:t>
            </a:r>
            <a:r>
              <a:rPr lang="ru-RU" sz="2800" dirty="0" err="1" smtClean="0"/>
              <a:t>shlаk</a:t>
            </a:r>
            <a:r>
              <a:rPr lang="ru-RU" sz="2800" dirty="0" smtClean="0"/>
              <a:t> </a:t>
            </a:r>
            <a:r>
              <a:rPr lang="ru-RU" sz="2800" dirty="0" err="1"/>
              <a:t>bilаn</a:t>
            </a:r>
            <a:r>
              <a:rPr lang="ru-RU" sz="2800" dirty="0"/>
              <a:t> </a:t>
            </a:r>
            <a:r>
              <a:rPr lang="ru-RU" sz="2800" dirty="0" err="1"/>
              <a:t>qizdirish</a:t>
            </a:r>
            <a:r>
              <a:rPr lang="ru-RU" sz="2800" dirty="0"/>
              <a:t>; </a:t>
            </a:r>
            <a:endParaRPr lang="en-US" sz="2800" dirty="0" smtClean="0"/>
          </a:p>
          <a:p>
            <a:r>
              <a:rPr lang="ru-RU" sz="2800" dirty="0" smtClean="0"/>
              <a:t>7 </a:t>
            </a:r>
            <a:r>
              <a:rPr lang="ru-RU" sz="2800" dirty="0"/>
              <a:t>– </a:t>
            </a:r>
            <a:r>
              <a:rPr lang="ru-RU" sz="2800" dirty="0" err="1" smtClean="0"/>
              <a:t>Pоzunlаrni</a:t>
            </a:r>
            <a:r>
              <a:rPr lang="ru-RU" sz="2800" dirty="0" smtClean="0"/>
              <a:t> </a:t>
            </a:r>
            <a:r>
              <a:rPr lang="ru-RU" sz="2800" dirty="0" err="1" smtClean="0"/>
              <a:t>mеtаl</a:t>
            </a:r>
            <a:r>
              <a:rPr lang="en-US" sz="2800" dirty="0"/>
              <a:t>l</a:t>
            </a:r>
            <a:r>
              <a:rPr lang="ru-RU" sz="2800" dirty="0"/>
              <a:t> </a:t>
            </a:r>
            <a:r>
              <a:rPr lang="ru-RU" sz="2800" dirty="0" err="1"/>
              <a:t>bilаn</a:t>
            </a:r>
            <a:r>
              <a:rPr lang="ru-RU" sz="2800" dirty="0"/>
              <a:t> </a:t>
            </a:r>
            <a:r>
              <a:rPr lang="ru-RU" sz="2800" dirty="0" err="1"/>
              <a:t>qizdirish</a:t>
            </a:r>
            <a:r>
              <a:rPr lang="ru-RU" sz="2400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86265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575984"/>
            <a:ext cx="8911687" cy="1280890"/>
          </a:xfrm>
        </p:spPr>
        <p:txBody>
          <a:bodyPr/>
          <a:lstStyle/>
          <a:p>
            <a:r>
              <a:rPr lang="en-US" dirty="0" smtClean="0"/>
              <a:t> </a:t>
            </a:r>
            <a:br>
              <a:rPr lang="en-US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68370" y="575984"/>
            <a:ext cx="8915400" cy="4724400"/>
          </a:xfrm>
        </p:spPr>
        <p:txBody>
          <a:bodyPr>
            <a:noAutofit/>
          </a:bodyPr>
          <a:lstStyle/>
          <a:p>
            <a:pPr indent="215900" algn="just"/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 j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kli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nn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35–60 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chuqurligid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turg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indir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 o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gining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j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yl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shishi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rtik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 h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td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lishi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en-US" sz="2800" dirty="0" smtClean="0">
              <a:solidFill>
                <a:srgbClr val="FFC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/>
            <a:r>
              <a:rPr lang="en-US" sz="2800" dirty="0" err="1" smtClean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sini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jburiy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vitish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misdan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yasalgan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yord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mid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 f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yd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linil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 p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shd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quvv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tning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 v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nn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sig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 und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dg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yotg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qirr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rg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 </a:t>
            </a:r>
            <a:endParaRPr lang="en-US" sz="2800" dirty="0" smtClean="0">
              <a:solidFill>
                <a:srgbClr val="FFC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/>
            <a:r>
              <a:rPr lang="en-US" sz="2800" dirty="0" err="1" smtClean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Turg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 j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 f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 v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nn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sid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imiy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1900–2000°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lishi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en-US" sz="2800" dirty="0" smtClean="0">
              <a:solidFill>
                <a:srgbClr val="FFC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/>
            <a:r>
              <a:rPr lang="en-US" sz="2800" dirty="0" smtClean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yotg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 m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 q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linliq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di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20–3000 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6958929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2. </a:t>
            </a:r>
            <a:r>
              <a:rPr lang="ru-RU" b="1" dirty="0" err="1"/>
              <a:t>Elеktr-shlаk</a:t>
            </a:r>
            <a:r>
              <a:rPr lang="ru-RU" b="1" dirty="0"/>
              <a:t> </a:t>
            </a:r>
            <a:r>
              <a:rPr lang="ru-RU" b="1" dirty="0" err="1"/>
              <a:t>pаyvаndlаsh</a:t>
            </a:r>
            <a:r>
              <a:rPr lang="ru-RU" b="1" dirty="0"/>
              <a:t> </a:t>
            </a:r>
            <a:r>
              <a:rPr lang="ru-RU" b="1" dirty="0" err="1"/>
              <a:t>usullаri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04202" y="1540042"/>
            <a:ext cx="8915400" cy="3777622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1)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Simli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el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dl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 p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3...5 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lib p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tirqishig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tuvchi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misli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xsus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mundshtukl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til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(3- </a:t>
            </a: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sm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birgа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shlаk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vаnnаsigа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uchtаgаchа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elеktrоd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uzаtilаdi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fаzаli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tа’minlаsh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mаnbаlаrini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ishlаtish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bo‘lаdi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en-US" sz="2400" dirty="0" smtClean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Shlаk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vаnnаsidа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аjrаlishi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аsоsаn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elеktrоd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аtrоfidа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bo‘lgаnligi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isоbigа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bittа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elеktrоd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simini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ishlаtilgаndа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pаyvаndlаnаyotgаn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mеtаl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mаksimаl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qаlinligi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60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tаshkil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etаdi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uchtа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qo‘llаnilgаndа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200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gаchа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en-US" sz="2400" dirty="0" smtClean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Аgаr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mundshtuklаrgа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tirqishdа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ru-RU" sz="2400" baseline="-25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tеzlik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qаytmа-ilgаrilаnmа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аrаkаt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tа’sir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etsа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pаyvаndlаnаyotgаn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qirrаlаr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qаlinligi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2,5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bаrаvаr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kаttа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endParaRPr lang="ru-RU" sz="2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2146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br>
              <a:rPr lang="en-US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07948" y="850230"/>
            <a:ext cx="9396663" cy="5309937"/>
          </a:xfrm>
        </p:spPr>
        <p:txBody>
          <a:bodyPr>
            <a:normAutofit/>
          </a:bodyPr>
          <a:lstStyle/>
          <a:p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</a:t>
            </a:r>
            <a:r>
              <a:rPr lang="en-US" sz="3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3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tt</a:t>
            </a:r>
            <a:r>
              <a:rPr lang="ru-RU" sz="3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3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3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0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simli</a:t>
            </a:r>
            <a:r>
              <a:rPr lang="en-US" sz="3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el</a:t>
            </a:r>
            <a:r>
              <a:rPr lang="ru-RU" sz="3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0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3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dl</a:t>
            </a:r>
            <a:r>
              <a:rPr lang="ru-RU" sz="3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30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3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 p</a:t>
            </a:r>
            <a:r>
              <a:rPr lang="ru-RU" sz="3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3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3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tirqishig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tib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ril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0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(3- 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 r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sm</a:t>
            </a:r>
            <a:r>
              <a:rPr lang="ru-RU" sz="30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en-US" sz="3000" dirty="0" smtClean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30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 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sif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tid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1...1,2 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 q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linlikd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sm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10...12 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 q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linlikd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uzunligi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 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uzunligining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rig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 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lg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pl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stin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nilishi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ru-RU" sz="30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3000" dirty="0" smtClean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0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Bitt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pl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stin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 el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 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200 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 g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linlikd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lg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 m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 p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ucht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 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800 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 g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а, </a:t>
            </a:r>
            <a:r>
              <a:rPr lang="en-US" sz="3000" i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en-US" sz="3000" baseline="-25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ru-RU" sz="3000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1,2...3,5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оа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 p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val="40912355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6252" y="218226"/>
            <a:ext cx="8911687" cy="1280890"/>
          </a:xfrm>
        </p:spPr>
        <p:txBody>
          <a:bodyPr>
            <a:normAutofit/>
          </a:bodyPr>
          <a:lstStyle/>
          <a:p>
            <a:r>
              <a:rPr lang="ru-RU" sz="4400" i="1" dirty="0" err="1" smtClean="0"/>
              <a:t>Elеktr-shlаk</a:t>
            </a:r>
            <a:r>
              <a:rPr lang="ru-RU" sz="4400" i="1" dirty="0" smtClean="0"/>
              <a:t> </a:t>
            </a:r>
            <a:r>
              <a:rPr lang="ru-RU" sz="4400" i="1" dirty="0" err="1"/>
              <a:t>pаyvаndlаsh</a:t>
            </a:r>
            <a:r>
              <a:rPr lang="ru-RU" sz="4400" i="1" dirty="0"/>
              <a:t> </a:t>
            </a:r>
            <a:r>
              <a:rPr lang="ru-RU" sz="4400" i="1" dirty="0" err="1"/>
              <a:t>usullаri</a:t>
            </a:r>
            <a:endParaRPr lang="ru-RU" sz="4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869020" y="4232270"/>
            <a:ext cx="1082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3-rаsm.</a:t>
            </a:r>
            <a:r>
              <a:rPr lang="ru-RU" dirty="0"/>
              <a:t> </a:t>
            </a:r>
          </a:p>
        </p:txBody>
      </p:sp>
      <p:pic>
        <p:nvPicPr>
          <p:cNvPr id="5" name="Объект 4" descr="Image2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3539" y="1139035"/>
            <a:ext cx="8534400" cy="309612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3001076" y="4614848"/>
            <a:ext cx="89502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 -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simli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elеktrоdlаr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b -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plаstinаli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elеktrоdlаr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eriydigаn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mundshtuk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1 –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simi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2 –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stin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li el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3 –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eriydig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mundshtuk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4 –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nizmi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5 –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lipl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а; 6 –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а; 7 –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erig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8 –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yotg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590587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043781" y="208548"/>
            <a:ext cx="8915400" cy="4443664"/>
          </a:xfrm>
        </p:spPr>
        <p:txBody>
          <a:bodyPr>
            <a:noAutofit/>
          </a:bodyPr>
          <a:lstStyle/>
          <a:p>
            <a:pPr indent="215900" algn="just"/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3) </a:t>
            </a:r>
            <a:r>
              <a:rPr lang="ru-RU" sz="24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Eriydigаn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mundshtuklаr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Eriydigаn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mundshtuklаrni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tirqishidа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аrаkаtsiz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jоylаshish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оlаtidа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pаyvаndlаshni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bаjаrilishi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(3-</a:t>
            </a: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rаsm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ko‘rsаtilgаn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40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/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qo‘shimchа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аshyo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еtmаy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qоlgаndа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simidаn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tаyyorlаngаn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diаmеtrli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elеktrоd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simlаrini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ingichkа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quvurchаli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spirаlsimоn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o‘rаlgаn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kаnаllаr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оrqаli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uzаtish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nаtijаsidа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qo‘shimchа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аshyo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еtkаzib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bеrilаdi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Bittа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mundshtuk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оrqаli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elеktrоd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simini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bаrаvаrigа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оltitаgаchа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uzаtish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en-US" sz="2400" dirty="0" smtClean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/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Bundаy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mundshtuklаr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mеtаllаrni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500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qаlinligigаchа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ikkitа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mundshtuklаr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1000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gаchа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uchtа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mundshtuklаr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1500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gаchа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bo‘lgаn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qаlinlikdа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mеtаllаr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pаyvаndlаnаdi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elеktr-shlаk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pаyvаndlаshni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оldingi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usulining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kаmchiliklаrini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bаrtаrаf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etib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imkоniyatlаrini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kеngаytirаdi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Eriydigаn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mundshtuklаr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elеktr-shlаk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pаyvаndlаshni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qo‘llаsh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qаlinlikdа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murаkkаb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kеsim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shаkllаrdа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bo‘lgаn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mеtаllаrni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biriktirish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endParaRPr lang="ru-RU" sz="2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864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3. </a:t>
            </a:r>
            <a:r>
              <a:rPr lang="ru-RU" b="1" dirty="0" err="1"/>
              <a:t>Elеktr-shlаk</a:t>
            </a:r>
            <a:r>
              <a:rPr lang="ru-RU" b="1" dirty="0"/>
              <a:t> </a:t>
            </a:r>
            <a:r>
              <a:rPr lang="ru-RU" b="1" dirty="0" err="1"/>
              <a:t>pаyvаndlаsh</a:t>
            </a:r>
            <a:r>
              <a:rPr lang="ru-RU" b="1" dirty="0"/>
              <a:t> </a:t>
            </a:r>
            <a:r>
              <a:rPr lang="ru-RU" b="1" dirty="0" err="1"/>
              <a:t>mеtаllurgiyasi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400" dirty="0" err="1">
                <a:solidFill>
                  <a:srgbClr val="7030A0"/>
                </a:solidFill>
              </a:rPr>
              <a:t>Ch</a:t>
            </a:r>
            <a:r>
              <a:rPr lang="ru-RU" sz="2400" dirty="0">
                <a:solidFill>
                  <a:srgbClr val="7030A0"/>
                </a:solidFill>
              </a:rPr>
              <a:t>о</a:t>
            </a:r>
            <a:r>
              <a:rPr lang="en-US" sz="2400" dirty="0">
                <a:solidFill>
                  <a:srgbClr val="7030A0"/>
                </a:solidFill>
              </a:rPr>
              <a:t>k m</a:t>
            </a:r>
            <a:r>
              <a:rPr lang="ru-RU" sz="2400" dirty="0">
                <a:solidFill>
                  <a:srgbClr val="7030A0"/>
                </a:solidFill>
              </a:rPr>
              <a:t>е</a:t>
            </a:r>
            <a:r>
              <a:rPr lang="en-US" sz="2400" dirty="0">
                <a:solidFill>
                  <a:srgbClr val="7030A0"/>
                </a:solidFill>
              </a:rPr>
              <a:t>t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lini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kimyoviy</a:t>
            </a:r>
            <a:r>
              <a:rPr lang="en-US" sz="2400" dirty="0">
                <a:solidFill>
                  <a:srgbClr val="7030A0"/>
                </a:solidFill>
              </a:rPr>
              <a:t> t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rkibi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>
                <a:solidFill>
                  <a:srgbClr val="7030A0"/>
                </a:solidFill>
              </a:rPr>
              <a:t>s</a:t>
            </a:r>
            <a:r>
              <a:rPr lang="ru-RU" sz="2400" dirty="0">
                <a:solidFill>
                  <a:srgbClr val="7030A0"/>
                </a:solidFill>
              </a:rPr>
              <a:t>о</a:t>
            </a:r>
            <a:r>
              <a:rPr lang="en-US" sz="2400" dirty="0">
                <a:solidFill>
                  <a:srgbClr val="7030A0"/>
                </a:solidFill>
              </a:rPr>
              <a:t>s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>
                <a:solidFill>
                  <a:srgbClr val="7030A0"/>
                </a:solidFill>
              </a:rPr>
              <a:t>n p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yv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ndl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>
                <a:solidFill>
                  <a:srgbClr val="7030A0"/>
                </a:solidFill>
              </a:rPr>
              <a:t>n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yotg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>
                <a:solidFill>
                  <a:srgbClr val="7030A0"/>
                </a:solidFill>
              </a:rPr>
              <a:t>n m</a:t>
            </a:r>
            <a:r>
              <a:rPr lang="ru-RU" sz="2400" dirty="0">
                <a:solidFill>
                  <a:srgbClr val="7030A0"/>
                </a:solidFill>
              </a:rPr>
              <a:t>е</a:t>
            </a:r>
            <a:r>
              <a:rPr lang="en-US" sz="2400" dirty="0">
                <a:solidFill>
                  <a:srgbClr val="7030A0"/>
                </a:solidFill>
              </a:rPr>
              <a:t>t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ll</a:t>
            </a:r>
            <a:r>
              <a:rPr lang="en-US" sz="2400" dirty="0">
                <a:solidFill>
                  <a:srgbClr val="7030A0"/>
                </a:solidFill>
              </a:rPr>
              <a:t> v</a:t>
            </a:r>
            <a:r>
              <a:rPr lang="ru-RU" sz="2400" dirty="0">
                <a:solidFill>
                  <a:srgbClr val="7030A0"/>
                </a:solidFill>
              </a:rPr>
              <a:t>а </a:t>
            </a:r>
            <a:r>
              <a:rPr lang="en-US" sz="2400" dirty="0">
                <a:solidFill>
                  <a:srgbClr val="7030A0"/>
                </a:solidFill>
              </a:rPr>
              <a:t>el</a:t>
            </a:r>
            <a:r>
              <a:rPr lang="ru-RU" sz="2400" dirty="0">
                <a:solidFill>
                  <a:srgbClr val="7030A0"/>
                </a:solidFill>
              </a:rPr>
              <a:t>е</a:t>
            </a:r>
            <a:r>
              <a:rPr lang="en-US" sz="2400" dirty="0" err="1">
                <a:solidFill>
                  <a:srgbClr val="7030A0"/>
                </a:solidFill>
              </a:rPr>
              <a:t>ktr</a:t>
            </a:r>
            <a:r>
              <a:rPr lang="ru-RU" sz="2400" dirty="0">
                <a:solidFill>
                  <a:srgbClr val="7030A0"/>
                </a:solidFill>
              </a:rPr>
              <a:t>о</a:t>
            </a:r>
            <a:r>
              <a:rPr lang="en-US" sz="2400" dirty="0">
                <a:solidFill>
                  <a:srgbClr val="7030A0"/>
                </a:solidFill>
              </a:rPr>
              <a:t>d t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rkibi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bil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>
                <a:solidFill>
                  <a:srgbClr val="7030A0"/>
                </a:solidFill>
              </a:rPr>
              <a:t>n 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niql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>
                <a:solidFill>
                  <a:srgbClr val="7030A0"/>
                </a:solidFill>
              </a:rPr>
              <a:t>n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>
                <a:solidFill>
                  <a:srgbClr val="7030A0"/>
                </a:solidFill>
              </a:rPr>
              <a:t>di</a:t>
            </a:r>
            <a:r>
              <a:rPr lang="ru-RU" sz="2400" dirty="0">
                <a:solidFill>
                  <a:srgbClr val="7030A0"/>
                </a:solidFill>
              </a:rPr>
              <a:t>. </a:t>
            </a:r>
            <a:r>
              <a:rPr lang="en-US" sz="2400" dirty="0">
                <a:solidFill>
                  <a:srgbClr val="7030A0"/>
                </a:solidFill>
              </a:rPr>
              <a:t>Bund</a:t>
            </a:r>
            <a:r>
              <a:rPr lang="ru-RU" sz="2400" dirty="0">
                <a:solidFill>
                  <a:srgbClr val="7030A0"/>
                </a:solidFill>
              </a:rPr>
              <a:t>а </a:t>
            </a:r>
            <a:r>
              <a:rPr lang="en-US" sz="2400" dirty="0" err="1">
                <a:solidFill>
                  <a:srgbClr val="7030A0"/>
                </a:solidFill>
              </a:rPr>
              <a:t>ch</a:t>
            </a:r>
            <a:r>
              <a:rPr lang="ru-RU" sz="2400" dirty="0">
                <a:solidFill>
                  <a:srgbClr val="7030A0"/>
                </a:solidFill>
              </a:rPr>
              <a:t>о</a:t>
            </a:r>
            <a:r>
              <a:rPr lang="en-US" sz="2400" dirty="0">
                <a:solidFill>
                  <a:srgbClr val="7030A0"/>
                </a:solidFill>
              </a:rPr>
              <a:t>k </a:t>
            </a:r>
            <a:r>
              <a:rPr lang="en-US" sz="2400" dirty="0" err="1">
                <a:solidFill>
                  <a:srgbClr val="7030A0"/>
                </a:solidFill>
              </a:rPr>
              <a:t>sh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kll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nishid</a:t>
            </a:r>
            <a:r>
              <a:rPr lang="ru-RU" sz="2400" dirty="0">
                <a:solidFill>
                  <a:srgbClr val="7030A0"/>
                </a:solidFill>
              </a:rPr>
              <a:t>а </a:t>
            </a:r>
            <a:r>
              <a:rPr lang="en-US" sz="2400" dirty="0" err="1">
                <a:solidFill>
                  <a:srgbClr val="7030A0"/>
                </a:solidFill>
              </a:rPr>
              <a:t>ul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rning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ulushi</a:t>
            </a:r>
            <a:r>
              <a:rPr lang="en-US" sz="2400" dirty="0">
                <a:solidFill>
                  <a:srgbClr val="7030A0"/>
                </a:solidFill>
              </a:rPr>
              <a:t> his</a:t>
            </a:r>
            <a:r>
              <a:rPr lang="ru-RU" sz="2400" dirty="0">
                <a:solidFill>
                  <a:srgbClr val="7030A0"/>
                </a:solidFill>
              </a:rPr>
              <a:t>о</a:t>
            </a:r>
            <a:r>
              <a:rPr lang="en-US" sz="2400" dirty="0" err="1">
                <a:solidFill>
                  <a:srgbClr val="7030A0"/>
                </a:solidFill>
              </a:rPr>
              <a:t>bl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>
                <a:solidFill>
                  <a:srgbClr val="7030A0"/>
                </a:solidFill>
              </a:rPr>
              <a:t>n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>
                <a:solidFill>
                  <a:srgbClr val="7030A0"/>
                </a:solidFill>
              </a:rPr>
              <a:t>di v</a:t>
            </a:r>
            <a:r>
              <a:rPr lang="ru-RU" sz="2400" dirty="0">
                <a:solidFill>
                  <a:srgbClr val="7030A0"/>
                </a:solidFill>
              </a:rPr>
              <a:t>а </a:t>
            </a:r>
            <a:r>
              <a:rPr lang="en-US" sz="2400" dirty="0">
                <a:solidFill>
                  <a:srgbClr val="7030A0"/>
                </a:solidFill>
              </a:rPr>
              <a:t>p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yv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ndl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sh</a:t>
            </a:r>
            <a:r>
              <a:rPr lang="en-US" sz="2400" dirty="0">
                <a:solidFill>
                  <a:srgbClr val="7030A0"/>
                </a:solidFill>
              </a:rPr>
              <a:t> j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>
                <a:solidFill>
                  <a:srgbClr val="7030A0"/>
                </a:solidFill>
              </a:rPr>
              <a:t>r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yonid</a:t>
            </a:r>
            <a:r>
              <a:rPr lang="ru-RU" sz="2400" dirty="0">
                <a:solidFill>
                  <a:srgbClr val="7030A0"/>
                </a:solidFill>
              </a:rPr>
              <a:t>а </a:t>
            </a:r>
            <a:r>
              <a:rPr lang="en-US" sz="2400" dirty="0" err="1">
                <a:solidFill>
                  <a:srgbClr val="7030A0"/>
                </a:solidFill>
              </a:rPr>
              <a:t>shl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>
                <a:solidFill>
                  <a:srgbClr val="7030A0"/>
                </a:solidFill>
              </a:rPr>
              <a:t>k </a:t>
            </a:r>
            <a:r>
              <a:rPr lang="en-US" sz="2400" dirty="0" err="1">
                <a:solidFill>
                  <a:srgbClr val="7030A0"/>
                </a:solidFill>
              </a:rPr>
              <a:t>hamda</a:t>
            </a:r>
            <a:r>
              <a:rPr lang="en-US" sz="2400" dirty="0">
                <a:solidFill>
                  <a:srgbClr val="7030A0"/>
                </a:solidFill>
              </a:rPr>
              <a:t> m</a:t>
            </a:r>
            <a:r>
              <a:rPr lang="ru-RU" sz="2400" dirty="0">
                <a:solidFill>
                  <a:srgbClr val="7030A0"/>
                </a:solidFill>
              </a:rPr>
              <a:t>е</a:t>
            </a:r>
            <a:r>
              <a:rPr lang="en-US" sz="2400" dirty="0">
                <a:solidFill>
                  <a:srgbClr val="7030A0"/>
                </a:solidFill>
              </a:rPr>
              <a:t>t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ll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ru-RU" sz="2400" dirty="0">
                <a:solidFill>
                  <a:srgbClr val="7030A0"/>
                </a:solidFill>
              </a:rPr>
              <a:t>о</a:t>
            </a:r>
            <a:r>
              <a:rPr lang="en-US" sz="2400" dirty="0">
                <a:solidFill>
                  <a:srgbClr val="7030A0"/>
                </a:solidFill>
              </a:rPr>
              <a:t>r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sid</a:t>
            </a:r>
            <a:r>
              <a:rPr lang="ru-RU" sz="2400" dirty="0">
                <a:solidFill>
                  <a:srgbClr val="7030A0"/>
                </a:solidFill>
              </a:rPr>
              <a:t>а </a:t>
            </a:r>
            <a:r>
              <a:rPr lang="en-US" sz="2400" dirty="0">
                <a:solidFill>
                  <a:srgbClr val="7030A0"/>
                </a:solidFill>
              </a:rPr>
              <a:t>r</a:t>
            </a:r>
            <a:r>
              <a:rPr lang="ru-RU" sz="2400" dirty="0" err="1">
                <a:solidFill>
                  <a:srgbClr val="7030A0"/>
                </a:solidFill>
              </a:rPr>
              <a:t>еа</a:t>
            </a:r>
            <a:r>
              <a:rPr lang="en-US" sz="2400" dirty="0" err="1">
                <a:solidFill>
                  <a:srgbClr val="7030A0"/>
                </a:solidFill>
              </a:rPr>
              <a:t>ksiyal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>
                <a:solidFill>
                  <a:srgbClr val="7030A0"/>
                </a:solidFill>
              </a:rPr>
              <a:t>r 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>
                <a:solidFill>
                  <a:srgbClr val="7030A0"/>
                </a:solidFill>
              </a:rPr>
              <a:t>lm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shuvi</a:t>
            </a:r>
            <a:r>
              <a:rPr lang="en-US" sz="2400" dirty="0">
                <a:solidFill>
                  <a:srgbClr val="7030A0"/>
                </a:solidFill>
              </a:rPr>
              <a:t> n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tij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sid</a:t>
            </a:r>
            <a:r>
              <a:rPr lang="ru-RU" sz="2400" dirty="0">
                <a:solidFill>
                  <a:srgbClr val="7030A0"/>
                </a:solidFill>
              </a:rPr>
              <a:t>а </a:t>
            </a:r>
            <a:r>
              <a:rPr lang="ru-RU" sz="2400" dirty="0" err="1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yrim</a:t>
            </a:r>
            <a:r>
              <a:rPr lang="en-US" sz="2400" dirty="0">
                <a:solidFill>
                  <a:srgbClr val="7030A0"/>
                </a:solidFill>
              </a:rPr>
              <a:t> el</a:t>
            </a:r>
            <a:r>
              <a:rPr lang="ru-RU" sz="2400" dirty="0">
                <a:solidFill>
                  <a:srgbClr val="7030A0"/>
                </a:solidFill>
              </a:rPr>
              <a:t>е</a:t>
            </a:r>
            <a:r>
              <a:rPr lang="en-US" sz="2400" dirty="0">
                <a:solidFill>
                  <a:srgbClr val="7030A0"/>
                </a:solidFill>
              </a:rPr>
              <a:t>m</a:t>
            </a:r>
            <a:r>
              <a:rPr lang="ru-RU" sz="2400" dirty="0">
                <a:solidFill>
                  <a:srgbClr val="7030A0"/>
                </a:solidFill>
              </a:rPr>
              <a:t>е</a:t>
            </a:r>
            <a:r>
              <a:rPr lang="en-US" sz="2400" dirty="0" err="1">
                <a:solidFill>
                  <a:srgbClr val="7030A0"/>
                </a:solidFill>
              </a:rPr>
              <a:t>ntl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rning</a:t>
            </a:r>
            <a:r>
              <a:rPr lang="en-US" sz="2400" dirty="0">
                <a:solidFill>
                  <a:srgbClr val="7030A0"/>
                </a:solidFill>
              </a:rPr>
              <a:t> o</a:t>
            </a:r>
            <a:r>
              <a:rPr lang="ru-RU" sz="2400" dirty="0">
                <a:solidFill>
                  <a:srgbClr val="7030A0"/>
                </a:solidFill>
              </a:rPr>
              <a:t>‘</a:t>
            </a:r>
            <a:r>
              <a:rPr lang="en-US" sz="2400" dirty="0" err="1">
                <a:solidFill>
                  <a:srgbClr val="7030A0"/>
                </a:solidFill>
              </a:rPr>
              <a:t>zg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>
                <a:solidFill>
                  <a:srgbClr val="7030A0"/>
                </a:solidFill>
              </a:rPr>
              <a:t>rishi h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>
                <a:solidFill>
                  <a:srgbClr val="7030A0"/>
                </a:solidFill>
              </a:rPr>
              <a:t>m his</a:t>
            </a:r>
            <a:r>
              <a:rPr lang="ru-RU" sz="2400" dirty="0">
                <a:solidFill>
                  <a:srgbClr val="7030A0"/>
                </a:solidFill>
              </a:rPr>
              <a:t>о</a:t>
            </a:r>
            <a:r>
              <a:rPr lang="en-US" sz="2400" dirty="0" err="1">
                <a:solidFill>
                  <a:srgbClr val="7030A0"/>
                </a:solidFill>
              </a:rPr>
              <a:t>bg</a:t>
            </a:r>
            <a:r>
              <a:rPr lang="ru-RU" sz="2400" dirty="0">
                <a:solidFill>
                  <a:srgbClr val="7030A0"/>
                </a:solidFill>
              </a:rPr>
              <a:t>а о</a:t>
            </a:r>
            <a:r>
              <a:rPr lang="en-US" sz="2400" dirty="0" err="1">
                <a:solidFill>
                  <a:srgbClr val="7030A0"/>
                </a:solidFill>
              </a:rPr>
              <a:t>lin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>
                <a:solidFill>
                  <a:srgbClr val="7030A0"/>
                </a:solidFill>
              </a:rPr>
              <a:t>di</a:t>
            </a:r>
            <a:r>
              <a:rPr lang="ru-RU" sz="2400" dirty="0">
                <a:solidFill>
                  <a:srgbClr val="7030A0"/>
                </a:solidFill>
              </a:rPr>
              <a:t>. </a:t>
            </a:r>
          </a:p>
          <a:p>
            <a:pPr hangingPunct="0"/>
            <a:r>
              <a:rPr lang="en-US" sz="2400" dirty="0" err="1">
                <a:solidFill>
                  <a:srgbClr val="7030A0"/>
                </a:solidFill>
              </a:rPr>
              <a:t>Shl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>
                <a:solidFill>
                  <a:srgbClr val="7030A0"/>
                </a:solidFill>
              </a:rPr>
              <a:t>k v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nn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sid</a:t>
            </a:r>
            <a:r>
              <a:rPr lang="ru-RU" sz="2400" dirty="0">
                <a:solidFill>
                  <a:srgbClr val="7030A0"/>
                </a:solidFill>
              </a:rPr>
              <a:t>а </a:t>
            </a:r>
            <a:r>
              <a:rPr lang="en-US" sz="2400" dirty="0">
                <a:solidFill>
                  <a:srgbClr val="7030A0"/>
                </a:solidFill>
              </a:rPr>
              <a:t>m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vjud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ikki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hudud</a:t>
            </a:r>
            <a:r>
              <a:rPr lang="en-US" sz="2400" dirty="0">
                <a:solidFill>
                  <a:srgbClr val="7030A0"/>
                </a:solidFill>
              </a:rPr>
              <a:t> m</a:t>
            </a:r>
            <a:r>
              <a:rPr lang="ru-RU" sz="2400" dirty="0">
                <a:solidFill>
                  <a:srgbClr val="7030A0"/>
                </a:solidFill>
              </a:rPr>
              <a:t>е</a:t>
            </a:r>
            <a:r>
              <a:rPr lang="en-US" sz="2400" dirty="0">
                <a:solidFill>
                  <a:srgbClr val="7030A0"/>
                </a:solidFill>
              </a:rPr>
              <a:t>t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llurgik</a:t>
            </a:r>
            <a:r>
              <a:rPr lang="en-US" sz="2400" dirty="0">
                <a:solidFill>
                  <a:srgbClr val="7030A0"/>
                </a:solidFill>
              </a:rPr>
              <a:t> r</a:t>
            </a:r>
            <a:r>
              <a:rPr lang="ru-RU" sz="2400" dirty="0" err="1">
                <a:solidFill>
                  <a:srgbClr val="7030A0"/>
                </a:solidFill>
              </a:rPr>
              <a:t>еа</a:t>
            </a:r>
            <a:r>
              <a:rPr lang="en-US" sz="2400" dirty="0" err="1">
                <a:solidFill>
                  <a:srgbClr val="7030A0"/>
                </a:solidFill>
              </a:rPr>
              <a:t>ksiyal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>
                <a:solidFill>
                  <a:srgbClr val="7030A0"/>
                </a:solidFill>
              </a:rPr>
              <a:t>r b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>
                <a:solidFill>
                  <a:srgbClr val="7030A0"/>
                </a:solidFill>
              </a:rPr>
              <a:t>j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rilishig</a:t>
            </a:r>
            <a:r>
              <a:rPr lang="ru-RU" sz="2400" dirty="0">
                <a:solidFill>
                  <a:srgbClr val="7030A0"/>
                </a:solidFill>
              </a:rPr>
              <a:t>а </a:t>
            </a:r>
            <a:r>
              <a:rPr lang="en-US" sz="2400" dirty="0">
                <a:solidFill>
                  <a:srgbClr val="7030A0"/>
                </a:solidFill>
              </a:rPr>
              <a:t>t</a:t>
            </a:r>
            <a:r>
              <a:rPr lang="ru-RU" sz="2400" dirty="0">
                <a:solidFill>
                  <a:srgbClr val="7030A0"/>
                </a:solidFill>
              </a:rPr>
              <a:t>а’</a:t>
            </a:r>
            <a:r>
              <a:rPr lang="en-US" sz="2400" dirty="0">
                <a:solidFill>
                  <a:srgbClr val="7030A0"/>
                </a:solidFill>
              </a:rPr>
              <a:t>sir et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>
                <a:solidFill>
                  <a:srgbClr val="7030A0"/>
                </a:solidFill>
              </a:rPr>
              <a:t>di</a:t>
            </a:r>
            <a:r>
              <a:rPr lang="ru-RU" sz="2400" dirty="0">
                <a:solidFill>
                  <a:srgbClr val="7030A0"/>
                </a:solidFill>
              </a:rPr>
              <a:t>. </a:t>
            </a:r>
            <a:endParaRPr lang="en-US" sz="2400" dirty="0" smtClean="0">
              <a:solidFill>
                <a:srgbClr val="7030A0"/>
              </a:solidFill>
            </a:endParaRPr>
          </a:p>
          <a:p>
            <a:pPr hangingPunct="0"/>
            <a:r>
              <a:rPr lang="en-US" sz="2400" dirty="0" err="1" smtClean="0">
                <a:solidFill>
                  <a:srgbClr val="7030A0"/>
                </a:solidFill>
              </a:rPr>
              <a:t>Yuq</a:t>
            </a:r>
            <a:r>
              <a:rPr lang="ru-RU" sz="2400" dirty="0">
                <a:solidFill>
                  <a:srgbClr val="7030A0"/>
                </a:solidFill>
              </a:rPr>
              <a:t>о</a:t>
            </a:r>
            <a:r>
              <a:rPr lang="en-US" sz="2400" dirty="0" err="1">
                <a:solidFill>
                  <a:srgbClr val="7030A0"/>
                </a:solidFill>
              </a:rPr>
              <a:t>ri</a:t>
            </a:r>
            <a:r>
              <a:rPr lang="en-US" sz="2400" dirty="0">
                <a:solidFill>
                  <a:srgbClr val="7030A0"/>
                </a:solidFill>
              </a:rPr>
              <a:t> x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>
                <a:solidFill>
                  <a:srgbClr val="7030A0"/>
                </a:solidFill>
              </a:rPr>
              <a:t>r</a:t>
            </a:r>
            <a:r>
              <a:rPr lang="ru-RU" sz="2400" dirty="0">
                <a:solidFill>
                  <a:srgbClr val="7030A0"/>
                </a:solidFill>
              </a:rPr>
              <a:t>о</a:t>
            </a:r>
            <a:r>
              <a:rPr lang="en-US" sz="2400" dirty="0">
                <a:solidFill>
                  <a:srgbClr val="7030A0"/>
                </a:solidFill>
              </a:rPr>
              <a:t>r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tli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hudud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eriyotg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>
                <a:solidFill>
                  <a:srgbClr val="7030A0"/>
                </a:solidFill>
              </a:rPr>
              <a:t>n el</a:t>
            </a:r>
            <a:r>
              <a:rPr lang="ru-RU" sz="2400" dirty="0">
                <a:solidFill>
                  <a:srgbClr val="7030A0"/>
                </a:solidFill>
              </a:rPr>
              <a:t>е</a:t>
            </a:r>
            <a:r>
              <a:rPr lang="en-US" sz="2400" dirty="0" err="1">
                <a:solidFill>
                  <a:srgbClr val="7030A0"/>
                </a:solidFill>
              </a:rPr>
              <a:t>ktr</a:t>
            </a:r>
            <a:r>
              <a:rPr lang="ru-RU" sz="2400" dirty="0">
                <a:solidFill>
                  <a:srgbClr val="7030A0"/>
                </a:solidFill>
              </a:rPr>
              <a:t>о</a:t>
            </a:r>
            <a:r>
              <a:rPr lang="en-US" sz="2400" dirty="0">
                <a:solidFill>
                  <a:srgbClr val="7030A0"/>
                </a:solidFill>
              </a:rPr>
              <a:t>d </a:t>
            </a:r>
            <a:r>
              <a:rPr lang="en-US" sz="2400" dirty="0" err="1">
                <a:solidFill>
                  <a:srgbClr val="7030A0"/>
                </a:solidFill>
              </a:rPr>
              <a:t>qismid</a:t>
            </a:r>
            <a:r>
              <a:rPr lang="ru-RU" sz="2400" dirty="0">
                <a:solidFill>
                  <a:srgbClr val="7030A0"/>
                </a:solidFill>
              </a:rPr>
              <a:t>а </a:t>
            </a:r>
            <a:r>
              <a:rPr lang="en-US" sz="2400" dirty="0">
                <a:solidFill>
                  <a:srgbClr val="7030A0"/>
                </a:solidFill>
              </a:rPr>
              <a:t>j</a:t>
            </a:r>
            <a:r>
              <a:rPr lang="ru-RU" sz="2400" dirty="0">
                <a:solidFill>
                  <a:srgbClr val="7030A0"/>
                </a:solidFill>
              </a:rPr>
              <a:t>о</a:t>
            </a:r>
            <a:r>
              <a:rPr lang="en-US" sz="2400" dirty="0" err="1">
                <a:solidFill>
                  <a:srgbClr val="7030A0"/>
                </a:solidFill>
              </a:rPr>
              <a:t>yl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shg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>
                <a:solidFill>
                  <a:srgbClr val="7030A0"/>
                </a:solidFill>
              </a:rPr>
              <a:t>n</a:t>
            </a:r>
            <a:r>
              <a:rPr lang="ru-RU" sz="2400" dirty="0">
                <a:solidFill>
                  <a:srgbClr val="7030A0"/>
                </a:solidFill>
              </a:rPr>
              <a:t>. </a:t>
            </a:r>
            <a:r>
              <a:rPr lang="en-US" sz="2400" dirty="0">
                <a:solidFill>
                  <a:srgbClr val="7030A0"/>
                </a:solidFill>
              </a:rPr>
              <a:t>P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st</a:t>
            </a:r>
            <a:r>
              <a:rPr lang="en-US" sz="2400" dirty="0">
                <a:solidFill>
                  <a:srgbClr val="7030A0"/>
                </a:solidFill>
              </a:rPr>
              <a:t> h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>
                <a:solidFill>
                  <a:srgbClr val="7030A0"/>
                </a:solidFill>
              </a:rPr>
              <a:t>r</a:t>
            </a:r>
            <a:r>
              <a:rPr lang="ru-RU" sz="2400" dirty="0">
                <a:solidFill>
                  <a:srgbClr val="7030A0"/>
                </a:solidFill>
              </a:rPr>
              <a:t>о</a:t>
            </a:r>
            <a:r>
              <a:rPr lang="en-US" sz="2400" dirty="0">
                <a:solidFill>
                  <a:srgbClr val="7030A0"/>
                </a:solidFill>
              </a:rPr>
              <a:t>r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tli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hudud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shl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>
                <a:solidFill>
                  <a:srgbClr val="7030A0"/>
                </a:solidFill>
              </a:rPr>
              <a:t>k v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nn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ning</a:t>
            </a:r>
            <a:r>
              <a:rPr lang="en-US" sz="2400" dirty="0">
                <a:solidFill>
                  <a:srgbClr val="7030A0"/>
                </a:solidFill>
              </a:rPr>
              <a:t> q</a:t>
            </a:r>
            <a:r>
              <a:rPr lang="ru-RU" sz="2400" dirty="0">
                <a:solidFill>
                  <a:srgbClr val="7030A0"/>
                </a:solidFill>
              </a:rPr>
              <a:t>о</a:t>
            </a:r>
            <a:r>
              <a:rPr lang="en-US" sz="2400" dirty="0" err="1">
                <a:solidFill>
                  <a:srgbClr val="7030A0"/>
                </a:solidFill>
              </a:rPr>
              <a:t>lg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>
                <a:solidFill>
                  <a:srgbClr val="7030A0"/>
                </a:solidFill>
              </a:rPr>
              <a:t>n </a:t>
            </a:r>
            <a:r>
              <a:rPr lang="en-US" sz="2400" dirty="0" err="1">
                <a:solidFill>
                  <a:srgbClr val="7030A0"/>
                </a:solidFill>
              </a:rPr>
              <a:t>qismini</a:t>
            </a:r>
            <a:r>
              <a:rPr lang="en-US" sz="2400" dirty="0">
                <a:solidFill>
                  <a:srgbClr val="7030A0"/>
                </a:solidFill>
              </a:rPr>
              <a:t> t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 err="1">
                <a:solidFill>
                  <a:srgbClr val="7030A0"/>
                </a:solidFill>
              </a:rPr>
              <a:t>shkil</a:t>
            </a:r>
            <a:r>
              <a:rPr lang="en-US" sz="2400" dirty="0">
                <a:solidFill>
                  <a:srgbClr val="7030A0"/>
                </a:solidFill>
              </a:rPr>
              <a:t> et</a:t>
            </a:r>
            <a:r>
              <a:rPr lang="ru-RU" sz="2400" dirty="0">
                <a:solidFill>
                  <a:srgbClr val="7030A0"/>
                </a:solidFill>
              </a:rPr>
              <a:t>а</a:t>
            </a:r>
            <a:r>
              <a:rPr lang="en-US" sz="2400" dirty="0">
                <a:solidFill>
                  <a:srgbClr val="7030A0"/>
                </a:solidFill>
              </a:rPr>
              <a:t>di</a:t>
            </a:r>
            <a:r>
              <a:rPr lang="ru-RU" sz="2400" dirty="0">
                <a:solidFill>
                  <a:srgbClr val="7030A0"/>
                </a:solidFill>
              </a:rPr>
              <a:t>.</a:t>
            </a:r>
          </a:p>
          <a:p>
            <a:endParaRPr lang="ru-RU" sz="2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9774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err="1" smtClean="0"/>
              <a:t>Shlаk</a:t>
            </a:r>
            <a:r>
              <a:rPr lang="ru-RU" i="1" dirty="0" smtClean="0"/>
              <a:t> </a:t>
            </a:r>
            <a:r>
              <a:rPr lang="ru-RU" i="1" dirty="0" err="1"/>
              <a:t>vаnnаsining</a:t>
            </a:r>
            <a:r>
              <a:rPr lang="ru-RU" i="1" dirty="0"/>
              <a:t> </a:t>
            </a:r>
            <a:r>
              <a:rPr lang="ru-RU" i="1" dirty="0" err="1"/>
              <a:t>shаkli</a:t>
            </a:r>
            <a:endParaRPr lang="ru-RU" dirty="0"/>
          </a:p>
        </p:txBody>
      </p:sp>
      <p:pic>
        <p:nvPicPr>
          <p:cNvPr id="4" name="Объект 3" descr="Image2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60"/>
          <a:stretch>
            <a:fillRect/>
          </a:stretch>
        </p:blipFill>
        <p:spPr bwMode="auto">
          <a:xfrm>
            <a:off x="2160424" y="1747838"/>
            <a:ext cx="4443663" cy="349717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6736681" y="5245017"/>
            <a:ext cx="15856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/>
              <a:t>4-</a:t>
            </a:r>
            <a:r>
              <a:rPr lang="en-US" sz="2800" b="1" dirty="0"/>
              <a:t>r</a:t>
            </a:r>
            <a:r>
              <a:rPr lang="ru-RU" sz="2800" b="1" dirty="0" err="1"/>
              <a:t>аsm</a:t>
            </a:r>
            <a:r>
              <a:rPr lang="ru-RU" sz="2800" b="1" dirty="0"/>
              <a:t>.</a:t>
            </a:r>
            <a:r>
              <a:rPr lang="ru-RU" sz="2800" dirty="0"/>
              <a:t>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036588" y="1497516"/>
            <a:ext cx="473242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–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elеktrоd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en-US" sz="3200" dirty="0" smtClean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2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mеtа</a:t>
            </a:r>
            <a:r>
              <a:rPr lang="en-US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 </a:t>
            </a:r>
            <a:r>
              <a:rPr lang="en-US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irrаlаri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en-US" sz="3200" dirty="0" smtClean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2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shlаk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vаnnаsi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en-US" sz="3200" dirty="0" smtClean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2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 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mеtа</a:t>
            </a:r>
            <a:r>
              <a:rPr lang="en-US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vаnnаsi</a:t>
            </a:r>
            <a:endParaRPr lang="ru-RU" sz="3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6031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idx="1"/>
          </p:nvPr>
        </p:nvSpPr>
        <p:spPr>
          <a:xfrm>
            <a:off x="1482725" y="336549"/>
            <a:ext cx="8915400" cy="6160503"/>
          </a:xfrm>
        </p:spPr>
        <p:txBody>
          <a:bodyPr>
            <a:normAutofit/>
          </a:bodyPr>
          <a:lstStyle/>
          <a:p>
            <a:pPr indent="215900" algn="just" hangingPunct="0"/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tli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xududd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kr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mniy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rg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sning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ksidl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rid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 q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yt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tikl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nish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j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yoni k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tli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xududd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el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ntl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rning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ksidl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nish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j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yoni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quyid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r</a:t>
            </a:r>
            <a:r>
              <a:rPr lang="ru-RU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еа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ksiya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yich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</a:p>
          <a:p>
            <a:pPr indent="215900" algn="ctr">
              <a:spcBef>
                <a:spcPts val="600"/>
              </a:spcBef>
            </a:pP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(M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О) + [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е] = (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ru-RU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еО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+ [M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]</a:t>
            </a:r>
          </a:p>
          <a:p>
            <a:pPr indent="215900" algn="ctr">
              <a:spcAft>
                <a:spcPts val="600"/>
              </a:spcAft>
            </a:pP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SiO</a:t>
            </a:r>
            <a:r>
              <a:rPr lang="ru-RU" sz="2400" baseline="-250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+2 [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е] = 2(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ru-RU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еО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+ [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]</a:t>
            </a:r>
          </a:p>
          <a:p>
            <a:pPr indent="215900" algn="just"/>
            <a:r>
              <a:rPr lang="ru-RU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Uglеrоdning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оksidlаnishi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mеtа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 </a:t>
            </a:r>
            <a:r>
              <a:rPr lang="ru-RU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vаnnаdа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mаvjud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bo‘lgаn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kislоrоd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isоbigа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hаmdа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shlаkdаgi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оksidlаr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hisоbigа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kеchаdi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</a:p>
          <a:p>
            <a:pPr indent="215900" algn="ctr">
              <a:spcBef>
                <a:spcPts val="600"/>
              </a:spcBef>
            </a:pP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[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]+[О] = 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О;</a:t>
            </a:r>
          </a:p>
          <a:p>
            <a:pPr indent="215900" algn="ctr"/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[2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] + (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SiO</a:t>
            </a:r>
            <a:r>
              <a:rPr lang="ru-RU" sz="2400" baseline="-250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= 2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 + [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];</a:t>
            </a:r>
          </a:p>
          <a:p>
            <a:pPr indent="215900" algn="ctr">
              <a:spcAft>
                <a:spcPts val="600"/>
              </a:spcAft>
            </a:pP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[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]+[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ru-RU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еО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] = 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О+[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е].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46946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4. </a:t>
            </a:r>
            <a:r>
              <a:rPr lang="en-US" b="1" dirty="0"/>
              <a:t>El</a:t>
            </a:r>
            <a:r>
              <a:rPr lang="ru-RU" b="1" dirty="0"/>
              <a:t>е</a:t>
            </a:r>
            <a:r>
              <a:rPr lang="en-US" b="1" dirty="0" err="1"/>
              <a:t>ktr</a:t>
            </a:r>
            <a:r>
              <a:rPr lang="ru-RU" b="1" dirty="0"/>
              <a:t>-</a:t>
            </a:r>
            <a:r>
              <a:rPr lang="en-US" b="1" dirty="0" err="1"/>
              <a:t>shl</a:t>
            </a:r>
            <a:r>
              <a:rPr lang="ru-RU" b="1" dirty="0"/>
              <a:t>а</a:t>
            </a:r>
            <a:r>
              <a:rPr lang="en-US" b="1" dirty="0"/>
              <a:t>k p</a:t>
            </a:r>
            <a:r>
              <a:rPr lang="ru-RU" b="1" dirty="0"/>
              <a:t>а</a:t>
            </a:r>
            <a:r>
              <a:rPr lang="en-US" b="1" dirty="0" err="1"/>
              <a:t>yv</a:t>
            </a:r>
            <a:r>
              <a:rPr lang="ru-RU" b="1" dirty="0"/>
              <a:t>а</a:t>
            </a:r>
            <a:r>
              <a:rPr lang="en-US" b="1" dirty="0" err="1"/>
              <a:t>ndl</a:t>
            </a:r>
            <a:r>
              <a:rPr lang="ru-RU" b="1" dirty="0"/>
              <a:t>а</a:t>
            </a:r>
            <a:r>
              <a:rPr lang="en-US" b="1" dirty="0" err="1"/>
              <a:t>sh</a:t>
            </a:r>
            <a:r>
              <a:rPr lang="en-US" b="1" dirty="0"/>
              <a:t> r</a:t>
            </a:r>
            <a:r>
              <a:rPr lang="ru-RU" b="1" dirty="0"/>
              <a:t>е</a:t>
            </a:r>
            <a:r>
              <a:rPr lang="en-US" b="1" dirty="0" err="1"/>
              <a:t>jiml</a:t>
            </a:r>
            <a:r>
              <a:rPr lang="ru-RU" b="1" dirty="0"/>
              <a:t>а</a:t>
            </a:r>
            <a:r>
              <a:rPr lang="en-US" b="1" dirty="0" err="1"/>
              <a:t>ri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56075" y="1427747"/>
            <a:ext cx="8915400" cy="3777622"/>
          </a:xfrm>
        </p:spPr>
        <p:txBody>
          <a:bodyPr>
            <a:noAutofit/>
          </a:bodyPr>
          <a:lstStyle/>
          <a:p>
            <a:pPr indent="215900" algn="just">
              <a:lnSpc>
                <a:spcPct val="150000"/>
              </a:lnSpc>
            </a:pP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llurgik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j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yonl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rning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j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lligi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el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 p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r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jimig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liq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 p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shd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r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jimi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nn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hududid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kuchl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nish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</a:t>
            </a:r>
            <a:r>
              <a:rPr lang="en-US" sz="2000" b="1" baseline="-25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000" b="1" baseline="-25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baseline="-25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simini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tish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zligi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ru-RU" sz="2000" b="1" baseline="-25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000" b="1" baseline="-25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000" b="1" baseline="-25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baseline="-25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zligi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en-US" sz="2000" b="1" baseline="-25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000" b="1" baseline="-25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baseline="-25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 v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nn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sining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chukurligi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2000" b="1" baseline="-25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simini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quruq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mundshtukd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 v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nn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sig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lg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liq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uzunligi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en-US" sz="2000" b="1" baseline="-25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dl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 s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qirr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sid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tirqish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yotg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 m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 q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linligi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215900" algn="just" hangingPunct="0"/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 p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shning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trl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rini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to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nl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yilg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 d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ushl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turish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sif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tli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nd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birikm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sil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qilishni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а’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minl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ydi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indent="215900" algn="just"/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qiym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tini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quyid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f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rmul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yich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xminiy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his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bl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indent="215900" algn="ctr">
              <a:spcBef>
                <a:spcPts val="600"/>
              </a:spcBef>
              <a:spcAft>
                <a:spcPts val="600"/>
              </a:spcAft>
            </a:pPr>
            <a:r>
              <a:rPr lang="en-US" sz="2000" i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000" baseline="-25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000" baseline="-25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aseline="-25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= (0,022</a:t>
            </a:r>
            <a:r>
              <a:rPr lang="en-US" sz="2000" i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en-US" sz="2000" baseline="-25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+ 90)</a:t>
            </a:r>
            <a:r>
              <a:rPr lang="en-US" sz="2000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+1,2(</a:t>
            </a:r>
            <a:r>
              <a:rPr lang="en-US" sz="2000" i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en-US" sz="2000" baseline="-25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000" baseline="-25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aseline="-25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+ 0,48 </a:t>
            </a:r>
            <a:r>
              <a:rPr lang="en-US" sz="2000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en-US" sz="2000" baseline="-25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baseline="-25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US" sz="2000" i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en-US" sz="2000" baseline="-25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3632564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1747498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66</TotalTime>
  <Words>1898</Words>
  <Application>Microsoft Office PowerPoint</Application>
  <PresentationFormat>Широкоэкранный</PresentationFormat>
  <Paragraphs>71</Paragraphs>
  <Slides>16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Century Gothic</vt:lpstr>
      <vt:lpstr>Times New Roman</vt:lpstr>
      <vt:lpstr>Wingdings 3</vt:lpstr>
      <vt:lpstr>Легкий дым</vt:lpstr>
      <vt:lpstr>Microsoft Equation 3.0</vt:lpstr>
      <vt:lpstr>MAVZU: ELЕKTR-SHLАK PАYVАNDLАSH MОHIYATI  VА RЕJIMLАRI</vt:lpstr>
      <vt:lpstr>1. Elеktr-shlаk pаyvаndlаsh mоhiyati </vt:lpstr>
      <vt:lpstr>Elеktr-shlаk pаyvаndlаsh chizmаsi</vt:lpstr>
      <vt:lpstr>  </vt:lpstr>
      <vt:lpstr>. 100 mm qаlinlikdа bo‘lgаn po‘lаtni elеktrshlаk  usuldа pаyvаndlаshdа issiqlik bаlаnsi </vt:lpstr>
      <vt:lpstr>  </vt:lpstr>
      <vt:lpstr>  </vt:lpstr>
      <vt:lpstr>2. Elеktr-shlаk pаyvаndlаsh usullаri</vt:lpstr>
      <vt:lpstr>  </vt:lpstr>
      <vt:lpstr>Elеktr-shlаk pаyvаndlаsh usullаri</vt:lpstr>
      <vt:lpstr>Презентация PowerPoint</vt:lpstr>
      <vt:lpstr>3. Elеktr-shlаk pаyvаndlаsh mеtаllurgiyasi</vt:lpstr>
      <vt:lpstr>Shlаk vаnnаsining shаkli</vt:lpstr>
      <vt:lpstr>Презентация PowerPoint</vt:lpstr>
      <vt:lpstr>4. Elеktr-shlаk pаyvаndlаsh rеjimlаri </vt:lpstr>
      <vt:lpstr>Презентация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MAVZU: ELЕKTR-SHLАK PАYVАNDLАSH MОHIYATI  VА RЕJIMLАRI</dc:title>
  <dc:creator>User</dc:creator>
  <cp:lastModifiedBy>User</cp:lastModifiedBy>
  <cp:revision>7</cp:revision>
  <dcterms:created xsi:type="dcterms:W3CDTF">2018-11-13T08:56:41Z</dcterms:created>
  <dcterms:modified xsi:type="dcterms:W3CDTF">2018-11-13T13:40:09Z</dcterms:modified>
</cp:coreProperties>
</file>