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0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309" r:id="rId30"/>
    <p:sldId id="267" r:id="rId31"/>
    <p:sldId id="266" r:id="rId32"/>
  </p:sldIdLst>
  <p:sldSz cx="12192000" cy="6858000"/>
  <p:notesSz cx="6858000" cy="9144000"/>
  <p:custDataLst>
    <p:tags r:id="rId33"/>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72" d="100"/>
          <a:sy n="72" d="100"/>
        </p:scale>
        <p:origin x="588" y="7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40DEAF-A503-4D63-ABD2-DA135DCB455F}" type="doc">
      <dgm:prSet loTypeId="urn:microsoft.com/office/officeart/2005/8/layout/hierarchy6" loCatId="hierarchy" qsTypeId="urn:microsoft.com/office/officeart/2005/8/quickstyle/simple3" qsCatId="simple" csTypeId="urn:microsoft.com/office/officeart/2005/8/colors/accent1_2" csCatId="accent1" phldr="1"/>
      <dgm:spPr/>
      <dgm:t>
        <a:bodyPr/>
        <a:lstStyle/>
        <a:p>
          <a:endParaRPr lang="ru-RU"/>
        </a:p>
      </dgm:t>
    </dgm:pt>
    <dgm:pt modelId="{65DB5F80-B41E-4E2E-90CB-F97FE1E3A684}">
      <dgm:prSet phldrT="[Текст]" custT="1"/>
      <dgm:spPr/>
      <dgm:t>
        <a:bodyPr/>
        <a:lstStyle/>
        <a:p>
          <a:r>
            <a:rPr lang="ru-RU" sz="2800" dirty="0"/>
            <a:t>Совет директоров</a:t>
          </a:r>
          <a:endParaRPr lang="en-US" sz="2800" dirty="0"/>
        </a:p>
        <a:p>
          <a:r>
            <a:rPr lang="ru-RU" sz="2800" dirty="0"/>
            <a:t>Исполнительный директор</a:t>
          </a:r>
        </a:p>
      </dgm:t>
    </dgm:pt>
    <dgm:pt modelId="{3B2A0EBB-8A09-4158-B032-97D076F5F2FD}" type="parTrans" cxnId="{E4F2813A-2B1F-468E-AB63-1795D51C8414}">
      <dgm:prSet/>
      <dgm:spPr/>
      <dgm:t>
        <a:bodyPr/>
        <a:lstStyle/>
        <a:p>
          <a:endParaRPr lang="ru-RU"/>
        </a:p>
      </dgm:t>
    </dgm:pt>
    <dgm:pt modelId="{B286528B-3E3E-4A91-82F2-DD0E3EBD19A3}" type="sibTrans" cxnId="{E4F2813A-2B1F-468E-AB63-1795D51C8414}">
      <dgm:prSet/>
      <dgm:spPr/>
      <dgm:t>
        <a:bodyPr/>
        <a:lstStyle/>
        <a:p>
          <a:endParaRPr lang="ru-RU"/>
        </a:p>
      </dgm:t>
    </dgm:pt>
    <dgm:pt modelId="{C07B4734-D0F4-46B7-A3A5-D19C9BCD05DA}">
      <dgm:prSet phldrT="[Текст]" custT="1"/>
      <dgm:spPr/>
      <dgm:t>
        <a:bodyPr/>
        <a:lstStyle/>
        <a:p>
          <a:r>
            <a:rPr lang="ru-RU" sz="1200" dirty="0"/>
            <a:t>Исследования и разработки</a:t>
          </a:r>
        </a:p>
      </dgm:t>
    </dgm:pt>
    <dgm:pt modelId="{182FFCE1-1570-4373-8110-92BE466F737C}" type="parTrans" cxnId="{4D2FCC3D-F578-4F02-8B5D-370C795CDD7E}">
      <dgm:prSet/>
      <dgm:spPr/>
      <dgm:t>
        <a:bodyPr/>
        <a:lstStyle/>
        <a:p>
          <a:endParaRPr lang="ru-RU"/>
        </a:p>
      </dgm:t>
    </dgm:pt>
    <dgm:pt modelId="{AF08CEB4-4484-4725-9B74-B7A492889EBB}" type="sibTrans" cxnId="{4D2FCC3D-F578-4F02-8B5D-370C795CDD7E}">
      <dgm:prSet/>
      <dgm:spPr/>
      <dgm:t>
        <a:bodyPr/>
        <a:lstStyle/>
        <a:p>
          <a:endParaRPr lang="ru-RU"/>
        </a:p>
      </dgm:t>
    </dgm:pt>
    <dgm:pt modelId="{9EBF1609-6B26-4919-960C-1B8E379086D4}">
      <dgm:prSet phldrT="[Текст]" custT="1"/>
      <dgm:spPr/>
      <dgm:t>
        <a:bodyPr/>
        <a:lstStyle/>
        <a:p>
          <a:r>
            <a:rPr lang="ru-RU" sz="1200" dirty="0"/>
            <a:t>Клиническая разработка</a:t>
          </a:r>
        </a:p>
      </dgm:t>
    </dgm:pt>
    <dgm:pt modelId="{DF1370F6-FCED-45BF-A893-5C7A5A967A2F}" type="parTrans" cxnId="{E52A1A67-14D7-4AC1-B8C4-8B9BC3546188}">
      <dgm:prSet/>
      <dgm:spPr/>
      <dgm:t>
        <a:bodyPr/>
        <a:lstStyle/>
        <a:p>
          <a:endParaRPr lang="ru-RU"/>
        </a:p>
      </dgm:t>
    </dgm:pt>
    <dgm:pt modelId="{A47FAE83-982C-4C3F-9266-4C0129225CAE}" type="sibTrans" cxnId="{E52A1A67-14D7-4AC1-B8C4-8B9BC3546188}">
      <dgm:prSet/>
      <dgm:spPr/>
      <dgm:t>
        <a:bodyPr/>
        <a:lstStyle/>
        <a:p>
          <a:endParaRPr lang="ru-RU"/>
        </a:p>
      </dgm:t>
    </dgm:pt>
    <dgm:pt modelId="{5F805030-BEAD-4D7A-9702-D987CFDF49E1}">
      <dgm:prSet phldrT="[Текст]" custT="1"/>
      <dgm:spPr/>
      <dgm:t>
        <a:bodyPr/>
        <a:lstStyle/>
        <a:p>
          <a:r>
            <a:rPr lang="ru-RU" sz="1200" dirty="0"/>
            <a:t>Вопросам регулирования</a:t>
          </a:r>
        </a:p>
      </dgm:t>
    </dgm:pt>
    <dgm:pt modelId="{1A20BBBC-7E56-4EAA-9BC2-FF9F223882F4}" type="parTrans" cxnId="{CAA6E3B9-D683-43F8-834C-F823EDB34B90}">
      <dgm:prSet/>
      <dgm:spPr/>
      <dgm:t>
        <a:bodyPr/>
        <a:lstStyle/>
        <a:p>
          <a:endParaRPr lang="ru-RU"/>
        </a:p>
      </dgm:t>
    </dgm:pt>
    <dgm:pt modelId="{283286DB-2A17-41F7-956E-1799E806998F}" type="sibTrans" cxnId="{CAA6E3B9-D683-43F8-834C-F823EDB34B90}">
      <dgm:prSet/>
      <dgm:spPr/>
      <dgm:t>
        <a:bodyPr/>
        <a:lstStyle/>
        <a:p>
          <a:endParaRPr lang="ru-RU"/>
        </a:p>
      </dgm:t>
    </dgm:pt>
    <dgm:pt modelId="{33073897-F56F-4522-8D5E-A0A9E978E1E9}">
      <dgm:prSet phldrT="[Текст]" custT="1"/>
      <dgm:spPr/>
      <dgm:t>
        <a:bodyPr/>
        <a:lstStyle/>
        <a:p>
          <a:endParaRPr lang="ru-RU" sz="1200" dirty="0"/>
        </a:p>
      </dgm:t>
    </dgm:pt>
    <dgm:pt modelId="{9603A436-43B5-4465-B319-B6D1E2EEA719}" type="parTrans" cxnId="{04A3B633-128A-4910-B1C9-184BA084BEAA}">
      <dgm:prSet/>
      <dgm:spPr/>
      <dgm:t>
        <a:bodyPr/>
        <a:lstStyle/>
        <a:p>
          <a:endParaRPr lang="ru-RU"/>
        </a:p>
      </dgm:t>
    </dgm:pt>
    <dgm:pt modelId="{57616085-CF85-4A99-B858-9B97B06332D5}" type="sibTrans" cxnId="{04A3B633-128A-4910-B1C9-184BA084BEAA}">
      <dgm:prSet/>
      <dgm:spPr/>
      <dgm:t>
        <a:bodyPr/>
        <a:lstStyle/>
        <a:p>
          <a:endParaRPr lang="ru-RU"/>
        </a:p>
      </dgm:t>
    </dgm:pt>
    <dgm:pt modelId="{0971C01E-2A7C-45E0-BAD9-83DF89C09E8A}">
      <dgm:prSet phldrT="[Текст]" custT="1"/>
      <dgm:spPr/>
      <dgm:t>
        <a:bodyPr/>
        <a:lstStyle/>
        <a:p>
          <a:r>
            <a:rPr lang="ru-RU" sz="1200" dirty="0"/>
            <a:t>Управление качеством и </a:t>
          </a:r>
          <a:r>
            <a:rPr lang="en-US" sz="1200" dirty="0"/>
            <a:t>O</a:t>
          </a:r>
          <a:r>
            <a:rPr lang="ru-RU" sz="1200" dirty="0" err="1"/>
            <a:t>тдел</a:t>
          </a:r>
          <a:r>
            <a:rPr lang="ru-RU" sz="1200" dirty="0"/>
            <a:t> качества</a:t>
          </a:r>
        </a:p>
      </dgm:t>
    </dgm:pt>
    <dgm:pt modelId="{A654343E-54A0-4E7B-AD2C-D20D3784296E}" type="parTrans" cxnId="{BFC33C96-809D-4A28-B6DC-9BD6943A19E5}">
      <dgm:prSet/>
      <dgm:spPr/>
      <dgm:t>
        <a:bodyPr/>
        <a:lstStyle/>
        <a:p>
          <a:endParaRPr lang="ru-RU"/>
        </a:p>
      </dgm:t>
    </dgm:pt>
    <dgm:pt modelId="{4A58FF80-EC7F-45D8-B57B-1F3021B398B5}" type="sibTrans" cxnId="{BFC33C96-809D-4A28-B6DC-9BD6943A19E5}">
      <dgm:prSet/>
      <dgm:spPr/>
      <dgm:t>
        <a:bodyPr/>
        <a:lstStyle/>
        <a:p>
          <a:endParaRPr lang="ru-RU"/>
        </a:p>
      </dgm:t>
    </dgm:pt>
    <dgm:pt modelId="{0D11B27E-23AA-4A90-8317-0643912C3876}">
      <dgm:prSet phldrT="[Текст]" custT="1"/>
      <dgm:spPr/>
      <dgm:t>
        <a:bodyPr/>
        <a:lstStyle/>
        <a:p>
          <a:r>
            <a:rPr lang="ru-RU" sz="1200" dirty="0"/>
            <a:t>Внутреннее обслуживание, Внешнее обслуживание и Поддержка клиентов</a:t>
          </a:r>
        </a:p>
      </dgm:t>
    </dgm:pt>
    <dgm:pt modelId="{D54C2956-0B75-426F-9DB9-B6BBDA500E73}" type="parTrans" cxnId="{CCA19168-71A5-4EC9-B7F5-88E6EDAD4335}">
      <dgm:prSet/>
      <dgm:spPr/>
      <dgm:t>
        <a:bodyPr/>
        <a:lstStyle/>
        <a:p>
          <a:endParaRPr lang="ru-RU"/>
        </a:p>
      </dgm:t>
    </dgm:pt>
    <dgm:pt modelId="{6DB65DA3-80A1-43A7-8282-781377FA8253}" type="sibTrans" cxnId="{CCA19168-71A5-4EC9-B7F5-88E6EDAD4335}">
      <dgm:prSet/>
      <dgm:spPr/>
      <dgm:t>
        <a:bodyPr/>
        <a:lstStyle/>
        <a:p>
          <a:endParaRPr lang="ru-RU"/>
        </a:p>
      </dgm:t>
    </dgm:pt>
    <dgm:pt modelId="{9BA1C419-C93A-4126-80F4-16D9CEF9E93B}">
      <dgm:prSet phldrT="[Текст]" custT="1"/>
      <dgm:spPr/>
      <dgm:t>
        <a:bodyPr/>
        <a:lstStyle/>
        <a:p>
          <a:r>
            <a:rPr lang="ru-RU" sz="1200" dirty="0"/>
            <a:t>Продажи и маркетинг</a:t>
          </a:r>
        </a:p>
      </dgm:t>
    </dgm:pt>
    <dgm:pt modelId="{1149623D-BAEA-44A3-B456-06BBF7D2B6E9}" type="parTrans" cxnId="{D0F7D782-52FB-4D6F-8BE8-E9894F94C20A}">
      <dgm:prSet/>
      <dgm:spPr/>
      <dgm:t>
        <a:bodyPr/>
        <a:lstStyle/>
        <a:p>
          <a:endParaRPr lang="ru-RU"/>
        </a:p>
      </dgm:t>
    </dgm:pt>
    <dgm:pt modelId="{60BAD7F4-0975-4F17-BAC5-077BB37DCB87}" type="sibTrans" cxnId="{D0F7D782-52FB-4D6F-8BE8-E9894F94C20A}">
      <dgm:prSet/>
      <dgm:spPr/>
      <dgm:t>
        <a:bodyPr/>
        <a:lstStyle/>
        <a:p>
          <a:endParaRPr lang="ru-RU"/>
        </a:p>
      </dgm:t>
    </dgm:pt>
    <dgm:pt modelId="{F5E01AA6-3ABD-4DA5-8561-8CE8B0BED72A}">
      <dgm:prSet phldrT="[Текст]" custT="1"/>
      <dgm:spPr/>
      <dgm:t>
        <a:bodyPr/>
        <a:lstStyle/>
        <a:p>
          <a:r>
            <a:rPr lang="en-US" sz="1200" dirty="0"/>
            <a:t>O</a:t>
          </a:r>
          <a:r>
            <a:rPr lang="ru-RU" sz="1200" dirty="0" err="1"/>
            <a:t>тдел</a:t>
          </a:r>
          <a:r>
            <a:rPr lang="ru-RU" sz="1200" dirty="0"/>
            <a:t> кадров</a:t>
          </a:r>
        </a:p>
      </dgm:t>
    </dgm:pt>
    <dgm:pt modelId="{91F9D4E4-6D85-49AE-9719-60370B71751D}" type="parTrans" cxnId="{7B18895C-0098-4822-8A1A-2AC2D9357977}">
      <dgm:prSet/>
      <dgm:spPr/>
      <dgm:t>
        <a:bodyPr/>
        <a:lstStyle/>
        <a:p>
          <a:endParaRPr lang="ru-RU"/>
        </a:p>
      </dgm:t>
    </dgm:pt>
    <dgm:pt modelId="{7310D8C9-C421-47C7-BB30-60279C545BD7}" type="sibTrans" cxnId="{7B18895C-0098-4822-8A1A-2AC2D9357977}">
      <dgm:prSet/>
      <dgm:spPr/>
      <dgm:t>
        <a:bodyPr/>
        <a:lstStyle/>
        <a:p>
          <a:endParaRPr lang="ru-RU"/>
        </a:p>
      </dgm:t>
    </dgm:pt>
    <dgm:pt modelId="{81525FE4-345E-47BE-BAEB-2D0D613853CD}">
      <dgm:prSet phldrT="[Текст]" custT="1"/>
      <dgm:spPr/>
      <dgm:t>
        <a:bodyPr/>
        <a:lstStyle/>
        <a:p>
          <a:r>
            <a:rPr lang="ru-RU" sz="1200" dirty="0"/>
            <a:t>Финансы</a:t>
          </a:r>
        </a:p>
      </dgm:t>
    </dgm:pt>
    <dgm:pt modelId="{89217E92-6B7A-496A-B477-280D5B422AE7}" type="parTrans" cxnId="{2922F802-CEC7-4CAA-AF46-7F84D1C888D4}">
      <dgm:prSet/>
      <dgm:spPr/>
      <dgm:t>
        <a:bodyPr/>
        <a:lstStyle/>
        <a:p>
          <a:endParaRPr lang="ru-RU"/>
        </a:p>
      </dgm:t>
    </dgm:pt>
    <dgm:pt modelId="{ECDB2002-E441-4A40-93C7-54AB00F58704}" type="sibTrans" cxnId="{2922F802-CEC7-4CAA-AF46-7F84D1C888D4}">
      <dgm:prSet/>
      <dgm:spPr/>
      <dgm:t>
        <a:bodyPr/>
        <a:lstStyle/>
        <a:p>
          <a:endParaRPr lang="ru-RU"/>
        </a:p>
      </dgm:t>
    </dgm:pt>
    <dgm:pt modelId="{CEFBB208-532D-4168-994F-1507474CE623}">
      <dgm:prSet phldrT="[Текст]" custT="1"/>
      <dgm:spPr/>
      <dgm:t>
        <a:bodyPr/>
        <a:lstStyle/>
        <a:p>
          <a:r>
            <a:rPr lang="en-US" sz="1200" dirty="0"/>
            <a:t>IT </a:t>
          </a:r>
          <a:endParaRPr lang="ru-RU" sz="1200" dirty="0"/>
        </a:p>
      </dgm:t>
    </dgm:pt>
    <dgm:pt modelId="{A271F0B5-AA0A-4939-B919-396B5F5C512C}" type="parTrans" cxnId="{810DB7E6-277A-46E0-A618-54E5A4E71477}">
      <dgm:prSet/>
      <dgm:spPr/>
      <dgm:t>
        <a:bodyPr/>
        <a:lstStyle/>
        <a:p>
          <a:endParaRPr lang="ru-RU"/>
        </a:p>
      </dgm:t>
    </dgm:pt>
    <dgm:pt modelId="{9BA3B63E-E70F-4C43-BD7C-99B06B6E6412}" type="sibTrans" cxnId="{810DB7E6-277A-46E0-A618-54E5A4E71477}">
      <dgm:prSet/>
      <dgm:spPr/>
      <dgm:t>
        <a:bodyPr/>
        <a:lstStyle/>
        <a:p>
          <a:endParaRPr lang="ru-RU"/>
        </a:p>
      </dgm:t>
    </dgm:pt>
    <dgm:pt modelId="{256018A7-1176-4D36-9A82-5D4D406949DE}" type="pres">
      <dgm:prSet presAssocID="{8440DEAF-A503-4D63-ABD2-DA135DCB455F}" presName="mainComposite" presStyleCnt="0">
        <dgm:presLayoutVars>
          <dgm:chPref val="1"/>
          <dgm:dir/>
          <dgm:animOne val="branch"/>
          <dgm:animLvl val="lvl"/>
          <dgm:resizeHandles val="exact"/>
        </dgm:presLayoutVars>
      </dgm:prSet>
      <dgm:spPr/>
      <dgm:t>
        <a:bodyPr/>
        <a:lstStyle/>
        <a:p>
          <a:endParaRPr lang="ru-RU"/>
        </a:p>
      </dgm:t>
    </dgm:pt>
    <dgm:pt modelId="{66E0FFC3-B094-41CA-AC0E-D982BA3DC215}" type="pres">
      <dgm:prSet presAssocID="{8440DEAF-A503-4D63-ABD2-DA135DCB455F}" presName="hierFlow" presStyleCnt="0"/>
      <dgm:spPr/>
    </dgm:pt>
    <dgm:pt modelId="{35F01573-EEAA-4300-B5DB-4A65BD4B347A}" type="pres">
      <dgm:prSet presAssocID="{8440DEAF-A503-4D63-ABD2-DA135DCB455F}" presName="firstBuf" presStyleCnt="0"/>
      <dgm:spPr/>
    </dgm:pt>
    <dgm:pt modelId="{8CE053E0-83B1-4FC9-9FCA-8FB1FDFB2A3F}" type="pres">
      <dgm:prSet presAssocID="{8440DEAF-A503-4D63-ABD2-DA135DCB455F}" presName="hierChild1" presStyleCnt="0">
        <dgm:presLayoutVars>
          <dgm:chPref val="1"/>
          <dgm:animOne val="branch"/>
          <dgm:animLvl val="lvl"/>
        </dgm:presLayoutVars>
      </dgm:prSet>
      <dgm:spPr/>
    </dgm:pt>
    <dgm:pt modelId="{300B5528-C1BF-4E3E-9177-4D56302D0AA6}" type="pres">
      <dgm:prSet presAssocID="{65DB5F80-B41E-4E2E-90CB-F97FE1E3A684}" presName="Name14" presStyleCnt="0"/>
      <dgm:spPr/>
    </dgm:pt>
    <dgm:pt modelId="{5080DA1B-F535-40DF-AF59-23220F3723A5}" type="pres">
      <dgm:prSet presAssocID="{65DB5F80-B41E-4E2E-90CB-F97FE1E3A684}" presName="level1Shape" presStyleLbl="node0" presStyleIdx="0" presStyleCnt="1">
        <dgm:presLayoutVars>
          <dgm:chPref val="3"/>
        </dgm:presLayoutVars>
      </dgm:prSet>
      <dgm:spPr/>
      <dgm:t>
        <a:bodyPr/>
        <a:lstStyle/>
        <a:p>
          <a:endParaRPr lang="ru-RU"/>
        </a:p>
      </dgm:t>
    </dgm:pt>
    <dgm:pt modelId="{359B6C95-4E7F-4581-B10A-F2029F55AFE9}" type="pres">
      <dgm:prSet presAssocID="{65DB5F80-B41E-4E2E-90CB-F97FE1E3A684}" presName="hierChild2" presStyleCnt="0"/>
      <dgm:spPr/>
    </dgm:pt>
    <dgm:pt modelId="{2D173C27-3232-48B3-9D41-854BD10C9509}" type="pres">
      <dgm:prSet presAssocID="{8440DEAF-A503-4D63-ABD2-DA135DCB455F}" presName="bgShapesFlow" presStyleCnt="0"/>
      <dgm:spPr/>
    </dgm:pt>
    <dgm:pt modelId="{44E7D983-295D-42FC-B9E9-9BCBED1DB241}" type="pres">
      <dgm:prSet presAssocID="{33073897-F56F-4522-8D5E-A0A9E978E1E9}" presName="rectComp" presStyleCnt="0"/>
      <dgm:spPr/>
    </dgm:pt>
    <dgm:pt modelId="{39054BFD-E816-484D-B2F6-C48E67658C5F}" type="pres">
      <dgm:prSet presAssocID="{33073897-F56F-4522-8D5E-A0A9E978E1E9}" presName="bgRect" presStyleLbl="bgShp" presStyleIdx="0" presStyleCnt="1" custScaleY="105086"/>
      <dgm:spPr/>
      <dgm:t>
        <a:bodyPr/>
        <a:lstStyle/>
        <a:p>
          <a:endParaRPr lang="ru-RU"/>
        </a:p>
      </dgm:t>
    </dgm:pt>
    <dgm:pt modelId="{B9FE7978-60A7-45F4-BC80-10B52075DFA5}" type="pres">
      <dgm:prSet presAssocID="{33073897-F56F-4522-8D5E-A0A9E978E1E9}" presName="bgRectTx" presStyleLbl="bgShp" presStyleIdx="0" presStyleCnt="1">
        <dgm:presLayoutVars>
          <dgm:bulletEnabled val="1"/>
        </dgm:presLayoutVars>
      </dgm:prSet>
      <dgm:spPr/>
      <dgm:t>
        <a:bodyPr/>
        <a:lstStyle/>
        <a:p>
          <a:endParaRPr lang="ru-RU"/>
        </a:p>
      </dgm:t>
    </dgm:pt>
  </dgm:ptLst>
  <dgm:cxnLst>
    <dgm:cxn modelId="{84855071-9553-44AD-881F-D67A9368F1D9}" type="presOf" srcId="{0D11B27E-23AA-4A90-8317-0643912C3876}" destId="{B9FE7978-60A7-45F4-BC80-10B52075DFA5}" srcOrd="1" destOrd="5" presId="urn:microsoft.com/office/officeart/2005/8/layout/hierarchy6"/>
    <dgm:cxn modelId="{CFF539C5-083F-43E8-81C6-53C4909023A5}" type="presOf" srcId="{8440DEAF-A503-4D63-ABD2-DA135DCB455F}" destId="{256018A7-1176-4D36-9A82-5D4D406949DE}" srcOrd="0" destOrd="0" presId="urn:microsoft.com/office/officeart/2005/8/layout/hierarchy6"/>
    <dgm:cxn modelId="{D0F7D782-52FB-4D6F-8BE8-E9894F94C20A}" srcId="{33073897-F56F-4522-8D5E-A0A9E978E1E9}" destId="{9BA1C419-C93A-4126-80F4-16D9CEF9E93B}" srcOrd="5" destOrd="0" parTransId="{1149623D-BAEA-44A3-B456-06BBF7D2B6E9}" sibTransId="{60BAD7F4-0975-4F17-BAC5-077BB37DCB87}"/>
    <dgm:cxn modelId="{E4F2813A-2B1F-468E-AB63-1795D51C8414}" srcId="{8440DEAF-A503-4D63-ABD2-DA135DCB455F}" destId="{65DB5F80-B41E-4E2E-90CB-F97FE1E3A684}" srcOrd="0" destOrd="0" parTransId="{3B2A0EBB-8A09-4158-B032-97D076F5F2FD}" sibTransId="{B286528B-3E3E-4A91-82F2-DD0E3EBD19A3}"/>
    <dgm:cxn modelId="{C4589327-ECBB-45E2-97D9-6F4564F02DD0}" type="presOf" srcId="{0971C01E-2A7C-45E0-BAD9-83DF89C09E8A}" destId="{B9FE7978-60A7-45F4-BC80-10B52075DFA5}" srcOrd="1" destOrd="4" presId="urn:microsoft.com/office/officeart/2005/8/layout/hierarchy6"/>
    <dgm:cxn modelId="{C0733C6B-1F66-4AAB-A925-C4FABE619B70}" type="presOf" srcId="{81525FE4-345E-47BE-BAEB-2D0D613853CD}" destId="{39054BFD-E816-484D-B2F6-C48E67658C5F}" srcOrd="0" destOrd="8" presId="urn:microsoft.com/office/officeart/2005/8/layout/hierarchy6"/>
    <dgm:cxn modelId="{8A061200-D246-433D-87C0-B2C3A45C36B1}" type="presOf" srcId="{81525FE4-345E-47BE-BAEB-2D0D613853CD}" destId="{B9FE7978-60A7-45F4-BC80-10B52075DFA5}" srcOrd="1" destOrd="8" presId="urn:microsoft.com/office/officeart/2005/8/layout/hierarchy6"/>
    <dgm:cxn modelId="{CA8C0384-B523-4575-8E2E-6810656D0980}" type="presOf" srcId="{C07B4734-D0F4-46B7-A3A5-D19C9BCD05DA}" destId="{B9FE7978-60A7-45F4-BC80-10B52075DFA5}" srcOrd="1" destOrd="1" presId="urn:microsoft.com/office/officeart/2005/8/layout/hierarchy6"/>
    <dgm:cxn modelId="{5EE1E9DD-5D1C-4FCA-A081-8EEB63A38A3F}" type="presOf" srcId="{9BA1C419-C93A-4126-80F4-16D9CEF9E93B}" destId="{39054BFD-E816-484D-B2F6-C48E67658C5F}" srcOrd="0" destOrd="6" presId="urn:microsoft.com/office/officeart/2005/8/layout/hierarchy6"/>
    <dgm:cxn modelId="{9DE89C79-DB80-44D8-8E81-BB27A803C870}" type="presOf" srcId="{F5E01AA6-3ABD-4DA5-8561-8CE8B0BED72A}" destId="{B9FE7978-60A7-45F4-BC80-10B52075DFA5}" srcOrd="1" destOrd="7" presId="urn:microsoft.com/office/officeart/2005/8/layout/hierarchy6"/>
    <dgm:cxn modelId="{6239A042-73A7-49D1-B374-25AEE70EFA89}" type="presOf" srcId="{C07B4734-D0F4-46B7-A3A5-D19C9BCD05DA}" destId="{39054BFD-E816-484D-B2F6-C48E67658C5F}" srcOrd="0" destOrd="1" presId="urn:microsoft.com/office/officeart/2005/8/layout/hierarchy6"/>
    <dgm:cxn modelId="{810DB7E6-277A-46E0-A618-54E5A4E71477}" srcId="{33073897-F56F-4522-8D5E-A0A9E978E1E9}" destId="{CEFBB208-532D-4168-994F-1507474CE623}" srcOrd="8" destOrd="0" parTransId="{A271F0B5-AA0A-4939-B919-396B5F5C512C}" sibTransId="{9BA3B63E-E70F-4C43-BD7C-99B06B6E6412}"/>
    <dgm:cxn modelId="{2C6BFB4C-2A2C-47FA-9383-79A4AA2B7184}" type="presOf" srcId="{0971C01E-2A7C-45E0-BAD9-83DF89C09E8A}" destId="{39054BFD-E816-484D-B2F6-C48E67658C5F}" srcOrd="0" destOrd="4" presId="urn:microsoft.com/office/officeart/2005/8/layout/hierarchy6"/>
    <dgm:cxn modelId="{C9E1762D-F14F-4A73-9F39-C9DD5E469599}" type="presOf" srcId="{CEFBB208-532D-4168-994F-1507474CE623}" destId="{39054BFD-E816-484D-B2F6-C48E67658C5F}" srcOrd="0" destOrd="9" presId="urn:microsoft.com/office/officeart/2005/8/layout/hierarchy6"/>
    <dgm:cxn modelId="{24AB97FC-CB99-4A05-B17C-15074F81FADC}" type="presOf" srcId="{CEFBB208-532D-4168-994F-1507474CE623}" destId="{B9FE7978-60A7-45F4-BC80-10B52075DFA5}" srcOrd="1" destOrd="9" presId="urn:microsoft.com/office/officeart/2005/8/layout/hierarchy6"/>
    <dgm:cxn modelId="{54353D2D-98EF-47BF-85DB-245E788D91A1}" type="presOf" srcId="{9EBF1609-6B26-4919-960C-1B8E379086D4}" destId="{39054BFD-E816-484D-B2F6-C48E67658C5F}" srcOrd="0" destOrd="2" presId="urn:microsoft.com/office/officeart/2005/8/layout/hierarchy6"/>
    <dgm:cxn modelId="{04A3B633-128A-4910-B1C9-184BA084BEAA}" srcId="{8440DEAF-A503-4D63-ABD2-DA135DCB455F}" destId="{33073897-F56F-4522-8D5E-A0A9E978E1E9}" srcOrd="1" destOrd="0" parTransId="{9603A436-43B5-4465-B319-B6D1E2EEA719}" sibTransId="{57616085-CF85-4A99-B858-9B97B06332D5}"/>
    <dgm:cxn modelId="{BFC33C96-809D-4A28-B6DC-9BD6943A19E5}" srcId="{33073897-F56F-4522-8D5E-A0A9E978E1E9}" destId="{0971C01E-2A7C-45E0-BAD9-83DF89C09E8A}" srcOrd="3" destOrd="0" parTransId="{A654343E-54A0-4E7B-AD2C-D20D3784296E}" sibTransId="{4A58FF80-EC7F-45D8-B57B-1F3021B398B5}"/>
    <dgm:cxn modelId="{2E5AD3D7-D7BD-456C-8425-FBF242129A85}" type="presOf" srcId="{F5E01AA6-3ABD-4DA5-8561-8CE8B0BED72A}" destId="{39054BFD-E816-484D-B2F6-C48E67658C5F}" srcOrd="0" destOrd="7" presId="urn:microsoft.com/office/officeart/2005/8/layout/hierarchy6"/>
    <dgm:cxn modelId="{009E188F-0CCE-4F80-8E16-210914E504B3}" type="presOf" srcId="{5F805030-BEAD-4D7A-9702-D987CFDF49E1}" destId="{39054BFD-E816-484D-B2F6-C48E67658C5F}" srcOrd="0" destOrd="3" presId="urn:microsoft.com/office/officeart/2005/8/layout/hierarchy6"/>
    <dgm:cxn modelId="{F4AAF468-DC3B-4978-B56A-44ADF3DC144D}" type="presOf" srcId="{33073897-F56F-4522-8D5E-A0A9E978E1E9}" destId="{39054BFD-E816-484D-B2F6-C48E67658C5F}" srcOrd="0" destOrd="0" presId="urn:microsoft.com/office/officeart/2005/8/layout/hierarchy6"/>
    <dgm:cxn modelId="{8055268B-2780-4529-B65E-7C864E95FBDF}" type="presOf" srcId="{9BA1C419-C93A-4126-80F4-16D9CEF9E93B}" destId="{B9FE7978-60A7-45F4-BC80-10B52075DFA5}" srcOrd="1" destOrd="6" presId="urn:microsoft.com/office/officeart/2005/8/layout/hierarchy6"/>
    <dgm:cxn modelId="{D5A246B4-363E-4AB4-92E8-0A00E7F0A1DD}" type="presOf" srcId="{9EBF1609-6B26-4919-960C-1B8E379086D4}" destId="{B9FE7978-60A7-45F4-BC80-10B52075DFA5}" srcOrd="1" destOrd="2" presId="urn:microsoft.com/office/officeart/2005/8/layout/hierarchy6"/>
    <dgm:cxn modelId="{CAA6E3B9-D683-43F8-834C-F823EDB34B90}" srcId="{33073897-F56F-4522-8D5E-A0A9E978E1E9}" destId="{5F805030-BEAD-4D7A-9702-D987CFDF49E1}" srcOrd="2" destOrd="0" parTransId="{1A20BBBC-7E56-4EAA-9BC2-FF9F223882F4}" sibTransId="{283286DB-2A17-41F7-956E-1799E806998F}"/>
    <dgm:cxn modelId="{2072389C-E923-46D4-884B-A24BC96846A6}" type="presOf" srcId="{65DB5F80-B41E-4E2E-90CB-F97FE1E3A684}" destId="{5080DA1B-F535-40DF-AF59-23220F3723A5}" srcOrd="0" destOrd="0" presId="urn:microsoft.com/office/officeart/2005/8/layout/hierarchy6"/>
    <dgm:cxn modelId="{CCA19168-71A5-4EC9-B7F5-88E6EDAD4335}" srcId="{33073897-F56F-4522-8D5E-A0A9E978E1E9}" destId="{0D11B27E-23AA-4A90-8317-0643912C3876}" srcOrd="4" destOrd="0" parTransId="{D54C2956-0B75-426F-9DB9-B6BBDA500E73}" sibTransId="{6DB65DA3-80A1-43A7-8282-781377FA8253}"/>
    <dgm:cxn modelId="{A4FFD4CB-694F-4949-A31A-D5CC4654D113}" type="presOf" srcId="{33073897-F56F-4522-8D5E-A0A9E978E1E9}" destId="{B9FE7978-60A7-45F4-BC80-10B52075DFA5}" srcOrd="1" destOrd="0" presId="urn:microsoft.com/office/officeart/2005/8/layout/hierarchy6"/>
    <dgm:cxn modelId="{2922F802-CEC7-4CAA-AF46-7F84D1C888D4}" srcId="{33073897-F56F-4522-8D5E-A0A9E978E1E9}" destId="{81525FE4-345E-47BE-BAEB-2D0D613853CD}" srcOrd="7" destOrd="0" parTransId="{89217E92-6B7A-496A-B477-280D5B422AE7}" sibTransId="{ECDB2002-E441-4A40-93C7-54AB00F58704}"/>
    <dgm:cxn modelId="{DD075EC1-DA4E-423B-BADE-1B9FA1465D99}" type="presOf" srcId="{5F805030-BEAD-4D7A-9702-D987CFDF49E1}" destId="{B9FE7978-60A7-45F4-BC80-10B52075DFA5}" srcOrd="1" destOrd="3" presId="urn:microsoft.com/office/officeart/2005/8/layout/hierarchy6"/>
    <dgm:cxn modelId="{E52A1A67-14D7-4AC1-B8C4-8B9BC3546188}" srcId="{33073897-F56F-4522-8D5E-A0A9E978E1E9}" destId="{9EBF1609-6B26-4919-960C-1B8E379086D4}" srcOrd="1" destOrd="0" parTransId="{DF1370F6-FCED-45BF-A893-5C7A5A967A2F}" sibTransId="{A47FAE83-982C-4C3F-9266-4C0129225CAE}"/>
    <dgm:cxn modelId="{97D0F1B1-235A-4098-AFEA-5FC993BAF8DF}" type="presOf" srcId="{0D11B27E-23AA-4A90-8317-0643912C3876}" destId="{39054BFD-E816-484D-B2F6-C48E67658C5F}" srcOrd="0" destOrd="5" presId="urn:microsoft.com/office/officeart/2005/8/layout/hierarchy6"/>
    <dgm:cxn modelId="{4D2FCC3D-F578-4F02-8B5D-370C795CDD7E}" srcId="{33073897-F56F-4522-8D5E-A0A9E978E1E9}" destId="{C07B4734-D0F4-46B7-A3A5-D19C9BCD05DA}" srcOrd="0" destOrd="0" parTransId="{182FFCE1-1570-4373-8110-92BE466F737C}" sibTransId="{AF08CEB4-4484-4725-9B74-B7A492889EBB}"/>
    <dgm:cxn modelId="{7B18895C-0098-4822-8A1A-2AC2D9357977}" srcId="{33073897-F56F-4522-8D5E-A0A9E978E1E9}" destId="{F5E01AA6-3ABD-4DA5-8561-8CE8B0BED72A}" srcOrd="6" destOrd="0" parTransId="{91F9D4E4-6D85-49AE-9719-60370B71751D}" sibTransId="{7310D8C9-C421-47C7-BB30-60279C545BD7}"/>
    <dgm:cxn modelId="{64C10828-ED97-4E77-9F3F-6D3E0051D73E}" type="presParOf" srcId="{256018A7-1176-4D36-9A82-5D4D406949DE}" destId="{66E0FFC3-B094-41CA-AC0E-D982BA3DC215}" srcOrd="0" destOrd="0" presId="urn:microsoft.com/office/officeart/2005/8/layout/hierarchy6"/>
    <dgm:cxn modelId="{1A6D840A-8CA7-4A76-A0CE-DC3C0804CE1A}" type="presParOf" srcId="{66E0FFC3-B094-41CA-AC0E-D982BA3DC215}" destId="{35F01573-EEAA-4300-B5DB-4A65BD4B347A}" srcOrd="0" destOrd="0" presId="urn:microsoft.com/office/officeart/2005/8/layout/hierarchy6"/>
    <dgm:cxn modelId="{39D53D63-86B0-4B3E-ABC3-59B5C7494D24}" type="presParOf" srcId="{66E0FFC3-B094-41CA-AC0E-D982BA3DC215}" destId="{8CE053E0-83B1-4FC9-9FCA-8FB1FDFB2A3F}" srcOrd="1" destOrd="0" presId="urn:microsoft.com/office/officeart/2005/8/layout/hierarchy6"/>
    <dgm:cxn modelId="{AF7626C4-EA48-4564-BB6F-26FAB1E629F0}" type="presParOf" srcId="{8CE053E0-83B1-4FC9-9FCA-8FB1FDFB2A3F}" destId="{300B5528-C1BF-4E3E-9177-4D56302D0AA6}" srcOrd="0" destOrd="0" presId="urn:microsoft.com/office/officeart/2005/8/layout/hierarchy6"/>
    <dgm:cxn modelId="{BEF57DA3-C72A-4218-B8E0-E28DB974A520}" type="presParOf" srcId="{300B5528-C1BF-4E3E-9177-4D56302D0AA6}" destId="{5080DA1B-F535-40DF-AF59-23220F3723A5}" srcOrd="0" destOrd="0" presId="urn:microsoft.com/office/officeart/2005/8/layout/hierarchy6"/>
    <dgm:cxn modelId="{BC16F60A-E480-4F5D-9A81-92F0B7B8A73A}" type="presParOf" srcId="{300B5528-C1BF-4E3E-9177-4D56302D0AA6}" destId="{359B6C95-4E7F-4581-B10A-F2029F55AFE9}" srcOrd="1" destOrd="0" presId="urn:microsoft.com/office/officeart/2005/8/layout/hierarchy6"/>
    <dgm:cxn modelId="{09B5CE97-49C0-44F0-BEC6-C84DE396E6BD}" type="presParOf" srcId="{256018A7-1176-4D36-9A82-5D4D406949DE}" destId="{2D173C27-3232-48B3-9D41-854BD10C9509}" srcOrd="1" destOrd="0" presId="urn:microsoft.com/office/officeart/2005/8/layout/hierarchy6"/>
    <dgm:cxn modelId="{87BA561C-838E-4612-ADA6-C5C493BEE443}" type="presParOf" srcId="{2D173C27-3232-48B3-9D41-854BD10C9509}" destId="{44E7D983-295D-42FC-B9E9-9BCBED1DB241}" srcOrd="0" destOrd="0" presId="urn:microsoft.com/office/officeart/2005/8/layout/hierarchy6"/>
    <dgm:cxn modelId="{FED08F4D-CD33-4856-A028-BD6F94914DBA}" type="presParOf" srcId="{44E7D983-295D-42FC-B9E9-9BCBED1DB241}" destId="{39054BFD-E816-484D-B2F6-C48E67658C5F}" srcOrd="0" destOrd="0" presId="urn:microsoft.com/office/officeart/2005/8/layout/hierarchy6"/>
    <dgm:cxn modelId="{9158C688-77EA-45D9-9913-1E32FF12C6DE}" type="presParOf" srcId="{44E7D983-295D-42FC-B9E9-9BCBED1DB241}" destId="{B9FE7978-60A7-45F4-BC80-10B52075DFA5}"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054BFD-E816-484D-B2F6-C48E67658C5F}">
      <dsp:nvSpPr>
        <dsp:cNvPr id="0" name=""/>
        <dsp:cNvSpPr/>
      </dsp:nvSpPr>
      <dsp:spPr>
        <a:xfrm>
          <a:off x="0" y="7"/>
          <a:ext cx="6063973" cy="34649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txBody>
        <a:bodyPr spcFirstLastPara="0" vert="horz" wrap="square" lIns="85344" tIns="85344" rIns="85344" bIns="85344" numCol="1" spcCol="1270" anchor="t" anchorCtr="0">
          <a:noAutofit/>
        </a:bodyPr>
        <a:lstStyle/>
        <a:p>
          <a:pPr lvl="0" algn="l" defTabSz="533400">
            <a:lnSpc>
              <a:spcPct val="90000"/>
            </a:lnSpc>
            <a:spcBef>
              <a:spcPct val="0"/>
            </a:spcBef>
            <a:spcAft>
              <a:spcPct val="35000"/>
            </a:spcAft>
          </a:pPr>
          <a:endParaRPr lang="ru-RU" sz="1200" kern="1200" dirty="0"/>
        </a:p>
        <a:p>
          <a:pPr marL="114300" lvl="1" indent="-114300" algn="l" defTabSz="533400">
            <a:lnSpc>
              <a:spcPct val="90000"/>
            </a:lnSpc>
            <a:spcBef>
              <a:spcPct val="0"/>
            </a:spcBef>
            <a:spcAft>
              <a:spcPct val="15000"/>
            </a:spcAft>
            <a:buChar char="••"/>
          </a:pPr>
          <a:r>
            <a:rPr lang="ru-RU" sz="1200" kern="1200" dirty="0"/>
            <a:t>Исследования и разработки</a:t>
          </a:r>
        </a:p>
        <a:p>
          <a:pPr marL="114300" lvl="1" indent="-114300" algn="l" defTabSz="533400">
            <a:lnSpc>
              <a:spcPct val="90000"/>
            </a:lnSpc>
            <a:spcBef>
              <a:spcPct val="0"/>
            </a:spcBef>
            <a:spcAft>
              <a:spcPct val="15000"/>
            </a:spcAft>
            <a:buChar char="••"/>
          </a:pPr>
          <a:r>
            <a:rPr lang="ru-RU" sz="1200" kern="1200" dirty="0"/>
            <a:t>Клиническая разработка</a:t>
          </a:r>
        </a:p>
        <a:p>
          <a:pPr marL="114300" lvl="1" indent="-114300" algn="l" defTabSz="533400">
            <a:lnSpc>
              <a:spcPct val="90000"/>
            </a:lnSpc>
            <a:spcBef>
              <a:spcPct val="0"/>
            </a:spcBef>
            <a:spcAft>
              <a:spcPct val="15000"/>
            </a:spcAft>
            <a:buChar char="••"/>
          </a:pPr>
          <a:r>
            <a:rPr lang="ru-RU" sz="1200" kern="1200" dirty="0"/>
            <a:t>Вопросам регулирования</a:t>
          </a:r>
        </a:p>
        <a:p>
          <a:pPr marL="114300" lvl="1" indent="-114300" algn="l" defTabSz="533400">
            <a:lnSpc>
              <a:spcPct val="90000"/>
            </a:lnSpc>
            <a:spcBef>
              <a:spcPct val="0"/>
            </a:spcBef>
            <a:spcAft>
              <a:spcPct val="15000"/>
            </a:spcAft>
            <a:buChar char="••"/>
          </a:pPr>
          <a:r>
            <a:rPr lang="ru-RU" sz="1200" kern="1200" dirty="0"/>
            <a:t>Управление качеством и </a:t>
          </a:r>
          <a:r>
            <a:rPr lang="en-US" sz="1200" kern="1200" dirty="0"/>
            <a:t>O</a:t>
          </a:r>
          <a:r>
            <a:rPr lang="ru-RU" sz="1200" kern="1200" dirty="0" err="1"/>
            <a:t>тдел</a:t>
          </a:r>
          <a:r>
            <a:rPr lang="ru-RU" sz="1200" kern="1200" dirty="0"/>
            <a:t> качества</a:t>
          </a:r>
        </a:p>
        <a:p>
          <a:pPr marL="114300" lvl="1" indent="-114300" algn="l" defTabSz="533400">
            <a:lnSpc>
              <a:spcPct val="90000"/>
            </a:lnSpc>
            <a:spcBef>
              <a:spcPct val="0"/>
            </a:spcBef>
            <a:spcAft>
              <a:spcPct val="15000"/>
            </a:spcAft>
            <a:buChar char="••"/>
          </a:pPr>
          <a:r>
            <a:rPr lang="ru-RU" sz="1200" kern="1200" dirty="0"/>
            <a:t>Внутреннее обслуживание, Внешнее обслуживание и Поддержка клиентов</a:t>
          </a:r>
        </a:p>
        <a:p>
          <a:pPr marL="114300" lvl="1" indent="-114300" algn="l" defTabSz="533400">
            <a:lnSpc>
              <a:spcPct val="90000"/>
            </a:lnSpc>
            <a:spcBef>
              <a:spcPct val="0"/>
            </a:spcBef>
            <a:spcAft>
              <a:spcPct val="15000"/>
            </a:spcAft>
            <a:buChar char="••"/>
          </a:pPr>
          <a:r>
            <a:rPr lang="ru-RU" sz="1200" kern="1200" dirty="0"/>
            <a:t>Продажи и маркетинг</a:t>
          </a:r>
        </a:p>
        <a:p>
          <a:pPr marL="114300" lvl="1" indent="-114300" algn="l" defTabSz="533400">
            <a:lnSpc>
              <a:spcPct val="90000"/>
            </a:lnSpc>
            <a:spcBef>
              <a:spcPct val="0"/>
            </a:spcBef>
            <a:spcAft>
              <a:spcPct val="15000"/>
            </a:spcAft>
            <a:buChar char="••"/>
          </a:pPr>
          <a:r>
            <a:rPr lang="en-US" sz="1200" kern="1200" dirty="0"/>
            <a:t>O</a:t>
          </a:r>
          <a:r>
            <a:rPr lang="ru-RU" sz="1200" kern="1200" dirty="0" err="1"/>
            <a:t>тдел</a:t>
          </a:r>
          <a:r>
            <a:rPr lang="ru-RU" sz="1200" kern="1200" dirty="0"/>
            <a:t> кадров</a:t>
          </a:r>
        </a:p>
        <a:p>
          <a:pPr marL="114300" lvl="1" indent="-114300" algn="l" defTabSz="533400">
            <a:lnSpc>
              <a:spcPct val="90000"/>
            </a:lnSpc>
            <a:spcBef>
              <a:spcPct val="0"/>
            </a:spcBef>
            <a:spcAft>
              <a:spcPct val="15000"/>
            </a:spcAft>
            <a:buChar char="••"/>
          </a:pPr>
          <a:r>
            <a:rPr lang="ru-RU" sz="1200" kern="1200" dirty="0"/>
            <a:t>Финансы</a:t>
          </a:r>
        </a:p>
        <a:p>
          <a:pPr marL="114300" lvl="1" indent="-114300" algn="l" defTabSz="533400">
            <a:lnSpc>
              <a:spcPct val="90000"/>
            </a:lnSpc>
            <a:spcBef>
              <a:spcPct val="0"/>
            </a:spcBef>
            <a:spcAft>
              <a:spcPct val="15000"/>
            </a:spcAft>
            <a:buChar char="••"/>
          </a:pPr>
          <a:r>
            <a:rPr lang="en-US" sz="1200" kern="1200" dirty="0"/>
            <a:t>IT </a:t>
          </a:r>
          <a:endParaRPr lang="ru-RU" sz="1200" kern="1200" dirty="0"/>
        </a:p>
      </dsp:txBody>
      <dsp:txXfrm>
        <a:off x="0" y="7"/>
        <a:ext cx="1819191" cy="3464985"/>
      </dsp:txXfrm>
    </dsp:sp>
    <dsp:sp modelId="{5080DA1B-F535-40DF-AF59-23220F3723A5}">
      <dsp:nvSpPr>
        <dsp:cNvPr id="0" name=""/>
        <dsp:cNvSpPr/>
      </dsp:nvSpPr>
      <dsp:spPr>
        <a:xfrm>
          <a:off x="1820139" y="274781"/>
          <a:ext cx="4121606" cy="2747737"/>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kern="1200" dirty="0"/>
            <a:t>Совет директоров</a:t>
          </a:r>
          <a:endParaRPr lang="en-US" sz="2800" kern="1200" dirty="0"/>
        </a:p>
        <a:p>
          <a:pPr lvl="0" algn="ctr" defTabSz="1244600">
            <a:lnSpc>
              <a:spcPct val="90000"/>
            </a:lnSpc>
            <a:spcBef>
              <a:spcPct val="0"/>
            </a:spcBef>
            <a:spcAft>
              <a:spcPct val="35000"/>
            </a:spcAft>
          </a:pPr>
          <a:r>
            <a:rPr lang="ru-RU" sz="2800" kern="1200" dirty="0"/>
            <a:t>Исполнительный директор</a:t>
          </a:r>
        </a:p>
      </dsp:txBody>
      <dsp:txXfrm>
        <a:off x="1900617" y="355259"/>
        <a:ext cx="3960650" cy="258678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271A8163-8720-4BB4-BF1C-E4094FFB62C1}"/>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5" name="Нижний колонтитул 4">
            <a:extLst>
              <a:ext uri="{FF2B5EF4-FFF2-40B4-BE49-F238E27FC236}">
                <a16:creationId xmlns="" xmlns:a16="http://schemas.microsoft.com/office/drawing/2014/main"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 xmlns:a16="http://schemas.microsoft.com/office/drawing/2014/main"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 xmlns:a16="http://schemas.microsoft.com/office/drawing/2014/main"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 xmlns:a16="http://schemas.microsoft.com/office/drawing/2014/main"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 xmlns:a16="http://schemas.microsoft.com/office/drawing/2014/main"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 xmlns:a16="http://schemas.microsoft.com/office/drawing/2014/main"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 xmlns:a16="http://schemas.microsoft.com/office/drawing/2014/main"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 xmlns:a16="http://schemas.microsoft.com/office/drawing/2014/main"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 xmlns:a16="http://schemas.microsoft.com/office/drawing/2014/main"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 xmlns:a16="http://schemas.microsoft.com/office/drawing/2014/main"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 xmlns:a16="http://schemas.microsoft.com/office/drawing/2014/main"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 xmlns:a16="http://schemas.microsoft.com/office/drawing/2014/main"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 xmlns:a16="http://schemas.microsoft.com/office/drawing/2014/main"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 xmlns:a16="http://schemas.microsoft.com/office/drawing/2014/main"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 xmlns:a16="http://schemas.microsoft.com/office/drawing/2014/main"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 xmlns:a16="http://schemas.microsoft.com/office/drawing/2014/main"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 xmlns:a16="http://schemas.microsoft.com/office/drawing/2014/main"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 xmlns:a16="http://schemas.microsoft.com/office/drawing/2014/main"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 xmlns:a16="http://schemas.microsoft.com/office/drawing/2014/main"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 xmlns:a16="http://schemas.microsoft.com/office/drawing/2014/main"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 xmlns:a16="http://schemas.microsoft.com/office/drawing/2014/main"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 xmlns:a16="http://schemas.microsoft.com/office/drawing/2014/main"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 xmlns:a16="http://schemas.microsoft.com/office/drawing/2014/main"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 xmlns:a16="http://schemas.microsoft.com/office/drawing/2014/main"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 xmlns:a16="http://schemas.microsoft.com/office/drawing/2014/main"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 xmlns:a16="http://schemas.microsoft.com/office/drawing/2014/main"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 xmlns:a16="http://schemas.microsoft.com/office/drawing/2014/main"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B0495C8-42D1-424C-8AB4-32DCC979616F}"/>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5" name="Нижний колонтитул 4">
            <a:extLst>
              <a:ext uri="{FF2B5EF4-FFF2-40B4-BE49-F238E27FC236}">
                <a16:creationId xmlns="" xmlns:a16="http://schemas.microsoft.com/office/drawing/2014/main"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 xmlns:a16="http://schemas.microsoft.com/office/drawing/2014/main"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 xmlns:a16="http://schemas.microsoft.com/office/drawing/2014/main"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910C0E4E-C9B5-430F-A9D0-B611903A8719}"/>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5" name="Нижний колонтитул 4">
            <a:extLst>
              <a:ext uri="{FF2B5EF4-FFF2-40B4-BE49-F238E27FC236}">
                <a16:creationId xmlns="" xmlns:a16="http://schemas.microsoft.com/office/drawing/2014/main"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5CC19E8B-3206-4DDD-B292-617841A615E0}"/>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6" name="Нижний колонтитул 5">
            <a:extLst>
              <a:ext uri="{FF2B5EF4-FFF2-40B4-BE49-F238E27FC236}">
                <a16:creationId xmlns="" xmlns:a16="http://schemas.microsoft.com/office/drawing/2014/main"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55995E15-1A87-43F0-9983-D156DB3AE3D4}"/>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8" name="Нижний колонтитул 7">
            <a:extLst>
              <a:ext uri="{FF2B5EF4-FFF2-40B4-BE49-F238E27FC236}">
                <a16:creationId xmlns="" xmlns:a16="http://schemas.microsoft.com/office/drawing/2014/main"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 xmlns:a16="http://schemas.microsoft.com/office/drawing/2014/main"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901D47AB-3BD7-424A-A796-BB161CF57449}"/>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4" name="Нижний колонтитул 3">
            <a:extLst>
              <a:ext uri="{FF2B5EF4-FFF2-40B4-BE49-F238E27FC236}">
                <a16:creationId xmlns="" xmlns:a16="http://schemas.microsoft.com/office/drawing/2014/main"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 xmlns:a16="http://schemas.microsoft.com/office/drawing/2014/main"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06C29B13-3E5C-46F0-A823-F33D540F3E16}"/>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3" name="Нижний колонтитул 2">
            <a:extLst>
              <a:ext uri="{FF2B5EF4-FFF2-40B4-BE49-F238E27FC236}">
                <a16:creationId xmlns="" xmlns:a16="http://schemas.microsoft.com/office/drawing/2014/main"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 xmlns:a16="http://schemas.microsoft.com/office/drawing/2014/main"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3C875869-43D1-4EA2-A0AB-2E5E194A4240}"/>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6" name="Нижний колонтитул 5">
            <a:extLst>
              <a:ext uri="{FF2B5EF4-FFF2-40B4-BE49-F238E27FC236}">
                <a16:creationId xmlns="" xmlns:a16="http://schemas.microsoft.com/office/drawing/2014/main"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 xmlns:a16="http://schemas.microsoft.com/office/drawing/2014/main"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DAA86078-E0BB-4EAF-BE97-AFE34FB78F9A}"/>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6" name="Нижний колонтитул 5">
            <a:extLst>
              <a:ext uri="{FF2B5EF4-FFF2-40B4-BE49-F238E27FC236}">
                <a16:creationId xmlns="" xmlns:a16="http://schemas.microsoft.com/office/drawing/2014/main"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331F93CA-E619-4D30-84C4-F0EE705C3161}"/>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5" name="Нижний колонтитул 4">
            <a:extLst>
              <a:ext uri="{FF2B5EF4-FFF2-40B4-BE49-F238E27FC236}">
                <a16:creationId xmlns="" xmlns:a16="http://schemas.microsoft.com/office/drawing/2014/main"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4F22CEBC-8441-45EE-84F1-77262CBE18CB}"/>
              </a:ext>
            </a:extLst>
          </p:cNvPr>
          <p:cNvSpPr>
            <a:spLocks noGrp="1"/>
          </p:cNvSpPr>
          <p:nvPr>
            <p:ph type="dt" sz="half" idx="10"/>
          </p:nvPr>
        </p:nvSpPr>
        <p:spPr/>
        <p:txBody>
          <a:bodyPr/>
          <a:lstStyle/>
          <a:p>
            <a:fld id="{30DCC583-3D21-4AAF-9AF3-3FB5AD7DB367}" type="datetimeFigureOut">
              <a:rPr lang="ru-RU" smtClean="0"/>
              <a:t>02.10.2021</a:t>
            </a:fld>
            <a:endParaRPr lang="ru-RU"/>
          </a:p>
        </p:txBody>
      </p:sp>
      <p:sp>
        <p:nvSpPr>
          <p:cNvPr id="5" name="Нижний колонтитул 4">
            <a:extLst>
              <a:ext uri="{FF2B5EF4-FFF2-40B4-BE49-F238E27FC236}">
                <a16:creationId xmlns="" xmlns:a16="http://schemas.microsoft.com/office/drawing/2014/main"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02.10.2021</a:t>
            </a:fld>
            <a:endParaRPr lang="ru-RU"/>
          </a:p>
        </p:txBody>
      </p:sp>
      <p:sp>
        <p:nvSpPr>
          <p:cNvPr id="5" name="Нижний колонтитул 4">
            <a:extLst>
              <a:ext uri="{FF2B5EF4-FFF2-40B4-BE49-F238E27FC236}">
                <a16:creationId xmlns="" xmlns:a16="http://schemas.microsoft.com/office/drawing/2014/main"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 xmlns:a16="http://schemas.microsoft.com/office/drawing/2014/main"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 xmlns:a16="http://schemas.microsoft.com/office/drawing/2014/main"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4970172" y="5511735"/>
            <a:ext cx="7065000" cy="610338"/>
          </a:xfrm>
        </p:spPr>
        <p:txBody>
          <a:bodyPr>
            <a:noAutofit/>
          </a:bodyPr>
          <a:lstStyle/>
          <a:p>
            <a:r>
              <a:rPr lang="en-US" sz="3200" dirty="0"/>
              <a:t>Medical Device Quality Management Systems </a:t>
            </a:r>
            <a:r>
              <a:rPr lang="ru-RU" sz="3200" dirty="0"/>
              <a:t/>
            </a:r>
            <a:br>
              <a:rPr lang="ru-RU" sz="3200" dirty="0"/>
            </a:br>
            <a:r>
              <a:rPr lang="en-US" sz="3200" dirty="0"/>
              <a:t>Strategy and Techniques for Improving Efficiency and </a:t>
            </a:r>
            <a:r>
              <a:rPr lang="en-US" sz="3200" dirty="0" smtClean="0"/>
              <a:t>Effectiveness</a:t>
            </a:r>
            <a:r>
              <a:rPr lang="en-US" sz="2800" dirty="0" smtClean="0"/>
              <a:t/>
            </a:r>
            <a:br>
              <a:rPr lang="en-US" sz="2800" dirty="0" smtClean="0"/>
            </a:br>
            <a:r>
              <a:rPr lang="ru-RU" sz="3200" dirty="0"/>
              <a:t>Стратегия систем управления качеством медицинских изделий и методы повышения эффективности и </a:t>
            </a:r>
            <a:r>
              <a:rPr lang="ru-RU" sz="3200" dirty="0" smtClean="0"/>
              <a:t>результативности</a:t>
            </a:r>
            <a:r>
              <a:rPr lang="en-US" sz="3200" dirty="0" smtClean="0"/>
              <a:t/>
            </a:r>
            <a:br>
              <a:rPr lang="en-US" sz="3200" dirty="0" smtClean="0"/>
            </a:br>
            <a:r>
              <a:rPr lang="ru-RU" sz="3200" dirty="0" smtClean="0"/>
              <a:t/>
            </a:r>
            <a:br>
              <a:rPr lang="ru-RU" sz="3200" dirty="0" smtClean="0"/>
            </a:br>
            <a:r>
              <a:rPr lang="en-US" sz="2800" dirty="0"/>
              <a:t>Course</a:t>
            </a:r>
            <a:r>
              <a:rPr lang="en-US" sz="2800" dirty="0" smtClean="0"/>
              <a:t>№</a:t>
            </a:r>
            <a:r>
              <a:rPr lang="ru-RU" sz="2800" dirty="0"/>
              <a:t>4</a:t>
            </a:r>
            <a:r>
              <a:rPr lang="en-US" sz="2800" dirty="0" smtClean="0"/>
              <a:t>:</a:t>
            </a:r>
            <a:r>
              <a:rPr lang="ru-RU" sz="2800" dirty="0" smtClean="0"/>
              <a:t> </a:t>
            </a:r>
            <a:r>
              <a:rPr lang="en-US" sz="3200" b="0" dirty="0" smtClean="0"/>
              <a:t>Responsibility</a:t>
            </a:r>
            <a:r>
              <a:rPr lang="en-US" sz="3200" b="0" dirty="0"/>
              <a:t>, authority, and communication</a:t>
            </a:r>
            <a:r>
              <a:rPr lang="en-US" sz="3200" dirty="0" smtClean="0"/>
              <a:t/>
            </a:r>
            <a:br>
              <a:rPr lang="en-US" sz="3200" dirty="0" smtClean="0"/>
            </a:br>
            <a:r>
              <a:rPr lang="ru-RU" sz="2800" dirty="0"/>
              <a:t>Курс</a:t>
            </a:r>
            <a:r>
              <a:rPr lang="en-US" sz="2800" dirty="0" smtClean="0"/>
              <a:t>№</a:t>
            </a:r>
            <a:r>
              <a:rPr lang="ru-RU" sz="2800" dirty="0" smtClean="0"/>
              <a:t>4</a:t>
            </a:r>
            <a:r>
              <a:rPr lang="en-US" sz="2800" dirty="0" smtClean="0"/>
              <a:t>: </a:t>
            </a:r>
            <a:r>
              <a:rPr lang="ru-RU" sz="2800" b="0" dirty="0"/>
              <a:t>Ответственность</a:t>
            </a:r>
            <a:r>
              <a:rPr lang="en-US" sz="2800" b="0" dirty="0"/>
              <a:t>, </a:t>
            </a:r>
            <a:r>
              <a:rPr lang="ru-RU" sz="2800" b="0" dirty="0"/>
              <a:t>авторитет и общение</a:t>
            </a:r>
            <a:endParaRPr lang="ru-RU" sz="2800" b="0" dirty="0">
              <a:solidFill>
                <a:srgbClr val="2191C9"/>
              </a:solidFill>
            </a:endParaRPr>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065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pic>
        <p:nvPicPr>
          <p:cNvPr id="21" name="Рисунок 20" descr="Balancing Authority and Responsibility « Auto Shop Management Blog"/>
          <p:cNvPicPr/>
          <p:nvPr/>
        </p:nvPicPr>
        <p:blipFill>
          <a:blip r:embed="rId3">
            <a:extLst>
              <a:ext uri="{28A0092B-C50C-407E-A947-70E740481C1C}">
                <a14:useLocalDpi xmlns:a14="http://schemas.microsoft.com/office/drawing/2010/main" val="0"/>
              </a:ext>
            </a:extLst>
          </a:blip>
          <a:srcRect/>
          <a:stretch>
            <a:fillRect/>
          </a:stretch>
        </p:blipFill>
        <p:spPr bwMode="auto">
          <a:xfrm>
            <a:off x="101599" y="211121"/>
            <a:ext cx="4882071" cy="3769687"/>
          </a:xfrm>
          <a:prstGeom prst="rect">
            <a:avLst/>
          </a:prstGeom>
          <a:noFill/>
          <a:ln>
            <a:noFill/>
          </a:ln>
        </p:spPr>
      </p:pic>
      <p:sp>
        <p:nvSpPr>
          <p:cNvPr id="6" name="Подзаголовок 5"/>
          <p:cNvSpPr>
            <a:spLocks noGrp="1"/>
          </p:cNvSpPr>
          <p:nvPr>
            <p:ph type="subTitle" idx="1"/>
          </p:nvPr>
        </p:nvSpPr>
        <p:spPr>
          <a:xfrm>
            <a:off x="-609000" y="645207"/>
            <a:ext cx="9144000" cy="1655762"/>
          </a:xfrm>
        </p:spPr>
        <p:txBody>
          <a:bodyPr/>
          <a:lstStyle/>
          <a:p>
            <a:r>
              <a:rPr lang="ru-RU" dirty="0" smtClean="0"/>
              <a:t> </a:t>
            </a:r>
            <a:endParaRPr lang="ru-RU" dirty="0"/>
          </a:p>
        </p:txBody>
      </p:sp>
      <p:sp>
        <p:nvSpPr>
          <p:cNvPr id="7" name="Прямоугольник 6"/>
          <p:cNvSpPr/>
          <p:nvPr/>
        </p:nvSpPr>
        <p:spPr>
          <a:xfrm>
            <a:off x="420970" y="3700968"/>
            <a:ext cx="6096000" cy="230832"/>
          </a:xfrm>
          <a:prstGeom prst="rect">
            <a:avLst/>
          </a:prstGeom>
        </p:spPr>
        <p:txBody>
          <a:bodyPr>
            <a:spAutoFit/>
          </a:bodyPr>
          <a:lstStyle/>
          <a:p>
            <a:r>
              <a:rPr lang="en-US" sz="900" b="1" dirty="0">
                <a:latin typeface="Bahnschrift Light SemiCondensed" panose="020B0502040204020203" pitchFamily="34" charset="0"/>
                <a:ea typeface="Calibri" panose="020F0502020204030204" pitchFamily="34" charset="0"/>
                <a:cs typeface="Times New Roman" panose="02020603050405020304" pitchFamily="18" charset="0"/>
              </a:rPr>
              <a:t>https://fasttrakauto.com/blog/wp-content/uploads/2013/08/Authority.jpg</a:t>
            </a:r>
            <a:endParaRPr lang="ru-RU" sz="900" dirty="0"/>
          </a:p>
        </p:txBody>
      </p:sp>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 xmlns:a16="http://schemas.microsoft.com/office/drawing/2014/main" id="{9CB5E0D7-A100-4360-B842-E165E2E10A95}"/>
              </a:ext>
            </a:extLst>
          </p:cNvPr>
          <p:cNvSpPr>
            <a:spLocks noGrp="1"/>
          </p:cNvSpPr>
          <p:nvPr>
            <p:ph type="title"/>
          </p:nvPr>
        </p:nvSpPr>
        <p:spPr>
          <a:xfrm>
            <a:off x="8211000" y="195258"/>
            <a:ext cx="2295000" cy="270000"/>
          </a:xfrm>
        </p:spPr>
        <p:txBody>
          <a:bodyPr>
            <a:noAutofit/>
          </a:bodyPr>
          <a:lstStyle/>
          <a:p>
            <a:r>
              <a:rPr lang="ru-RU" sz="2800" dirty="0" smtClean="0"/>
              <a:t>ВВЕДЕНИЕ</a:t>
            </a:r>
            <a:endParaRPr lang="ru-RU" sz="2800" dirty="0">
              <a:solidFill>
                <a:srgbClr val="2191C9"/>
              </a:solidFill>
            </a:endParaRPr>
          </a:p>
        </p:txBody>
      </p:sp>
      <p:sp>
        <p:nvSpPr>
          <p:cNvPr id="8" name="Текст 7">
            <a:extLst>
              <a:ext uri="{FF2B5EF4-FFF2-40B4-BE49-F238E27FC236}">
                <a16:creationId xmlns="" xmlns:a16="http://schemas.microsoft.com/office/drawing/2014/main" id="{A98C920F-FE29-4D43-90EC-355F494088EC}"/>
              </a:ext>
            </a:extLst>
          </p:cNvPr>
          <p:cNvSpPr>
            <a:spLocks noGrp="1"/>
          </p:cNvSpPr>
          <p:nvPr>
            <p:ph type="body" sz="quarter" idx="11"/>
          </p:nvPr>
        </p:nvSpPr>
        <p:spPr>
          <a:xfrm>
            <a:off x="4866000" y="639000"/>
            <a:ext cx="7087923" cy="2115412"/>
          </a:xfrm>
        </p:spPr>
        <p:txBody>
          <a:bodyPr>
            <a:noAutofit/>
          </a:bodyPr>
          <a:lstStyle/>
          <a:p>
            <a:pPr marL="0" indent="0" algn="just">
              <a:buNone/>
            </a:pPr>
            <a:r>
              <a:rPr lang="ru-RU" sz="2200" dirty="0" smtClean="0"/>
              <a:t>Внедрение </a:t>
            </a:r>
            <a:r>
              <a:rPr lang="ru-RU" sz="2200" dirty="0"/>
              <a:t>стандарта ISO 13485 требует определения полномочий и ответственности, которые будут нести обязательства по эксплуатации СМК, осуществлению деятельности, связанной с СМК, и реализации продукции. Требования стандарта ISO 13485 заключаются в следующем: Высшее руководство должно обеспечить определение полномочий и ответственности на различных уровнях организации для работы с СМК. Должны быть задокументированы определения полномочий и ответственности, а также взаимосвязь процессов всего персонала, который управляет, выполняет и проверяет работу, влияющую на качество. Определения полномочий и ответственности должны быть доведены до сведения всех соответствующих уровней организации. Высшее руководство должно гарантировать независимость и полномочия, необходимые для выполнения задач и функционирования СМК персонала, который управляет, выполняет и проверяет работу, влияющую на качество.</a:t>
            </a:r>
            <a:endParaRPr lang="ru-RU" sz="2200" dirty="0"/>
          </a:p>
        </p:txBody>
      </p:sp>
      <p:pic>
        <p:nvPicPr>
          <p:cNvPr id="1026" name="Picture 2" descr="Сертификат ИСО 134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372" y="999000"/>
            <a:ext cx="4574118" cy="4635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56000" y="6444000"/>
            <a:ext cx="6096000" cy="230832"/>
          </a:xfrm>
          <a:prstGeom prst="rect">
            <a:avLst/>
          </a:prstGeom>
        </p:spPr>
        <p:txBody>
          <a:bodyPr>
            <a:spAutoFit/>
          </a:bodyPr>
          <a:lstStyle/>
          <a:p>
            <a:r>
              <a:rPr lang="en-US" sz="900" dirty="0"/>
              <a:t>https://testspb.ru/wp-content/uploads/depositphotos_125175582-stock-illustration-grunge-blue-iso-13485-certified.jpg</a:t>
            </a:r>
            <a:endParaRPr lang="ru-RU" sz="900" dirty="0"/>
          </a:p>
        </p:txBody>
      </p:sp>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01000" y="377064"/>
            <a:ext cx="5257800" cy="1325563"/>
          </a:xfrm>
        </p:spPr>
        <p:txBody>
          <a:bodyPr/>
          <a:lstStyle/>
          <a:p>
            <a:r>
              <a:rPr lang="en-US" dirty="0" smtClean="0"/>
              <a:t> </a:t>
            </a:r>
            <a:endParaRPr lang="ru-RU" dirty="0"/>
          </a:p>
        </p:txBody>
      </p:sp>
      <p:sp>
        <p:nvSpPr>
          <p:cNvPr id="4" name="Текст 3"/>
          <p:cNvSpPr>
            <a:spLocks noGrp="1"/>
          </p:cNvSpPr>
          <p:nvPr>
            <p:ph type="body" sz="quarter" idx="11"/>
          </p:nvPr>
        </p:nvSpPr>
        <p:spPr/>
        <p:txBody>
          <a:bodyPr/>
          <a:lstStyle/>
          <a:p>
            <a:pPr marL="0" indent="0">
              <a:buNone/>
            </a:pPr>
            <a:r>
              <a:rPr lang="en-US" dirty="0" smtClean="0"/>
              <a:t> </a:t>
            </a:r>
            <a:endParaRPr lang="ru-RU" dirty="0"/>
          </a:p>
        </p:txBody>
      </p:sp>
      <p:sp>
        <p:nvSpPr>
          <p:cNvPr id="6" name="Прямоугольник 5"/>
          <p:cNvSpPr/>
          <p:nvPr/>
        </p:nvSpPr>
        <p:spPr>
          <a:xfrm>
            <a:off x="0" y="684000"/>
            <a:ext cx="12081000" cy="3970318"/>
          </a:xfrm>
          <a:prstGeom prst="rect">
            <a:avLst/>
          </a:prstGeom>
        </p:spPr>
        <p:txBody>
          <a:bodyPr wrap="square" numCol="1">
            <a:spAutoFit/>
          </a:bodyPr>
          <a:lstStyle/>
          <a:p>
            <a:pPr algn="just"/>
            <a:r>
              <a:rPr lang="en-US" sz="1600" dirty="0" smtClean="0"/>
              <a:t>	</a:t>
            </a:r>
            <a:r>
              <a:rPr lang="ru-RU" dirty="0" smtClean="0"/>
              <a:t>От </a:t>
            </a:r>
            <a:r>
              <a:rPr lang="ru-RU" dirty="0"/>
              <a:t>организации требуется определить, задокументировать и сообщить обо всех обязанностях и полномочиях, а также их взаимосвязи между процессами, операциями и действиями, которые влияют на качество медицинского изделия. Взаимосвязь всего персонала, который управляет, выполняет и проверяет работу, влияющую на качество, относится к тому, как действия, связанные с качеством медицинского изделия, должны взаимодействовать друг с другом. Эффективность и результативность организации в достижении целей процесса повышается, когда </a:t>
            </a:r>
            <a:r>
              <a:rPr lang="ru-RU" dirty="0" smtClean="0"/>
              <a:t>меж</a:t>
            </a:r>
            <a:r>
              <a:rPr lang="en-US" dirty="0" smtClean="0"/>
              <a:t>-</a:t>
            </a:r>
            <a:r>
              <a:rPr lang="ru-RU" dirty="0" smtClean="0"/>
              <a:t>функциональные </a:t>
            </a:r>
            <a:r>
              <a:rPr lang="ru-RU" dirty="0"/>
              <a:t>действия управляются и понимаются как взаимосвязанная система. Эти </a:t>
            </a:r>
            <a:r>
              <a:rPr lang="ru-RU" dirty="0" smtClean="0"/>
              <a:t>меж</a:t>
            </a:r>
            <a:r>
              <a:rPr lang="en-US" dirty="0" smtClean="0"/>
              <a:t>-</a:t>
            </a:r>
            <a:r>
              <a:rPr lang="ru-RU" dirty="0" smtClean="0"/>
              <a:t>функциональные </a:t>
            </a:r>
            <a:r>
              <a:rPr lang="ru-RU" dirty="0"/>
              <a:t>действия представляют собой набор характеристик, которые получают входные и выходные данные. Взаимоотношения персонала в различных областях реализации медицинского устройства определяют, как выполняются действия, и процесс «перетекает» между различными органами в организации. Стандарт ожидает, что вы определите точки, события и требования в потоке процессов, в которых инициируется взаимосвязь между двумя функциями, и каков характер этой взаимосвязи. В документации должна быть описана логическая последовательность действий СМК, влияние каждого элемента СМК на другие и факторы, которые могут на них влиять. Взаимоотношения между персоналом могут иметь форму:</a:t>
            </a:r>
          </a:p>
          <a:p>
            <a:endParaRPr lang="ru-RU" dirty="0"/>
          </a:p>
        </p:txBody>
      </p:sp>
      <p:sp>
        <p:nvSpPr>
          <p:cNvPr id="2" name="Прямоугольник 1"/>
          <p:cNvSpPr/>
          <p:nvPr/>
        </p:nvSpPr>
        <p:spPr>
          <a:xfrm>
            <a:off x="389649" y="20345"/>
            <a:ext cx="5230500" cy="769441"/>
          </a:xfrm>
          <a:prstGeom prst="rect">
            <a:avLst/>
          </a:prstGeom>
        </p:spPr>
        <p:txBody>
          <a:bodyPr wrap="square">
            <a:spAutoFit/>
          </a:bodyPr>
          <a:lstStyle/>
          <a:p>
            <a:r>
              <a:rPr lang="ru-RU" sz="2200" b="1" dirty="0"/>
              <a:t>Определение взаимоотношений ответственности и полномочий</a:t>
            </a:r>
            <a:endParaRPr lang="ru-RU" sz="2200" dirty="0"/>
          </a:p>
        </p:txBody>
      </p:sp>
      <p:sp>
        <p:nvSpPr>
          <p:cNvPr id="5" name="Прямоугольник 4"/>
          <p:cNvSpPr/>
          <p:nvPr/>
        </p:nvSpPr>
        <p:spPr>
          <a:xfrm>
            <a:off x="471000" y="4435784"/>
            <a:ext cx="11250000" cy="3136243"/>
          </a:xfrm>
          <a:prstGeom prst="rect">
            <a:avLst/>
          </a:prstGeom>
        </p:spPr>
        <p:txBody>
          <a:bodyPr wrap="square" numCol="2">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Последовательность действий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Обмен информацией между функциями как по вертикали, так и по горизонтали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Обмен данными (входы и выходы процессов)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Передача знаний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Передача материалов и компонентов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Проверка требований между </a:t>
            </a:r>
            <a:r>
              <a:rPr lang="ru-RU" dirty="0" smtClean="0">
                <a:ea typeface="Calibri" panose="020F0502020204030204" pitchFamily="34" charset="0"/>
                <a:cs typeface="Times New Roman" panose="02020603050405020304" pitchFamily="18" charset="0"/>
              </a:rPr>
              <a:t>процессами</a:t>
            </a:r>
            <a:endParaRPr lang="en-US"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endParaRPr lang="en-US"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endParaRPr lang="en-US" sz="1400"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Проверка требований между </a:t>
            </a:r>
            <a:r>
              <a:rPr lang="ru-RU" dirty="0" smtClean="0">
                <a:ea typeface="Calibri" panose="020F0502020204030204" pitchFamily="34" charset="0"/>
                <a:cs typeface="Times New Roman" panose="02020603050405020304" pitchFamily="18" charset="0"/>
              </a:rPr>
              <a:t>процессами</a:t>
            </a:r>
            <a:endParaRPr lang="en-US"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Times New Roman" panose="02020603050405020304" pitchFamily="18" charset="0"/>
              </a:rPr>
              <a:t>Связь </a:t>
            </a:r>
            <a:r>
              <a:rPr lang="ru-RU" dirty="0">
                <a:ea typeface="Calibri" panose="020F0502020204030204" pitchFamily="34" charset="0"/>
                <a:cs typeface="Times New Roman" panose="02020603050405020304" pitchFamily="18" charset="0"/>
              </a:rPr>
              <a:t>между процессами и спецификациями </a:t>
            </a:r>
            <a:r>
              <a:rPr lang="ru-RU" dirty="0" smtClean="0">
                <a:ea typeface="Calibri" panose="020F0502020204030204" pitchFamily="34" charset="0"/>
                <a:cs typeface="Times New Roman" panose="02020603050405020304" pitchFamily="18" charset="0"/>
              </a:rPr>
              <a:t>продукции</a:t>
            </a:r>
            <a:endParaRPr lang="ru-RU" sz="1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 xmlns:a16="http://schemas.microsoft.com/office/drawing/2014/main" id="{337F4F8C-36B0-4DEE-8AA3-2EEA53A20B7A}"/>
              </a:ext>
            </a:extLst>
          </p:cNvPr>
          <p:cNvSpPr>
            <a:spLocks noGrp="1"/>
          </p:cNvSpPr>
          <p:nvPr>
            <p:ph type="title"/>
          </p:nvPr>
        </p:nvSpPr>
        <p:spPr>
          <a:xfrm>
            <a:off x="776461" y="396769"/>
            <a:ext cx="5257800" cy="1325563"/>
          </a:xfrm>
        </p:spPr>
        <p:txBody>
          <a:bodyPr/>
          <a:lstStyle/>
          <a:p>
            <a:r>
              <a:rPr lang="ru-RU" dirty="0" smtClean="0"/>
              <a:t> </a:t>
            </a:r>
            <a:endParaRPr lang="ru-RU" dirty="0">
              <a:solidFill>
                <a:srgbClr val="2191C9"/>
              </a:solidFill>
            </a:endParaRPr>
          </a:p>
        </p:txBody>
      </p:sp>
      <p:sp>
        <p:nvSpPr>
          <p:cNvPr id="16" name="Текст 7">
            <a:extLst>
              <a:ext uri="{FF2B5EF4-FFF2-40B4-BE49-F238E27FC236}">
                <a16:creationId xmlns="" xmlns:a16="http://schemas.microsoft.com/office/drawing/2014/main" id="{D89E8A8A-2FDF-4DE5-8808-AB76F94A041F}"/>
              </a:ext>
            </a:extLst>
          </p:cNvPr>
          <p:cNvSpPr>
            <a:spLocks noGrp="1"/>
          </p:cNvSpPr>
          <p:nvPr>
            <p:ph type="body" sz="quarter" idx="11"/>
          </p:nvPr>
        </p:nvSpPr>
        <p:spPr>
          <a:xfrm>
            <a:off x="291000" y="1867088"/>
            <a:ext cx="11744999" cy="1814762"/>
          </a:xfrm>
        </p:spPr>
        <p:txBody>
          <a:bodyPr>
            <a:noAutofit/>
          </a:bodyPr>
          <a:lstStyle/>
          <a:p>
            <a:pPr marL="0" indent="0">
              <a:buNone/>
            </a:pPr>
            <a:r>
              <a:rPr lang="ru-RU" sz="1800" dirty="0" smtClean="0"/>
              <a:t>Где </a:t>
            </a:r>
            <a:r>
              <a:rPr lang="ru-RU" sz="1800" dirty="0"/>
              <a:t>можно зафиксировать взаимосвязь?</a:t>
            </a:r>
          </a:p>
          <a:p>
            <a:pPr lvl="0"/>
            <a:r>
              <a:rPr lang="ru-RU" sz="1800" dirty="0"/>
              <a:t>Руководство по качеству определяет все процессы и действия, которые включены в СМК.</a:t>
            </a:r>
          </a:p>
          <a:p>
            <a:pPr lvl="0"/>
            <a:r>
              <a:rPr lang="ru-RU" sz="1800" dirty="0"/>
              <a:t>Организационная структура - определяет иерархию, подчиненность и подчинение в организации. Организационная структура связывает различные роли и функции в организации с их областью действия и видами деятельности в системе менеджмента качества и определяет иерархию между ними.</a:t>
            </a:r>
          </a:p>
          <a:p>
            <a:pPr lvl="0"/>
            <a:r>
              <a:rPr lang="ru-RU" sz="1800" dirty="0"/>
              <a:t>Должностная инструкция - определение требуемой квалификации и ожидаемых обязанностей и полномочий определенной функции в организации. Описание должности будет подробно обсуждено позже в этой главе. Но в контексте взаимоотношений персонала описание должностных обязанностей связывает действия, которые происходят во время взаимодействия, с функцией.</a:t>
            </a:r>
          </a:p>
          <a:p>
            <a:pPr lvl="0"/>
            <a:r>
              <a:rPr lang="ru-RU" sz="1800" dirty="0"/>
              <a:t>Процедуры или рабочие инструкции - документированные процедуры и рабочие инструкции подробно определяют требуемые входные данные, действия, средства, с помощью которых должна происходить взаимосвязь, а также ожидаемые результаты и свидетельства. Этот тип документации подробно определяет характер и последовательность действий, составляющих взаимосвязь.</a:t>
            </a:r>
          </a:p>
          <a:p>
            <a:r>
              <a:rPr lang="ru-RU" sz="1800" dirty="0"/>
              <a:t>Формы и системы - бумажные или цифровые средства, с помощью которых организация собирает свидетельства выполнения процессов и степени достижения их целей. Такие формы могут служить свидетельством проведения взаимоотношений.</a:t>
            </a:r>
            <a:endParaRPr lang="en-US" sz="1800" dirty="0"/>
          </a:p>
        </p:txBody>
      </p:sp>
      <p:sp>
        <p:nvSpPr>
          <p:cNvPr id="17" name="Прямоугольник 16">
            <a:extLst>
              <a:ext uri="{FF2B5EF4-FFF2-40B4-BE49-F238E27FC236}">
                <a16:creationId xmlns="" xmlns:a16="http://schemas.microsoft.com/office/drawing/2014/main"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18" name="Прямоугольник 17">
            <a:extLst>
              <a:ext uri="{FF2B5EF4-FFF2-40B4-BE49-F238E27FC236}">
                <a16:creationId xmlns="" xmlns:a16="http://schemas.microsoft.com/office/drawing/2014/main" id="{53715E9F-41CA-47F9-A3DA-04C12322D4A4}"/>
              </a:ext>
            </a:extLst>
          </p:cNvPr>
          <p:cNvSpPr/>
          <p:nvPr/>
        </p:nvSpPr>
        <p:spPr>
          <a:xfrm>
            <a:off x="789498" y="4614882"/>
            <a:ext cx="5625000" cy="400110"/>
          </a:xfrm>
          <a:prstGeom prst="rect">
            <a:avLst/>
          </a:prstGeom>
        </p:spPr>
        <p:txBody>
          <a:bodyPr wrap="square">
            <a:spAutoFit/>
          </a:bodyPr>
          <a:lstStyle/>
          <a:p>
            <a:r>
              <a:rPr lang="ru-RU" sz="2000" b="1" dirty="0" smtClean="0"/>
              <a:t> </a:t>
            </a:r>
            <a:endParaRPr lang="ru-RU" dirty="0"/>
          </a:p>
        </p:txBody>
      </p:sp>
      <p:sp>
        <p:nvSpPr>
          <p:cNvPr id="19" name="Прямоугольник 18">
            <a:extLst>
              <a:ext uri="{FF2B5EF4-FFF2-40B4-BE49-F238E27FC236}">
                <a16:creationId xmlns="" xmlns:a16="http://schemas.microsoft.com/office/drawing/2014/main" id="{BE105C68-BB11-4B9E-AA0D-09E262934B6A}"/>
              </a:ext>
            </a:extLst>
          </p:cNvPr>
          <p:cNvSpPr/>
          <p:nvPr/>
        </p:nvSpPr>
        <p:spPr>
          <a:xfrm>
            <a:off x="776461" y="5600251"/>
            <a:ext cx="5625000" cy="369332"/>
          </a:xfrm>
          <a:prstGeom prst="rect">
            <a:avLst/>
          </a:prstGeom>
        </p:spPr>
        <p:txBody>
          <a:bodyPr wrap="square">
            <a:spAutoFit/>
          </a:bodyPr>
          <a:lstStyle/>
          <a:p>
            <a:r>
              <a:rPr lang="ru-RU" dirty="0" smtClean="0"/>
              <a:t> </a:t>
            </a:r>
            <a:endParaRPr lang="ru-RU" dirty="0"/>
          </a:p>
        </p:txBody>
      </p:sp>
      <p:sp>
        <p:nvSpPr>
          <p:cNvPr id="2" name="Прямоугольник 1"/>
          <p:cNvSpPr/>
          <p:nvPr/>
        </p:nvSpPr>
        <p:spPr>
          <a:xfrm>
            <a:off x="161761" y="182011"/>
            <a:ext cx="11745000" cy="1685077"/>
          </a:xfrm>
          <a:prstGeom prst="rect">
            <a:avLst/>
          </a:prstGeom>
        </p:spPr>
        <p:txBody>
          <a:bodyPr wrap="square">
            <a:spAutoFit/>
          </a:bodyPr>
          <a:lstStyle/>
          <a:p>
            <a:pPr indent="449580" algn="just">
              <a:lnSpc>
                <a:spcPct val="115000"/>
              </a:lnSpc>
              <a:spcAft>
                <a:spcPts val="1000"/>
              </a:spcAft>
            </a:pPr>
            <a:r>
              <a:rPr lang="ru-RU" dirty="0"/>
              <a:t>Взаимосвязь между персоналом, который управляет, выполняет и проверяет работу, влияющую на качество медицинского изделия, состоит из нескольких аспектов и может проявляться во многих элементах СМК. Конечно, организация может разработать или найти способ документировать взаимосвязь в соответствии со своими потребностями и характером своей деятельности. Но если задуматься, то взаимосвязи уже задокументированы, если вы соответствуете всем стандартным требованиям.</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dirty="0" smtClean="0"/>
              <a:t> </a:t>
            </a:r>
            <a:endParaRPr lang="ru-RU" dirty="0"/>
          </a:p>
        </p:txBody>
      </p:sp>
      <p:sp>
        <p:nvSpPr>
          <p:cNvPr id="4" name="Текст 3"/>
          <p:cNvSpPr>
            <a:spLocks noGrp="1"/>
          </p:cNvSpPr>
          <p:nvPr>
            <p:ph type="body" sz="quarter" idx="11"/>
          </p:nvPr>
        </p:nvSpPr>
        <p:spPr>
          <a:xfrm>
            <a:off x="201000" y="639000"/>
            <a:ext cx="5895000" cy="6075000"/>
          </a:xfrm>
        </p:spPr>
        <p:txBody>
          <a:bodyPr numCol="1">
            <a:normAutofit/>
          </a:bodyPr>
          <a:lstStyle/>
          <a:p>
            <a:pPr marL="0" indent="0">
              <a:buNone/>
            </a:pPr>
            <a:r>
              <a:rPr lang="ru-RU" sz="1800" dirty="0"/>
              <a:t>Хотя это и не требуется, я рекомендую в качестве первого шага документировать взаимоотношения всего персонала, который управляет, выполняет и проверяет работу, влияющую на качество, в организационной структуре. Организационная структура - это определение иерархии в организации и самое основное определение вашей СМК. Структура описывает все функции, роли и отношения в организации и определяет, кто перед кем стоит выше и кто кому подчиняется. Структура будет относиться к рабочим процессам и сфере применения СМК.</a:t>
            </a:r>
          </a:p>
          <a:p>
            <a:pPr marL="0" indent="0">
              <a:buNone/>
            </a:pPr>
            <a:r>
              <a:rPr lang="ru-RU" sz="1800" dirty="0"/>
              <a:t>Определение структуры - это первый шаг в определении полномочий и ответственности системы менеджмента качества, которая отображает полномочия и обязанности, которые будут управлять процессами и деятельностью. Это важно для построения схемы QMS; процессы и их взаимосвязь помогают позиционировать всех участников СМК в организации. Организационная структура будет включать все отделы и организационные единицы или организации, которые контролируются системой управления качеством. Акцент будет сделан на организационные зависимости. Предлагаю здесь пример </a:t>
            </a:r>
            <a:r>
              <a:rPr lang="ru-RU" sz="1800" dirty="0" smtClean="0"/>
              <a:t>(</a:t>
            </a:r>
            <a:r>
              <a:rPr lang="ru-RU" sz="1800" dirty="0"/>
              <a:t>Р</a:t>
            </a:r>
            <a:r>
              <a:rPr lang="ru-RU" sz="1800" dirty="0" smtClean="0"/>
              <a:t>исунок </a:t>
            </a:r>
            <a:r>
              <a:rPr lang="ru-RU" sz="1800" dirty="0"/>
              <a:t>1).</a:t>
            </a:r>
            <a:endParaRPr lang="ru-RU" sz="1800" dirty="0"/>
          </a:p>
        </p:txBody>
      </p:sp>
      <p:sp>
        <p:nvSpPr>
          <p:cNvPr id="6" name="Прямоугольник 5"/>
          <p:cNvSpPr/>
          <p:nvPr/>
        </p:nvSpPr>
        <p:spPr>
          <a:xfrm>
            <a:off x="-384000" y="8713"/>
            <a:ext cx="5224394" cy="523220"/>
          </a:xfrm>
          <a:prstGeom prst="rect">
            <a:avLst/>
          </a:prstGeom>
        </p:spPr>
        <p:txBody>
          <a:bodyPr wrap="square">
            <a:spAutoFit/>
          </a:bodyPr>
          <a:lstStyle/>
          <a:p>
            <a:pPr algn="ctr"/>
            <a:r>
              <a:rPr lang="ru-RU" sz="2800" dirty="0"/>
              <a:t>Организационная структура</a:t>
            </a:r>
            <a:endParaRPr lang="ru-RU" sz="2800" dirty="0"/>
          </a:p>
        </p:txBody>
      </p:sp>
      <p:graphicFrame>
        <p:nvGraphicFramePr>
          <p:cNvPr id="5" name="Схема 4"/>
          <p:cNvGraphicFramePr/>
          <p:nvPr>
            <p:extLst>
              <p:ext uri="{D42A27DB-BD31-4B8C-83A1-F6EECF244321}">
                <p14:modId xmlns:p14="http://schemas.microsoft.com/office/powerpoint/2010/main" val="3515588891"/>
              </p:ext>
            </p:extLst>
          </p:nvPr>
        </p:nvGraphicFramePr>
        <p:xfrm>
          <a:off x="6096000" y="999000"/>
          <a:ext cx="6063973" cy="346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6951000" y="4554000"/>
            <a:ext cx="4311821" cy="338554"/>
          </a:xfrm>
          <a:prstGeom prst="rect">
            <a:avLst/>
          </a:prstGeom>
        </p:spPr>
        <p:txBody>
          <a:bodyPr wrap="none">
            <a:spAutoFit/>
          </a:bodyPr>
          <a:lstStyle/>
          <a:p>
            <a:r>
              <a:rPr lang="ru-RU" sz="1600" dirty="0">
                <a:ea typeface="Calibri" panose="020F0502020204030204" pitchFamily="34" charset="0"/>
                <a:cs typeface="Times New Roman" panose="02020603050405020304" pitchFamily="18" charset="0"/>
              </a:rPr>
              <a:t>Рисунок 1 Пример организационной структуры</a:t>
            </a:r>
            <a:endParaRPr lang="ru-RU" sz="1600" dirty="0"/>
          </a:p>
        </p:txBody>
      </p:sp>
    </p:spTree>
    <p:extLst>
      <p:ext uri="{BB962C8B-B14F-4D97-AF65-F5344CB8AC3E}">
        <p14:creationId xmlns:p14="http://schemas.microsoft.com/office/powerpoint/2010/main" val="153102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1224000"/>
            <a:ext cx="11527014" cy="4833499"/>
          </a:xfrm>
        </p:spPr>
        <p:txBody>
          <a:bodyPr numCol="2">
            <a:noAutofit/>
          </a:bodyPr>
          <a:lstStyle/>
          <a:p>
            <a:r>
              <a:rPr lang="ru-RU" sz="2400" dirty="0"/>
              <a:t/>
            </a:r>
            <a:br>
              <a:rPr lang="ru-RU" sz="2400" dirty="0"/>
            </a:br>
            <a:endParaRPr lang="ru-RU" sz="2100" dirty="0"/>
          </a:p>
        </p:txBody>
      </p:sp>
      <p:sp>
        <p:nvSpPr>
          <p:cNvPr id="2" name="Текст 1"/>
          <p:cNvSpPr>
            <a:spLocks noGrp="1"/>
          </p:cNvSpPr>
          <p:nvPr>
            <p:ph type="body" sz="quarter" idx="11"/>
          </p:nvPr>
        </p:nvSpPr>
        <p:spPr>
          <a:xfrm>
            <a:off x="48507" y="2878750"/>
            <a:ext cx="7011931" cy="2120008"/>
          </a:xfrm>
        </p:spPr>
        <p:txBody>
          <a:bodyPr>
            <a:normAutofit fontScale="92500" lnSpcReduction="10000"/>
          </a:bodyPr>
          <a:lstStyle/>
          <a:p>
            <a:pPr lvl="0" algn="just">
              <a:buFont typeface="Wingdings" panose="05000000000000000000" pitchFamily="2" charset="2"/>
              <a:buChar char="Ø"/>
            </a:pPr>
            <a:r>
              <a:rPr lang="ru-RU" sz="2000" dirty="0"/>
              <a:t>Способности - проверка того, что у должности достаточно квалификации, навыков и знаний для выполнения задач.</a:t>
            </a:r>
          </a:p>
          <a:p>
            <a:pPr lvl="0" algn="just">
              <a:buFont typeface="Wingdings" panose="05000000000000000000" pitchFamily="2" charset="2"/>
              <a:buChar char="Ø"/>
            </a:pPr>
            <a:r>
              <a:rPr lang="ru-RU" sz="2000" dirty="0"/>
              <a:t>Привилегии - роль может выполнять действия, связанные с ее работой (например, одобрять поставщиков).</a:t>
            </a:r>
          </a:p>
          <a:p>
            <a:pPr lvl="0" algn="just">
              <a:buFont typeface="Wingdings" panose="05000000000000000000" pitchFamily="2" charset="2"/>
              <a:buChar char="Ø"/>
            </a:pPr>
            <a:r>
              <a:rPr lang="ru-RU" sz="2000" dirty="0"/>
              <a:t>Разрешения и доступ к различным областям (как физическим, так и логическим, например, разрешения системы </a:t>
            </a:r>
            <a:r>
              <a:rPr lang="en-US" sz="2000" dirty="0"/>
              <a:t>ERP</a:t>
            </a:r>
            <a:r>
              <a:rPr lang="ru-RU" sz="2000" dirty="0"/>
              <a:t> для доступа к такой информации, как папки и файлы</a:t>
            </a:r>
            <a:r>
              <a:rPr lang="ru-RU" sz="2000" dirty="0" smtClean="0"/>
              <a:t>).</a:t>
            </a:r>
            <a:endParaRPr lang="en-US" sz="2000" dirty="0" smtClean="0"/>
          </a:p>
          <a:p>
            <a:pPr marL="0" lvl="0" indent="0" algn="just">
              <a:buNone/>
            </a:pPr>
            <a:endParaRPr lang="ru-RU" sz="2000" dirty="0"/>
          </a:p>
        </p:txBody>
      </p:sp>
      <p:sp>
        <p:nvSpPr>
          <p:cNvPr id="4" name="Прямоугольник 3"/>
          <p:cNvSpPr/>
          <p:nvPr/>
        </p:nvSpPr>
        <p:spPr>
          <a:xfrm>
            <a:off x="48507" y="0"/>
            <a:ext cx="6096000" cy="954107"/>
          </a:xfrm>
          <a:prstGeom prst="rect">
            <a:avLst/>
          </a:prstGeom>
        </p:spPr>
        <p:txBody>
          <a:bodyPr>
            <a:spAutoFit/>
          </a:bodyPr>
          <a:lstStyle/>
          <a:p>
            <a:r>
              <a:rPr lang="ru-RU" sz="2800" dirty="0">
                <a:ea typeface="Calibri" panose="020F0502020204030204" pitchFamily="34" charset="0"/>
                <a:cs typeface="Times New Roman" panose="02020603050405020304" pitchFamily="18" charset="0"/>
              </a:rPr>
              <a:t>Обеспечение необходимой независимости и авторитета</a:t>
            </a:r>
            <a:endParaRPr lang="ru-RU" sz="2800" dirty="0"/>
          </a:p>
        </p:txBody>
      </p:sp>
      <p:pic>
        <p:nvPicPr>
          <p:cNvPr id="2050" name="Picture 2" descr="Where Does Your Authority Come from? - Michael Hol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0438" y="144000"/>
            <a:ext cx="5020562" cy="391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225946" y="939758"/>
            <a:ext cx="6995054" cy="1938992"/>
          </a:xfrm>
          <a:prstGeom prst="rect">
            <a:avLst/>
          </a:prstGeom>
        </p:spPr>
        <p:txBody>
          <a:bodyPr wrap="square">
            <a:spAutoFit/>
          </a:bodyPr>
          <a:lstStyle/>
          <a:p>
            <a:pPr algn="just"/>
            <a:r>
              <a:rPr lang="ru-RU" sz="2000" dirty="0">
                <a:ea typeface="Calibri" panose="020F0502020204030204" pitchFamily="34" charset="0"/>
                <a:cs typeface="Times New Roman" panose="02020603050405020304" pitchFamily="18" charset="0"/>
              </a:rPr>
              <a:t>Организация должна гарантировать, что каждая роль обладает достаточной независимостью и полномочиями, необходимыми для эффективного выполнения своей работы для ролей, которые влияют на качество медицинского изделия. Если таковых не существует, организация должна предоставить им эту роль. Независимость относится к</a:t>
            </a:r>
            <a:endParaRPr lang="ru-RU" sz="2000" dirty="0"/>
          </a:p>
        </p:txBody>
      </p:sp>
      <p:sp>
        <p:nvSpPr>
          <p:cNvPr id="6" name="Прямоугольник 5"/>
          <p:cNvSpPr/>
          <p:nvPr/>
        </p:nvSpPr>
        <p:spPr>
          <a:xfrm>
            <a:off x="225946" y="4924713"/>
            <a:ext cx="11935479" cy="1154162"/>
          </a:xfrm>
          <a:prstGeom prst="rect">
            <a:avLst/>
          </a:prstGeom>
        </p:spPr>
        <p:txBody>
          <a:bodyPr wrap="square">
            <a:spAutoFit/>
          </a:bodyPr>
          <a:lstStyle/>
          <a:p>
            <a:pPr marL="457200" algn="just">
              <a:lnSpc>
                <a:spcPct val="115000"/>
              </a:lnSpc>
              <a:spcAft>
                <a:spcPts val="0"/>
              </a:spcAft>
            </a:pPr>
            <a:r>
              <a:rPr lang="ru-RU" sz="2000" dirty="0">
                <a:ea typeface="Calibri" panose="020F0502020204030204" pitchFamily="34" charset="0"/>
                <a:cs typeface="Times New Roman" panose="02020603050405020304" pitchFamily="18" charset="0"/>
              </a:rPr>
              <a:t>Власть относится к</a:t>
            </a: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Административная власть или право отдавать приказы или принимать решения относительно работы</a:t>
            </a: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Эксперт, мнение которого считается окончательным.</a:t>
            </a:r>
            <a:endParaRPr lang="ru-RU"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487" y="639000"/>
            <a:ext cx="11527014" cy="694278"/>
          </a:xfrm>
        </p:spPr>
        <p:txBody>
          <a:bodyPr>
            <a:noAutofit/>
          </a:bodyPr>
          <a:lstStyle/>
          <a:p>
            <a:pPr lvl="0"/>
            <a:r>
              <a:rPr lang="ru-RU" sz="2000" dirty="0"/>
              <a:t>Описание должности и понимание роли</a:t>
            </a:r>
            <a:r>
              <a:rPr lang="en-US" sz="2400" dirty="0" smtClean="0"/>
              <a:t/>
            </a:r>
            <a:br>
              <a:rPr lang="en-US" sz="2400" dirty="0" smtClean="0"/>
            </a:br>
            <a:r>
              <a:rPr lang="en-US" sz="2400" dirty="0" smtClean="0"/>
              <a:t/>
            </a:r>
            <a:br>
              <a:rPr lang="en-US" sz="2400" dirty="0" smtClean="0"/>
            </a:br>
            <a:r>
              <a:rPr lang="en-US" sz="2400" dirty="0" smtClean="0"/>
              <a:t> </a:t>
            </a:r>
            <a:r>
              <a:rPr lang="ru-RU" sz="2400" dirty="0"/>
              <a:t/>
            </a:r>
            <a:br>
              <a:rPr lang="ru-RU" sz="2400" dirty="0"/>
            </a:br>
            <a:r>
              <a:rPr lang="ru-RU" sz="2400" dirty="0"/>
              <a:t/>
            </a:r>
            <a:br>
              <a:rPr lang="ru-RU" sz="2400" dirty="0"/>
            </a:br>
            <a:endParaRPr lang="ru-RU" sz="2100" dirty="0"/>
          </a:p>
        </p:txBody>
      </p:sp>
      <p:sp>
        <p:nvSpPr>
          <p:cNvPr id="2" name="Текст 1"/>
          <p:cNvSpPr>
            <a:spLocks noGrp="1"/>
          </p:cNvSpPr>
          <p:nvPr>
            <p:ph type="body" sz="quarter" idx="11"/>
          </p:nvPr>
        </p:nvSpPr>
        <p:spPr>
          <a:xfrm>
            <a:off x="246000" y="504000"/>
            <a:ext cx="11790000" cy="5940000"/>
          </a:xfrm>
        </p:spPr>
        <p:txBody>
          <a:bodyPr numCol="1">
            <a:noAutofit/>
          </a:bodyPr>
          <a:lstStyle/>
          <a:p>
            <a:pPr marL="0" indent="0" algn="just">
              <a:buNone/>
            </a:pPr>
            <a:r>
              <a:rPr lang="en-US" sz="1800" dirty="0" smtClean="0"/>
              <a:t>	</a:t>
            </a:r>
            <a:r>
              <a:rPr lang="ru-RU" sz="1800" dirty="0" smtClean="0"/>
              <a:t>Ожидается</a:t>
            </a:r>
            <a:r>
              <a:rPr lang="ru-RU" sz="1800" dirty="0"/>
              <a:t>, что каждый человек или функция в организации, которые играют роль в системе менеджмента качества и могут влиять на качество медицинского изделия, будут понимать свои обязанности и полномочия в отношении работы системы менеджмента качества. Кроме того, СМК должна способствовать независимости и полномочиям, необходимым для выполнения задач, необходимых для управления процессами и реализации продукта. Эти определения ответственности и полномочий должны быть задокументированы. Чтобы выполнить это требование, я предлагаю управлять описаниями должностей. По сути, для каждой роли, определенной в организационной структуре, должно существовать описание ее обязанностей и полномочий. Важно отметить, что все должностные инструкции должны соответствовать списку процессов, включенных в СМК. Описание должности определяет повседневные функции роли и систематизирует список обязанностей и полномочий конкретных ролей: менеджер по развитию, секретарь, менеджер по производству или менеджер по качеству. Описание должности будет охватывать следующее</a:t>
            </a:r>
            <a:r>
              <a:rPr lang="ru-RU" sz="1800" dirty="0" smtClean="0"/>
              <a:t>:</a:t>
            </a:r>
            <a:endParaRPr lang="en-US" sz="1800" dirty="0" smtClean="0"/>
          </a:p>
          <a:p>
            <a:pPr lvl="0">
              <a:buFont typeface="Wingdings" panose="05000000000000000000" pitchFamily="2" charset="2"/>
              <a:buChar char="Ø"/>
            </a:pPr>
            <a:r>
              <a:rPr lang="ru-RU" sz="1800" dirty="0"/>
              <a:t>Идентификация функции. Название роли или функции важно для определения каждой роли: оперативный менеджер, лаборант, административный секретарь.</a:t>
            </a:r>
          </a:p>
          <a:p>
            <a:pPr lvl="0">
              <a:buFont typeface="Wingdings" panose="05000000000000000000" pitchFamily="2" charset="2"/>
              <a:buChar char="Ø"/>
            </a:pPr>
            <a:r>
              <a:rPr lang="ru-RU" sz="1800" dirty="0"/>
              <a:t>Зависимость. Какую роль выполняет человек или кому он должен отчитаться в конце дня? Эта зависимость будет определяться исходя из организационной структуры.</a:t>
            </a:r>
          </a:p>
          <a:p>
            <a:pPr lvl="0">
              <a:buFont typeface="Wingdings" panose="05000000000000000000" pitchFamily="2" charset="2"/>
              <a:buChar char="Ø"/>
            </a:pPr>
            <a:r>
              <a:rPr lang="ru-RU" sz="1800" dirty="0"/>
              <a:t>Обязанности. Обязанности - это действия, которые объединяют работу функции и влияют на продукты или услуги. Обязанности относятся непосредственно к процессам реализации. Постарайтесь быть максимально точными. В конце определения каждое действие по реализации должно быть отнесено к функции.</a:t>
            </a:r>
          </a:p>
          <a:p>
            <a:pPr lvl="0">
              <a:buFont typeface="Wingdings" panose="05000000000000000000" pitchFamily="2" charset="2"/>
              <a:buChar char="Ø"/>
            </a:pPr>
            <a:r>
              <a:rPr lang="ru-RU" sz="1800" dirty="0"/>
              <a:t>Власти. Полномочия - это моменты и события в процессе, в которых функция уполномочена принимать решение, которое будет определять ход процесса или влиять на качество продуктов или услуг. Например, руководитель производства решает, какой станок будет выделен для обработки определенной детали. Менеджер по качеству решает, соответствует ли продукт требованиям и, следовательно, контролирует запуск процесса</a:t>
            </a:r>
            <a:r>
              <a:rPr lang="ru-RU" sz="1800" dirty="0" smtClean="0"/>
              <a:t>.</a:t>
            </a:r>
            <a:endParaRPr lang="ru-RU" sz="1800" dirty="0"/>
          </a:p>
        </p:txBody>
      </p:sp>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96" y="-12879"/>
            <a:ext cx="4635000" cy="783499"/>
          </a:xfrm>
        </p:spPr>
        <p:txBody>
          <a:bodyPr>
            <a:noAutofit/>
          </a:bodyPr>
          <a:lstStyle/>
          <a:p>
            <a:r>
              <a:rPr lang="en-US" sz="2800" dirty="0" smtClean="0"/>
              <a:t> </a:t>
            </a:r>
            <a:endParaRPr lang="ru-RU" sz="2800" dirty="0"/>
          </a:p>
        </p:txBody>
      </p:sp>
      <p:sp>
        <p:nvSpPr>
          <p:cNvPr id="4" name="Текст 3"/>
          <p:cNvSpPr>
            <a:spLocks noGrp="1"/>
          </p:cNvSpPr>
          <p:nvPr>
            <p:ph type="body" sz="quarter" idx="11"/>
          </p:nvPr>
        </p:nvSpPr>
        <p:spPr>
          <a:xfrm>
            <a:off x="156000" y="549000"/>
            <a:ext cx="11745000" cy="6030000"/>
          </a:xfrm>
        </p:spPr>
        <p:txBody>
          <a:bodyPr numCol="1">
            <a:normAutofit/>
          </a:bodyPr>
          <a:lstStyle/>
          <a:p>
            <a:pPr marL="0" lvl="0" indent="0" algn="just">
              <a:buNone/>
            </a:pPr>
            <a:r>
              <a:rPr lang="en-US" sz="2000" dirty="0" smtClean="0"/>
              <a:t>	</a:t>
            </a:r>
            <a:r>
              <a:rPr lang="ru-RU" dirty="0"/>
              <a:t>Документирование определений хорошо послужит вам для документирования взаимоотношений всего персонала, который управляет, выполняет и проверяет работу, влияющую на качество. Документация будет использоваться для проверки должностной инструкции в ходе аудитов или проверок. Документирование должностной инструкции может осуществляться несколькими способами: рабочие инструкции, процедуры или определенные документы, указанные как должностные инструкции (я лично рекомендую независимый документ). Некоторые организации, с которыми я консультировался по поводу размещения портативных компьютеров в общественных местах организации (например, в кафетерии), были связаны только с одним внутренним веб-сайтом - документацией СМК. Таким образом, каждый работник мог точно увидеть, как выглядит организационная структура, где он или она был помещен в организационную структуру, и его или ее должностные инструкции, и мог загрузить соответствующую документированную информацию.</a:t>
            </a:r>
            <a:endParaRPr lang="ru-RU" dirty="0"/>
          </a:p>
        </p:txBody>
      </p:sp>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46000" y="504000"/>
            <a:ext cx="6120000" cy="6186309"/>
          </a:xfrm>
          <a:prstGeom prst="rect">
            <a:avLst/>
          </a:prstGeom>
        </p:spPr>
        <p:txBody>
          <a:bodyPr wrap="square">
            <a:spAutoFit/>
          </a:bodyPr>
          <a:lstStyle/>
          <a:p>
            <a:pPr algn="just"/>
            <a:r>
              <a:rPr lang="en-US" sz="2200" dirty="0" smtClean="0">
                <a:ea typeface="Calibri" panose="020F0502020204030204" pitchFamily="34" charset="0"/>
                <a:cs typeface="Arial" panose="020B0604020202020204" pitchFamily="34" charset="0"/>
              </a:rPr>
              <a:t>	</a:t>
            </a:r>
            <a:r>
              <a:rPr lang="ru-RU" sz="2200" dirty="0"/>
              <a:t>Если нормативные требования требуют назначения определенного персонала или функций для конкретных видов деятельности или процессов, это будет включено в определение ответственности и полномочий. Например, ответственная роль за юридическую регистрацию Медицинского устройства или функцию, которая будет управлять отношениями с клиентами для послепродажной деятельности. Правила могут требовать назначения определенных квалификаций и выполнения определенных действий. Когда такие требования существуют, высшее руководство должно гарантировать, что эти требования упомянуты в описании должности, соответствующие процессы, операции и виды деятельности отнесены к этой роли, персонал интегрирован в СМК.</a:t>
            </a:r>
            <a:endParaRPr lang="ru-RU" sz="2200" dirty="0"/>
          </a:p>
        </p:txBody>
      </p:sp>
      <p:sp>
        <p:nvSpPr>
          <p:cNvPr id="2" name="Прямоугольник 1"/>
          <p:cNvSpPr/>
          <p:nvPr/>
        </p:nvSpPr>
        <p:spPr>
          <a:xfrm>
            <a:off x="7176000" y="42335"/>
            <a:ext cx="5467420" cy="461665"/>
          </a:xfrm>
          <a:prstGeom prst="rect">
            <a:avLst/>
          </a:prstGeom>
        </p:spPr>
        <p:txBody>
          <a:bodyPr wrap="square">
            <a:spAutoFit/>
          </a:bodyPr>
          <a:lstStyle/>
          <a:p>
            <a:r>
              <a:rPr lang="ru-RU" sz="2400" dirty="0">
                <a:ea typeface="Calibri" panose="020F0502020204030204" pitchFamily="34" charset="0"/>
                <a:cs typeface="Times New Roman" panose="02020603050405020304" pitchFamily="18" charset="0"/>
              </a:rPr>
              <a:t>Ссылка на нормативные требования</a:t>
            </a:r>
            <a:endParaRPr lang="ru-RU" sz="2400" dirty="0"/>
          </a:p>
        </p:txBody>
      </p:sp>
      <p:pic>
        <p:nvPicPr>
          <p:cNvPr id="6" name="Рисунок 5"/>
          <p:cNvPicPr>
            <a:picLocks noChangeAspect="1"/>
          </p:cNvPicPr>
          <p:nvPr/>
        </p:nvPicPr>
        <p:blipFill>
          <a:blip r:embed="rId2"/>
          <a:stretch>
            <a:fillRect/>
          </a:stretch>
        </p:blipFill>
        <p:spPr>
          <a:xfrm>
            <a:off x="6771000" y="819000"/>
            <a:ext cx="5123730" cy="4106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7491000" y="5319000"/>
            <a:ext cx="6096000" cy="261610"/>
          </a:xfrm>
          <a:prstGeom prst="rect">
            <a:avLst/>
          </a:prstGeom>
        </p:spPr>
        <p:txBody>
          <a:bodyPr>
            <a:spAutoFit/>
          </a:bodyPr>
          <a:lstStyle/>
          <a:p>
            <a:r>
              <a:rPr lang="en-US" sz="1050" dirty="0"/>
              <a:t>https://shwanoff.ru/wp-content/uploads/2018/03/URL-tagging-image.png</a:t>
            </a:r>
            <a:endParaRPr lang="ru-RU" sz="1050" dirty="0"/>
          </a:p>
        </p:txBody>
      </p:sp>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171000" y="130749"/>
            <a:ext cx="7806000" cy="1079999"/>
          </a:xfrm>
        </p:spPr>
        <p:txBody>
          <a:bodyPr>
            <a:normAutofit/>
          </a:bodyPr>
          <a:lstStyle/>
          <a:p>
            <a:r>
              <a:rPr lang="ru-RU" sz="2800" dirty="0"/>
              <a:t>Ссылка на процессный подход</a:t>
            </a:r>
          </a:p>
        </p:txBody>
      </p:sp>
      <p:sp>
        <p:nvSpPr>
          <p:cNvPr id="4" name="Текст 3"/>
          <p:cNvSpPr>
            <a:spLocks noGrp="1"/>
          </p:cNvSpPr>
          <p:nvPr>
            <p:ph type="body" sz="quarter" idx="11"/>
          </p:nvPr>
        </p:nvSpPr>
        <p:spPr>
          <a:xfrm>
            <a:off x="207678" y="994110"/>
            <a:ext cx="11839226" cy="2250000"/>
          </a:xfrm>
        </p:spPr>
        <p:txBody>
          <a:bodyPr numCol="1">
            <a:noAutofit/>
          </a:bodyPr>
          <a:lstStyle/>
          <a:p>
            <a:pPr marL="0" indent="0" algn="just">
              <a:buNone/>
            </a:pPr>
            <a:r>
              <a:rPr lang="ru-RU" sz="1800" dirty="0" smtClean="0"/>
              <a:t>	</a:t>
            </a:r>
            <a:r>
              <a:rPr lang="ru-RU" sz="1900" dirty="0" smtClean="0"/>
              <a:t>Стандарт </a:t>
            </a:r>
            <a:r>
              <a:rPr lang="ru-RU" sz="1900" dirty="0"/>
              <a:t>ISO 13485 основан на процессном подходе, который позволяет организации планировать свои процессы и их взаимодействия. Конкретные требования, касающиеся планирования процессов и их взаимодействия, обсуждаются в предыдущей главе. Здесь я хотел бы сослаться на связь между процессным подходом и ролями и полномочиями СМК. Соответствующие принципы процессного подхода:</a:t>
            </a:r>
          </a:p>
          <a:p>
            <a:pPr lvl="0" algn="just"/>
            <a:r>
              <a:rPr lang="ru-RU" sz="1900" dirty="0"/>
              <a:t>Обеспечение планирования всех процессов и действий</a:t>
            </a:r>
          </a:p>
          <a:p>
            <a:pPr lvl="0" algn="just"/>
            <a:r>
              <a:rPr lang="ru-RU" sz="1900" dirty="0"/>
              <a:t>Обеспечение взаимодействия процессов</a:t>
            </a:r>
          </a:p>
          <a:p>
            <a:pPr lvl="0" algn="just"/>
            <a:r>
              <a:rPr lang="ru-RU" sz="1900" dirty="0"/>
              <a:t>Обеспечение того, чтобы процессы приносили запланированные результаты</a:t>
            </a:r>
          </a:p>
          <a:p>
            <a:pPr marL="0" indent="0" algn="just">
              <a:buNone/>
            </a:pPr>
            <a:r>
              <a:rPr lang="ru-RU" sz="1900" dirty="0" smtClean="0"/>
              <a:t>	Процессный </a:t>
            </a:r>
            <a:r>
              <a:rPr lang="ru-RU" sz="1900" dirty="0"/>
              <a:t>подход утверждает, что лица, участвующие в </a:t>
            </a:r>
            <a:r>
              <a:rPr lang="en-US" sz="1900" dirty="0"/>
              <a:t>C</a:t>
            </a:r>
            <a:r>
              <a:rPr lang="ru-RU" sz="1900" dirty="0"/>
              <a:t>МК, должны иметь минимальные знания об управлении бизнес-процессами или, по крайней мере, понимание процессов, которыми они управляют. Вот почему я настоятельно рекомендую вам включить в описание должности список связанных процессов для каждой должности или роли. Одна из распространенных практик - определение владельца процесса для каждого процесса - человека, на который возложены ответственность и полномочия для управления конкретным процессом (см. Предыдущую главу). Это включает в себя реализацию, сопровождение и улучшение конкретного процесса и его взаимодействий. Другой аспект, который следует учитывать, - это интерфейсы между этими владельцами процессов с целью обеспечения взаимодействия процессов. Взаимодействие между ролями и органами власти определяет, как детали процесса перемещаются между различными областями в организации: Необходимая информация передается между процессами. Каждый процесс получает необходимые входные данные и выпускает ожидаемые выходы.</a:t>
            </a:r>
          </a:p>
          <a:p>
            <a:pPr marL="457200" lvl="1" indent="0" algn="just">
              <a:buNone/>
            </a:pPr>
            <a:endParaRPr lang="ru-RU" sz="3600" dirty="0"/>
          </a:p>
        </p:txBody>
      </p:sp>
      <p:sp>
        <p:nvSpPr>
          <p:cNvPr id="2" name="Прямоугольник 1"/>
          <p:cNvSpPr/>
          <p:nvPr/>
        </p:nvSpPr>
        <p:spPr>
          <a:xfrm>
            <a:off x="201000" y="2844000"/>
            <a:ext cx="5265000" cy="400110"/>
          </a:xfrm>
          <a:prstGeom prst="rect">
            <a:avLst/>
          </a:prstGeom>
        </p:spPr>
        <p:txBody>
          <a:bodyPr wrap="square">
            <a:spAutoFit/>
          </a:bodyPr>
          <a:lstStyle/>
          <a:p>
            <a:pPr algn="just"/>
            <a:r>
              <a:rPr lang="en-US" sz="2000" dirty="0"/>
              <a:t> </a:t>
            </a:r>
            <a:r>
              <a:rPr lang="en-US" sz="2000" dirty="0" smtClean="0"/>
              <a:t>     </a:t>
            </a:r>
            <a:endParaRPr lang="ru-RU" sz="2000" dirty="0"/>
          </a:p>
        </p:txBody>
      </p:sp>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9000" y="0"/>
            <a:ext cx="4266617" cy="492122"/>
          </a:xfrm>
          <a:prstGeom prst="rect">
            <a:avLst/>
          </a:prstGeom>
        </p:spPr>
        <p:txBody>
          <a:bodyPr wrap="none">
            <a:spAutoFit/>
          </a:bodyPr>
          <a:lstStyle/>
          <a:p>
            <a:pPr indent="449580" algn="ctr">
              <a:lnSpc>
                <a:spcPct val="115000"/>
              </a:lnSpc>
              <a:spcAft>
                <a:spcPts val="1000"/>
              </a:spcAft>
            </a:pPr>
            <a:r>
              <a:rPr lang="ru-RU" sz="2400" dirty="0">
                <a:ea typeface="Calibri" panose="020F0502020204030204" pitchFamily="34" charset="0"/>
                <a:cs typeface="Times New Roman" panose="02020603050405020304" pitchFamily="18" charset="0"/>
              </a:rPr>
              <a:t>Представитель руководства</a:t>
            </a:r>
            <a:endParaRPr lang="ru-RU" dirty="0">
              <a:effectLst/>
              <a:ea typeface="Calibri" panose="020F0502020204030204" pitchFamily="34" charset="0"/>
              <a:cs typeface="Times New Roman" panose="02020603050405020304" pitchFamily="18" charset="0"/>
            </a:endParaRPr>
          </a:p>
        </p:txBody>
      </p:sp>
      <p:sp>
        <p:nvSpPr>
          <p:cNvPr id="10" name="Прямоугольник 9"/>
          <p:cNvSpPr/>
          <p:nvPr/>
        </p:nvSpPr>
        <p:spPr>
          <a:xfrm>
            <a:off x="19356" y="369000"/>
            <a:ext cx="7876643" cy="6318140"/>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Часть ответственности руководства состоит в том, чтобы назначить орган, который будет иметь задачу донести до организации политику качества и ожидания высшего руководства, с одной стороны, получать обратную связь относительно статуса и эффективности СМК, с другой стороны, и отчитываться. направляет высшему руководству или обеспечивает передачу информации высшему руководству. Требования стандарта ISO 13485:</a:t>
            </a:r>
            <a:endParaRPr lang="ru-RU" sz="1400" dirty="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Высшее руководство должно назначить члена руководства в качестве представителя от своего имени, который имеет полномочия и несет ответственность за СМК в организации и следующие роли в отношении СМК: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Представитель обеспечивает создание, внедрение и документирование процессов и действий, необходимых для работы СМК.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Представитель доложит высшему руководству об эффективности системы менеджмента качества: ее эффективности, компетентности и внедрении.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Представитель доложит высшему руководству о возможностях и необходимости улучшения СМК.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Представитель будет действовать для повышения осведомленности о нормативных требованиях во всей организации.</a:t>
            </a:r>
            <a:endParaRPr lang="ru-RU" sz="1400" dirty="0">
              <a:ea typeface="Calibri" panose="020F0502020204030204" pitchFamily="34" charset="0"/>
              <a:cs typeface="Times New Roman" panose="02020603050405020304" pitchFamily="18" charset="0"/>
            </a:endParaRPr>
          </a:p>
          <a:p>
            <a:r>
              <a:rPr lang="ru-RU" dirty="0" smtClean="0">
                <a:ea typeface="Calibri" panose="020F0502020204030204" pitchFamily="34" charset="0"/>
                <a:cs typeface="Times New Roman" panose="02020603050405020304" pitchFamily="18" charset="0"/>
              </a:rPr>
              <a:t>    Роль </a:t>
            </a:r>
            <a:r>
              <a:rPr lang="ru-RU" dirty="0">
                <a:ea typeface="Calibri" panose="020F0502020204030204" pitchFamily="34" charset="0"/>
                <a:cs typeface="Times New Roman" panose="02020603050405020304" pitchFamily="18" charset="0"/>
              </a:rPr>
              <a:t>представителя высшего руководства не зависит от других ролей или </a:t>
            </a:r>
            <a:r>
              <a:rPr lang="ru-RU" dirty="0" smtClean="0">
                <a:ea typeface="Calibri" panose="020F0502020204030204" pitchFamily="34" charset="0"/>
                <a:cs typeface="Times New Roman" panose="02020603050405020304" pitchFamily="18" charset="0"/>
              </a:rPr>
              <a:t>  обязанностей </a:t>
            </a:r>
            <a:r>
              <a:rPr lang="ru-RU" dirty="0">
                <a:ea typeface="Calibri" panose="020F0502020204030204" pitchFamily="34" charset="0"/>
                <a:cs typeface="Times New Roman" panose="02020603050405020304" pitchFamily="18" charset="0"/>
              </a:rPr>
              <a:t>этого человека.</a:t>
            </a:r>
            <a:endParaRPr lang="ru-RU" dirty="0"/>
          </a:p>
        </p:txBody>
      </p:sp>
      <p:pic>
        <p:nvPicPr>
          <p:cNvPr id="3074" name="Picture 2" descr="Representative Group People Leadership Vector Illustration Stock Vector  (Royalty Free) 1105146728"/>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11" b="9376"/>
          <a:stretch/>
        </p:blipFill>
        <p:spPr bwMode="auto">
          <a:xfrm>
            <a:off x="7895999" y="492122"/>
            <a:ext cx="4095000" cy="391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11" name="Прямоугольник 10"/>
          <p:cNvSpPr/>
          <p:nvPr/>
        </p:nvSpPr>
        <p:spPr>
          <a:xfrm>
            <a:off x="8346000" y="4873748"/>
            <a:ext cx="3509999" cy="461665"/>
          </a:xfrm>
          <a:prstGeom prst="rect">
            <a:avLst/>
          </a:prstGeom>
        </p:spPr>
        <p:txBody>
          <a:bodyPr wrap="square">
            <a:spAutoFit/>
          </a:bodyPr>
          <a:lstStyle/>
          <a:p>
            <a:r>
              <a:rPr lang="en-US" sz="800" dirty="0"/>
              <a:t>https://image.shutterstock.com/z/stock-vector-representative-of-a-group-of-people-leadership-vector-illustration-concept-leader-vector-icon-1105146728.jpg</a:t>
            </a:r>
            <a:endParaRPr lang="ru-RU" sz="800" dirty="0"/>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466" y="0"/>
            <a:ext cx="4115999" cy="619646"/>
          </a:xfrm>
        </p:spPr>
        <p:txBody>
          <a:bodyPr>
            <a:noAutofit/>
          </a:bodyPr>
          <a:lstStyle/>
          <a:p>
            <a:pPr algn="ctr"/>
            <a:r>
              <a:rPr lang="ru-RU" sz="2800" dirty="0"/>
              <a:t>Представитель (и)</a:t>
            </a:r>
            <a:endParaRPr lang="ru-RU" sz="2800" dirty="0"/>
          </a:p>
        </p:txBody>
      </p:sp>
      <p:sp>
        <p:nvSpPr>
          <p:cNvPr id="4" name="Текст 3"/>
          <p:cNvSpPr>
            <a:spLocks noGrp="1"/>
          </p:cNvSpPr>
          <p:nvPr>
            <p:ph type="body" sz="quarter" idx="11"/>
          </p:nvPr>
        </p:nvSpPr>
        <p:spPr>
          <a:xfrm>
            <a:off x="-11035" y="1128740"/>
            <a:ext cx="8325000" cy="2525616"/>
          </a:xfrm>
        </p:spPr>
        <p:txBody>
          <a:bodyPr>
            <a:noAutofit/>
          </a:bodyPr>
          <a:lstStyle/>
          <a:p>
            <a:pPr marL="0" indent="0" algn="just">
              <a:buNone/>
            </a:pPr>
            <a:r>
              <a:rPr lang="ru-RU" sz="1800" dirty="0" smtClean="0"/>
              <a:t> 	</a:t>
            </a:r>
            <a:r>
              <a:rPr lang="ru-RU" sz="2000" dirty="0" smtClean="0"/>
              <a:t>Высшее </a:t>
            </a:r>
            <a:r>
              <a:rPr lang="ru-RU" sz="2000" dirty="0"/>
              <a:t>руководство от своего имени должно назначить одно или несколько лиц, и их роли и полномочия в отношении СМК будут обсуждаться. Эти полномочия должны быть делегированы высшим руководством. Определены обязательства перед высшим руководством в отношении СМК. Обладают полномочиями принимать решения в неопределенных ситуациях, касающихся СМК.</a:t>
            </a:r>
          </a:p>
          <a:p>
            <a:pPr marL="0" indent="0" algn="just">
              <a:buNone/>
            </a:pPr>
            <a:r>
              <a:rPr lang="ru-RU" sz="2000" dirty="0"/>
              <a:t>Важно понимать, что ответственность может быть делегирована нескольким функциям в организации. В таком случае должно быть ясно, какое лицо отвечает за какую область применения СМК. Пожалуйста, обратите внимание на следующие соображения при выборе представителя:</a:t>
            </a:r>
          </a:p>
          <a:p>
            <a:pPr marL="0" indent="0" algn="just">
              <a:buNone/>
            </a:pPr>
            <a:r>
              <a:rPr lang="ru-RU" sz="2000" dirty="0"/>
              <a:t>Хотя это обычное дело, представитель руководства не должен быть менеджером по качеству. В случаях, когда представитель руководства не является менеджером по качеству, необходимо определить интерфейсы между представителем и менеджером по качеству - как они будут взаимодействовать, - потому что им придется обмениваться большим объемом информации. Периодическая встреча - одна идея.</a:t>
            </a:r>
            <a:endParaRPr lang="ru-RU" sz="2000" dirty="0"/>
          </a:p>
        </p:txBody>
      </p:sp>
      <p:pic>
        <p:nvPicPr>
          <p:cNvPr id="4098" name="Picture 2" descr="ISO 14001 | Environmental Representati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7235" y="1179000"/>
            <a:ext cx="3598117" cy="2832803"/>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736000" y="331744"/>
            <a:ext cx="6096000" cy="369332"/>
          </a:xfrm>
          <a:prstGeom prst="rect">
            <a:avLst/>
          </a:prstGeom>
        </p:spPr>
        <p:txBody>
          <a:bodyPr>
            <a:spAutoFit/>
          </a:bodyPr>
          <a:lstStyle/>
          <a:p>
            <a:r>
              <a:rPr lang="ru-RU" sz="900" dirty="0"/>
              <a:t>https://lh3.googleusercontent.com/proxy/ahYsd0jrhEH4IA7JkYmtaLia9H2AAgYsnSBr7viljsASzdMK0nuB41cy1YM44kvnfsW5aAyLo5kfo5sW1wQYMAcVaZdUOZEKierU6ExkXZgiUmJXcjyiZEJrVF24Enk24mKLB99FXAxca9KoqL4TAvQX</a:t>
            </a:r>
          </a:p>
        </p:txBody>
      </p:sp>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01000" y="324000"/>
            <a:ext cx="6846996" cy="6063019"/>
          </a:xfrm>
        </p:spPr>
        <p:txBody>
          <a:bodyPr numCol="1">
            <a:noAutofit/>
          </a:bodyPr>
          <a:lstStyle/>
          <a:p>
            <a:pPr marL="0" indent="0" algn="just">
              <a:buNone/>
            </a:pPr>
            <a:r>
              <a:rPr lang="ru-RU" sz="1800" dirty="0"/>
              <a:t>Довольно часто за качество в организации и за СМК отвечает менеджер по качеству; он или она заботится обо всем, что связано с управлением качеством, и существует четкое разделение между качеством и другими управленческими областями организации, такими как продажи, закупки, производство, финансы и т. д. Чтобы избежать перегрузки одного человека, организация может способствовать формированию круга качества, который будет управлять СМК, брать на себя ответственность и отчитываться непосредственно перед высшим руководством. Передавая полномочия по качеству другим членам организации, качество также становится их обязанностью; они непосредственно участвуют в определении условий и несут ответственность за выполнение. Но обратите внимание, что они должны быть членами руководства - теперь вы должны точно определить уровень менеджеров в организации, кто является высшим руководством и кто может служить «только» в качестве члена круга качества.</a:t>
            </a:r>
          </a:p>
          <a:p>
            <a:pPr marL="0" indent="0" algn="just">
              <a:buNone/>
            </a:pPr>
            <a:r>
              <a:rPr lang="ru-RU" sz="1800" dirty="0"/>
              <a:t>Если вы решите применить такой подход, важно задокументировать эти номинации. Если это менеджер по качеству или другая роль в организации, то задокументируйте тот факт, что он или она является представителем, в своей должностной инструкции. Если это внешняя сторона, вы должны подготовить какой-то документ, в котором указываются обязанности стороны перед высшим руководством и организацией. Соглашение - это один из вариантов.</a:t>
            </a:r>
            <a:endParaRPr lang="ru-RU" sz="1800" dirty="0"/>
          </a:p>
        </p:txBody>
      </p:sp>
      <p:sp>
        <p:nvSpPr>
          <p:cNvPr id="2" name="Заголовок 1"/>
          <p:cNvSpPr>
            <a:spLocks noGrp="1"/>
          </p:cNvSpPr>
          <p:nvPr>
            <p:ph type="title"/>
          </p:nvPr>
        </p:nvSpPr>
        <p:spPr>
          <a:xfrm>
            <a:off x="689004" y="549000"/>
            <a:ext cx="5257800" cy="1325563"/>
          </a:xfrm>
        </p:spPr>
        <p:txBody>
          <a:bodyPr/>
          <a:lstStyle/>
          <a:p>
            <a:r>
              <a:rPr lang="ru-RU" dirty="0" smtClean="0"/>
              <a:t> </a:t>
            </a:r>
            <a:endParaRPr lang="ru-RU" dirty="0"/>
          </a:p>
        </p:txBody>
      </p:sp>
      <p:pic>
        <p:nvPicPr>
          <p:cNvPr id="5122" name="Picture 2" descr="Quality Management - Professional power resisto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7996" y="324000"/>
            <a:ext cx="5033004" cy="3776236"/>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086192" y="324000"/>
            <a:ext cx="6096000" cy="215444"/>
          </a:xfrm>
          <a:prstGeom prst="rect">
            <a:avLst/>
          </a:prstGeom>
        </p:spPr>
        <p:txBody>
          <a:bodyPr>
            <a:spAutoFit/>
          </a:bodyPr>
          <a:lstStyle/>
          <a:p>
            <a:r>
              <a:rPr lang="ru-RU" sz="800" dirty="0"/>
              <a:t>https://www.danotherm.com/images/200.41c449f1653b26366613b5/1535531034515/dreamstime_m_37493232.jpg</a:t>
            </a:r>
          </a:p>
        </p:txBody>
      </p:sp>
      <p:pic>
        <p:nvPicPr>
          <p:cNvPr id="5124" name="Picture 4" descr="Quality | Bruk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8222" y="3720049"/>
            <a:ext cx="4752549" cy="26669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545401" y="6394929"/>
            <a:ext cx="4038192" cy="369332"/>
          </a:xfrm>
          <a:prstGeom prst="rect">
            <a:avLst/>
          </a:prstGeom>
        </p:spPr>
        <p:txBody>
          <a:bodyPr wrap="square">
            <a:spAutoFit/>
          </a:bodyPr>
          <a:lstStyle/>
          <a:p>
            <a:r>
              <a:rPr lang="ru-RU" sz="900" dirty="0"/>
              <a:t>https://www.bruker.com/en/about/quality/_jcr_content/root/overviewstage/desktopImage.coreimg.82.1920.jpeg/1602694016369/shutterstock-1506563303.jpeg</a:t>
            </a:r>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493" y="99000"/>
            <a:ext cx="4725000" cy="1080000"/>
          </a:xfrm>
        </p:spPr>
        <p:txBody>
          <a:bodyPr>
            <a:noAutofit/>
          </a:bodyPr>
          <a:lstStyle/>
          <a:p>
            <a:pPr algn="just"/>
            <a:r>
              <a:rPr lang="ru-RU" sz="2600" dirty="0"/>
              <a:t>Обеспечение документирования процессов СМК</a:t>
            </a:r>
            <a:endParaRPr lang="ru-RU" sz="2600" dirty="0"/>
          </a:p>
        </p:txBody>
      </p:sp>
      <p:sp>
        <p:nvSpPr>
          <p:cNvPr id="4" name="Текст 3"/>
          <p:cNvSpPr>
            <a:spLocks noGrp="1"/>
          </p:cNvSpPr>
          <p:nvPr>
            <p:ph type="body" sz="quarter" idx="11"/>
          </p:nvPr>
        </p:nvSpPr>
        <p:spPr>
          <a:xfrm>
            <a:off x="-14493" y="999000"/>
            <a:ext cx="6380493" cy="5625000"/>
          </a:xfrm>
        </p:spPr>
        <p:txBody>
          <a:bodyPr numCol="1">
            <a:normAutofit fontScale="70000" lnSpcReduction="20000"/>
          </a:bodyPr>
          <a:lstStyle/>
          <a:p>
            <a:pPr marL="0" indent="0" algn="just">
              <a:buNone/>
            </a:pPr>
            <a:r>
              <a:rPr lang="ru-RU" sz="3000" dirty="0"/>
              <a:t>Одна из ролей представителя руководства - обеспечить документирование процессов, необходимых для системы менеджмента качества. На первом этапе представитель должен будет понять, какие процессы необходимы для системы менеджмента качества. Следующим шагом будет понимание того, как такие процессы должны быть задокументированы. На потребность в документации может влиять несколько факторов, таких как тип процесса, тип медицинского устройства и применимые нормативные требования, предписывающие определенный формат для документации. Наконец, представитель обеспечит доступность этих документов. Это следующие качественные инструменты, которые могут ему помочь:</a:t>
            </a:r>
          </a:p>
          <a:p>
            <a:pPr lvl="0" algn="just">
              <a:buFont typeface="Wingdings" panose="05000000000000000000" pitchFamily="2" charset="2"/>
              <a:buChar char="Ø"/>
            </a:pPr>
            <a:r>
              <a:rPr lang="en-US" sz="3000" dirty="0" smtClean="0"/>
              <a:t> </a:t>
            </a:r>
            <a:r>
              <a:rPr lang="ru-RU" sz="3000" dirty="0" smtClean="0"/>
              <a:t>Результаты </a:t>
            </a:r>
            <a:r>
              <a:rPr lang="ru-RU" sz="3000" dirty="0"/>
              <a:t>внутреннего или внешнего аудита.</a:t>
            </a:r>
          </a:p>
          <a:p>
            <a:pPr lvl="0" algn="just">
              <a:buFont typeface="Wingdings" panose="05000000000000000000" pitchFamily="2" charset="2"/>
              <a:buChar char="Ø"/>
            </a:pPr>
            <a:r>
              <a:rPr lang="en-US" sz="3000" dirty="0" smtClean="0"/>
              <a:t> </a:t>
            </a:r>
            <a:r>
              <a:rPr lang="ru-RU" sz="3000" dirty="0" smtClean="0"/>
              <a:t>Результаты </a:t>
            </a:r>
            <a:r>
              <a:rPr lang="ru-RU" sz="3000" dirty="0"/>
              <a:t>несоответствий, указывающие на отсутствие документации</a:t>
            </a:r>
          </a:p>
          <a:p>
            <a:pPr algn="just">
              <a:buFont typeface="Wingdings" panose="05000000000000000000" pitchFamily="2" charset="2"/>
              <a:buChar char="Ø"/>
            </a:pPr>
            <a:r>
              <a:rPr lang="en-US" sz="3000" dirty="0" smtClean="0"/>
              <a:t> </a:t>
            </a:r>
            <a:r>
              <a:rPr lang="ru-RU" sz="3000" dirty="0" smtClean="0"/>
              <a:t>Корректирующие </a:t>
            </a:r>
            <a:r>
              <a:rPr lang="ru-RU" sz="3000" dirty="0"/>
              <a:t>или предупреждающие действия, которые могут потребовать новой документации</a:t>
            </a:r>
            <a:r>
              <a:rPr lang="ru-RU" dirty="0"/>
              <a:t>.</a:t>
            </a:r>
            <a:endParaRPr lang="ru-RU" dirty="0"/>
          </a:p>
        </p:txBody>
      </p:sp>
      <p:pic>
        <p:nvPicPr>
          <p:cNvPr id="5" name="Рисунок 4"/>
          <p:cNvPicPr>
            <a:picLocks noChangeAspect="1"/>
          </p:cNvPicPr>
          <p:nvPr/>
        </p:nvPicPr>
        <p:blipFill rotWithShape="1">
          <a:blip r:embed="rId2"/>
          <a:srcRect l="9664" r="13018"/>
          <a:stretch/>
        </p:blipFill>
        <p:spPr>
          <a:xfrm>
            <a:off x="7041000" y="459000"/>
            <a:ext cx="4995000" cy="5220000"/>
          </a:xfrm>
          <a:prstGeom prst="rect">
            <a:avLst/>
          </a:prstGeom>
        </p:spPr>
      </p:pic>
      <p:sp>
        <p:nvSpPr>
          <p:cNvPr id="6" name="Прямоугольник 5"/>
          <p:cNvSpPr/>
          <p:nvPr/>
        </p:nvSpPr>
        <p:spPr>
          <a:xfrm>
            <a:off x="7581000" y="5679000"/>
            <a:ext cx="3915000" cy="400110"/>
          </a:xfrm>
          <a:prstGeom prst="rect">
            <a:avLst/>
          </a:prstGeom>
        </p:spPr>
        <p:txBody>
          <a:bodyPr wrap="square">
            <a:spAutoFit/>
          </a:bodyPr>
          <a:lstStyle/>
          <a:p>
            <a:r>
              <a:rPr lang="ru-RU" sz="1000" dirty="0"/>
              <a:t>https://www.realregulatory.com/wp-content/uploads/2019/07/Report-header-documentation-QMS-900x.jpg</a:t>
            </a:r>
          </a:p>
        </p:txBody>
      </p:sp>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7476" y="-118263"/>
            <a:ext cx="5511000" cy="1325563"/>
          </a:xfrm>
        </p:spPr>
        <p:txBody>
          <a:bodyPr>
            <a:noAutofit/>
          </a:bodyPr>
          <a:lstStyle/>
          <a:p>
            <a:r>
              <a:rPr lang="ru-RU" sz="3200" dirty="0"/>
              <a:t>Проверка и составление отчетов об эффективности СМК</a:t>
            </a:r>
          </a:p>
        </p:txBody>
      </p:sp>
      <p:sp>
        <p:nvSpPr>
          <p:cNvPr id="4" name="Текст 3"/>
          <p:cNvSpPr>
            <a:spLocks noGrp="1"/>
          </p:cNvSpPr>
          <p:nvPr>
            <p:ph type="body" sz="quarter" idx="11"/>
          </p:nvPr>
        </p:nvSpPr>
        <p:spPr>
          <a:xfrm>
            <a:off x="-6303" y="1082581"/>
            <a:ext cx="8307303" cy="1738916"/>
          </a:xfrm>
        </p:spPr>
        <p:txBody>
          <a:bodyPr>
            <a:noAutofit/>
          </a:bodyPr>
          <a:lstStyle/>
          <a:p>
            <a:pPr marL="0" indent="0" algn="just">
              <a:buNone/>
            </a:pPr>
            <a:r>
              <a:rPr lang="ru-RU" sz="2000" dirty="0"/>
              <a:t>Перед представителем руководства стоит очень сложная задача, которую никто в организации (обычно) не выполняет добровольно, - изучить и оценить состояние системы менеджмента качества и ее эффективность и сообщить об этом высшему руководству. Если мы попытаемся превратить это в цели, основные задачи представителя заключаются в том, чтобы обеспечить достижение основных целей системы менеджмента качества, контроль статуса внедрения требований стандарта </a:t>
            </a:r>
            <a:r>
              <a:rPr lang="en-US" sz="2000" dirty="0"/>
              <a:t>ISO</a:t>
            </a:r>
            <a:r>
              <a:rPr lang="ru-RU" sz="2000" dirty="0"/>
              <a:t> 13484 или применимых нормативных требований, мониторинг статуса улучшений.</a:t>
            </a:r>
          </a:p>
          <a:p>
            <a:pPr marL="0" indent="0" algn="just">
              <a:buNone/>
            </a:pPr>
            <a:r>
              <a:rPr lang="ru-RU" sz="2000" dirty="0"/>
              <a:t>Стандарт ISO 13485 предоставляет нам несколько инструментов и инструментов для оценки и составления отчетов об эффективности и состоянии системы менеджмента качества и ее реализации, например, оценка эффективности, внутренний аудит и анализ со стороны руководства. Эти инструменты качества оценивают работу системы менеджмента качества с разных точек зрения, генерируют разные типы результатов и предназначены для передачи выводов высшему руководству. Представитель руководства: должен убедиться, что эти средства контроля развернуты, должен иметь доступ к их результатам, и, в случае, если результаты не удовлетворительны, будет использовать другие средства контроля качества для исправления ситуации.</a:t>
            </a:r>
            <a:endParaRPr lang="ru-RU" sz="2000" dirty="0"/>
          </a:p>
        </p:txBody>
      </p:sp>
      <p:pic>
        <p:nvPicPr>
          <p:cNvPr id="6146" name="Picture 2" descr="Validação (Liderança) - Blog da Liderança - Marco Fabossi - Liderança,  Coaching, Trabalho em Equipe e Neurociê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4779" y="1080507"/>
            <a:ext cx="3768376" cy="3481979"/>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8808155" y="4689000"/>
            <a:ext cx="3285000" cy="400110"/>
          </a:xfrm>
          <a:prstGeom prst="rect">
            <a:avLst/>
          </a:prstGeom>
        </p:spPr>
        <p:txBody>
          <a:bodyPr wrap="square">
            <a:spAutoFit/>
          </a:bodyPr>
          <a:lstStyle/>
          <a:p>
            <a:r>
              <a:rPr lang="ru-RU" sz="1000" dirty="0"/>
              <a:t>http://www.blogdofabossi.com.br/wp-content/uploads/2014/09/validacao.jpg</a:t>
            </a:r>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80412" y="144000"/>
            <a:ext cx="5420588" cy="900000"/>
          </a:xfrm>
        </p:spPr>
        <p:txBody>
          <a:bodyPr>
            <a:noAutofit/>
          </a:bodyPr>
          <a:lstStyle/>
          <a:p>
            <a:pPr algn="just"/>
            <a:r>
              <a:rPr lang="ru-RU" sz="3200" dirty="0" smtClean="0"/>
              <a:t>Обеспечение </a:t>
            </a:r>
            <a:r>
              <a:rPr lang="ru-RU" sz="3200" dirty="0"/>
              <a:t>запланированных результатов</a:t>
            </a:r>
            <a:endParaRPr lang="ru-RU" sz="3200" dirty="0"/>
          </a:p>
        </p:txBody>
      </p:sp>
      <p:sp>
        <p:nvSpPr>
          <p:cNvPr id="4" name="Текст 3"/>
          <p:cNvSpPr>
            <a:spLocks noGrp="1"/>
          </p:cNvSpPr>
          <p:nvPr>
            <p:ph type="body" sz="quarter" idx="11"/>
          </p:nvPr>
        </p:nvSpPr>
        <p:spPr>
          <a:xfrm>
            <a:off x="180412" y="954000"/>
            <a:ext cx="6590588" cy="5490000"/>
          </a:xfrm>
        </p:spPr>
        <p:txBody>
          <a:bodyPr>
            <a:normAutofit/>
          </a:bodyPr>
          <a:lstStyle/>
          <a:p>
            <a:pPr marL="0" indent="0" algn="just">
              <a:buNone/>
            </a:pPr>
            <a:r>
              <a:rPr lang="ru-RU" sz="1800" dirty="0"/>
              <a:t>Обеспечение запланированных результатов - еще один способ проверить эффективность СМК. Запланированные результаты необходимы для удовлетворения требований заказчиков, а также нормативных требований, для поддержки достижения целей в области качества и повышения эффективности СМК. Запланированные результаты и процессы, необходимые для их достижения, были определены во время планирования СМК и ее процессов. Ответственность представителя состоит в том, чтобы определить, какие дополнительные процессы и средства контроля необходимы для обеспечения достижения запланированных результатов. Процессы СМК могут быть переданы соответствующим владельцам процессов. Затем представитель руководства может получить от них информацию. На практике я рекомендую систему отчетности, которая будет предоставлять эту информацию представителю руководства на регулярной основе. Если достигнутые результаты неудовлетворительны, то есть запланированные результаты не достигаются, представитель будет иметь возможность идентифицировать такие события и вовремя инициировать действия (</a:t>
            </a:r>
            <a:r>
              <a:rPr lang="ru-RU" sz="1800" dirty="0" smtClean="0"/>
              <a:t>про</a:t>
            </a:r>
            <a:r>
              <a:rPr lang="en-US" sz="1800" dirty="0" smtClean="0"/>
              <a:t>-</a:t>
            </a:r>
            <a:r>
              <a:rPr lang="ru-RU" sz="1800" dirty="0" smtClean="0"/>
              <a:t>активный </a:t>
            </a:r>
            <a:r>
              <a:rPr lang="ru-RU" sz="1800" dirty="0"/>
              <a:t>подход). Какая информация может быть интересна представителю руководства?</a:t>
            </a:r>
          </a:p>
          <a:p>
            <a:pPr marL="0" lvl="0" indent="0" algn="just">
              <a:buNone/>
            </a:pPr>
            <a:endParaRPr lang="ru-RU" sz="2600" dirty="0"/>
          </a:p>
          <a:p>
            <a:endParaRPr lang="ru-RU" dirty="0"/>
          </a:p>
        </p:txBody>
      </p:sp>
      <p:sp>
        <p:nvSpPr>
          <p:cNvPr id="5" name="Прямоугольник 4"/>
          <p:cNvSpPr/>
          <p:nvPr/>
        </p:nvSpPr>
        <p:spPr>
          <a:xfrm>
            <a:off x="6771000" y="5004000"/>
            <a:ext cx="6096000" cy="1666354"/>
          </a:xfrm>
          <a:prstGeom prst="rect">
            <a:avLst/>
          </a:prstGeom>
        </p:spPr>
        <p:txBody>
          <a:bodyPr>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Задержки в доставке</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Статус производственных заказов</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Статус качества поступающих товаров</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Статус качества реализованных продуктов или услуг.</a:t>
            </a: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Поступление жалоб клиентов</a:t>
            </a:r>
            <a:endParaRPr lang="ru-RU" dirty="0">
              <a:effectLst/>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6996000" y="513332"/>
            <a:ext cx="4995000" cy="409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7491000" y="144000"/>
            <a:ext cx="4005000" cy="369332"/>
          </a:xfrm>
          <a:prstGeom prst="rect">
            <a:avLst/>
          </a:prstGeom>
        </p:spPr>
        <p:txBody>
          <a:bodyPr wrap="square">
            <a:spAutoFit/>
          </a:bodyPr>
          <a:lstStyle/>
          <a:p>
            <a:r>
              <a:rPr lang="en-US" sz="900" dirty="0"/>
              <a:t>https://www.capgemini.com/de-de/wp-content/uploads/sites/5/2018/06/data-management-flywheel-approach-capgemini-invent.jpg?w=960</a:t>
            </a:r>
            <a:endParaRPr lang="ru-RU" sz="900" dirty="0"/>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99000"/>
            <a:ext cx="4481779" cy="948575"/>
          </a:xfrm>
        </p:spPr>
        <p:txBody>
          <a:bodyPr>
            <a:normAutofit fontScale="90000"/>
          </a:bodyPr>
          <a:lstStyle/>
          <a:p>
            <a:r>
              <a:rPr lang="ru-RU" sz="3200" dirty="0"/>
              <a:t>Определение потребностей в улучшениях</a:t>
            </a:r>
            <a:endParaRPr lang="ru-RU" sz="3200" dirty="0"/>
          </a:p>
        </p:txBody>
      </p:sp>
      <p:sp>
        <p:nvSpPr>
          <p:cNvPr id="4" name="Текст 3"/>
          <p:cNvSpPr>
            <a:spLocks noGrp="1"/>
          </p:cNvSpPr>
          <p:nvPr>
            <p:ph type="body" sz="quarter" idx="11"/>
          </p:nvPr>
        </p:nvSpPr>
        <p:spPr>
          <a:xfrm>
            <a:off x="111000" y="587433"/>
            <a:ext cx="12080999" cy="2260907"/>
          </a:xfrm>
        </p:spPr>
        <p:txBody>
          <a:bodyPr>
            <a:normAutofit/>
          </a:bodyPr>
          <a:lstStyle/>
          <a:p>
            <a:pPr marL="0" indent="0">
              <a:buNone/>
            </a:pPr>
            <a:endParaRPr lang="en-US" sz="2400" dirty="0" smtClean="0"/>
          </a:p>
          <a:p>
            <a:pPr marL="0" indent="0" algn="just">
              <a:buNone/>
            </a:pPr>
            <a:r>
              <a:rPr lang="ru-RU" sz="1800" dirty="0"/>
              <a:t>Еще одна важная роль представителя руководства - определение потребностей в улучшении СМК. Существует прямая связь между достижением эффективной системы менеджмента качества и определением потребности в улучшении. Вот почему стандарт ISO 13485 ставит его к ногам высшего руководства и представителя руководства.</a:t>
            </a:r>
          </a:p>
          <a:p>
            <a:pPr marL="0" indent="0" algn="just">
              <a:buNone/>
            </a:pPr>
            <a:r>
              <a:rPr lang="ru-RU" sz="1800" dirty="0"/>
              <a:t>Эта обязанность является результатом ответственности за обеспечение запланированных результатов; посредством контроля запланированных результатов представитель руководства должен знать, требуется ли улучшение, в какой степени и в какой области. Следует учитывать следующие исходные данные</a:t>
            </a:r>
            <a:r>
              <a:rPr lang="ru-RU" sz="1800" dirty="0" smtClean="0"/>
              <a:t>:</a:t>
            </a:r>
            <a:endParaRPr lang="en-US" sz="1800" dirty="0" smtClean="0"/>
          </a:p>
          <a:p>
            <a:pPr marL="0" indent="0" algn="just">
              <a:buNone/>
            </a:pPr>
            <a:endParaRPr lang="ru-RU" sz="1800" dirty="0"/>
          </a:p>
        </p:txBody>
      </p:sp>
      <p:sp>
        <p:nvSpPr>
          <p:cNvPr id="2" name="Прямоугольник 1"/>
          <p:cNvSpPr/>
          <p:nvPr/>
        </p:nvSpPr>
        <p:spPr>
          <a:xfrm>
            <a:off x="111000" y="2657458"/>
            <a:ext cx="8820000" cy="2988190"/>
          </a:xfrm>
          <a:prstGeom prst="rect">
            <a:avLst/>
          </a:prstGeom>
        </p:spPr>
        <p:txBody>
          <a:bodyPr wrap="square" numCol="2">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Проблемы с клиентами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Проблемы с регулирующими органами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Проблема с продуктами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Проблема с поставщиками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Данные процессов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Данные о продуктах или услугах</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Несоответствия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Аудиты</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Самооценка</a:t>
            </a:r>
            <a:endParaRPr lang="ru-RU" sz="1400" dirty="0">
              <a:effectLst/>
              <a:ea typeface="Calibri" panose="020F0502020204030204" pitchFamily="34" charset="0"/>
              <a:cs typeface="Times New Roman" panose="02020603050405020304" pitchFamily="18" charset="0"/>
            </a:endParaRPr>
          </a:p>
        </p:txBody>
      </p:sp>
      <p:sp>
        <p:nvSpPr>
          <p:cNvPr id="5" name="Прямоугольник 4"/>
          <p:cNvSpPr/>
          <p:nvPr/>
        </p:nvSpPr>
        <p:spPr>
          <a:xfrm>
            <a:off x="169786" y="5626127"/>
            <a:ext cx="11963425" cy="923330"/>
          </a:xfrm>
          <a:prstGeom prst="rect">
            <a:avLst/>
          </a:prstGeom>
        </p:spPr>
        <p:txBody>
          <a:bodyPr wrap="square">
            <a:spAutoFit/>
          </a:bodyPr>
          <a:lstStyle/>
          <a:p>
            <a:pPr algn="just"/>
            <a:r>
              <a:rPr lang="ru-RU" dirty="0">
                <a:ea typeface="Calibri" panose="020F0502020204030204" pitchFamily="34" charset="0"/>
                <a:cs typeface="Times New Roman" panose="02020603050405020304" pitchFamily="18" charset="0"/>
              </a:rPr>
              <a:t>Хорошим примером является начало составления карты или реинжиниринга процесса, результаты которого могут указывать на необходимость улучшения. Затем представитель руководства должен взять эту информацию и передать ее высшему руководству.</a:t>
            </a:r>
            <a:endParaRPr lang="ru-RU" dirty="0"/>
          </a:p>
        </p:txBody>
      </p:sp>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31366" y="104974"/>
            <a:ext cx="12081000" cy="752781"/>
          </a:xfrm>
        </p:spPr>
        <p:txBody>
          <a:bodyPr>
            <a:noAutofit/>
          </a:bodyPr>
          <a:lstStyle/>
          <a:p>
            <a:pPr algn="ctr"/>
            <a:r>
              <a:rPr lang="ru-RU" sz="2400" dirty="0"/>
              <a:t>Обеспечение осведомленности о требованиях к качеству и нормативных требованиях</a:t>
            </a:r>
            <a:endParaRPr lang="ru-RU" sz="2400" dirty="0"/>
          </a:p>
        </p:txBody>
      </p:sp>
      <p:sp>
        <p:nvSpPr>
          <p:cNvPr id="5" name="Прямоугольник 4"/>
          <p:cNvSpPr/>
          <p:nvPr/>
        </p:nvSpPr>
        <p:spPr>
          <a:xfrm>
            <a:off x="75866" y="695209"/>
            <a:ext cx="6096000" cy="5874942"/>
          </a:xfrm>
          <a:prstGeom prst="rect">
            <a:avLst/>
          </a:prstGeom>
        </p:spPr>
        <p:txBody>
          <a:bodyPr>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Следующая роль представителя руководства - обеспечить осведомленность сотрудников о требованиях к качеству и нормативных требованиях. Как будет выражаться осведомленность о требованиях к качеству?</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Осведомленность о требованиях клиентов.</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Осведомленность о целях в области качества</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Понимание того, как работа может повлиять на требования к качеству</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Знакомство с соответствующими процессами и их потребностями</a:t>
            </a: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Знание требований к рабочей среде и инфраструктуре.</a:t>
            </a: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Знание работы с соответствующим оборудованием для мониторинга и измерения.</a:t>
            </a:r>
          </a:p>
          <a:p>
            <a:r>
              <a:rPr lang="ru-RU" dirty="0">
                <a:ea typeface="Calibri" panose="020F0502020204030204" pitchFamily="34" charset="0"/>
                <a:cs typeface="Times New Roman" panose="02020603050405020304" pitchFamily="18" charset="0"/>
              </a:rPr>
              <a:t>Знание различных средств контроля и проверки процессов или результатов процессов в процессе реализации</a:t>
            </a:r>
            <a:r>
              <a:rPr lang="ru-RU" dirty="0" smtClean="0">
                <a:ea typeface="Calibri" panose="020F0502020204030204" pitchFamily="34" charset="0"/>
                <a:cs typeface="Times New Roman" panose="02020603050405020304" pitchFamily="18" charset="0"/>
              </a:rPr>
              <a:t>.</a:t>
            </a:r>
          </a:p>
          <a:p>
            <a:pPr algn="just"/>
            <a:r>
              <a:rPr lang="ru-RU" dirty="0" smtClean="0"/>
              <a:t>	Как </a:t>
            </a:r>
            <a:r>
              <a:rPr lang="ru-RU" dirty="0"/>
              <a:t>будет выражаться осведомленность о нормативных требованиях?</a:t>
            </a:r>
            <a:endParaRPr lang="ru-RU" dirty="0" smtClean="0">
              <a:ea typeface="Calibri" panose="020F0502020204030204" pitchFamily="34" charset="0"/>
              <a:cs typeface="Times New Roman" panose="02020603050405020304" pitchFamily="18" charset="0"/>
            </a:endParaRPr>
          </a:p>
          <a:p>
            <a:endParaRPr lang="ru-RU" dirty="0"/>
          </a:p>
        </p:txBody>
      </p:sp>
      <p:sp>
        <p:nvSpPr>
          <p:cNvPr id="7" name="Прямоугольник 6"/>
          <p:cNvSpPr/>
          <p:nvPr/>
        </p:nvSpPr>
        <p:spPr>
          <a:xfrm>
            <a:off x="6227366" y="695209"/>
            <a:ext cx="6096000" cy="5511252"/>
          </a:xfrm>
          <a:prstGeom prst="rect">
            <a:avLst/>
          </a:prstGeom>
        </p:spPr>
        <p:txBody>
          <a:bodyPr>
            <a:spAutoFit/>
          </a:bodyPr>
          <a:lstStyle/>
          <a:p>
            <a:pPr marL="342900" lvl="0" indent="-342900">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Понимание применимых нормативных требований.</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Понимание связи между работой и нормативными требованиями</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Понимание роли организации в цепочке поставок медицинского оборудования.</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Понимание того, какие процессы, операции и виды деятельности, документация и записи соответствуют соответствующим нормативным требованиям.</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dirty="0" smtClean="0">
                <a:ea typeface="Calibri" panose="020F0502020204030204" pitchFamily="34" charset="0"/>
                <a:cs typeface="Times New Roman" panose="02020603050405020304" pitchFamily="18" charset="0"/>
              </a:rPr>
              <a:t>Внутренний </a:t>
            </a:r>
            <a:r>
              <a:rPr lang="ru-RU" dirty="0">
                <a:ea typeface="Calibri" panose="020F0502020204030204" pitchFamily="34" charset="0"/>
                <a:cs typeface="Times New Roman" panose="02020603050405020304" pitchFamily="18" charset="0"/>
              </a:rPr>
              <a:t>аудит - оценка эффективности системы менеджмента качества.</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Результаты мониторинга и измерения процессов или продуктов, которые показывают, были ли достигнуты запланированные результаты.</a:t>
            </a:r>
            <a:endParaRPr lang="ru-RU" sz="1400" dirty="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Результаты расследований несоответствий</a:t>
            </a:r>
            <a:endParaRPr lang="ru-RU" sz="1400" dirty="0">
              <a:ea typeface="Calibri" panose="020F0502020204030204" pitchFamily="34" charset="0"/>
              <a:cs typeface="Times New Roman" panose="02020603050405020304" pitchFamily="18" charset="0"/>
            </a:endParaRPr>
          </a:p>
          <a:p>
            <a:r>
              <a:rPr lang="ru-RU" dirty="0">
                <a:ea typeface="Calibri" panose="020F0502020204030204" pitchFamily="34" charset="0"/>
                <a:cs typeface="Times New Roman" panose="02020603050405020304" pitchFamily="18" charset="0"/>
              </a:rPr>
              <a:t>Обеспечение каналов связи и потока информации между соответствующими регулирующими органами и различными организационными подразделениями.</a:t>
            </a:r>
            <a:endParaRPr lang="ru-RU" dirty="0"/>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913" y="-326563"/>
            <a:ext cx="5257800" cy="1325563"/>
          </a:xfrm>
        </p:spPr>
        <p:txBody>
          <a:bodyPr>
            <a:noAutofit/>
          </a:bodyPr>
          <a:lstStyle/>
          <a:p>
            <a:r>
              <a:rPr lang="ru-RU" sz="3800" dirty="0"/>
              <a:t>Внутреннее общение</a:t>
            </a:r>
            <a:endParaRPr lang="ru-RU" sz="3800" dirty="0"/>
          </a:p>
        </p:txBody>
      </p:sp>
      <p:sp>
        <p:nvSpPr>
          <p:cNvPr id="4" name="Текст 3"/>
          <p:cNvSpPr>
            <a:spLocks noGrp="1"/>
          </p:cNvSpPr>
          <p:nvPr>
            <p:ph type="body" sz="quarter" idx="11"/>
          </p:nvPr>
        </p:nvSpPr>
        <p:spPr/>
        <p:txBody>
          <a:bodyPr/>
          <a:lstStyle/>
          <a:p>
            <a:pPr marL="0" indent="0">
              <a:buNone/>
            </a:pPr>
            <a:r>
              <a:rPr lang="ru-RU" dirty="0"/>
              <a:t> </a:t>
            </a:r>
          </a:p>
        </p:txBody>
      </p:sp>
      <p:sp>
        <p:nvSpPr>
          <p:cNvPr id="2" name="Прямоугольник 1"/>
          <p:cNvSpPr/>
          <p:nvPr/>
        </p:nvSpPr>
        <p:spPr>
          <a:xfrm>
            <a:off x="111000" y="459000"/>
            <a:ext cx="8040617" cy="5104987"/>
          </a:xfrm>
          <a:prstGeom prst="rect">
            <a:avLst/>
          </a:prstGeom>
        </p:spPr>
        <p:txBody>
          <a:bodyPr wrap="square">
            <a:spAutoFit/>
          </a:bodyPr>
          <a:lstStyle/>
          <a:p>
            <a:pPr indent="449580" algn="just">
              <a:lnSpc>
                <a:spcPct val="115000"/>
              </a:lnSpc>
              <a:spcAft>
                <a:spcPts val="1000"/>
              </a:spcAft>
            </a:pPr>
            <a:r>
              <a:rPr lang="ru-RU" dirty="0"/>
              <a:t>Каналы внутренней коммуникации играют очень важную роль в организации и во внедрении эффективной СМК, и они имеют прямое влияние на процессы реализации. Внутреннее общение происходит повсюду и вовлекает почти всех в организации. Коммуникация охватывает всю деловую деятельность и взаимодействие между различными заинтересованными сторонами организации: сотрудниками, клиентами, поставщиками, регулирующими органами и т. Д. Эти характеристики могут вызвать беспорядок и путаницу в общении, если они не используются надлежащим образом. Это то, чего стандарт ISO 13485 пытается избежать посредством определения принципов коммуникации. Позвольте мне сформулировать это так: если информация не доходит до нужных людей в нужное время и в нужном месте, вы можете не соответствовать нормативным требованиям или требованиям клиентов, не достичь целей в области качества и предоставить несоответствующие продукты или услуги. Требования стандарта ISO 13485</a:t>
            </a:r>
            <a:r>
              <a:rPr lang="ru-RU" dirty="0" smtClean="0"/>
              <a:t>:</a:t>
            </a:r>
          </a:p>
          <a:p>
            <a:pPr indent="449580" algn="just">
              <a:lnSpc>
                <a:spcPct val="115000"/>
              </a:lnSpc>
              <a:spcAft>
                <a:spcPts val="1000"/>
              </a:spcAft>
            </a:pPr>
            <a:endParaRPr lang="ru-RU" sz="2400" dirty="0">
              <a:effectLst/>
              <a:ea typeface="Calibri" panose="020F0502020204030204" pitchFamily="34" charset="0"/>
              <a:cs typeface="Times New Roman" panose="02020603050405020304" pitchFamily="18" charset="0"/>
            </a:endParaRPr>
          </a:p>
        </p:txBody>
      </p:sp>
      <p:pic>
        <p:nvPicPr>
          <p:cNvPr id="7170" name="Picture 2" descr="Are You Providing Internal Communication Capabilities? - FRS Pros Blog |  Nationwide IT Solutions For Business | FRS P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9530" y="248964"/>
            <a:ext cx="3810000" cy="38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28343" y="4990171"/>
            <a:ext cx="10246013" cy="1366528"/>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Организация должна определить соответствующие внутренние коммуникации для своей СМК.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Средства связи должны быть определены для каждого элемента СМК.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Каналы связи будут использоваться для передачи данных и информации об эффективности системы менеджмента качества.</a:t>
            </a:r>
            <a:endParaRPr lang="ru-RU" sz="1400" dirty="0">
              <a:effectLst/>
              <a:ea typeface="Calibri" panose="020F0502020204030204" pitchFamily="34" charset="0"/>
              <a:cs typeface="Times New Roman" panose="02020603050405020304" pitchFamily="18" charset="0"/>
            </a:endParaRPr>
          </a:p>
        </p:txBody>
      </p:sp>
      <p:sp>
        <p:nvSpPr>
          <p:cNvPr id="6" name="Прямоугольник 5"/>
          <p:cNvSpPr/>
          <p:nvPr/>
        </p:nvSpPr>
        <p:spPr>
          <a:xfrm>
            <a:off x="6951000" y="89997"/>
            <a:ext cx="6096000" cy="246221"/>
          </a:xfrm>
          <a:prstGeom prst="rect">
            <a:avLst/>
          </a:prstGeom>
        </p:spPr>
        <p:txBody>
          <a:bodyPr>
            <a:spAutoFit/>
          </a:bodyPr>
          <a:lstStyle/>
          <a:p>
            <a:r>
              <a:rPr lang="en-US" sz="1000" dirty="0"/>
              <a:t>https://frspros.com/images/easyblog_shared/January_2020/1-10-20/internal_191915643_400.jpg</a:t>
            </a:r>
            <a:endParaRPr lang="ru-RU" sz="1000" dirty="0"/>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0606013" cy="1325563"/>
          </a:xfrm>
        </p:spPr>
        <p:txBody>
          <a:bodyPr/>
          <a:lstStyle/>
          <a:p>
            <a:r>
              <a:rPr lang="ru-RU" dirty="0" smtClean="0"/>
              <a:t>  </a:t>
            </a:r>
            <a:endParaRPr lang="ru-RU" dirty="0"/>
          </a:p>
        </p:txBody>
      </p:sp>
      <p:sp>
        <p:nvSpPr>
          <p:cNvPr id="2" name="Прямоугольник 1"/>
          <p:cNvSpPr/>
          <p:nvPr/>
        </p:nvSpPr>
        <p:spPr>
          <a:xfrm>
            <a:off x="111000" y="189000"/>
            <a:ext cx="11925000" cy="3599960"/>
          </a:xfrm>
          <a:prstGeom prst="rect">
            <a:avLst/>
          </a:prstGeom>
        </p:spPr>
        <p:txBody>
          <a:bodyPr wrap="square" numCol="2">
            <a:spAutoFit/>
          </a:bodyPr>
          <a:lstStyle/>
          <a:p>
            <a:pPr indent="449580" algn="just">
              <a:lnSpc>
                <a:spcPct val="115000"/>
              </a:lnSpc>
              <a:spcAft>
                <a:spcPts val="1000"/>
              </a:spcAft>
            </a:pPr>
            <a:r>
              <a:rPr lang="ru-RU" dirty="0"/>
              <a:t>Коммуникация в глазах менеджмента качества означает процесс или действие по обмену информацией между организациями для работы СМК. Этот процесс коммуникации имеет структуру и направление и использует технологии, инструменты, средства или инструменты. Внутреннее общение происходит внутри организации. Каналы коммуникации преследуют важные стратегические цели</a:t>
            </a:r>
            <a:r>
              <a:rPr lang="ru-RU" dirty="0" smtClean="0"/>
              <a:t>:</a:t>
            </a:r>
          </a:p>
          <a:p>
            <a:pPr marL="342900" lvl="0" indent="-342900" algn="just">
              <a:buFont typeface="Wingdings" panose="05000000000000000000" pitchFamily="2" charset="2"/>
              <a:buChar char="Ø"/>
            </a:pPr>
            <a:r>
              <a:rPr lang="ru-RU" dirty="0"/>
              <a:t>Обеспечение того, чтобы информация и знания доходили до назначенных лиц</a:t>
            </a:r>
          </a:p>
          <a:p>
            <a:pPr marL="342900" lvl="0" indent="-342900" algn="just">
              <a:buFont typeface="Wingdings" panose="05000000000000000000" pitchFamily="2" charset="2"/>
              <a:buChar char="Ø"/>
            </a:pPr>
            <a:r>
              <a:rPr lang="ru-RU" dirty="0"/>
              <a:t>Повышение эффективности процессов в организации и повышение их эффективности.</a:t>
            </a:r>
          </a:p>
          <a:p>
            <a:pPr marL="342900" lvl="0" indent="-342900" algn="just">
              <a:buFont typeface="Wingdings" panose="05000000000000000000" pitchFamily="2" charset="2"/>
              <a:buChar char="Ø"/>
            </a:pPr>
            <a:r>
              <a:rPr lang="ru-RU" dirty="0"/>
              <a:t>Содействие обмену знаниями и информацией между организациями или подразделениями, которые используют СМК.</a:t>
            </a:r>
          </a:p>
          <a:p>
            <a:pPr marL="342900" lvl="0" indent="-342900" algn="just">
              <a:buFont typeface="Wingdings" panose="05000000000000000000" pitchFamily="2" charset="2"/>
              <a:buChar char="Ø"/>
            </a:pPr>
            <a:r>
              <a:rPr lang="ru-RU" dirty="0"/>
              <a:t>Продвижение и доведение до сотрудников важности соблюдения требований клиентов и нормативных требований.</a:t>
            </a:r>
          </a:p>
          <a:p>
            <a:pPr marL="342900" lvl="0" indent="-342900" algn="just">
              <a:buFont typeface="Wingdings" panose="05000000000000000000" pitchFamily="2" charset="2"/>
              <a:buChar char="Ø"/>
            </a:pPr>
            <a:r>
              <a:rPr lang="ru-RU" dirty="0"/>
              <a:t>Помощь в выявлении проблем и возможностей для улучшения</a:t>
            </a:r>
          </a:p>
          <a:p>
            <a:pPr indent="449580" algn="just">
              <a:lnSpc>
                <a:spcPct val="115000"/>
              </a:lnSpc>
              <a:spcAft>
                <a:spcPts val="1000"/>
              </a:spcAft>
            </a:pPr>
            <a:endParaRPr lang="ru-RU" sz="1900" dirty="0"/>
          </a:p>
        </p:txBody>
      </p:sp>
      <p:pic>
        <p:nvPicPr>
          <p:cNvPr id="6" name="Рисунок 5"/>
          <p:cNvPicPr>
            <a:picLocks noChangeAspect="1"/>
          </p:cNvPicPr>
          <p:nvPr/>
        </p:nvPicPr>
        <p:blipFill>
          <a:blip r:embed="rId2"/>
          <a:stretch>
            <a:fillRect/>
          </a:stretch>
        </p:blipFill>
        <p:spPr>
          <a:xfrm>
            <a:off x="6268240" y="2799000"/>
            <a:ext cx="5762040" cy="3465000"/>
          </a:xfrm>
          <a:prstGeom prst="rect">
            <a:avLst/>
          </a:prstGeom>
          <a:ln>
            <a:noFill/>
          </a:ln>
          <a:effectLst>
            <a:softEdge rad="112500"/>
          </a:effectLst>
        </p:spPr>
      </p:pic>
      <p:sp>
        <p:nvSpPr>
          <p:cNvPr id="7" name="Прямоугольник 6"/>
          <p:cNvSpPr/>
          <p:nvPr/>
        </p:nvSpPr>
        <p:spPr>
          <a:xfrm>
            <a:off x="6861000" y="6017779"/>
            <a:ext cx="6096000" cy="246221"/>
          </a:xfrm>
          <a:prstGeom prst="rect">
            <a:avLst/>
          </a:prstGeom>
        </p:spPr>
        <p:txBody>
          <a:bodyPr>
            <a:spAutoFit/>
          </a:bodyPr>
          <a:lstStyle/>
          <a:p>
            <a:r>
              <a:rPr lang="en-US" sz="1000" dirty="0"/>
              <a:t>https://cdn.ragan.com/wp-content/uploads/2020/01/internal-comms_training.jpg</a:t>
            </a:r>
            <a:endParaRPr lang="ru-RU" sz="1000" dirty="0"/>
          </a:p>
        </p:txBody>
      </p:sp>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2" name="Текст 1"/>
          <p:cNvSpPr>
            <a:spLocks noGrp="1"/>
          </p:cNvSpPr>
          <p:nvPr>
            <p:ph type="body" sz="quarter" idx="11"/>
          </p:nvPr>
        </p:nvSpPr>
        <p:spPr>
          <a:xfrm>
            <a:off x="-8256" y="69231"/>
            <a:ext cx="5186363" cy="690036"/>
          </a:xfrm>
        </p:spPr>
        <p:txBody>
          <a:bodyPr/>
          <a:lstStyle/>
          <a:p>
            <a:pPr marL="0" indent="0">
              <a:buNone/>
            </a:pPr>
            <a:r>
              <a:rPr lang="ru-RU" sz="2600" dirty="0"/>
              <a:t>Ссылка на процессный подход</a:t>
            </a:r>
          </a:p>
          <a:p>
            <a:endParaRPr lang="ru-RU" dirty="0"/>
          </a:p>
        </p:txBody>
      </p:sp>
      <p:sp>
        <p:nvSpPr>
          <p:cNvPr id="5" name="Прямоугольник 4"/>
          <p:cNvSpPr/>
          <p:nvPr/>
        </p:nvSpPr>
        <p:spPr>
          <a:xfrm>
            <a:off x="111000" y="414249"/>
            <a:ext cx="11925000" cy="2923108"/>
          </a:xfrm>
          <a:prstGeom prst="rect">
            <a:avLst/>
          </a:prstGeom>
        </p:spPr>
        <p:txBody>
          <a:bodyPr wrap="square">
            <a:spAutoFit/>
          </a:bodyPr>
          <a:lstStyle/>
          <a:p>
            <a:pPr indent="449580" algn="just">
              <a:lnSpc>
                <a:spcPct val="115000"/>
              </a:lnSpc>
              <a:spcAft>
                <a:spcPts val="1000"/>
              </a:spcAft>
            </a:pPr>
            <a:r>
              <a:rPr lang="ru-RU" sz="2200" dirty="0">
                <a:ea typeface="Calibri" panose="020F0502020204030204" pitchFamily="34" charset="0"/>
                <a:cs typeface="Times New Roman" panose="02020603050405020304" pitchFamily="18" charset="0"/>
              </a:rPr>
              <a:t>О том, какие элементы QMS необходимо сообщить, немного абстрактно. Вот почему я возвращаюсь к предыдущему пункту - Общие требования. При планировании и внедрении процессов СМК от вас требовалось:</a:t>
            </a: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Times New Roman" panose="02020603050405020304" pitchFamily="18" charset="0"/>
              </a:rPr>
              <a:t>Определите процесс СМК.</a:t>
            </a: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Times New Roman" panose="02020603050405020304" pitchFamily="18" charset="0"/>
              </a:rPr>
              <a:t>Определите необходимые входы и их источники для каждого процесса.</a:t>
            </a:r>
          </a:p>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Times New Roman" panose="02020603050405020304" pitchFamily="18" charset="0"/>
              </a:rPr>
              <a:t>Определите ожидаемые выходы, входы и их получатели для работы каждого процесса.</a:t>
            </a:r>
          </a:p>
          <a:p>
            <a:pPr marL="342900" lvl="0" indent="-342900" algn="just">
              <a:lnSpc>
                <a:spcPct val="115000"/>
              </a:lnSpc>
              <a:spcAft>
                <a:spcPts val="1000"/>
              </a:spcAft>
              <a:buFont typeface="Wingdings" panose="05000000000000000000" pitchFamily="2" charset="2"/>
              <a:buChar char=""/>
            </a:pPr>
            <a:r>
              <a:rPr lang="ru-RU" sz="2200" dirty="0">
                <a:ea typeface="Calibri" panose="020F0502020204030204" pitchFamily="34" charset="0"/>
                <a:cs typeface="Times New Roman" panose="02020603050405020304" pitchFamily="18" charset="0"/>
              </a:rPr>
              <a:t>Определить последовательность и взаимодействие процессов, включенных в СМК.</a:t>
            </a:r>
            <a:endParaRPr lang="ru-RU" sz="2200" dirty="0">
              <a:effectLst/>
              <a:ea typeface="Calibri" panose="020F0502020204030204" pitchFamily="34" charset="0"/>
              <a:cs typeface="Times New Roman" panose="02020603050405020304" pitchFamily="18" charset="0"/>
            </a:endParaRPr>
          </a:p>
        </p:txBody>
      </p:sp>
      <p:sp>
        <p:nvSpPr>
          <p:cNvPr id="6" name="Прямоугольник 5"/>
          <p:cNvSpPr/>
          <p:nvPr/>
        </p:nvSpPr>
        <p:spPr>
          <a:xfrm>
            <a:off x="20214" y="3337357"/>
            <a:ext cx="11902986" cy="2462213"/>
          </a:xfrm>
          <a:prstGeom prst="rect">
            <a:avLst/>
          </a:prstGeom>
        </p:spPr>
        <p:txBody>
          <a:bodyPr wrap="square">
            <a:spAutoFit/>
          </a:bodyPr>
          <a:lstStyle/>
          <a:p>
            <a:pPr algn="just"/>
            <a:r>
              <a:rPr lang="ru-RU" sz="2200" dirty="0">
                <a:ea typeface="Calibri" panose="020F0502020204030204" pitchFamily="34" charset="0"/>
                <a:cs typeface="Times New Roman" panose="02020603050405020304" pitchFamily="18" charset="0"/>
              </a:rPr>
              <a:t>Требование в этом пункте - Внутренняя коммуникация - определить, как эти процессы будут связываться / взаимодействовать, и как входные и выходные данные будут передаваться между различными сторонами и в какой последовательности. На практике я предлагаю вам включить аспект коммуникации в анализ процесса: для каждого процесса, охватываемого вашим анализом, включите аспекты коммуникации, упомянутые в этой главе. Определения необходимых коммуникаций должны включать коммуникацию с внешними партнерами, такими как клиенты, поставщики и регулирующие органы</a:t>
            </a:r>
            <a:r>
              <a:rPr lang="ru-RU" dirty="0">
                <a:latin typeface="Bahnschrift Light SemiCondensed" panose="020B0502040204020203" pitchFamily="34"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67" y="0"/>
            <a:ext cx="3398833" cy="894171"/>
          </a:xfrm>
        </p:spPr>
        <p:txBody>
          <a:bodyPr>
            <a:normAutofit fontScale="90000"/>
          </a:bodyPr>
          <a:lstStyle/>
          <a:p>
            <a:r>
              <a:rPr lang="ru-RU" sz="3100" dirty="0" smtClean="0"/>
              <a:t>Определение </a:t>
            </a:r>
            <a:r>
              <a:rPr lang="ru-RU" sz="3100" dirty="0"/>
              <a:t>того, что будет сообщаться</a:t>
            </a:r>
            <a:endParaRPr lang="ru-RU" sz="3100" dirty="0"/>
          </a:p>
        </p:txBody>
      </p:sp>
      <p:sp>
        <p:nvSpPr>
          <p:cNvPr id="4" name="Текст 3"/>
          <p:cNvSpPr>
            <a:spLocks noGrp="1"/>
          </p:cNvSpPr>
          <p:nvPr>
            <p:ph type="body" sz="quarter" idx="11"/>
          </p:nvPr>
        </p:nvSpPr>
        <p:spPr>
          <a:xfrm>
            <a:off x="118254" y="894171"/>
            <a:ext cx="11925000" cy="5798754"/>
          </a:xfrm>
        </p:spPr>
        <p:txBody>
          <a:bodyPr>
            <a:normAutofit/>
          </a:bodyPr>
          <a:lstStyle/>
          <a:p>
            <a:pPr marL="0" indent="0" algn="just">
              <a:buNone/>
            </a:pPr>
            <a:r>
              <a:rPr lang="ru-RU" sz="2000" dirty="0" smtClean="0"/>
              <a:t>	Определение </a:t>
            </a:r>
            <a:r>
              <a:rPr lang="ru-RU" sz="2000" dirty="0"/>
              <a:t>того, что будет сообщаться, должно быть спланировано в соответствии со следующей концепцией: необходимо понимать, кто чего ожидает. Определение того, что будет передаваться, относится к контенту, который будет передаваться: данные и информация, относящиеся к деятельности или контексту. Отправитель данных и информации должен иметь возможность доставить их таким образом, чтобы получатель мог их получить. Контент должен быть значимым для получателя, и он или она должны иметь возможность принимать решения на основе этого контента, понимать или уметь оценивать определенную ситуацию. Например, менеджер по закупкам должен уметь понимать, что, сколько и когда он должен заказать, или менеджер по производству должен иметь всю информацию, чтобы планировать ресурсы на следующий месяц. Возвращаясь к процессному подходу, для каждого процесса вы определили, что будет сообщаться:</a:t>
            </a:r>
          </a:p>
          <a:p>
            <a:pPr lvl="0" algn="just">
              <a:buFont typeface="Wingdings" panose="05000000000000000000" pitchFamily="2" charset="2"/>
              <a:buChar char="Ø"/>
            </a:pPr>
            <a:r>
              <a:rPr lang="ru-RU" sz="2000" dirty="0" smtClean="0"/>
              <a:t> Какие </a:t>
            </a:r>
            <a:r>
              <a:rPr lang="ru-RU" sz="2000" dirty="0"/>
              <a:t>входные данные необходимы для каждого процесса?</a:t>
            </a:r>
          </a:p>
          <a:p>
            <a:pPr lvl="0" algn="just">
              <a:buFont typeface="Wingdings" panose="05000000000000000000" pitchFamily="2" charset="2"/>
              <a:buChar char="Ø"/>
            </a:pPr>
            <a:r>
              <a:rPr lang="ru-RU" sz="2000" dirty="0" smtClean="0"/>
              <a:t> Каковы </a:t>
            </a:r>
            <a:r>
              <a:rPr lang="ru-RU" sz="2000" dirty="0"/>
              <a:t>необходимые результаты для каждого процесса?</a:t>
            </a:r>
          </a:p>
          <a:p>
            <a:pPr marL="0" indent="0" algn="just">
              <a:buNone/>
            </a:pPr>
            <a:r>
              <a:rPr lang="ru-RU" sz="2000" dirty="0" smtClean="0"/>
              <a:t>	Поиск </a:t>
            </a:r>
            <a:r>
              <a:rPr lang="ru-RU" sz="2000" dirty="0"/>
              <a:t>средств, инструментов или инструментов для коммуникации имеет важное значение для определения; то есть, если вы планируете предоставить отчет с определенной информацией, вы должны убедиться, что Поиск средств, инструментов или инструментов для коммуникации имеет важное значение для определения; то есть, если вы планируете предоставить отчет с определенной информацией, вы должны убедиться, что вы можете вызвать данные, связанные с информацией, вы можете преобразовать эти данные в запрошенную информацию, у вас есть технология для представления этой информации как сообщить или передать его ожидающему.</a:t>
            </a:r>
            <a:endParaRPr lang="ru-RU" sz="2000" dirty="0"/>
          </a:p>
        </p:txBody>
      </p:sp>
      <p:sp>
        <p:nvSpPr>
          <p:cNvPr id="7" name="Заголовок 5">
            <a:extLst>
              <a:ext uri="{FF2B5EF4-FFF2-40B4-BE49-F238E27FC236}">
                <a16:creationId xmlns="" xmlns:a16="http://schemas.microsoft.com/office/drawing/2014/main"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dirty="0" smtClean="0">
                <a:solidFill>
                  <a:srgbClr val="2191C9"/>
                </a:solidFill>
              </a:rPr>
              <a:t> </a:t>
            </a:r>
            <a:endParaRPr lang="ru-RU" dirty="0">
              <a:solidFill>
                <a:srgbClr val="2191C9"/>
              </a:solidFill>
            </a:endParaRPr>
          </a:p>
        </p:txBody>
      </p:sp>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6148" y="1179000"/>
            <a:ext cx="11817652" cy="3848328"/>
          </a:xfrm>
        </p:spPr>
        <p:txBody>
          <a:bodyPr>
            <a:noAutofit/>
          </a:bodyPr>
          <a:lstStyle/>
          <a:p>
            <a:r>
              <a:rPr lang="en-US" sz="2000" b="0" dirty="0" smtClean="0">
                <a:latin typeface="+mn-lt"/>
              </a:rPr>
              <a:t> </a:t>
            </a:r>
            <a:endParaRPr lang="ru-RU" sz="2000" b="0" dirty="0">
              <a:latin typeface="+mn-lt"/>
            </a:endParaRPr>
          </a:p>
        </p:txBody>
      </p:sp>
      <p:pic>
        <p:nvPicPr>
          <p:cNvPr id="5" name="Рисунок 4"/>
          <p:cNvPicPr>
            <a:picLocks noChangeAspect="1"/>
          </p:cNvPicPr>
          <p:nvPr/>
        </p:nvPicPr>
        <p:blipFill>
          <a:blip r:embed="rId2"/>
          <a:stretch>
            <a:fillRect/>
          </a:stretch>
        </p:blipFill>
        <p:spPr>
          <a:xfrm>
            <a:off x="6972887" y="413594"/>
            <a:ext cx="5049000" cy="3786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474000" y="-107"/>
            <a:ext cx="4185000" cy="954107"/>
          </a:xfrm>
          <a:prstGeom prst="rect">
            <a:avLst/>
          </a:prstGeom>
        </p:spPr>
        <p:txBody>
          <a:bodyPr wrap="square">
            <a:spAutoFit/>
          </a:bodyPr>
          <a:lstStyle/>
          <a:p>
            <a:pPr algn="r"/>
            <a:r>
              <a:rPr lang="ru-RU" sz="2800" dirty="0">
                <a:ea typeface="Calibri" panose="020F0502020204030204" pitchFamily="34" charset="0"/>
                <a:cs typeface="Times New Roman" panose="02020603050405020304" pitchFamily="18" charset="0"/>
              </a:rPr>
              <a:t>Определение событий для общения</a:t>
            </a:r>
            <a:endParaRPr lang="ru-RU" sz="2800" dirty="0"/>
          </a:p>
        </p:txBody>
      </p:sp>
      <p:sp>
        <p:nvSpPr>
          <p:cNvPr id="8" name="Прямоугольник 7"/>
          <p:cNvSpPr/>
          <p:nvPr/>
        </p:nvSpPr>
        <p:spPr>
          <a:xfrm>
            <a:off x="30026" y="785249"/>
            <a:ext cx="6725961" cy="4870564"/>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Доставка сообщения в нужный момент имеет решающее значение для эффективности его содержания. Процесс состоит из множества шагов и последовательностей. Каждый шаг обрабатывает входные данные и генерирует выходные данные. При планировании процессов необходимо учитывать, на каком этапе должна быть инициирована коммуникация: входящая или исходящая. Этот аспект может существенно повлиять на цели СМК; когда система не может предоставить оператору процесса определенные требования, процесс может не достичь своих целей; если поставщик не получает заказ вовремя или не получает графики доставки, он или она не может выполнить поставку в соответствии с планом, и организация может не доставить продукт клиенту вовремя. Системы информационных технологий (ИТ), такие как электронный обмен данными (EDI), ERP или CRM, могут автоматизировать передачу такой информации:</a:t>
            </a:r>
            <a:endParaRPr lang="ru-RU" sz="1400" dirty="0">
              <a:effectLst/>
              <a:ea typeface="Calibri" panose="020F0502020204030204" pitchFamily="34" charset="0"/>
              <a:cs typeface="Times New Roman" panose="02020603050405020304" pitchFamily="18" charset="0"/>
            </a:endParaRPr>
          </a:p>
        </p:txBody>
      </p:sp>
      <p:sp>
        <p:nvSpPr>
          <p:cNvPr id="9" name="Прямоугольник 8"/>
          <p:cNvSpPr/>
          <p:nvPr/>
        </p:nvSpPr>
        <p:spPr>
          <a:xfrm>
            <a:off x="132000" y="5438922"/>
            <a:ext cx="12060000" cy="1347805"/>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Каждый раз, когда QMS создает несоответствие, сообщение отправляется заинтересованным лицам в организации: генеральному директору, менеджеру по продукту, менеджеру по работе с ключевыми клиентами и т. Д.</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Планирование потребности в материалах позволяет автоматически создавать и отправлять заказы на поставку поставщикам с запланированными графиками</a:t>
            </a:r>
            <a:r>
              <a:rPr lang="ru-RU" dirty="0" smtClean="0">
                <a:ea typeface="Calibri" panose="020F0502020204030204" pitchFamily="34" charset="0"/>
                <a:cs typeface="Times New Roman" panose="02020603050405020304" pitchFamily="18" charset="0"/>
              </a:rPr>
              <a:t>.</a:t>
            </a:r>
            <a:endParaRPr lang="ru-RU" sz="1400" dirty="0">
              <a:ea typeface="Calibri" panose="020F0502020204030204" pitchFamily="34" charset="0"/>
              <a:cs typeface="Times New Roman" panose="02020603050405020304" pitchFamily="18" charset="0"/>
            </a:endParaRPr>
          </a:p>
        </p:txBody>
      </p:sp>
      <p:sp>
        <p:nvSpPr>
          <p:cNvPr id="10" name="Прямоугольник 9"/>
          <p:cNvSpPr/>
          <p:nvPr/>
        </p:nvSpPr>
        <p:spPr>
          <a:xfrm>
            <a:off x="7401000" y="4558677"/>
            <a:ext cx="6096000" cy="246221"/>
          </a:xfrm>
          <a:prstGeom prst="rect">
            <a:avLst/>
          </a:prstGeom>
        </p:spPr>
        <p:txBody>
          <a:bodyPr>
            <a:spAutoFit/>
          </a:bodyPr>
          <a:lstStyle/>
          <a:p>
            <a:r>
              <a:rPr lang="en-US" sz="1000" dirty="0"/>
              <a:t>https://www.seebtm.com/wp-content/uploads/bigstock-165990815.jpg</a:t>
            </a:r>
            <a:endParaRPr lang="ru-RU" sz="1000" dirty="0"/>
          </a:p>
        </p:txBody>
      </p:sp>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081000" y="148814"/>
            <a:ext cx="5445002" cy="900000"/>
          </a:xfrm>
        </p:spPr>
        <p:txBody>
          <a:bodyPr>
            <a:noAutofit/>
          </a:bodyPr>
          <a:lstStyle/>
          <a:p>
            <a:pPr algn="just"/>
            <a:r>
              <a:rPr lang="ru-RU" sz="3200" dirty="0"/>
              <a:t>Определение, с кем общаться</a:t>
            </a:r>
            <a:endParaRPr lang="ru-RU" sz="2800" dirty="0"/>
          </a:p>
        </p:txBody>
      </p:sp>
      <p:sp>
        <p:nvSpPr>
          <p:cNvPr id="4" name="Текст 3"/>
          <p:cNvSpPr>
            <a:spLocks noGrp="1"/>
          </p:cNvSpPr>
          <p:nvPr>
            <p:ph type="body" sz="quarter" idx="11"/>
          </p:nvPr>
        </p:nvSpPr>
        <p:spPr>
          <a:xfrm>
            <a:off x="1513" y="1051423"/>
            <a:ext cx="11881619" cy="4979023"/>
          </a:xfrm>
        </p:spPr>
        <p:txBody>
          <a:bodyPr>
            <a:normAutofit fontScale="92500" lnSpcReduction="10000"/>
          </a:bodyPr>
          <a:lstStyle/>
          <a:p>
            <a:pPr marL="0" indent="0" algn="just">
              <a:buNone/>
            </a:pPr>
            <a:r>
              <a:rPr lang="ru-RU" sz="2000" dirty="0" smtClean="0"/>
              <a:t>	</a:t>
            </a:r>
            <a:r>
              <a:rPr lang="ru-RU" sz="2400" dirty="0" smtClean="0"/>
              <a:t>Информация </a:t>
            </a:r>
            <a:r>
              <a:rPr lang="ru-RU" sz="2400" dirty="0"/>
              <a:t>и данные, передаваемые по каналу связи, должны найти свою цель. В сегодняшней деловой среде людей, как правило, наводняет нерелевантная информация. Вот почему место назначения информации для каждого типа или канала связи должно быть ясным:</a:t>
            </a:r>
          </a:p>
          <a:p>
            <a:pPr marL="0" lvl="0" indent="0" algn="just">
              <a:buNone/>
            </a:pPr>
            <a:r>
              <a:rPr lang="ru-RU" sz="2400" dirty="0" smtClean="0"/>
              <a:t>	Руководство</a:t>
            </a:r>
            <a:r>
              <a:rPr lang="ru-RU" sz="2400" dirty="0"/>
              <a:t>: необходимо определить, какая информация будет передаваться от высшего руководства и обратно (вертикально</a:t>
            </a:r>
            <a:r>
              <a:rPr lang="ru-RU" sz="2400" dirty="0" smtClean="0"/>
              <a:t>).</a:t>
            </a:r>
          </a:p>
          <a:p>
            <a:pPr marL="0" lvl="0" indent="0" algn="just">
              <a:buNone/>
            </a:pPr>
            <a:endParaRPr lang="ru-RU" sz="2400" dirty="0"/>
          </a:p>
          <a:p>
            <a:pPr lvl="1" algn="just">
              <a:buFont typeface="Wingdings" panose="05000000000000000000" pitchFamily="2" charset="2"/>
              <a:buChar char="Ø"/>
            </a:pPr>
            <a:r>
              <a:rPr lang="ru-RU" dirty="0" smtClean="0"/>
              <a:t> Сотрудники</a:t>
            </a:r>
            <a:r>
              <a:rPr lang="ru-RU" dirty="0"/>
              <a:t>: необходимо определить коммуникацию между персоналом (по горизонтали) для каждого вида деятельности.</a:t>
            </a:r>
          </a:p>
          <a:p>
            <a:pPr lvl="1" algn="just">
              <a:buFont typeface="Wingdings" panose="05000000000000000000" pitchFamily="2" charset="2"/>
              <a:buChar char="Ø"/>
            </a:pPr>
            <a:r>
              <a:rPr lang="ru-RU" dirty="0" smtClean="0"/>
              <a:t> Клиенты</a:t>
            </a:r>
            <a:r>
              <a:rPr lang="ru-RU" dirty="0"/>
              <a:t>: необходимо определить, какие коммуникации будут установлены с клиентами.</a:t>
            </a:r>
          </a:p>
          <a:p>
            <a:pPr lvl="1" algn="just">
              <a:buFont typeface="Wingdings" panose="05000000000000000000" pitchFamily="2" charset="2"/>
              <a:buChar char="Ø"/>
            </a:pPr>
            <a:r>
              <a:rPr lang="ru-RU" dirty="0" smtClean="0"/>
              <a:t> Поставщики</a:t>
            </a:r>
            <a:r>
              <a:rPr lang="ru-RU" dirty="0"/>
              <a:t>: необходимо определить, какие коммуникации будут установлены для внешних поставщиков.</a:t>
            </a:r>
          </a:p>
          <a:p>
            <a:pPr lvl="1" algn="just">
              <a:buFont typeface="Wingdings" panose="05000000000000000000" pitchFamily="2" charset="2"/>
              <a:buChar char="Ø"/>
            </a:pPr>
            <a:r>
              <a:rPr lang="ru-RU" dirty="0" smtClean="0"/>
              <a:t> Другие </a:t>
            </a:r>
            <a:r>
              <a:rPr lang="ru-RU" dirty="0"/>
              <a:t>заинтересованные стороны (например, правительственные органы или заинтересованные стороны): коммуникация для других заинтересованных сторон должна быть четко определена в соответствии с их ожиданиями (какая информация им нужна и как они ее получают - какие технологии).</a:t>
            </a:r>
          </a:p>
          <a:p>
            <a:pPr marL="0" indent="0" algn="just">
              <a:buNone/>
            </a:pPr>
            <a:endParaRPr lang="ru-RU" sz="2000" dirty="0"/>
          </a:p>
        </p:txBody>
      </p:sp>
      <p:sp>
        <p:nvSpPr>
          <p:cNvPr id="7" name="Прямоугольник 6"/>
          <p:cNvSpPr/>
          <p:nvPr/>
        </p:nvSpPr>
        <p:spPr>
          <a:xfrm>
            <a:off x="7581000" y="6471183"/>
            <a:ext cx="6096000" cy="261610"/>
          </a:xfrm>
          <a:prstGeom prst="rect">
            <a:avLst/>
          </a:prstGeom>
        </p:spPr>
        <p:txBody>
          <a:bodyPr>
            <a:spAutoFit/>
          </a:bodyPr>
          <a:lstStyle/>
          <a:p>
            <a:r>
              <a:rPr lang="ru-RU" sz="1100" dirty="0"/>
              <a:t>http://isocertificationservices.co/wp-content/uploads/ISO13485-CERTIFIED.png</a:t>
            </a:r>
          </a:p>
        </p:txBody>
      </p:sp>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74173" y="-5674"/>
            <a:ext cx="4431000" cy="639000"/>
          </a:xfrm>
        </p:spPr>
        <p:txBody>
          <a:bodyPr>
            <a:normAutofit/>
          </a:bodyPr>
          <a:lstStyle/>
          <a:p>
            <a:r>
              <a:rPr lang="ru-RU" sz="3200" b="0" dirty="0"/>
              <a:t>Примеры каналов связи:</a:t>
            </a:r>
          </a:p>
        </p:txBody>
      </p:sp>
      <p:sp>
        <p:nvSpPr>
          <p:cNvPr id="4" name="Текст 3"/>
          <p:cNvSpPr>
            <a:spLocks noGrp="1"/>
          </p:cNvSpPr>
          <p:nvPr>
            <p:ph type="body" sz="quarter" idx="11"/>
          </p:nvPr>
        </p:nvSpPr>
        <p:spPr>
          <a:xfrm>
            <a:off x="201000" y="642453"/>
            <a:ext cx="11991000" cy="5940000"/>
          </a:xfrm>
        </p:spPr>
        <p:txBody>
          <a:bodyPr>
            <a:normAutofit fontScale="85000" lnSpcReduction="20000"/>
          </a:bodyPr>
          <a:lstStyle/>
          <a:p>
            <a:pPr lvl="0" algn="just">
              <a:buFont typeface="Wingdings" panose="05000000000000000000" pitchFamily="2" charset="2"/>
              <a:buChar char="Ø"/>
            </a:pPr>
            <a:r>
              <a:rPr lang="ru-RU" sz="2100" dirty="0"/>
              <a:t>Система ERP: программное обеспечение для управления бизнесом, состоящее из интегрированных приложений, использующих общую базу данных, которая позволяет передавать данные и информацию в режиме реального времени между различными отделами организации.</a:t>
            </a:r>
          </a:p>
          <a:p>
            <a:pPr lvl="0" algn="just">
              <a:buFont typeface="Wingdings" panose="05000000000000000000" pitchFamily="2" charset="2"/>
              <a:buChar char="Ø"/>
            </a:pPr>
            <a:r>
              <a:rPr lang="ru-RU" sz="2100" dirty="0"/>
              <a:t>CRM-система: система для управления взаимодействием с текущими и будущими клиентами для компании, которая использует технологии для организации, автоматизации и синхронизации внутренней и внешней коммуникации.</a:t>
            </a:r>
          </a:p>
          <a:p>
            <a:pPr lvl="0" algn="just">
              <a:buFont typeface="Wingdings" panose="05000000000000000000" pitchFamily="2" charset="2"/>
              <a:buChar char="Ø"/>
            </a:pPr>
            <a:r>
              <a:rPr lang="ru-RU" sz="2100" dirty="0"/>
              <a:t>Система управления жизненным циклом продукта (PLM): система, которая управляет жизненным циклом продукта, передавая свои данные соответствующим заинтересованным сторонам: заказчику, группе проектирования и разработки, производственной группе и т. Д.</a:t>
            </a:r>
          </a:p>
          <a:p>
            <a:pPr lvl="0" algn="just">
              <a:buFont typeface="Wingdings" panose="05000000000000000000" pitchFamily="2" charset="2"/>
              <a:buChar char="Ø"/>
            </a:pPr>
            <a:r>
              <a:rPr lang="ru-RU" sz="2100" dirty="0"/>
              <a:t>Система пневматических трубок: система, которая перемещает цилиндрические контейнеры через сеть трубок с помощью сжатого воздуха или частичного вакуума, используемого для транспортировки небольших срочных пакетов (например, почты, документов или денег) на относительно короткие расстояния (внутри здания или в других местах). чаще всего в городе, чаще всего в больницах).</a:t>
            </a:r>
          </a:p>
          <a:p>
            <a:pPr lvl="0" algn="just">
              <a:buFont typeface="Wingdings" panose="05000000000000000000" pitchFamily="2" charset="2"/>
              <a:buChar char="Ø"/>
            </a:pPr>
            <a:r>
              <a:rPr lang="ru-RU" sz="2100" dirty="0"/>
              <a:t>Брошюры: информативный бумажный документ, используемый для ознакомления с информацией определенной целевой группы.</a:t>
            </a:r>
          </a:p>
          <a:p>
            <a:pPr algn="just">
              <a:buFont typeface="Wingdings" panose="05000000000000000000" pitchFamily="2" charset="2"/>
              <a:buChar char="Ø"/>
            </a:pPr>
            <a:r>
              <a:rPr lang="ru-RU" sz="2100" dirty="0"/>
              <a:t>Электронная почта: Готов поспорить, вы знакомы с этим каналом связи</a:t>
            </a:r>
            <a:r>
              <a:rPr lang="ru-RU" sz="2100" dirty="0" smtClean="0"/>
              <a:t>….</a:t>
            </a:r>
          </a:p>
          <a:p>
            <a:pPr lvl="0" algn="just">
              <a:buFont typeface="Wingdings" panose="05000000000000000000" pitchFamily="2" charset="2"/>
              <a:buChar char="Ø"/>
            </a:pPr>
            <a:r>
              <a:rPr lang="ru-RU" sz="2100" dirty="0"/>
              <a:t>Внутренняя новостная почта или корпоративный блог: эффективный инструмент коммуникации, используемый для распространения информации, предназначенной для сотрудников компании, содержащей актуальную и полезную информацию по важным темам, о которых сотрудники должны знать.</a:t>
            </a:r>
          </a:p>
          <a:p>
            <a:pPr lvl="0" algn="just">
              <a:buFont typeface="Wingdings" panose="05000000000000000000" pitchFamily="2" charset="2"/>
              <a:buChar char="Ø"/>
            </a:pPr>
            <a:r>
              <a:rPr lang="ru-RU" sz="2100" dirty="0"/>
              <a:t>Периодические встречи: это возможность для общих сотрудников среднего звена официально встречаться для обсуждения и улучшения видимости проблем, обмена идеями и лучшей поддержки друг друга.</a:t>
            </a:r>
          </a:p>
          <a:p>
            <a:pPr lvl="0" algn="just">
              <a:buFont typeface="Wingdings" panose="05000000000000000000" pitchFamily="2" charset="2"/>
              <a:buChar char="Ø"/>
            </a:pPr>
            <a:r>
              <a:rPr lang="ru-RU" sz="2100" dirty="0"/>
              <a:t>Обучение и лекции: они могут использоваться как средство связи для передачи информации и данных сотрудникам или получения от них информации.</a:t>
            </a:r>
          </a:p>
          <a:p>
            <a:pPr lvl="0" algn="just">
              <a:buFont typeface="Wingdings" panose="05000000000000000000" pitchFamily="2" charset="2"/>
              <a:buChar char="Ø"/>
            </a:pPr>
            <a:r>
              <a:rPr lang="ru-RU" sz="2100" dirty="0"/>
              <a:t>Веб-портал: веб-сайт с доступом пользователя и пароля, используемый для выполнения определенных процессов в Интернете.</a:t>
            </a:r>
          </a:p>
          <a:p>
            <a:pPr algn="just"/>
            <a:endParaRPr lang="ru-RU" sz="1800" dirty="0"/>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4757" y="234000"/>
            <a:ext cx="6132358" cy="265921"/>
          </a:xfrm>
        </p:spPr>
        <p:txBody>
          <a:bodyPr>
            <a:noAutofit/>
          </a:bodyPr>
          <a:lstStyle/>
          <a:p>
            <a:r>
              <a:rPr lang="ru-RU" sz="3200" dirty="0"/>
              <a:t>Рецензия менеджмента</a:t>
            </a:r>
            <a:endParaRPr lang="ru-RU" sz="3200" dirty="0"/>
          </a:p>
        </p:txBody>
      </p:sp>
      <p:sp>
        <p:nvSpPr>
          <p:cNvPr id="4" name="Текст 3"/>
          <p:cNvSpPr>
            <a:spLocks noGrp="1"/>
          </p:cNvSpPr>
          <p:nvPr>
            <p:ph type="body" sz="quarter" idx="11"/>
          </p:nvPr>
        </p:nvSpPr>
        <p:spPr>
          <a:xfrm>
            <a:off x="111000" y="701962"/>
            <a:ext cx="7065000" cy="5787038"/>
          </a:xfrm>
        </p:spPr>
        <p:txBody>
          <a:bodyPr>
            <a:normAutofit fontScale="92500" lnSpcReduction="20000"/>
          </a:bodyPr>
          <a:lstStyle/>
          <a:p>
            <a:pPr marL="0" indent="0" algn="just">
              <a:buNone/>
            </a:pPr>
            <a:r>
              <a:rPr lang="ru-RU" sz="2000" dirty="0"/>
              <a:t>Анализ со стороны руководства - это инструмент управления в руках высшего руководства для оценки СМК. Это один из методов (среди прочего), продиктованный стандартом для мониторинга СМК и оценки ее результативности и эффективности. Обзор со стороны руководства - это мероприятие, обычно проводимое в виде встречи, на которой представителям высшего руководства представляются данные и информация о работе СМК. Цель обзора - дать высшему руководству возможность периодически оценивать СМК. Давайте рассмотрим требования стандарта ISO 13485</a:t>
            </a:r>
            <a:r>
              <a:rPr lang="ru-RU" sz="2000" dirty="0" smtClean="0"/>
              <a:t>.</a:t>
            </a:r>
          </a:p>
          <a:p>
            <a:pPr marL="0" indent="0">
              <a:buNone/>
            </a:pPr>
            <a:r>
              <a:rPr lang="ru-RU" sz="2000" dirty="0"/>
              <a:t>Главное: </a:t>
            </a:r>
          </a:p>
          <a:p>
            <a:pPr lvl="0">
              <a:buFont typeface="Wingdings" panose="05000000000000000000" pitchFamily="2" charset="2"/>
              <a:buChar char="Ø"/>
            </a:pPr>
            <a:r>
              <a:rPr lang="ru-RU" sz="2000" dirty="0"/>
              <a:t>Организация должна поддерживать документированную процедуру анализа СМК высшим руководством.</a:t>
            </a:r>
          </a:p>
          <a:p>
            <a:pPr lvl="0">
              <a:buFont typeface="Wingdings" panose="05000000000000000000" pitchFamily="2" charset="2"/>
              <a:buChar char="Ø"/>
            </a:pPr>
            <a:r>
              <a:rPr lang="ru-RU" sz="2000" dirty="0"/>
              <a:t>Высшее руководство должно проверять СМК через определенные и задокументированные интервалы.</a:t>
            </a:r>
          </a:p>
          <a:p>
            <a:pPr lvl="0">
              <a:buFont typeface="Wingdings" panose="05000000000000000000" pitchFamily="2" charset="2"/>
              <a:buChar char="Ø"/>
            </a:pPr>
            <a:r>
              <a:rPr lang="ru-RU" sz="2000" dirty="0"/>
              <a:t>Обзор должен гарантировать последовательную пригодность, адекватность и эффективность СМК.</a:t>
            </a:r>
          </a:p>
          <a:p>
            <a:pPr lvl="0">
              <a:buFont typeface="Wingdings" panose="05000000000000000000" pitchFamily="2" charset="2"/>
              <a:buChar char="Ø"/>
            </a:pPr>
            <a:r>
              <a:rPr lang="ru-RU" sz="2000" dirty="0"/>
              <a:t>Обзор должен включать оценку возможностей улучшения СМК.</a:t>
            </a:r>
          </a:p>
          <a:p>
            <a:pPr lvl="0">
              <a:buFont typeface="Wingdings" panose="05000000000000000000" pitchFamily="2" charset="2"/>
              <a:buChar char="Ø"/>
            </a:pPr>
            <a:r>
              <a:rPr lang="ru-RU" sz="2000" dirty="0"/>
              <a:t>Обзор должен включать оценку необходимости изменений в системе менеджмента качества, включая политику в области качества и цели в области качества.</a:t>
            </a:r>
          </a:p>
          <a:p>
            <a:pPr>
              <a:buFont typeface="Wingdings" panose="05000000000000000000" pitchFamily="2" charset="2"/>
              <a:buChar char="Ø"/>
            </a:pPr>
            <a:r>
              <a:rPr lang="ru-RU" sz="2000" dirty="0"/>
              <a:t>Организация должна сохранять записи как свидетельство анализа со стороны руководства.</a:t>
            </a:r>
            <a:endParaRPr lang="ru-RU" sz="2000" dirty="0"/>
          </a:p>
        </p:txBody>
      </p:sp>
      <p:pic>
        <p:nvPicPr>
          <p:cNvPr id="8194" name="Picture 2" descr="Organisational Management Review (OMR) - Predictive Advant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6000" y="222972"/>
            <a:ext cx="4916027" cy="49160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447406" y="5499000"/>
            <a:ext cx="4353000" cy="400110"/>
          </a:xfrm>
          <a:prstGeom prst="rect">
            <a:avLst/>
          </a:prstGeom>
        </p:spPr>
        <p:txBody>
          <a:bodyPr wrap="square">
            <a:spAutoFit/>
          </a:bodyPr>
          <a:lstStyle/>
          <a:p>
            <a:r>
              <a:rPr lang="en-US" sz="1000" dirty="0"/>
              <a:t>https://predictive-advantage.com/wp-content/uploads/2018/04/Depositphotos_53850501_original-1024x1024.jpg</a:t>
            </a:r>
            <a:endParaRPr lang="ru-RU" sz="1000" dirty="0"/>
          </a:p>
        </p:txBody>
      </p:sp>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04558" y="1060108"/>
            <a:ext cx="11833969" cy="5786281"/>
          </a:xfrm>
        </p:spPr>
        <p:txBody>
          <a:bodyPr>
            <a:normAutofit fontScale="40000" lnSpcReduction="20000"/>
          </a:bodyPr>
          <a:lstStyle/>
          <a:p>
            <a:pPr marL="0" indent="0" algn="just">
              <a:buNone/>
            </a:pPr>
            <a:r>
              <a:rPr lang="ru-RU" sz="3400" dirty="0"/>
              <a:t>	</a:t>
            </a:r>
            <a:r>
              <a:rPr lang="ru-RU" sz="4500" dirty="0" smtClean="0"/>
              <a:t>Обзор </a:t>
            </a:r>
            <a:r>
              <a:rPr lang="ru-RU" sz="4500" dirty="0"/>
              <a:t>со стороны руководства - отличный шанс познакомить высшее руководство с критическими событиями и проблемами, связанными с СМК. Стандарт ISO 13485 четко определяет цель анализа со стороны руководства - обеспечить постоянную пригодность, адекватность и эффективность системы менеджмента качества посредством анализа ее эффективности по нескольким ключевым аспектам. Проверка аспектов гарантирует соответствие СМК стратегии организации. Давайте интерпретируем это:</a:t>
            </a:r>
          </a:p>
          <a:p>
            <a:pPr lvl="0" algn="just">
              <a:buFont typeface="Wingdings" panose="05000000000000000000" pitchFamily="2" charset="2"/>
              <a:buChar char="Ø"/>
            </a:pPr>
            <a:r>
              <a:rPr lang="ru-RU" sz="4500" dirty="0"/>
              <a:t>Обеспечение постоянной пригодности СМК относится к проверке соответствия характеристик СМК их целям: требованиям потребителей и нормативным требованиям. Для получения дополнительных входных данных и информации относительно пригодности СМК, ее политики и целей в области качества.</a:t>
            </a:r>
          </a:p>
          <a:p>
            <a:pPr lvl="0" algn="just">
              <a:buFont typeface="Wingdings" panose="05000000000000000000" pitchFamily="2" charset="2"/>
              <a:buChar char="Ø"/>
            </a:pPr>
            <a:r>
              <a:rPr lang="ru-RU" sz="4500" dirty="0"/>
              <a:t>Обеспечение адекватности СМК относится к проверке того, может ли СМК действовать правильно для выполнения своих требований и достижения своих целей.</a:t>
            </a:r>
          </a:p>
          <a:p>
            <a:pPr lvl="0" algn="just">
              <a:buFont typeface="Wingdings" panose="05000000000000000000" pitchFamily="2" charset="2"/>
              <a:buChar char="Ø"/>
            </a:pPr>
            <a:r>
              <a:rPr lang="ru-RU" sz="4500" dirty="0"/>
              <a:t>Обеспечение эффективности СМК относится к степени достижения целей в области качества.</a:t>
            </a:r>
          </a:p>
          <a:p>
            <a:pPr lvl="0" algn="just">
              <a:buFont typeface="Wingdings" panose="05000000000000000000" pitchFamily="2" charset="2"/>
              <a:buChar char="Ø"/>
            </a:pPr>
            <a:r>
              <a:rPr lang="ru-RU" sz="4500" dirty="0"/>
              <a:t>Обзор и обсуждение возможностей для улучшения необходимы, чтобы дать высшему руководству возможность найти, где улучшения необходимы.</a:t>
            </a:r>
          </a:p>
          <a:p>
            <a:pPr lvl="0" algn="just">
              <a:buFont typeface="Wingdings" panose="05000000000000000000" pitchFamily="2" charset="2"/>
              <a:buChar char="Ø"/>
            </a:pPr>
            <a:r>
              <a:rPr lang="ru-RU" sz="4500" dirty="0"/>
              <a:t>Анализ и обсуждение потребностей в изменениях в политике качества следует проводить, когда изменения в деловой или нормативной среде могут потребовать изменения политики в области качества. Такие изменения могут быть значительными для организации и СМК, поскольку они могут повлиять на другие области СМК, такие как цели в области качества, процедуры обеспечения качества и т. Д. Такие изменения считаются стратегическими в глазах стандарта ISO 13485 и поэтому должны быть рассмотрены высшим руководством</a:t>
            </a:r>
            <a:r>
              <a:rPr lang="ru-RU" sz="4500" dirty="0" smtClean="0"/>
              <a:t>.</a:t>
            </a:r>
          </a:p>
          <a:p>
            <a:pPr algn="just">
              <a:buFont typeface="Wingdings" panose="05000000000000000000" pitchFamily="2" charset="2"/>
              <a:buChar char="Ø"/>
            </a:pPr>
            <a:r>
              <a:rPr lang="ru-RU" sz="4500" dirty="0"/>
              <a:t>Цели и задачи анализа со стороны руководства, обеспечивающие постоянную пригодность, адекватность и эффективность СМК, требуют от организации заранее знать, каковы соответствующие и применимые требования потребителей, нормативные и стандартные требования. Проблема в том, что этот тип знаний и информации является подробным и актуальным для конкретных областей, видов деятельности, операций и процессов реализации и зависит от их сложности.</a:t>
            </a:r>
          </a:p>
          <a:p>
            <a:pPr lvl="0" algn="just"/>
            <a:endParaRPr lang="ru-RU" sz="3500" dirty="0"/>
          </a:p>
        </p:txBody>
      </p:sp>
      <p:sp>
        <p:nvSpPr>
          <p:cNvPr id="3" name="Прямоугольник 2"/>
          <p:cNvSpPr/>
          <p:nvPr/>
        </p:nvSpPr>
        <p:spPr>
          <a:xfrm>
            <a:off x="1191000" y="369000"/>
            <a:ext cx="8460000" cy="558743"/>
          </a:xfrm>
          <a:prstGeom prst="rect">
            <a:avLst/>
          </a:prstGeom>
        </p:spPr>
        <p:txBody>
          <a:bodyPr wrap="square">
            <a:spAutoFit/>
          </a:bodyPr>
          <a:lstStyle/>
          <a:p>
            <a:pPr marL="457200" algn="ctr">
              <a:lnSpc>
                <a:spcPct val="115000"/>
              </a:lnSpc>
              <a:spcAft>
                <a:spcPts val="1000"/>
              </a:spcAft>
            </a:pPr>
            <a:r>
              <a:rPr lang="ru-RU" sz="2800" dirty="0">
                <a:ea typeface="Calibri" panose="020F0502020204030204" pitchFamily="34" charset="0"/>
                <a:cs typeface="Times New Roman" panose="02020603050405020304" pitchFamily="18" charset="0"/>
              </a:rPr>
              <a:t>Цель проверки со стороны руководства</a:t>
            </a:r>
            <a:endParaRPr lang="ru-RU"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01000" y="279000"/>
            <a:ext cx="4500000" cy="1008499"/>
          </a:xfrm>
        </p:spPr>
        <p:txBody>
          <a:bodyPr>
            <a:noAutofit/>
          </a:bodyPr>
          <a:lstStyle/>
          <a:p>
            <a:r>
              <a:rPr lang="ru-RU" sz="2800" dirty="0"/>
              <a:t>Участники управленческой проверки</a:t>
            </a:r>
            <a:r>
              <a:rPr lang="ru-RU" sz="2600" dirty="0"/>
              <a:t/>
            </a:r>
            <a:br>
              <a:rPr lang="ru-RU" sz="2600" dirty="0"/>
            </a:br>
            <a:endParaRPr lang="ru-RU" sz="2600" dirty="0"/>
          </a:p>
        </p:txBody>
      </p:sp>
      <p:sp>
        <p:nvSpPr>
          <p:cNvPr id="4" name="Текст 3"/>
          <p:cNvSpPr>
            <a:spLocks noGrp="1"/>
          </p:cNvSpPr>
          <p:nvPr>
            <p:ph type="body" sz="quarter" idx="11"/>
          </p:nvPr>
        </p:nvSpPr>
        <p:spPr>
          <a:xfrm>
            <a:off x="307775" y="1066500"/>
            <a:ext cx="5961288" cy="5535000"/>
          </a:xfrm>
        </p:spPr>
        <p:txBody>
          <a:bodyPr>
            <a:normAutofit/>
          </a:bodyPr>
          <a:lstStyle/>
          <a:p>
            <a:pPr marL="0" indent="0" algn="just">
              <a:buNone/>
            </a:pPr>
            <a:r>
              <a:rPr lang="ru-RU" sz="2000" dirty="0" smtClean="0"/>
              <a:t>	В </a:t>
            </a:r>
            <a:r>
              <a:rPr lang="ru-RU" sz="2000" dirty="0"/>
              <a:t>стандарте четко определены участники анализа со стороны руководства - высшее руководство. Но кто считается высшим руководством? Согласно ISO 9000, высшее руководство состоит из лиц или группы людей, которые направляют и контролируют организацию на самом высоком уровне. К этому определению я решил добавить человека или группу лиц, которые имеют право назначать ресурсы для QMS. Но когда сфера применения СМК относится только к части организации, например, логистическому центру или сервисному центру, высшее руководство считается не советом директоров всей организации, а организационной ролью, которая руководит и направляет логистический центр или сервисный центр. Этот факт упрощает определение соответствующего высшего руководства.</a:t>
            </a:r>
          </a:p>
          <a:p>
            <a:pPr marL="0" indent="0">
              <a:buNone/>
            </a:pPr>
            <a:endParaRPr lang="ru-RU" dirty="0"/>
          </a:p>
        </p:txBody>
      </p:sp>
      <p:pic>
        <p:nvPicPr>
          <p:cNvPr id="9218" name="Picture 2" descr="Participants and Organisation | Clean Sk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9063" y="645866"/>
            <a:ext cx="5732653" cy="369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221000" y="4779000"/>
            <a:ext cx="6096000" cy="230832"/>
          </a:xfrm>
          <a:prstGeom prst="rect">
            <a:avLst/>
          </a:prstGeom>
        </p:spPr>
        <p:txBody>
          <a:bodyPr>
            <a:spAutoFit/>
          </a:bodyPr>
          <a:lstStyle/>
          <a:p>
            <a:r>
              <a:rPr lang="ru-RU" sz="900" dirty="0"/>
              <a:t>https://www.cleansky.eu/sites/default/files/inline-images/Participants%20%26%20Organisation2.jpg</a:t>
            </a:r>
          </a:p>
        </p:txBody>
      </p:sp>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6000" y="504000"/>
            <a:ext cx="5257800" cy="534397"/>
          </a:xfrm>
        </p:spPr>
        <p:txBody>
          <a:bodyPr>
            <a:normAutofit fontScale="90000"/>
          </a:bodyPr>
          <a:lstStyle/>
          <a:p>
            <a:r>
              <a:rPr lang="ru-RU" sz="3100" dirty="0"/>
              <a:t>Интервалы для анализа со стороны руководства</a:t>
            </a:r>
            <a:r>
              <a:rPr lang="ru-RU" dirty="0"/>
              <a:t/>
            </a:r>
            <a:br>
              <a:rPr lang="ru-RU" dirty="0"/>
            </a:br>
            <a:endParaRPr lang="ru-RU" dirty="0"/>
          </a:p>
        </p:txBody>
      </p:sp>
      <p:sp>
        <p:nvSpPr>
          <p:cNvPr id="4" name="Текст 3"/>
          <p:cNvSpPr>
            <a:spLocks noGrp="1"/>
          </p:cNvSpPr>
          <p:nvPr>
            <p:ph type="body" sz="quarter" idx="11"/>
          </p:nvPr>
        </p:nvSpPr>
        <p:spPr>
          <a:xfrm>
            <a:off x="246000" y="909000"/>
            <a:ext cx="7020000" cy="4772802"/>
          </a:xfrm>
        </p:spPr>
        <p:txBody>
          <a:bodyPr>
            <a:noAutofit/>
          </a:bodyPr>
          <a:lstStyle/>
          <a:p>
            <a:pPr marL="0" indent="0" algn="just">
              <a:buNone/>
            </a:pPr>
            <a:r>
              <a:rPr lang="ru-RU" sz="1900" dirty="0"/>
              <a:t>В стандарте специально написано, что анализ со стороны руководства должен проводиться через задокументированные запланированные интервалы. Стандарт ISO 13485 знает, что высшее руководство занято, и иногда СМК не является одним из его главных приоритетов. Иногда действительно сложно вызвать высшее руководство и убедить его в важности анализа со стороны руководства ситуации с СМК. А когда встреча уже назначена, она может быть отложена. Стандарт демонстрирует понимание, но настаивает на том, что СМК должна пересматриваться руководством через запланированные промежутки времени. Запланированные интервалы относятся к запланированному периоду времени с момента последней проверки. Интервал будет определяться в зависимости от характера и сложности мероприятий. Это требование преследует две основные цели: Анализ со стороны руководства должен выполняться на регулярной основе, чтобы гарантировать постоянное участие высшего руководства в системе менеджмента качества. Периодическая проверка со стороны руководства позволяет высшему руководству определять тенденции развития системы менеджмента качества и степень достижения ее целей.</a:t>
            </a:r>
            <a:endParaRPr lang="ru-RU" sz="1900" dirty="0"/>
          </a:p>
        </p:txBody>
      </p:sp>
      <p:pic>
        <p:nvPicPr>
          <p:cNvPr id="6" name="Рисунок 5"/>
          <p:cNvPicPr>
            <a:picLocks noChangeAspect="1"/>
          </p:cNvPicPr>
          <p:nvPr/>
        </p:nvPicPr>
        <p:blipFill>
          <a:blip r:embed="rId2"/>
          <a:stretch>
            <a:fillRect/>
          </a:stretch>
        </p:blipFill>
        <p:spPr>
          <a:xfrm>
            <a:off x="7266000" y="504000"/>
            <a:ext cx="4745742" cy="3262698"/>
          </a:xfrm>
          <a:prstGeom prst="rect">
            <a:avLst/>
          </a:prstGeom>
          <a:ln>
            <a:noFill/>
          </a:ln>
          <a:effectLst>
            <a:softEdge rad="112500"/>
          </a:effectLst>
        </p:spPr>
      </p:pic>
      <p:sp>
        <p:nvSpPr>
          <p:cNvPr id="7" name="Прямоугольник 6"/>
          <p:cNvSpPr/>
          <p:nvPr/>
        </p:nvSpPr>
        <p:spPr>
          <a:xfrm>
            <a:off x="7671000" y="4478028"/>
            <a:ext cx="6096000" cy="246221"/>
          </a:xfrm>
          <a:prstGeom prst="rect">
            <a:avLst/>
          </a:prstGeom>
        </p:spPr>
        <p:txBody>
          <a:bodyPr>
            <a:spAutoFit/>
          </a:bodyPr>
          <a:lstStyle/>
          <a:p>
            <a:r>
              <a:rPr lang="en-US" sz="1000" dirty="0"/>
              <a:t>https://www.psychologos.ru/images/articles/showcases/doc7g01.jpg</a:t>
            </a:r>
            <a:endParaRPr lang="ru-RU" sz="1000" dirty="0"/>
          </a:p>
        </p:txBody>
      </p:sp>
    </p:spTree>
    <p:extLst>
      <p:ext uri="{BB962C8B-B14F-4D97-AF65-F5344CB8AC3E}">
        <p14:creationId xmlns:p14="http://schemas.microsoft.com/office/powerpoint/2010/main" val="2168569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12A1E4A6-7EB5-43F2-AECE-2CE164D79456}"/>
              </a:ext>
            </a:extLst>
          </p:cNvPr>
          <p:cNvSpPr>
            <a:spLocks noGrp="1"/>
          </p:cNvSpPr>
          <p:nvPr>
            <p:ph type="title"/>
          </p:nvPr>
        </p:nvSpPr>
        <p:spPr>
          <a:xfrm>
            <a:off x="786000" y="78437"/>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 xmlns:a16="http://schemas.microsoft.com/office/drawing/2014/main"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pic>
        <p:nvPicPr>
          <p:cNvPr id="2050" name="Picture 2" descr="Список использованной литературы 📝 в отчете по практике - Все Сда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4550" y="683896"/>
            <a:ext cx="6267450" cy="56483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041000" y="6400293"/>
            <a:ext cx="6096000" cy="261610"/>
          </a:xfrm>
          <a:prstGeom prst="rect">
            <a:avLst/>
          </a:prstGeom>
        </p:spPr>
        <p:txBody>
          <a:bodyPr>
            <a:spAutoFit/>
          </a:bodyPr>
          <a:lstStyle/>
          <a:p>
            <a:r>
              <a:rPr lang="en-US" sz="1050" dirty="0"/>
              <a:t>https://vsesdal.com/post_images/shares/notes_1470399074.jpg</a:t>
            </a:r>
            <a:endParaRPr lang="ru-RU" sz="1050" dirty="0"/>
          </a:p>
        </p:txBody>
      </p:sp>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 xmlns:a16="http://schemas.microsoft.com/office/drawing/2014/main"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3250</TotalTime>
  <Words>3380</Words>
  <Application>Microsoft Office PowerPoint</Application>
  <PresentationFormat>Широкоэкранный</PresentationFormat>
  <Paragraphs>233</Paragraphs>
  <Slides>31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31</vt:i4>
      </vt:variant>
    </vt:vector>
  </HeadingPairs>
  <TitlesOfParts>
    <vt:vector size="38" baseType="lpstr">
      <vt:lpstr>Arial</vt:lpstr>
      <vt:lpstr>Bahnschrift Light SemiCondensed</vt:lpstr>
      <vt:lpstr>Calibri</vt:lpstr>
      <vt:lpstr>Calibri Light</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Course№4: Responsibility, authority, and communication Курс№4: Ответственность, авторитет и общение</vt:lpstr>
      <vt:lpstr>ВВЕДЕНИЕ</vt:lpstr>
      <vt:lpstr> </vt:lpstr>
      <vt:lpstr> </vt:lpstr>
      <vt:lpstr> </vt:lpstr>
      <vt:lpstr> </vt:lpstr>
      <vt:lpstr>Описание должности и понимание роли     </vt:lpstr>
      <vt:lpstr> </vt:lpstr>
      <vt:lpstr>Презентация PowerPoint</vt:lpstr>
      <vt:lpstr>Ссылка на процессный подход</vt:lpstr>
      <vt:lpstr>Презентация PowerPoint</vt:lpstr>
      <vt:lpstr>Представитель (и)</vt:lpstr>
      <vt:lpstr> </vt:lpstr>
      <vt:lpstr>Обеспечение документирования процессов СМК</vt:lpstr>
      <vt:lpstr>Проверка и составление отчетов об эффективности СМК</vt:lpstr>
      <vt:lpstr>Обеспечение запланированных результатов</vt:lpstr>
      <vt:lpstr>Определение потребностей в улучшениях</vt:lpstr>
      <vt:lpstr>Обеспечение осведомленности о требованиях к качеству и нормативных требованиях</vt:lpstr>
      <vt:lpstr>Внутреннее общение</vt:lpstr>
      <vt:lpstr>  </vt:lpstr>
      <vt:lpstr> </vt:lpstr>
      <vt:lpstr>Определение того, что будет сообщаться</vt:lpstr>
      <vt:lpstr> </vt:lpstr>
      <vt:lpstr>Определение, с кем общаться</vt:lpstr>
      <vt:lpstr>Примеры каналов связи:</vt:lpstr>
      <vt:lpstr>Рецензия менеджмента</vt:lpstr>
      <vt:lpstr>Презентация PowerPoint</vt:lpstr>
      <vt:lpstr>Участники управленческой проверки </vt:lpstr>
      <vt:lpstr>Интервалы для анализа со стороны руководства </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100</cp:revision>
  <dcterms:created xsi:type="dcterms:W3CDTF">2020-05-02T19:28:51Z</dcterms:created>
  <dcterms:modified xsi:type="dcterms:W3CDTF">2021-10-02T15:29:14Z</dcterms:modified>
</cp:coreProperties>
</file>