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307" r:id="rId4"/>
    <p:sldId id="258" r:id="rId5"/>
    <p:sldId id="308" r:id="rId6"/>
    <p:sldId id="269" r:id="rId7"/>
    <p:sldId id="270" r:id="rId8"/>
    <p:sldId id="271" r:id="rId9"/>
    <p:sldId id="272" r:id="rId10"/>
    <p:sldId id="273" r:id="rId11"/>
    <p:sldId id="274" r:id="rId12"/>
    <p:sldId id="275" r:id="rId13"/>
    <p:sldId id="276" r:id="rId14"/>
    <p:sldId id="277" r:id="rId15"/>
    <p:sldId id="278" r:id="rId16"/>
    <p:sldId id="279" r:id="rId17"/>
    <p:sldId id="280" r:id="rId18"/>
    <p:sldId id="281" r:id="rId19"/>
    <p:sldId id="282" r:id="rId20"/>
    <p:sldId id="283" r:id="rId21"/>
    <p:sldId id="284" r:id="rId22"/>
    <p:sldId id="285" r:id="rId23"/>
    <p:sldId id="286" r:id="rId24"/>
    <p:sldId id="287" r:id="rId25"/>
    <p:sldId id="288" r:id="rId26"/>
    <p:sldId id="289" r:id="rId27"/>
    <p:sldId id="290" r:id="rId28"/>
    <p:sldId id="291" r:id="rId29"/>
    <p:sldId id="309" r:id="rId30"/>
    <p:sldId id="267" r:id="rId31"/>
    <p:sldId id="266" r:id="rId32"/>
  </p:sldIdLst>
  <p:sldSz cx="12192000" cy="6858000"/>
  <p:notesSz cx="6858000" cy="9144000"/>
  <p:custDataLst>
    <p:tags r:id="rId33"/>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2"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Юрий Козырев" initials="ЮК"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91C9"/>
    <a:srgbClr val="0484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howGuides="1">
      <p:cViewPr varScale="1">
        <p:scale>
          <a:sx n="72" d="100"/>
          <a:sy n="72" d="100"/>
        </p:scale>
        <p:origin x="660" y="66"/>
      </p:cViewPr>
      <p:guideLst>
        <p:guide orient="horz" pos="2132"/>
        <p:guide pos="3840"/>
      </p:guideLst>
    </p:cSldViewPr>
  </p:slideViewPr>
  <p:notesTextViewPr>
    <p:cViewPr>
      <p:scale>
        <a:sx n="1" d="1"/>
        <a:sy n="1" d="1"/>
      </p:scale>
      <p:origin x="0" y="0"/>
    </p:cViewPr>
  </p:notesTextViewPr>
  <p:gridSpacing cx="45000" cy="450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ABC3AFA-8B86-4293-B902-9021326BE6DA}"/>
              </a:ext>
            </a:extLst>
          </p:cNvPr>
          <p:cNvSpPr>
            <a:spLocks noGrp="1"/>
          </p:cNvSpPr>
          <p:nvPr>
            <p:ph type="ctrTitle"/>
          </p:nvPr>
        </p:nvSpPr>
        <p:spPr>
          <a:xfrm>
            <a:off x="1524000" y="1122363"/>
            <a:ext cx="9144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a16="http://schemas.microsoft.com/office/drawing/2014/main" xmlns="" id="{46C4383A-71FB-4918-AAD8-8C2DB747D90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xmlns="" id="{271A8163-8720-4BB4-BF1C-E4094FFB62C1}"/>
              </a:ext>
            </a:extLst>
          </p:cNvPr>
          <p:cNvSpPr>
            <a:spLocks noGrp="1"/>
          </p:cNvSpPr>
          <p:nvPr>
            <p:ph type="dt" sz="half" idx="10"/>
          </p:nvPr>
        </p:nvSpPr>
        <p:spPr/>
        <p:txBody>
          <a:bodyPr/>
          <a:lstStyle/>
          <a:p>
            <a:fld id="{30DCC583-3D21-4AAF-9AF3-3FB5AD7DB367}" type="datetimeFigureOut">
              <a:rPr lang="ru-RU" smtClean="0"/>
              <a:t>06.10.2021</a:t>
            </a:fld>
            <a:endParaRPr lang="ru-RU"/>
          </a:p>
        </p:txBody>
      </p:sp>
      <p:sp>
        <p:nvSpPr>
          <p:cNvPr id="5" name="Нижний колонтитул 4">
            <a:extLst>
              <a:ext uri="{FF2B5EF4-FFF2-40B4-BE49-F238E27FC236}">
                <a16:creationId xmlns:a16="http://schemas.microsoft.com/office/drawing/2014/main" xmlns="" id="{5D9B074B-F4A6-4B01-9774-6E7CB822343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6ABF54E4-0E75-4D82-AC2E-C029F661344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43879329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ABC3AFA-8B86-4293-B902-9021326BE6DA}"/>
              </a:ext>
            </a:extLst>
          </p:cNvPr>
          <p:cNvSpPr>
            <a:spLocks noGrp="1"/>
          </p:cNvSpPr>
          <p:nvPr>
            <p:ph type="ctrTitle"/>
          </p:nvPr>
        </p:nvSpPr>
        <p:spPr>
          <a:xfrm>
            <a:off x="4431000" y="774000"/>
            <a:ext cx="7515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a16="http://schemas.microsoft.com/office/drawing/2014/main" xmlns="" id="{46C4383A-71FB-4918-AAD8-8C2DB747D905}"/>
              </a:ext>
            </a:extLst>
          </p:cNvPr>
          <p:cNvSpPr>
            <a:spLocks noGrp="1"/>
          </p:cNvSpPr>
          <p:nvPr>
            <p:ph type="subTitle" idx="1"/>
          </p:nvPr>
        </p:nvSpPr>
        <p:spPr>
          <a:xfrm>
            <a:off x="4431000" y="3253675"/>
            <a:ext cx="7515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7" name="Прямоугольник 6">
            <a:extLst>
              <a:ext uri="{FF2B5EF4-FFF2-40B4-BE49-F238E27FC236}">
                <a16:creationId xmlns:a16="http://schemas.microsoft.com/office/drawing/2014/main" xmlns="" id="{7161DC3A-B5EC-4569-A878-59E0E341E8D4}"/>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a16="http://schemas.microsoft.com/office/drawing/2014/main" xmlns="" id="{F84E6EDC-8F7C-401B-A727-8F55A5763A7B}"/>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a16="http://schemas.microsoft.com/office/drawing/2014/main" xmlns="" id="{D897D550-7C44-4D29-A125-A534610B3308}"/>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a16="http://schemas.microsoft.com/office/drawing/2014/main" xmlns="" id="{B4370B82-17EE-4AB1-B4F1-D75CFA4BEB82}"/>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a16="http://schemas.microsoft.com/office/drawing/2014/main" xmlns="" id="{129D3A90-247A-4CD1-9840-86AF448F7477}"/>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a16="http://schemas.microsoft.com/office/drawing/2014/main" xmlns="" id="{7D6CBDAA-8C3E-408C-B9CD-B7012953E0CC}"/>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a16="http://schemas.microsoft.com/office/drawing/2014/main" xmlns="" id="{0FAEDE28-86E6-4595-BBEE-95FF191E91D6}"/>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a16="http://schemas.microsoft.com/office/drawing/2014/main" xmlns="" id="{E3901798-1904-46FF-A8F6-2582959F592D}"/>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3692903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a16="http://schemas.microsoft.com/office/drawing/2014/main" xmlns="" id="{95C691DB-68BF-4C8D-A575-7EBB0EE0C76A}"/>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a16="http://schemas.microsoft.com/office/drawing/2014/main" xmlns=""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a16="http://schemas.microsoft.com/office/drawing/2014/main" xmlns=""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a16="http://schemas.microsoft.com/office/drawing/2014/main" xmlns=""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a16="http://schemas.microsoft.com/office/drawing/2014/main" xmlns=""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a16="http://schemas.microsoft.com/office/drawing/2014/main" xmlns=""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0" name="Заголовок 1">
            <a:extLst>
              <a:ext uri="{FF2B5EF4-FFF2-40B4-BE49-F238E27FC236}">
                <a16:creationId xmlns:a16="http://schemas.microsoft.com/office/drawing/2014/main" xmlns="" id="{2AF3CEDE-46AE-4D4F-93A9-CDDF28AD57AC}"/>
              </a:ext>
            </a:extLst>
          </p:cNvPr>
          <p:cNvSpPr>
            <a:spLocks noGrp="1"/>
          </p:cNvSpPr>
          <p:nvPr>
            <p:ph type="title"/>
          </p:nvPr>
        </p:nvSpPr>
        <p:spPr>
          <a:xfrm>
            <a:off x="838200" y="365125"/>
            <a:ext cx="10515600" cy="1325563"/>
          </a:xfrm>
        </p:spPr>
        <p:txBody>
          <a:bodyPr/>
          <a:lstStyle>
            <a:lvl1pPr>
              <a:defRPr b="1"/>
            </a:lvl1pPr>
          </a:lstStyle>
          <a:p>
            <a:r>
              <a:rPr lang="ru-RU" dirty="0"/>
              <a:t>Образец заголовка</a:t>
            </a:r>
          </a:p>
        </p:txBody>
      </p:sp>
      <p:sp>
        <p:nvSpPr>
          <p:cNvPr id="21" name="Объект 2">
            <a:extLst>
              <a:ext uri="{FF2B5EF4-FFF2-40B4-BE49-F238E27FC236}">
                <a16:creationId xmlns:a16="http://schemas.microsoft.com/office/drawing/2014/main" xmlns="" id="{24E023CD-DED5-4691-A1DC-108A375C475C}"/>
              </a:ext>
            </a:extLst>
          </p:cNvPr>
          <p:cNvSpPr>
            <a:spLocks noGrp="1"/>
          </p:cNvSpPr>
          <p:nvPr>
            <p:ph idx="1"/>
          </p:nvPr>
        </p:nvSpPr>
        <p:spPr>
          <a:xfrm>
            <a:off x="838200" y="1825625"/>
            <a:ext cx="10515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207691945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a16="http://schemas.microsoft.com/office/drawing/2014/main" xmlns=""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a16="http://schemas.microsoft.com/office/drawing/2014/main" xmlns=""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a16="http://schemas.microsoft.com/office/drawing/2014/main" xmlns=""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a16="http://schemas.microsoft.com/office/drawing/2014/main" xmlns=""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a16="http://schemas.microsoft.com/office/drawing/2014/main" xmlns=""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a16="http://schemas.microsoft.com/office/drawing/2014/main" xmlns=""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a16="http://schemas.microsoft.com/office/drawing/2014/main" xmlns="" id="{EA81D2C4-237B-4375-A124-443EEE9EFDAA}"/>
              </a:ext>
            </a:extLst>
          </p:cNvPr>
          <p:cNvSpPr>
            <a:spLocks noGrp="1"/>
          </p:cNvSpPr>
          <p:nvPr>
            <p:ph type="pic" sz="quarter" idx="10"/>
          </p:nvPr>
        </p:nvSpPr>
        <p:spPr>
          <a:xfrm>
            <a:off x="7005638" y="0"/>
            <a:ext cx="5186362" cy="6846330"/>
          </a:xfrm>
        </p:spPr>
        <p:txBody>
          <a:bodyPr/>
          <a:lstStyle/>
          <a:p>
            <a:endParaRPr lang="ru-RU"/>
          </a:p>
        </p:txBody>
      </p:sp>
      <p:sp>
        <p:nvSpPr>
          <p:cNvPr id="19" name="Заголовок 16">
            <a:extLst>
              <a:ext uri="{FF2B5EF4-FFF2-40B4-BE49-F238E27FC236}">
                <a16:creationId xmlns:a16="http://schemas.microsoft.com/office/drawing/2014/main" xmlns=""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a16="http://schemas.microsoft.com/office/drawing/2014/main" xmlns=""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3031326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a16="http://schemas.microsoft.com/office/drawing/2014/main" xmlns=""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a16="http://schemas.microsoft.com/office/drawing/2014/main" xmlns=""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a16="http://schemas.microsoft.com/office/drawing/2014/main" xmlns=""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a16="http://schemas.microsoft.com/office/drawing/2014/main" xmlns=""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a16="http://schemas.microsoft.com/office/drawing/2014/main" xmlns=""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a16="http://schemas.microsoft.com/office/drawing/2014/main" xmlns=""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a16="http://schemas.microsoft.com/office/drawing/2014/main" xmlns="" id="{EA81D2C4-237B-4375-A124-443EEE9EFDAA}"/>
              </a:ext>
            </a:extLst>
          </p:cNvPr>
          <p:cNvSpPr>
            <a:spLocks noGrp="1"/>
          </p:cNvSpPr>
          <p:nvPr>
            <p:ph type="pic" sz="quarter" idx="10"/>
          </p:nvPr>
        </p:nvSpPr>
        <p:spPr>
          <a:xfrm>
            <a:off x="7005638" y="9000"/>
            <a:ext cx="5186362" cy="3330000"/>
          </a:xfrm>
        </p:spPr>
        <p:txBody>
          <a:bodyPr/>
          <a:lstStyle/>
          <a:p>
            <a:endParaRPr lang="ru-RU"/>
          </a:p>
        </p:txBody>
      </p:sp>
      <p:sp>
        <p:nvSpPr>
          <p:cNvPr id="19" name="Заголовок 16">
            <a:extLst>
              <a:ext uri="{FF2B5EF4-FFF2-40B4-BE49-F238E27FC236}">
                <a16:creationId xmlns:a16="http://schemas.microsoft.com/office/drawing/2014/main" xmlns=""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a16="http://schemas.microsoft.com/office/drawing/2014/main" xmlns=""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14" name="Рисунок 2">
            <a:extLst>
              <a:ext uri="{FF2B5EF4-FFF2-40B4-BE49-F238E27FC236}">
                <a16:creationId xmlns:a16="http://schemas.microsoft.com/office/drawing/2014/main" xmlns="" id="{9FB325DF-4766-47F9-9CBB-0CD6BE926111}"/>
              </a:ext>
            </a:extLst>
          </p:cNvPr>
          <p:cNvSpPr>
            <a:spLocks noGrp="1"/>
          </p:cNvSpPr>
          <p:nvPr>
            <p:ph type="pic" sz="quarter" idx="12"/>
          </p:nvPr>
        </p:nvSpPr>
        <p:spPr>
          <a:xfrm>
            <a:off x="6984638" y="3519000"/>
            <a:ext cx="5186362" cy="3330000"/>
          </a:xfrm>
        </p:spPr>
        <p:txBody>
          <a:bodyPr/>
          <a:lstStyle/>
          <a:p>
            <a:endParaRPr lang="ru-RU"/>
          </a:p>
        </p:txBody>
      </p:sp>
    </p:spTree>
    <p:extLst>
      <p:ext uri="{BB962C8B-B14F-4D97-AF65-F5344CB8AC3E}">
        <p14:creationId xmlns:p14="http://schemas.microsoft.com/office/powerpoint/2010/main" val="87148022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Пользовательский макет">
    <p:spTree>
      <p:nvGrpSpPr>
        <p:cNvPr id="1" name=""/>
        <p:cNvGrpSpPr/>
        <p:nvPr/>
      </p:nvGrpSpPr>
      <p:grpSpPr>
        <a:xfrm>
          <a:off x="0" y="0"/>
          <a:ext cx="0" cy="0"/>
          <a:chOff x="0" y="0"/>
          <a:chExt cx="0" cy="0"/>
        </a:xfrm>
      </p:grpSpPr>
      <p:sp>
        <p:nvSpPr>
          <p:cNvPr id="3" name="Рисунок 2">
            <a:extLst>
              <a:ext uri="{FF2B5EF4-FFF2-40B4-BE49-F238E27FC236}">
                <a16:creationId xmlns:a16="http://schemas.microsoft.com/office/drawing/2014/main" xmlns="" id="{EA81D2C4-237B-4375-A124-443EEE9EFDAA}"/>
              </a:ext>
            </a:extLst>
          </p:cNvPr>
          <p:cNvSpPr>
            <a:spLocks noGrp="1"/>
          </p:cNvSpPr>
          <p:nvPr>
            <p:ph type="pic" sz="quarter" idx="10"/>
          </p:nvPr>
        </p:nvSpPr>
        <p:spPr>
          <a:xfrm>
            <a:off x="662250" y="2980500"/>
            <a:ext cx="2086538" cy="2468749"/>
          </a:xfrm>
        </p:spPr>
        <p:txBody>
          <a:bodyPr/>
          <a:lstStyle/>
          <a:p>
            <a:endParaRPr lang="ru-RU"/>
          </a:p>
        </p:txBody>
      </p:sp>
      <p:sp>
        <p:nvSpPr>
          <p:cNvPr id="19" name="Заголовок 16">
            <a:extLst>
              <a:ext uri="{FF2B5EF4-FFF2-40B4-BE49-F238E27FC236}">
                <a16:creationId xmlns:a16="http://schemas.microsoft.com/office/drawing/2014/main" xmlns="" id="{C1DC7014-C657-46AE-BDA0-0F251088163E}"/>
              </a:ext>
            </a:extLst>
          </p:cNvPr>
          <p:cNvSpPr>
            <a:spLocks noGrp="1"/>
          </p:cNvSpPr>
          <p:nvPr>
            <p:ph type="title"/>
          </p:nvPr>
        </p:nvSpPr>
        <p:spPr>
          <a:xfrm>
            <a:off x="664986" y="234000"/>
            <a:ext cx="11236013" cy="1233499"/>
          </a:xfrm>
        </p:spPr>
        <p:txBody>
          <a:bodyPr/>
          <a:lstStyle>
            <a:lvl1pPr>
              <a:defRPr b="1"/>
            </a:lvl1pPr>
          </a:lstStyle>
          <a:p>
            <a:r>
              <a:rPr lang="ru-RU" dirty="0"/>
              <a:t>Образец заголовка</a:t>
            </a:r>
          </a:p>
        </p:txBody>
      </p:sp>
      <p:sp>
        <p:nvSpPr>
          <p:cNvPr id="20" name="Текст 18">
            <a:extLst>
              <a:ext uri="{FF2B5EF4-FFF2-40B4-BE49-F238E27FC236}">
                <a16:creationId xmlns:a16="http://schemas.microsoft.com/office/drawing/2014/main" xmlns="" id="{4889B129-E379-4BE5-B414-02CE978C23BA}"/>
              </a:ext>
            </a:extLst>
          </p:cNvPr>
          <p:cNvSpPr>
            <a:spLocks noGrp="1"/>
          </p:cNvSpPr>
          <p:nvPr>
            <p:ph type="body" sz="quarter" idx="11"/>
          </p:nvPr>
        </p:nvSpPr>
        <p:spPr>
          <a:xfrm>
            <a:off x="664987" y="1598653"/>
            <a:ext cx="11236012"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14" name="Рисунок 2">
            <a:extLst>
              <a:ext uri="{FF2B5EF4-FFF2-40B4-BE49-F238E27FC236}">
                <a16:creationId xmlns:a16="http://schemas.microsoft.com/office/drawing/2014/main" xmlns="" id="{9FB325DF-4766-47F9-9CBB-0CD6BE926111}"/>
              </a:ext>
            </a:extLst>
          </p:cNvPr>
          <p:cNvSpPr>
            <a:spLocks noGrp="1"/>
          </p:cNvSpPr>
          <p:nvPr>
            <p:ph type="pic" sz="quarter" idx="12"/>
          </p:nvPr>
        </p:nvSpPr>
        <p:spPr>
          <a:xfrm>
            <a:off x="3686737" y="2983650"/>
            <a:ext cx="2086539" cy="2466150"/>
          </a:xfrm>
        </p:spPr>
        <p:txBody>
          <a:bodyPr/>
          <a:lstStyle/>
          <a:p>
            <a:endParaRPr lang="ru-RU"/>
          </a:p>
        </p:txBody>
      </p:sp>
      <p:sp>
        <p:nvSpPr>
          <p:cNvPr id="18" name="Рисунок 2">
            <a:extLst>
              <a:ext uri="{FF2B5EF4-FFF2-40B4-BE49-F238E27FC236}">
                <a16:creationId xmlns:a16="http://schemas.microsoft.com/office/drawing/2014/main" xmlns="" id="{2E5AA54B-D26A-4FDD-8A32-11E46BA12CBF}"/>
              </a:ext>
            </a:extLst>
          </p:cNvPr>
          <p:cNvSpPr>
            <a:spLocks noGrp="1"/>
          </p:cNvSpPr>
          <p:nvPr>
            <p:ph type="pic" sz="quarter" idx="13"/>
          </p:nvPr>
        </p:nvSpPr>
        <p:spPr>
          <a:xfrm>
            <a:off x="6711224" y="2979000"/>
            <a:ext cx="2086539" cy="2466150"/>
          </a:xfrm>
        </p:spPr>
        <p:txBody>
          <a:bodyPr/>
          <a:lstStyle/>
          <a:p>
            <a:endParaRPr lang="ru-RU"/>
          </a:p>
        </p:txBody>
      </p:sp>
      <p:sp>
        <p:nvSpPr>
          <p:cNvPr id="21" name="Рисунок 2">
            <a:extLst>
              <a:ext uri="{FF2B5EF4-FFF2-40B4-BE49-F238E27FC236}">
                <a16:creationId xmlns:a16="http://schemas.microsoft.com/office/drawing/2014/main" xmlns="" id="{68C4A39F-8F8F-4CC0-88E8-7EDD8086DC23}"/>
              </a:ext>
            </a:extLst>
          </p:cNvPr>
          <p:cNvSpPr>
            <a:spLocks noGrp="1"/>
          </p:cNvSpPr>
          <p:nvPr>
            <p:ph type="pic" sz="quarter" idx="14"/>
          </p:nvPr>
        </p:nvSpPr>
        <p:spPr>
          <a:xfrm>
            <a:off x="9735711" y="2979000"/>
            <a:ext cx="2086539" cy="2466150"/>
          </a:xfrm>
        </p:spPr>
        <p:txBody>
          <a:bodyPr/>
          <a:lstStyle/>
          <a:p>
            <a:endParaRPr lang="ru-RU"/>
          </a:p>
        </p:txBody>
      </p:sp>
      <p:sp>
        <p:nvSpPr>
          <p:cNvPr id="22" name="Прямоугольник 21">
            <a:extLst>
              <a:ext uri="{FF2B5EF4-FFF2-40B4-BE49-F238E27FC236}">
                <a16:creationId xmlns:a16="http://schemas.microsoft.com/office/drawing/2014/main" xmlns="" id="{DFE45483-3B73-4DC3-A78E-F49C4277EF3E}"/>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Прямоугольник 22">
            <a:extLst>
              <a:ext uri="{FF2B5EF4-FFF2-40B4-BE49-F238E27FC236}">
                <a16:creationId xmlns:a16="http://schemas.microsoft.com/office/drawing/2014/main" xmlns="" id="{B44A4B93-1154-4427-B0B0-93F9D2048A2B}"/>
              </a:ext>
            </a:extLst>
          </p:cNvPr>
          <p:cNvSpPr/>
          <p:nvPr userDrawn="1"/>
        </p:nvSpPr>
        <p:spPr>
          <a:xfrm>
            <a:off x="-3375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24" name="Группа 23">
            <a:extLst>
              <a:ext uri="{FF2B5EF4-FFF2-40B4-BE49-F238E27FC236}">
                <a16:creationId xmlns:a16="http://schemas.microsoft.com/office/drawing/2014/main" xmlns="" id="{F7250F2F-6A76-4381-A16F-6B918D1A847E}"/>
              </a:ext>
            </a:extLst>
          </p:cNvPr>
          <p:cNvGrpSpPr/>
          <p:nvPr userDrawn="1"/>
        </p:nvGrpSpPr>
        <p:grpSpPr>
          <a:xfrm>
            <a:off x="9347250" y="37980"/>
            <a:ext cx="2844750" cy="286020"/>
            <a:chOff x="9347250" y="37980"/>
            <a:chExt cx="2844750" cy="286020"/>
          </a:xfrm>
        </p:grpSpPr>
        <p:sp>
          <p:nvSpPr>
            <p:cNvPr id="25" name="Прямоугольник 24">
              <a:extLst>
                <a:ext uri="{FF2B5EF4-FFF2-40B4-BE49-F238E27FC236}">
                  <a16:creationId xmlns:a16="http://schemas.microsoft.com/office/drawing/2014/main" xmlns="" id="{C0F37CB5-26B5-4698-BC4B-E07005B713BE}"/>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6" name="Блок-схема: объединение 25">
              <a:extLst>
                <a:ext uri="{FF2B5EF4-FFF2-40B4-BE49-F238E27FC236}">
                  <a16:creationId xmlns:a16="http://schemas.microsoft.com/office/drawing/2014/main" xmlns="" id="{42E112E2-B4E8-40B3-BED9-D47D5A5CD45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27" name="Группа 26">
            <a:extLst>
              <a:ext uri="{FF2B5EF4-FFF2-40B4-BE49-F238E27FC236}">
                <a16:creationId xmlns:a16="http://schemas.microsoft.com/office/drawing/2014/main" xmlns="" id="{409C83AA-7C31-4F01-99A3-B9D941353FE4}"/>
              </a:ext>
            </a:extLst>
          </p:cNvPr>
          <p:cNvGrpSpPr/>
          <p:nvPr userDrawn="1"/>
        </p:nvGrpSpPr>
        <p:grpSpPr>
          <a:xfrm>
            <a:off x="-69000" y="6583500"/>
            <a:ext cx="2844750" cy="274500"/>
            <a:chOff x="-35250" y="6583500"/>
            <a:chExt cx="2844750" cy="274500"/>
          </a:xfrm>
        </p:grpSpPr>
        <p:sp>
          <p:nvSpPr>
            <p:cNvPr id="28" name="Прямоугольник 27">
              <a:extLst>
                <a:ext uri="{FF2B5EF4-FFF2-40B4-BE49-F238E27FC236}">
                  <a16:creationId xmlns:a16="http://schemas.microsoft.com/office/drawing/2014/main" xmlns="" id="{31F3CD7D-983F-4060-8337-A23954D6CDF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9" name="Блок-схема: объединение 28">
              <a:extLst>
                <a:ext uri="{FF2B5EF4-FFF2-40B4-BE49-F238E27FC236}">
                  <a16:creationId xmlns:a16="http://schemas.microsoft.com/office/drawing/2014/main" xmlns="" id="{AF2D8482-AB5B-4496-9ED4-C69853A1DFEF}"/>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0" name="Текст 18">
            <a:extLst>
              <a:ext uri="{FF2B5EF4-FFF2-40B4-BE49-F238E27FC236}">
                <a16:creationId xmlns:a16="http://schemas.microsoft.com/office/drawing/2014/main" xmlns="" id="{E72E958C-C475-41B5-937E-46FEA0275727}"/>
              </a:ext>
            </a:extLst>
          </p:cNvPr>
          <p:cNvSpPr>
            <a:spLocks noGrp="1"/>
          </p:cNvSpPr>
          <p:nvPr>
            <p:ph type="body" sz="quarter" idx="15"/>
          </p:nvPr>
        </p:nvSpPr>
        <p:spPr>
          <a:xfrm>
            <a:off x="662250" y="558639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2" name="Текст 18">
            <a:extLst>
              <a:ext uri="{FF2B5EF4-FFF2-40B4-BE49-F238E27FC236}">
                <a16:creationId xmlns:a16="http://schemas.microsoft.com/office/drawing/2014/main" xmlns="" id="{D1C827B0-45A2-484F-BB66-00CB8DD24433}"/>
              </a:ext>
            </a:extLst>
          </p:cNvPr>
          <p:cNvSpPr>
            <a:spLocks noGrp="1"/>
          </p:cNvSpPr>
          <p:nvPr>
            <p:ph type="body" sz="quarter" idx="16"/>
          </p:nvPr>
        </p:nvSpPr>
        <p:spPr>
          <a:xfrm>
            <a:off x="3686737"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3" name="Текст 18">
            <a:extLst>
              <a:ext uri="{FF2B5EF4-FFF2-40B4-BE49-F238E27FC236}">
                <a16:creationId xmlns:a16="http://schemas.microsoft.com/office/drawing/2014/main" xmlns="" id="{026CA1D3-D999-4A98-8BD2-1061975B6CB0}"/>
              </a:ext>
            </a:extLst>
          </p:cNvPr>
          <p:cNvSpPr>
            <a:spLocks noGrp="1"/>
          </p:cNvSpPr>
          <p:nvPr>
            <p:ph type="body" sz="quarter" idx="17"/>
          </p:nvPr>
        </p:nvSpPr>
        <p:spPr>
          <a:xfrm>
            <a:off x="6711225"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4" name="Текст 18">
            <a:extLst>
              <a:ext uri="{FF2B5EF4-FFF2-40B4-BE49-F238E27FC236}">
                <a16:creationId xmlns:a16="http://schemas.microsoft.com/office/drawing/2014/main" xmlns="" id="{BF3A0BD0-8227-4841-92AB-1553AE2A2F47}"/>
              </a:ext>
            </a:extLst>
          </p:cNvPr>
          <p:cNvSpPr>
            <a:spLocks noGrp="1"/>
          </p:cNvSpPr>
          <p:nvPr>
            <p:ph type="body" sz="quarter" idx="18"/>
          </p:nvPr>
        </p:nvSpPr>
        <p:spPr>
          <a:xfrm>
            <a:off x="9735711"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25372739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02C8BD39-1AD3-49EC-AD88-8991F8046859}"/>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AE9FB482-CF5D-48DE-B265-E9EAA917DC52}"/>
              </a:ext>
            </a:extLst>
          </p:cNvPr>
          <p:cNvSpPr/>
          <p:nvPr userDrawn="1"/>
        </p:nvSpPr>
        <p:spPr>
          <a:xfrm>
            <a:off x="12450" y="6772425"/>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Рисунок 2">
            <a:extLst>
              <a:ext uri="{FF2B5EF4-FFF2-40B4-BE49-F238E27FC236}">
                <a16:creationId xmlns:a16="http://schemas.microsoft.com/office/drawing/2014/main" xmlns="" id="{BC8214BF-AB9F-4AF4-A384-AF76185EC8FB}"/>
              </a:ext>
            </a:extLst>
          </p:cNvPr>
          <p:cNvSpPr>
            <a:spLocks noGrp="1"/>
          </p:cNvSpPr>
          <p:nvPr>
            <p:ph type="pic" sz="quarter" idx="10"/>
          </p:nvPr>
        </p:nvSpPr>
        <p:spPr>
          <a:xfrm>
            <a:off x="20850" y="-575"/>
            <a:ext cx="5186362" cy="6858575"/>
          </a:xfrm>
        </p:spPr>
        <p:txBody>
          <a:bodyPr/>
          <a:lstStyle/>
          <a:p>
            <a:endParaRPr lang="ru-RU"/>
          </a:p>
        </p:txBody>
      </p:sp>
      <p:grpSp>
        <p:nvGrpSpPr>
          <p:cNvPr id="12" name="Группа 11">
            <a:extLst>
              <a:ext uri="{FF2B5EF4-FFF2-40B4-BE49-F238E27FC236}">
                <a16:creationId xmlns:a16="http://schemas.microsoft.com/office/drawing/2014/main" xmlns="" id="{C5AA7176-3A2C-49F1-9C4E-FE527AD17C8A}"/>
              </a:ext>
            </a:extLst>
          </p:cNvPr>
          <p:cNvGrpSpPr/>
          <p:nvPr userDrawn="1"/>
        </p:nvGrpSpPr>
        <p:grpSpPr>
          <a:xfrm>
            <a:off x="5207212" y="36075"/>
            <a:ext cx="2844750" cy="274500"/>
            <a:chOff x="5228062" y="49500"/>
            <a:chExt cx="2844750" cy="274500"/>
          </a:xfrm>
        </p:grpSpPr>
        <p:sp>
          <p:nvSpPr>
            <p:cNvPr id="10" name="Прямоугольник 9">
              <a:extLst>
                <a:ext uri="{FF2B5EF4-FFF2-40B4-BE49-F238E27FC236}">
                  <a16:creationId xmlns:a16="http://schemas.microsoft.com/office/drawing/2014/main" xmlns="" id="{6DD6CEFC-74C9-42E3-9A15-7E5AD03F1AB5}"/>
                </a:ext>
              </a:extLst>
            </p:cNvPr>
            <p:cNvSpPr/>
            <p:nvPr userDrawn="1"/>
          </p:nvSpPr>
          <p:spPr>
            <a:xfrm>
              <a:off x="5228062"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a16="http://schemas.microsoft.com/office/drawing/2014/main" xmlns="" id="{B05CC5AB-B2FE-45A2-8351-F7FAC24576A8}"/>
                </a:ext>
              </a:extLst>
            </p:cNvPr>
            <p:cNvSpPr/>
            <p:nvPr userDrawn="1"/>
          </p:nvSpPr>
          <p:spPr>
            <a:xfrm>
              <a:off x="7465312" y="49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6" name="Группа 15">
            <a:extLst>
              <a:ext uri="{FF2B5EF4-FFF2-40B4-BE49-F238E27FC236}">
                <a16:creationId xmlns:a16="http://schemas.microsoft.com/office/drawing/2014/main" xmlns="" id="{7E39241B-876E-4AED-942B-6E85AD20689C}"/>
              </a:ext>
            </a:extLst>
          </p:cNvPr>
          <p:cNvGrpSpPr/>
          <p:nvPr userDrawn="1"/>
        </p:nvGrpSpPr>
        <p:grpSpPr>
          <a:xfrm>
            <a:off x="9382650" y="6596925"/>
            <a:ext cx="2844750" cy="274500"/>
            <a:chOff x="9347250" y="6571200"/>
            <a:chExt cx="2844750" cy="274500"/>
          </a:xfrm>
        </p:grpSpPr>
        <p:sp>
          <p:nvSpPr>
            <p:cNvPr id="14" name="Прямоугольник 13">
              <a:extLst>
                <a:ext uri="{FF2B5EF4-FFF2-40B4-BE49-F238E27FC236}">
                  <a16:creationId xmlns:a16="http://schemas.microsoft.com/office/drawing/2014/main" xmlns="" id="{8B3513E3-026C-49C0-B81A-C96422514B45}"/>
                </a:ext>
              </a:extLst>
            </p:cNvPr>
            <p:cNvSpPr/>
            <p:nvPr userDrawn="1"/>
          </p:nvSpPr>
          <p:spPr>
            <a:xfrm>
              <a:off x="9651000" y="65712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Блок-схема: объединение 14">
              <a:extLst>
                <a:ext uri="{FF2B5EF4-FFF2-40B4-BE49-F238E27FC236}">
                  <a16:creationId xmlns:a16="http://schemas.microsoft.com/office/drawing/2014/main" xmlns="" id="{0B32E86A-746E-4797-A91A-A3FBCC6E9DF4}"/>
                </a:ext>
              </a:extLst>
            </p:cNvPr>
            <p:cNvSpPr/>
            <p:nvPr userDrawn="1"/>
          </p:nvSpPr>
          <p:spPr>
            <a:xfrm rot="10800000">
              <a:off x="9347250" y="65712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17" name="Заголовок 16">
            <a:extLst>
              <a:ext uri="{FF2B5EF4-FFF2-40B4-BE49-F238E27FC236}">
                <a16:creationId xmlns:a16="http://schemas.microsoft.com/office/drawing/2014/main" xmlns="" id="{F575B0D5-22DA-440E-9C31-B2A4DBC1DFE8}"/>
              </a:ext>
            </a:extLst>
          </p:cNvPr>
          <p:cNvSpPr>
            <a:spLocks noGrp="1"/>
          </p:cNvSpPr>
          <p:nvPr>
            <p:ph type="title"/>
          </p:nvPr>
        </p:nvSpPr>
        <p:spPr>
          <a:xfrm>
            <a:off x="6096000" y="365125"/>
            <a:ext cx="5257800" cy="1325563"/>
          </a:xfrm>
        </p:spPr>
        <p:txBody>
          <a:bodyPr/>
          <a:lstStyle>
            <a:lvl1pPr>
              <a:defRPr b="1"/>
            </a:lvl1pPr>
          </a:lstStyle>
          <a:p>
            <a:r>
              <a:rPr lang="ru-RU" dirty="0"/>
              <a:t>Образец заголовка</a:t>
            </a:r>
          </a:p>
        </p:txBody>
      </p:sp>
      <p:sp>
        <p:nvSpPr>
          <p:cNvPr id="19" name="Текст 18">
            <a:extLst>
              <a:ext uri="{FF2B5EF4-FFF2-40B4-BE49-F238E27FC236}">
                <a16:creationId xmlns:a16="http://schemas.microsoft.com/office/drawing/2014/main" xmlns="" id="{434E2D8C-514C-4478-9755-114A8D47B737}"/>
              </a:ext>
            </a:extLst>
          </p:cNvPr>
          <p:cNvSpPr>
            <a:spLocks noGrp="1"/>
          </p:cNvSpPr>
          <p:nvPr>
            <p:ph type="body" sz="quarter" idx="11"/>
          </p:nvPr>
        </p:nvSpPr>
        <p:spPr>
          <a:xfrm>
            <a:off x="6096000" y="2033588"/>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403266914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CC25D0F7-19DC-456E-839C-DB1B2201F5BF}"/>
              </a:ext>
            </a:extLst>
          </p:cNvPr>
          <p:cNvSpPr>
            <a:spLocks noGrp="1"/>
          </p:cNvSpPr>
          <p:nvPr>
            <p:ph type="title"/>
          </p:nvPr>
        </p:nvSpPr>
        <p:spPr/>
        <p:txBody>
          <a:bodyPr/>
          <a:lstStyle>
            <a:lvl1pPr>
              <a:defRPr b="1"/>
            </a:lvl1pPr>
          </a:lstStyle>
          <a:p>
            <a:r>
              <a:rPr lang="ru-RU" dirty="0"/>
              <a:t>Образец заголовка</a:t>
            </a:r>
          </a:p>
        </p:txBody>
      </p:sp>
      <p:sp>
        <p:nvSpPr>
          <p:cNvPr id="3" name="Объект 2">
            <a:extLst>
              <a:ext uri="{FF2B5EF4-FFF2-40B4-BE49-F238E27FC236}">
                <a16:creationId xmlns:a16="http://schemas.microsoft.com/office/drawing/2014/main" xmlns="" id="{B3E5D3E1-3BCD-461E-AC6D-8399001F768B}"/>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FB0495C8-42D1-424C-8AB4-32DCC979616F}"/>
              </a:ext>
            </a:extLst>
          </p:cNvPr>
          <p:cNvSpPr>
            <a:spLocks noGrp="1"/>
          </p:cNvSpPr>
          <p:nvPr>
            <p:ph type="dt" sz="half" idx="10"/>
          </p:nvPr>
        </p:nvSpPr>
        <p:spPr/>
        <p:txBody>
          <a:bodyPr/>
          <a:lstStyle/>
          <a:p>
            <a:fld id="{30DCC583-3D21-4AAF-9AF3-3FB5AD7DB367}" type="datetimeFigureOut">
              <a:rPr lang="ru-RU" smtClean="0"/>
              <a:t>06.10.2021</a:t>
            </a:fld>
            <a:endParaRPr lang="ru-RU"/>
          </a:p>
        </p:txBody>
      </p:sp>
      <p:sp>
        <p:nvSpPr>
          <p:cNvPr id="5" name="Нижний колонтитул 4">
            <a:extLst>
              <a:ext uri="{FF2B5EF4-FFF2-40B4-BE49-F238E27FC236}">
                <a16:creationId xmlns:a16="http://schemas.microsoft.com/office/drawing/2014/main" xmlns="" id="{475AEE0F-97C6-4584-AC12-DA7F007C983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4E45AFAD-8A50-4EB2-BC1A-D8A6EAAA8167}"/>
              </a:ext>
            </a:extLst>
          </p:cNvPr>
          <p:cNvSpPr>
            <a:spLocks noGrp="1"/>
          </p:cNvSpPr>
          <p:nvPr>
            <p:ph type="sldNum" sz="quarter" idx="12"/>
          </p:nvPr>
        </p:nvSpPr>
        <p:spPr/>
        <p:txBody>
          <a:bodyPr/>
          <a:lstStyle/>
          <a:p>
            <a:fld id="{B65C6B13-FA37-453B-9FCD-77DFEB918FA8}" type="slidenum">
              <a:rPr lang="ru-RU" smtClean="0"/>
              <a:t>‹#›</a:t>
            </a:fld>
            <a:endParaRPr lang="ru-RU"/>
          </a:p>
        </p:txBody>
      </p:sp>
      <p:sp>
        <p:nvSpPr>
          <p:cNvPr id="7" name="Прямоугольник 6">
            <a:extLst>
              <a:ext uri="{FF2B5EF4-FFF2-40B4-BE49-F238E27FC236}">
                <a16:creationId xmlns:a16="http://schemas.microsoft.com/office/drawing/2014/main" xmlns="" id="{50684085-A65D-48CB-853F-BA40CE30AECB}"/>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a16="http://schemas.microsoft.com/office/drawing/2014/main" xmlns="" id="{2B24EF2B-DCC6-4F42-B182-52EA31DA44C1}"/>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a16="http://schemas.microsoft.com/office/drawing/2014/main" xmlns="" id="{70B8F308-D14E-468A-BDD0-FE5CA6BCC169}"/>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a16="http://schemas.microsoft.com/office/drawing/2014/main" xmlns="" id="{0A290FDB-D55C-47F4-8A80-20C71FD04293}"/>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a16="http://schemas.microsoft.com/office/drawing/2014/main" xmlns="" id="{7A9E373D-E381-4700-9BA1-4757289B2458}"/>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a16="http://schemas.microsoft.com/office/drawing/2014/main" xmlns="" id="{8F2AEF08-A2F0-4D1E-808A-CE246DB84EBE}"/>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a16="http://schemas.microsoft.com/office/drawing/2014/main" xmlns="" id="{8D3008D3-099D-4E42-8849-EAF8119FD91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a16="http://schemas.microsoft.com/office/drawing/2014/main" xmlns="" id="{40C47B08-6053-429A-8F6A-35A633767771}"/>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262762595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7A2455A-A5BA-427C-9E38-9BE884964C0F}"/>
              </a:ext>
            </a:extLst>
          </p:cNvPr>
          <p:cNvSpPr>
            <a:spLocks noGrp="1"/>
          </p:cNvSpPr>
          <p:nvPr>
            <p:ph type="title"/>
          </p:nvPr>
        </p:nvSpPr>
        <p:spPr>
          <a:xfrm>
            <a:off x="831850" y="1709738"/>
            <a:ext cx="10515600" cy="2852737"/>
          </a:xfrm>
        </p:spPr>
        <p:txBody>
          <a:bodyPr anchor="b"/>
          <a:lstStyle>
            <a:lvl1pPr>
              <a:defRPr sz="6000"/>
            </a:lvl1pPr>
          </a:lstStyle>
          <a:p>
            <a:r>
              <a:rPr lang="ru-RU" dirty="0"/>
              <a:t>Образец заголовка</a:t>
            </a:r>
          </a:p>
        </p:txBody>
      </p:sp>
      <p:sp>
        <p:nvSpPr>
          <p:cNvPr id="3" name="Текст 2">
            <a:extLst>
              <a:ext uri="{FF2B5EF4-FFF2-40B4-BE49-F238E27FC236}">
                <a16:creationId xmlns:a16="http://schemas.microsoft.com/office/drawing/2014/main" xmlns="" id="{05F5BE39-AF33-4136-BAD5-30C84A28D79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xmlns="" id="{910C0E4E-C9B5-430F-A9D0-B611903A8719}"/>
              </a:ext>
            </a:extLst>
          </p:cNvPr>
          <p:cNvSpPr>
            <a:spLocks noGrp="1"/>
          </p:cNvSpPr>
          <p:nvPr>
            <p:ph type="dt" sz="half" idx="10"/>
          </p:nvPr>
        </p:nvSpPr>
        <p:spPr/>
        <p:txBody>
          <a:bodyPr/>
          <a:lstStyle/>
          <a:p>
            <a:fld id="{30DCC583-3D21-4AAF-9AF3-3FB5AD7DB367}" type="datetimeFigureOut">
              <a:rPr lang="ru-RU" smtClean="0"/>
              <a:t>06.10.2021</a:t>
            </a:fld>
            <a:endParaRPr lang="ru-RU"/>
          </a:p>
        </p:txBody>
      </p:sp>
      <p:sp>
        <p:nvSpPr>
          <p:cNvPr id="5" name="Нижний колонтитул 4">
            <a:extLst>
              <a:ext uri="{FF2B5EF4-FFF2-40B4-BE49-F238E27FC236}">
                <a16:creationId xmlns:a16="http://schemas.microsoft.com/office/drawing/2014/main" xmlns="" id="{88CA34D2-7520-407B-9C96-08E844DF462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256B5428-3B62-484E-B940-38E8EE6F884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3529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730A772-F936-4A06-8F25-474334A9F3E7}"/>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5F017A4C-35A7-4E9B-A6D4-F84E1810A7F2}"/>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xmlns="" id="{1F70B6F8-7585-47D6-A0AE-AA4D8A4710EB}"/>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xmlns="" id="{5CC19E8B-3206-4DDD-B292-617841A615E0}"/>
              </a:ext>
            </a:extLst>
          </p:cNvPr>
          <p:cNvSpPr>
            <a:spLocks noGrp="1"/>
          </p:cNvSpPr>
          <p:nvPr>
            <p:ph type="dt" sz="half" idx="10"/>
          </p:nvPr>
        </p:nvSpPr>
        <p:spPr/>
        <p:txBody>
          <a:bodyPr/>
          <a:lstStyle/>
          <a:p>
            <a:fld id="{30DCC583-3D21-4AAF-9AF3-3FB5AD7DB367}" type="datetimeFigureOut">
              <a:rPr lang="ru-RU" smtClean="0"/>
              <a:t>06.10.2021</a:t>
            </a:fld>
            <a:endParaRPr lang="ru-RU"/>
          </a:p>
        </p:txBody>
      </p:sp>
      <p:sp>
        <p:nvSpPr>
          <p:cNvPr id="6" name="Нижний колонтитул 5">
            <a:extLst>
              <a:ext uri="{FF2B5EF4-FFF2-40B4-BE49-F238E27FC236}">
                <a16:creationId xmlns:a16="http://schemas.microsoft.com/office/drawing/2014/main" xmlns="" id="{9926FDD4-78D2-459E-A8C4-ED0BEF9EFD3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F2599A41-4DCD-4AD1-A58D-6F4DEBD7DFDA}"/>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555786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469A023C-3718-4D92-9AF3-0C13EDC35AD0}"/>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xmlns="" id="{95691B40-21F7-4CDF-8D77-78395A4196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xmlns="" id="{F5472072-9261-4DD4-B006-3FA4DDAFB483}"/>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xmlns="" id="{D4CB5001-4BDD-47F0-8C08-E7F8539C573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xmlns="" id="{D88D7B85-098B-47AA-AE26-961B328EE1E9}"/>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xmlns="" id="{55995E15-1A87-43F0-9983-D156DB3AE3D4}"/>
              </a:ext>
            </a:extLst>
          </p:cNvPr>
          <p:cNvSpPr>
            <a:spLocks noGrp="1"/>
          </p:cNvSpPr>
          <p:nvPr>
            <p:ph type="dt" sz="half" idx="10"/>
          </p:nvPr>
        </p:nvSpPr>
        <p:spPr/>
        <p:txBody>
          <a:bodyPr/>
          <a:lstStyle/>
          <a:p>
            <a:fld id="{30DCC583-3D21-4AAF-9AF3-3FB5AD7DB367}" type="datetimeFigureOut">
              <a:rPr lang="ru-RU" smtClean="0"/>
              <a:t>06.10.2021</a:t>
            </a:fld>
            <a:endParaRPr lang="ru-RU"/>
          </a:p>
        </p:txBody>
      </p:sp>
      <p:sp>
        <p:nvSpPr>
          <p:cNvPr id="8" name="Нижний колонтитул 7">
            <a:extLst>
              <a:ext uri="{FF2B5EF4-FFF2-40B4-BE49-F238E27FC236}">
                <a16:creationId xmlns:a16="http://schemas.microsoft.com/office/drawing/2014/main" xmlns="" id="{9B7BFA66-E95E-4B3D-A368-5C8A5AEE86E2}"/>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xmlns="" id="{A85B3603-98D2-47C5-9FA9-5A016E35269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792549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E60DAC91-0EC4-45B7-B41F-0A3CB78533E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xmlns="" id="{901D47AB-3BD7-424A-A796-BB161CF57449}"/>
              </a:ext>
            </a:extLst>
          </p:cNvPr>
          <p:cNvSpPr>
            <a:spLocks noGrp="1"/>
          </p:cNvSpPr>
          <p:nvPr>
            <p:ph type="dt" sz="half" idx="10"/>
          </p:nvPr>
        </p:nvSpPr>
        <p:spPr/>
        <p:txBody>
          <a:bodyPr/>
          <a:lstStyle/>
          <a:p>
            <a:fld id="{30DCC583-3D21-4AAF-9AF3-3FB5AD7DB367}" type="datetimeFigureOut">
              <a:rPr lang="ru-RU" smtClean="0"/>
              <a:t>06.10.2021</a:t>
            </a:fld>
            <a:endParaRPr lang="ru-RU"/>
          </a:p>
        </p:txBody>
      </p:sp>
      <p:sp>
        <p:nvSpPr>
          <p:cNvPr id="4" name="Нижний колонтитул 3">
            <a:extLst>
              <a:ext uri="{FF2B5EF4-FFF2-40B4-BE49-F238E27FC236}">
                <a16:creationId xmlns:a16="http://schemas.microsoft.com/office/drawing/2014/main" xmlns="" id="{94D49663-BD51-4BB2-8E02-1DE4689BBE82}"/>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xmlns="" id="{DBBBE390-0444-49BE-804C-F8F7BDCB59A9}"/>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436729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xmlns="" id="{06C29B13-3E5C-46F0-A823-F33D540F3E16}"/>
              </a:ext>
            </a:extLst>
          </p:cNvPr>
          <p:cNvSpPr>
            <a:spLocks noGrp="1"/>
          </p:cNvSpPr>
          <p:nvPr>
            <p:ph type="dt" sz="half" idx="10"/>
          </p:nvPr>
        </p:nvSpPr>
        <p:spPr/>
        <p:txBody>
          <a:bodyPr/>
          <a:lstStyle/>
          <a:p>
            <a:fld id="{30DCC583-3D21-4AAF-9AF3-3FB5AD7DB367}" type="datetimeFigureOut">
              <a:rPr lang="ru-RU" smtClean="0"/>
              <a:t>06.10.2021</a:t>
            </a:fld>
            <a:endParaRPr lang="ru-RU"/>
          </a:p>
        </p:txBody>
      </p:sp>
      <p:sp>
        <p:nvSpPr>
          <p:cNvPr id="3" name="Нижний колонтитул 2">
            <a:extLst>
              <a:ext uri="{FF2B5EF4-FFF2-40B4-BE49-F238E27FC236}">
                <a16:creationId xmlns:a16="http://schemas.microsoft.com/office/drawing/2014/main" xmlns="" id="{2770CC80-50D2-4524-8F9A-5648C9334464}"/>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xmlns="" id="{248D228C-244E-41C2-9475-A3F7620E4D7E}"/>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963034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7939BFFF-7D4B-46A7-AA40-C6E376C0CC16}"/>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xmlns="" id="{9096F27A-7FC7-40C8-BD87-50F549F5D5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xmlns="" id="{C9E14689-0759-4941-B4AE-6FC39ECFF8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3C875869-43D1-4EA2-A0AB-2E5E194A4240}"/>
              </a:ext>
            </a:extLst>
          </p:cNvPr>
          <p:cNvSpPr>
            <a:spLocks noGrp="1"/>
          </p:cNvSpPr>
          <p:nvPr>
            <p:ph type="dt" sz="half" idx="10"/>
          </p:nvPr>
        </p:nvSpPr>
        <p:spPr/>
        <p:txBody>
          <a:bodyPr/>
          <a:lstStyle/>
          <a:p>
            <a:fld id="{30DCC583-3D21-4AAF-9AF3-3FB5AD7DB367}" type="datetimeFigureOut">
              <a:rPr lang="ru-RU" smtClean="0"/>
              <a:t>06.10.2021</a:t>
            </a:fld>
            <a:endParaRPr lang="ru-RU"/>
          </a:p>
        </p:txBody>
      </p:sp>
      <p:sp>
        <p:nvSpPr>
          <p:cNvPr id="6" name="Нижний колонтитул 5">
            <a:extLst>
              <a:ext uri="{FF2B5EF4-FFF2-40B4-BE49-F238E27FC236}">
                <a16:creationId xmlns:a16="http://schemas.microsoft.com/office/drawing/2014/main" xmlns="" id="{3FE07204-E155-4664-A93C-2CFD4C71722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D63BA261-09B2-4B55-BAD1-FBB8B35D71D2}"/>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6445393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CACDD31-F738-4BBC-8197-60F2B6F85B3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xmlns="" id="{A42B7746-6DE4-4A58-BDA0-BD2B3AC1C6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xmlns="" id="{C437B5AC-39D7-4EEF-80FB-F10FC0533F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DAA86078-E0BB-4EAF-BE97-AFE34FB78F9A}"/>
              </a:ext>
            </a:extLst>
          </p:cNvPr>
          <p:cNvSpPr>
            <a:spLocks noGrp="1"/>
          </p:cNvSpPr>
          <p:nvPr>
            <p:ph type="dt" sz="half" idx="10"/>
          </p:nvPr>
        </p:nvSpPr>
        <p:spPr/>
        <p:txBody>
          <a:bodyPr/>
          <a:lstStyle/>
          <a:p>
            <a:fld id="{30DCC583-3D21-4AAF-9AF3-3FB5AD7DB367}" type="datetimeFigureOut">
              <a:rPr lang="ru-RU" smtClean="0"/>
              <a:t>06.10.2021</a:t>
            </a:fld>
            <a:endParaRPr lang="ru-RU"/>
          </a:p>
        </p:txBody>
      </p:sp>
      <p:sp>
        <p:nvSpPr>
          <p:cNvPr id="6" name="Нижний колонтитул 5">
            <a:extLst>
              <a:ext uri="{FF2B5EF4-FFF2-40B4-BE49-F238E27FC236}">
                <a16:creationId xmlns:a16="http://schemas.microsoft.com/office/drawing/2014/main" xmlns="" id="{5EC9C38B-3ED7-4C08-8B53-64AABBFFC9D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EE460EB6-84B5-4D9D-9421-77AA717CF8B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663683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1CA08B-21C5-48B3-BBD4-516F89769282}"/>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xmlns="" id="{D1DC6044-086D-4123-9A52-7023A8CAA8DE}"/>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331F93CA-E619-4D30-84C4-F0EE705C3161}"/>
              </a:ext>
            </a:extLst>
          </p:cNvPr>
          <p:cNvSpPr>
            <a:spLocks noGrp="1"/>
          </p:cNvSpPr>
          <p:nvPr>
            <p:ph type="dt" sz="half" idx="10"/>
          </p:nvPr>
        </p:nvSpPr>
        <p:spPr/>
        <p:txBody>
          <a:bodyPr/>
          <a:lstStyle/>
          <a:p>
            <a:fld id="{30DCC583-3D21-4AAF-9AF3-3FB5AD7DB367}" type="datetimeFigureOut">
              <a:rPr lang="ru-RU" smtClean="0"/>
              <a:t>06.10.2021</a:t>
            </a:fld>
            <a:endParaRPr lang="ru-RU"/>
          </a:p>
        </p:txBody>
      </p:sp>
      <p:sp>
        <p:nvSpPr>
          <p:cNvPr id="5" name="Нижний колонтитул 4">
            <a:extLst>
              <a:ext uri="{FF2B5EF4-FFF2-40B4-BE49-F238E27FC236}">
                <a16:creationId xmlns:a16="http://schemas.microsoft.com/office/drawing/2014/main" xmlns="" id="{BF3E8E11-418A-45BD-BE48-9A018E597EA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D5C7D2DA-5EFC-422F-93C7-B6A5C1FCDA20}"/>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2171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xmlns="" id="{587425A3-DB50-4B33-ACEE-6BCFD722B79F}"/>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xmlns="" id="{9CDA87A4-01C8-4083-8921-F46C3CBB9595}"/>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4F22CEBC-8441-45EE-84F1-77262CBE18CB}"/>
              </a:ext>
            </a:extLst>
          </p:cNvPr>
          <p:cNvSpPr>
            <a:spLocks noGrp="1"/>
          </p:cNvSpPr>
          <p:nvPr>
            <p:ph type="dt" sz="half" idx="10"/>
          </p:nvPr>
        </p:nvSpPr>
        <p:spPr/>
        <p:txBody>
          <a:bodyPr/>
          <a:lstStyle/>
          <a:p>
            <a:fld id="{30DCC583-3D21-4AAF-9AF3-3FB5AD7DB367}" type="datetimeFigureOut">
              <a:rPr lang="ru-RU" smtClean="0"/>
              <a:t>06.10.2021</a:t>
            </a:fld>
            <a:endParaRPr lang="ru-RU"/>
          </a:p>
        </p:txBody>
      </p:sp>
      <p:sp>
        <p:nvSpPr>
          <p:cNvPr id="5" name="Нижний колонтитул 4">
            <a:extLst>
              <a:ext uri="{FF2B5EF4-FFF2-40B4-BE49-F238E27FC236}">
                <a16:creationId xmlns:a16="http://schemas.microsoft.com/office/drawing/2014/main" xmlns="" id="{11EB80D2-964F-4ED7-B22B-00C198AF77D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A9FDA51E-F499-4E15-A6C9-3D4C7ACF376C}"/>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3372327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hyperlink" Target="https://presentation-creation.ru/" TargetMode="Externa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0791E3D0-687F-4DE6-B6F0-85C1D70812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xmlns="" id="{D35D4ADB-7653-4AC5-A885-1DE9BAA65C7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83300A36-AF8E-4392-8277-191CACCFE4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DCC583-3D21-4AAF-9AF3-3FB5AD7DB367}" type="datetimeFigureOut">
              <a:rPr lang="ru-RU" smtClean="0"/>
              <a:t>06.10.2021</a:t>
            </a:fld>
            <a:endParaRPr lang="ru-RU"/>
          </a:p>
        </p:txBody>
      </p:sp>
      <p:sp>
        <p:nvSpPr>
          <p:cNvPr id="5" name="Нижний колонтитул 4">
            <a:extLst>
              <a:ext uri="{FF2B5EF4-FFF2-40B4-BE49-F238E27FC236}">
                <a16:creationId xmlns:a16="http://schemas.microsoft.com/office/drawing/2014/main" xmlns="" id="{8BE257E4-61BE-4214-979E-63457ADDB3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xmlns="" id="{40F8A263-EAA6-4512-A9EB-C85D57E123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5C6B13-FA37-453B-9FCD-77DFEB918FA8}" type="slidenum">
              <a:rPr lang="ru-RU" smtClean="0"/>
              <a:t>‹#›</a:t>
            </a:fld>
            <a:endParaRPr lang="ru-RU"/>
          </a:p>
        </p:txBody>
      </p:sp>
      <p:pic>
        <p:nvPicPr>
          <p:cNvPr id="7" name="Рисунок 6">
            <a:hlinkClick r:id="rId19"/>
            <a:extLst>
              <a:ext uri="{FF2B5EF4-FFF2-40B4-BE49-F238E27FC236}">
                <a16:creationId xmlns:a16="http://schemas.microsoft.com/office/drawing/2014/main" xmlns="" id="{3338D9FF-21EF-468B-966D-AC02DDF30269}"/>
              </a:ext>
            </a:extLst>
          </p:cNvPr>
          <p:cNvPicPr>
            <a:picLocks noChangeAspect="1"/>
          </p:cNvPicPr>
          <p:nvPr userDrawn="1"/>
        </p:nvPicPr>
        <p:blipFill>
          <a:blip r:embed="rId20">
            <a:extLst>
              <a:ext uri="{28A0092B-C50C-407E-A947-70E740481C1C}">
                <a14:useLocalDpi xmlns:a14="http://schemas.microsoft.com/office/drawing/2010/main"/>
              </a:ext>
            </a:extLst>
          </a:blip>
          <a:stretch>
            <a:fillRect/>
          </a:stretch>
        </p:blipFill>
        <p:spPr>
          <a:xfrm>
            <a:off x="-1194000" y="367393"/>
            <a:ext cx="757762" cy="757762"/>
          </a:xfrm>
          <a:prstGeom prst="rect">
            <a:avLst/>
          </a:prstGeom>
        </p:spPr>
      </p:pic>
    </p:spTree>
    <p:extLst>
      <p:ext uri="{BB962C8B-B14F-4D97-AF65-F5344CB8AC3E}">
        <p14:creationId xmlns:p14="http://schemas.microsoft.com/office/powerpoint/2010/main" val="270595274"/>
      </p:ext>
    </p:extLst>
  </p:cSld>
  <p:clrMap bg1="lt1" tx1="dk1" bg2="lt2" tx2="dk2" accent1="accent1" accent2="accent2" accent3="accent3" accent4="accent4" accent5="accent5" accent6="accent6" hlink="hlink" folHlink="folHlink"/>
  <p:sldLayoutIdLst>
    <p:sldLayoutId id="2147483649" r:id="rId1"/>
    <p:sldLayoutId id="2147483664" r:id="rId2"/>
    <p:sldLayoutId id="2147483660" r:id="rId3"/>
    <p:sldLayoutId id="2147483661" r:id="rId4"/>
    <p:sldLayoutId id="2147483665" r:id="rId5"/>
    <p:sldLayoutId id="2147483666" r:id="rId6"/>
    <p:sldLayoutId id="2147483662" r:id="rId7"/>
    <p:sldLayoutId id="2147483650" r:id="rId8"/>
    <p:sldLayoutId id="2147483651" r:id="rId9"/>
    <p:sldLayoutId id="2147483652" r:id="rId10"/>
    <p:sldLayoutId id="2147483653" r:id="rId11"/>
    <p:sldLayoutId id="2147483654" r:id="rId12"/>
    <p:sldLayoutId id="2147483655" r:id="rId13"/>
    <p:sldLayoutId id="2147483656" r:id="rId14"/>
    <p:sldLayoutId id="2147483657" r:id="rId15"/>
    <p:sldLayoutId id="2147483658" r:id="rId16"/>
    <p:sldLayoutId id="2147483659" r:id="rId17"/>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xmlns="" id="{8E7EAC4F-4CA6-4923-B32A-5AC1D764DEB0}"/>
              </a:ext>
            </a:extLst>
          </p:cNvPr>
          <p:cNvSpPr>
            <a:spLocks noGrp="1"/>
          </p:cNvSpPr>
          <p:nvPr>
            <p:ph type="ctrTitle"/>
          </p:nvPr>
        </p:nvSpPr>
        <p:spPr>
          <a:xfrm>
            <a:off x="4970172" y="5511735"/>
            <a:ext cx="7065000" cy="610338"/>
          </a:xfrm>
        </p:spPr>
        <p:txBody>
          <a:bodyPr>
            <a:noAutofit/>
          </a:bodyPr>
          <a:lstStyle/>
          <a:p>
            <a:r>
              <a:rPr lang="en-US" sz="3200" dirty="0"/>
              <a:t>Medical Device Quality Management Systems </a:t>
            </a:r>
            <a:r>
              <a:rPr lang="ru-RU" sz="3200" dirty="0"/>
              <a:t/>
            </a:r>
            <a:br>
              <a:rPr lang="ru-RU" sz="3200" dirty="0"/>
            </a:br>
            <a:r>
              <a:rPr lang="en-US" sz="3200" dirty="0"/>
              <a:t>Strategy and Techniques for Improving Efficiency and </a:t>
            </a:r>
            <a:r>
              <a:rPr lang="en-US" sz="3200" dirty="0" smtClean="0"/>
              <a:t>Effectiveness</a:t>
            </a:r>
            <a:r>
              <a:rPr lang="en-US" sz="2800" dirty="0" smtClean="0"/>
              <a:t/>
            </a:r>
            <a:br>
              <a:rPr lang="en-US" sz="2800" dirty="0" smtClean="0"/>
            </a:br>
            <a:r>
              <a:rPr lang="ru-RU" sz="3200" dirty="0"/>
              <a:t>Стратегия систем управления качеством медицинских изделий и методы повышения эффективности и </a:t>
            </a:r>
            <a:r>
              <a:rPr lang="ru-RU" sz="3200" dirty="0" smtClean="0"/>
              <a:t>результативности</a:t>
            </a:r>
            <a:r>
              <a:rPr lang="en-US" sz="3200" dirty="0" smtClean="0"/>
              <a:t/>
            </a:r>
            <a:br>
              <a:rPr lang="en-US" sz="3200" dirty="0" smtClean="0"/>
            </a:br>
            <a:r>
              <a:rPr lang="ru-RU" sz="3200" dirty="0" smtClean="0"/>
              <a:t/>
            </a:r>
            <a:br>
              <a:rPr lang="ru-RU" sz="3200" dirty="0" smtClean="0"/>
            </a:br>
            <a:r>
              <a:rPr lang="en-US" sz="2800" dirty="0"/>
              <a:t>Course</a:t>
            </a:r>
            <a:r>
              <a:rPr lang="en-US" sz="2800" dirty="0" smtClean="0"/>
              <a:t>№</a:t>
            </a:r>
            <a:r>
              <a:rPr lang="ru-RU" sz="2800" dirty="0"/>
              <a:t>5</a:t>
            </a:r>
            <a:r>
              <a:rPr lang="en-US" sz="2800" dirty="0" smtClean="0"/>
              <a:t>:</a:t>
            </a:r>
            <a:r>
              <a:rPr lang="ru-RU" sz="2800" dirty="0" smtClean="0"/>
              <a:t> </a:t>
            </a:r>
            <a:r>
              <a:rPr lang="en-US" sz="3200" b="0" dirty="0"/>
              <a:t>Resource </a:t>
            </a:r>
            <a:r>
              <a:rPr lang="en-US" sz="3200" b="0" dirty="0" smtClean="0"/>
              <a:t>management</a:t>
            </a:r>
            <a:br>
              <a:rPr lang="en-US" sz="3200" b="0" dirty="0" smtClean="0"/>
            </a:br>
            <a:r>
              <a:rPr lang="ru-RU" sz="2800" dirty="0" smtClean="0"/>
              <a:t>Курс</a:t>
            </a:r>
            <a:r>
              <a:rPr lang="en-US" sz="2800" dirty="0" smtClean="0"/>
              <a:t>№</a:t>
            </a:r>
            <a:r>
              <a:rPr lang="ru-RU" sz="2800" dirty="0"/>
              <a:t>5</a:t>
            </a:r>
            <a:r>
              <a:rPr lang="en-US" sz="2800" dirty="0" smtClean="0"/>
              <a:t>: </a:t>
            </a:r>
            <a:r>
              <a:rPr lang="ru-RU" sz="2800" b="0" dirty="0"/>
              <a:t>Управление ресурсами</a:t>
            </a:r>
            <a:endParaRPr lang="ru-RU" sz="2800" b="0" dirty="0">
              <a:solidFill>
                <a:srgbClr val="2191C9"/>
              </a:solidFill>
            </a:endParaRPr>
          </a:p>
        </p:txBody>
      </p:sp>
      <p:sp>
        <p:nvSpPr>
          <p:cNvPr id="13" name="Прямоугольник 12">
            <a:extLst>
              <a:ext uri="{FF2B5EF4-FFF2-40B4-BE49-F238E27FC236}">
                <a16:creationId xmlns:a16="http://schemas.microsoft.com/office/drawing/2014/main" xmlns=""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a:extLst>
              <a:ext uri="{FF2B5EF4-FFF2-40B4-BE49-F238E27FC236}">
                <a16:creationId xmlns:a16="http://schemas.microsoft.com/office/drawing/2014/main" xmlns=""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5" name="Группа 14">
            <a:extLst>
              <a:ext uri="{FF2B5EF4-FFF2-40B4-BE49-F238E27FC236}">
                <a16:creationId xmlns:a16="http://schemas.microsoft.com/office/drawing/2014/main" xmlns=""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a16="http://schemas.microsoft.com/office/drawing/2014/main" xmlns=""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a16="http://schemas.microsoft.com/office/drawing/2014/main" xmlns=""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8" name="Группа 17">
            <a:extLst>
              <a:ext uri="{FF2B5EF4-FFF2-40B4-BE49-F238E27FC236}">
                <a16:creationId xmlns:a16="http://schemas.microsoft.com/office/drawing/2014/main" xmlns=""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a16="http://schemas.microsoft.com/office/drawing/2014/main" xmlns=""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a16="http://schemas.microsoft.com/office/drawing/2014/main" xmlns=""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pic>
        <p:nvPicPr>
          <p:cNvPr id="1028" name="Picture 4" descr="Top Tips - Building your ISO Quality Management System - PharmaLe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10653"/>
            <a:ext cx="4882071" cy="2533051"/>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20970" y="6164668"/>
            <a:ext cx="3805850" cy="246221"/>
          </a:xfrm>
          <a:prstGeom prst="rect">
            <a:avLst/>
          </a:prstGeom>
        </p:spPr>
        <p:txBody>
          <a:bodyPr wrap="none">
            <a:spAutoFit/>
          </a:bodyPr>
          <a:lstStyle/>
          <a:p>
            <a:r>
              <a:rPr lang="en-US" sz="1000" dirty="0"/>
              <a:t>https://www.pharmalex.com/wp-content/uploads/2019/04/QMS.jpg</a:t>
            </a:r>
            <a:endParaRPr lang="ru-RU" sz="1000" dirty="0"/>
          </a:p>
        </p:txBody>
      </p:sp>
      <p:sp>
        <p:nvSpPr>
          <p:cNvPr id="6" name="Подзаголовок 5"/>
          <p:cNvSpPr>
            <a:spLocks noGrp="1"/>
          </p:cNvSpPr>
          <p:nvPr>
            <p:ph type="subTitle" idx="1"/>
          </p:nvPr>
        </p:nvSpPr>
        <p:spPr>
          <a:xfrm>
            <a:off x="-609000" y="645207"/>
            <a:ext cx="9144000" cy="1655762"/>
          </a:xfrm>
        </p:spPr>
        <p:txBody>
          <a:bodyPr/>
          <a:lstStyle/>
          <a:p>
            <a:r>
              <a:rPr lang="ru-RU" dirty="0" smtClean="0"/>
              <a:t> </a:t>
            </a:r>
            <a:endParaRPr lang="ru-RU" dirty="0"/>
          </a:p>
        </p:txBody>
      </p:sp>
      <p:pic>
        <p:nvPicPr>
          <p:cNvPr id="22" name="Рисунок 21" descr="What are the Objectives of Resource Management? - Mavenlink Marketing |  Mavenlink"/>
          <p:cNvPicPr/>
          <p:nvPr/>
        </p:nvPicPr>
        <p:blipFill>
          <a:blip r:embed="rId3">
            <a:extLst>
              <a:ext uri="{28A0092B-C50C-407E-A947-70E740481C1C}">
                <a14:useLocalDpi xmlns:a14="http://schemas.microsoft.com/office/drawing/2010/main" val="0"/>
              </a:ext>
            </a:extLst>
          </a:blip>
          <a:srcRect/>
          <a:stretch>
            <a:fillRect/>
          </a:stretch>
        </p:blipFill>
        <p:spPr bwMode="auto">
          <a:xfrm>
            <a:off x="16589" y="156264"/>
            <a:ext cx="5105005" cy="2975204"/>
          </a:xfrm>
          <a:prstGeom prst="rect">
            <a:avLst/>
          </a:prstGeom>
          <a:ln>
            <a:noFill/>
          </a:ln>
          <a:effectLst>
            <a:softEdge rad="112500"/>
          </a:effectLst>
        </p:spPr>
      </p:pic>
      <p:sp>
        <p:nvSpPr>
          <p:cNvPr id="4" name="Прямоугольник 3"/>
          <p:cNvSpPr/>
          <p:nvPr/>
        </p:nvSpPr>
        <p:spPr>
          <a:xfrm>
            <a:off x="-846000" y="3096966"/>
            <a:ext cx="6096000" cy="273858"/>
          </a:xfrm>
          <a:prstGeom prst="rect">
            <a:avLst/>
          </a:prstGeom>
        </p:spPr>
        <p:txBody>
          <a:bodyPr>
            <a:spAutoFit/>
          </a:bodyPr>
          <a:lstStyle/>
          <a:p>
            <a:pPr indent="449580" algn="ctr">
              <a:lnSpc>
                <a:spcPct val="115000"/>
              </a:lnSpc>
              <a:spcAft>
                <a:spcPts val="1000"/>
              </a:spcAft>
            </a:pPr>
            <a:r>
              <a:rPr lang="en-US" sz="1050" b="1" dirty="0">
                <a:latin typeface="Bahnschrift Light SemiCondensed" panose="020B0502040204020203" pitchFamily="34" charset="0"/>
                <a:ea typeface="Calibri" panose="020F0502020204030204" pitchFamily="34" charset="0"/>
                <a:cs typeface="Times New Roman" panose="02020603050405020304" pitchFamily="18" charset="0"/>
              </a:rPr>
              <a:t>https://blog.mavenlink.com/hubfs/resource-management-planning-goals.jpg</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122676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a:extLst>
              <a:ext uri="{FF2B5EF4-FFF2-40B4-BE49-F238E27FC236}">
                <a16:creationId xmlns:a16="http://schemas.microsoft.com/office/drawing/2014/main" xmlns="" id="{9CB5E0D7-A100-4360-B842-E165E2E10A95}"/>
              </a:ext>
            </a:extLst>
          </p:cNvPr>
          <p:cNvSpPr>
            <a:spLocks noGrp="1"/>
          </p:cNvSpPr>
          <p:nvPr>
            <p:ph type="title"/>
          </p:nvPr>
        </p:nvSpPr>
        <p:spPr>
          <a:xfrm>
            <a:off x="8211000" y="195258"/>
            <a:ext cx="2295000" cy="270000"/>
          </a:xfrm>
        </p:spPr>
        <p:txBody>
          <a:bodyPr>
            <a:noAutofit/>
          </a:bodyPr>
          <a:lstStyle/>
          <a:p>
            <a:r>
              <a:rPr lang="ru-RU" sz="2800" dirty="0" smtClean="0"/>
              <a:t>ВВЕДЕНИЕ</a:t>
            </a:r>
            <a:endParaRPr lang="ru-RU" sz="2800" dirty="0">
              <a:solidFill>
                <a:srgbClr val="2191C9"/>
              </a:solidFill>
            </a:endParaRPr>
          </a:p>
        </p:txBody>
      </p:sp>
      <p:sp>
        <p:nvSpPr>
          <p:cNvPr id="8" name="Текст 7">
            <a:extLst>
              <a:ext uri="{FF2B5EF4-FFF2-40B4-BE49-F238E27FC236}">
                <a16:creationId xmlns:a16="http://schemas.microsoft.com/office/drawing/2014/main" xmlns="" id="{A98C920F-FE29-4D43-90EC-355F494088EC}"/>
              </a:ext>
            </a:extLst>
          </p:cNvPr>
          <p:cNvSpPr>
            <a:spLocks noGrp="1"/>
          </p:cNvSpPr>
          <p:nvPr>
            <p:ph type="body" sz="quarter" idx="11"/>
          </p:nvPr>
        </p:nvSpPr>
        <p:spPr>
          <a:xfrm>
            <a:off x="4866000" y="639000"/>
            <a:ext cx="7087923" cy="2115412"/>
          </a:xfrm>
        </p:spPr>
        <p:txBody>
          <a:bodyPr>
            <a:noAutofit/>
          </a:bodyPr>
          <a:lstStyle/>
          <a:p>
            <a:pPr marL="0" indent="0" algn="just">
              <a:buNone/>
            </a:pPr>
            <a:r>
              <a:rPr lang="ru-RU" sz="2400" dirty="0"/>
              <a:t> </a:t>
            </a:r>
            <a:r>
              <a:rPr lang="ru-RU" sz="1900" dirty="0"/>
              <a:t>Ресурсы являются одним из краеугольных камней системы менеджмента качества, поэтому их необходимо определять, управлять и контролировать. Стандарт ISO 13485 относится к трем видам ресурсов: человеческие ресурсы (люди, выполняющие действия в системе менеджмента качества), инфраструктура (используемая во время создания продукта) и рабочая среда (в которой реализуется медицинское устройство). Ресурсы отвечают за критические области и объемы процессов реализации. Поэтому ожидается их соответствующее определение и контроль. Ресурсы рассматриваются как инструменты поддержки СМК для достижения целей организации. Особое внимание уделяется последствиям несоответствия спецификациям или требованиям: требованиям к продукции и безопасности или нормативным требованиям. Это означает, что определение и определение ресурсов должно соответствовать целям СМК. Ресурсы должны быть компетентными, а компетентность должна быть оценена. Чтобы что-то оценить, нужна шкала измерения. Другими словами, стандарт предполагает, что вы сможете измерить совместимость ваших ресурсов с ожиданиями QMS. Кроме того, </a:t>
            </a:r>
            <a:r>
              <a:rPr lang="ru-RU" sz="1900" dirty="0" err="1"/>
              <a:t>аутсорсинговая</a:t>
            </a:r>
            <a:r>
              <a:rPr lang="ru-RU" sz="1900" dirty="0"/>
              <a:t> деятельность рассматривается как внешние ресурсы, которые необходимо определять и впоследствии контролировать.</a:t>
            </a:r>
          </a:p>
        </p:txBody>
      </p:sp>
      <p:pic>
        <p:nvPicPr>
          <p:cNvPr id="2" name="Picture 2" descr="Resources For Parents - Dana Middle School"/>
          <p:cNvPicPr>
            <a:picLocks noChangeAspect="1" noChangeArrowheads="1"/>
          </p:cNvPicPr>
          <p:nvPr/>
        </p:nvPicPr>
        <p:blipFill rotWithShape="1">
          <a:blip r:embed="rId2">
            <a:extLst>
              <a:ext uri="{28A0092B-C50C-407E-A947-70E740481C1C}">
                <a14:useLocalDpi xmlns:a14="http://schemas.microsoft.com/office/drawing/2010/main" val="0"/>
              </a:ext>
            </a:extLst>
          </a:blip>
          <a:srcRect b="3185"/>
          <a:stretch/>
        </p:blipFill>
        <p:spPr bwMode="auto">
          <a:xfrm>
            <a:off x="221005" y="510980"/>
            <a:ext cx="4634457" cy="44868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625733" y="4997843"/>
            <a:ext cx="3825000" cy="400110"/>
          </a:xfrm>
          <a:prstGeom prst="rect">
            <a:avLst/>
          </a:prstGeom>
        </p:spPr>
        <p:txBody>
          <a:bodyPr wrap="square">
            <a:spAutoFit/>
          </a:bodyPr>
          <a:lstStyle/>
          <a:p>
            <a:r>
              <a:rPr lang="ru-RU" sz="1000" dirty="0"/>
              <a:t>https://p18cdn4static.sharpschool.com/UserFiles/Servers/Server_27837714/Image/News/resources.jpg</a:t>
            </a:r>
          </a:p>
        </p:txBody>
      </p:sp>
    </p:spTree>
    <p:extLst>
      <p:ext uri="{BB962C8B-B14F-4D97-AF65-F5344CB8AC3E}">
        <p14:creationId xmlns:p14="http://schemas.microsoft.com/office/powerpoint/2010/main" val="12666740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p:txBody>
          <a:bodyPr/>
          <a:lstStyle/>
          <a:p>
            <a:pPr marL="0" indent="0">
              <a:buNone/>
            </a:pPr>
            <a:r>
              <a:rPr lang="en-US" dirty="0" smtClean="0"/>
              <a:t> </a:t>
            </a:r>
            <a:endParaRPr lang="ru-RU" dirty="0"/>
          </a:p>
        </p:txBody>
      </p:sp>
      <p:sp>
        <p:nvSpPr>
          <p:cNvPr id="6" name="Прямоугольник 5"/>
          <p:cNvSpPr/>
          <p:nvPr/>
        </p:nvSpPr>
        <p:spPr>
          <a:xfrm>
            <a:off x="344725" y="789543"/>
            <a:ext cx="6435000" cy="3970318"/>
          </a:xfrm>
          <a:prstGeom prst="rect">
            <a:avLst/>
          </a:prstGeom>
        </p:spPr>
        <p:txBody>
          <a:bodyPr wrap="square" numCol="1">
            <a:spAutoFit/>
          </a:bodyPr>
          <a:lstStyle/>
          <a:p>
            <a:pPr algn="just"/>
            <a:r>
              <a:rPr lang="en-US" dirty="0" smtClean="0"/>
              <a:t>	</a:t>
            </a:r>
            <a:r>
              <a:rPr lang="ru-RU" dirty="0"/>
              <a:t>В этом пункте «Предоставление ресурсов» рассматривается как разъяснение требований, касающихся предоставления ресурсов, необходимых для реализации медицинского изделия. Ожидается, что организация, независимо от того, выполняет ли ее роль в жизненном </a:t>
            </a:r>
            <a:r>
              <a:rPr lang="ru-RU" dirty="0" smtClean="0"/>
              <a:t>цикле</a:t>
            </a:r>
            <a:r>
              <a:rPr lang="en-US" dirty="0" smtClean="0"/>
              <a:t> </a:t>
            </a:r>
            <a:r>
              <a:rPr lang="ru-RU" dirty="0" smtClean="0"/>
              <a:t>медицинского устройства </a:t>
            </a:r>
            <a:r>
              <a:rPr lang="ru-RU" dirty="0"/>
              <a:t>в качестве производителя, дистрибьютора или поставщика услуг, будет анализировать свои потребности в ресурсах с учетом определенных организационных аспектов - другими словами, сидеть, думать, и изучить, какие ресурсы необходимы для производства и предоставления продукта в соответствии с ожиданиями, какие ресурсы доступны, как их можно развернуть и каковы ограничения ресурсов. Давайте рассмотрим требования стандарта ISO 13485:</a:t>
            </a:r>
          </a:p>
        </p:txBody>
      </p:sp>
      <p:sp>
        <p:nvSpPr>
          <p:cNvPr id="2" name="Прямоугольник 1"/>
          <p:cNvSpPr/>
          <p:nvPr/>
        </p:nvSpPr>
        <p:spPr>
          <a:xfrm>
            <a:off x="370500" y="60084"/>
            <a:ext cx="5230500" cy="523220"/>
          </a:xfrm>
          <a:prstGeom prst="rect">
            <a:avLst/>
          </a:prstGeom>
        </p:spPr>
        <p:txBody>
          <a:bodyPr wrap="square">
            <a:spAutoFit/>
          </a:bodyPr>
          <a:lstStyle/>
          <a:p>
            <a:r>
              <a:rPr lang="ru-RU" sz="2800" dirty="0"/>
              <a:t>Предоставление ресурсов</a:t>
            </a:r>
            <a:endParaRPr lang="ru-RU" sz="2400" dirty="0"/>
          </a:p>
        </p:txBody>
      </p:sp>
      <p:sp>
        <p:nvSpPr>
          <p:cNvPr id="5" name="Прямоугольник 4"/>
          <p:cNvSpPr/>
          <p:nvPr/>
        </p:nvSpPr>
        <p:spPr>
          <a:xfrm>
            <a:off x="156000" y="4914000"/>
            <a:ext cx="11250000" cy="1323439"/>
          </a:xfrm>
          <a:prstGeom prst="rect">
            <a:avLst/>
          </a:prstGeom>
        </p:spPr>
        <p:txBody>
          <a:bodyPr wrap="square" numCol="1">
            <a:spAutoFit/>
          </a:bodyPr>
          <a:lstStyle/>
          <a:p>
            <a:pPr marL="285750" lvl="0" indent="-285750">
              <a:buFont typeface="Wingdings" panose="05000000000000000000" pitchFamily="2" charset="2"/>
              <a:buChar char="Ø"/>
            </a:pPr>
            <a:r>
              <a:rPr lang="ru-RU" sz="2000" dirty="0"/>
              <a:t>Необходимо определить ресурсы, необходимые для внедрения и поддержания эффективной системы менеджмента качества.</a:t>
            </a:r>
          </a:p>
          <a:p>
            <a:pPr marL="285750" lvl="0" indent="-285750">
              <a:buFont typeface="Wingdings" panose="05000000000000000000" pitchFamily="2" charset="2"/>
              <a:buChar char="Ø"/>
            </a:pPr>
            <a:r>
              <a:rPr lang="ru-RU" sz="2000" dirty="0"/>
              <a:t>Будут определены ресурсы, необходимые для выполнения требований клиентов, а также применимые нормативные требования.</a:t>
            </a:r>
          </a:p>
        </p:txBody>
      </p:sp>
      <p:pic>
        <p:nvPicPr>
          <p:cNvPr id="2050" name="Picture 2" descr="Vision Specialist Services - Resource Provis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1000" y="684000"/>
            <a:ext cx="5107524" cy="383064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Прямоугольник 8"/>
          <p:cNvSpPr/>
          <p:nvPr/>
        </p:nvSpPr>
        <p:spPr>
          <a:xfrm>
            <a:off x="7052262" y="4544668"/>
            <a:ext cx="4905000" cy="369332"/>
          </a:xfrm>
          <a:prstGeom prst="rect">
            <a:avLst/>
          </a:prstGeom>
        </p:spPr>
        <p:txBody>
          <a:bodyPr wrap="square">
            <a:spAutoFit/>
          </a:bodyPr>
          <a:lstStyle/>
          <a:p>
            <a:r>
              <a:rPr lang="ru-RU" sz="900" dirty="0"/>
              <a:t>https://lh3.googleusercontent.com/proxy/aWZrxXqlo6pIw0sYSk11zIcwv2cvQDe1Cfhi4_wLCOkkEuQ9oHUPHIQtlwV2WJ5sBNd8_mL7As48R63WtRIizm0lq6CSQx5ba5jy6lNRDjoSPOUVFuxSQCr4oJnO0gI</a:t>
            </a:r>
          </a:p>
        </p:txBody>
      </p:sp>
    </p:spTree>
    <p:extLst>
      <p:ext uri="{BB962C8B-B14F-4D97-AF65-F5344CB8AC3E}">
        <p14:creationId xmlns:p14="http://schemas.microsoft.com/office/powerpoint/2010/main" val="2208895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a:extLst>
              <a:ext uri="{FF2B5EF4-FFF2-40B4-BE49-F238E27FC236}">
                <a16:creationId xmlns:a16="http://schemas.microsoft.com/office/drawing/2014/main" xmlns="" id="{337F4F8C-36B0-4DEE-8AA3-2EEA53A20B7A}"/>
              </a:ext>
            </a:extLst>
          </p:cNvPr>
          <p:cNvSpPr>
            <a:spLocks noGrp="1"/>
          </p:cNvSpPr>
          <p:nvPr>
            <p:ph type="title"/>
          </p:nvPr>
        </p:nvSpPr>
        <p:spPr>
          <a:xfrm>
            <a:off x="776461" y="396769"/>
            <a:ext cx="5257800" cy="1325563"/>
          </a:xfrm>
        </p:spPr>
        <p:txBody>
          <a:bodyPr/>
          <a:lstStyle/>
          <a:p>
            <a:r>
              <a:rPr lang="ru-RU" dirty="0" smtClean="0"/>
              <a:t> </a:t>
            </a:r>
            <a:endParaRPr lang="ru-RU" dirty="0">
              <a:solidFill>
                <a:srgbClr val="2191C9"/>
              </a:solidFill>
            </a:endParaRPr>
          </a:p>
        </p:txBody>
      </p:sp>
      <p:sp>
        <p:nvSpPr>
          <p:cNvPr id="16" name="Текст 7">
            <a:extLst>
              <a:ext uri="{FF2B5EF4-FFF2-40B4-BE49-F238E27FC236}">
                <a16:creationId xmlns:a16="http://schemas.microsoft.com/office/drawing/2014/main" xmlns="" id="{D89E8A8A-2FDF-4DE5-8808-AB76F94A041F}"/>
              </a:ext>
            </a:extLst>
          </p:cNvPr>
          <p:cNvSpPr>
            <a:spLocks noGrp="1"/>
          </p:cNvSpPr>
          <p:nvPr>
            <p:ph type="body" sz="quarter" idx="11"/>
          </p:nvPr>
        </p:nvSpPr>
        <p:spPr>
          <a:xfrm>
            <a:off x="30254" y="705823"/>
            <a:ext cx="12008014" cy="5569011"/>
          </a:xfrm>
        </p:spPr>
        <p:txBody>
          <a:bodyPr>
            <a:noAutofit/>
          </a:bodyPr>
          <a:lstStyle/>
          <a:p>
            <a:pPr marL="0" indent="0" algn="just">
              <a:buNone/>
            </a:pPr>
            <a:r>
              <a:rPr lang="ru-RU" sz="1800" dirty="0"/>
              <a:t>Предполагается, что вышеупомянутый производитель продукта или услуги проанализирует свои потребности в ресурсах с учетом определенных организационных аспектов. В помощь нам в стандарте представлены принципы, которые помогут нам эффективно определить ресурсы, которые будут поддерживать организацию или поставщика услуг:</a:t>
            </a:r>
          </a:p>
          <a:p>
            <a:pPr lvl="0" algn="just">
              <a:buFont typeface="Wingdings" panose="05000000000000000000" pitchFamily="2" charset="2"/>
              <a:buChar char="Ø"/>
            </a:pPr>
            <a:r>
              <a:rPr lang="ru-RU" sz="1800" dirty="0"/>
              <a:t>Требования: ресурсы предназначены для поддержки организации в выполнении требований потребителей и применимых нормативных требований. К этим типам требований я добавляю требования безопасности.</a:t>
            </a:r>
          </a:p>
          <a:p>
            <a:pPr lvl="0" algn="just">
              <a:buFont typeface="Wingdings" panose="05000000000000000000" pitchFamily="2" charset="2"/>
              <a:buChar char="Ø"/>
            </a:pPr>
            <a:r>
              <a:rPr lang="ru-RU" sz="1800" dirty="0"/>
              <a:t>Политика качества: корреляция между ресурсами и политикой качества имеет важное значение. В политике качества определяется характер организации и ее процессы, есть обязательство соответствовать требованиям потребителей, а также требования безопасности и нормативные требования, устанавливаются цели в области качества (или принципы их определения), а также определяется объем деятельности. . Пришло время определить необходимые ресурсы.</a:t>
            </a:r>
          </a:p>
          <a:p>
            <a:pPr lvl="0" algn="just">
              <a:buFont typeface="Wingdings" panose="05000000000000000000" pitchFamily="2" charset="2"/>
              <a:buChar char="Ø"/>
            </a:pPr>
            <a:r>
              <a:rPr lang="ru-RU" sz="1800" dirty="0"/>
              <a:t>Цели в области качества: определенные ресурсы должны поддерживать достижение целей в области качества.</a:t>
            </a:r>
          </a:p>
          <a:p>
            <a:pPr lvl="0" algn="just">
              <a:buFont typeface="Wingdings" panose="05000000000000000000" pitchFamily="2" charset="2"/>
              <a:buChar char="Ø"/>
            </a:pPr>
            <a:r>
              <a:rPr lang="ru-RU" sz="1800" dirty="0"/>
              <a:t>Процессы реализации: процессы являются важнейшей составляющей для реализации медицинского устройства на каждой из фаз его жизненного цикла. Эти процессы определяют количество, объем и сложность ресурсов.</a:t>
            </a:r>
          </a:p>
          <a:p>
            <a:pPr algn="just">
              <a:buFont typeface="Wingdings" panose="05000000000000000000" pitchFamily="2" charset="2"/>
              <a:buChar char="Ø"/>
            </a:pPr>
            <a:r>
              <a:rPr lang="ru-RU" sz="1800" dirty="0"/>
              <a:t>Эффективность и улучшение: ресурсы предназначены для поддержки деятельности, необходимой для достижения улучшения СМК и, как следствие, поддержания результативности СМК.</a:t>
            </a:r>
            <a:endParaRPr lang="en-US" sz="1800" dirty="0"/>
          </a:p>
        </p:txBody>
      </p:sp>
      <p:sp>
        <p:nvSpPr>
          <p:cNvPr id="17" name="Прямоугольник 16">
            <a:extLst>
              <a:ext uri="{FF2B5EF4-FFF2-40B4-BE49-F238E27FC236}">
                <a16:creationId xmlns:a16="http://schemas.microsoft.com/office/drawing/2014/main" xmlns="" id="{704C62DA-6304-485B-B8F3-C76176D2001B}"/>
              </a:ext>
            </a:extLst>
          </p:cNvPr>
          <p:cNvSpPr/>
          <p:nvPr/>
        </p:nvSpPr>
        <p:spPr>
          <a:xfrm>
            <a:off x="776461" y="3629513"/>
            <a:ext cx="5625000" cy="400110"/>
          </a:xfrm>
          <a:prstGeom prst="rect">
            <a:avLst/>
          </a:prstGeom>
        </p:spPr>
        <p:txBody>
          <a:bodyPr wrap="square">
            <a:spAutoFit/>
          </a:bodyPr>
          <a:lstStyle/>
          <a:p>
            <a:r>
              <a:rPr lang="ru-RU" sz="2000" b="1" dirty="0" smtClean="0"/>
              <a:t> </a:t>
            </a:r>
            <a:endParaRPr lang="ru-RU" dirty="0"/>
          </a:p>
        </p:txBody>
      </p:sp>
      <p:sp>
        <p:nvSpPr>
          <p:cNvPr id="18" name="Прямоугольник 17">
            <a:extLst>
              <a:ext uri="{FF2B5EF4-FFF2-40B4-BE49-F238E27FC236}">
                <a16:creationId xmlns:a16="http://schemas.microsoft.com/office/drawing/2014/main" xmlns="" id="{53715E9F-41CA-47F9-A3DA-04C12322D4A4}"/>
              </a:ext>
            </a:extLst>
          </p:cNvPr>
          <p:cNvSpPr/>
          <p:nvPr/>
        </p:nvSpPr>
        <p:spPr>
          <a:xfrm>
            <a:off x="789498" y="4614882"/>
            <a:ext cx="5625000" cy="400110"/>
          </a:xfrm>
          <a:prstGeom prst="rect">
            <a:avLst/>
          </a:prstGeom>
        </p:spPr>
        <p:txBody>
          <a:bodyPr wrap="square">
            <a:spAutoFit/>
          </a:bodyPr>
          <a:lstStyle/>
          <a:p>
            <a:r>
              <a:rPr lang="ru-RU" sz="2000" b="1" dirty="0" smtClean="0"/>
              <a:t> </a:t>
            </a:r>
            <a:endParaRPr lang="ru-RU" dirty="0"/>
          </a:p>
        </p:txBody>
      </p:sp>
      <p:sp>
        <p:nvSpPr>
          <p:cNvPr id="3" name="Прямоугольник 2"/>
          <p:cNvSpPr/>
          <p:nvPr/>
        </p:nvSpPr>
        <p:spPr>
          <a:xfrm>
            <a:off x="-21592" y="182603"/>
            <a:ext cx="5141344" cy="523220"/>
          </a:xfrm>
          <a:prstGeom prst="rect">
            <a:avLst/>
          </a:prstGeom>
        </p:spPr>
        <p:txBody>
          <a:bodyPr wrap="none">
            <a:spAutoFit/>
          </a:bodyPr>
          <a:lstStyle/>
          <a:p>
            <a:r>
              <a:rPr lang="ru-RU" sz="2800" dirty="0">
                <a:ea typeface="Calibri" panose="020F0502020204030204" pitchFamily="34" charset="0"/>
                <a:cs typeface="Times New Roman" panose="02020603050405020304" pitchFamily="18" charset="0"/>
              </a:rPr>
              <a:t>Определение ресурсов для СМК</a:t>
            </a:r>
            <a:endParaRPr lang="ru-RU" sz="2800" dirty="0"/>
          </a:p>
        </p:txBody>
      </p:sp>
      <p:pic>
        <p:nvPicPr>
          <p:cNvPr id="4" name="Рисунок 3"/>
          <p:cNvPicPr>
            <a:picLocks noChangeAspect="1"/>
          </p:cNvPicPr>
          <p:nvPr/>
        </p:nvPicPr>
        <p:blipFill>
          <a:blip r:embed="rId2"/>
          <a:stretch>
            <a:fillRect/>
          </a:stretch>
        </p:blipFill>
        <p:spPr>
          <a:xfrm>
            <a:off x="7590413" y="5139408"/>
            <a:ext cx="4611001" cy="1705439"/>
          </a:xfrm>
          <a:prstGeom prst="rect">
            <a:avLst/>
          </a:prstGeom>
          <a:ln>
            <a:noFill/>
          </a:ln>
          <a:effectLst>
            <a:softEdge rad="112500"/>
          </a:effectLst>
        </p:spPr>
      </p:pic>
      <p:sp>
        <p:nvSpPr>
          <p:cNvPr id="5" name="Прямоугольник 4"/>
          <p:cNvSpPr/>
          <p:nvPr/>
        </p:nvSpPr>
        <p:spPr>
          <a:xfrm>
            <a:off x="1821000" y="6382849"/>
            <a:ext cx="6096000" cy="230832"/>
          </a:xfrm>
          <a:prstGeom prst="rect">
            <a:avLst/>
          </a:prstGeom>
        </p:spPr>
        <p:txBody>
          <a:bodyPr>
            <a:spAutoFit/>
          </a:bodyPr>
          <a:lstStyle/>
          <a:p>
            <a:r>
              <a:rPr lang="en-US" sz="900" dirty="0"/>
              <a:t>https://reciprocity.com/wp-content/uploads/2021/06/resource_quality-management-system_featured-img_730x270.jpg</a:t>
            </a:r>
            <a:endParaRPr lang="ru-RU" sz="900" dirty="0"/>
          </a:p>
        </p:txBody>
      </p:sp>
    </p:spTree>
    <p:extLst>
      <p:ext uri="{BB962C8B-B14F-4D97-AF65-F5344CB8AC3E}">
        <p14:creationId xmlns:p14="http://schemas.microsoft.com/office/powerpoint/2010/main" val="37064320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lang="en-US" dirty="0" smtClean="0"/>
              <a:t> </a:t>
            </a:r>
            <a:endParaRPr lang="ru-RU" dirty="0"/>
          </a:p>
        </p:txBody>
      </p:sp>
      <p:sp>
        <p:nvSpPr>
          <p:cNvPr id="4" name="Текст 3"/>
          <p:cNvSpPr>
            <a:spLocks noGrp="1"/>
          </p:cNvSpPr>
          <p:nvPr>
            <p:ph type="body" sz="quarter" idx="11"/>
          </p:nvPr>
        </p:nvSpPr>
        <p:spPr>
          <a:xfrm>
            <a:off x="201000" y="639000"/>
            <a:ext cx="6705000" cy="6075000"/>
          </a:xfrm>
        </p:spPr>
        <p:txBody>
          <a:bodyPr numCol="1">
            <a:normAutofit/>
          </a:bodyPr>
          <a:lstStyle/>
          <a:p>
            <a:pPr marL="0" indent="0" algn="just">
              <a:buNone/>
            </a:pPr>
            <a:r>
              <a:rPr lang="ru-RU" sz="1800" dirty="0"/>
              <a:t>Человеческие ресурсы имеют значительный вес и влияют на процессы реализации, и от организации требуется определить и предоставить персонал, необходимый для эффективного внедрения, эксплуатации и контроля своей системы менеджмента качества и ее процессов. Чтобы проверить и подтвердить определение и развертывание подходящих человеческих ресурсов при планировании СМК, вам необходимо определить конкретные требования к определенному персоналу или функциям, связанным с его СМК и реализацией продукта. Какие требования мы можем ожидать?</a:t>
            </a:r>
          </a:p>
          <a:p>
            <a:pPr marL="0" indent="0" algn="just">
              <a:buNone/>
            </a:pPr>
            <a:r>
              <a:rPr lang="ru-RU" sz="1800" dirty="0"/>
              <a:t>Человеческие ресурсы имеют значительный вес и влияют на процессы реализации, и от организации требуется определить и предоставить персонал, необходимый для эффективного внедрения, эксплуатации и контроля своей системы менеджмента качества и ее процессов. Чтобы проверить и подтвердить определение и развертывание подходящих человеческих ресурсов при планировании СМК, вам необходимо определить конкретные требования к определенному персоналу или функциям, связанным с его СМК и реализацией продукта. Какие требования мы можем ожидать?</a:t>
            </a:r>
          </a:p>
        </p:txBody>
      </p:sp>
      <p:sp>
        <p:nvSpPr>
          <p:cNvPr id="6" name="Прямоугольник 5"/>
          <p:cNvSpPr/>
          <p:nvPr/>
        </p:nvSpPr>
        <p:spPr>
          <a:xfrm>
            <a:off x="-7217" y="115780"/>
            <a:ext cx="5873069" cy="523220"/>
          </a:xfrm>
          <a:prstGeom prst="rect">
            <a:avLst/>
          </a:prstGeom>
        </p:spPr>
        <p:txBody>
          <a:bodyPr wrap="square">
            <a:spAutoFit/>
          </a:bodyPr>
          <a:lstStyle/>
          <a:p>
            <a:r>
              <a:rPr lang="ru-RU" sz="2800" dirty="0"/>
              <a:t>Определение человеческих ресурсов</a:t>
            </a:r>
          </a:p>
        </p:txBody>
      </p:sp>
      <p:pic>
        <p:nvPicPr>
          <p:cNvPr id="3074" name="Picture 2" descr="LG Planning Group - HR/Compliance Consult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06000" y="864000"/>
            <a:ext cx="5062892" cy="32057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7" name="Прямоугольник 6"/>
          <p:cNvSpPr/>
          <p:nvPr/>
        </p:nvSpPr>
        <p:spPr>
          <a:xfrm>
            <a:off x="664987" y="5769000"/>
            <a:ext cx="7740000" cy="729430"/>
          </a:xfrm>
          <a:prstGeom prst="rect">
            <a:avLst/>
          </a:prstGeom>
        </p:spPr>
        <p:txBody>
          <a:bodyPr wrap="square">
            <a:spAutoFit/>
          </a:bodyPr>
          <a:lstStyle/>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Компетентность для выполнения действий по реализации продукции.</a:t>
            </a: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Нормативные требования</a:t>
            </a:r>
            <a:endParaRPr lang="ru-RU" dirty="0">
              <a:effectLst/>
              <a:ea typeface="Calibri" panose="020F0502020204030204" pitchFamily="34" charset="0"/>
              <a:cs typeface="Times New Roman" panose="02020603050405020304" pitchFamily="18" charset="0"/>
            </a:endParaRPr>
          </a:p>
        </p:txBody>
      </p:sp>
      <p:sp>
        <p:nvSpPr>
          <p:cNvPr id="8" name="Прямоугольник 7"/>
          <p:cNvSpPr/>
          <p:nvPr/>
        </p:nvSpPr>
        <p:spPr>
          <a:xfrm>
            <a:off x="7226300" y="4869000"/>
            <a:ext cx="4950000" cy="415498"/>
          </a:xfrm>
          <a:prstGeom prst="rect">
            <a:avLst/>
          </a:prstGeom>
        </p:spPr>
        <p:txBody>
          <a:bodyPr wrap="square">
            <a:spAutoFit/>
          </a:bodyPr>
          <a:lstStyle/>
          <a:p>
            <a:r>
              <a:rPr lang="ru-RU" sz="1050" dirty="0"/>
              <a:t>https://www.lgplanninggroup.com/hs-fs/hubfs/High%20Res%20LG%20Photos/iStock-1047823928-1.jpg?width=3255&amp;name=iStock-1047823928-1.jpg</a:t>
            </a:r>
          </a:p>
        </p:txBody>
      </p:sp>
    </p:spTree>
    <p:extLst>
      <p:ext uri="{BB962C8B-B14F-4D97-AF65-F5344CB8AC3E}">
        <p14:creationId xmlns:p14="http://schemas.microsoft.com/office/powerpoint/2010/main" val="1531021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81000" y="1224000"/>
            <a:ext cx="11527014" cy="4833499"/>
          </a:xfrm>
        </p:spPr>
        <p:txBody>
          <a:bodyPr numCol="2">
            <a:noAutofit/>
          </a:bodyPr>
          <a:lstStyle/>
          <a:p>
            <a:r>
              <a:rPr lang="ru-RU" sz="2400" dirty="0"/>
              <a:t/>
            </a:r>
            <a:br>
              <a:rPr lang="ru-RU" sz="2400" dirty="0"/>
            </a:br>
            <a:endParaRPr lang="ru-RU" sz="2100" dirty="0"/>
          </a:p>
        </p:txBody>
      </p:sp>
      <p:sp>
        <p:nvSpPr>
          <p:cNvPr id="2" name="Текст 1"/>
          <p:cNvSpPr>
            <a:spLocks noGrp="1"/>
          </p:cNvSpPr>
          <p:nvPr>
            <p:ph type="body" sz="quarter" idx="11"/>
          </p:nvPr>
        </p:nvSpPr>
        <p:spPr>
          <a:xfrm>
            <a:off x="127589" y="692838"/>
            <a:ext cx="7027267" cy="4491162"/>
          </a:xfrm>
        </p:spPr>
        <p:txBody>
          <a:bodyPr>
            <a:normAutofit/>
          </a:bodyPr>
          <a:lstStyle/>
          <a:p>
            <a:pPr marL="0" indent="0" algn="just">
              <a:buNone/>
            </a:pPr>
            <a:r>
              <a:rPr lang="ru-RU" sz="1800" dirty="0"/>
              <a:t>Ресурсы организации позволяют ей поддерживать СМК: как ресурсы влияют на профессиональные возможности и способности организации. Ограничение (внутреннее или внешнее) относится к тем условиям, при которых организация активна, которые ограничивают организацию и могут помешать организации достичь своих целей. Примером внутреннего ограничения является количество машин, развертываемых организацией. Примером внешнего ограничения является нормативное требование, побуждающее организацию выполнять определенные действия. Следует учитывать следующие возможности и ограничения</a:t>
            </a:r>
            <a:r>
              <a:rPr lang="ru-RU" sz="1800" dirty="0" smtClean="0"/>
              <a:t>:</a:t>
            </a:r>
          </a:p>
          <a:p>
            <a:pPr lvl="0">
              <a:buFont typeface="Wingdings" panose="05000000000000000000" pitchFamily="2" charset="2"/>
              <a:buChar char="Ø"/>
            </a:pPr>
            <a:r>
              <a:rPr lang="ru-RU" sz="1800" dirty="0"/>
              <a:t>Профессиональный</a:t>
            </a:r>
          </a:p>
          <a:p>
            <a:pPr lvl="0">
              <a:buFont typeface="Wingdings" panose="05000000000000000000" pitchFamily="2" charset="2"/>
              <a:buChar char="Ø"/>
            </a:pPr>
            <a:r>
              <a:rPr lang="ru-RU" sz="1800" dirty="0" smtClean="0"/>
              <a:t>Финансовые</a:t>
            </a:r>
          </a:p>
          <a:p>
            <a:pPr>
              <a:buFont typeface="Wingdings" panose="05000000000000000000" pitchFamily="2" charset="2"/>
              <a:buChar char="Ø"/>
            </a:pPr>
            <a:r>
              <a:rPr lang="ru-RU" sz="1800" dirty="0" smtClean="0"/>
              <a:t>Технологический и Нормативные</a:t>
            </a:r>
          </a:p>
          <a:p>
            <a:pPr marL="0" lvl="0" indent="0">
              <a:buNone/>
            </a:pPr>
            <a:endParaRPr lang="ru-RU" sz="1800" dirty="0" smtClean="0"/>
          </a:p>
          <a:p>
            <a:pPr marL="0" indent="0" algn="just">
              <a:buNone/>
            </a:pPr>
            <a:endParaRPr lang="ru-RU" sz="1900" dirty="0" smtClean="0"/>
          </a:p>
          <a:p>
            <a:pPr marL="0" lvl="0" indent="0" algn="just">
              <a:buNone/>
            </a:pPr>
            <a:endParaRPr lang="ru-RU" sz="2000" dirty="0"/>
          </a:p>
        </p:txBody>
      </p:sp>
      <p:sp>
        <p:nvSpPr>
          <p:cNvPr id="4" name="Прямоугольник 3"/>
          <p:cNvSpPr/>
          <p:nvPr/>
        </p:nvSpPr>
        <p:spPr>
          <a:xfrm>
            <a:off x="67678" y="177760"/>
            <a:ext cx="9917493" cy="523220"/>
          </a:xfrm>
          <a:prstGeom prst="rect">
            <a:avLst/>
          </a:prstGeom>
        </p:spPr>
        <p:txBody>
          <a:bodyPr wrap="square">
            <a:spAutoFit/>
          </a:bodyPr>
          <a:lstStyle/>
          <a:p>
            <a:r>
              <a:rPr lang="ru-RU" sz="2800" dirty="0"/>
              <a:t>Обзор ресурсов со ссылкой на возможности и ограничения</a:t>
            </a:r>
          </a:p>
        </p:txBody>
      </p:sp>
      <p:sp>
        <p:nvSpPr>
          <p:cNvPr id="5" name="Прямоугольник 4"/>
          <p:cNvSpPr/>
          <p:nvPr/>
        </p:nvSpPr>
        <p:spPr>
          <a:xfrm>
            <a:off x="228917" y="755367"/>
            <a:ext cx="6995054" cy="400110"/>
          </a:xfrm>
          <a:prstGeom prst="rect">
            <a:avLst/>
          </a:prstGeom>
        </p:spPr>
        <p:txBody>
          <a:bodyPr wrap="square">
            <a:spAutoFit/>
          </a:bodyPr>
          <a:lstStyle/>
          <a:p>
            <a:pPr algn="just"/>
            <a:endParaRPr lang="ru-RU" sz="2000" dirty="0"/>
          </a:p>
        </p:txBody>
      </p:sp>
      <p:pic>
        <p:nvPicPr>
          <p:cNvPr id="4098" name="Picture 2" descr="How to Prepare for Human Resource Planning In 2021 | by Amelia Jackson |  Mediu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flipV="1">
            <a:off x="7154856" y="638999"/>
            <a:ext cx="5039002" cy="300174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8211000" y="3666711"/>
            <a:ext cx="6096000" cy="246221"/>
          </a:xfrm>
          <a:prstGeom prst="rect">
            <a:avLst/>
          </a:prstGeom>
        </p:spPr>
        <p:txBody>
          <a:bodyPr>
            <a:spAutoFit/>
          </a:bodyPr>
          <a:lstStyle/>
          <a:p>
            <a:r>
              <a:rPr lang="ru-RU" sz="1000" dirty="0"/>
              <a:t>https://miro.medium.com/max/3080/0*jXEvoUsGQx3h-Ben.jpeg</a:t>
            </a:r>
          </a:p>
        </p:txBody>
      </p:sp>
      <p:sp>
        <p:nvSpPr>
          <p:cNvPr id="8" name="Прямоугольник 7"/>
          <p:cNvSpPr/>
          <p:nvPr/>
        </p:nvSpPr>
        <p:spPr>
          <a:xfrm>
            <a:off x="67678" y="4448653"/>
            <a:ext cx="12193857" cy="2131866"/>
          </a:xfrm>
          <a:prstGeom prst="rect">
            <a:avLst/>
          </a:prstGeom>
        </p:spPr>
        <p:txBody>
          <a:bodyPr wrap="square">
            <a:spAutoFit/>
          </a:bodyPr>
          <a:lstStyle/>
          <a:p>
            <a:pPr indent="449580" algn="just">
              <a:lnSpc>
                <a:spcPct val="115000"/>
              </a:lnSpc>
              <a:spcAft>
                <a:spcPts val="1000"/>
              </a:spcAft>
            </a:pPr>
            <a:r>
              <a:rPr lang="ru-RU" dirty="0">
                <a:ea typeface="Calibri" panose="020F0502020204030204" pitchFamily="34" charset="0"/>
                <a:cs typeface="Times New Roman" panose="02020603050405020304" pitchFamily="18" charset="0"/>
              </a:rPr>
              <a:t>Анализ этих возможностей и ограничений покажет, какие ресурсы необходимы, какие доступны и какие действия должны выполняться внешними поставщиками. Как вы можете провести такой обзор? Для простоты я предлагаю следующий метод. В этом методе мы рассматриваем каждое действие с точки зрения входов и выходов (процессный подход) и пытаемся определить необходимые ресурсы для выполнения этого действия. Я буду использовать пример подготовки обзорной работы:</a:t>
            </a:r>
            <a:endParaRPr lang="ru-RU" sz="1400" dirty="0">
              <a:ea typeface="Calibri" panose="020F0502020204030204" pitchFamily="34" charset="0"/>
              <a:cs typeface="Times New Roman" panose="02020603050405020304" pitchFamily="18" charset="0"/>
            </a:endParaRPr>
          </a:p>
          <a:p>
            <a:pPr indent="449580" algn="just">
              <a:lnSpc>
                <a:spcPct val="115000"/>
              </a:lnSpc>
              <a:spcAft>
                <a:spcPts val="1000"/>
              </a:spcAft>
            </a:pPr>
            <a:r>
              <a:rPr lang="ru-RU" dirty="0">
                <a:ea typeface="Calibri" panose="020F0502020204030204" pitchFamily="34" charset="0"/>
                <a:cs typeface="Times New Roman" panose="02020603050405020304" pitchFamily="18" charset="0"/>
              </a:rPr>
              <a:t>Название деятельности: Подготовка к работе - подготовка заказа клиента на изготовление.</a:t>
            </a:r>
            <a:endParaRPr lang="ru-RU" sz="1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423750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909000"/>
            <a:ext cx="11527014" cy="694278"/>
          </a:xfrm>
        </p:spPr>
        <p:txBody>
          <a:bodyPr>
            <a:noAutofit/>
          </a:bodyPr>
          <a:lstStyle/>
          <a:p>
            <a:pPr lvl="0"/>
            <a:r>
              <a:rPr lang="ru-RU" sz="2400" dirty="0"/>
              <a:t>Предоставление ресурсов для улучшения и оценка будущих ресурсов</a:t>
            </a:r>
            <a:r>
              <a:rPr lang="en-US" sz="2800" dirty="0" smtClean="0"/>
              <a:t/>
            </a:r>
            <a:br>
              <a:rPr lang="en-US" sz="2800" dirty="0" smtClean="0"/>
            </a:br>
            <a:r>
              <a:rPr lang="en-US" sz="2800" dirty="0" smtClean="0"/>
              <a:t/>
            </a:r>
            <a:br>
              <a:rPr lang="en-US" sz="2800" dirty="0" smtClean="0"/>
            </a:br>
            <a:r>
              <a:rPr lang="en-US" sz="2800" dirty="0" smtClean="0"/>
              <a:t> </a:t>
            </a:r>
            <a:r>
              <a:rPr lang="ru-RU" sz="2800" dirty="0"/>
              <a:t/>
            </a:r>
            <a:br>
              <a:rPr lang="ru-RU" sz="2800" dirty="0"/>
            </a:br>
            <a:r>
              <a:rPr lang="ru-RU" sz="2800" dirty="0"/>
              <a:t/>
            </a:r>
            <a:br>
              <a:rPr lang="ru-RU" sz="2800" dirty="0"/>
            </a:br>
            <a:endParaRPr lang="ru-RU" sz="2400" dirty="0"/>
          </a:p>
        </p:txBody>
      </p:sp>
      <p:sp>
        <p:nvSpPr>
          <p:cNvPr id="2" name="Текст 1"/>
          <p:cNvSpPr>
            <a:spLocks noGrp="1"/>
          </p:cNvSpPr>
          <p:nvPr>
            <p:ph type="body" sz="quarter" idx="11"/>
          </p:nvPr>
        </p:nvSpPr>
        <p:spPr>
          <a:xfrm>
            <a:off x="201000" y="774000"/>
            <a:ext cx="5805000" cy="5850000"/>
          </a:xfrm>
        </p:spPr>
        <p:txBody>
          <a:bodyPr numCol="1">
            <a:noAutofit/>
          </a:bodyPr>
          <a:lstStyle/>
          <a:p>
            <a:pPr marL="0" indent="0" algn="just">
              <a:buNone/>
            </a:pPr>
            <a:r>
              <a:rPr lang="ru-RU" sz="1900" dirty="0" smtClean="0"/>
              <a:t>	При </a:t>
            </a:r>
            <a:r>
              <a:rPr lang="ru-RU" sz="1900" dirty="0"/>
              <a:t>планировании деятельности по улучшению организация должна проанализировать и определить, какие ресурсы требуются для достижения целей улучшения. Такие действия, как определение потребности в улучшении, анализ данных, планирование изменений и действия по управлению рисками, будут определять необходимые ресурсы, такие как знания, компетентность, инфраструктуры, инструменты и рабочую среду.</a:t>
            </a:r>
          </a:p>
          <a:p>
            <a:pPr marL="0" indent="0" algn="just">
              <a:buNone/>
            </a:pPr>
            <a:r>
              <a:rPr lang="ru-RU" sz="1900" dirty="0" smtClean="0"/>
              <a:t>	При </a:t>
            </a:r>
            <a:r>
              <a:rPr lang="ru-RU" sz="1900" dirty="0"/>
              <a:t>анализе требуемых ресурсов организация должна оценить потребность в будущих ресурсах, включая необходимую квалификацию лиц, которые будут участвовать в будущих планах. Другими словами, когда вы что-то планируете, будь то улучшение, новый продукт, новая функция для существующего продукта или устранение риска, обращайтесь к требованию ресурсов. В этом документе должны быть рассмотрены все пять аспектов: требования к системе менеджмента качества, политика в области качества, цели в области качества, процессы реализации и улучшения.</a:t>
            </a:r>
          </a:p>
        </p:txBody>
      </p:sp>
      <p:pic>
        <p:nvPicPr>
          <p:cNvPr id="5122" name="Picture 2" descr="Future proof your Human Resources strategy: 5 critical steps - Insperit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3429" y="1000820"/>
            <a:ext cx="6096000" cy="287655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6546000" y="4149000"/>
            <a:ext cx="4749000" cy="400110"/>
          </a:xfrm>
          <a:prstGeom prst="rect">
            <a:avLst/>
          </a:prstGeom>
        </p:spPr>
        <p:txBody>
          <a:bodyPr wrap="square">
            <a:spAutoFit/>
          </a:bodyPr>
          <a:lstStyle/>
          <a:p>
            <a:r>
              <a:rPr lang="ru-RU" sz="1000" dirty="0"/>
              <a:t>https://www.insperity.com/wp-content/uploads/2016/01/5-critical-steps-to-future-proofing-your-human-resources-strategy-640x3021.png</a:t>
            </a:r>
          </a:p>
        </p:txBody>
      </p:sp>
    </p:spTree>
    <p:extLst>
      <p:ext uri="{BB962C8B-B14F-4D97-AF65-F5344CB8AC3E}">
        <p14:creationId xmlns:p14="http://schemas.microsoft.com/office/powerpoint/2010/main" val="8309994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71000" y="189000"/>
            <a:ext cx="4635000" cy="783499"/>
          </a:xfrm>
        </p:spPr>
        <p:txBody>
          <a:bodyPr>
            <a:noAutofit/>
          </a:bodyPr>
          <a:lstStyle/>
          <a:p>
            <a:r>
              <a:rPr lang="en-US" sz="2800" dirty="0" smtClean="0"/>
              <a:t> </a:t>
            </a:r>
            <a:r>
              <a:rPr lang="ru-RU" sz="2800" dirty="0" smtClean="0"/>
              <a:t>Ссылка на управление рисками</a:t>
            </a:r>
            <a:endParaRPr lang="ru-RU" sz="2400" dirty="0"/>
          </a:p>
        </p:txBody>
      </p:sp>
      <p:sp>
        <p:nvSpPr>
          <p:cNvPr id="4" name="Текст 3"/>
          <p:cNvSpPr>
            <a:spLocks noGrp="1"/>
          </p:cNvSpPr>
          <p:nvPr>
            <p:ph type="body" sz="quarter" idx="11"/>
          </p:nvPr>
        </p:nvSpPr>
        <p:spPr>
          <a:xfrm>
            <a:off x="156000" y="1224000"/>
            <a:ext cx="5265000" cy="6030000"/>
          </a:xfrm>
        </p:spPr>
        <p:txBody>
          <a:bodyPr numCol="1">
            <a:normAutofit/>
          </a:bodyPr>
          <a:lstStyle/>
          <a:p>
            <a:pPr marL="0" indent="0" algn="just">
              <a:buNone/>
            </a:pPr>
            <a:r>
              <a:rPr lang="ru-RU" sz="2000" dirty="0" smtClean="0"/>
              <a:t>Предоставление </a:t>
            </a:r>
            <a:r>
              <a:rPr lang="ru-RU" sz="2000" dirty="0"/>
              <a:t>ресурсов также относится к выявлению и распределению адекватных ресурсов, необходимых для деятельности по управлению рисками. Основная цель - обеспечить выделение соответствующих ресурсов для эффективности процессов и действий, связанных с управлением рисками</a:t>
            </a:r>
            <a:r>
              <a:rPr lang="ru-RU" sz="2000" dirty="0" smtClean="0"/>
              <a:t>:</a:t>
            </a:r>
          </a:p>
          <a:p>
            <a:pPr marL="0" indent="0" algn="just">
              <a:buNone/>
            </a:pPr>
            <a:endParaRPr lang="ru-RU" sz="2000" dirty="0"/>
          </a:p>
          <a:p>
            <a:pPr lvl="0" algn="just">
              <a:buFont typeface="Wingdings" panose="05000000000000000000" pitchFamily="2" charset="2"/>
              <a:buChar char="Ø"/>
            </a:pPr>
            <a:r>
              <a:rPr lang="ru-RU" sz="2000" dirty="0"/>
              <a:t>Определение необходимой квалификации для человеческих ресурсов</a:t>
            </a:r>
          </a:p>
          <a:p>
            <a:pPr lvl="0" algn="just">
              <a:buFont typeface="Wingdings" panose="05000000000000000000" pitchFamily="2" charset="2"/>
              <a:buChar char="Ø"/>
            </a:pPr>
            <a:r>
              <a:rPr lang="ru-RU" sz="2000" dirty="0"/>
              <a:t>Определение необходимых инструментов и оборудования, которые будут поддерживать деятельность по управлению рисками.</a:t>
            </a:r>
          </a:p>
          <a:p>
            <a:pPr lvl="0" algn="just">
              <a:buFont typeface="Wingdings" panose="05000000000000000000" pitchFamily="2" charset="2"/>
              <a:buChar char="Ø"/>
            </a:pPr>
            <a:r>
              <a:rPr lang="ru-RU" sz="2000" dirty="0"/>
              <a:t>Выявление тех факторов производственной среды, которые могут влиять на деятельность по управлению рисками или участвовать в ней.</a:t>
            </a:r>
          </a:p>
          <a:p>
            <a:pPr marL="0" lvl="0" indent="0" algn="just">
              <a:buNone/>
            </a:pPr>
            <a:endParaRPr lang="ru-RU" sz="2000" dirty="0"/>
          </a:p>
        </p:txBody>
      </p:sp>
      <p:pic>
        <p:nvPicPr>
          <p:cNvPr id="6146" name="Picture 2" descr="Addressing the Full Spectrum of Risks | Expert Commentary | IRMI.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61000" y="324000"/>
            <a:ext cx="6231000" cy="623100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6546000" y="6399000"/>
            <a:ext cx="6096000" cy="246221"/>
          </a:xfrm>
          <a:prstGeom prst="rect">
            <a:avLst/>
          </a:prstGeom>
        </p:spPr>
        <p:txBody>
          <a:bodyPr>
            <a:spAutoFit/>
          </a:bodyPr>
          <a:lstStyle/>
          <a:p>
            <a:r>
              <a:rPr lang="ru-RU" sz="1000" dirty="0"/>
              <a:t>https://www.irmi.com/images/default-source/article-images/risk-management/risk-falling.jpg?sfvrsn=4</a:t>
            </a:r>
          </a:p>
        </p:txBody>
      </p:sp>
    </p:spTree>
    <p:extLst>
      <p:ext uri="{BB962C8B-B14F-4D97-AF65-F5344CB8AC3E}">
        <p14:creationId xmlns:p14="http://schemas.microsoft.com/office/powerpoint/2010/main" val="19846235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01000" y="52849"/>
            <a:ext cx="4725000" cy="523220"/>
          </a:xfrm>
          <a:prstGeom prst="rect">
            <a:avLst/>
          </a:prstGeom>
        </p:spPr>
        <p:txBody>
          <a:bodyPr wrap="square">
            <a:spAutoFit/>
          </a:bodyPr>
          <a:lstStyle/>
          <a:p>
            <a:pPr algn="just"/>
            <a:r>
              <a:rPr lang="ru-RU" sz="2800" dirty="0"/>
              <a:t>Человеческие ресурсы</a:t>
            </a:r>
            <a:endParaRPr lang="ru-RU" sz="2400" dirty="0"/>
          </a:p>
        </p:txBody>
      </p:sp>
      <p:sp>
        <p:nvSpPr>
          <p:cNvPr id="3" name="Прямоугольник 2"/>
          <p:cNvSpPr/>
          <p:nvPr/>
        </p:nvSpPr>
        <p:spPr>
          <a:xfrm>
            <a:off x="0" y="459000"/>
            <a:ext cx="12192000" cy="6189900"/>
          </a:xfrm>
          <a:prstGeom prst="rect">
            <a:avLst/>
          </a:prstGeom>
        </p:spPr>
        <p:txBody>
          <a:bodyPr wrap="square">
            <a:spAutoFit/>
          </a:bodyPr>
          <a:lstStyle/>
          <a:p>
            <a:pPr indent="449580" algn="just">
              <a:lnSpc>
                <a:spcPct val="115000"/>
              </a:lnSpc>
              <a:spcAft>
                <a:spcPts val="1000"/>
              </a:spcAft>
            </a:pPr>
            <a:r>
              <a:rPr lang="ru-RU" dirty="0">
                <a:latin typeface="Bahnschrift Light" panose="020B0502040204020203" pitchFamily="34" charset="0"/>
                <a:ea typeface="Calibri" panose="020F0502020204030204" pitchFamily="34" charset="0"/>
                <a:cs typeface="Times New Roman" panose="02020603050405020304" pitchFamily="18" charset="0"/>
              </a:rPr>
              <a:t>Человеческие ресурсы считаются ресурсом для реализации продукта медицинского устройства, его компонентов или связанных услуг и имеют цели, вытекающие из типа медицинского устройства, стратегии организации и процессов, управляющих системой менеджмента качества. </a:t>
            </a:r>
            <a:r>
              <a:rPr lang="ru-RU" dirty="0" smtClean="0">
                <a:latin typeface="Bahnschrift Light" panose="020B0502040204020203" pitchFamily="34" charset="0"/>
                <a:ea typeface="Calibri" panose="020F0502020204030204" pitchFamily="34" charset="0"/>
                <a:cs typeface="Times New Roman" panose="02020603050405020304" pitchFamily="18" charset="0"/>
              </a:rPr>
              <a:t>Потребности </a:t>
            </a:r>
            <a:r>
              <a:rPr lang="ru-RU" dirty="0">
                <a:latin typeface="Bahnschrift Light" panose="020B0502040204020203" pitchFamily="34" charset="0"/>
                <a:ea typeface="Calibri" panose="020F0502020204030204" pitchFamily="34" charset="0"/>
                <a:cs typeface="Times New Roman" panose="02020603050405020304" pitchFamily="18" charset="0"/>
              </a:rPr>
              <a:t>в компетенциях следует определять систематическим образом, чтобы они могли выполнять эти цели и задачи, а также соответствовать требованиям к продукции и безопасности, а также нормативным требованиям. Обучение и квалификация должны быть запланированы, чтобы способствовать достижению этих целей, задач, технических характеристик продукции и безопасности, а также нормативных требований. При планировании человеческих ресурсов для процессов жизненного цикла организация должна руководствоваться следующими требованиями стандарта ISO 13485:</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Times New Roman" panose="02020603050405020304" pitchFamily="18" charset="0"/>
              </a:rPr>
              <a:t>Организация должна гарантировать, что персонал и сотрудники, выполняющие действия, задачи и работу, которые влияют на качество и соответствие продукции, будут компетентными с точки зрения соответствующего образования, обучения, навыков и опыта.</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Times New Roman" panose="02020603050405020304" pitchFamily="18" charset="0"/>
              </a:rPr>
              <a:t>Организация должна задокументировать один или несколько процессов и действий для установления компетентности, обеспечения необходимого обучения и обеспечения осведомленности персонала.</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Times New Roman" panose="02020603050405020304" pitchFamily="18" charset="0"/>
              </a:rPr>
              <a:t>Для каждой функции или роли, выполняющей деятельность, которая может повлиять на качество продукции или ее соответствие требованиям, организация должна определить необходимую квалификацию, обучение и сертификаты, необходимые для работы.</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r>
              <a:rPr lang="ru-RU" dirty="0" smtClean="0">
                <a:latin typeface="Bahnschrift Light" panose="020B0502040204020203" pitchFamily="34" charset="0"/>
                <a:ea typeface="Calibri" panose="020F0502020204030204" pitchFamily="34" charset="0"/>
                <a:cs typeface="Times New Roman" panose="02020603050405020304" pitchFamily="18" charset="0"/>
              </a:rPr>
              <a:t>Примечание</a:t>
            </a:r>
            <a:r>
              <a:rPr lang="ru-RU" dirty="0">
                <a:latin typeface="Bahnschrift Light" panose="020B0502040204020203" pitchFamily="34" charset="0"/>
                <a:ea typeface="Calibri" panose="020F0502020204030204" pitchFamily="34" charset="0"/>
                <a:cs typeface="Times New Roman" panose="02020603050405020304" pitchFamily="18" charset="0"/>
              </a:rPr>
              <a:t>. Методология оценки эффективности учебных мероприятий должна быть пропорциональна риску, связанному с работой, для которой проводится обучение или другие действия.</a:t>
            </a:r>
            <a:endParaRPr lang="ru-RU" dirty="0"/>
          </a:p>
        </p:txBody>
      </p:sp>
    </p:spTree>
    <p:extLst>
      <p:ext uri="{BB962C8B-B14F-4D97-AF65-F5344CB8AC3E}">
        <p14:creationId xmlns:p14="http://schemas.microsoft.com/office/powerpoint/2010/main" val="16819055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600" y="29078"/>
            <a:ext cx="4569093" cy="1079999"/>
          </a:xfrm>
        </p:spPr>
        <p:txBody>
          <a:bodyPr>
            <a:noAutofit/>
          </a:bodyPr>
          <a:lstStyle/>
          <a:p>
            <a:r>
              <a:rPr lang="ru-RU" sz="2800" dirty="0"/>
              <a:t>Ведение документированной процедуры</a:t>
            </a:r>
          </a:p>
        </p:txBody>
      </p:sp>
      <p:sp>
        <p:nvSpPr>
          <p:cNvPr id="4" name="Текст 3"/>
          <p:cNvSpPr>
            <a:spLocks noGrp="1"/>
          </p:cNvSpPr>
          <p:nvPr>
            <p:ph type="body" sz="quarter" idx="11"/>
          </p:nvPr>
        </p:nvSpPr>
        <p:spPr>
          <a:xfrm>
            <a:off x="2743" y="994110"/>
            <a:ext cx="5986000" cy="2250000"/>
          </a:xfrm>
        </p:spPr>
        <p:txBody>
          <a:bodyPr numCol="1">
            <a:noAutofit/>
          </a:bodyPr>
          <a:lstStyle/>
          <a:p>
            <a:pPr marL="0" indent="0" algn="just">
              <a:buNone/>
            </a:pPr>
            <a:r>
              <a:rPr lang="ru-RU" sz="1900" dirty="0" smtClean="0"/>
              <a:t>Организация </a:t>
            </a:r>
            <a:r>
              <a:rPr lang="ru-RU" sz="1900" dirty="0"/>
              <a:t>должна поддерживать один или несколько документированных процессов со следующими целями:</a:t>
            </a:r>
          </a:p>
          <a:p>
            <a:pPr lvl="0" algn="just"/>
            <a:r>
              <a:rPr lang="ru-RU" sz="1900" dirty="0"/>
              <a:t>Установление компетентности - определение требуемой компетентности для работы с СМК и выполнения действий по жизненному циклу продукции.</a:t>
            </a:r>
          </a:p>
          <a:p>
            <a:pPr lvl="0" algn="just"/>
            <a:r>
              <a:rPr lang="ru-RU" sz="1900" dirty="0"/>
              <a:t>Обеспечение необходимого обучения - определение необходимых потребностей в обучении для достижения компетентности сотрудников и планирование мероприятий по предоставлению такого обучения.</a:t>
            </a:r>
          </a:p>
          <a:p>
            <a:pPr lvl="0" algn="just"/>
            <a:r>
              <a:rPr lang="ru-RU" sz="1900" dirty="0"/>
              <a:t>Обеспечение осведомленности персонала - Повышение мотивации и преданности сотрудников относительно СМК.</a:t>
            </a:r>
          </a:p>
          <a:p>
            <a:pPr marL="0" indent="0" algn="just">
              <a:buNone/>
            </a:pPr>
            <a:r>
              <a:rPr lang="ru-RU" sz="1900" dirty="0"/>
              <a:t>В этом разделе я обсуждаю все эти вопросы и предлагаю множество методов для достижения этих требований и их внедрения в </a:t>
            </a:r>
            <a:r>
              <a:rPr lang="en-US" sz="1900" dirty="0"/>
              <a:t>QMS</a:t>
            </a:r>
            <a:r>
              <a:rPr lang="ru-RU" sz="1900" dirty="0"/>
              <a:t>. Эти методы должны быть описаны в вашей документированной процедуре.</a:t>
            </a:r>
          </a:p>
        </p:txBody>
      </p:sp>
      <p:sp>
        <p:nvSpPr>
          <p:cNvPr id="2" name="Прямоугольник 1"/>
          <p:cNvSpPr/>
          <p:nvPr/>
        </p:nvSpPr>
        <p:spPr>
          <a:xfrm>
            <a:off x="201000" y="2844000"/>
            <a:ext cx="5265000" cy="400110"/>
          </a:xfrm>
          <a:prstGeom prst="rect">
            <a:avLst/>
          </a:prstGeom>
        </p:spPr>
        <p:txBody>
          <a:bodyPr wrap="square">
            <a:spAutoFit/>
          </a:bodyPr>
          <a:lstStyle/>
          <a:p>
            <a:pPr algn="just"/>
            <a:r>
              <a:rPr lang="en-US" sz="2000" dirty="0"/>
              <a:t> </a:t>
            </a:r>
            <a:r>
              <a:rPr lang="en-US" sz="2000" dirty="0" smtClean="0"/>
              <a:t>     </a:t>
            </a:r>
            <a:endParaRPr lang="ru-RU" sz="2000" dirty="0"/>
          </a:p>
        </p:txBody>
      </p:sp>
      <p:pic>
        <p:nvPicPr>
          <p:cNvPr id="7170" name="Picture 2" descr="The Importance of Documenting Service Procedures - IA Business Adviso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354219"/>
            <a:ext cx="5849946" cy="38964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5" name="Прямоугольник 4"/>
          <p:cNvSpPr/>
          <p:nvPr/>
        </p:nvSpPr>
        <p:spPr>
          <a:xfrm>
            <a:off x="6501000" y="6399000"/>
            <a:ext cx="6096000" cy="246221"/>
          </a:xfrm>
          <a:prstGeom prst="rect">
            <a:avLst/>
          </a:prstGeom>
        </p:spPr>
        <p:txBody>
          <a:bodyPr>
            <a:spAutoFit/>
          </a:bodyPr>
          <a:lstStyle/>
          <a:p>
            <a:r>
              <a:rPr lang="ru-RU" sz="1000" dirty="0"/>
              <a:t>http://iabusinessadvisors.com/wp-content/uploads/2015/05/Policy-Procedure-Writer-Houston-1.jpg</a:t>
            </a:r>
          </a:p>
        </p:txBody>
      </p:sp>
    </p:spTree>
    <p:extLst>
      <p:ext uri="{BB962C8B-B14F-4D97-AF65-F5344CB8AC3E}">
        <p14:creationId xmlns:p14="http://schemas.microsoft.com/office/powerpoint/2010/main" val="1185241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p:cNvSpPr/>
          <p:nvPr/>
        </p:nvSpPr>
        <p:spPr>
          <a:xfrm>
            <a:off x="5052600" y="414000"/>
            <a:ext cx="7044971" cy="6093976"/>
          </a:xfrm>
          <a:prstGeom prst="rect">
            <a:avLst/>
          </a:prstGeom>
        </p:spPr>
        <p:txBody>
          <a:bodyPr wrap="square">
            <a:spAutoFit/>
          </a:bodyPr>
          <a:lstStyle/>
          <a:p>
            <a:pPr algn="just"/>
            <a:r>
              <a:rPr lang="ru-RU" sz="1950" dirty="0"/>
              <a:t>В основном, следующие вопросы должны быть охвачены документированной процедурой (или более, если вы выберете):</a:t>
            </a:r>
          </a:p>
          <a:p>
            <a:pPr marL="285750" lvl="0" indent="-285750" algn="just">
              <a:buFont typeface="Wingdings" panose="05000000000000000000" pitchFamily="2" charset="2"/>
              <a:buChar char="Ø"/>
            </a:pPr>
            <a:r>
              <a:rPr lang="ru-RU" sz="1950" dirty="0"/>
              <a:t>Опишите, как определяется обучение для поддержания компетентности сотрудников:</a:t>
            </a:r>
          </a:p>
          <a:p>
            <a:pPr marL="285750" lvl="0" indent="-285750" algn="just">
              <a:buFont typeface="Wingdings" panose="05000000000000000000" pitchFamily="2" charset="2"/>
              <a:buChar char="Ø"/>
            </a:pPr>
            <a:r>
              <a:rPr lang="ru-RU" sz="1950" dirty="0"/>
              <a:t>Кто отвечает за идентификацию?</a:t>
            </a:r>
          </a:p>
          <a:p>
            <a:pPr marL="285750" lvl="0" indent="-285750" algn="just">
              <a:buFont typeface="Wingdings" panose="05000000000000000000" pitchFamily="2" charset="2"/>
              <a:buChar char="Ø"/>
            </a:pPr>
            <a:r>
              <a:rPr lang="ru-RU" sz="1950" dirty="0"/>
              <a:t>Каковы принципы определения потребностей в обучении (образование, нормативные требования, знания, опыт и т. Д.)?</a:t>
            </a:r>
          </a:p>
          <a:p>
            <a:pPr marL="285750" lvl="0" indent="-285750" algn="just">
              <a:buFont typeface="Wingdings" panose="05000000000000000000" pitchFamily="2" charset="2"/>
              <a:buChar char="Ø"/>
            </a:pPr>
            <a:r>
              <a:rPr lang="ru-RU" sz="1950" dirty="0"/>
              <a:t>Какие записи, например, должностные инструкции?</a:t>
            </a:r>
          </a:p>
          <a:p>
            <a:pPr marL="285750" lvl="0" indent="-285750" algn="just">
              <a:buFont typeface="Wingdings" panose="05000000000000000000" pitchFamily="2" charset="2"/>
              <a:buChar char="Ø"/>
            </a:pPr>
            <a:r>
              <a:rPr lang="ru-RU" sz="1950" dirty="0"/>
              <a:t>Опишите, как управление обучением осуществляется в QMS:</a:t>
            </a:r>
          </a:p>
          <a:p>
            <a:pPr marL="285750" lvl="0" indent="-285750" algn="just">
              <a:buFont typeface="Wingdings" panose="05000000000000000000" pitchFamily="2" charset="2"/>
              <a:buChar char="Ø"/>
            </a:pPr>
            <a:r>
              <a:rPr lang="ru-RU" sz="1950" dirty="0"/>
              <a:t>Как сотрудники проходят обучение при приеме на работу</a:t>
            </a:r>
          </a:p>
          <a:p>
            <a:pPr marL="285750" lvl="0" indent="-285750" algn="just">
              <a:buFont typeface="Wingdings" panose="05000000000000000000" pitchFamily="2" charset="2"/>
              <a:buChar char="Ø"/>
            </a:pPr>
            <a:r>
              <a:rPr lang="ru-RU" sz="1950" dirty="0"/>
              <a:t>Как сотрудник сертифицирован для выполнения его или ее должности</a:t>
            </a:r>
          </a:p>
          <a:p>
            <a:pPr marL="285750" lvl="0" indent="-285750" algn="just">
              <a:buFont typeface="Wingdings" panose="05000000000000000000" pitchFamily="2" charset="2"/>
              <a:buChar char="Ø"/>
            </a:pPr>
            <a:r>
              <a:rPr lang="ru-RU" sz="1950" dirty="0"/>
              <a:t>Как планируется и предоставляется постоянное обучение</a:t>
            </a:r>
          </a:p>
          <a:p>
            <a:pPr marL="285750" lvl="0" indent="-285750" algn="just">
              <a:buFont typeface="Wingdings" panose="05000000000000000000" pitchFamily="2" charset="2"/>
              <a:buChar char="Ø"/>
            </a:pPr>
            <a:r>
              <a:rPr lang="ru-RU" sz="1950" dirty="0"/>
              <a:t>Какие записи ожидаются: план тренировок, программа тренировок и т. Д.</a:t>
            </a:r>
          </a:p>
          <a:p>
            <a:pPr marL="285750" lvl="0" indent="-285750" algn="just">
              <a:buFont typeface="Wingdings" panose="05000000000000000000" pitchFamily="2" charset="2"/>
              <a:buChar char="Ø"/>
            </a:pPr>
            <a:r>
              <a:rPr lang="ru-RU" sz="1950" dirty="0"/>
              <a:t>Опишите, как оцениваются сотрудники и их компетентность.</a:t>
            </a:r>
          </a:p>
          <a:p>
            <a:pPr marL="285750" indent="-285750" algn="just">
              <a:buFont typeface="Wingdings" panose="05000000000000000000" pitchFamily="2" charset="2"/>
              <a:buChar char="Ø"/>
            </a:pPr>
            <a:r>
              <a:rPr lang="ru-RU" sz="1950" dirty="0"/>
              <a:t>Опишите, как внедряется и повышается осведомленность в QMS.</a:t>
            </a:r>
          </a:p>
        </p:txBody>
      </p:sp>
      <p:pic>
        <p:nvPicPr>
          <p:cNvPr id="3" name="Рисунок 2"/>
          <p:cNvPicPr>
            <a:picLocks noChangeAspect="1"/>
          </p:cNvPicPr>
          <p:nvPr/>
        </p:nvPicPr>
        <p:blipFill>
          <a:blip r:embed="rId2"/>
          <a:stretch>
            <a:fillRect/>
          </a:stretch>
        </p:blipFill>
        <p:spPr>
          <a:xfrm>
            <a:off x="111000" y="414000"/>
            <a:ext cx="4941600" cy="35202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Прямоугольник 3"/>
          <p:cNvSpPr/>
          <p:nvPr/>
        </p:nvSpPr>
        <p:spPr>
          <a:xfrm>
            <a:off x="111000" y="6140977"/>
            <a:ext cx="6096000" cy="246221"/>
          </a:xfrm>
          <a:prstGeom prst="rect">
            <a:avLst/>
          </a:prstGeom>
        </p:spPr>
        <p:txBody>
          <a:bodyPr>
            <a:spAutoFit/>
          </a:bodyPr>
          <a:lstStyle/>
          <a:p>
            <a:r>
              <a:rPr lang="ru-RU" sz="1000" dirty="0"/>
              <a:t>https://storage.googleapis.com/library-gs.ihouseprd.com/blog/financial-documents.jpg</a:t>
            </a:r>
          </a:p>
        </p:txBody>
      </p:sp>
    </p:spTree>
    <p:extLst>
      <p:ext uri="{BB962C8B-B14F-4D97-AF65-F5344CB8AC3E}">
        <p14:creationId xmlns:p14="http://schemas.microsoft.com/office/powerpoint/2010/main" val="16036544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866000" y="189000"/>
            <a:ext cx="8910000" cy="619646"/>
          </a:xfrm>
        </p:spPr>
        <p:txBody>
          <a:bodyPr>
            <a:noAutofit/>
          </a:bodyPr>
          <a:lstStyle/>
          <a:p>
            <a:r>
              <a:rPr lang="ru-RU" sz="2400" dirty="0"/>
              <a:t>Определение потребностей в обучении для развития компетенции</a:t>
            </a:r>
          </a:p>
        </p:txBody>
      </p:sp>
      <p:sp>
        <p:nvSpPr>
          <p:cNvPr id="4" name="Текст 3"/>
          <p:cNvSpPr>
            <a:spLocks noGrp="1"/>
          </p:cNvSpPr>
          <p:nvPr>
            <p:ph type="body" sz="quarter" idx="11"/>
          </p:nvPr>
        </p:nvSpPr>
        <p:spPr>
          <a:xfrm>
            <a:off x="-1" y="823874"/>
            <a:ext cx="12182657" cy="5710125"/>
          </a:xfrm>
        </p:spPr>
        <p:txBody>
          <a:bodyPr>
            <a:noAutofit/>
          </a:bodyPr>
          <a:lstStyle/>
          <a:p>
            <a:pPr marL="0" indent="0" algn="just">
              <a:buNone/>
            </a:pPr>
            <a:r>
              <a:rPr lang="ru-RU" sz="2000" dirty="0" smtClean="0"/>
              <a:t>	Одним </a:t>
            </a:r>
            <a:r>
              <a:rPr lang="ru-RU" sz="2000" dirty="0"/>
              <a:t>из важнейших шагов в повышении компетентности человеческих ресурсов является создание эффективного процесса обучения и сертификации, относящегося к деятельности роли или функции для каждой роли или функции, задействованной в реализации медицинского устройства. Но прежде чем вы начнете процесс сертификации, вы должны определить и определить соответствующие потребности в обучении. Обучение и аттестация сотрудников на рабочем месте - это процессы, призванные помочь членам организации лучше и эффективнее выполнять свою деятельность и задачи путем ознакомления их с навыками, знаниями, профессиональными и организационными подходами. Обучение и сертификация могут понадобиться в следующих случаях:</a:t>
            </a:r>
          </a:p>
          <a:p>
            <a:pPr lvl="0" algn="just">
              <a:buFont typeface="Wingdings" panose="05000000000000000000" pitchFamily="2" charset="2"/>
              <a:buChar char="Ø"/>
            </a:pPr>
            <a:r>
              <a:rPr lang="ru-RU" sz="2000" dirty="0"/>
              <a:t>Наем и введение нового персонала</a:t>
            </a:r>
          </a:p>
          <a:p>
            <a:pPr lvl="0" algn="just">
              <a:buFont typeface="Wingdings" panose="05000000000000000000" pitchFamily="2" charset="2"/>
              <a:buChar char="Ø"/>
            </a:pPr>
            <a:r>
              <a:rPr lang="ru-RU" sz="2000" dirty="0"/>
              <a:t>Улучшение знаний и навыков</a:t>
            </a:r>
          </a:p>
          <a:p>
            <a:pPr lvl="0" algn="just">
              <a:buFont typeface="Wingdings" panose="05000000000000000000" pitchFamily="2" charset="2"/>
              <a:buChar char="Ø"/>
            </a:pPr>
            <a:r>
              <a:rPr lang="ru-RU" sz="2000" dirty="0"/>
              <a:t>Переназначение сотрудников</a:t>
            </a:r>
          </a:p>
          <a:p>
            <a:pPr lvl="0" algn="just">
              <a:buFont typeface="Wingdings" panose="05000000000000000000" pitchFamily="2" charset="2"/>
              <a:buChar char="Ø"/>
            </a:pPr>
            <a:r>
              <a:rPr lang="ru-RU" sz="2000" dirty="0"/>
              <a:t>Внедрение инноваций в организации</a:t>
            </a:r>
          </a:p>
          <a:p>
            <a:pPr lvl="0" algn="just">
              <a:buFont typeface="Wingdings" panose="05000000000000000000" pitchFamily="2" charset="2"/>
              <a:buChar char="Ø"/>
            </a:pPr>
            <a:r>
              <a:rPr lang="ru-RU" sz="2000" dirty="0"/>
              <a:t>Введение новых соответствующих правил</a:t>
            </a:r>
          </a:p>
          <a:p>
            <a:pPr lvl="0" algn="just">
              <a:buFont typeface="Wingdings" panose="05000000000000000000" pitchFamily="2" charset="2"/>
              <a:buChar char="Ø"/>
            </a:pPr>
            <a:r>
              <a:rPr lang="ru-RU" sz="2000" dirty="0"/>
              <a:t>Внедрение новых спецификаций безопасности</a:t>
            </a:r>
          </a:p>
          <a:p>
            <a:pPr algn="just">
              <a:buFont typeface="Wingdings" panose="05000000000000000000" pitchFamily="2" charset="2"/>
              <a:buChar char="Ø"/>
            </a:pPr>
            <a:r>
              <a:rPr lang="ru-RU" sz="2000" dirty="0"/>
              <a:t>Поддерживающие организационные процессы</a:t>
            </a:r>
            <a:endParaRPr lang="ru-RU" sz="2400" dirty="0"/>
          </a:p>
        </p:txBody>
      </p:sp>
      <p:pic>
        <p:nvPicPr>
          <p:cNvPr id="8194" name="Picture 2" descr="How to Evidence your SMCR Compet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6499" y="3609000"/>
            <a:ext cx="6354501" cy="30955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5" name="Прямоугольник 4"/>
          <p:cNvSpPr/>
          <p:nvPr/>
        </p:nvSpPr>
        <p:spPr>
          <a:xfrm>
            <a:off x="5591657" y="6459101"/>
            <a:ext cx="6591000" cy="246221"/>
          </a:xfrm>
          <a:prstGeom prst="rect">
            <a:avLst/>
          </a:prstGeom>
        </p:spPr>
        <p:txBody>
          <a:bodyPr wrap="square">
            <a:spAutoFit/>
          </a:bodyPr>
          <a:lstStyle/>
          <a:p>
            <a:r>
              <a:rPr lang="en-US" sz="1000" dirty="0"/>
              <a:t>https://cdn2.hubspot.net/hubfs/2456764/Blog%20-%20Images/2003%20Blogs/smcr-competence-evidence-1200-627.jpg</a:t>
            </a:r>
            <a:endParaRPr lang="ru-RU" sz="1000" dirty="0"/>
          </a:p>
        </p:txBody>
      </p:sp>
    </p:spTree>
    <p:extLst>
      <p:ext uri="{BB962C8B-B14F-4D97-AF65-F5344CB8AC3E}">
        <p14:creationId xmlns:p14="http://schemas.microsoft.com/office/powerpoint/2010/main" val="39034881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9004" y="549000"/>
            <a:ext cx="5257800" cy="1325563"/>
          </a:xfrm>
        </p:spPr>
        <p:txBody>
          <a:bodyPr/>
          <a:lstStyle/>
          <a:p>
            <a:r>
              <a:rPr lang="ru-RU" dirty="0" smtClean="0"/>
              <a:t> </a:t>
            </a:r>
            <a:endParaRPr lang="ru-RU" dirty="0"/>
          </a:p>
        </p:txBody>
      </p:sp>
      <p:sp>
        <p:nvSpPr>
          <p:cNvPr id="7" name="Прямоугольник 6"/>
          <p:cNvSpPr/>
          <p:nvPr/>
        </p:nvSpPr>
        <p:spPr>
          <a:xfrm>
            <a:off x="0" y="408430"/>
            <a:ext cx="12081000" cy="6268383"/>
          </a:xfrm>
          <a:prstGeom prst="rect">
            <a:avLst/>
          </a:prstGeom>
        </p:spPr>
        <p:txBody>
          <a:bodyPr wrap="square">
            <a:spAutoFit/>
          </a:bodyPr>
          <a:lstStyle/>
          <a:p>
            <a:pPr indent="449580" algn="just">
              <a:lnSpc>
                <a:spcPct val="115000"/>
              </a:lnSpc>
              <a:spcAft>
                <a:spcPts val="1000"/>
              </a:spcAft>
            </a:pPr>
            <a:r>
              <a:rPr lang="ru-RU" sz="2400" dirty="0">
                <a:ea typeface="Calibri" panose="020F0502020204030204" pitchFamily="34" charset="0"/>
                <a:cs typeface="Times New Roman" panose="02020603050405020304" pitchFamily="18" charset="0"/>
              </a:rPr>
              <a:t>Инициируя действия, организация продвигает свой персонал в достижении рабочих целей, а также целей в области качества. Квалификации, навыки и знания, необходимые для достижения целей продукта, должны быть определены и определены в соответствии с характеристиками продукта и характером задействованных действий:</a:t>
            </a:r>
          </a:p>
          <a:p>
            <a:pPr marL="342900" lvl="0" indent="-342900" algn="just">
              <a:lnSpc>
                <a:spcPct val="115000"/>
              </a:lnSpc>
              <a:spcAft>
                <a:spcPts val="0"/>
              </a:spcAft>
              <a:buFont typeface="Wingdings" panose="05000000000000000000" pitchFamily="2" charset="2"/>
              <a:buChar char=""/>
            </a:pPr>
            <a:r>
              <a:rPr lang="ru-RU" sz="2400" dirty="0">
                <a:ea typeface="Calibri" panose="020F0502020204030204" pitchFamily="34" charset="0"/>
                <a:cs typeface="Times New Roman" panose="02020603050405020304" pitchFamily="18" charset="0"/>
              </a:rPr>
              <a:t>Требования заказчика</a:t>
            </a:r>
          </a:p>
          <a:p>
            <a:pPr marL="342900" lvl="0" indent="-342900" algn="just">
              <a:lnSpc>
                <a:spcPct val="115000"/>
              </a:lnSpc>
              <a:spcAft>
                <a:spcPts val="0"/>
              </a:spcAft>
              <a:buFont typeface="Wingdings" panose="05000000000000000000" pitchFamily="2" charset="2"/>
              <a:buChar char=""/>
            </a:pPr>
            <a:r>
              <a:rPr lang="ru-RU" sz="2400" dirty="0">
                <a:ea typeface="Calibri" panose="020F0502020204030204" pitchFamily="34" charset="0"/>
                <a:cs typeface="Times New Roman" panose="02020603050405020304" pitchFamily="18" charset="0"/>
              </a:rPr>
              <a:t>Персонажи и особенности медицинского устройства или соответствующей услуги.</a:t>
            </a:r>
          </a:p>
          <a:p>
            <a:pPr marL="342900" lvl="0" indent="-342900" algn="just">
              <a:lnSpc>
                <a:spcPct val="115000"/>
              </a:lnSpc>
              <a:spcAft>
                <a:spcPts val="0"/>
              </a:spcAft>
              <a:buFont typeface="Wingdings" panose="05000000000000000000" pitchFamily="2" charset="2"/>
              <a:buChar char=""/>
            </a:pPr>
            <a:r>
              <a:rPr lang="ru-RU" sz="2400" dirty="0">
                <a:ea typeface="Calibri" panose="020F0502020204030204" pitchFamily="34" charset="0"/>
                <a:cs typeface="Times New Roman" panose="02020603050405020304" pitchFamily="18" charset="0"/>
              </a:rPr>
              <a:t>Процессы реализации медицинского изделия или соответствующей услуги.</a:t>
            </a:r>
          </a:p>
          <a:p>
            <a:pPr marL="342900" lvl="0" indent="-342900" algn="just">
              <a:lnSpc>
                <a:spcPct val="115000"/>
              </a:lnSpc>
              <a:spcAft>
                <a:spcPts val="0"/>
              </a:spcAft>
              <a:buFont typeface="Wingdings" panose="05000000000000000000" pitchFamily="2" charset="2"/>
              <a:buChar char=""/>
            </a:pPr>
            <a:r>
              <a:rPr lang="ru-RU" sz="2400" dirty="0">
                <a:ea typeface="Calibri" panose="020F0502020204030204" pitchFamily="34" charset="0"/>
                <a:cs typeface="Times New Roman" panose="02020603050405020304" pitchFamily="18" charset="0"/>
              </a:rPr>
              <a:t>Сырье или компоненты, из которых он сделан</a:t>
            </a:r>
          </a:p>
          <a:p>
            <a:pPr marL="342900" lvl="0" indent="-342900" algn="just">
              <a:lnSpc>
                <a:spcPct val="115000"/>
              </a:lnSpc>
              <a:spcAft>
                <a:spcPts val="0"/>
              </a:spcAft>
              <a:buFont typeface="Wingdings" panose="05000000000000000000" pitchFamily="2" charset="2"/>
              <a:buChar char=""/>
            </a:pPr>
            <a:r>
              <a:rPr lang="ru-RU" sz="2400" dirty="0">
                <a:ea typeface="Calibri" panose="020F0502020204030204" pitchFamily="34" charset="0"/>
                <a:cs typeface="Times New Roman" panose="02020603050405020304" pitchFamily="18" charset="0"/>
              </a:rPr>
              <a:t>Процессы, которые управляют продуктом и составляют его функциональность или создают услугу.</a:t>
            </a:r>
          </a:p>
          <a:p>
            <a:pPr marL="342900" lvl="0" indent="-342900" algn="just">
              <a:lnSpc>
                <a:spcPct val="115000"/>
              </a:lnSpc>
              <a:spcAft>
                <a:spcPts val="1000"/>
              </a:spcAft>
              <a:buFont typeface="Wingdings" panose="05000000000000000000" pitchFamily="2" charset="2"/>
              <a:buChar char=""/>
            </a:pPr>
            <a:r>
              <a:rPr lang="ru-RU" sz="2400" dirty="0">
                <a:ea typeface="Calibri" panose="020F0502020204030204" pitchFamily="34" charset="0"/>
                <a:cs typeface="Times New Roman" panose="02020603050405020304" pitchFamily="18" charset="0"/>
              </a:rPr>
              <a:t>Требования </a:t>
            </a:r>
            <a:r>
              <a:rPr lang="ru-RU" sz="2400" dirty="0" smtClean="0">
                <a:ea typeface="Calibri" panose="020F0502020204030204" pitchFamily="34" charset="0"/>
                <a:cs typeface="Times New Roman" panose="02020603050405020304" pitchFamily="18" charset="0"/>
              </a:rPr>
              <a:t>безопасности</a:t>
            </a:r>
          </a:p>
          <a:p>
            <a:pPr marL="342900" indent="-342900" algn="just">
              <a:lnSpc>
                <a:spcPct val="115000"/>
              </a:lnSpc>
              <a:spcAft>
                <a:spcPts val="1000"/>
              </a:spcAft>
              <a:buFont typeface="Wingdings" panose="05000000000000000000" pitchFamily="2" charset="2"/>
              <a:buChar char=""/>
            </a:pPr>
            <a:r>
              <a:rPr lang="ru-RU" sz="2400" dirty="0">
                <a:ea typeface="Calibri" panose="020F0502020204030204" pitchFamily="34" charset="0"/>
                <a:cs typeface="Times New Roman" panose="02020603050405020304" pitchFamily="18" charset="0"/>
              </a:rPr>
              <a:t>Нормативные </a:t>
            </a:r>
            <a:r>
              <a:rPr lang="ru-RU" sz="2400" dirty="0" smtClean="0">
                <a:ea typeface="Calibri" panose="020F0502020204030204" pitchFamily="34" charset="0"/>
                <a:cs typeface="Times New Roman" panose="02020603050405020304" pitchFamily="18" charset="0"/>
              </a:rPr>
              <a:t>требования</a:t>
            </a:r>
          </a:p>
          <a:p>
            <a:pPr marL="342900" indent="-342900" algn="just">
              <a:lnSpc>
                <a:spcPct val="115000"/>
              </a:lnSpc>
              <a:spcAft>
                <a:spcPts val="1000"/>
              </a:spcAft>
              <a:buFont typeface="Wingdings" panose="05000000000000000000" pitchFamily="2" charset="2"/>
              <a:buChar char=""/>
            </a:pPr>
            <a:endParaRPr lang="ru-RU" dirty="0" smtClean="0"/>
          </a:p>
          <a:p>
            <a:pPr marL="342900" lvl="0" indent="-342900" algn="just">
              <a:lnSpc>
                <a:spcPct val="115000"/>
              </a:lnSpc>
              <a:spcAft>
                <a:spcPts val="1000"/>
              </a:spcAft>
              <a:buFont typeface="Wingdings" panose="05000000000000000000" pitchFamily="2" charset="2"/>
              <a:buChar char=""/>
            </a:pPr>
            <a:endParaRPr lang="ru-RU" sz="1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9150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156000" y="234000"/>
            <a:ext cx="11925000" cy="6272999"/>
          </a:xfrm>
          <a:prstGeom prst="rect">
            <a:avLst/>
          </a:prstGeom>
        </p:spPr>
        <p:txBody>
          <a:bodyPr wrap="square">
            <a:spAutoFit/>
          </a:bodyPr>
          <a:lstStyle/>
          <a:p>
            <a:pPr indent="449580" algn="just">
              <a:lnSpc>
                <a:spcPct val="115000"/>
              </a:lnSpc>
              <a:spcAft>
                <a:spcPts val="1000"/>
              </a:spcAft>
            </a:pPr>
            <a:r>
              <a:rPr lang="ru-RU" dirty="0">
                <a:latin typeface="Bahnschrift Light" panose="020B0502040204020203" pitchFamily="34" charset="0"/>
                <a:ea typeface="Calibri" panose="020F0502020204030204" pitchFamily="34" charset="0"/>
                <a:cs typeface="Times New Roman" panose="02020603050405020304" pitchFamily="18" charset="0"/>
              </a:rPr>
              <a:t>В организации, в каждой организационной единице (производство, логистика, разработка, закупки, маркетинг) разные сотрудники или агенты (работники, которые были квалифицированы или сертифицированы организацией для выполнения операции) выполняют различные задачи и действия, которые способствуют достижению общих целей в области качества: реализация продукта или услуги и выполнение требований заказчика</a:t>
            </a:r>
            <a:r>
              <a:rPr lang="ru-RU" dirty="0" smtClean="0">
                <a:latin typeface="Bahnschrift Light" panose="020B0502040204020203" pitchFamily="34" charset="0"/>
                <a:ea typeface="Calibri" panose="020F0502020204030204" pitchFamily="34" charset="0"/>
                <a:cs typeface="Times New Roman" panose="02020603050405020304" pitchFamily="18" charset="0"/>
              </a:rPr>
              <a:t>. </a:t>
            </a:r>
            <a:r>
              <a:rPr lang="ru-RU" dirty="0">
                <a:latin typeface="Bahnschrift Light" panose="020B0502040204020203" pitchFamily="34" charset="0"/>
                <a:ea typeface="Calibri" panose="020F0502020204030204" pitchFamily="34" charset="0"/>
                <a:cs typeface="Times New Roman" panose="02020603050405020304" pitchFamily="18" charset="0"/>
              </a:rPr>
              <a:t>Что касается стандарта ISO 13485, некоторые элементы и рабочие характеристики должны быть определены и задокументированы:</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Times New Roman" panose="02020603050405020304" pitchFamily="18" charset="0"/>
              </a:rPr>
              <a:t>Образование: уровень знаний и образования, необходимых для выполнения должности, будет определен: инженер, техник, программист, биолог и сертифицированный логист</a:t>
            </a:r>
            <a:r>
              <a:rPr lang="ru-RU" dirty="0" smtClean="0">
                <a:latin typeface="Bahnschrift Light" panose="020B0502040204020203" pitchFamily="34" charset="0"/>
                <a:ea typeface="Calibri" panose="020F0502020204030204" pitchFamily="34" charset="0"/>
                <a:cs typeface="Times New Roman" panose="02020603050405020304" pitchFamily="18" charset="0"/>
              </a:rPr>
              <a:t>.</a:t>
            </a:r>
            <a:endParaRPr lang="ru-RU" sz="1400" dirty="0" smtClean="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smtClean="0">
                <a:latin typeface="Bahnschrift Light" panose="020B0502040204020203" pitchFamily="34" charset="0"/>
                <a:ea typeface="Calibri" panose="020F0502020204030204" pitchFamily="34" charset="0"/>
                <a:cs typeface="Times New Roman" panose="02020603050405020304" pitchFamily="18" charset="0"/>
              </a:rPr>
              <a:t>Нормативные требования: когда нормативное требование требует определенной сертификации в соответствии с законом или стандартом, это будет упомянуто как предварительное условие для найма человека на работу.</a:t>
            </a:r>
            <a:endParaRPr lang="ru-RU" sz="1400" dirty="0" smtClean="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smtClean="0">
                <a:latin typeface="Bahnschrift Light" panose="020B0502040204020203" pitchFamily="34" charset="0"/>
                <a:ea typeface="Calibri" panose="020F0502020204030204" pitchFamily="34" charset="0"/>
                <a:cs typeface="Times New Roman" panose="02020603050405020304" pitchFamily="18" charset="0"/>
              </a:rPr>
              <a:t>Знания</a:t>
            </a:r>
            <a:r>
              <a:rPr lang="ru-RU" dirty="0">
                <a:latin typeface="Bahnschrift Light" panose="020B0502040204020203" pitchFamily="34" charset="0"/>
                <a:ea typeface="Calibri" panose="020F0502020204030204" pitchFamily="34" charset="0"/>
                <a:cs typeface="Times New Roman" panose="02020603050405020304" pitchFamily="18" charset="0"/>
              </a:rPr>
              <a:t>: знания, необходимые для осуществления деятельности, реализации продукта и удовлетворения требований потребителей.</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Times New Roman" panose="02020603050405020304" pitchFamily="18" charset="0"/>
              </a:rPr>
              <a:t>Опыт: будут определены степень опыта и предыстория в параметрах времени, а также области и масштабы деятельности.</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Times New Roman" panose="02020603050405020304" pitchFamily="18" charset="0"/>
              </a:rPr>
              <a:t>Сертификация: производитель определяет план или процесс сертификации, необходимые для ознакомления человека с определенной ролью: обучение процессам, процедурам, рабочим инструкциям или действиям, связанным с работой</a:t>
            </a:r>
            <a:r>
              <a:rPr lang="ru-RU" dirty="0" smtClean="0">
                <a:latin typeface="Bahnschrift Light" panose="020B0502040204020203" pitchFamily="34"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Times New Roman" panose="02020603050405020304" pitchFamily="18" charset="0"/>
              </a:rPr>
              <a:t>Обучение: будет запланировано обучение (как внешнее, так и внутреннее) для роли</a:t>
            </a:r>
            <a:r>
              <a:rPr lang="ru-RU" dirty="0" smtClean="0">
                <a:latin typeface="Bahnschrift Light" panose="020B0502040204020203" pitchFamily="34"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06712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98138" y="-126000"/>
            <a:ext cx="3828524" cy="802263"/>
          </a:xfrm>
        </p:spPr>
        <p:txBody>
          <a:bodyPr>
            <a:noAutofit/>
          </a:bodyPr>
          <a:lstStyle/>
          <a:p>
            <a:r>
              <a:rPr lang="ru-RU" sz="3200"/>
              <a:t>План сертификации</a:t>
            </a:r>
            <a:endParaRPr lang="ru-RU" sz="3200" dirty="0"/>
          </a:p>
        </p:txBody>
      </p:sp>
      <p:sp>
        <p:nvSpPr>
          <p:cNvPr id="4" name="Текст 3"/>
          <p:cNvSpPr>
            <a:spLocks noGrp="1"/>
          </p:cNvSpPr>
          <p:nvPr>
            <p:ph type="body" sz="quarter" idx="11"/>
          </p:nvPr>
        </p:nvSpPr>
        <p:spPr>
          <a:xfrm>
            <a:off x="156000" y="504000"/>
            <a:ext cx="11880000" cy="6165000"/>
          </a:xfrm>
        </p:spPr>
        <p:txBody>
          <a:bodyPr>
            <a:noAutofit/>
          </a:bodyPr>
          <a:lstStyle/>
          <a:p>
            <a:pPr marL="0" indent="0" algn="just">
              <a:buNone/>
            </a:pPr>
            <a:r>
              <a:rPr lang="ru-RU" sz="1950" dirty="0"/>
              <a:t>Каждый сотрудник, который принят на работу в организацию и будет участвовать в реализации товаров или услуг, обязан пройти запланированное и задокументированное знакомство с организацией и ее соответствующими процессами. План будет охватывать определенные области и темы в организации, такие как: Введение в организацию. Административные и кадровые вопросы, например, праздники, каникулы, время работы, социальные условия. Знакомство с различными зонами и областями в организации и их использованием: кафетерий, автостоянки, туалеты и другие объекты. Знакомство с организационной структурой компании и различными людьми и функциями, например, коллегами по работе. Это очень важно для сотрудников, чтобы они могли ориентироваться в организации. Их участие </a:t>
            </a:r>
            <a:r>
              <a:rPr lang="ru-RU" sz="1950" dirty="0" smtClean="0"/>
              <a:t>в </a:t>
            </a:r>
            <a:r>
              <a:rPr lang="ru-RU" sz="1950" dirty="0"/>
              <a:t>реализации продуктов и процессов качества</a:t>
            </a:r>
            <a:r>
              <a:rPr lang="ru-RU" sz="1950" dirty="0" smtClean="0"/>
              <a:t>.</a:t>
            </a:r>
          </a:p>
          <a:p>
            <a:pPr marL="0" indent="0" algn="just">
              <a:buNone/>
            </a:pPr>
            <a:r>
              <a:rPr lang="ru-RU" sz="1950" dirty="0" smtClean="0"/>
              <a:t>Записи, указывающие на выполнение плана (аттестация сотрудников в соответствии с планом), должны поддерживаться и передаваться в органы управления - Контроль записей. Я представляю здесь следующий рекомендуемый метод разработки такого плана. Метод основан на принципе Планируй, Делай, Проверяй, Действуй: </a:t>
            </a:r>
          </a:p>
          <a:p>
            <a:pPr lvl="0">
              <a:buFont typeface="Wingdings" panose="05000000000000000000" pitchFamily="2" charset="2"/>
              <a:buChar char="Ø"/>
            </a:pPr>
            <a:r>
              <a:rPr lang="ru-RU" sz="1950" dirty="0"/>
              <a:t>Планирование сертификации (Планировать): построение процесса квалификации и сертификации человека на роль</a:t>
            </a:r>
          </a:p>
          <a:p>
            <a:pPr lvl="0">
              <a:buFont typeface="Wingdings" panose="05000000000000000000" pitchFamily="2" charset="2"/>
              <a:buChar char="Ø"/>
            </a:pPr>
            <a:r>
              <a:rPr lang="ru-RU" sz="1950" dirty="0"/>
              <a:t>Инструктаж сотрудника (Сделать): применение плана к субъекту сертификации, направление и руководство субъекта в новой роли.</a:t>
            </a:r>
          </a:p>
          <a:p>
            <a:pPr lvl="0">
              <a:buFont typeface="Wingdings" panose="05000000000000000000" pitchFamily="2" charset="2"/>
              <a:buChar char="Ø"/>
            </a:pPr>
            <a:r>
              <a:rPr lang="ru-RU" sz="1950" dirty="0"/>
              <a:t>Контроль за работой (Проверка): наблюдение за работой субъекта и предоставление обратной связи.</a:t>
            </a:r>
          </a:p>
          <a:p>
            <a:pPr lvl="0">
              <a:buFont typeface="Wingdings" panose="05000000000000000000" pitchFamily="2" charset="2"/>
              <a:buChar char="Ø"/>
            </a:pPr>
            <a:r>
              <a:rPr lang="ru-RU" sz="1950" dirty="0"/>
              <a:t>Дальнейшее руководство (Действие): обратная связь с субъектом и наблюдение за тем, как он или она ее внедряют.</a:t>
            </a:r>
          </a:p>
          <a:p>
            <a:pPr marL="0" indent="0" algn="just">
              <a:buNone/>
            </a:pPr>
            <a:endParaRPr lang="ru-RU" sz="1800" dirty="0"/>
          </a:p>
        </p:txBody>
      </p:sp>
    </p:spTree>
    <p:extLst>
      <p:ext uri="{BB962C8B-B14F-4D97-AF65-F5344CB8AC3E}">
        <p14:creationId xmlns:p14="http://schemas.microsoft.com/office/powerpoint/2010/main" val="1621703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71000" y="-6857"/>
            <a:ext cx="3440588" cy="900000"/>
          </a:xfrm>
        </p:spPr>
        <p:txBody>
          <a:bodyPr>
            <a:noAutofit/>
          </a:bodyPr>
          <a:lstStyle/>
          <a:p>
            <a:r>
              <a:rPr lang="ru-RU" sz="3200" smtClean="0"/>
              <a:t>План тренировок</a:t>
            </a:r>
            <a:endParaRPr lang="ru-RU" sz="3200" dirty="0"/>
          </a:p>
        </p:txBody>
      </p:sp>
      <p:sp>
        <p:nvSpPr>
          <p:cNvPr id="8" name="Прямоугольник 7"/>
          <p:cNvSpPr/>
          <p:nvPr/>
        </p:nvSpPr>
        <p:spPr>
          <a:xfrm>
            <a:off x="111000" y="729000"/>
            <a:ext cx="6705000" cy="5914440"/>
          </a:xfrm>
          <a:prstGeom prst="rect">
            <a:avLst/>
          </a:prstGeom>
        </p:spPr>
        <p:txBody>
          <a:bodyPr wrap="square">
            <a:spAutoFit/>
          </a:bodyPr>
          <a:lstStyle/>
          <a:p>
            <a:pPr indent="449580" algn="just">
              <a:lnSpc>
                <a:spcPct val="115000"/>
              </a:lnSpc>
              <a:spcAft>
                <a:spcPts val="1000"/>
              </a:spcAft>
            </a:pPr>
            <a:r>
              <a:rPr lang="ru-RU" sz="2000" dirty="0">
                <a:ea typeface="Calibri" panose="020F0502020204030204" pitchFamily="34" charset="0"/>
                <a:cs typeface="Times New Roman" panose="02020603050405020304" pitchFamily="18" charset="0"/>
              </a:rPr>
              <a:t>После определения требований к квалификации и навыкам, обучению и сертификации организация должна спланировать обучение или другие действия, чтобы соответствовать этим требованиям. Цель плана обучения - заполнить пробелы между потребностями и целями обучения и текущим положением сотрудников и лиц, которые реализуют продукты или услуги (в отношении квалификации и навыков). Дело можно пройти в четыре этапа:</a:t>
            </a:r>
          </a:p>
          <a:p>
            <a:pPr indent="449580" algn="just">
              <a:lnSpc>
                <a:spcPct val="115000"/>
              </a:lnSpc>
              <a:spcAft>
                <a:spcPts val="1000"/>
              </a:spcAft>
            </a:pPr>
            <a:r>
              <a:rPr lang="ru-RU" sz="2000" dirty="0">
                <a:ea typeface="Calibri" panose="020F0502020204030204" pitchFamily="34" charset="0"/>
                <a:cs typeface="Times New Roman" panose="02020603050405020304" pitchFamily="18" charset="0"/>
              </a:rPr>
              <a:t>1. Определение целевых групп в организации: отделы, работники, подразделения, роли или функции.</a:t>
            </a:r>
          </a:p>
          <a:p>
            <a:pPr indent="449580" algn="just">
              <a:lnSpc>
                <a:spcPct val="115000"/>
              </a:lnSpc>
              <a:spcAft>
                <a:spcPts val="1000"/>
              </a:spcAft>
            </a:pPr>
            <a:r>
              <a:rPr lang="ru-RU" sz="2000" dirty="0">
                <a:ea typeface="Calibri" panose="020F0502020204030204" pitchFamily="34" charset="0"/>
                <a:cs typeface="Times New Roman" panose="02020603050405020304" pitchFamily="18" charset="0"/>
              </a:rPr>
              <a:t>2. Обзор и оценка статуса определенным методом.</a:t>
            </a:r>
          </a:p>
          <a:p>
            <a:pPr indent="449580" algn="just">
              <a:lnSpc>
                <a:spcPct val="115000"/>
              </a:lnSpc>
              <a:spcAft>
                <a:spcPts val="1000"/>
              </a:spcAft>
            </a:pPr>
            <a:r>
              <a:rPr lang="ru-RU" sz="2000" dirty="0">
                <a:ea typeface="Calibri" panose="020F0502020204030204" pitchFamily="34" charset="0"/>
                <a:cs typeface="Times New Roman" panose="02020603050405020304" pitchFamily="18" charset="0"/>
              </a:rPr>
              <a:t>3. Выявление и отображение пробелов в организации.</a:t>
            </a:r>
          </a:p>
          <a:p>
            <a:pPr indent="449580" algn="just">
              <a:lnSpc>
                <a:spcPct val="115000"/>
              </a:lnSpc>
              <a:spcAft>
                <a:spcPts val="1000"/>
              </a:spcAft>
            </a:pPr>
            <a:r>
              <a:rPr lang="ru-RU" sz="2000" dirty="0">
                <a:ea typeface="Calibri" panose="020F0502020204030204" pitchFamily="34" charset="0"/>
                <a:cs typeface="Times New Roman" panose="02020603050405020304" pitchFamily="18" charset="0"/>
              </a:rPr>
              <a:t>4. Разработка тренировочного плана по полученным результатам</a:t>
            </a:r>
            <a:r>
              <a:rPr lang="ru-RU" sz="2000" dirty="0" smtClean="0">
                <a:ea typeface="Calibri" panose="020F0502020204030204" pitchFamily="34" charset="0"/>
                <a:cs typeface="Times New Roman" panose="02020603050405020304" pitchFamily="18" charset="0"/>
              </a:rPr>
              <a:t>.</a:t>
            </a:r>
            <a:endParaRPr lang="ru-RU" sz="2000" dirty="0">
              <a:effectLst/>
              <a:ea typeface="Calibri" panose="020F0502020204030204" pitchFamily="34" charset="0"/>
              <a:cs typeface="Times New Roman" panose="02020603050405020304" pitchFamily="18" charset="0"/>
            </a:endParaRPr>
          </a:p>
        </p:txBody>
      </p:sp>
      <p:pic>
        <p:nvPicPr>
          <p:cNvPr id="9218" name="Picture 2" descr="The Quality Management Plan - PM Ti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6000" y="458314"/>
            <a:ext cx="5242500" cy="3495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9" name="Прямоугольник 8"/>
          <p:cNvSpPr/>
          <p:nvPr/>
        </p:nvSpPr>
        <p:spPr>
          <a:xfrm>
            <a:off x="7086000" y="6375019"/>
            <a:ext cx="6096000" cy="246221"/>
          </a:xfrm>
          <a:prstGeom prst="rect">
            <a:avLst/>
          </a:prstGeom>
        </p:spPr>
        <p:txBody>
          <a:bodyPr>
            <a:spAutoFit/>
          </a:bodyPr>
          <a:lstStyle/>
          <a:p>
            <a:r>
              <a:rPr lang="ru-RU" sz="1000" dirty="0"/>
              <a:t>https://pmtips.net/Portals/0/EasyDNNnews/1151/img-quality-management-plan1.jpg</a:t>
            </a:r>
          </a:p>
        </p:txBody>
      </p:sp>
    </p:spTree>
    <p:extLst>
      <p:ext uri="{BB962C8B-B14F-4D97-AF65-F5344CB8AC3E}">
        <p14:creationId xmlns:p14="http://schemas.microsoft.com/office/powerpoint/2010/main" val="32402469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01000" y="459000"/>
            <a:ext cx="11655000" cy="5508944"/>
          </a:xfrm>
          <a:prstGeom prst="rect">
            <a:avLst/>
          </a:prstGeom>
        </p:spPr>
        <p:txBody>
          <a:bodyPr wrap="square">
            <a:spAutoFit/>
          </a:bodyPr>
          <a:lstStyle/>
          <a:p>
            <a:pPr indent="449580" algn="just">
              <a:lnSpc>
                <a:spcPct val="115000"/>
              </a:lnSpc>
              <a:spcAft>
                <a:spcPts val="1000"/>
              </a:spcAft>
            </a:pPr>
            <a:r>
              <a:rPr lang="ru-RU" sz="2000" dirty="0">
                <a:ea typeface="Calibri" panose="020F0502020204030204" pitchFamily="34" charset="0"/>
                <a:cs typeface="Times New Roman" panose="02020603050405020304" pitchFamily="18" charset="0"/>
              </a:rPr>
              <a:t>Одна из целей обучения - повысить квалификацию персонала, который напрямую связан с продуктами или услугами. Обучение должно способствовать развитию навыков и предоставлению знаний в области реализации продукции. Обучение - это широкое и сложное понятие. Эта тема неоднократно обсуждалась на многих форумах. Однако стандарт ISO 13485 устанавливает некоторые основные принципы того, что составляет план обучения:</a:t>
            </a: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Times New Roman" panose="02020603050405020304" pitchFamily="18" charset="0"/>
              </a:rPr>
              <a:t>План будет основан на характере процессов и организации, а учебные мероприятия будут ориентированы на поддержку процессов реализации.</a:t>
            </a: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Times New Roman" panose="02020603050405020304" pitchFamily="18" charset="0"/>
              </a:rPr>
              <a:t>Для каждой функции, роли, области, отдела или области в вашей организации, которая связана с реализацией Медицинского устройства или может повлиять на качество Медицинского устройства, будет назначен план обучения, который будет относиться к сфере ее деятельности. В плане будут определены темы тренинга - аудитория или целевые группы.</a:t>
            </a:r>
          </a:p>
          <a:p>
            <a:pPr marL="342900" lvl="0" indent="-342900" algn="just">
              <a:lnSpc>
                <a:spcPct val="115000"/>
              </a:lnSpc>
              <a:spcAft>
                <a:spcPts val="1000"/>
              </a:spcAft>
              <a:buFont typeface="Wingdings" panose="05000000000000000000" pitchFamily="2" charset="2"/>
              <a:buChar char=""/>
            </a:pPr>
            <a:r>
              <a:rPr lang="ru-RU" sz="2000" dirty="0">
                <a:ea typeface="Calibri" panose="020F0502020204030204" pitchFamily="34" charset="0"/>
                <a:cs typeface="Times New Roman" panose="02020603050405020304" pitchFamily="18" charset="0"/>
              </a:rPr>
              <a:t>План будет периодическим: ежемесячно, ежеквартально или ежегодно, и будет включать даты и графики (от вас не требуется указывать конкретные даты - периодов года достаточно, если этого не требуют нормативные требования). Период будет установлен в соответствии с типом обучения и целевой группой.</a:t>
            </a:r>
            <a:endParaRPr lang="ru-RU" sz="20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164305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1000" y="324000"/>
            <a:ext cx="11925000" cy="6111930"/>
          </a:xfrm>
          <a:prstGeom prst="rect">
            <a:avLst/>
          </a:prstGeom>
        </p:spPr>
        <p:txBody>
          <a:bodyPr wrap="square">
            <a:spAutoFit/>
          </a:bodyPr>
          <a:lstStyle/>
          <a:p>
            <a:pPr indent="449580" algn="just">
              <a:lnSpc>
                <a:spcPct val="115000"/>
              </a:lnSpc>
              <a:spcAft>
                <a:spcPts val="1000"/>
              </a:spcAft>
            </a:pPr>
            <a:r>
              <a:rPr lang="ru-RU" sz="1750" dirty="0">
                <a:ea typeface="Calibri" panose="020F0502020204030204" pitchFamily="34" charset="0"/>
                <a:cs typeface="Times New Roman" panose="02020603050405020304" pitchFamily="18" charset="0"/>
              </a:rPr>
              <a:t>Например, обновление рабочих процедур может происходить один раз в год. Но жалобы клиентов и несоответствия должны немедленно доходить до сотрудников. Если применимые нормативные требования действительно требуют точного расписания обучения, вам придется его спланировать.</a:t>
            </a:r>
          </a:p>
          <a:p>
            <a:pPr marL="342900" lvl="0" indent="-342900" algn="just">
              <a:lnSpc>
                <a:spcPct val="115000"/>
              </a:lnSpc>
              <a:spcAft>
                <a:spcPts val="0"/>
              </a:spcAft>
              <a:buFont typeface="Wingdings" panose="05000000000000000000" pitchFamily="2" charset="2"/>
              <a:buChar char=""/>
            </a:pPr>
            <a:r>
              <a:rPr lang="ru-RU" sz="1750" dirty="0">
                <a:ea typeface="Calibri" panose="020F0502020204030204" pitchFamily="34" charset="0"/>
                <a:cs typeface="Times New Roman" panose="02020603050405020304" pitchFamily="18" charset="0"/>
              </a:rPr>
              <a:t>Будет включено минимальное описание тем обучения.</a:t>
            </a:r>
          </a:p>
          <a:p>
            <a:pPr marL="342900" lvl="0" indent="-342900" algn="just">
              <a:lnSpc>
                <a:spcPct val="115000"/>
              </a:lnSpc>
              <a:spcAft>
                <a:spcPts val="0"/>
              </a:spcAft>
              <a:buFont typeface="Wingdings" panose="05000000000000000000" pitchFamily="2" charset="2"/>
              <a:buChar char=""/>
            </a:pPr>
            <a:r>
              <a:rPr lang="ru-RU" sz="1750" dirty="0">
                <a:ea typeface="Calibri" panose="020F0502020204030204" pitchFamily="34" charset="0"/>
                <a:cs typeface="Times New Roman" panose="02020603050405020304" pitchFamily="18" charset="0"/>
              </a:rPr>
              <a:t>В плане должны быть определены методы обучения.</a:t>
            </a:r>
          </a:p>
          <a:p>
            <a:pPr marL="342900" lvl="0" indent="-342900" algn="just">
              <a:lnSpc>
                <a:spcPct val="115000"/>
              </a:lnSpc>
              <a:spcAft>
                <a:spcPts val="0"/>
              </a:spcAft>
              <a:buFont typeface="Wingdings" panose="05000000000000000000" pitchFamily="2" charset="2"/>
              <a:buChar char=""/>
            </a:pPr>
            <a:r>
              <a:rPr lang="ru-RU" sz="1750" dirty="0">
                <a:ea typeface="Calibri" panose="020F0502020204030204" pitchFamily="34" charset="0"/>
                <a:cs typeface="Times New Roman" panose="02020603050405020304" pitchFamily="18" charset="0"/>
              </a:rPr>
              <a:t>В плане будет определен наставник: внутренний (сотрудник, обучающий другого сотрудника) или внешний наставник?</a:t>
            </a:r>
          </a:p>
          <a:p>
            <a:pPr marL="342900" lvl="0" indent="-342900" algn="just">
              <a:lnSpc>
                <a:spcPct val="115000"/>
              </a:lnSpc>
              <a:spcAft>
                <a:spcPts val="0"/>
              </a:spcAft>
              <a:buFont typeface="Wingdings" panose="05000000000000000000" pitchFamily="2" charset="2"/>
              <a:buChar char=""/>
            </a:pPr>
            <a:r>
              <a:rPr lang="ru-RU" sz="1750" dirty="0">
                <a:ea typeface="Calibri" panose="020F0502020204030204" pitchFamily="34" charset="0"/>
                <a:cs typeface="Times New Roman" panose="02020603050405020304" pitchFamily="18" charset="0"/>
              </a:rPr>
              <a:t>План будет охватывать аспекты качества, такие как процедуры качества и контроль качества, внедренные в рамках СМК. Например, каждый сотрудник должен знать, как определить несоответствие и отреагировать на него. Но для производственного работника и логиста дело обстоит иначе. Следовательно, для каждой цели необходим определенный план.</a:t>
            </a:r>
          </a:p>
          <a:p>
            <a:pPr marL="342900" lvl="0" indent="-342900" algn="just">
              <a:lnSpc>
                <a:spcPct val="115000"/>
              </a:lnSpc>
              <a:spcAft>
                <a:spcPts val="0"/>
              </a:spcAft>
              <a:buFont typeface="Wingdings" panose="05000000000000000000" pitchFamily="2" charset="2"/>
              <a:buChar char=""/>
            </a:pPr>
            <a:r>
              <a:rPr lang="ru-RU" sz="1750" dirty="0">
                <a:ea typeface="Calibri" panose="020F0502020204030204" pitchFamily="34" charset="0"/>
                <a:cs typeface="Times New Roman" panose="02020603050405020304" pitchFamily="18" charset="0"/>
              </a:rPr>
              <a:t>План будет охватывать аспекты безопасности, такие как результаты деятельности по управлению рисками и соответствующие средства контроля, реализованные в рамках СМК. Другими словами, каждый сотрудник должен осознавать риски, связанные с его деятельностью по реализации.</a:t>
            </a:r>
          </a:p>
          <a:p>
            <a:pPr marL="342900" lvl="0" indent="-342900" algn="just">
              <a:lnSpc>
                <a:spcPct val="115000"/>
              </a:lnSpc>
              <a:spcAft>
                <a:spcPts val="1000"/>
              </a:spcAft>
              <a:buFont typeface="Wingdings" panose="05000000000000000000" pitchFamily="2" charset="2"/>
              <a:buChar char=""/>
            </a:pPr>
            <a:r>
              <a:rPr lang="ru-RU" sz="1750" dirty="0">
                <a:ea typeface="Calibri" panose="020F0502020204030204" pitchFamily="34" charset="0"/>
                <a:cs typeface="Times New Roman" panose="02020603050405020304" pitchFamily="18" charset="0"/>
              </a:rPr>
              <a:t>План будет соответствовать требованиям клиентов. План может охватывать конкретные требования и указывать сотрудникам, как они могут получить доступ к этим требованиям во время выполнения задач и действий, например, требования клиентов, такие как заказы или подписанные предложения, и их местонахождение в организации.</a:t>
            </a:r>
          </a:p>
          <a:p>
            <a:r>
              <a:rPr lang="ru-RU" sz="1750" dirty="0">
                <a:ea typeface="Calibri" panose="020F0502020204030204" pitchFamily="34" charset="0"/>
                <a:cs typeface="Times New Roman" panose="02020603050405020304" pitchFamily="18" charset="0"/>
              </a:rPr>
              <a:t>План будет соответствовать нормативным требованиям. План может охватывать конкретные требования и указывать сотрудникам, какие нормативные требования применимы к их деятельности в системе менеджмента качества, и как они могут получить доступ к этим требованиям, например, во время выполнения задач и действий.</a:t>
            </a:r>
            <a:endParaRPr lang="ru-RU" sz="1750" dirty="0"/>
          </a:p>
        </p:txBody>
      </p:sp>
    </p:spTree>
    <p:extLst>
      <p:ext uri="{BB962C8B-B14F-4D97-AF65-F5344CB8AC3E}">
        <p14:creationId xmlns:p14="http://schemas.microsoft.com/office/powerpoint/2010/main" val="30932396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291000" y="667220"/>
            <a:ext cx="5186363" cy="4049712"/>
          </a:xfrm>
        </p:spPr>
        <p:txBody>
          <a:bodyPr/>
          <a:lstStyle/>
          <a:p>
            <a:pPr marL="0" indent="0">
              <a:buNone/>
            </a:pPr>
            <a:r>
              <a:rPr lang="ru-RU" dirty="0"/>
              <a:t> </a:t>
            </a:r>
          </a:p>
        </p:txBody>
      </p:sp>
      <p:sp>
        <p:nvSpPr>
          <p:cNvPr id="8" name="Прямоугольник 7"/>
          <p:cNvSpPr/>
          <p:nvPr/>
        </p:nvSpPr>
        <p:spPr>
          <a:xfrm>
            <a:off x="516000" y="100020"/>
            <a:ext cx="2638030" cy="523220"/>
          </a:xfrm>
          <a:prstGeom prst="rect">
            <a:avLst/>
          </a:prstGeom>
        </p:spPr>
        <p:txBody>
          <a:bodyPr wrap="none">
            <a:spAutoFit/>
          </a:bodyPr>
          <a:lstStyle/>
          <a:p>
            <a:r>
              <a:rPr lang="ru-RU" sz="2800" dirty="0">
                <a:latin typeface="Bahnschrift Light" panose="020B0502040204020203" pitchFamily="34" charset="0"/>
                <a:ea typeface="Calibri" panose="020F0502020204030204" pitchFamily="34" charset="0"/>
                <a:cs typeface="Times New Roman" panose="02020603050405020304" pitchFamily="18" charset="0"/>
              </a:rPr>
              <a:t>Виды </a:t>
            </a:r>
            <a:r>
              <a:rPr lang="ru-RU" sz="2800" dirty="0">
                <a:ea typeface="Calibri" panose="020F0502020204030204" pitchFamily="34" charset="0"/>
                <a:cs typeface="Times New Roman" panose="02020603050405020304" pitchFamily="18" charset="0"/>
              </a:rPr>
              <a:t>обучения</a:t>
            </a:r>
            <a:endParaRPr lang="ru-RU" sz="2800" dirty="0"/>
          </a:p>
        </p:txBody>
      </p:sp>
      <p:sp>
        <p:nvSpPr>
          <p:cNvPr id="9" name="Прямоугольник 8"/>
          <p:cNvSpPr/>
          <p:nvPr/>
        </p:nvSpPr>
        <p:spPr>
          <a:xfrm>
            <a:off x="111000" y="504000"/>
            <a:ext cx="7290000" cy="6235040"/>
          </a:xfrm>
          <a:prstGeom prst="rect">
            <a:avLst/>
          </a:prstGeom>
        </p:spPr>
        <p:txBody>
          <a:bodyPr wrap="square">
            <a:spAutoFit/>
          </a:bodyPr>
          <a:lstStyle/>
          <a:p>
            <a:pPr indent="449580" algn="just">
              <a:lnSpc>
                <a:spcPct val="115000"/>
              </a:lnSpc>
              <a:spcAft>
                <a:spcPts val="1000"/>
              </a:spcAft>
            </a:pPr>
            <a:r>
              <a:rPr lang="ru-RU" dirty="0">
                <a:ea typeface="Calibri" panose="020F0502020204030204" pitchFamily="34" charset="0"/>
                <a:cs typeface="Times New Roman" panose="02020603050405020304" pitchFamily="18" charset="0"/>
              </a:rPr>
              <a:t>Нет необходимости проводить обучение традиционным способом, как фронтальные курсы, лекции или персональные тренировки. Например, вы можете определить обучение как самообучение или онлайн-обучение. Однако цель остается прежней; нужно только определить метод. Вот несколько примеров типов тренировок:</a:t>
            </a: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Фронтальное внутреннее обучение, проводимое персоналом организации</a:t>
            </a: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Обучение предоставляется в цифровом формате, например, электронные курсы или </a:t>
            </a:r>
            <a:r>
              <a:rPr lang="ru-RU" dirty="0" err="1">
                <a:ea typeface="Calibri" panose="020F0502020204030204" pitchFamily="34" charset="0"/>
                <a:cs typeface="Times New Roman" panose="02020603050405020304" pitchFamily="18" charset="0"/>
              </a:rPr>
              <a:t>вебинары</a:t>
            </a:r>
            <a:r>
              <a:rPr lang="ru-RU" dirty="0">
                <a:ea typeface="Calibri" panose="020F0502020204030204" pitchFamily="34" charset="0"/>
                <a:cs typeface="Times New Roman" panose="02020603050405020304" pitchFamily="18" charset="0"/>
              </a:rPr>
              <a:t>.</a:t>
            </a: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Покупка литературы</a:t>
            </a: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Внешние курсы</a:t>
            </a: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Выставки, конференции или съезды</a:t>
            </a: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Посещение помещений поставщиков</a:t>
            </a: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Обучение, проводимое поставщиком по его продукции.</a:t>
            </a: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Обучение или сертификация персонала регулирующими органами.</a:t>
            </a:r>
          </a:p>
          <a:p>
            <a:r>
              <a:rPr lang="ru-RU" dirty="0">
                <a:ea typeface="Calibri" panose="020F0502020204030204" pitchFamily="34" charset="0"/>
                <a:cs typeface="Times New Roman" panose="02020603050405020304" pitchFamily="18" charset="0"/>
              </a:rPr>
              <a:t>Поэтому, когда сотрудники посещают поставщика или участвуют в конференции, это можно рассматривать как обучение, если оно расширяет их знания и навыки в отношении реализации медицинского устройства.</a:t>
            </a:r>
            <a:endParaRPr lang="ru-RU" dirty="0"/>
          </a:p>
        </p:txBody>
      </p:sp>
      <p:pic>
        <p:nvPicPr>
          <p:cNvPr id="10242" name="Picture 2" descr="types of training-final 1"/>
          <p:cNvPicPr>
            <a:picLocks noChangeAspect="1" noChangeArrowheads="1"/>
          </p:cNvPicPr>
          <p:nvPr/>
        </p:nvPicPr>
        <p:blipFill rotWithShape="1">
          <a:blip r:embed="rId2">
            <a:extLst>
              <a:ext uri="{28A0092B-C50C-407E-A947-70E740481C1C}">
                <a14:useLocalDpi xmlns:a14="http://schemas.microsoft.com/office/drawing/2010/main" val="0"/>
              </a:ext>
            </a:extLst>
          </a:blip>
          <a:srcRect r="41044"/>
          <a:stretch/>
        </p:blipFill>
        <p:spPr bwMode="auto">
          <a:xfrm>
            <a:off x="7581000" y="233999"/>
            <a:ext cx="4410000" cy="4996759"/>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p:cNvSpPr/>
          <p:nvPr/>
        </p:nvSpPr>
        <p:spPr>
          <a:xfrm>
            <a:off x="7176000" y="6492819"/>
            <a:ext cx="6096000" cy="246221"/>
          </a:xfrm>
          <a:prstGeom prst="rect">
            <a:avLst/>
          </a:prstGeom>
        </p:spPr>
        <p:txBody>
          <a:bodyPr>
            <a:spAutoFit/>
          </a:bodyPr>
          <a:lstStyle/>
          <a:p>
            <a:r>
              <a:rPr lang="ru-RU" sz="1000" dirty="0"/>
              <a:t>https://businessjargons.com/wp-content/uploads/2015/10/types-of-training-final-1.jpg</a:t>
            </a:r>
          </a:p>
        </p:txBody>
      </p:sp>
    </p:spTree>
    <p:extLst>
      <p:ext uri="{BB962C8B-B14F-4D97-AF65-F5344CB8AC3E}">
        <p14:creationId xmlns:p14="http://schemas.microsoft.com/office/powerpoint/2010/main" val="1503114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64986" y="485501"/>
            <a:ext cx="10606013" cy="1325563"/>
          </a:xfrm>
        </p:spPr>
        <p:txBody>
          <a:bodyPr/>
          <a:lstStyle/>
          <a:p>
            <a:r>
              <a:rPr lang="ru-RU" dirty="0" smtClean="0"/>
              <a:t>  </a:t>
            </a:r>
            <a:endParaRPr lang="ru-RU" dirty="0"/>
          </a:p>
        </p:txBody>
      </p:sp>
      <p:pic>
        <p:nvPicPr>
          <p:cNvPr id="11266" name="Picture 2" descr="How to Measure Training Effectiveness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000" y="376600"/>
            <a:ext cx="5100314" cy="28689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4" name="Прямоугольник 3"/>
          <p:cNvSpPr/>
          <p:nvPr/>
        </p:nvSpPr>
        <p:spPr>
          <a:xfrm>
            <a:off x="6946461" y="30122"/>
            <a:ext cx="5245539" cy="523220"/>
          </a:xfrm>
          <a:prstGeom prst="rect">
            <a:avLst/>
          </a:prstGeom>
        </p:spPr>
        <p:txBody>
          <a:bodyPr wrap="none">
            <a:spAutoFit/>
          </a:bodyPr>
          <a:lstStyle/>
          <a:p>
            <a:r>
              <a:rPr lang="ru-RU" sz="2800" dirty="0">
                <a:ea typeface="Calibri" panose="020F0502020204030204" pitchFamily="34" charset="0"/>
                <a:cs typeface="Times New Roman" panose="02020603050405020304" pitchFamily="18" charset="0"/>
              </a:rPr>
              <a:t>Оценка эффективности обучения</a:t>
            </a:r>
            <a:endParaRPr lang="ru-RU" sz="2800" dirty="0"/>
          </a:p>
        </p:txBody>
      </p:sp>
      <p:sp>
        <p:nvSpPr>
          <p:cNvPr id="5" name="Прямоугольник 4"/>
          <p:cNvSpPr/>
          <p:nvPr/>
        </p:nvSpPr>
        <p:spPr>
          <a:xfrm>
            <a:off x="5256314" y="485501"/>
            <a:ext cx="6740686" cy="6272999"/>
          </a:xfrm>
          <a:prstGeom prst="rect">
            <a:avLst/>
          </a:prstGeom>
        </p:spPr>
        <p:txBody>
          <a:bodyPr wrap="square">
            <a:spAutoFit/>
          </a:bodyPr>
          <a:lstStyle/>
          <a:p>
            <a:pPr indent="449580" algn="just">
              <a:lnSpc>
                <a:spcPct val="115000"/>
              </a:lnSpc>
              <a:spcAft>
                <a:spcPts val="1000"/>
              </a:spcAft>
            </a:pPr>
            <a:r>
              <a:rPr lang="ru-RU" dirty="0">
                <a:latin typeface="Bahnschrift Light" panose="020B0502040204020203" pitchFamily="34" charset="0"/>
                <a:ea typeface="Calibri" panose="020F0502020204030204" pitchFamily="34" charset="0"/>
                <a:cs typeface="Times New Roman" panose="02020603050405020304" pitchFamily="18" charset="0"/>
              </a:rPr>
              <a:t>У обучения есть цели и задачи. С точки зрения обучения эффективность измеряется тем, достигло ли обучение своей цели и в какой степени. Конкретное обучение имеет свои цели, которые поддерживают и продвигают цели организации в целом. Стандарт ISO 13485 знает об этом и, следовательно, требует систематической оценки обучения. Стандарт касается определенных аспектов обучения:</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Times New Roman" panose="02020603050405020304" pitchFamily="18" charset="0"/>
              </a:rPr>
              <a:t>Оценка определит, было ли обучение эффективным. Необходимо определить методы оценки эффективности обучения: анализ процессов, подсчет дефектных частей, измерение личных результатов (как качественных, так и количественных) и опрос сотрудников.</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Times New Roman" panose="02020603050405020304" pitchFamily="18" charset="0"/>
              </a:rPr>
              <a:t>Оценка будет проводиться периодически.</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Times New Roman" panose="02020603050405020304" pitchFamily="18" charset="0"/>
              </a:rPr>
              <a:t>Каждый сотрудник (по индивидуальной шкале, а не по функциональной шкале) будет оцениваться на предмет его или ее компетентности для нужд обучения: требуемых квалификаций в сравнении с текущим статусом квалификаций.</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p:cNvSpPr/>
          <p:nvPr/>
        </p:nvSpPr>
        <p:spPr>
          <a:xfrm>
            <a:off x="156000" y="6129000"/>
            <a:ext cx="5100314" cy="400110"/>
          </a:xfrm>
          <a:prstGeom prst="rect">
            <a:avLst/>
          </a:prstGeom>
        </p:spPr>
        <p:txBody>
          <a:bodyPr wrap="square">
            <a:spAutoFit/>
          </a:bodyPr>
          <a:lstStyle/>
          <a:p>
            <a:r>
              <a:rPr lang="ru-RU" sz="1000" dirty="0"/>
              <a:t>https://www.simplilearn.com/ice9/free_resources_article_thumb/CoverPage_Effectiveness-of-Corporate-training.jpg</a:t>
            </a:r>
          </a:p>
        </p:txBody>
      </p:sp>
    </p:spTree>
    <p:extLst>
      <p:ext uri="{BB962C8B-B14F-4D97-AF65-F5344CB8AC3E}">
        <p14:creationId xmlns:p14="http://schemas.microsoft.com/office/powerpoint/2010/main" val="14563401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11000" y="0"/>
            <a:ext cx="4621013" cy="828499"/>
          </a:xfrm>
        </p:spPr>
        <p:txBody>
          <a:bodyPr>
            <a:noAutofit/>
          </a:bodyPr>
          <a:lstStyle/>
          <a:p>
            <a:r>
              <a:rPr lang="en-US" sz="3600" dirty="0" smtClean="0"/>
              <a:t> </a:t>
            </a:r>
            <a:endParaRPr lang="ru-RU" sz="3600" dirty="0"/>
          </a:p>
        </p:txBody>
      </p:sp>
      <p:sp>
        <p:nvSpPr>
          <p:cNvPr id="7" name="Прямоугольник 6"/>
          <p:cNvSpPr/>
          <p:nvPr/>
        </p:nvSpPr>
        <p:spPr>
          <a:xfrm>
            <a:off x="-18486" y="266452"/>
            <a:ext cx="11991000" cy="6254276"/>
          </a:xfrm>
          <a:prstGeom prst="rect">
            <a:avLst/>
          </a:prstGeom>
        </p:spPr>
        <p:txBody>
          <a:bodyPr wrap="square">
            <a:spAutoFit/>
          </a:bodyPr>
          <a:lstStyle/>
          <a:p>
            <a:pPr indent="228600" algn="just">
              <a:lnSpc>
                <a:spcPct val="115000"/>
              </a:lnSpc>
              <a:spcAft>
                <a:spcPts val="1000"/>
              </a:spcAft>
            </a:pPr>
            <a:r>
              <a:rPr lang="ru-RU" dirty="0">
                <a:ea typeface="Calibri" panose="020F0502020204030204" pitchFamily="34" charset="0"/>
                <a:cs typeface="Times New Roman" panose="02020603050405020304" pitchFamily="18" charset="0"/>
              </a:rPr>
              <a:t>Оценка обучения будет производиться по нескольким параметрам:</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Оценка соответствия обучения медицинскому устройству и деятельности по его реализации. По этой причине обучение должны планировать профессионалы, имеющие опыт, знания, навыки и опыт в данной сфере деятельности. Именно здесь требуется их добавленная стоимость.</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Оценка сотрудников - проверьте, усвоили ли сотрудники обучение, навыки и знания, которые были им назначены, и внедрили ли они их в процессы реализации. Вы можете проверить это, проведя экзамен (письменный или устный) в конце обучения или проанализировав процессы за определенный период времени. Всегда рекомендуется изучать результаты связанных процессов, а не собирать информацию от самих сотрудников. Сотрудник всегда может заявить, что он или она реализовали то, чему он научился, но вопрос в том, что происходит в процессе реализации. Посмотрите сами, что происходит.</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Оцените наставника или тренера. Они действительно понимают, о чем говорят? Обладают ли они необходимой квалификацией и навыками? Как их обучение и коммуникативные навыки? Могут ли они действительно эффективно выполнять тренировку? Вы можете позволить участникам тренинга оценить наставника или тренера.</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Оцените, обновляется ли обучение. В нашем современном мире изменения происходят ежедневно. То, что было актуально год назад, сегодня может оказаться совершенно неуместным. Возможно, организация внедрила новые процессы или технологии, но обучение относится к старым.</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Нормативные требования. Нормативные требования имеют тенденцию меняться и обновляться. В любом случае необходимо регулярно обновлять документацию, касающуюся нормативных требований. Это тоже нужно делать для тренировок.</a:t>
            </a:r>
            <a:endParaRPr lang="ru-RU" sz="1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339400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5">
            <a:extLst>
              <a:ext uri="{FF2B5EF4-FFF2-40B4-BE49-F238E27FC236}">
                <a16:creationId xmlns:a16="http://schemas.microsoft.com/office/drawing/2014/main" xmlns="" id="{FCDDA247-1A86-4EAE-A75B-61CBDD23AC79}"/>
              </a:ext>
            </a:extLst>
          </p:cNvPr>
          <p:cNvSpPr txBox="1">
            <a:spLocks/>
          </p:cNvSpPr>
          <p:nvPr/>
        </p:nvSpPr>
        <p:spPr>
          <a:xfrm>
            <a:off x="364497" y="2459943"/>
            <a:ext cx="11432515" cy="3953857"/>
          </a:xfrm>
          <a:prstGeom prst="rect">
            <a:avLst/>
          </a:prstGeom>
        </p:spPr>
        <p:txBody>
          <a:bodyPr vert="horz" lIns="91440" tIns="45720" rIns="91440" bIns="45720" numCol="2" rtlCol="0" anchor="ctr">
            <a:normAutofit/>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r>
              <a:rPr lang="en-US" dirty="0" smtClean="0">
                <a:solidFill>
                  <a:srgbClr val="2191C9"/>
                </a:solidFill>
              </a:rPr>
              <a:t> </a:t>
            </a:r>
            <a:endParaRPr lang="ru-RU" dirty="0">
              <a:solidFill>
                <a:srgbClr val="2191C9"/>
              </a:solidFill>
            </a:endParaRPr>
          </a:p>
        </p:txBody>
      </p:sp>
      <p:sp>
        <p:nvSpPr>
          <p:cNvPr id="5" name="Заголовок 4"/>
          <p:cNvSpPr>
            <a:spLocks noGrp="1"/>
          </p:cNvSpPr>
          <p:nvPr>
            <p:ph type="title"/>
          </p:nvPr>
        </p:nvSpPr>
        <p:spPr>
          <a:xfrm>
            <a:off x="364497" y="-250"/>
            <a:ext cx="3406013" cy="648499"/>
          </a:xfrm>
        </p:spPr>
        <p:txBody>
          <a:bodyPr>
            <a:normAutofit/>
          </a:bodyPr>
          <a:lstStyle/>
          <a:p>
            <a:r>
              <a:rPr lang="ru-RU" sz="2800" dirty="0"/>
              <a:t>Оценка сотрудников</a:t>
            </a:r>
          </a:p>
        </p:txBody>
      </p:sp>
      <p:pic>
        <p:nvPicPr>
          <p:cNvPr id="12290" name="Picture 2" descr="Free Examples of Employee Evaluations | LoveToKno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0021" y="387902"/>
            <a:ext cx="5202503" cy="35193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6" name="Прямоугольник 5"/>
          <p:cNvSpPr/>
          <p:nvPr/>
        </p:nvSpPr>
        <p:spPr>
          <a:xfrm>
            <a:off x="-15245" y="446949"/>
            <a:ext cx="6361198" cy="6210931"/>
          </a:xfrm>
          <a:prstGeom prst="rect">
            <a:avLst/>
          </a:prstGeom>
        </p:spPr>
        <p:txBody>
          <a:bodyPr wrap="square">
            <a:spAutoFit/>
          </a:bodyPr>
          <a:lstStyle/>
          <a:p>
            <a:pPr indent="408940" algn="just">
              <a:lnSpc>
                <a:spcPct val="115000"/>
              </a:lnSpc>
              <a:spcAft>
                <a:spcPts val="1000"/>
              </a:spcAft>
            </a:pPr>
            <a:r>
              <a:rPr lang="ru-RU" dirty="0">
                <a:ea typeface="Calibri" panose="020F0502020204030204" pitchFamily="34" charset="0"/>
                <a:cs typeface="Times New Roman" panose="02020603050405020304" pitchFamily="18" charset="0"/>
              </a:rPr>
              <a:t>Еще одна необходимая оценка производительности, эффективности и компетентности человеческих ресурсов - это периодическая оценка сотрудников. Эта оценка преследует несколько целей:</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Убедитесь, что сотрудники компетентны выполнять свою работу, и оцените их компетенцию и качество работы в соответствии с заранее определенными параметрами.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Определите потребности и предложите меры по продвижению сотрудника в организации.</a:t>
            </a:r>
            <a:endParaRPr lang="ru-RU" sz="1400" dirty="0">
              <a:ea typeface="Calibri" panose="020F0502020204030204" pitchFamily="34" charset="0"/>
              <a:cs typeface="Times New Roman" panose="02020603050405020304" pitchFamily="18" charset="0"/>
            </a:endParaRPr>
          </a:p>
          <a:p>
            <a:pPr indent="408940" algn="just">
              <a:lnSpc>
                <a:spcPct val="115000"/>
              </a:lnSpc>
              <a:spcAft>
                <a:spcPts val="1000"/>
              </a:spcAft>
            </a:pPr>
            <a:r>
              <a:rPr lang="ru-RU" dirty="0">
                <a:ea typeface="Calibri" panose="020F0502020204030204" pitchFamily="34" charset="0"/>
                <a:cs typeface="Times New Roman" panose="02020603050405020304" pitchFamily="18" charset="0"/>
              </a:rPr>
              <a:t>Параметры, относящиеся к вопросам качества для оценки: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Профессиональная компетентность сотрудника: Обладает ли сотрудник необходимыми практическими или теоретическими знаниями, а также техническим опытом и знаниями для выполнения задач</a:t>
            </a:r>
            <a:r>
              <a:rPr lang="ru-RU" dirty="0" smtClean="0">
                <a:ea typeface="Calibri" panose="020F0502020204030204" pitchFamily="34" charset="0"/>
                <a:cs typeface="Times New Roman" panose="02020603050405020304" pitchFamily="18" charset="0"/>
              </a:rPr>
              <a:t>?</a:t>
            </a:r>
          </a:p>
          <a:p>
            <a:pPr marL="342900" lvl="0" indent="-342900" algn="just">
              <a:lnSpc>
                <a:spcPct val="115000"/>
              </a:lnSpc>
              <a:spcAft>
                <a:spcPts val="0"/>
              </a:spcAft>
              <a:buFont typeface="Wingdings" panose="05000000000000000000" pitchFamily="2" charset="2"/>
              <a:buChar char=""/>
            </a:pPr>
            <a:r>
              <a:rPr lang="ru-RU" dirty="0" smtClean="0">
                <a:ea typeface="Calibri" panose="020F0502020204030204" pitchFamily="34" charset="0"/>
                <a:cs typeface="Times New Roman" panose="02020603050405020304" pitchFamily="18" charset="0"/>
              </a:rPr>
              <a:t>Отношение к решению проблем: распознают ли сотрудники проблемы и предлагают ли их решения? Они постоянно ищут и предлагают улучшения и оптимизации?</a:t>
            </a:r>
            <a:endParaRPr lang="ru-RU" sz="1400" dirty="0" smtClean="0">
              <a:ea typeface="Calibri" panose="020F0502020204030204" pitchFamily="34" charset="0"/>
              <a:cs typeface="Times New Roman" panose="02020603050405020304" pitchFamily="18" charset="0"/>
            </a:endParaRPr>
          </a:p>
        </p:txBody>
      </p:sp>
      <p:sp>
        <p:nvSpPr>
          <p:cNvPr id="8" name="Прямоугольник 7"/>
          <p:cNvSpPr/>
          <p:nvPr/>
        </p:nvSpPr>
        <p:spPr>
          <a:xfrm>
            <a:off x="6003426" y="4213666"/>
            <a:ext cx="6096000" cy="2322174"/>
          </a:xfrm>
          <a:prstGeom prst="rect">
            <a:avLst/>
          </a:prstGeom>
        </p:spPr>
        <p:txBody>
          <a:bodyPr>
            <a:spAutoFit/>
          </a:bodyPr>
          <a:lstStyle/>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Подход к компании: демонстрирует ли сотрудник высокий уровень приверженности своему рабочему месту? Насколько они активны и надежны?</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Результативность и подход к целям компании: удовлетворительны ли результаты работы сотрудника? Привержен ли сотрудник целям компании и достижению своих личных целей</a:t>
            </a:r>
            <a:r>
              <a:rPr lang="ru-RU" dirty="0" smtClean="0">
                <a:ea typeface="Calibri" panose="020F0502020204030204" pitchFamily="34" charset="0"/>
                <a:cs typeface="Times New Roman" panose="02020603050405020304" pitchFamily="18" charset="0"/>
              </a:rPr>
              <a:t>?</a:t>
            </a:r>
            <a:endParaRPr lang="ru-RU" sz="1400" dirty="0">
              <a:ea typeface="Calibri" panose="020F0502020204030204" pitchFamily="34" charset="0"/>
              <a:cs typeface="Times New Roman" panose="02020603050405020304" pitchFamily="18" charset="0"/>
            </a:endParaRPr>
          </a:p>
        </p:txBody>
      </p:sp>
      <p:sp>
        <p:nvSpPr>
          <p:cNvPr id="9" name="Прямоугольник 8"/>
          <p:cNvSpPr/>
          <p:nvPr/>
        </p:nvSpPr>
        <p:spPr>
          <a:xfrm>
            <a:off x="6996000" y="142751"/>
            <a:ext cx="6096000" cy="246221"/>
          </a:xfrm>
          <a:prstGeom prst="rect">
            <a:avLst/>
          </a:prstGeom>
        </p:spPr>
        <p:txBody>
          <a:bodyPr>
            <a:spAutoFit/>
          </a:bodyPr>
          <a:lstStyle/>
          <a:p>
            <a:r>
              <a:rPr lang="ru-RU" sz="1000" dirty="0"/>
              <a:t>https://cf.ltkcdn.net/business/images/std-xs/229962-340x230-employeereview_new.jpg</a:t>
            </a:r>
          </a:p>
        </p:txBody>
      </p:sp>
    </p:spTree>
    <p:extLst>
      <p:ext uri="{BB962C8B-B14F-4D97-AF65-F5344CB8AC3E}">
        <p14:creationId xmlns:p14="http://schemas.microsoft.com/office/powerpoint/2010/main" val="25435475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96148" y="622220"/>
            <a:ext cx="11817652" cy="5731780"/>
          </a:xfrm>
        </p:spPr>
        <p:txBody>
          <a:bodyPr>
            <a:noAutofit/>
          </a:bodyPr>
          <a:lstStyle/>
          <a:p>
            <a:r>
              <a:rPr lang="en-US" sz="2000" b="0" dirty="0" smtClean="0">
                <a:latin typeface="+mn-lt"/>
              </a:rPr>
              <a:t> </a:t>
            </a:r>
            <a:endParaRPr lang="ru-RU" sz="2000" b="0" dirty="0">
              <a:latin typeface="+mn-lt"/>
            </a:endParaRPr>
          </a:p>
        </p:txBody>
      </p:sp>
      <p:sp>
        <p:nvSpPr>
          <p:cNvPr id="2" name="Прямоугольник 1"/>
          <p:cNvSpPr/>
          <p:nvPr/>
        </p:nvSpPr>
        <p:spPr>
          <a:xfrm>
            <a:off x="606000" y="99000"/>
            <a:ext cx="2941383" cy="523220"/>
          </a:xfrm>
          <a:prstGeom prst="rect">
            <a:avLst/>
          </a:prstGeom>
        </p:spPr>
        <p:txBody>
          <a:bodyPr wrap="none">
            <a:spAutoFit/>
          </a:bodyPr>
          <a:lstStyle/>
          <a:p>
            <a:r>
              <a:rPr lang="ru-RU" sz="2800" dirty="0"/>
              <a:t>Осведомленность</a:t>
            </a:r>
          </a:p>
        </p:txBody>
      </p:sp>
      <p:sp>
        <p:nvSpPr>
          <p:cNvPr id="4" name="Прямоугольник 3"/>
          <p:cNvSpPr/>
          <p:nvPr/>
        </p:nvSpPr>
        <p:spPr>
          <a:xfrm>
            <a:off x="0" y="533455"/>
            <a:ext cx="7941000" cy="6186309"/>
          </a:xfrm>
          <a:prstGeom prst="rect">
            <a:avLst/>
          </a:prstGeom>
        </p:spPr>
        <p:txBody>
          <a:bodyPr wrap="square">
            <a:spAutoFit/>
          </a:bodyPr>
          <a:lstStyle/>
          <a:p>
            <a:pPr algn="just"/>
            <a:r>
              <a:rPr lang="ru-RU" dirty="0"/>
              <a:t>Осведомленность приобретает все большее значение в связи со стандартом ISO 13485: 2016. Я считаю, что это связано с консенсусом в отношении того, что осведомленность о СМК повышает мотивацию и преданность сотрудников. Осведомленность в контексте менеджмента качества означает понимание:</a:t>
            </a:r>
          </a:p>
          <a:p>
            <a:pPr marL="285750" indent="-285750" algn="just">
              <a:buFont typeface="Wingdings" panose="05000000000000000000" pitchFamily="2" charset="2"/>
              <a:buChar char="Ø"/>
            </a:pPr>
            <a:r>
              <a:rPr lang="ru-RU" dirty="0" smtClean="0"/>
              <a:t>Роль </a:t>
            </a:r>
            <a:r>
              <a:rPr lang="ru-RU" dirty="0"/>
              <a:t>организации в жизненном цикле медицинского изделия.</a:t>
            </a:r>
          </a:p>
          <a:p>
            <a:pPr marL="285750" indent="-285750" algn="just">
              <a:buFont typeface="Wingdings" panose="05000000000000000000" pitchFamily="2" charset="2"/>
              <a:buChar char="Ø"/>
            </a:pPr>
            <a:r>
              <a:rPr lang="ru-RU" dirty="0" smtClean="0"/>
              <a:t>Политика </a:t>
            </a:r>
            <a:r>
              <a:rPr lang="ru-RU" dirty="0"/>
              <a:t>в области качества и цели организации в области качества.</a:t>
            </a:r>
          </a:p>
          <a:p>
            <a:pPr marL="285750" indent="-285750" algn="just">
              <a:buFont typeface="Wingdings" panose="05000000000000000000" pitchFamily="2" charset="2"/>
              <a:buChar char="Ø"/>
            </a:pPr>
            <a:r>
              <a:rPr lang="ru-RU" dirty="0" smtClean="0"/>
              <a:t>Последствия </a:t>
            </a:r>
            <a:r>
              <a:rPr lang="ru-RU" dirty="0"/>
              <a:t>и последствия действий лиц, осуществляющих деятельность и работающих в СМК</a:t>
            </a:r>
            <a:r>
              <a:rPr lang="ru-RU" dirty="0" smtClean="0"/>
              <a:t>.</a:t>
            </a:r>
          </a:p>
          <a:p>
            <a:r>
              <a:rPr lang="ru-RU" dirty="0" smtClean="0"/>
              <a:t>Чтобы </a:t>
            </a:r>
            <a:r>
              <a:rPr lang="ru-RU" dirty="0"/>
              <a:t>повысить осведомленность в организации, я предлагаю принять следующие принципы:</a:t>
            </a:r>
            <a:endParaRPr lang="ru-RU" sz="1400" dirty="0"/>
          </a:p>
          <a:p>
            <a:pPr marL="285750" lvl="0" indent="-285750">
              <a:buFont typeface="Wingdings" panose="05000000000000000000" pitchFamily="2" charset="2"/>
              <a:buChar char="Ø"/>
            </a:pPr>
            <a:r>
              <a:rPr lang="ru-RU" dirty="0"/>
              <a:t>Лица, участвующие в реализации продукции под контролем организации, должны знать, знать и понимать политику качества.</a:t>
            </a:r>
            <a:endParaRPr lang="ru-RU" sz="1400" dirty="0"/>
          </a:p>
          <a:p>
            <a:pPr marL="285750" lvl="0" indent="-285750">
              <a:buFont typeface="Wingdings" panose="05000000000000000000" pitchFamily="2" charset="2"/>
              <a:buChar char="Ø"/>
            </a:pPr>
            <a:r>
              <a:rPr lang="ru-RU" dirty="0"/>
              <a:t>Организация должна обеспечивать осведомленность персонала о значимости их действий и деятельности:</a:t>
            </a:r>
            <a:endParaRPr lang="ru-RU" sz="1400" dirty="0"/>
          </a:p>
          <a:p>
            <a:pPr marL="742950" lvl="1" indent="-285750">
              <a:buFont typeface="Wingdings" panose="05000000000000000000" pitchFamily="2" charset="2"/>
              <a:buChar char="§"/>
            </a:pPr>
            <a:r>
              <a:rPr lang="ru-RU" dirty="0"/>
              <a:t>Для достижения целей в области качества</a:t>
            </a:r>
            <a:endParaRPr lang="ru-RU" sz="1400" dirty="0"/>
          </a:p>
          <a:p>
            <a:pPr marL="742950" lvl="1" indent="-285750">
              <a:buFont typeface="Wingdings" panose="05000000000000000000" pitchFamily="2" charset="2"/>
              <a:buChar char="§"/>
            </a:pPr>
            <a:r>
              <a:rPr lang="ru-RU" dirty="0"/>
              <a:t>Для соблюдения требований безопасности и нормативных требований.</a:t>
            </a:r>
            <a:endParaRPr lang="ru-RU" sz="1400" dirty="0"/>
          </a:p>
          <a:p>
            <a:pPr marL="742950" lvl="1" indent="-285750">
              <a:buFont typeface="Wingdings" panose="05000000000000000000" pitchFamily="2" charset="2"/>
              <a:buChar char="§"/>
            </a:pPr>
            <a:r>
              <a:rPr lang="ru-RU" dirty="0"/>
              <a:t>На эффективность СМК</a:t>
            </a:r>
            <a:endParaRPr lang="ru-RU" sz="1400" dirty="0"/>
          </a:p>
          <a:p>
            <a:pPr marL="742950" lvl="1" indent="-285750">
              <a:buFont typeface="Wingdings" panose="05000000000000000000" pitchFamily="2" charset="2"/>
              <a:buChar char="§"/>
            </a:pPr>
            <a:r>
              <a:rPr lang="ru-RU" dirty="0"/>
              <a:t>К преимуществам улучшенного качества работы</a:t>
            </a:r>
            <a:endParaRPr lang="ru-RU" sz="1400" dirty="0"/>
          </a:p>
          <a:p>
            <a:pPr marL="285750" indent="-285750">
              <a:buFont typeface="Wingdings" panose="05000000000000000000" pitchFamily="2" charset="2"/>
              <a:buChar char="Ø"/>
            </a:pPr>
            <a:r>
              <a:rPr lang="ru-RU" dirty="0"/>
              <a:t>Организация должна обеспечивать осведомленность персонала о влиянии и важности их действий и действий на качество продукции и соответствие требованиям.</a:t>
            </a:r>
          </a:p>
        </p:txBody>
      </p:sp>
      <p:pic>
        <p:nvPicPr>
          <p:cNvPr id="13314" name="Picture 2" descr="How to Increase Brand Awareness With Video | Wyzow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45600" y="3564000"/>
            <a:ext cx="4764348" cy="232923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6113948" y="6461270"/>
            <a:ext cx="6096000" cy="246221"/>
          </a:xfrm>
          <a:prstGeom prst="rect">
            <a:avLst/>
          </a:prstGeom>
        </p:spPr>
        <p:txBody>
          <a:bodyPr>
            <a:spAutoFit/>
          </a:bodyPr>
          <a:lstStyle/>
          <a:p>
            <a:r>
              <a:rPr lang="en-US" sz="1000" dirty="0"/>
              <a:t>https://www.wyzowl.com/wp-content/uploads/2016/10/Increasing-Brand-Awareness-with-Video-459ee8.png</a:t>
            </a:r>
            <a:endParaRPr lang="ru-RU" sz="1000" dirty="0"/>
          </a:p>
        </p:txBody>
      </p:sp>
      <p:pic>
        <p:nvPicPr>
          <p:cNvPr id="11" name="Рисунок 10"/>
          <p:cNvPicPr>
            <a:picLocks noChangeAspect="1"/>
          </p:cNvPicPr>
          <p:nvPr/>
        </p:nvPicPr>
        <p:blipFill>
          <a:blip r:embed="rId3"/>
          <a:stretch>
            <a:fillRect/>
          </a:stretch>
        </p:blipFill>
        <p:spPr>
          <a:xfrm>
            <a:off x="8137148" y="387135"/>
            <a:ext cx="3191865" cy="3191865"/>
          </a:xfrm>
          <a:prstGeom prst="rect">
            <a:avLst/>
          </a:prstGeom>
        </p:spPr>
      </p:pic>
      <p:sp>
        <p:nvSpPr>
          <p:cNvPr id="13" name="Прямоугольник 12"/>
          <p:cNvSpPr/>
          <p:nvPr/>
        </p:nvSpPr>
        <p:spPr>
          <a:xfrm>
            <a:off x="7705971" y="3230398"/>
            <a:ext cx="4320000" cy="369332"/>
          </a:xfrm>
          <a:prstGeom prst="rect">
            <a:avLst/>
          </a:prstGeom>
        </p:spPr>
        <p:txBody>
          <a:bodyPr wrap="square">
            <a:spAutoFit/>
          </a:bodyPr>
          <a:lstStyle/>
          <a:p>
            <a:r>
              <a:rPr lang="ru-RU" sz="900" dirty="0"/>
              <a:t>https://www.mindtools.co.th/wp-content/uploads/2019/07/mind-tools-personal-development-neuro-linguistic-programming-nlp-self-awareness.png</a:t>
            </a:r>
          </a:p>
        </p:txBody>
      </p:sp>
    </p:spTree>
    <p:extLst>
      <p:ext uri="{BB962C8B-B14F-4D97-AF65-F5344CB8AC3E}">
        <p14:creationId xmlns:p14="http://schemas.microsoft.com/office/powerpoint/2010/main" val="5857860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1"/>
          </p:nvPr>
        </p:nvSpPr>
        <p:spPr>
          <a:xfrm>
            <a:off x="156000" y="809593"/>
            <a:ext cx="6120000" cy="5714999"/>
          </a:xfrm>
        </p:spPr>
        <p:txBody>
          <a:bodyPr>
            <a:normAutofit fontScale="77500" lnSpcReduction="20000"/>
          </a:bodyPr>
          <a:lstStyle/>
          <a:p>
            <a:pPr marL="0" indent="0" algn="just">
              <a:buNone/>
            </a:pPr>
            <a:r>
              <a:rPr lang="ru-RU" dirty="0"/>
              <a:t>Осведомленность инициирует идентификацию, преданность и приверженность целям организации среди персонала. Повышая осведомленность, стандарт ISO 13485 пытается избежать следующих побочных эффектов:</a:t>
            </a:r>
          </a:p>
          <a:p>
            <a:pPr lvl="0" algn="just">
              <a:buFont typeface="Wingdings" panose="05000000000000000000" pitchFamily="2" charset="2"/>
              <a:buChar char="Ø"/>
            </a:pPr>
            <a:r>
              <a:rPr lang="ru-RU" dirty="0"/>
              <a:t>Непонимание роли организации в жизненном цикле медицинского изделия и ожиданий от организации.</a:t>
            </a:r>
          </a:p>
          <a:p>
            <a:pPr lvl="0" algn="just">
              <a:buFont typeface="Wingdings" panose="05000000000000000000" pitchFamily="2" charset="2"/>
              <a:buChar char="Ø"/>
            </a:pPr>
            <a:r>
              <a:rPr lang="ru-RU" dirty="0"/>
              <a:t>Непонимание, в соответствии с какими нормативными требованиями действует организация.</a:t>
            </a:r>
          </a:p>
          <a:p>
            <a:pPr lvl="0" algn="just">
              <a:buFont typeface="Wingdings" panose="05000000000000000000" pitchFamily="2" charset="2"/>
              <a:buChar char="Ø"/>
            </a:pPr>
            <a:r>
              <a:rPr lang="ru-RU" dirty="0"/>
              <a:t>Незнание или незнание настоящих требований клиентов.</a:t>
            </a:r>
          </a:p>
          <a:p>
            <a:pPr lvl="0" algn="just">
              <a:buFont typeface="Wingdings" panose="05000000000000000000" pitchFamily="2" charset="2"/>
              <a:buChar char="Ø"/>
            </a:pPr>
            <a:r>
              <a:rPr lang="ru-RU" dirty="0"/>
              <a:t>Доставка некачественной продукции или услуг клиенту.</a:t>
            </a:r>
          </a:p>
          <a:p>
            <a:pPr lvl="0" algn="just">
              <a:buFont typeface="Wingdings" panose="05000000000000000000" pitchFamily="2" charset="2"/>
              <a:buChar char="Ø"/>
            </a:pPr>
            <a:r>
              <a:rPr lang="ru-RU" dirty="0"/>
              <a:t>Игнорирование или отсутствие проблем с качеством</a:t>
            </a:r>
          </a:p>
          <a:p>
            <a:pPr algn="just">
              <a:buFont typeface="Wingdings" panose="05000000000000000000" pitchFamily="2" charset="2"/>
              <a:buChar char="Ø"/>
            </a:pPr>
            <a:r>
              <a:rPr lang="ru-RU" dirty="0"/>
              <a:t>Реагировать на проблемы с качеством, а не избегать их.</a:t>
            </a:r>
          </a:p>
        </p:txBody>
      </p:sp>
      <p:pic>
        <p:nvPicPr>
          <p:cNvPr id="14338" name="Picture 2" descr="How can we Reward One and Keep Motivating Others - Executive For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66000" y="432727"/>
            <a:ext cx="5715000" cy="381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6" name="Прямоугольник 5"/>
          <p:cNvSpPr/>
          <p:nvPr/>
        </p:nvSpPr>
        <p:spPr>
          <a:xfrm>
            <a:off x="-654000" y="170027"/>
            <a:ext cx="7373237" cy="525400"/>
          </a:xfrm>
          <a:prstGeom prst="rect">
            <a:avLst/>
          </a:prstGeom>
        </p:spPr>
        <p:txBody>
          <a:bodyPr wrap="none">
            <a:spAutoFit/>
          </a:bodyPr>
          <a:lstStyle/>
          <a:p>
            <a:pPr marL="457200" algn="ctr">
              <a:lnSpc>
                <a:spcPct val="115000"/>
              </a:lnSpc>
              <a:spcAft>
                <a:spcPts val="1000"/>
              </a:spcAft>
            </a:pPr>
            <a:r>
              <a:rPr lang="ru-RU" sz="2500" dirty="0">
                <a:ea typeface="Calibri" panose="020F0502020204030204" pitchFamily="34" charset="0"/>
                <a:cs typeface="Times New Roman" panose="02020603050405020304" pitchFamily="18" charset="0"/>
              </a:rPr>
              <a:t>Информированность и мотивация сотрудников</a:t>
            </a:r>
            <a:endParaRPr lang="ru-RU" sz="2500" dirty="0">
              <a:effectLst/>
              <a:ea typeface="Calibri" panose="020F0502020204030204" pitchFamily="34" charset="0"/>
              <a:cs typeface="Times New Roman" panose="02020603050405020304" pitchFamily="18" charset="0"/>
            </a:endParaRPr>
          </a:p>
        </p:txBody>
      </p:sp>
      <p:sp>
        <p:nvSpPr>
          <p:cNvPr id="8" name="Прямоугольник 7"/>
          <p:cNvSpPr/>
          <p:nvPr/>
        </p:nvSpPr>
        <p:spPr>
          <a:xfrm>
            <a:off x="6457529" y="6393787"/>
            <a:ext cx="6096000" cy="261610"/>
          </a:xfrm>
          <a:prstGeom prst="rect">
            <a:avLst/>
          </a:prstGeom>
        </p:spPr>
        <p:txBody>
          <a:bodyPr>
            <a:spAutoFit/>
          </a:bodyPr>
          <a:lstStyle/>
          <a:p>
            <a:r>
              <a:rPr lang="ru-RU" sz="1050" dirty="0"/>
              <a:t>https://executiveforum.net/wp-content/uploads/2019/11/reward-1-e1574439134719.jpg</a:t>
            </a:r>
          </a:p>
        </p:txBody>
      </p:sp>
    </p:spTree>
    <p:extLst>
      <p:ext uri="{BB962C8B-B14F-4D97-AF65-F5344CB8AC3E}">
        <p14:creationId xmlns:p14="http://schemas.microsoft.com/office/powerpoint/2010/main" val="13281209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36000" y="144000"/>
            <a:ext cx="10625173" cy="639000"/>
          </a:xfrm>
        </p:spPr>
        <p:txBody>
          <a:bodyPr>
            <a:normAutofit/>
          </a:bodyPr>
          <a:lstStyle/>
          <a:p>
            <a:r>
              <a:rPr lang="ru-RU" sz="2400">
                <a:latin typeface="+mn-lt"/>
              </a:rPr>
              <a:t>Осведомленность об эффективной системе менеджмента качества</a:t>
            </a:r>
          </a:p>
        </p:txBody>
      </p:sp>
      <p:sp>
        <p:nvSpPr>
          <p:cNvPr id="5" name="Прямоугольник 4"/>
          <p:cNvSpPr/>
          <p:nvPr/>
        </p:nvSpPr>
        <p:spPr>
          <a:xfrm>
            <a:off x="111000" y="639000"/>
            <a:ext cx="11856000" cy="2862322"/>
          </a:xfrm>
          <a:prstGeom prst="rect">
            <a:avLst/>
          </a:prstGeom>
        </p:spPr>
        <p:txBody>
          <a:bodyPr wrap="square">
            <a:spAutoFit/>
          </a:bodyPr>
          <a:lstStyle/>
          <a:p>
            <a:pPr algn="just"/>
            <a:r>
              <a:rPr lang="ru-RU" dirty="0" smtClean="0">
                <a:ea typeface="Calibri" panose="020F0502020204030204" pitchFamily="34" charset="0"/>
                <a:cs typeface="Times New Roman" panose="02020603050405020304" pitchFamily="18" charset="0"/>
              </a:rPr>
              <a:t>	Сотрудники </a:t>
            </a:r>
            <a:r>
              <a:rPr lang="ru-RU" dirty="0">
                <a:ea typeface="Calibri" panose="020F0502020204030204" pitchFamily="34" charset="0"/>
                <a:cs typeface="Times New Roman" panose="02020603050405020304" pitchFamily="18" charset="0"/>
              </a:rPr>
              <a:t>должны понимать, что они являются частью СМК и должны осознавать свой вклад в достижение ее целей и соблюдение требований безопасности и нормативных требований. Иногда работники сходятся во мнении, что СМК вращается вокруг менеджера по качеству и обеспечения качества и включает в себя некоторые жалобы клиентов, внутренние и внешние аудиты и сводится к публикациям высшего руководства в кафетерии относительно сертификации ISO. Это их единственные точки соприкосновения с СМК. Новая редакция стандарта ISO 13485 (2016 г.) требует повышения осведомленности среди всех участников праздника качества; сотрудники должны понимать всю историю организации, чтобы усвоить тот факт, что их действия имеют значение. Это непростая задача. Во многих организациях стандарт ISO 13485 воспринимается как бюрократический вопрос, и некоторые люди стараются не иметь с ним ничего общего. Итак, как вы можете продвигать стандарт ISO 13485 и СМК как захватывающую вещь, имеющую прямое отношение к повседневной работе сотрудников?</a:t>
            </a:r>
            <a:endParaRPr lang="ru-RU" dirty="0"/>
          </a:p>
        </p:txBody>
      </p:sp>
      <p:sp>
        <p:nvSpPr>
          <p:cNvPr id="6" name="Прямоугольник 5"/>
          <p:cNvSpPr/>
          <p:nvPr/>
        </p:nvSpPr>
        <p:spPr>
          <a:xfrm>
            <a:off x="13114" y="3513979"/>
            <a:ext cx="11967000" cy="2959272"/>
          </a:xfrm>
          <a:prstGeom prst="rect">
            <a:avLst/>
          </a:prstGeom>
        </p:spPr>
        <p:txBody>
          <a:bodyPr wrap="square">
            <a:spAutoFit/>
          </a:bodyPr>
          <a:lstStyle/>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Прежде всего, я бы очень легко и непринужденно объяснил определения, которые используются в СМК: политика качества, цель в области качества, соответствие продукции, требования потребителей, требования безопасности, нормативные требования, корректирующие действия и так далее. </a:t>
            </a:r>
            <a:endParaRPr lang="ru-RU" dirty="0" smtClean="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smtClean="0">
                <a:ea typeface="Calibri" panose="020F0502020204030204" pitchFamily="34" charset="0"/>
                <a:cs typeface="Times New Roman" panose="02020603050405020304" pitchFamily="18" charset="0"/>
              </a:rPr>
              <a:t>Во-вторых</a:t>
            </a:r>
            <a:r>
              <a:rPr lang="ru-RU" dirty="0">
                <a:ea typeface="Calibri" panose="020F0502020204030204" pitchFamily="34" charset="0"/>
                <a:cs typeface="Times New Roman" panose="02020603050405020304" pitchFamily="18" charset="0"/>
              </a:rPr>
              <a:t>, я бы представил работникам структуру СМК в организации и объяснил им, где они находятся, и, что наиболее важно, каков их вклад в СМК.</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После изучения основ я поддерживаю очень простой метод демонстрации результатов, последствий и последствий того, что можно и чего нельзя.</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На следующем этапе я объясню отношение организации к ее применимым нормативным требованиям и подробно остановлюсь на соответствующих нормативных требованиях.</a:t>
            </a:r>
            <a:endParaRPr lang="ru-RU" sz="1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353006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81000" y="222972"/>
            <a:ext cx="6132358" cy="265921"/>
          </a:xfrm>
        </p:spPr>
        <p:txBody>
          <a:bodyPr>
            <a:noAutofit/>
          </a:bodyPr>
          <a:lstStyle/>
          <a:p>
            <a:r>
              <a:rPr lang="ru-RU" sz="3200" dirty="0"/>
              <a:t>Инфраструктура</a:t>
            </a:r>
          </a:p>
        </p:txBody>
      </p:sp>
      <p:sp>
        <p:nvSpPr>
          <p:cNvPr id="4" name="Текст 3"/>
          <p:cNvSpPr>
            <a:spLocks noGrp="1"/>
          </p:cNvSpPr>
          <p:nvPr>
            <p:ph type="body" sz="quarter" idx="11"/>
          </p:nvPr>
        </p:nvSpPr>
        <p:spPr>
          <a:xfrm>
            <a:off x="127657" y="594000"/>
            <a:ext cx="6795000" cy="5787038"/>
          </a:xfrm>
        </p:spPr>
        <p:txBody>
          <a:bodyPr>
            <a:noAutofit/>
          </a:bodyPr>
          <a:lstStyle/>
          <a:p>
            <a:pPr marL="0" indent="0" algn="just">
              <a:buNone/>
            </a:pPr>
            <a:r>
              <a:rPr lang="ru-RU" sz="1800" dirty="0"/>
              <a:t>Инфраструктура - это набор основных средств и оборудования, необходимого для реализации MD или предоставления сопутствующих услуг. Инфраструктура должна обеспечивать подходящие условия и аксессуары для выполнения соответствующих бизнес-задач и действий и помогать в достижении желаемого соответствия спецификациям и требованиям к медицинскому устройству: продукции, безопасности и нормативным требованиям. Таким образом, они тесно связаны с медицинским устройством и напрямую влияют на его качество. Основная цель организации - обеспечить предоставление, доступность и устойчивость инфраструктуры. Инфраструктура включает в себя все средства, приложения, интерфейсы и средства, необходимые для реализации </a:t>
            </a:r>
            <a:r>
              <a:rPr lang="ru-RU" sz="1800" dirty="0" smtClean="0"/>
              <a:t>медицинского устройства </a:t>
            </a:r>
            <a:r>
              <a:rPr lang="ru-RU" sz="1800" dirty="0"/>
              <a:t>на всех этапах его жизненного цикла, от этапов проектирования до доставки, операций после доставки и утилизации. Давайте рассмотрим требования стандарта ISO 13485:</a:t>
            </a:r>
          </a:p>
          <a:p>
            <a:pPr lvl="0">
              <a:buFont typeface="Wingdings" panose="05000000000000000000" pitchFamily="2" charset="2"/>
              <a:buChar char="Ø"/>
            </a:pPr>
            <a:r>
              <a:rPr lang="ru-RU" sz="1800" dirty="0"/>
              <a:t>Организация должна задокументировать требования к инфраструктуре:</a:t>
            </a:r>
          </a:p>
          <a:p>
            <a:pPr lvl="1"/>
            <a:r>
              <a:rPr lang="ru-RU" sz="1800" dirty="0"/>
              <a:t>Необходимо для реализации продукта.</a:t>
            </a:r>
          </a:p>
          <a:p>
            <a:pPr lvl="1"/>
            <a:r>
              <a:rPr lang="ru-RU" sz="1800" dirty="0"/>
              <a:t>Необходим для обеспечения соответствия продукции</a:t>
            </a:r>
          </a:p>
          <a:p>
            <a:pPr lvl="1"/>
            <a:r>
              <a:rPr lang="ru-RU" sz="1800" dirty="0"/>
              <a:t>Необходим для предотвращения перепутывания продуктов</a:t>
            </a:r>
          </a:p>
          <a:p>
            <a:pPr>
              <a:buFont typeface="Wingdings" panose="05000000000000000000" pitchFamily="2" charset="2"/>
              <a:buChar char="Ø"/>
            </a:pPr>
            <a:r>
              <a:rPr lang="ru-RU" sz="1800" dirty="0"/>
              <a:t>Необходим для упорядоченного обращения с продуктом.</a:t>
            </a:r>
          </a:p>
        </p:txBody>
      </p:sp>
      <p:pic>
        <p:nvPicPr>
          <p:cNvPr id="15362" name="Picture 2" descr="A closer look at infrastructure | Health Facilities Manage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4731" y="355932"/>
            <a:ext cx="5122012" cy="34244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5" name="Прямоугольник 4"/>
          <p:cNvSpPr/>
          <p:nvPr/>
        </p:nvSpPr>
        <p:spPr>
          <a:xfrm>
            <a:off x="6096000" y="6488545"/>
            <a:ext cx="6096000" cy="246221"/>
          </a:xfrm>
          <a:prstGeom prst="rect">
            <a:avLst/>
          </a:prstGeom>
        </p:spPr>
        <p:txBody>
          <a:bodyPr>
            <a:spAutoFit/>
          </a:bodyPr>
          <a:lstStyle/>
          <a:p>
            <a:r>
              <a:rPr lang="ru-RU" sz="1000" dirty="0"/>
              <a:t>https://www.hfmmagazine.com/ext/resources/images/2018/magazine/jan_feb/0118_COV_mainart_700x468.jpg</a:t>
            </a:r>
          </a:p>
        </p:txBody>
      </p:sp>
    </p:spTree>
    <p:extLst>
      <p:ext uri="{BB962C8B-B14F-4D97-AF65-F5344CB8AC3E}">
        <p14:creationId xmlns:p14="http://schemas.microsoft.com/office/powerpoint/2010/main" val="9078882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200" y="144000"/>
            <a:ext cx="8116800" cy="6508448"/>
          </a:xfrm>
          <a:prstGeom prst="rect">
            <a:avLst/>
          </a:prstGeom>
        </p:spPr>
        <p:txBody>
          <a:bodyPr wrap="square">
            <a:spAutoFit/>
          </a:bodyPr>
          <a:lstStyle/>
          <a:p>
            <a:pPr lvl="0" algn="just">
              <a:lnSpc>
                <a:spcPct val="115000"/>
              </a:lnSpc>
              <a:spcAft>
                <a:spcPts val="0"/>
              </a:spcAft>
            </a:pPr>
            <a:r>
              <a:rPr lang="ru-RU" dirty="0">
                <a:ea typeface="Calibri" panose="020F0502020204030204" pitchFamily="34" charset="0"/>
                <a:cs typeface="Times New Roman" panose="02020603050405020304" pitchFamily="18" charset="0"/>
              </a:rPr>
              <a:t>Инфраструктура включает:</a:t>
            </a:r>
          </a:p>
          <a:p>
            <a:pPr marL="742950" lvl="1" indent="-285750" algn="just">
              <a:lnSpc>
                <a:spcPct val="115000"/>
              </a:lnSpc>
              <a:spcAft>
                <a:spcPts val="0"/>
              </a:spcAft>
              <a:buFont typeface="Symbol" panose="05050102010706020507" pitchFamily="18" charset="2"/>
              <a:buChar char=""/>
            </a:pPr>
            <a:r>
              <a:rPr lang="ru-RU" dirty="0">
                <a:ea typeface="Calibri" panose="020F0502020204030204" pitchFamily="34" charset="0"/>
                <a:cs typeface="Times New Roman" panose="02020603050405020304" pitchFamily="18" charset="0"/>
              </a:rPr>
              <a:t>Применимые здания, рабочие места</a:t>
            </a:r>
          </a:p>
          <a:p>
            <a:pPr marL="742950" lvl="1" indent="-285750" algn="just">
              <a:lnSpc>
                <a:spcPct val="115000"/>
              </a:lnSpc>
              <a:spcAft>
                <a:spcPts val="0"/>
              </a:spcAft>
              <a:buFont typeface="Symbol" panose="05050102010706020507" pitchFamily="18" charset="2"/>
              <a:buChar char=""/>
            </a:pPr>
            <a:r>
              <a:rPr lang="ru-RU" dirty="0">
                <a:ea typeface="Calibri" panose="020F0502020204030204" pitchFamily="34" charset="0"/>
                <a:cs typeface="Times New Roman" panose="02020603050405020304" pitchFamily="18" charset="0"/>
              </a:rPr>
              <a:t>Инструменты, оборудование, машины и связанные с ними коммунальные услуги</a:t>
            </a:r>
          </a:p>
          <a:p>
            <a:pPr marL="742950" lvl="1" indent="-285750" algn="just">
              <a:lnSpc>
                <a:spcPct val="115000"/>
              </a:lnSpc>
              <a:spcAft>
                <a:spcPts val="0"/>
              </a:spcAft>
              <a:buFont typeface="Symbol" panose="05050102010706020507" pitchFamily="18" charset="2"/>
              <a:buChar char=""/>
            </a:pPr>
            <a:r>
              <a:rPr lang="ru-RU" dirty="0">
                <a:ea typeface="Calibri" panose="020F0502020204030204" pitchFamily="34" charset="0"/>
                <a:cs typeface="Times New Roman" panose="02020603050405020304" pitchFamily="18" charset="0"/>
              </a:rPr>
              <a:t>Технологическое оборудование (как аппаратное, так и программное), необходимое для реализация процессов</a:t>
            </a:r>
          </a:p>
          <a:p>
            <a:pPr marL="742950" lvl="1" indent="-285750" algn="just">
              <a:lnSpc>
                <a:spcPct val="115000"/>
              </a:lnSpc>
              <a:spcAft>
                <a:spcPts val="0"/>
              </a:spcAft>
              <a:buFont typeface="Symbol" panose="05050102010706020507" pitchFamily="18" charset="2"/>
              <a:buChar char=""/>
            </a:pPr>
            <a:r>
              <a:rPr lang="ru-RU" dirty="0">
                <a:ea typeface="Calibri" panose="020F0502020204030204" pitchFamily="34" charset="0"/>
                <a:cs typeface="Times New Roman" panose="02020603050405020304" pitchFamily="18" charset="0"/>
              </a:rPr>
              <a:t>Вспомогательные услуги (например, транспорт, связь или информационные системы)</a:t>
            </a: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Управление инфраструктурой должно включать услуги, необходимые для поддержки и эксплуатации инфраструктур: обслуживание, транспорт, связь и информационные системы.</a:t>
            </a: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Требования к обслуживанию и уходу за инфраструктурой будут определены и задокументированы и должны относиться к действиям, а также к интервалам, когда такие действия или их отсутствие могут повлиять на качество продукта.</a:t>
            </a: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Контроль инфраструктуры и деятельность по техническому обслуживанию должны включать оборудование, используемое в производстве, контроль рабочей среды, а также мониторинг и измерения.</a:t>
            </a:r>
          </a:p>
          <a:p>
            <a:r>
              <a:rPr lang="ru-RU" dirty="0">
                <a:ea typeface="Calibri" panose="020F0502020204030204" pitchFamily="34" charset="0"/>
                <a:cs typeface="Times New Roman" panose="02020603050405020304" pitchFamily="18" charset="0"/>
              </a:rPr>
              <a:t>Записи и свидетельства о действиях по контролю и техническому обслуживанию должны поддерживаться и передаваться в процесс управления записями.</a:t>
            </a:r>
            <a:endParaRPr lang="ru-RU" dirty="0"/>
          </a:p>
        </p:txBody>
      </p:sp>
      <p:pic>
        <p:nvPicPr>
          <p:cNvPr id="16386" name="Picture 2" descr="Hospital and magnifying glass - Stock Illustration [25977962] - PIXTA"/>
          <p:cNvPicPr>
            <a:picLocks noChangeAspect="1" noChangeArrowheads="1"/>
          </p:cNvPicPr>
          <p:nvPr/>
        </p:nvPicPr>
        <p:blipFill rotWithShape="1">
          <a:blip r:embed="rId2">
            <a:extLst>
              <a:ext uri="{28A0092B-C50C-407E-A947-70E740481C1C}">
                <a14:useLocalDpi xmlns:a14="http://schemas.microsoft.com/office/drawing/2010/main" val="0"/>
              </a:ext>
            </a:extLst>
          </a:blip>
          <a:srcRect t="-7059" r="2844" b="3528"/>
          <a:stretch/>
        </p:blipFill>
        <p:spPr bwMode="auto">
          <a:xfrm>
            <a:off x="8152525" y="144000"/>
            <a:ext cx="4039475" cy="436500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9156000" y="6335537"/>
            <a:ext cx="2763898" cy="246221"/>
          </a:xfrm>
          <a:prstGeom prst="rect">
            <a:avLst/>
          </a:prstGeom>
        </p:spPr>
        <p:txBody>
          <a:bodyPr wrap="none">
            <a:spAutoFit/>
          </a:bodyPr>
          <a:lstStyle/>
          <a:p>
            <a:r>
              <a:rPr lang="en-US" sz="1000" dirty="0"/>
              <a:t>https://en.pimg.jp/025/977/962/1/25977962.jpg</a:t>
            </a:r>
            <a:endParaRPr lang="ru-RU" sz="1000" dirty="0"/>
          </a:p>
        </p:txBody>
      </p:sp>
    </p:spTree>
    <p:extLst>
      <p:ext uri="{BB962C8B-B14F-4D97-AF65-F5344CB8AC3E}">
        <p14:creationId xmlns:p14="http://schemas.microsoft.com/office/powerpoint/2010/main" val="5779491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3070" y="234000"/>
            <a:ext cx="7740000" cy="5488939"/>
          </a:xfrm>
          <a:prstGeom prst="rect">
            <a:avLst/>
          </a:prstGeom>
        </p:spPr>
        <p:txBody>
          <a:bodyPr wrap="square">
            <a:spAutoFit/>
          </a:bodyPr>
          <a:lstStyle/>
          <a:p>
            <a:pPr indent="449580" algn="just">
              <a:lnSpc>
                <a:spcPct val="115000"/>
              </a:lnSpc>
              <a:spcAft>
                <a:spcPts val="1000"/>
              </a:spcAft>
            </a:pPr>
            <a:r>
              <a:rPr lang="ru-RU" dirty="0">
                <a:ea typeface="Calibri" panose="020F0502020204030204" pitchFamily="34" charset="0"/>
                <a:cs typeface="Times New Roman" panose="02020603050405020304" pitchFamily="18" charset="0"/>
              </a:rPr>
              <a:t>В целом, требования стандарта ISO 13485 заключаются в обеспечении доступности соответствующей инфраструктуры на протяжении всего процесса реализации. Однако, помимо предоставления инфраструктуры, производитель обязан поддерживать ее и заботиться о ней, чтобы обеспечить надлежащую работу процессов и избежать вероятности несоответствий. Техническое обслуживание инфраструктур является необходимым предварительным условием для сохранения работоспособности процессов в долгосрочной перспективе, для обеспечения </a:t>
            </a:r>
            <a:r>
              <a:rPr lang="ru-RU" dirty="0" err="1">
                <a:ea typeface="Calibri" panose="020F0502020204030204" pitchFamily="34" charset="0"/>
                <a:cs typeface="Times New Roman" panose="02020603050405020304" pitchFamily="18" charset="0"/>
              </a:rPr>
              <a:t>возпроизводимости</a:t>
            </a:r>
            <a:r>
              <a:rPr lang="ru-RU" dirty="0">
                <a:ea typeface="Calibri" panose="020F0502020204030204" pitchFamily="34" charset="0"/>
                <a:cs typeface="Times New Roman" panose="02020603050405020304" pitchFamily="18" charset="0"/>
              </a:rPr>
              <a:t> процессов и обеспечения выполнения требований к продукту. И что может быть лучше для достижения таких целей управления качеством, чем определение, планирование и контроль? Контроль над инфраструктурой должен достигать всех уровней поддержки процессов. Согласно этому основному правилу, даже оборудование, отказ которого может не повредить продукт или повлиять на него напрямую, но повлияет, например, на способность организации поставлять продукт по графику, требование потребителя, должно контролироваться и обслуживаться. Стандарт обеспечивает объем средств контроля, включая.</a:t>
            </a:r>
            <a:endParaRPr lang="ru-RU" sz="1400" dirty="0">
              <a:effectLst/>
              <a:ea typeface="Calibri" panose="020F0502020204030204" pitchFamily="34" charset="0"/>
              <a:cs typeface="Times New Roman" panose="02020603050405020304" pitchFamily="18" charset="0"/>
            </a:endParaRPr>
          </a:p>
        </p:txBody>
      </p:sp>
      <p:pic>
        <p:nvPicPr>
          <p:cNvPr id="8" name="Рисунок 7"/>
          <p:cNvPicPr>
            <a:picLocks noChangeAspect="1"/>
          </p:cNvPicPr>
          <p:nvPr/>
        </p:nvPicPr>
        <p:blipFill>
          <a:blip r:embed="rId2"/>
          <a:stretch>
            <a:fillRect/>
          </a:stretch>
        </p:blipFill>
        <p:spPr>
          <a:xfrm>
            <a:off x="7896000" y="99000"/>
            <a:ext cx="4185000" cy="4185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Прямоугольник 8"/>
          <p:cNvSpPr/>
          <p:nvPr/>
        </p:nvSpPr>
        <p:spPr>
          <a:xfrm>
            <a:off x="6456000" y="6504683"/>
            <a:ext cx="6389999" cy="246221"/>
          </a:xfrm>
          <a:prstGeom prst="rect">
            <a:avLst/>
          </a:prstGeom>
        </p:spPr>
        <p:txBody>
          <a:bodyPr wrap="square">
            <a:spAutoFit/>
          </a:bodyPr>
          <a:lstStyle/>
          <a:p>
            <a:r>
              <a:rPr lang="en-US" sz="1000" dirty="0"/>
              <a:t>https://image.freepik.com/free-vector/iso-13485-standard-certified-medal-with-red-ribbon_274258-295.jpg</a:t>
            </a:r>
            <a:endParaRPr lang="ru-RU" sz="1000" dirty="0"/>
          </a:p>
        </p:txBody>
      </p:sp>
      <p:sp>
        <p:nvSpPr>
          <p:cNvPr id="10" name="Прямоугольник 9"/>
          <p:cNvSpPr/>
          <p:nvPr/>
        </p:nvSpPr>
        <p:spPr>
          <a:xfrm>
            <a:off x="33940" y="5579814"/>
            <a:ext cx="12101816" cy="1047979"/>
          </a:xfrm>
          <a:prstGeom prst="rect">
            <a:avLst/>
          </a:prstGeom>
        </p:spPr>
        <p:txBody>
          <a:bodyPr wrap="square">
            <a:spAutoFit/>
          </a:bodyPr>
          <a:lstStyle/>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Оборудование, используемое в производстве</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Оборудование, используемое для контроля рабочей среды</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Оборудование, используемое для выполнения, мониторинга и измерений.</a:t>
            </a:r>
            <a:endParaRPr lang="ru-RU" sz="1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721616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956000" y="686801"/>
            <a:ext cx="8616000" cy="534397"/>
          </a:xfrm>
        </p:spPr>
        <p:txBody>
          <a:bodyPr>
            <a:noAutofit/>
          </a:bodyPr>
          <a:lstStyle/>
          <a:p>
            <a:r>
              <a:rPr lang="ru-RU" sz="2800" dirty="0"/>
              <a:t>Задачи управления и обслуживания инфраструктуры</a:t>
            </a:r>
            <a:r>
              <a:rPr lang="ru-RU" dirty="0"/>
              <a:t/>
            </a:r>
            <a:br>
              <a:rPr lang="ru-RU" dirty="0"/>
            </a:br>
            <a:endParaRPr lang="ru-RU" dirty="0"/>
          </a:p>
        </p:txBody>
      </p:sp>
      <p:sp>
        <p:nvSpPr>
          <p:cNvPr id="2" name="Текст 1"/>
          <p:cNvSpPr>
            <a:spLocks noGrp="1"/>
          </p:cNvSpPr>
          <p:nvPr>
            <p:ph type="body" sz="quarter" idx="11"/>
          </p:nvPr>
        </p:nvSpPr>
        <p:spPr>
          <a:xfrm>
            <a:off x="156000" y="954000"/>
            <a:ext cx="11790000" cy="5333212"/>
          </a:xfrm>
        </p:spPr>
        <p:txBody>
          <a:bodyPr>
            <a:normAutofit/>
          </a:bodyPr>
          <a:lstStyle/>
          <a:p>
            <a:pPr marL="0" indent="0" algn="just">
              <a:buNone/>
            </a:pPr>
            <a:r>
              <a:rPr lang="ru-RU" sz="2000" dirty="0"/>
              <a:t>Стандарт определяет четыре отличительные цели для средств управления, которые будут реализованы над инфраструктурой. Средства контроля и методы управления инфраструктурой в СМК должны достигать следующих целей:</a:t>
            </a:r>
          </a:p>
          <a:p>
            <a:pPr algn="just">
              <a:buFont typeface="Wingdings" panose="05000000000000000000" pitchFamily="2" charset="2"/>
              <a:buChar char="Ø"/>
            </a:pPr>
            <a:r>
              <a:rPr lang="ru-RU" sz="2000" dirty="0"/>
              <a:t>	Реализация продукта. Это основная цель инфраструктуры: поддержка реализации медицинского устройства.</a:t>
            </a:r>
          </a:p>
          <a:p>
            <a:pPr algn="just">
              <a:buFont typeface="Wingdings" panose="05000000000000000000" pitchFamily="2" charset="2"/>
              <a:buChar char="Ø"/>
            </a:pPr>
            <a:r>
              <a:rPr lang="ru-RU" sz="2000" dirty="0"/>
              <a:t>	Поддерживать соответствие требованиям к продукции - относится к влиянию инфраструктуры на соответствие медицинских устройств или их спецификаций.</a:t>
            </a:r>
          </a:p>
          <a:p>
            <a:pPr algn="just">
              <a:buFont typeface="Wingdings" panose="05000000000000000000" pitchFamily="2" charset="2"/>
              <a:buChar char="Ø"/>
            </a:pPr>
            <a:r>
              <a:rPr lang="ru-RU" sz="2000" dirty="0"/>
              <a:t>	Предотвращение смешивания продуктов - относится к предотвращению ошибок, которые приведут к смешиванию медицинских устройств с разными состояниями. Инфраструктура должна поддерживать сегментацию медицинских устройств с разными статусами или не изменять статус медицинского устройства.</a:t>
            </a:r>
          </a:p>
          <a:p>
            <a:pPr algn="just">
              <a:buFont typeface="Wingdings" panose="05000000000000000000" pitchFamily="2" charset="2"/>
              <a:buChar char="Ø"/>
            </a:pPr>
            <a:r>
              <a:rPr lang="ru-RU" sz="2000" dirty="0"/>
              <a:t>	Упорядоченное обращение с продуктом - относится к организованным, запланированным и определенным действиям или операциям по обращению с Медицинским изделием и его компонентами или материалами, выполняемыми инфраструктурой; например, инфраструктура для транспортировки Медицинского изделия должна контролироваться.</a:t>
            </a:r>
          </a:p>
          <a:p>
            <a:pPr marL="0" indent="0">
              <a:buNone/>
            </a:pPr>
            <a:endParaRPr lang="ru-RU" sz="2000" dirty="0"/>
          </a:p>
        </p:txBody>
      </p:sp>
    </p:spTree>
    <p:extLst>
      <p:ext uri="{BB962C8B-B14F-4D97-AF65-F5344CB8AC3E}">
        <p14:creationId xmlns:p14="http://schemas.microsoft.com/office/powerpoint/2010/main" val="21685696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xmlns="" id="{12A1E4A6-7EB5-43F2-AECE-2CE164D79456}"/>
              </a:ext>
            </a:extLst>
          </p:cNvPr>
          <p:cNvSpPr>
            <a:spLocks noGrp="1"/>
          </p:cNvSpPr>
          <p:nvPr>
            <p:ph type="title"/>
          </p:nvPr>
        </p:nvSpPr>
        <p:spPr>
          <a:xfrm>
            <a:off x="786000" y="78437"/>
            <a:ext cx="10515600" cy="1325563"/>
          </a:xfrm>
        </p:spPr>
        <p:txBody>
          <a:bodyPr>
            <a:normAutofit fontScale="90000"/>
          </a:bodyPr>
          <a:lstStyle/>
          <a:p>
            <a:r>
              <a:rPr lang="ru-RU" sz="5300" dirty="0"/>
              <a:t>Использованная литература.</a:t>
            </a:r>
            <a:r>
              <a:rPr lang="ru-RU" sz="5400" dirty="0"/>
              <a:t/>
            </a:r>
            <a:br>
              <a:rPr lang="ru-RU" sz="5400" dirty="0"/>
            </a:br>
            <a:endParaRPr lang="ru-RU" sz="5400" dirty="0"/>
          </a:p>
        </p:txBody>
      </p:sp>
      <p:sp>
        <p:nvSpPr>
          <p:cNvPr id="5" name="Объект 4">
            <a:extLst>
              <a:ext uri="{FF2B5EF4-FFF2-40B4-BE49-F238E27FC236}">
                <a16:creationId xmlns:a16="http://schemas.microsoft.com/office/drawing/2014/main" xmlns="" id="{4E5203F6-9308-471D-930E-01AB4FE482F3}"/>
              </a:ext>
            </a:extLst>
          </p:cNvPr>
          <p:cNvSpPr>
            <a:spLocks noGrp="1"/>
          </p:cNvSpPr>
          <p:nvPr>
            <p:ph idx="1"/>
          </p:nvPr>
        </p:nvSpPr>
        <p:spPr>
          <a:xfrm>
            <a:off x="201000" y="954000"/>
            <a:ext cx="9360000" cy="5454000"/>
          </a:xfrm>
        </p:spPr>
        <p:txBody>
          <a:bodyPr numCol="2">
            <a:normAutofit/>
          </a:bodyPr>
          <a:lstStyle/>
          <a:p>
            <a:pPr marL="514350" lvl="0" indent="-514350">
              <a:buFont typeface="+mj-lt"/>
              <a:buAutoNum type="arabicParenR"/>
            </a:pPr>
            <a:r>
              <a:rPr lang="ru-RU" sz="2000" dirty="0"/>
              <a:t>«Биомедицинская инженерия. Проблемы и перспективы», Г.Н. </a:t>
            </a:r>
            <a:r>
              <a:rPr lang="ru-RU" sz="2000" dirty="0" err="1"/>
              <a:t>Пахарьков</a:t>
            </a:r>
            <a:r>
              <a:rPr lang="ru-RU" sz="2000" dirty="0"/>
              <a:t>. Российская Федерация, 2011год.</a:t>
            </a:r>
          </a:p>
          <a:p>
            <a:pPr marL="514350" lvl="0" indent="-514350">
              <a:buFont typeface="+mj-lt"/>
              <a:buAutoNum type="arabicParenR"/>
            </a:pPr>
            <a:r>
              <a:rPr lang="ru-RU" sz="2000" dirty="0"/>
              <a:t>«Международные стандарты аккредитации медицинских организаций», Яковлева И.Н, </a:t>
            </a:r>
            <a:r>
              <a:rPr lang="ru-RU" sz="2000" dirty="0" err="1"/>
              <a:t>Балкизов</a:t>
            </a:r>
            <a:r>
              <a:rPr lang="ru-RU" sz="2000" dirty="0"/>
              <a:t> </a:t>
            </a:r>
            <a:r>
              <a:rPr lang="ru-RU" sz="2000" dirty="0" err="1"/>
              <a:t>Залим</a:t>
            </a:r>
            <a:r>
              <a:rPr lang="ru-RU" sz="2000" dirty="0"/>
              <a:t> </a:t>
            </a:r>
            <a:r>
              <a:rPr lang="ru-RU" sz="2000" dirty="0" err="1"/>
              <a:t>Замирович</a:t>
            </a:r>
            <a:r>
              <a:rPr lang="ru-RU" sz="2000" dirty="0"/>
              <a:t>, Новиков П.И. РФ-2013</a:t>
            </a:r>
          </a:p>
          <a:p>
            <a:pPr marL="514350" lvl="0" indent="-514350">
              <a:buFont typeface="+mj-lt"/>
              <a:buAutoNum type="arabicParenR"/>
            </a:pPr>
            <a:r>
              <a:rPr lang="en-US" sz="2000" dirty="0"/>
              <a:t>ISO 13485 - the Quality Management System for Medical Devices: Understanding Quality, Risk and Design Control, </a:t>
            </a:r>
            <a:r>
              <a:rPr lang="en-US" sz="2000" dirty="0" err="1"/>
              <a:t>Mr</a:t>
            </a:r>
            <a:r>
              <a:rPr lang="en-US" sz="2000" dirty="0"/>
              <a:t> Brendan Cooper.  Paperback – April 14, 2017</a:t>
            </a:r>
            <a:endParaRPr lang="ru-RU" sz="2000" dirty="0"/>
          </a:p>
          <a:p>
            <a:pPr marL="514350" lvl="0" indent="-514350">
              <a:buFont typeface="+mj-lt"/>
              <a:buAutoNum type="arabicParenR"/>
            </a:pPr>
            <a:r>
              <a:rPr lang="en-US" sz="2000" dirty="0"/>
              <a:t>Medical Device Quality Assurance and Regulatory Compliance, Richard C. Fries, Published September 19, 2019.</a:t>
            </a:r>
            <a:endParaRPr lang="ru-RU" sz="2000" dirty="0"/>
          </a:p>
        </p:txBody>
      </p:sp>
      <p:pic>
        <p:nvPicPr>
          <p:cNvPr id="2050" name="Picture 2" descr="Список использованной литературы 📝 в отчете по практике - Все Сдал"/>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24550" y="683896"/>
            <a:ext cx="6267450" cy="5648325"/>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041000" y="6400293"/>
            <a:ext cx="6096000" cy="261610"/>
          </a:xfrm>
          <a:prstGeom prst="rect">
            <a:avLst/>
          </a:prstGeom>
        </p:spPr>
        <p:txBody>
          <a:bodyPr>
            <a:spAutoFit/>
          </a:bodyPr>
          <a:lstStyle/>
          <a:p>
            <a:r>
              <a:rPr lang="en-US" sz="1050" dirty="0"/>
              <a:t>https://vsesdal.com/post_images/shares/notes_1470399074.jpg</a:t>
            </a:r>
            <a:endParaRPr lang="ru-RU" sz="1050" dirty="0"/>
          </a:p>
        </p:txBody>
      </p:sp>
    </p:spTree>
    <p:extLst>
      <p:ext uri="{BB962C8B-B14F-4D97-AF65-F5344CB8AC3E}">
        <p14:creationId xmlns:p14="http://schemas.microsoft.com/office/powerpoint/2010/main" val="168233795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xmlns="" id="{8E7EAC4F-4CA6-4923-B32A-5AC1D764DEB0}"/>
              </a:ext>
            </a:extLst>
          </p:cNvPr>
          <p:cNvSpPr>
            <a:spLocks noGrp="1"/>
          </p:cNvSpPr>
          <p:nvPr>
            <p:ph type="ctrTitle"/>
          </p:nvPr>
        </p:nvSpPr>
        <p:spPr>
          <a:xfrm>
            <a:off x="-1350597" y="2550288"/>
            <a:ext cx="9855000" cy="1687998"/>
          </a:xfrm>
        </p:spPr>
        <p:txBody>
          <a:bodyPr>
            <a:normAutofit fontScale="90000"/>
          </a:bodyPr>
          <a:lstStyle/>
          <a:p>
            <a:r>
              <a:rPr lang="ru-RU" sz="8800" dirty="0" smtClean="0">
                <a:solidFill>
                  <a:srgbClr val="2191C9"/>
                </a:solidFill>
              </a:rPr>
              <a:t>СПАСИБО ЗА ВНИМАНИЕ</a:t>
            </a:r>
            <a:endParaRPr lang="ru-RU" sz="8800" dirty="0">
              <a:solidFill>
                <a:srgbClr val="2191C9"/>
              </a:solidFill>
            </a:endParaRPr>
          </a:p>
        </p:txBody>
      </p:sp>
      <p:sp>
        <p:nvSpPr>
          <p:cNvPr id="11" name="Подзаголовок 10">
            <a:extLst>
              <a:ext uri="{FF2B5EF4-FFF2-40B4-BE49-F238E27FC236}">
                <a16:creationId xmlns:a16="http://schemas.microsoft.com/office/drawing/2014/main" xmlns="" id="{AF29B94B-341B-4130-A56C-69AFAE243B10}"/>
              </a:ext>
            </a:extLst>
          </p:cNvPr>
          <p:cNvSpPr>
            <a:spLocks noGrp="1"/>
          </p:cNvSpPr>
          <p:nvPr>
            <p:ph type="subTitle" idx="1"/>
          </p:nvPr>
        </p:nvSpPr>
        <p:spPr>
          <a:xfrm>
            <a:off x="393528" y="3039401"/>
            <a:ext cx="6705000" cy="1191681"/>
          </a:xfrm>
        </p:spPr>
        <p:txBody>
          <a:bodyPr/>
          <a:lstStyle/>
          <a:p>
            <a:pPr algn="l"/>
            <a:r>
              <a:rPr lang="ru-RU" dirty="0" smtClean="0"/>
              <a:t> </a:t>
            </a:r>
            <a:endParaRPr lang="en-US" dirty="0"/>
          </a:p>
        </p:txBody>
      </p:sp>
      <p:sp>
        <p:nvSpPr>
          <p:cNvPr id="13" name="Прямоугольник 12">
            <a:extLst>
              <a:ext uri="{FF2B5EF4-FFF2-40B4-BE49-F238E27FC236}">
                <a16:creationId xmlns:a16="http://schemas.microsoft.com/office/drawing/2014/main" xmlns=""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a:extLst>
              <a:ext uri="{FF2B5EF4-FFF2-40B4-BE49-F238E27FC236}">
                <a16:creationId xmlns:a16="http://schemas.microsoft.com/office/drawing/2014/main" xmlns=""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5" name="Группа 14">
            <a:extLst>
              <a:ext uri="{FF2B5EF4-FFF2-40B4-BE49-F238E27FC236}">
                <a16:creationId xmlns:a16="http://schemas.microsoft.com/office/drawing/2014/main" xmlns=""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a16="http://schemas.microsoft.com/office/drawing/2014/main" xmlns=""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a16="http://schemas.microsoft.com/office/drawing/2014/main" xmlns=""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8" name="Группа 17">
            <a:extLst>
              <a:ext uri="{FF2B5EF4-FFF2-40B4-BE49-F238E27FC236}">
                <a16:creationId xmlns:a16="http://schemas.microsoft.com/office/drawing/2014/main" xmlns=""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a16="http://schemas.microsoft.com/office/drawing/2014/main" xmlns=""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a16="http://schemas.microsoft.com/office/drawing/2014/main" xmlns=""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pic>
        <p:nvPicPr>
          <p:cNvPr id="9218" name="Picture 2" descr="Картинки для презентации &amp;quot;thank you for your attention&amp;quot; (20 фото) |  Приколист"/>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0277" y="955206"/>
            <a:ext cx="5173946" cy="4947587"/>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916390" y="5440024"/>
            <a:ext cx="3469219" cy="246221"/>
          </a:xfrm>
          <a:prstGeom prst="rect">
            <a:avLst/>
          </a:prstGeom>
        </p:spPr>
        <p:txBody>
          <a:bodyPr wrap="none">
            <a:spAutoFit/>
          </a:bodyPr>
          <a:lstStyle/>
          <a:p>
            <a:r>
              <a:rPr lang="ru-RU" sz="1000" dirty="0"/>
              <a:t>https://prikolist.club/wp-content/uploads/2019/11/10-243.jpg</a:t>
            </a:r>
          </a:p>
        </p:txBody>
      </p:sp>
    </p:spTree>
    <p:extLst>
      <p:ext uri="{BB962C8B-B14F-4D97-AF65-F5344CB8AC3E}">
        <p14:creationId xmlns:p14="http://schemas.microsoft.com/office/powerpoint/2010/main" val="330285383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312d7a383a0ab338a6a5525e6aa9db33a90a2de"/>
</p:tagLst>
</file>

<file path=ppt/theme/theme1.xml><?xml version="1.0" encoding="utf-8"?>
<a:theme xmlns:a="http://schemas.openxmlformats.org/drawingml/2006/main" name="Тема Office">
  <a:themeElements>
    <a:clrScheme name="Синий">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3861</TotalTime>
  <Words>4111</Words>
  <Application>Microsoft Office PowerPoint</Application>
  <PresentationFormat>Широкоэкранный</PresentationFormat>
  <Paragraphs>238</Paragraphs>
  <Slides>31</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31</vt:i4>
      </vt:variant>
    </vt:vector>
  </HeadingPairs>
  <TitlesOfParts>
    <vt:vector size="40" baseType="lpstr">
      <vt:lpstr>Arial</vt:lpstr>
      <vt:lpstr>Bahnschrift Light</vt:lpstr>
      <vt:lpstr>Bahnschrift Light SemiCondensed</vt:lpstr>
      <vt:lpstr>Calibri</vt:lpstr>
      <vt:lpstr>Calibri Light</vt:lpstr>
      <vt:lpstr>Symbol</vt:lpstr>
      <vt:lpstr>Times New Roman</vt:lpstr>
      <vt:lpstr>Wingdings</vt:lpstr>
      <vt:lpstr>Тема Office</vt:lpstr>
      <vt:lpstr>Medical Device Quality Management Systems  Strategy and Techniques for Improving Efficiency and Effectiveness Стратегия систем управления качеством медицинских изделий и методы повышения эффективности и результативности  Course№5: Resource management Курс№5: Управление ресурсами</vt:lpstr>
      <vt:lpstr>ВВЕДЕНИЕ</vt:lpstr>
      <vt:lpstr>Презентация PowerPoint</vt:lpstr>
      <vt:lpstr> </vt:lpstr>
      <vt:lpstr> </vt:lpstr>
      <vt:lpstr> </vt:lpstr>
      <vt:lpstr>Предоставление ресурсов для улучшения и оценка будущих ресурсов     </vt:lpstr>
      <vt:lpstr> Ссылка на управление рисками</vt:lpstr>
      <vt:lpstr>Презентация PowerPoint</vt:lpstr>
      <vt:lpstr>Ведение документированной процедуры</vt:lpstr>
      <vt:lpstr>Презентация PowerPoint</vt:lpstr>
      <vt:lpstr>Определение потребностей в обучении для развития компетенции</vt:lpstr>
      <vt:lpstr> </vt:lpstr>
      <vt:lpstr>Презентация PowerPoint</vt:lpstr>
      <vt:lpstr>План сертификации</vt:lpstr>
      <vt:lpstr>План тренировок</vt:lpstr>
      <vt:lpstr>Презентация PowerPoint</vt:lpstr>
      <vt:lpstr>Презентация PowerPoint</vt:lpstr>
      <vt:lpstr>Презентация PowerPoint</vt:lpstr>
      <vt:lpstr>  </vt:lpstr>
      <vt:lpstr> </vt:lpstr>
      <vt:lpstr>Оценка сотрудников</vt:lpstr>
      <vt:lpstr> </vt:lpstr>
      <vt:lpstr>Презентация PowerPoint</vt:lpstr>
      <vt:lpstr>Осведомленность об эффективной системе менеджмента качества</vt:lpstr>
      <vt:lpstr>Инфраструктура</vt:lpstr>
      <vt:lpstr>Презентация PowerPoint</vt:lpstr>
      <vt:lpstr>Презентация PowerPoint</vt:lpstr>
      <vt:lpstr>Задачи управления и обслуживания инфраструктуры </vt:lpstr>
      <vt:lpstr>Использованная литература. </vt:lpstr>
      <vt:lpstr>СПАСИБО ЗА ВНИМАНИЕ</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Юрий Козырев</dc:creator>
  <cp:lastModifiedBy>RePack by Diakov</cp:lastModifiedBy>
  <cp:revision>116</cp:revision>
  <dcterms:created xsi:type="dcterms:W3CDTF">2020-05-02T19:28:51Z</dcterms:created>
  <dcterms:modified xsi:type="dcterms:W3CDTF">2021-10-06T01:34:03Z</dcterms:modified>
</cp:coreProperties>
</file>