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307" r:id="rId4"/>
    <p:sldId id="258" r:id="rId5"/>
    <p:sldId id="308"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309" r:id="rId30"/>
    <p:sldId id="310" r:id="rId31"/>
    <p:sldId id="311" r:id="rId32"/>
    <p:sldId id="312" r:id="rId33"/>
    <p:sldId id="313" r:id="rId34"/>
    <p:sldId id="314" r:id="rId35"/>
    <p:sldId id="316" r:id="rId36"/>
    <p:sldId id="315" r:id="rId37"/>
    <p:sldId id="317" r:id="rId38"/>
    <p:sldId id="267" r:id="rId39"/>
    <p:sldId id="266" r:id="rId40"/>
  </p:sldIdLst>
  <p:sldSz cx="12192000" cy="6858000"/>
  <p:notesSz cx="6858000" cy="9144000"/>
  <p:custDataLst>
    <p:tags r:id="rId41"/>
  </p:custData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2"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Юрий Козырев" initials="ЮК"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91C9"/>
    <a:srgbClr val="0484C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howGuides="1">
      <p:cViewPr varScale="1">
        <p:scale>
          <a:sx n="74" d="100"/>
          <a:sy n="74" d="100"/>
        </p:scale>
        <p:origin x="612" y="54"/>
      </p:cViewPr>
      <p:guideLst>
        <p:guide orient="horz" pos="2132"/>
        <p:guide pos="3840"/>
      </p:guideLst>
    </p:cSldViewPr>
  </p:slideViewPr>
  <p:notesTextViewPr>
    <p:cViewPr>
      <p:scale>
        <a:sx n="1" d="1"/>
        <a:sy n="1" d="1"/>
      </p:scale>
      <p:origin x="0" y="0"/>
    </p:cViewPr>
  </p:notesTextViewPr>
  <p:gridSpacing cx="45000" cy="450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814FF3-774D-4EAA-AA24-6903E4F6976E}"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ru-RU"/>
        </a:p>
      </dgm:t>
    </dgm:pt>
    <dgm:pt modelId="{A9B9863A-53B5-4263-84BE-AA4D2F8D5DAE}">
      <dgm:prSet phldrT="[Текст]" custT="1"/>
      <dgm:spPr/>
      <dgm:t>
        <a:bodyPr/>
        <a:lstStyle/>
        <a:p>
          <a:r>
            <a:rPr lang="ru-RU" sz="1800" dirty="0"/>
            <a:t>Входы</a:t>
          </a:r>
          <a:endParaRPr lang="ru-RU" sz="1200" dirty="0"/>
        </a:p>
      </dgm:t>
    </dgm:pt>
    <dgm:pt modelId="{73724869-1264-46E0-B3E5-C4E42ECF5112}" type="parTrans" cxnId="{D133C241-6D70-4071-B8A6-42BABDFEE3ED}">
      <dgm:prSet/>
      <dgm:spPr/>
      <dgm:t>
        <a:bodyPr/>
        <a:lstStyle/>
        <a:p>
          <a:endParaRPr lang="ru-RU"/>
        </a:p>
      </dgm:t>
    </dgm:pt>
    <dgm:pt modelId="{FB606A47-B96D-4AC2-9BA1-F172CAFF3F42}" type="sibTrans" cxnId="{D133C241-6D70-4071-B8A6-42BABDFEE3ED}">
      <dgm:prSet/>
      <dgm:spPr/>
      <dgm:t>
        <a:bodyPr/>
        <a:lstStyle/>
        <a:p>
          <a:endParaRPr lang="ru-RU"/>
        </a:p>
      </dgm:t>
    </dgm:pt>
    <dgm:pt modelId="{BEB8DE4D-E0F9-4734-866E-3CF9E68F2AEE}">
      <dgm:prSet phldrT="[Текст]" custT="1"/>
      <dgm:spPr/>
      <dgm:t>
        <a:bodyPr/>
        <a:lstStyle/>
        <a:p>
          <a:r>
            <a:rPr lang="ru-RU" sz="1600" dirty="0"/>
            <a:t>Безопасность и управление рисками</a:t>
          </a:r>
        </a:p>
      </dgm:t>
    </dgm:pt>
    <dgm:pt modelId="{DC35064F-9731-4183-977D-B19DFA1192FF}" type="parTrans" cxnId="{1F1DFBF4-A995-4758-A710-B45891E3D9F6}">
      <dgm:prSet/>
      <dgm:spPr/>
      <dgm:t>
        <a:bodyPr/>
        <a:lstStyle/>
        <a:p>
          <a:endParaRPr lang="ru-RU"/>
        </a:p>
      </dgm:t>
    </dgm:pt>
    <dgm:pt modelId="{A7B62CD5-6874-4AA1-B698-82DB09BC5660}" type="sibTrans" cxnId="{1F1DFBF4-A995-4758-A710-B45891E3D9F6}">
      <dgm:prSet/>
      <dgm:spPr/>
      <dgm:t>
        <a:bodyPr/>
        <a:lstStyle/>
        <a:p>
          <a:endParaRPr lang="ru-RU"/>
        </a:p>
      </dgm:t>
    </dgm:pt>
    <dgm:pt modelId="{36CF19A9-FEFC-4A50-B976-C41729F503C9}">
      <dgm:prSet phldrT="[Текст]" custT="1"/>
      <dgm:spPr/>
      <dgm:t>
        <a:bodyPr/>
        <a:lstStyle/>
        <a:p>
          <a:r>
            <a:rPr lang="ru-RU" sz="1600"/>
            <a:t>Характеристики медицинского устройства</a:t>
          </a:r>
        </a:p>
      </dgm:t>
    </dgm:pt>
    <dgm:pt modelId="{D58E56A0-E983-4208-8F3B-960591C5072E}" type="parTrans" cxnId="{A3D72DD3-E6D3-468B-9FC5-E9FA76421346}">
      <dgm:prSet/>
      <dgm:spPr/>
      <dgm:t>
        <a:bodyPr/>
        <a:lstStyle/>
        <a:p>
          <a:endParaRPr lang="ru-RU"/>
        </a:p>
      </dgm:t>
    </dgm:pt>
    <dgm:pt modelId="{A02CDCEE-7748-4FA4-81FA-D4A6CEF8F2D0}" type="sibTrans" cxnId="{A3D72DD3-E6D3-468B-9FC5-E9FA76421346}">
      <dgm:prSet/>
      <dgm:spPr/>
      <dgm:t>
        <a:bodyPr/>
        <a:lstStyle/>
        <a:p>
          <a:endParaRPr lang="ru-RU"/>
        </a:p>
      </dgm:t>
    </dgm:pt>
    <dgm:pt modelId="{832EC476-7610-4E1D-9ED5-E371508F3572}">
      <dgm:prSet phldrT="[Текст]" custT="1"/>
      <dgm:spPr/>
      <dgm:t>
        <a:bodyPr/>
        <a:lstStyle/>
        <a:p>
          <a:r>
            <a:rPr lang="ru-RU" sz="1400" dirty="0"/>
            <a:t>Потоки материалов</a:t>
          </a:r>
        </a:p>
      </dgm:t>
    </dgm:pt>
    <dgm:pt modelId="{8B8D61CE-3855-4398-BB42-0CB05C200064}" type="parTrans" cxnId="{144C216E-6685-485B-84FF-C4D0AE21C15D}">
      <dgm:prSet/>
      <dgm:spPr/>
      <dgm:t>
        <a:bodyPr/>
        <a:lstStyle/>
        <a:p>
          <a:endParaRPr lang="ru-RU"/>
        </a:p>
      </dgm:t>
    </dgm:pt>
    <dgm:pt modelId="{D5EE9603-76B7-40FB-AA2A-E032003796C7}" type="sibTrans" cxnId="{144C216E-6685-485B-84FF-C4D0AE21C15D}">
      <dgm:prSet/>
      <dgm:spPr/>
      <dgm:t>
        <a:bodyPr/>
        <a:lstStyle/>
        <a:p>
          <a:endParaRPr lang="ru-RU"/>
        </a:p>
      </dgm:t>
    </dgm:pt>
    <dgm:pt modelId="{32748111-0834-4E48-8DCC-B8BBC6F64853}">
      <dgm:prSet phldrT="[Текст]" custT="1"/>
      <dgm:spPr/>
      <dgm:t>
        <a:bodyPr/>
        <a:lstStyle/>
        <a:p>
          <a:r>
            <a:rPr lang="ru-RU" sz="1600"/>
            <a:t>Для действия </a:t>
          </a:r>
          <a:r>
            <a:rPr lang="en-US" sz="1600"/>
            <a:t>A </a:t>
          </a:r>
          <a:r>
            <a:rPr lang="ru-RU" sz="1600"/>
            <a:t>требуется область 1</a:t>
          </a:r>
        </a:p>
      </dgm:t>
    </dgm:pt>
    <dgm:pt modelId="{BCA94E24-1561-4E97-9DAD-9E03752B3657}" type="parTrans" cxnId="{9D8FB08D-9A6F-4B39-B993-AC2371C105F5}">
      <dgm:prSet/>
      <dgm:spPr/>
      <dgm:t>
        <a:bodyPr/>
        <a:lstStyle/>
        <a:p>
          <a:endParaRPr lang="ru-RU"/>
        </a:p>
      </dgm:t>
    </dgm:pt>
    <dgm:pt modelId="{B1D7BEB0-BB6E-4DAE-A658-113CB486A532}" type="sibTrans" cxnId="{9D8FB08D-9A6F-4B39-B993-AC2371C105F5}">
      <dgm:prSet/>
      <dgm:spPr/>
      <dgm:t>
        <a:bodyPr/>
        <a:lstStyle/>
        <a:p>
          <a:endParaRPr lang="ru-RU"/>
        </a:p>
      </dgm:t>
    </dgm:pt>
    <dgm:pt modelId="{57C2F5D6-B61F-4C4D-8A77-7572CECEB9BD}">
      <dgm:prSet phldrT="[Текст]" custT="1"/>
      <dgm:spPr/>
      <dgm:t>
        <a:bodyPr/>
        <a:lstStyle/>
        <a:p>
          <a:r>
            <a:rPr lang="ru-RU" sz="1600"/>
            <a:t>Для действия </a:t>
          </a:r>
          <a:r>
            <a:rPr lang="en-US" sz="1600"/>
            <a:t>B </a:t>
          </a:r>
          <a:r>
            <a:rPr lang="ru-RU" sz="1600"/>
            <a:t>требуется область 3</a:t>
          </a:r>
        </a:p>
      </dgm:t>
    </dgm:pt>
    <dgm:pt modelId="{1E71BBC1-77BE-457F-BE90-E8E7A0C87BBA}" type="parTrans" cxnId="{DA9082DC-CA64-4159-B2DD-B445326E3D9B}">
      <dgm:prSet/>
      <dgm:spPr/>
      <dgm:t>
        <a:bodyPr/>
        <a:lstStyle/>
        <a:p>
          <a:endParaRPr lang="ru-RU"/>
        </a:p>
      </dgm:t>
    </dgm:pt>
    <dgm:pt modelId="{DF2DB482-1095-4F83-AE2F-00D263453452}" type="sibTrans" cxnId="{DA9082DC-CA64-4159-B2DD-B445326E3D9B}">
      <dgm:prSet/>
      <dgm:spPr/>
      <dgm:t>
        <a:bodyPr/>
        <a:lstStyle/>
        <a:p>
          <a:endParaRPr lang="ru-RU"/>
        </a:p>
      </dgm:t>
    </dgm:pt>
    <dgm:pt modelId="{16C5A27C-636A-4CE5-AA76-31C63ACC94FB}">
      <dgm:prSet phldrT="[Текст]" custT="1"/>
      <dgm:spPr/>
      <dgm:t>
        <a:bodyPr/>
        <a:lstStyle/>
        <a:p>
          <a:r>
            <a:rPr lang="ru-RU" sz="1200" dirty="0"/>
            <a:t>Требуемые </a:t>
          </a:r>
        </a:p>
        <a:p>
          <a:r>
            <a:rPr lang="ru-RU" sz="1100" dirty="0"/>
            <a:t>условия</a:t>
          </a:r>
          <a:r>
            <a:rPr lang="ru-RU" sz="1200" dirty="0"/>
            <a:t> </a:t>
          </a:r>
        </a:p>
        <a:p>
          <a:r>
            <a:rPr lang="ru-RU" sz="1200" dirty="0"/>
            <a:t>окружающей </a:t>
          </a:r>
        </a:p>
        <a:p>
          <a:r>
            <a:rPr lang="ru-RU" sz="1200" dirty="0"/>
            <a:t>среды </a:t>
          </a:r>
        </a:p>
      </dgm:t>
    </dgm:pt>
    <dgm:pt modelId="{AF4380D9-D297-4A1D-99FD-EE598A64F849}" type="parTrans" cxnId="{7EF1F454-83BE-4A30-8801-9DDD1642AFA4}">
      <dgm:prSet/>
      <dgm:spPr/>
      <dgm:t>
        <a:bodyPr/>
        <a:lstStyle/>
        <a:p>
          <a:endParaRPr lang="ru-RU"/>
        </a:p>
      </dgm:t>
    </dgm:pt>
    <dgm:pt modelId="{B5943D68-EDEF-4510-B3FD-569D09A30902}" type="sibTrans" cxnId="{7EF1F454-83BE-4A30-8801-9DDD1642AFA4}">
      <dgm:prSet/>
      <dgm:spPr/>
      <dgm:t>
        <a:bodyPr/>
        <a:lstStyle/>
        <a:p>
          <a:endParaRPr lang="ru-RU"/>
        </a:p>
      </dgm:t>
    </dgm:pt>
    <dgm:pt modelId="{5A903BFA-FADE-4E0F-8FC1-E67C1B3EF09D}">
      <dgm:prSet phldrT="[Текст]" custT="1"/>
      <dgm:spPr/>
      <dgm:t>
        <a:bodyPr/>
        <a:lstStyle/>
        <a:p>
          <a:r>
            <a:rPr lang="ru-RU" sz="1600" dirty="0"/>
            <a:t>Измерение температуры и влажности</a:t>
          </a:r>
        </a:p>
      </dgm:t>
    </dgm:pt>
    <dgm:pt modelId="{0CBB2827-F170-419E-A6FA-876AD3914B63}" type="parTrans" cxnId="{F8064715-044A-4A53-B060-DD9617EEAC18}">
      <dgm:prSet/>
      <dgm:spPr/>
      <dgm:t>
        <a:bodyPr/>
        <a:lstStyle/>
        <a:p>
          <a:endParaRPr lang="ru-RU"/>
        </a:p>
      </dgm:t>
    </dgm:pt>
    <dgm:pt modelId="{95CAB428-0B51-45C2-BFC8-487398B5ABBD}" type="sibTrans" cxnId="{F8064715-044A-4A53-B060-DD9617EEAC18}">
      <dgm:prSet/>
      <dgm:spPr/>
      <dgm:t>
        <a:bodyPr/>
        <a:lstStyle/>
        <a:p>
          <a:endParaRPr lang="ru-RU"/>
        </a:p>
      </dgm:t>
    </dgm:pt>
    <dgm:pt modelId="{0BA17610-15D6-44D0-812E-21FF303A51F4}">
      <dgm:prSet phldrT="[Текст]" custT="1"/>
      <dgm:spPr/>
      <dgm:t>
        <a:bodyPr/>
        <a:lstStyle/>
        <a:p>
          <a:r>
            <a:rPr lang="ru-RU" sz="1600"/>
            <a:t>Измерение температуры</a:t>
          </a:r>
        </a:p>
      </dgm:t>
    </dgm:pt>
    <dgm:pt modelId="{F168EF54-2AB2-463F-A65D-AD76BA59A870}" type="parTrans" cxnId="{AFF0B560-4291-43E2-8C77-2A4B77FC65FE}">
      <dgm:prSet/>
      <dgm:spPr/>
      <dgm:t>
        <a:bodyPr/>
        <a:lstStyle/>
        <a:p>
          <a:endParaRPr lang="ru-RU"/>
        </a:p>
      </dgm:t>
    </dgm:pt>
    <dgm:pt modelId="{01329A8D-4E71-4F96-B853-DB7229D0D961}" type="sibTrans" cxnId="{AFF0B560-4291-43E2-8C77-2A4B77FC65FE}">
      <dgm:prSet/>
      <dgm:spPr/>
      <dgm:t>
        <a:bodyPr/>
        <a:lstStyle/>
        <a:p>
          <a:endParaRPr lang="ru-RU"/>
        </a:p>
      </dgm:t>
    </dgm:pt>
    <dgm:pt modelId="{9E55A449-A296-4E74-BC86-66B4810539AF}">
      <dgm:prSet phldrT="[Текст]" custT="1"/>
      <dgm:spPr/>
      <dgm:t>
        <a:bodyPr/>
        <a:lstStyle/>
        <a:p>
          <a:r>
            <a:rPr lang="ru-RU" sz="1400" dirty="0"/>
            <a:t>Органы управления</a:t>
          </a:r>
        </a:p>
      </dgm:t>
    </dgm:pt>
    <dgm:pt modelId="{6F2848EF-A718-4D8E-8B42-ABBE6E3AEA1D}" type="parTrans" cxnId="{058526EB-E4E2-46B2-ACD5-F919877E5129}">
      <dgm:prSet/>
      <dgm:spPr/>
      <dgm:t>
        <a:bodyPr/>
        <a:lstStyle/>
        <a:p>
          <a:endParaRPr lang="ru-RU"/>
        </a:p>
      </dgm:t>
    </dgm:pt>
    <dgm:pt modelId="{E23F1A22-339C-49C8-899D-985C2A18CF09}" type="sibTrans" cxnId="{058526EB-E4E2-46B2-ACD5-F919877E5129}">
      <dgm:prSet/>
      <dgm:spPr/>
      <dgm:t>
        <a:bodyPr/>
        <a:lstStyle/>
        <a:p>
          <a:endParaRPr lang="ru-RU"/>
        </a:p>
      </dgm:t>
    </dgm:pt>
    <dgm:pt modelId="{FF3750BB-1AC6-44DB-9D94-7C47D3FA100A}">
      <dgm:prSet phldrT="[Текст]" custT="1"/>
      <dgm:spPr/>
      <dgm:t>
        <a:bodyPr/>
        <a:lstStyle/>
        <a:p>
          <a:r>
            <a:rPr lang="ru-RU" sz="1600" dirty="0"/>
            <a:t>Нормативные требования</a:t>
          </a:r>
        </a:p>
      </dgm:t>
    </dgm:pt>
    <dgm:pt modelId="{79515B6B-EBE7-47FA-AD04-8F463BF44123}" type="parTrans" cxnId="{023D60F3-8334-4540-955B-03EFBC782107}">
      <dgm:prSet/>
      <dgm:spPr/>
      <dgm:t>
        <a:bodyPr/>
        <a:lstStyle/>
        <a:p>
          <a:endParaRPr lang="ru-RU"/>
        </a:p>
      </dgm:t>
    </dgm:pt>
    <dgm:pt modelId="{7CB78D6F-94E1-491E-A52E-585F90DA6558}" type="sibTrans" cxnId="{023D60F3-8334-4540-955B-03EFBC782107}">
      <dgm:prSet/>
      <dgm:spPr/>
      <dgm:t>
        <a:bodyPr/>
        <a:lstStyle/>
        <a:p>
          <a:endParaRPr lang="ru-RU"/>
        </a:p>
      </dgm:t>
    </dgm:pt>
    <dgm:pt modelId="{6B6D4936-FED3-416C-A590-4E65FD495D8A}">
      <dgm:prSet phldrT="[Текст]" custT="1"/>
      <dgm:spPr/>
      <dgm:t>
        <a:bodyPr/>
        <a:lstStyle/>
        <a:p>
          <a:r>
            <a:rPr lang="ru-RU" sz="1600" dirty="0"/>
            <a:t>Для действия С требуется область 3</a:t>
          </a:r>
        </a:p>
      </dgm:t>
    </dgm:pt>
    <dgm:pt modelId="{A948DCD9-BBFF-4349-BC59-523C6E3F6E26}" type="parTrans" cxnId="{7718329F-AD37-4D4E-AE6A-659DFE8B9B4B}">
      <dgm:prSet/>
      <dgm:spPr/>
      <dgm:t>
        <a:bodyPr/>
        <a:lstStyle/>
        <a:p>
          <a:endParaRPr lang="ru-RU"/>
        </a:p>
      </dgm:t>
    </dgm:pt>
    <dgm:pt modelId="{D6F88501-7712-4C43-95DA-5D1BF830CF20}" type="sibTrans" cxnId="{7718329F-AD37-4D4E-AE6A-659DFE8B9B4B}">
      <dgm:prSet/>
      <dgm:spPr/>
      <dgm:t>
        <a:bodyPr/>
        <a:lstStyle/>
        <a:p>
          <a:endParaRPr lang="ru-RU"/>
        </a:p>
      </dgm:t>
    </dgm:pt>
    <dgm:pt modelId="{D006B544-13CA-4618-9DF0-8064AB35AB73}">
      <dgm:prSet custT="1"/>
      <dgm:spPr/>
      <dgm:t>
        <a:bodyPr/>
        <a:lstStyle/>
        <a:p>
          <a:r>
            <a:rPr lang="ru-RU" sz="1600"/>
            <a:t>Влажность температура</a:t>
          </a:r>
        </a:p>
      </dgm:t>
    </dgm:pt>
    <dgm:pt modelId="{7D449CA3-036D-444A-947C-93872B0D2E62}" type="parTrans" cxnId="{6E137F5E-87E5-4341-B961-C2A0F06D6B94}">
      <dgm:prSet/>
      <dgm:spPr/>
      <dgm:t>
        <a:bodyPr/>
        <a:lstStyle/>
        <a:p>
          <a:endParaRPr lang="ru-RU"/>
        </a:p>
      </dgm:t>
    </dgm:pt>
    <dgm:pt modelId="{62555801-09BF-4214-BC2D-B2C5E4141297}" type="sibTrans" cxnId="{6E137F5E-87E5-4341-B961-C2A0F06D6B94}">
      <dgm:prSet/>
      <dgm:spPr/>
      <dgm:t>
        <a:bodyPr/>
        <a:lstStyle/>
        <a:p>
          <a:endParaRPr lang="ru-RU"/>
        </a:p>
      </dgm:t>
    </dgm:pt>
    <dgm:pt modelId="{A695C8C1-8F31-4C36-9A6A-F0E28A3852B7}">
      <dgm:prSet custT="1"/>
      <dgm:spPr/>
      <dgm:t>
        <a:bodyPr/>
        <a:lstStyle/>
        <a:p>
          <a:r>
            <a:rPr lang="ru-RU" sz="1600" dirty="0"/>
            <a:t>Температура</a:t>
          </a:r>
        </a:p>
      </dgm:t>
    </dgm:pt>
    <dgm:pt modelId="{DDACDBBA-8F7E-494D-B741-19E34E563BA2}" type="parTrans" cxnId="{58BA8E01-E08D-4D37-B105-19B0A278DA3C}">
      <dgm:prSet/>
      <dgm:spPr/>
      <dgm:t>
        <a:bodyPr/>
        <a:lstStyle/>
        <a:p>
          <a:endParaRPr lang="ru-RU"/>
        </a:p>
      </dgm:t>
    </dgm:pt>
    <dgm:pt modelId="{03DACA80-C86E-4F6E-A4CF-866BA3DDC253}" type="sibTrans" cxnId="{58BA8E01-E08D-4D37-B105-19B0A278DA3C}">
      <dgm:prSet/>
      <dgm:spPr/>
      <dgm:t>
        <a:bodyPr/>
        <a:lstStyle/>
        <a:p>
          <a:endParaRPr lang="ru-RU"/>
        </a:p>
      </dgm:t>
    </dgm:pt>
    <dgm:pt modelId="{33064073-0164-4EDC-9C3B-375DB94B6AEF}">
      <dgm:prSet custT="1"/>
      <dgm:spPr/>
      <dgm:t>
        <a:bodyPr/>
        <a:lstStyle/>
        <a:p>
          <a:r>
            <a:rPr lang="ru-RU" sz="1600" dirty="0"/>
            <a:t>Подсчет частиц влажности</a:t>
          </a:r>
        </a:p>
      </dgm:t>
    </dgm:pt>
    <dgm:pt modelId="{340930DB-0131-4C47-9E4C-CC37F97E417E}" type="parTrans" cxnId="{FA290F4D-159A-4EED-A570-AEFA29D3BC96}">
      <dgm:prSet/>
      <dgm:spPr/>
      <dgm:t>
        <a:bodyPr/>
        <a:lstStyle/>
        <a:p>
          <a:endParaRPr lang="ru-RU"/>
        </a:p>
      </dgm:t>
    </dgm:pt>
    <dgm:pt modelId="{DD44F521-4449-4EE8-92EA-79D1B65FB6CD}" type="sibTrans" cxnId="{FA290F4D-159A-4EED-A570-AEFA29D3BC96}">
      <dgm:prSet/>
      <dgm:spPr/>
      <dgm:t>
        <a:bodyPr/>
        <a:lstStyle/>
        <a:p>
          <a:endParaRPr lang="ru-RU"/>
        </a:p>
      </dgm:t>
    </dgm:pt>
    <dgm:pt modelId="{3A7F2ADA-9040-42B6-A8F6-9D6FB659636E}">
      <dgm:prSet phldrT="[Текст]" custT="1"/>
      <dgm:spPr/>
      <dgm:t>
        <a:bodyPr/>
        <a:lstStyle/>
        <a:p>
          <a:r>
            <a:rPr lang="ru-RU" sz="1600" dirty="0"/>
            <a:t>Счетчики частиц для измерения температуры и влажности</a:t>
          </a:r>
        </a:p>
      </dgm:t>
    </dgm:pt>
    <dgm:pt modelId="{5D143A37-DA6A-47DD-9878-CDC0C5AECDFA}" type="parTrans" cxnId="{8FCAEF33-D568-451A-B744-413B30E0E5DB}">
      <dgm:prSet/>
      <dgm:spPr/>
      <dgm:t>
        <a:bodyPr/>
        <a:lstStyle/>
        <a:p>
          <a:endParaRPr lang="ru-RU"/>
        </a:p>
      </dgm:t>
    </dgm:pt>
    <dgm:pt modelId="{8A0223ED-C25E-47BE-91FF-235294DB8AC6}" type="sibTrans" cxnId="{8FCAEF33-D568-451A-B744-413B30E0E5DB}">
      <dgm:prSet/>
      <dgm:spPr/>
      <dgm:t>
        <a:bodyPr/>
        <a:lstStyle/>
        <a:p>
          <a:endParaRPr lang="ru-RU"/>
        </a:p>
      </dgm:t>
    </dgm:pt>
    <dgm:pt modelId="{350E2317-D962-481E-8DC5-18605A58CD6F}" type="pres">
      <dgm:prSet presAssocID="{61814FF3-774D-4EAA-AA24-6903E4F6976E}" presName="linearFlow" presStyleCnt="0">
        <dgm:presLayoutVars>
          <dgm:dir/>
          <dgm:animLvl val="lvl"/>
          <dgm:resizeHandles val="exact"/>
        </dgm:presLayoutVars>
      </dgm:prSet>
      <dgm:spPr/>
      <dgm:t>
        <a:bodyPr/>
        <a:lstStyle/>
        <a:p>
          <a:endParaRPr lang="ru-RU"/>
        </a:p>
      </dgm:t>
    </dgm:pt>
    <dgm:pt modelId="{9C897CAB-6CD2-48EA-992B-61605B8D39D6}" type="pres">
      <dgm:prSet presAssocID="{A9B9863A-53B5-4263-84BE-AA4D2F8D5DAE}" presName="composite" presStyleCnt="0"/>
      <dgm:spPr/>
    </dgm:pt>
    <dgm:pt modelId="{66B416BE-37D7-4534-83CD-16D381F1BF83}" type="pres">
      <dgm:prSet presAssocID="{A9B9863A-53B5-4263-84BE-AA4D2F8D5DAE}" presName="parentText" presStyleLbl="alignNode1" presStyleIdx="0" presStyleCnt="4">
        <dgm:presLayoutVars>
          <dgm:chMax val="1"/>
          <dgm:bulletEnabled val="1"/>
        </dgm:presLayoutVars>
      </dgm:prSet>
      <dgm:spPr/>
      <dgm:t>
        <a:bodyPr/>
        <a:lstStyle/>
        <a:p>
          <a:endParaRPr lang="ru-RU"/>
        </a:p>
      </dgm:t>
    </dgm:pt>
    <dgm:pt modelId="{071DBAC5-8ECB-43B1-ACDE-A3EB7F3C35CC}" type="pres">
      <dgm:prSet presAssocID="{A9B9863A-53B5-4263-84BE-AA4D2F8D5DAE}" presName="descendantText" presStyleLbl="alignAcc1" presStyleIdx="0" presStyleCnt="4" custScaleX="96672" custLinFactNeighborX="424" custLinFactNeighborY="-291">
        <dgm:presLayoutVars>
          <dgm:bulletEnabled val="1"/>
        </dgm:presLayoutVars>
      </dgm:prSet>
      <dgm:spPr/>
      <dgm:t>
        <a:bodyPr/>
        <a:lstStyle/>
        <a:p>
          <a:endParaRPr lang="ru-RU"/>
        </a:p>
      </dgm:t>
    </dgm:pt>
    <dgm:pt modelId="{DF826ACD-0645-4011-8D1B-6D302FAC8249}" type="pres">
      <dgm:prSet presAssocID="{FB606A47-B96D-4AC2-9BA1-F172CAFF3F42}" presName="sp" presStyleCnt="0"/>
      <dgm:spPr/>
    </dgm:pt>
    <dgm:pt modelId="{9AFC726C-34D3-4B7C-9ED2-49663B47482B}" type="pres">
      <dgm:prSet presAssocID="{832EC476-7610-4E1D-9ED5-E371508F3572}" presName="composite" presStyleCnt="0"/>
      <dgm:spPr/>
    </dgm:pt>
    <dgm:pt modelId="{FB1280F0-0BF7-4119-861C-570C6FE86835}" type="pres">
      <dgm:prSet presAssocID="{832EC476-7610-4E1D-9ED5-E371508F3572}" presName="parentText" presStyleLbl="alignNode1" presStyleIdx="1" presStyleCnt="4">
        <dgm:presLayoutVars>
          <dgm:chMax val="1"/>
          <dgm:bulletEnabled val="1"/>
        </dgm:presLayoutVars>
      </dgm:prSet>
      <dgm:spPr/>
      <dgm:t>
        <a:bodyPr/>
        <a:lstStyle/>
        <a:p>
          <a:endParaRPr lang="ru-RU"/>
        </a:p>
      </dgm:t>
    </dgm:pt>
    <dgm:pt modelId="{3884A593-9D74-4EB8-BE10-07275194A9D6}" type="pres">
      <dgm:prSet presAssocID="{832EC476-7610-4E1D-9ED5-E371508F3572}" presName="descendantText" presStyleLbl="alignAcc1" presStyleIdx="1" presStyleCnt="4">
        <dgm:presLayoutVars>
          <dgm:bulletEnabled val="1"/>
        </dgm:presLayoutVars>
      </dgm:prSet>
      <dgm:spPr/>
      <dgm:t>
        <a:bodyPr/>
        <a:lstStyle/>
        <a:p>
          <a:endParaRPr lang="ru-RU"/>
        </a:p>
      </dgm:t>
    </dgm:pt>
    <dgm:pt modelId="{29B8EA58-4190-47E5-A21E-6CB16E5ECC01}" type="pres">
      <dgm:prSet presAssocID="{D5EE9603-76B7-40FB-AA2A-E032003796C7}" presName="sp" presStyleCnt="0"/>
      <dgm:spPr/>
    </dgm:pt>
    <dgm:pt modelId="{61EE3B34-7D65-4B2D-AA7F-85D7ADB8E030}" type="pres">
      <dgm:prSet presAssocID="{16C5A27C-636A-4CE5-AA76-31C63ACC94FB}" presName="composite" presStyleCnt="0"/>
      <dgm:spPr/>
    </dgm:pt>
    <dgm:pt modelId="{7939084C-B810-41AE-96D3-7DB61604D4CD}" type="pres">
      <dgm:prSet presAssocID="{16C5A27C-636A-4CE5-AA76-31C63ACC94FB}" presName="parentText" presStyleLbl="alignNode1" presStyleIdx="2" presStyleCnt="4" custScaleY="126741" custLinFactNeighborY="0">
        <dgm:presLayoutVars>
          <dgm:chMax val="1"/>
          <dgm:bulletEnabled val="1"/>
        </dgm:presLayoutVars>
      </dgm:prSet>
      <dgm:spPr/>
      <dgm:t>
        <a:bodyPr/>
        <a:lstStyle/>
        <a:p>
          <a:endParaRPr lang="ru-RU"/>
        </a:p>
      </dgm:t>
    </dgm:pt>
    <dgm:pt modelId="{5F1DA7F2-4A04-46C9-815E-8C072C28DA31}" type="pres">
      <dgm:prSet presAssocID="{16C5A27C-636A-4CE5-AA76-31C63ACC94FB}" presName="descendantText" presStyleLbl="alignAcc1" presStyleIdx="2" presStyleCnt="4">
        <dgm:presLayoutVars>
          <dgm:bulletEnabled val="1"/>
        </dgm:presLayoutVars>
      </dgm:prSet>
      <dgm:spPr/>
      <dgm:t>
        <a:bodyPr/>
        <a:lstStyle/>
        <a:p>
          <a:endParaRPr lang="ru-RU"/>
        </a:p>
      </dgm:t>
    </dgm:pt>
    <dgm:pt modelId="{3F1757DA-2636-4337-A599-0129EC479605}" type="pres">
      <dgm:prSet presAssocID="{B5943D68-EDEF-4510-B3FD-569D09A30902}" presName="sp" presStyleCnt="0"/>
      <dgm:spPr/>
    </dgm:pt>
    <dgm:pt modelId="{1FB5FE80-18F7-4BFD-A270-CD0B61C1DC3A}" type="pres">
      <dgm:prSet presAssocID="{9E55A449-A296-4E74-BC86-66B4810539AF}" presName="composite" presStyleCnt="0"/>
      <dgm:spPr/>
    </dgm:pt>
    <dgm:pt modelId="{9093652F-98FD-46A6-AC85-084308B7D3BB}" type="pres">
      <dgm:prSet presAssocID="{9E55A449-A296-4E74-BC86-66B4810539AF}" presName="parentText" presStyleLbl="alignNode1" presStyleIdx="3" presStyleCnt="4">
        <dgm:presLayoutVars>
          <dgm:chMax val="1"/>
          <dgm:bulletEnabled val="1"/>
        </dgm:presLayoutVars>
      </dgm:prSet>
      <dgm:spPr/>
      <dgm:t>
        <a:bodyPr/>
        <a:lstStyle/>
        <a:p>
          <a:endParaRPr lang="ru-RU"/>
        </a:p>
      </dgm:t>
    </dgm:pt>
    <dgm:pt modelId="{3F12B680-B75C-49EB-8AB6-DD881EECD29A}" type="pres">
      <dgm:prSet presAssocID="{9E55A449-A296-4E74-BC86-66B4810539AF}" presName="descendantText" presStyleLbl="alignAcc1" presStyleIdx="3" presStyleCnt="4">
        <dgm:presLayoutVars>
          <dgm:bulletEnabled val="1"/>
        </dgm:presLayoutVars>
      </dgm:prSet>
      <dgm:spPr/>
      <dgm:t>
        <a:bodyPr/>
        <a:lstStyle/>
        <a:p>
          <a:endParaRPr lang="ru-RU"/>
        </a:p>
      </dgm:t>
    </dgm:pt>
  </dgm:ptLst>
  <dgm:cxnLst>
    <dgm:cxn modelId="{DA9082DC-CA64-4159-B2DD-B445326E3D9B}" srcId="{832EC476-7610-4E1D-9ED5-E371508F3572}" destId="{57C2F5D6-B61F-4C4D-8A77-7572CECEB9BD}" srcOrd="1" destOrd="0" parTransId="{1E71BBC1-77BE-457F-BE90-E8E7A0C87BBA}" sibTransId="{DF2DB482-1095-4F83-AE2F-00D263453452}"/>
    <dgm:cxn modelId="{1F1DFBF4-A995-4758-A710-B45891E3D9F6}" srcId="{A9B9863A-53B5-4263-84BE-AA4D2F8D5DAE}" destId="{BEB8DE4D-E0F9-4734-866E-3CF9E68F2AEE}" srcOrd="0" destOrd="0" parTransId="{DC35064F-9731-4183-977D-B19DFA1192FF}" sibTransId="{A7B62CD5-6874-4AA1-B698-82DB09BC5660}"/>
    <dgm:cxn modelId="{43250ABD-78B3-458C-BF10-3B6E85BEBFB8}" type="presOf" srcId="{A695C8C1-8F31-4C36-9A6A-F0E28A3852B7}" destId="{5F1DA7F2-4A04-46C9-815E-8C072C28DA31}" srcOrd="0" destOrd="1" presId="urn:microsoft.com/office/officeart/2005/8/layout/chevron2"/>
    <dgm:cxn modelId="{058526EB-E4E2-46B2-ACD5-F919877E5129}" srcId="{61814FF3-774D-4EAA-AA24-6903E4F6976E}" destId="{9E55A449-A296-4E74-BC86-66B4810539AF}" srcOrd="3" destOrd="0" parTransId="{6F2848EF-A718-4D8E-8B42-ABBE6E3AEA1D}" sibTransId="{E23F1A22-339C-49C8-899D-985C2A18CF09}"/>
    <dgm:cxn modelId="{09F48466-94E9-4D49-94AE-73B85C33D684}" type="presOf" srcId="{0BA17610-15D6-44D0-812E-21FF303A51F4}" destId="{3F12B680-B75C-49EB-8AB6-DD881EECD29A}" srcOrd="0" destOrd="1" presId="urn:microsoft.com/office/officeart/2005/8/layout/chevron2"/>
    <dgm:cxn modelId="{B773A652-9C1D-47EE-9451-ADA7A4436E62}" type="presOf" srcId="{32748111-0834-4E48-8DCC-B8BBC6F64853}" destId="{3884A593-9D74-4EB8-BE10-07275194A9D6}" srcOrd="0" destOrd="0" presId="urn:microsoft.com/office/officeart/2005/8/layout/chevron2"/>
    <dgm:cxn modelId="{7EF1F454-83BE-4A30-8801-9DDD1642AFA4}" srcId="{61814FF3-774D-4EAA-AA24-6903E4F6976E}" destId="{16C5A27C-636A-4CE5-AA76-31C63ACC94FB}" srcOrd="2" destOrd="0" parTransId="{AF4380D9-D297-4A1D-99FD-EE598A64F849}" sibTransId="{B5943D68-EDEF-4510-B3FD-569D09A30902}"/>
    <dgm:cxn modelId="{AFF0B560-4291-43E2-8C77-2A4B77FC65FE}" srcId="{9E55A449-A296-4E74-BC86-66B4810539AF}" destId="{0BA17610-15D6-44D0-812E-21FF303A51F4}" srcOrd="1" destOrd="0" parTransId="{F168EF54-2AB2-463F-A65D-AD76BA59A870}" sibTransId="{01329A8D-4E71-4F96-B853-DB7229D0D961}"/>
    <dgm:cxn modelId="{144C216E-6685-485B-84FF-C4D0AE21C15D}" srcId="{61814FF3-774D-4EAA-AA24-6903E4F6976E}" destId="{832EC476-7610-4E1D-9ED5-E371508F3572}" srcOrd="1" destOrd="0" parTransId="{8B8D61CE-3855-4398-BB42-0CB05C200064}" sibTransId="{D5EE9603-76B7-40FB-AA2A-E032003796C7}"/>
    <dgm:cxn modelId="{FA290F4D-159A-4EED-A570-AEFA29D3BC96}" srcId="{16C5A27C-636A-4CE5-AA76-31C63ACC94FB}" destId="{33064073-0164-4EDC-9C3B-375DB94B6AEF}" srcOrd="2" destOrd="0" parTransId="{340930DB-0131-4C47-9E4C-CC37F97E417E}" sibTransId="{DD44F521-4449-4EE8-92EA-79D1B65FB6CD}"/>
    <dgm:cxn modelId="{334C85C0-FA76-48FC-B5C4-E33B7720F3D9}" type="presOf" srcId="{33064073-0164-4EDC-9C3B-375DB94B6AEF}" destId="{5F1DA7F2-4A04-46C9-815E-8C072C28DA31}" srcOrd="0" destOrd="2" presId="urn:microsoft.com/office/officeart/2005/8/layout/chevron2"/>
    <dgm:cxn modelId="{41AC39E6-A622-4F4D-A6A9-27320D7BB061}" type="presOf" srcId="{832EC476-7610-4E1D-9ED5-E371508F3572}" destId="{FB1280F0-0BF7-4119-861C-570C6FE86835}" srcOrd="0" destOrd="0" presId="urn:microsoft.com/office/officeart/2005/8/layout/chevron2"/>
    <dgm:cxn modelId="{F8064715-044A-4A53-B060-DD9617EEAC18}" srcId="{9E55A449-A296-4E74-BC86-66B4810539AF}" destId="{5A903BFA-FADE-4E0F-8FC1-E67C1B3EF09D}" srcOrd="0" destOrd="0" parTransId="{0CBB2827-F170-419E-A6FA-876AD3914B63}" sibTransId="{95CAB428-0B51-45C2-BFC8-487398B5ABBD}"/>
    <dgm:cxn modelId="{FA6BFAD5-FB80-4777-A4C8-94E2D1D7AB5F}" type="presOf" srcId="{A9B9863A-53B5-4263-84BE-AA4D2F8D5DAE}" destId="{66B416BE-37D7-4534-83CD-16D381F1BF83}" srcOrd="0" destOrd="0" presId="urn:microsoft.com/office/officeart/2005/8/layout/chevron2"/>
    <dgm:cxn modelId="{7CE77FE7-A4CB-47DC-829D-413B4FDAF9ED}" type="presOf" srcId="{D006B544-13CA-4618-9DF0-8064AB35AB73}" destId="{5F1DA7F2-4A04-46C9-815E-8C072C28DA31}" srcOrd="0" destOrd="0" presId="urn:microsoft.com/office/officeart/2005/8/layout/chevron2"/>
    <dgm:cxn modelId="{A014EBF2-1251-4036-A509-270A368DF9C6}" type="presOf" srcId="{FF3750BB-1AC6-44DB-9D94-7C47D3FA100A}" destId="{071DBAC5-8ECB-43B1-ACDE-A3EB7F3C35CC}" srcOrd="0" destOrd="2" presId="urn:microsoft.com/office/officeart/2005/8/layout/chevron2"/>
    <dgm:cxn modelId="{D133C241-6D70-4071-B8A6-42BABDFEE3ED}" srcId="{61814FF3-774D-4EAA-AA24-6903E4F6976E}" destId="{A9B9863A-53B5-4263-84BE-AA4D2F8D5DAE}" srcOrd="0" destOrd="0" parTransId="{73724869-1264-46E0-B3E5-C4E42ECF5112}" sibTransId="{FB606A47-B96D-4AC2-9BA1-F172CAFF3F42}"/>
    <dgm:cxn modelId="{097F3495-1851-46C3-A5E5-2B52CD073A50}" type="presOf" srcId="{61814FF3-774D-4EAA-AA24-6903E4F6976E}" destId="{350E2317-D962-481E-8DC5-18605A58CD6F}" srcOrd="0" destOrd="0" presId="urn:microsoft.com/office/officeart/2005/8/layout/chevron2"/>
    <dgm:cxn modelId="{4C67607E-11F5-4858-AF8A-5DE0234BB734}" type="presOf" srcId="{BEB8DE4D-E0F9-4734-866E-3CF9E68F2AEE}" destId="{071DBAC5-8ECB-43B1-ACDE-A3EB7F3C35CC}" srcOrd="0" destOrd="0" presId="urn:microsoft.com/office/officeart/2005/8/layout/chevron2"/>
    <dgm:cxn modelId="{7C3DD2A8-2711-42AA-8120-0B6E17C283F9}" type="presOf" srcId="{5A903BFA-FADE-4E0F-8FC1-E67C1B3EF09D}" destId="{3F12B680-B75C-49EB-8AB6-DD881EECD29A}" srcOrd="0" destOrd="0" presId="urn:microsoft.com/office/officeart/2005/8/layout/chevron2"/>
    <dgm:cxn modelId="{A3D72DD3-E6D3-468B-9FC5-E9FA76421346}" srcId="{A9B9863A-53B5-4263-84BE-AA4D2F8D5DAE}" destId="{36CF19A9-FEFC-4A50-B976-C41729F503C9}" srcOrd="1" destOrd="0" parTransId="{D58E56A0-E983-4208-8F3B-960591C5072E}" sibTransId="{A02CDCEE-7748-4FA4-81FA-D4A6CEF8F2D0}"/>
    <dgm:cxn modelId="{26B37310-AB02-40BB-9C18-9F7B8EAF4A60}" type="presOf" srcId="{36CF19A9-FEFC-4A50-B976-C41729F503C9}" destId="{071DBAC5-8ECB-43B1-ACDE-A3EB7F3C35CC}" srcOrd="0" destOrd="1" presId="urn:microsoft.com/office/officeart/2005/8/layout/chevron2"/>
    <dgm:cxn modelId="{9BF50690-3DD1-4604-80CB-C0C908A82353}" type="presOf" srcId="{9E55A449-A296-4E74-BC86-66B4810539AF}" destId="{9093652F-98FD-46A6-AC85-084308B7D3BB}" srcOrd="0" destOrd="0" presId="urn:microsoft.com/office/officeart/2005/8/layout/chevron2"/>
    <dgm:cxn modelId="{7718329F-AD37-4D4E-AE6A-659DFE8B9B4B}" srcId="{832EC476-7610-4E1D-9ED5-E371508F3572}" destId="{6B6D4936-FED3-416C-A590-4E65FD495D8A}" srcOrd="2" destOrd="0" parTransId="{A948DCD9-BBFF-4349-BC59-523C6E3F6E26}" sibTransId="{D6F88501-7712-4C43-95DA-5D1BF830CF20}"/>
    <dgm:cxn modelId="{58BA8E01-E08D-4D37-B105-19B0A278DA3C}" srcId="{16C5A27C-636A-4CE5-AA76-31C63ACC94FB}" destId="{A695C8C1-8F31-4C36-9A6A-F0E28A3852B7}" srcOrd="1" destOrd="0" parTransId="{DDACDBBA-8F7E-494D-B741-19E34E563BA2}" sibTransId="{03DACA80-C86E-4F6E-A4CF-866BA3DDC253}"/>
    <dgm:cxn modelId="{023D60F3-8334-4540-955B-03EFBC782107}" srcId="{A9B9863A-53B5-4263-84BE-AA4D2F8D5DAE}" destId="{FF3750BB-1AC6-44DB-9D94-7C47D3FA100A}" srcOrd="2" destOrd="0" parTransId="{79515B6B-EBE7-47FA-AD04-8F463BF44123}" sibTransId="{7CB78D6F-94E1-491E-A52E-585F90DA6558}"/>
    <dgm:cxn modelId="{04F8BFA8-9A4A-4CE5-8668-E0AD6A0C168C}" type="presOf" srcId="{16C5A27C-636A-4CE5-AA76-31C63ACC94FB}" destId="{7939084C-B810-41AE-96D3-7DB61604D4CD}" srcOrd="0" destOrd="0" presId="urn:microsoft.com/office/officeart/2005/8/layout/chevron2"/>
    <dgm:cxn modelId="{5274B295-24E3-430B-BA01-A9D43FA27A56}" type="presOf" srcId="{6B6D4936-FED3-416C-A590-4E65FD495D8A}" destId="{3884A593-9D74-4EB8-BE10-07275194A9D6}" srcOrd="0" destOrd="2" presId="urn:microsoft.com/office/officeart/2005/8/layout/chevron2"/>
    <dgm:cxn modelId="{8FCAEF33-D568-451A-B744-413B30E0E5DB}" srcId="{9E55A449-A296-4E74-BC86-66B4810539AF}" destId="{3A7F2ADA-9040-42B6-A8F6-9D6FB659636E}" srcOrd="2" destOrd="0" parTransId="{5D143A37-DA6A-47DD-9878-CDC0C5AECDFA}" sibTransId="{8A0223ED-C25E-47BE-91FF-235294DB8AC6}"/>
    <dgm:cxn modelId="{6F1309CE-9BE5-43E4-91CF-99FF471BB052}" type="presOf" srcId="{3A7F2ADA-9040-42B6-A8F6-9D6FB659636E}" destId="{3F12B680-B75C-49EB-8AB6-DD881EECD29A}" srcOrd="0" destOrd="2" presId="urn:microsoft.com/office/officeart/2005/8/layout/chevron2"/>
    <dgm:cxn modelId="{9D8FB08D-9A6F-4B39-B993-AC2371C105F5}" srcId="{832EC476-7610-4E1D-9ED5-E371508F3572}" destId="{32748111-0834-4E48-8DCC-B8BBC6F64853}" srcOrd="0" destOrd="0" parTransId="{BCA94E24-1561-4E97-9DAD-9E03752B3657}" sibTransId="{B1D7BEB0-BB6E-4DAE-A658-113CB486A532}"/>
    <dgm:cxn modelId="{20CBCA3B-E409-477E-B48D-3525AD4C3D41}" type="presOf" srcId="{57C2F5D6-B61F-4C4D-8A77-7572CECEB9BD}" destId="{3884A593-9D74-4EB8-BE10-07275194A9D6}" srcOrd="0" destOrd="1" presId="urn:microsoft.com/office/officeart/2005/8/layout/chevron2"/>
    <dgm:cxn modelId="{6E137F5E-87E5-4341-B961-C2A0F06D6B94}" srcId="{16C5A27C-636A-4CE5-AA76-31C63ACC94FB}" destId="{D006B544-13CA-4618-9DF0-8064AB35AB73}" srcOrd="0" destOrd="0" parTransId="{7D449CA3-036D-444A-947C-93872B0D2E62}" sibTransId="{62555801-09BF-4214-BC2D-B2C5E4141297}"/>
    <dgm:cxn modelId="{36695D40-F925-430B-86BC-61E97AFF358D}" type="presParOf" srcId="{350E2317-D962-481E-8DC5-18605A58CD6F}" destId="{9C897CAB-6CD2-48EA-992B-61605B8D39D6}" srcOrd="0" destOrd="0" presId="urn:microsoft.com/office/officeart/2005/8/layout/chevron2"/>
    <dgm:cxn modelId="{8F48470C-B647-403F-88B6-612B401F9CDB}" type="presParOf" srcId="{9C897CAB-6CD2-48EA-992B-61605B8D39D6}" destId="{66B416BE-37D7-4534-83CD-16D381F1BF83}" srcOrd="0" destOrd="0" presId="urn:microsoft.com/office/officeart/2005/8/layout/chevron2"/>
    <dgm:cxn modelId="{AB4A62BA-8909-4AB1-B58A-440901F0A11F}" type="presParOf" srcId="{9C897CAB-6CD2-48EA-992B-61605B8D39D6}" destId="{071DBAC5-8ECB-43B1-ACDE-A3EB7F3C35CC}" srcOrd="1" destOrd="0" presId="urn:microsoft.com/office/officeart/2005/8/layout/chevron2"/>
    <dgm:cxn modelId="{46842C8B-D601-4C66-B882-47196085A4B2}" type="presParOf" srcId="{350E2317-D962-481E-8DC5-18605A58CD6F}" destId="{DF826ACD-0645-4011-8D1B-6D302FAC8249}" srcOrd="1" destOrd="0" presId="urn:microsoft.com/office/officeart/2005/8/layout/chevron2"/>
    <dgm:cxn modelId="{517FE6F5-DC66-493A-8911-E2A654017DA1}" type="presParOf" srcId="{350E2317-D962-481E-8DC5-18605A58CD6F}" destId="{9AFC726C-34D3-4B7C-9ED2-49663B47482B}" srcOrd="2" destOrd="0" presId="urn:microsoft.com/office/officeart/2005/8/layout/chevron2"/>
    <dgm:cxn modelId="{0D2017AB-708F-4DF0-B04C-4FF791DF3C5F}" type="presParOf" srcId="{9AFC726C-34D3-4B7C-9ED2-49663B47482B}" destId="{FB1280F0-0BF7-4119-861C-570C6FE86835}" srcOrd="0" destOrd="0" presId="urn:microsoft.com/office/officeart/2005/8/layout/chevron2"/>
    <dgm:cxn modelId="{79D8EB63-08E8-466D-9A5A-12C55F9E4697}" type="presParOf" srcId="{9AFC726C-34D3-4B7C-9ED2-49663B47482B}" destId="{3884A593-9D74-4EB8-BE10-07275194A9D6}" srcOrd="1" destOrd="0" presId="urn:microsoft.com/office/officeart/2005/8/layout/chevron2"/>
    <dgm:cxn modelId="{534E4551-837D-49E6-8980-5E7BFEBD8E24}" type="presParOf" srcId="{350E2317-D962-481E-8DC5-18605A58CD6F}" destId="{29B8EA58-4190-47E5-A21E-6CB16E5ECC01}" srcOrd="3" destOrd="0" presId="urn:microsoft.com/office/officeart/2005/8/layout/chevron2"/>
    <dgm:cxn modelId="{E82BE1D6-3076-44A3-BDAE-30FB13FB2DFE}" type="presParOf" srcId="{350E2317-D962-481E-8DC5-18605A58CD6F}" destId="{61EE3B34-7D65-4B2D-AA7F-85D7ADB8E030}" srcOrd="4" destOrd="0" presId="urn:microsoft.com/office/officeart/2005/8/layout/chevron2"/>
    <dgm:cxn modelId="{43B985FC-1837-4E8E-808D-B46F22084533}" type="presParOf" srcId="{61EE3B34-7D65-4B2D-AA7F-85D7ADB8E030}" destId="{7939084C-B810-41AE-96D3-7DB61604D4CD}" srcOrd="0" destOrd="0" presId="urn:microsoft.com/office/officeart/2005/8/layout/chevron2"/>
    <dgm:cxn modelId="{D1CBFFAF-A8B9-4CCB-BB3B-7BA5BEB29E38}" type="presParOf" srcId="{61EE3B34-7D65-4B2D-AA7F-85D7ADB8E030}" destId="{5F1DA7F2-4A04-46C9-815E-8C072C28DA31}" srcOrd="1" destOrd="0" presId="urn:microsoft.com/office/officeart/2005/8/layout/chevron2"/>
    <dgm:cxn modelId="{5919164B-921A-4352-A410-5115C1C23E44}" type="presParOf" srcId="{350E2317-D962-481E-8DC5-18605A58CD6F}" destId="{3F1757DA-2636-4337-A599-0129EC479605}" srcOrd="5" destOrd="0" presId="urn:microsoft.com/office/officeart/2005/8/layout/chevron2"/>
    <dgm:cxn modelId="{6483B7DC-54F3-4A24-B2CB-10D2010F2E5B}" type="presParOf" srcId="{350E2317-D962-481E-8DC5-18605A58CD6F}" destId="{1FB5FE80-18F7-4BFD-A270-CD0B61C1DC3A}" srcOrd="6" destOrd="0" presId="urn:microsoft.com/office/officeart/2005/8/layout/chevron2"/>
    <dgm:cxn modelId="{0CC043C2-9DB0-4815-8417-65FD05ED814F}" type="presParOf" srcId="{1FB5FE80-18F7-4BFD-A270-CD0B61C1DC3A}" destId="{9093652F-98FD-46A6-AC85-084308B7D3BB}" srcOrd="0" destOrd="0" presId="urn:microsoft.com/office/officeart/2005/8/layout/chevron2"/>
    <dgm:cxn modelId="{B4DD2ED2-4699-4313-BA0E-360C5217B3A8}" type="presParOf" srcId="{1FB5FE80-18F7-4BFD-A270-CD0B61C1DC3A}" destId="{3F12B680-B75C-49EB-8AB6-DD881EECD29A}"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48E08D2-FEB6-47FA-B30E-07AFFC3F1513}"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ru-RU"/>
        </a:p>
      </dgm:t>
    </dgm:pt>
    <dgm:pt modelId="{49FB64B4-30A4-4B71-A3D4-CD6F8A6C8270}">
      <dgm:prSet phldrT="[Текст]" custT="1"/>
      <dgm:spPr/>
      <dgm:t>
        <a:bodyPr/>
        <a:lstStyle/>
        <a:p>
          <a:r>
            <a:rPr lang="en-US" sz="2000" dirty="0"/>
            <a:t> </a:t>
          </a:r>
          <a:r>
            <a:rPr lang="ru-RU" sz="2000" dirty="0"/>
            <a:t>Результат управления рисками - файл управления рисками</a:t>
          </a:r>
        </a:p>
      </dgm:t>
    </dgm:pt>
    <dgm:pt modelId="{0DC825FE-D8A5-4617-A1A6-AD1A7E303913}" type="parTrans" cxnId="{1ED95DC5-B1AE-4788-8C38-F82E3FB71113}">
      <dgm:prSet/>
      <dgm:spPr/>
      <dgm:t>
        <a:bodyPr/>
        <a:lstStyle/>
        <a:p>
          <a:endParaRPr lang="ru-RU"/>
        </a:p>
      </dgm:t>
    </dgm:pt>
    <dgm:pt modelId="{548182BA-1DD6-4A08-ABB6-10079DE83A68}" type="sibTrans" cxnId="{1ED95DC5-B1AE-4788-8C38-F82E3FB71113}">
      <dgm:prSet/>
      <dgm:spPr/>
      <dgm:t>
        <a:bodyPr/>
        <a:lstStyle/>
        <a:p>
          <a:endParaRPr lang="ru-RU"/>
        </a:p>
      </dgm:t>
    </dgm:pt>
    <dgm:pt modelId="{5DA39DFD-0E27-468B-A911-E74A84575E12}">
      <dgm:prSet phldrT="[Текст]" custT="1"/>
      <dgm:spPr/>
      <dgm:t>
        <a:bodyPr/>
        <a:lstStyle/>
        <a:p>
          <a:r>
            <a:rPr lang="en-US" sz="3200"/>
            <a:t> </a:t>
          </a:r>
          <a:r>
            <a:rPr lang="ru-RU" sz="2000"/>
            <a:t>Характери</a:t>
          </a:r>
          <a:r>
            <a:rPr lang="en-US" sz="2000"/>
            <a:t>c</a:t>
          </a:r>
          <a:r>
            <a:rPr lang="ru-RU" sz="2000"/>
            <a:t>тики, подлежащие контролю</a:t>
          </a:r>
          <a:endParaRPr lang="ru-RU" sz="3200"/>
        </a:p>
      </dgm:t>
    </dgm:pt>
    <dgm:pt modelId="{664ED97E-7562-4A1A-83E1-2DFF496A301A}" type="parTrans" cxnId="{EC1E6C5A-479F-4513-A4F6-C73482BE230B}">
      <dgm:prSet/>
      <dgm:spPr/>
      <dgm:t>
        <a:bodyPr/>
        <a:lstStyle/>
        <a:p>
          <a:endParaRPr lang="ru-RU"/>
        </a:p>
      </dgm:t>
    </dgm:pt>
    <dgm:pt modelId="{9FA86892-400A-4A46-A9B0-49BC818B30E0}" type="sibTrans" cxnId="{EC1E6C5A-479F-4513-A4F6-C73482BE230B}">
      <dgm:prSet/>
      <dgm:spPr/>
      <dgm:t>
        <a:bodyPr/>
        <a:lstStyle/>
        <a:p>
          <a:endParaRPr lang="ru-RU"/>
        </a:p>
      </dgm:t>
    </dgm:pt>
    <dgm:pt modelId="{8ED1AE01-D8DD-4411-8626-11E5AFBA86FA}">
      <dgm:prSet custT="1"/>
      <dgm:spPr/>
      <dgm:t>
        <a:bodyPr/>
        <a:lstStyle/>
        <a:p>
          <a:r>
            <a:rPr lang="ru-RU" sz="1800" dirty="0"/>
            <a:t>Определение того, какие параметры необходимо контролировать</a:t>
          </a:r>
        </a:p>
      </dgm:t>
    </dgm:pt>
    <dgm:pt modelId="{271A11D6-C0ED-4831-85F5-FBEDC0158370}" type="parTrans" cxnId="{68A90B65-2C26-4D94-9171-52F89E5D61D9}">
      <dgm:prSet/>
      <dgm:spPr/>
      <dgm:t>
        <a:bodyPr/>
        <a:lstStyle/>
        <a:p>
          <a:endParaRPr lang="ru-RU"/>
        </a:p>
      </dgm:t>
    </dgm:pt>
    <dgm:pt modelId="{5F4BA513-AF35-4413-BA13-FD44CF38C4C9}" type="sibTrans" cxnId="{68A90B65-2C26-4D94-9171-52F89E5D61D9}">
      <dgm:prSet/>
      <dgm:spPr/>
      <dgm:t>
        <a:bodyPr/>
        <a:lstStyle/>
        <a:p>
          <a:endParaRPr lang="ru-RU"/>
        </a:p>
      </dgm:t>
    </dgm:pt>
    <dgm:pt modelId="{338D72A4-D574-4E3E-9F49-8DA76637C33A}">
      <dgm:prSet custT="1"/>
      <dgm:spPr/>
      <dgm:t>
        <a:bodyPr/>
        <a:lstStyle/>
        <a:p>
          <a:r>
            <a:rPr lang="ru-RU" sz="2000" dirty="0"/>
            <a:t>Определение связанных элементов рабочей среды</a:t>
          </a:r>
        </a:p>
      </dgm:t>
    </dgm:pt>
    <dgm:pt modelId="{09829347-34B6-42B3-B1B5-7590FB5C3EBB}" type="parTrans" cxnId="{98240F3D-401E-4371-9A73-BBAB102E2B55}">
      <dgm:prSet/>
      <dgm:spPr/>
      <dgm:t>
        <a:bodyPr/>
        <a:lstStyle/>
        <a:p>
          <a:endParaRPr lang="ru-RU"/>
        </a:p>
      </dgm:t>
    </dgm:pt>
    <dgm:pt modelId="{190A9424-70E2-45FD-82EC-5B41FEA95CB6}" type="sibTrans" cxnId="{98240F3D-401E-4371-9A73-BBAB102E2B55}">
      <dgm:prSet/>
      <dgm:spPr/>
      <dgm:t>
        <a:bodyPr/>
        <a:lstStyle/>
        <a:p>
          <a:endParaRPr lang="ru-RU"/>
        </a:p>
      </dgm:t>
    </dgm:pt>
    <dgm:pt modelId="{460CE7FF-5910-4285-9A2C-48250D96E6C6}" type="pres">
      <dgm:prSet presAssocID="{E48E08D2-FEB6-47FA-B30E-07AFFC3F1513}" presName="Name0" presStyleCnt="0">
        <dgm:presLayoutVars>
          <dgm:dir/>
          <dgm:resizeHandles val="exact"/>
        </dgm:presLayoutVars>
      </dgm:prSet>
      <dgm:spPr/>
      <dgm:t>
        <a:bodyPr/>
        <a:lstStyle/>
        <a:p>
          <a:endParaRPr lang="ru-RU"/>
        </a:p>
      </dgm:t>
    </dgm:pt>
    <dgm:pt modelId="{187A077B-D134-4EA1-BA47-273384BC3A66}" type="pres">
      <dgm:prSet presAssocID="{49FB64B4-30A4-4B71-A3D4-CD6F8A6C8270}" presName="node" presStyleLbl="node1" presStyleIdx="0" presStyleCnt="4" custScaleX="109668">
        <dgm:presLayoutVars>
          <dgm:bulletEnabled val="1"/>
        </dgm:presLayoutVars>
      </dgm:prSet>
      <dgm:spPr/>
      <dgm:t>
        <a:bodyPr/>
        <a:lstStyle/>
        <a:p>
          <a:endParaRPr lang="ru-RU"/>
        </a:p>
      </dgm:t>
    </dgm:pt>
    <dgm:pt modelId="{5ECDD82D-C209-46D2-A645-D17249EFA41A}" type="pres">
      <dgm:prSet presAssocID="{548182BA-1DD6-4A08-ABB6-10079DE83A68}" presName="sibTrans" presStyleCnt="0"/>
      <dgm:spPr/>
    </dgm:pt>
    <dgm:pt modelId="{C644CCB9-C6FA-4CE8-B1EB-66F9F002487A}" type="pres">
      <dgm:prSet presAssocID="{5DA39DFD-0E27-468B-A911-E74A84575E12}" presName="node" presStyleLbl="node1" presStyleIdx="1" presStyleCnt="4" custScaleX="111607">
        <dgm:presLayoutVars>
          <dgm:bulletEnabled val="1"/>
        </dgm:presLayoutVars>
      </dgm:prSet>
      <dgm:spPr/>
      <dgm:t>
        <a:bodyPr/>
        <a:lstStyle/>
        <a:p>
          <a:endParaRPr lang="ru-RU"/>
        </a:p>
      </dgm:t>
    </dgm:pt>
    <dgm:pt modelId="{F67E387D-2E9D-4D5F-849A-873BD09EFCAD}" type="pres">
      <dgm:prSet presAssocID="{9FA86892-400A-4A46-A9B0-49BC818B30E0}" presName="sibTrans" presStyleCnt="0"/>
      <dgm:spPr/>
    </dgm:pt>
    <dgm:pt modelId="{9935F84C-DCF9-4E25-9BA1-D53CAAE51A5F}" type="pres">
      <dgm:prSet presAssocID="{338D72A4-D574-4E3E-9F49-8DA76637C33A}" presName="node" presStyleLbl="node1" presStyleIdx="2" presStyleCnt="4" custScaleX="115322">
        <dgm:presLayoutVars>
          <dgm:bulletEnabled val="1"/>
        </dgm:presLayoutVars>
      </dgm:prSet>
      <dgm:spPr/>
      <dgm:t>
        <a:bodyPr/>
        <a:lstStyle/>
        <a:p>
          <a:endParaRPr lang="ru-RU"/>
        </a:p>
      </dgm:t>
    </dgm:pt>
    <dgm:pt modelId="{2F254F1C-8421-4404-AC40-8AF76DC8CCE8}" type="pres">
      <dgm:prSet presAssocID="{190A9424-70E2-45FD-82EC-5B41FEA95CB6}" presName="sibTrans" presStyleCnt="0"/>
      <dgm:spPr/>
    </dgm:pt>
    <dgm:pt modelId="{04857D3F-626F-4BAA-96E3-922B40C954CF}" type="pres">
      <dgm:prSet presAssocID="{8ED1AE01-D8DD-4411-8626-11E5AFBA86FA}" presName="node" presStyleLbl="node1" presStyleIdx="3" presStyleCnt="4" custScaleX="114172">
        <dgm:presLayoutVars>
          <dgm:bulletEnabled val="1"/>
        </dgm:presLayoutVars>
      </dgm:prSet>
      <dgm:spPr/>
      <dgm:t>
        <a:bodyPr/>
        <a:lstStyle/>
        <a:p>
          <a:endParaRPr lang="ru-RU"/>
        </a:p>
      </dgm:t>
    </dgm:pt>
  </dgm:ptLst>
  <dgm:cxnLst>
    <dgm:cxn modelId="{A36750C0-DFED-4833-9195-5C6E1B624575}" type="presOf" srcId="{49FB64B4-30A4-4B71-A3D4-CD6F8A6C8270}" destId="{187A077B-D134-4EA1-BA47-273384BC3A66}" srcOrd="0" destOrd="0" presId="urn:microsoft.com/office/officeart/2005/8/layout/hList6"/>
    <dgm:cxn modelId="{82B1954D-7973-42A7-9460-355DAABCCD91}" type="presOf" srcId="{338D72A4-D574-4E3E-9F49-8DA76637C33A}" destId="{9935F84C-DCF9-4E25-9BA1-D53CAAE51A5F}" srcOrd="0" destOrd="0" presId="urn:microsoft.com/office/officeart/2005/8/layout/hList6"/>
    <dgm:cxn modelId="{68A90B65-2C26-4D94-9171-52F89E5D61D9}" srcId="{E48E08D2-FEB6-47FA-B30E-07AFFC3F1513}" destId="{8ED1AE01-D8DD-4411-8626-11E5AFBA86FA}" srcOrd="3" destOrd="0" parTransId="{271A11D6-C0ED-4831-85F5-FBEDC0158370}" sibTransId="{5F4BA513-AF35-4413-BA13-FD44CF38C4C9}"/>
    <dgm:cxn modelId="{8BDE9A72-8469-4A4A-8482-D3933D3AC558}" type="presOf" srcId="{E48E08D2-FEB6-47FA-B30E-07AFFC3F1513}" destId="{460CE7FF-5910-4285-9A2C-48250D96E6C6}" srcOrd="0" destOrd="0" presId="urn:microsoft.com/office/officeart/2005/8/layout/hList6"/>
    <dgm:cxn modelId="{534D7B91-0D2E-4157-9D70-8683670249AA}" type="presOf" srcId="{8ED1AE01-D8DD-4411-8626-11E5AFBA86FA}" destId="{04857D3F-626F-4BAA-96E3-922B40C954CF}" srcOrd="0" destOrd="0" presId="urn:microsoft.com/office/officeart/2005/8/layout/hList6"/>
    <dgm:cxn modelId="{1F2AF3F3-A9A8-454C-8701-9FF0BB25D85A}" type="presOf" srcId="{5DA39DFD-0E27-468B-A911-E74A84575E12}" destId="{C644CCB9-C6FA-4CE8-B1EB-66F9F002487A}" srcOrd="0" destOrd="0" presId="urn:microsoft.com/office/officeart/2005/8/layout/hList6"/>
    <dgm:cxn modelId="{98240F3D-401E-4371-9A73-BBAB102E2B55}" srcId="{E48E08D2-FEB6-47FA-B30E-07AFFC3F1513}" destId="{338D72A4-D574-4E3E-9F49-8DA76637C33A}" srcOrd="2" destOrd="0" parTransId="{09829347-34B6-42B3-B1B5-7590FB5C3EBB}" sibTransId="{190A9424-70E2-45FD-82EC-5B41FEA95CB6}"/>
    <dgm:cxn modelId="{1ED95DC5-B1AE-4788-8C38-F82E3FB71113}" srcId="{E48E08D2-FEB6-47FA-B30E-07AFFC3F1513}" destId="{49FB64B4-30A4-4B71-A3D4-CD6F8A6C8270}" srcOrd="0" destOrd="0" parTransId="{0DC825FE-D8A5-4617-A1A6-AD1A7E303913}" sibTransId="{548182BA-1DD6-4A08-ABB6-10079DE83A68}"/>
    <dgm:cxn modelId="{EC1E6C5A-479F-4513-A4F6-C73482BE230B}" srcId="{E48E08D2-FEB6-47FA-B30E-07AFFC3F1513}" destId="{5DA39DFD-0E27-468B-A911-E74A84575E12}" srcOrd="1" destOrd="0" parTransId="{664ED97E-7562-4A1A-83E1-2DFF496A301A}" sibTransId="{9FA86892-400A-4A46-A9B0-49BC818B30E0}"/>
    <dgm:cxn modelId="{BB037607-13FE-423D-AEB4-F873E7EFB984}" type="presParOf" srcId="{460CE7FF-5910-4285-9A2C-48250D96E6C6}" destId="{187A077B-D134-4EA1-BA47-273384BC3A66}" srcOrd="0" destOrd="0" presId="urn:microsoft.com/office/officeart/2005/8/layout/hList6"/>
    <dgm:cxn modelId="{EF28964B-463E-4D0E-91FA-72F3BE9F7CE3}" type="presParOf" srcId="{460CE7FF-5910-4285-9A2C-48250D96E6C6}" destId="{5ECDD82D-C209-46D2-A645-D17249EFA41A}" srcOrd="1" destOrd="0" presId="urn:microsoft.com/office/officeart/2005/8/layout/hList6"/>
    <dgm:cxn modelId="{645509E2-8BBD-4B73-8CF8-582BF0768D9F}" type="presParOf" srcId="{460CE7FF-5910-4285-9A2C-48250D96E6C6}" destId="{C644CCB9-C6FA-4CE8-B1EB-66F9F002487A}" srcOrd="2" destOrd="0" presId="urn:microsoft.com/office/officeart/2005/8/layout/hList6"/>
    <dgm:cxn modelId="{BEDAD142-5FEA-4329-BA38-53EFFD2F9F47}" type="presParOf" srcId="{460CE7FF-5910-4285-9A2C-48250D96E6C6}" destId="{F67E387D-2E9D-4D5F-849A-873BD09EFCAD}" srcOrd="3" destOrd="0" presId="urn:microsoft.com/office/officeart/2005/8/layout/hList6"/>
    <dgm:cxn modelId="{728FBAC0-B0B3-410F-AA86-52F146FBB6B9}" type="presParOf" srcId="{460CE7FF-5910-4285-9A2C-48250D96E6C6}" destId="{9935F84C-DCF9-4E25-9BA1-D53CAAE51A5F}" srcOrd="4" destOrd="0" presId="urn:microsoft.com/office/officeart/2005/8/layout/hList6"/>
    <dgm:cxn modelId="{64E94AFA-C487-4B4B-90CE-5E60952413CE}" type="presParOf" srcId="{460CE7FF-5910-4285-9A2C-48250D96E6C6}" destId="{2F254F1C-8421-4404-AC40-8AF76DC8CCE8}" srcOrd="5" destOrd="0" presId="urn:microsoft.com/office/officeart/2005/8/layout/hList6"/>
    <dgm:cxn modelId="{57648CAC-2984-428C-91CB-419446E95F83}" type="presParOf" srcId="{460CE7FF-5910-4285-9A2C-48250D96E6C6}" destId="{04857D3F-626F-4BAA-96E3-922B40C954CF}" srcOrd="6"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B416BE-37D7-4534-83CD-16D381F1BF83}">
      <dsp:nvSpPr>
        <dsp:cNvPr id="0" name=""/>
        <dsp:cNvSpPr/>
      </dsp:nvSpPr>
      <dsp:spPr>
        <a:xfrm rot="5400000">
          <a:off x="-220809" y="227548"/>
          <a:ext cx="1472060" cy="103044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ru-RU" sz="1800" kern="1200" dirty="0"/>
            <a:t>Входы</a:t>
          </a:r>
          <a:endParaRPr lang="ru-RU" sz="1200" kern="1200" dirty="0"/>
        </a:p>
      </dsp:txBody>
      <dsp:txXfrm rot="-5400000">
        <a:off x="0" y="521960"/>
        <a:ext cx="1030442" cy="441618"/>
      </dsp:txXfrm>
    </dsp:sp>
    <dsp:sp modelId="{071DBAC5-8ECB-43B1-ACDE-A3EB7F3C35CC}">
      <dsp:nvSpPr>
        <dsp:cNvPr id="0" name=""/>
        <dsp:cNvSpPr/>
      </dsp:nvSpPr>
      <dsp:spPr>
        <a:xfrm rot="5400000">
          <a:off x="2842417" y="-1713177"/>
          <a:ext cx="956839" cy="4391104"/>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ru-RU" sz="1600" kern="1200" dirty="0"/>
            <a:t>Безопасность и управление рисками</a:t>
          </a:r>
        </a:p>
        <a:p>
          <a:pPr marL="171450" lvl="1" indent="-171450" algn="l" defTabSz="711200">
            <a:lnSpc>
              <a:spcPct val="90000"/>
            </a:lnSpc>
            <a:spcBef>
              <a:spcPct val="0"/>
            </a:spcBef>
            <a:spcAft>
              <a:spcPct val="15000"/>
            </a:spcAft>
            <a:buChar char="••"/>
          </a:pPr>
          <a:r>
            <a:rPr lang="ru-RU" sz="1600" kern="1200"/>
            <a:t>Характеристики медицинского устройства</a:t>
          </a:r>
        </a:p>
        <a:p>
          <a:pPr marL="171450" lvl="1" indent="-171450" algn="l" defTabSz="711200">
            <a:lnSpc>
              <a:spcPct val="90000"/>
            </a:lnSpc>
            <a:spcBef>
              <a:spcPct val="0"/>
            </a:spcBef>
            <a:spcAft>
              <a:spcPct val="15000"/>
            </a:spcAft>
            <a:buChar char="••"/>
          </a:pPr>
          <a:r>
            <a:rPr lang="ru-RU" sz="1600" kern="1200" dirty="0"/>
            <a:t>Нормативные требования</a:t>
          </a:r>
        </a:p>
      </dsp:txBody>
      <dsp:txXfrm rot="-5400000">
        <a:off x="1125285" y="50664"/>
        <a:ext cx="4344395" cy="863421"/>
      </dsp:txXfrm>
    </dsp:sp>
    <dsp:sp modelId="{FB1280F0-0BF7-4119-861C-570C6FE86835}">
      <dsp:nvSpPr>
        <dsp:cNvPr id="0" name=""/>
        <dsp:cNvSpPr/>
      </dsp:nvSpPr>
      <dsp:spPr>
        <a:xfrm rot="5400000">
          <a:off x="-220809" y="1565819"/>
          <a:ext cx="1472060" cy="103044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ru-RU" sz="1400" kern="1200" dirty="0"/>
            <a:t>Потоки материалов</a:t>
          </a:r>
        </a:p>
      </dsp:txBody>
      <dsp:txXfrm rot="-5400000">
        <a:off x="0" y="1860231"/>
        <a:ext cx="1030442" cy="441618"/>
      </dsp:txXfrm>
    </dsp:sp>
    <dsp:sp modelId="{3884A593-9D74-4EB8-BE10-07275194A9D6}">
      <dsp:nvSpPr>
        <dsp:cNvPr id="0" name=""/>
        <dsp:cNvSpPr/>
      </dsp:nvSpPr>
      <dsp:spPr>
        <a:xfrm rot="5400000">
          <a:off x="3434301" y="-1058848"/>
          <a:ext cx="956839" cy="576455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ru-RU" sz="1600" kern="1200"/>
            <a:t>Для действия </a:t>
          </a:r>
          <a:r>
            <a:rPr lang="en-US" sz="1600" kern="1200"/>
            <a:t>A </a:t>
          </a:r>
          <a:r>
            <a:rPr lang="ru-RU" sz="1600" kern="1200"/>
            <a:t>требуется область 1</a:t>
          </a:r>
        </a:p>
        <a:p>
          <a:pPr marL="171450" lvl="1" indent="-171450" algn="l" defTabSz="711200">
            <a:lnSpc>
              <a:spcPct val="90000"/>
            </a:lnSpc>
            <a:spcBef>
              <a:spcPct val="0"/>
            </a:spcBef>
            <a:spcAft>
              <a:spcPct val="15000"/>
            </a:spcAft>
            <a:buChar char="••"/>
          </a:pPr>
          <a:r>
            <a:rPr lang="ru-RU" sz="1600" kern="1200"/>
            <a:t>Для действия </a:t>
          </a:r>
          <a:r>
            <a:rPr lang="en-US" sz="1600" kern="1200"/>
            <a:t>B </a:t>
          </a:r>
          <a:r>
            <a:rPr lang="ru-RU" sz="1600" kern="1200"/>
            <a:t>требуется область 3</a:t>
          </a:r>
        </a:p>
        <a:p>
          <a:pPr marL="171450" lvl="1" indent="-171450" algn="l" defTabSz="711200">
            <a:lnSpc>
              <a:spcPct val="90000"/>
            </a:lnSpc>
            <a:spcBef>
              <a:spcPct val="0"/>
            </a:spcBef>
            <a:spcAft>
              <a:spcPct val="15000"/>
            </a:spcAft>
            <a:buChar char="••"/>
          </a:pPr>
          <a:r>
            <a:rPr lang="ru-RU" sz="1600" kern="1200" dirty="0"/>
            <a:t>Для действия С требуется область 3</a:t>
          </a:r>
        </a:p>
      </dsp:txBody>
      <dsp:txXfrm rot="-5400000">
        <a:off x="1030443" y="1391719"/>
        <a:ext cx="5717848" cy="863421"/>
      </dsp:txXfrm>
    </dsp:sp>
    <dsp:sp modelId="{7939084C-B810-41AE-96D3-7DB61604D4CD}">
      <dsp:nvSpPr>
        <dsp:cNvPr id="0" name=""/>
        <dsp:cNvSpPr/>
      </dsp:nvSpPr>
      <dsp:spPr>
        <a:xfrm rot="5400000">
          <a:off x="-417630" y="3100912"/>
          <a:ext cx="1865703" cy="103044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ru-RU" sz="1200" kern="1200" dirty="0"/>
            <a:t>Требуемые </a:t>
          </a:r>
        </a:p>
        <a:p>
          <a:pPr lvl="0" algn="ctr" defTabSz="533400">
            <a:lnSpc>
              <a:spcPct val="90000"/>
            </a:lnSpc>
            <a:spcBef>
              <a:spcPct val="0"/>
            </a:spcBef>
            <a:spcAft>
              <a:spcPct val="35000"/>
            </a:spcAft>
          </a:pPr>
          <a:r>
            <a:rPr lang="ru-RU" sz="1100" kern="1200" dirty="0"/>
            <a:t>условия</a:t>
          </a:r>
          <a:r>
            <a:rPr lang="ru-RU" sz="1200" kern="1200" dirty="0"/>
            <a:t> </a:t>
          </a:r>
        </a:p>
        <a:p>
          <a:pPr lvl="0" algn="ctr" defTabSz="533400">
            <a:lnSpc>
              <a:spcPct val="90000"/>
            </a:lnSpc>
            <a:spcBef>
              <a:spcPct val="0"/>
            </a:spcBef>
            <a:spcAft>
              <a:spcPct val="35000"/>
            </a:spcAft>
          </a:pPr>
          <a:r>
            <a:rPr lang="ru-RU" sz="1200" kern="1200" dirty="0"/>
            <a:t>окружающей </a:t>
          </a:r>
        </a:p>
        <a:p>
          <a:pPr lvl="0" algn="ctr" defTabSz="533400">
            <a:lnSpc>
              <a:spcPct val="90000"/>
            </a:lnSpc>
            <a:spcBef>
              <a:spcPct val="0"/>
            </a:spcBef>
            <a:spcAft>
              <a:spcPct val="35000"/>
            </a:spcAft>
          </a:pPr>
          <a:r>
            <a:rPr lang="ru-RU" sz="1200" kern="1200" dirty="0"/>
            <a:t>среды </a:t>
          </a:r>
        </a:p>
      </dsp:txBody>
      <dsp:txXfrm rot="-5400000">
        <a:off x="1" y="3198502"/>
        <a:ext cx="1030442" cy="835261"/>
      </dsp:txXfrm>
    </dsp:sp>
    <dsp:sp modelId="{5F1DA7F2-4A04-46C9-815E-8C072C28DA31}">
      <dsp:nvSpPr>
        <dsp:cNvPr id="0" name=""/>
        <dsp:cNvSpPr/>
      </dsp:nvSpPr>
      <dsp:spPr>
        <a:xfrm rot="5400000">
          <a:off x="3434301" y="476243"/>
          <a:ext cx="956839" cy="576455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ru-RU" sz="1600" kern="1200"/>
            <a:t>Влажность температура</a:t>
          </a:r>
        </a:p>
        <a:p>
          <a:pPr marL="171450" lvl="1" indent="-171450" algn="l" defTabSz="711200">
            <a:lnSpc>
              <a:spcPct val="90000"/>
            </a:lnSpc>
            <a:spcBef>
              <a:spcPct val="0"/>
            </a:spcBef>
            <a:spcAft>
              <a:spcPct val="15000"/>
            </a:spcAft>
            <a:buChar char="••"/>
          </a:pPr>
          <a:r>
            <a:rPr lang="ru-RU" sz="1600" kern="1200" dirty="0"/>
            <a:t>Температура</a:t>
          </a:r>
        </a:p>
        <a:p>
          <a:pPr marL="171450" lvl="1" indent="-171450" algn="l" defTabSz="711200">
            <a:lnSpc>
              <a:spcPct val="90000"/>
            </a:lnSpc>
            <a:spcBef>
              <a:spcPct val="0"/>
            </a:spcBef>
            <a:spcAft>
              <a:spcPct val="15000"/>
            </a:spcAft>
            <a:buChar char="••"/>
          </a:pPr>
          <a:r>
            <a:rPr lang="ru-RU" sz="1600" kern="1200" dirty="0"/>
            <a:t>Подсчет частиц влажности</a:t>
          </a:r>
        </a:p>
      </dsp:txBody>
      <dsp:txXfrm rot="-5400000">
        <a:off x="1030443" y="2926811"/>
        <a:ext cx="5717848" cy="863421"/>
      </dsp:txXfrm>
    </dsp:sp>
    <dsp:sp modelId="{9093652F-98FD-46A6-AC85-084308B7D3BB}">
      <dsp:nvSpPr>
        <dsp:cNvPr id="0" name=""/>
        <dsp:cNvSpPr/>
      </dsp:nvSpPr>
      <dsp:spPr>
        <a:xfrm rot="5400000">
          <a:off x="-220809" y="4636005"/>
          <a:ext cx="1472060" cy="1030442"/>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ru-RU" sz="1400" kern="1200" dirty="0"/>
            <a:t>Органы управления</a:t>
          </a:r>
        </a:p>
      </dsp:txBody>
      <dsp:txXfrm rot="-5400000">
        <a:off x="0" y="4930417"/>
        <a:ext cx="1030442" cy="441618"/>
      </dsp:txXfrm>
    </dsp:sp>
    <dsp:sp modelId="{3F12B680-B75C-49EB-8AB6-DD881EECD29A}">
      <dsp:nvSpPr>
        <dsp:cNvPr id="0" name=""/>
        <dsp:cNvSpPr/>
      </dsp:nvSpPr>
      <dsp:spPr>
        <a:xfrm rot="5400000">
          <a:off x="3434301" y="2011336"/>
          <a:ext cx="956839" cy="576455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0160" rIns="10160" bIns="10160" numCol="1" spcCol="1270" anchor="ctr" anchorCtr="0">
          <a:noAutofit/>
        </a:bodyPr>
        <a:lstStyle/>
        <a:p>
          <a:pPr marL="171450" lvl="1" indent="-171450" algn="l" defTabSz="711200">
            <a:lnSpc>
              <a:spcPct val="90000"/>
            </a:lnSpc>
            <a:spcBef>
              <a:spcPct val="0"/>
            </a:spcBef>
            <a:spcAft>
              <a:spcPct val="15000"/>
            </a:spcAft>
            <a:buChar char="••"/>
          </a:pPr>
          <a:r>
            <a:rPr lang="ru-RU" sz="1600" kern="1200" dirty="0"/>
            <a:t>Измерение температуры и влажности</a:t>
          </a:r>
        </a:p>
        <a:p>
          <a:pPr marL="171450" lvl="1" indent="-171450" algn="l" defTabSz="711200">
            <a:lnSpc>
              <a:spcPct val="90000"/>
            </a:lnSpc>
            <a:spcBef>
              <a:spcPct val="0"/>
            </a:spcBef>
            <a:spcAft>
              <a:spcPct val="15000"/>
            </a:spcAft>
            <a:buChar char="••"/>
          </a:pPr>
          <a:r>
            <a:rPr lang="ru-RU" sz="1600" kern="1200"/>
            <a:t>Измерение температуры</a:t>
          </a:r>
        </a:p>
        <a:p>
          <a:pPr marL="171450" lvl="1" indent="-171450" algn="l" defTabSz="711200">
            <a:lnSpc>
              <a:spcPct val="90000"/>
            </a:lnSpc>
            <a:spcBef>
              <a:spcPct val="0"/>
            </a:spcBef>
            <a:spcAft>
              <a:spcPct val="15000"/>
            </a:spcAft>
            <a:buChar char="••"/>
          </a:pPr>
          <a:r>
            <a:rPr lang="ru-RU" sz="1600" kern="1200" dirty="0"/>
            <a:t>Счетчики частиц для измерения температуры и влажности</a:t>
          </a:r>
        </a:p>
      </dsp:txBody>
      <dsp:txXfrm rot="-5400000">
        <a:off x="1030443" y="4461904"/>
        <a:ext cx="5717848" cy="8634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7A077B-D134-4EA1-BA47-273384BC3A66}">
      <dsp:nvSpPr>
        <dsp:cNvPr id="0" name=""/>
        <dsp:cNvSpPr/>
      </dsp:nvSpPr>
      <dsp:spPr>
        <a:xfrm rot="16200000">
          <a:off x="-1160492" y="1162183"/>
          <a:ext cx="3767459" cy="1443091"/>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a:lnSpc>
              <a:spcPct val="90000"/>
            </a:lnSpc>
            <a:spcBef>
              <a:spcPct val="0"/>
            </a:spcBef>
            <a:spcAft>
              <a:spcPct val="35000"/>
            </a:spcAft>
          </a:pPr>
          <a:r>
            <a:rPr lang="en-US" sz="2000" kern="1200" dirty="0"/>
            <a:t> </a:t>
          </a:r>
          <a:r>
            <a:rPr lang="ru-RU" sz="2000" kern="1200" dirty="0"/>
            <a:t>Результат управления рисками - файл управления рисками</a:t>
          </a:r>
        </a:p>
      </dsp:txBody>
      <dsp:txXfrm rot="5400000">
        <a:off x="1692" y="753491"/>
        <a:ext cx="1443091" cy="2260475"/>
      </dsp:txXfrm>
    </dsp:sp>
    <dsp:sp modelId="{C644CCB9-C6FA-4CE8-B1EB-66F9F002487A}">
      <dsp:nvSpPr>
        <dsp:cNvPr id="0" name=""/>
        <dsp:cNvSpPr/>
      </dsp:nvSpPr>
      <dsp:spPr>
        <a:xfrm rot="16200000">
          <a:off x="394046" y="1149426"/>
          <a:ext cx="3767459" cy="1468606"/>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0" tIns="0" rIns="203200" bIns="0" numCol="1" spcCol="1270" anchor="ctr" anchorCtr="0">
          <a:noAutofit/>
        </a:bodyPr>
        <a:lstStyle/>
        <a:p>
          <a:pPr lvl="0" algn="ctr" defTabSz="1422400">
            <a:lnSpc>
              <a:spcPct val="90000"/>
            </a:lnSpc>
            <a:spcBef>
              <a:spcPct val="0"/>
            </a:spcBef>
            <a:spcAft>
              <a:spcPct val="35000"/>
            </a:spcAft>
          </a:pPr>
          <a:r>
            <a:rPr lang="en-US" sz="3200" kern="1200"/>
            <a:t> </a:t>
          </a:r>
          <a:r>
            <a:rPr lang="ru-RU" sz="2000" kern="1200"/>
            <a:t>Характери</a:t>
          </a:r>
          <a:r>
            <a:rPr lang="en-US" sz="2000" kern="1200"/>
            <a:t>c</a:t>
          </a:r>
          <a:r>
            <a:rPr lang="ru-RU" sz="2000" kern="1200"/>
            <a:t>тики, подлежащие контролю</a:t>
          </a:r>
          <a:endParaRPr lang="ru-RU" sz="3200" kern="1200"/>
        </a:p>
      </dsp:txBody>
      <dsp:txXfrm rot="5400000">
        <a:off x="1543472" y="753492"/>
        <a:ext cx="1468606" cy="2260475"/>
      </dsp:txXfrm>
    </dsp:sp>
    <dsp:sp modelId="{9935F84C-DCF9-4E25-9BA1-D53CAAE51A5F}">
      <dsp:nvSpPr>
        <dsp:cNvPr id="0" name=""/>
        <dsp:cNvSpPr/>
      </dsp:nvSpPr>
      <dsp:spPr>
        <a:xfrm rot="16200000">
          <a:off x="1985785" y="1124984"/>
          <a:ext cx="3767459" cy="1517490"/>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a:lnSpc>
              <a:spcPct val="90000"/>
            </a:lnSpc>
            <a:spcBef>
              <a:spcPct val="0"/>
            </a:spcBef>
            <a:spcAft>
              <a:spcPct val="35000"/>
            </a:spcAft>
          </a:pPr>
          <a:r>
            <a:rPr lang="ru-RU" sz="2000" kern="1200" dirty="0"/>
            <a:t>Определение связанных элементов рабочей среды</a:t>
          </a:r>
        </a:p>
      </dsp:txBody>
      <dsp:txXfrm rot="5400000">
        <a:off x="3110769" y="753492"/>
        <a:ext cx="1517490" cy="2260475"/>
      </dsp:txXfrm>
    </dsp:sp>
    <dsp:sp modelId="{04857D3F-626F-4BAA-96E3-922B40C954CF}">
      <dsp:nvSpPr>
        <dsp:cNvPr id="0" name=""/>
        <dsp:cNvSpPr/>
      </dsp:nvSpPr>
      <dsp:spPr>
        <a:xfrm rot="16200000">
          <a:off x="3594400" y="1132550"/>
          <a:ext cx="3767459" cy="1502358"/>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ctr" anchorCtr="0">
          <a:noAutofit/>
        </a:bodyPr>
        <a:lstStyle/>
        <a:p>
          <a:pPr lvl="0" algn="ctr" defTabSz="800100">
            <a:lnSpc>
              <a:spcPct val="90000"/>
            </a:lnSpc>
            <a:spcBef>
              <a:spcPct val="0"/>
            </a:spcBef>
            <a:spcAft>
              <a:spcPct val="35000"/>
            </a:spcAft>
          </a:pPr>
          <a:r>
            <a:rPr lang="ru-RU" sz="1800" kern="1200" dirty="0"/>
            <a:t>Определение того, какие параметры необходимо контролировать</a:t>
          </a:r>
        </a:p>
      </dsp:txBody>
      <dsp:txXfrm rot="5400000">
        <a:off x="4726950" y="753492"/>
        <a:ext cx="1502358" cy="2260475"/>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1524000" y="1122363"/>
            <a:ext cx="9144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xmlns="" id="{271A8163-8720-4BB4-BF1C-E4094FFB62C1}"/>
              </a:ext>
            </a:extLst>
          </p:cNvPr>
          <p:cNvSpPr>
            <a:spLocks noGrp="1"/>
          </p:cNvSpPr>
          <p:nvPr>
            <p:ph type="dt" sz="half" idx="10"/>
          </p:nvPr>
        </p:nvSpPr>
        <p:spPr/>
        <p:txBody>
          <a:bodyPr/>
          <a:lstStyle/>
          <a:p>
            <a:fld id="{30DCC583-3D21-4AAF-9AF3-3FB5AD7DB367}" type="datetimeFigureOut">
              <a:rPr lang="ru-RU" smtClean="0"/>
              <a:t>09.10.2021</a:t>
            </a:fld>
            <a:endParaRPr lang="ru-RU"/>
          </a:p>
        </p:txBody>
      </p:sp>
      <p:sp>
        <p:nvSpPr>
          <p:cNvPr id="5" name="Нижний колонтитул 4">
            <a:extLst>
              <a:ext uri="{FF2B5EF4-FFF2-40B4-BE49-F238E27FC236}">
                <a16:creationId xmlns:a16="http://schemas.microsoft.com/office/drawing/2014/main" xmlns="" id="{5D9B074B-F4A6-4B01-9774-6E7CB8223436}"/>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6ABF54E4-0E75-4D82-AC2E-C029F661344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43879329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ABC3AFA-8B86-4293-B902-9021326BE6DA}"/>
              </a:ext>
            </a:extLst>
          </p:cNvPr>
          <p:cNvSpPr>
            <a:spLocks noGrp="1"/>
          </p:cNvSpPr>
          <p:nvPr>
            <p:ph type="ctrTitle"/>
          </p:nvPr>
        </p:nvSpPr>
        <p:spPr>
          <a:xfrm>
            <a:off x="4431000" y="774000"/>
            <a:ext cx="7515000" cy="2387600"/>
          </a:xfrm>
        </p:spPr>
        <p:txBody>
          <a:bodyPr anchor="b"/>
          <a:lstStyle>
            <a:lvl1pPr algn="ctr">
              <a:defRPr sz="6000" b="1"/>
            </a:lvl1pPr>
          </a:lstStyle>
          <a:p>
            <a:r>
              <a:rPr lang="ru-RU" dirty="0"/>
              <a:t>Образец заголовка</a:t>
            </a:r>
          </a:p>
        </p:txBody>
      </p:sp>
      <p:sp>
        <p:nvSpPr>
          <p:cNvPr id="3" name="Подзаголовок 2">
            <a:extLst>
              <a:ext uri="{FF2B5EF4-FFF2-40B4-BE49-F238E27FC236}">
                <a16:creationId xmlns:a16="http://schemas.microsoft.com/office/drawing/2014/main" xmlns="" id="{46C4383A-71FB-4918-AAD8-8C2DB747D905}"/>
              </a:ext>
            </a:extLst>
          </p:cNvPr>
          <p:cNvSpPr>
            <a:spLocks noGrp="1"/>
          </p:cNvSpPr>
          <p:nvPr>
            <p:ph type="subTitle" idx="1"/>
          </p:nvPr>
        </p:nvSpPr>
        <p:spPr>
          <a:xfrm>
            <a:off x="4431000" y="3253675"/>
            <a:ext cx="7515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7" name="Прямоугольник 6">
            <a:extLst>
              <a:ext uri="{FF2B5EF4-FFF2-40B4-BE49-F238E27FC236}">
                <a16:creationId xmlns:a16="http://schemas.microsoft.com/office/drawing/2014/main" xmlns="" id="{7161DC3A-B5EC-4569-A878-59E0E341E8D4}"/>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F84E6EDC-8F7C-401B-A727-8F55A5763A7B}"/>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D897D550-7C44-4D29-A125-A534610B3308}"/>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B4370B82-17EE-4AB1-B4F1-D75CFA4BEB82}"/>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129D3A90-247A-4CD1-9840-86AF448F7477}"/>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7D6CBDAA-8C3E-408C-B9CD-B7012953E0CC}"/>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0FAEDE28-86E6-4595-BBEE-95FF191E91D6}"/>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E3901798-1904-46FF-A8F6-2582959F592D}"/>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36929038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Заголовок 1">
            <a:extLst>
              <a:ext uri="{FF2B5EF4-FFF2-40B4-BE49-F238E27FC236}">
                <a16:creationId xmlns:a16="http://schemas.microsoft.com/office/drawing/2014/main" xmlns="" id="{2AF3CEDE-46AE-4D4F-93A9-CDDF28AD57AC}"/>
              </a:ext>
            </a:extLst>
          </p:cNvPr>
          <p:cNvSpPr>
            <a:spLocks noGrp="1"/>
          </p:cNvSpPr>
          <p:nvPr>
            <p:ph type="title"/>
          </p:nvPr>
        </p:nvSpPr>
        <p:spPr>
          <a:xfrm>
            <a:off x="838200" y="365125"/>
            <a:ext cx="10515600" cy="1325563"/>
          </a:xfrm>
        </p:spPr>
        <p:txBody>
          <a:bodyPr/>
          <a:lstStyle>
            <a:lvl1pPr>
              <a:defRPr b="1"/>
            </a:lvl1pPr>
          </a:lstStyle>
          <a:p>
            <a:r>
              <a:rPr lang="ru-RU" dirty="0"/>
              <a:t>Образец заголовка</a:t>
            </a:r>
          </a:p>
        </p:txBody>
      </p:sp>
      <p:sp>
        <p:nvSpPr>
          <p:cNvPr id="21" name="Объект 2">
            <a:extLst>
              <a:ext uri="{FF2B5EF4-FFF2-40B4-BE49-F238E27FC236}">
                <a16:creationId xmlns:a16="http://schemas.microsoft.com/office/drawing/2014/main" xmlns="" id="{24E023CD-DED5-4691-A1DC-108A375C475C}"/>
              </a:ext>
            </a:extLst>
          </p:cNvPr>
          <p:cNvSpPr>
            <a:spLocks noGrp="1"/>
          </p:cNvSpPr>
          <p:nvPr>
            <p:ph idx="1"/>
          </p:nvPr>
        </p:nvSpPr>
        <p:spPr>
          <a:xfrm>
            <a:off x="838200" y="1825625"/>
            <a:ext cx="10515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207691945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0"/>
            <a:ext cx="5186362" cy="684633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3031326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AB09B1CA-EBC3-45ED-866C-A928D25B7DCC}"/>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E8176F4C-DDB5-47C0-9A2D-BC6D072E2A86}"/>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3" name="Группа 12">
            <a:extLst>
              <a:ext uri="{FF2B5EF4-FFF2-40B4-BE49-F238E27FC236}">
                <a16:creationId xmlns:a16="http://schemas.microsoft.com/office/drawing/2014/main" xmlns="" id="{95C691DB-68BF-4C8D-A575-7EBB0EE0C76A}"/>
              </a:ext>
            </a:extLst>
          </p:cNvPr>
          <p:cNvGrpSpPr/>
          <p:nvPr userDrawn="1"/>
        </p:nvGrpSpPr>
        <p:grpSpPr>
          <a:xfrm>
            <a:off x="4161000" y="150"/>
            <a:ext cx="2844750" cy="286020"/>
            <a:chOff x="9347250" y="37980"/>
            <a:chExt cx="2844750" cy="286020"/>
          </a:xfrm>
        </p:grpSpPr>
        <p:sp>
          <p:nvSpPr>
            <p:cNvPr id="10" name="Прямоугольник 9">
              <a:extLst>
                <a:ext uri="{FF2B5EF4-FFF2-40B4-BE49-F238E27FC236}">
                  <a16:creationId xmlns:a16="http://schemas.microsoft.com/office/drawing/2014/main" xmlns="" id="{E9C69038-A7C2-46DA-995C-B089B30ADF2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2" name="Блок-схема: объединение 11">
              <a:extLst>
                <a:ext uri="{FF2B5EF4-FFF2-40B4-BE49-F238E27FC236}">
                  <a16:creationId xmlns:a16="http://schemas.microsoft.com/office/drawing/2014/main" xmlns="" id="{F3850B92-9E22-42B8-A39E-5BA489B0EB6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7" name="Группа 16">
            <a:extLst>
              <a:ext uri="{FF2B5EF4-FFF2-40B4-BE49-F238E27FC236}">
                <a16:creationId xmlns:a16="http://schemas.microsoft.com/office/drawing/2014/main" xmlns="" id="{7822E466-855B-4442-A397-FDD24D99F19E}"/>
              </a:ext>
            </a:extLst>
          </p:cNvPr>
          <p:cNvGrpSpPr/>
          <p:nvPr userDrawn="1"/>
        </p:nvGrpSpPr>
        <p:grpSpPr>
          <a:xfrm>
            <a:off x="-35250" y="6583500"/>
            <a:ext cx="2844750" cy="274500"/>
            <a:chOff x="-35250" y="6583500"/>
            <a:chExt cx="2844750" cy="274500"/>
          </a:xfrm>
        </p:grpSpPr>
        <p:sp>
          <p:nvSpPr>
            <p:cNvPr id="15" name="Прямоугольник 14">
              <a:extLst>
                <a:ext uri="{FF2B5EF4-FFF2-40B4-BE49-F238E27FC236}">
                  <a16:creationId xmlns:a16="http://schemas.microsoft.com/office/drawing/2014/main" xmlns="" id="{6658A08D-6070-41C7-B9C3-9579B8979EA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6" name="Блок-схема: объединение 15">
              <a:extLst>
                <a:ext uri="{FF2B5EF4-FFF2-40B4-BE49-F238E27FC236}">
                  <a16:creationId xmlns:a16="http://schemas.microsoft.com/office/drawing/2014/main" xmlns="" id="{F321DC82-A1D0-4D3B-B1CC-E6EF61B43CDB}"/>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7005638" y="9000"/>
            <a:ext cx="5186362" cy="3330000"/>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7" y="485501"/>
            <a:ext cx="5257800" cy="1325563"/>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2153964"/>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6984638" y="3519000"/>
            <a:ext cx="5186362" cy="3330000"/>
          </a:xfrm>
        </p:spPr>
        <p:txBody>
          <a:bodyPr/>
          <a:lstStyle/>
          <a:p>
            <a:endParaRPr lang="ru-RU"/>
          </a:p>
        </p:txBody>
      </p:sp>
    </p:spTree>
    <p:extLst>
      <p:ext uri="{BB962C8B-B14F-4D97-AF65-F5344CB8AC3E}">
        <p14:creationId xmlns:p14="http://schemas.microsoft.com/office/powerpoint/2010/main" val="871480225"/>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Пользовательский макет">
    <p:spTree>
      <p:nvGrpSpPr>
        <p:cNvPr id="1" name=""/>
        <p:cNvGrpSpPr/>
        <p:nvPr/>
      </p:nvGrpSpPr>
      <p:grpSpPr>
        <a:xfrm>
          <a:off x="0" y="0"/>
          <a:ext cx="0" cy="0"/>
          <a:chOff x="0" y="0"/>
          <a:chExt cx="0" cy="0"/>
        </a:xfrm>
      </p:grpSpPr>
      <p:sp>
        <p:nvSpPr>
          <p:cNvPr id="3" name="Рисунок 2">
            <a:extLst>
              <a:ext uri="{FF2B5EF4-FFF2-40B4-BE49-F238E27FC236}">
                <a16:creationId xmlns:a16="http://schemas.microsoft.com/office/drawing/2014/main" xmlns="" id="{EA81D2C4-237B-4375-A124-443EEE9EFDAA}"/>
              </a:ext>
            </a:extLst>
          </p:cNvPr>
          <p:cNvSpPr>
            <a:spLocks noGrp="1"/>
          </p:cNvSpPr>
          <p:nvPr>
            <p:ph type="pic" sz="quarter" idx="10"/>
          </p:nvPr>
        </p:nvSpPr>
        <p:spPr>
          <a:xfrm>
            <a:off x="662250" y="2980500"/>
            <a:ext cx="2086538" cy="2468749"/>
          </a:xfrm>
        </p:spPr>
        <p:txBody>
          <a:bodyPr/>
          <a:lstStyle/>
          <a:p>
            <a:endParaRPr lang="ru-RU"/>
          </a:p>
        </p:txBody>
      </p:sp>
      <p:sp>
        <p:nvSpPr>
          <p:cNvPr id="19" name="Заголовок 16">
            <a:extLst>
              <a:ext uri="{FF2B5EF4-FFF2-40B4-BE49-F238E27FC236}">
                <a16:creationId xmlns:a16="http://schemas.microsoft.com/office/drawing/2014/main" xmlns="" id="{C1DC7014-C657-46AE-BDA0-0F251088163E}"/>
              </a:ext>
            </a:extLst>
          </p:cNvPr>
          <p:cNvSpPr>
            <a:spLocks noGrp="1"/>
          </p:cNvSpPr>
          <p:nvPr>
            <p:ph type="title"/>
          </p:nvPr>
        </p:nvSpPr>
        <p:spPr>
          <a:xfrm>
            <a:off x="664986" y="234000"/>
            <a:ext cx="11236013" cy="1233499"/>
          </a:xfrm>
        </p:spPr>
        <p:txBody>
          <a:bodyPr/>
          <a:lstStyle>
            <a:lvl1pPr>
              <a:defRPr b="1"/>
            </a:lvl1pPr>
          </a:lstStyle>
          <a:p>
            <a:r>
              <a:rPr lang="ru-RU" dirty="0"/>
              <a:t>Образец заголовка</a:t>
            </a:r>
          </a:p>
        </p:txBody>
      </p:sp>
      <p:sp>
        <p:nvSpPr>
          <p:cNvPr id="20" name="Текст 18">
            <a:extLst>
              <a:ext uri="{FF2B5EF4-FFF2-40B4-BE49-F238E27FC236}">
                <a16:creationId xmlns:a16="http://schemas.microsoft.com/office/drawing/2014/main" xmlns="" id="{4889B129-E379-4BE5-B414-02CE978C23BA}"/>
              </a:ext>
            </a:extLst>
          </p:cNvPr>
          <p:cNvSpPr>
            <a:spLocks noGrp="1"/>
          </p:cNvSpPr>
          <p:nvPr>
            <p:ph type="body" sz="quarter" idx="11"/>
          </p:nvPr>
        </p:nvSpPr>
        <p:spPr>
          <a:xfrm>
            <a:off x="664987" y="1598653"/>
            <a:ext cx="11236012"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14" name="Рисунок 2">
            <a:extLst>
              <a:ext uri="{FF2B5EF4-FFF2-40B4-BE49-F238E27FC236}">
                <a16:creationId xmlns:a16="http://schemas.microsoft.com/office/drawing/2014/main" xmlns="" id="{9FB325DF-4766-47F9-9CBB-0CD6BE926111}"/>
              </a:ext>
            </a:extLst>
          </p:cNvPr>
          <p:cNvSpPr>
            <a:spLocks noGrp="1"/>
          </p:cNvSpPr>
          <p:nvPr>
            <p:ph type="pic" sz="quarter" idx="12"/>
          </p:nvPr>
        </p:nvSpPr>
        <p:spPr>
          <a:xfrm>
            <a:off x="3686737" y="2983650"/>
            <a:ext cx="2086539" cy="2466150"/>
          </a:xfrm>
        </p:spPr>
        <p:txBody>
          <a:bodyPr/>
          <a:lstStyle/>
          <a:p>
            <a:endParaRPr lang="ru-RU"/>
          </a:p>
        </p:txBody>
      </p:sp>
      <p:sp>
        <p:nvSpPr>
          <p:cNvPr id="18" name="Рисунок 2">
            <a:extLst>
              <a:ext uri="{FF2B5EF4-FFF2-40B4-BE49-F238E27FC236}">
                <a16:creationId xmlns:a16="http://schemas.microsoft.com/office/drawing/2014/main" xmlns="" id="{2E5AA54B-D26A-4FDD-8A32-11E46BA12CBF}"/>
              </a:ext>
            </a:extLst>
          </p:cNvPr>
          <p:cNvSpPr>
            <a:spLocks noGrp="1"/>
          </p:cNvSpPr>
          <p:nvPr>
            <p:ph type="pic" sz="quarter" idx="13"/>
          </p:nvPr>
        </p:nvSpPr>
        <p:spPr>
          <a:xfrm>
            <a:off x="6711224" y="2979000"/>
            <a:ext cx="2086539" cy="2466150"/>
          </a:xfrm>
        </p:spPr>
        <p:txBody>
          <a:bodyPr/>
          <a:lstStyle/>
          <a:p>
            <a:endParaRPr lang="ru-RU"/>
          </a:p>
        </p:txBody>
      </p:sp>
      <p:sp>
        <p:nvSpPr>
          <p:cNvPr id="21" name="Рисунок 2">
            <a:extLst>
              <a:ext uri="{FF2B5EF4-FFF2-40B4-BE49-F238E27FC236}">
                <a16:creationId xmlns:a16="http://schemas.microsoft.com/office/drawing/2014/main" xmlns="" id="{68C4A39F-8F8F-4CC0-88E8-7EDD8086DC23}"/>
              </a:ext>
            </a:extLst>
          </p:cNvPr>
          <p:cNvSpPr>
            <a:spLocks noGrp="1"/>
          </p:cNvSpPr>
          <p:nvPr>
            <p:ph type="pic" sz="quarter" idx="14"/>
          </p:nvPr>
        </p:nvSpPr>
        <p:spPr>
          <a:xfrm>
            <a:off x="9735711" y="2979000"/>
            <a:ext cx="2086539" cy="2466150"/>
          </a:xfrm>
        </p:spPr>
        <p:txBody>
          <a:bodyPr/>
          <a:lstStyle/>
          <a:p>
            <a:endParaRPr lang="ru-RU"/>
          </a:p>
        </p:txBody>
      </p:sp>
      <p:sp>
        <p:nvSpPr>
          <p:cNvPr id="22" name="Прямоугольник 21">
            <a:extLst>
              <a:ext uri="{FF2B5EF4-FFF2-40B4-BE49-F238E27FC236}">
                <a16:creationId xmlns:a16="http://schemas.microsoft.com/office/drawing/2014/main" xmlns="" id="{DFE45483-3B73-4DC3-A78E-F49C4277EF3E}"/>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22">
            <a:extLst>
              <a:ext uri="{FF2B5EF4-FFF2-40B4-BE49-F238E27FC236}">
                <a16:creationId xmlns:a16="http://schemas.microsoft.com/office/drawing/2014/main" xmlns="" id="{B44A4B93-1154-4427-B0B0-93F9D2048A2B}"/>
              </a:ext>
            </a:extLst>
          </p:cNvPr>
          <p:cNvSpPr/>
          <p:nvPr userDrawn="1"/>
        </p:nvSpPr>
        <p:spPr>
          <a:xfrm>
            <a:off x="-3375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24" name="Группа 23">
            <a:extLst>
              <a:ext uri="{FF2B5EF4-FFF2-40B4-BE49-F238E27FC236}">
                <a16:creationId xmlns:a16="http://schemas.microsoft.com/office/drawing/2014/main" xmlns="" id="{F7250F2F-6A76-4381-A16F-6B918D1A847E}"/>
              </a:ext>
            </a:extLst>
          </p:cNvPr>
          <p:cNvGrpSpPr/>
          <p:nvPr userDrawn="1"/>
        </p:nvGrpSpPr>
        <p:grpSpPr>
          <a:xfrm>
            <a:off x="9347250" y="37980"/>
            <a:ext cx="2844750" cy="286020"/>
            <a:chOff x="9347250" y="37980"/>
            <a:chExt cx="2844750" cy="286020"/>
          </a:xfrm>
        </p:grpSpPr>
        <p:sp>
          <p:nvSpPr>
            <p:cNvPr id="25" name="Прямоугольник 24">
              <a:extLst>
                <a:ext uri="{FF2B5EF4-FFF2-40B4-BE49-F238E27FC236}">
                  <a16:creationId xmlns:a16="http://schemas.microsoft.com/office/drawing/2014/main" xmlns="" id="{C0F37CB5-26B5-4698-BC4B-E07005B713BE}"/>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Блок-схема: объединение 25">
              <a:extLst>
                <a:ext uri="{FF2B5EF4-FFF2-40B4-BE49-F238E27FC236}">
                  <a16:creationId xmlns:a16="http://schemas.microsoft.com/office/drawing/2014/main" xmlns="" id="{42E112E2-B4E8-40B3-BED9-D47D5A5CD455}"/>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7" name="Группа 26">
            <a:extLst>
              <a:ext uri="{FF2B5EF4-FFF2-40B4-BE49-F238E27FC236}">
                <a16:creationId xmlns:a16="http://schemas.microsoft.com/office/drawing/2014/main" xmlns="" id="{409C83AA-7C31-4F01-99A3-B9D941353FE4}"/>
              </a:ext>
            </a:extLst>
          </p:cNvPr>
          <p:cNvGrpSpPr/>
          <p:nvPr userDrawn="1"/>
        </p:nvGrpSpPr>
        <p:grpSpPr>
          <a:xfrm>
            <a:off x="-69000" y="6583500"/>
            <a:ext cx="2844750" cy="274500"/>
            <a:chOff x="-35250" y="6583500"/>
            <a:chExt cx="2844750" cy="274500"/>
          </a:xfrm>
        </p:grpSpPr>
        <p:sp>
          <p:nvSpPr>
            <p:cNvPr id="28" name="Прямоугольник 27">
              <a:extLst>
                <a:ext uri="{FF2B5EF4-FFF2-40B4-BE49-F238E27FC236}">
                  <a16:creationId xmlns:a16="http://schemas.microsoft.com/office/drawing/2014/main" xmlns="" id="{31F3CD7D-983F-4060-8337-A23954D6CDF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9" name="Блок-схема: объединение 28">
              <a:extLst>
                <a:ext uri="{FF2B5EF4-FFF2-40B4-BE49-F238E27FC236}">
                  <a16:creationId xmlns:a16="http://schemas.microsoft.com/office/drawing/2014/main" xmlns="" id="{AF2D8482-AB5B-4496-9ED4-C69853A1DFEF}"/>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30" name="Текст 18">
            <a:extLst>
              <a:ext uri="{FF2B5EF4-FFF2-40B4-BE49-F238E27FC236}">
                <a16:creationId xmlns:a16="http://schemas.microsoft.com/office/drawing/2014/main" xmlns="" id="{E72E958C-C475-41B5-937E-46FEA0275727}"/>
              </a:ext>
            </a:extLst>
          </p:cNvPr>
          <p:cNvSpPr>
            <a:spLocks noGrp="1"/>
          </p:cNvSpPr>
          <p:nvPr>
            <p:ph type="body" sz="quarter" idx="15"/>
          </p:nvPr>
        </p:nvSpPr>
        <p:spPr>
          <a:xfrm>
            <a:off x="662250" y="558639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2" name="Текст 18">
            <a:extLst>
              <a:ext uri="{FF2B5EF4-FFF2-40B4-BE49-F238E27FC236}">
                <a16:creationId xmlns:a16="http://schemas.microsoft.com/office/drawing/2014/main" xmlns="" id="{D1C827B0-45A2-484F-BB66-00CB8DD24433}"/>
              </a:ext>
            </a:extLst>
          </p:cNvPr>
          <p:cNvSpPr>
            <a:spLocks noGrp="1"/>
          </p:cNvSpPr>
          <p:nvPr>
            <p:ph type="body" sz="quarter" idx="16"/>
          </p:nvPr>
        </p:nvSpPr>
        <p:spPr>
          <a:xfrm>
            <a:off x="3686737"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3" name="Текст 18">
            <a:extLst>
              <a:ext uri="{FF2B5EF4-FFF2-40B4-BE49-F238E27FC236}">
                <a16:creationId xmlns:a16="http://schemas.microsoft.com/office/drawing/2014/main" xmlns="" id="{026CA1D3-D999-4A98-8BD2-1061975B6CB0}"/>
              </a:ext>
            </a:extLst>
          </p:cNvPr>
          <p:cNvSpPr>
            <a:spLocks noGrp="1"/>
          </p:cNvSpPr>
          <p:nvPr>
            <p:ph type="body" sz="quarter" idx="17"/>
          </p:nvPr>
        </p:nvSpPr>
        <p:spPr>
          <a:xfrm>
            <a:off x="6711225"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34" name="Текст 18">
            <a:extLst>
              <a:ext uri="{FF2B5EF4-FFF2-40B4-BE49-F238E27FC236}">
                <a16:creationId xmlns:a16="http://schemas.microsoft.com/office/drawing/2014/main" xmlns="" id="{BF3A0BD0-8227-4841-92AB-1553AE2A2F47}"/>
              </a:ext>
            </a:extLst>
          </p:cNvPr>
          <p:cNvSpPr>
            <a:spLocks noGrp="1"/>
          </p:cNvSpPr>
          <p:nvPr>
            <p:ph type="body" sz="quarter" idx="18"/>
          </p:nvPr>
        </p:nvSpPr>
        <p:spPr>
          <a:xfrm>
            <a:off x="9735711" y="5597640"/>
            <a:ext cx="2086538" cy="947610"/>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Tree>
    <p:extLst>
      <p:ext uri="{BB962C8B-B14F-4D97-AF65-F5344CB8AC3E}">
        <p14:creationId xmlns:p14="http://schemas.microsoft.com/office/powerpoint/2010/main" val="25372739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Пользовательский макет">
    <p:spTree>
      <p:nvGrpSpPr>
        <p:cNvPr id="1" name=""/>
        <p:cNvGrpSpPr/>
        <p:nvPr/>
      </p:nvGrpSpPr>
      <p:grpSpPr>
        <a:xfrm>
          <a:off x="0" y="0"/>
          <a:ext cx="0" cy="0"/>
          <a:chOff x="0" y="0"/>
          <a:chExt cx="0" cy="0"/>
        </a:xfrm>
      </p:grpSpPr>
      <p:sp>
        <p:nvSpPr>
          <p:cNvPr id="6" name="Прямоугольник 5">
            <a:extLst>
              <a:ext uri="{FF2B5EF4-FFF2-40B4-BE49-F238E27FC236}">
                <a16:creationId xmlns:a16="http://schemas.microsoft.com/office/drawing/2014/main" xmlns="" id="{02C8BD39-1AD3-49EC-AD88-8991F8046859}"/>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Прямоугольник 6">
            <a:extLst>
              <a:ext uri="{FF2B5EF4-FFF2-40B4-BE49-F238E27FC236}">
                <a16:creationId xmlns:a16="http://schemas.microsoft.com/office/drawing/2014/main" xmlns="" id="{AE9FB482-CF5D-48DE-B265-E9EAA917DC52}"/>
              </a:ext>
            </a:extLst>
          </p:cNvPr>
          <p:cNvSpPr/>
          <p:nvPr userDrawn="1"/>
        </p:nvSpPr>
        <p:spPr>
          <a:xfrm>
            <a:off x="12450" y="6772425"/>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исунок 2">
            <a:extLst>
              <a:ext uri="{FF2B5EF4-FFF2-40B4-BE49-F238E27FC236}">
                <a16:creationId xmlns:a16="http://schemas.microsoft.com/office/drawing/2014/main" xmlns="" id="{BC8214BF-AB9F-4AF4-A384-AF76185EC8FB}"/>
              </a:ext>
            </a:extLst>
          </p:cNvPr>
          <p:cNvSpPr>
            <a:spLocks noGrp="1"/>
          </p:cNvSpPr>
          <p:nvPr>
            <p:ph type="pic" sz="quarter" idx="10"/>
          </p:nvPr>
        </p:nvSpPr>
        <p:spPr>
          <a:xfrm>
            <a:off x="20850" y="-575"/>
            <a:ext cx="5186362" cy="6858575"/>
          </a:xfrm>
        </p:spPr>
        <p:txBody>
          <a:bodyPr/>
          <a:lstStyle/>
          <a:p>
            <a:endParaRPr lang="ru-RU"/>
          </a:p>
        </p:txBody>
      </p:sp>
      <p:grpSp>
        <p:nvGrpSpPr>
          <p:cNvPr id="12" name="Группа 11">
            <a:extLst>
              <a:ext uri="{FF2B5EF4-FFF2-40B4-BE49-F238E27FC236}">
                <a16:creationId xmlns:a16="http://schemas.microsoft.com/office/drawing/2014/main" xmlns="" id="{C5AA7176-3A2C-49F1-9C4E-FE527AD17C8A}"/>
              </a:ext>
            </a:extLst>
          </p:cNvPr>
          <p:cNvGrpSpPr/>
          <p:nvPr userDrawn="1"/>
        </p:nvGrpSpPr>
        <p:grpSpPr>
          <a:xfrm>
            <a:off x="5207212" y="36075"/>
            <a:ext cx="2844750" cy="274500"/>
            <a:chOff x="5228062" y="49500"/>
            <a:chExt cx="2844750" cy="274500"/>
          </a:xfrm>
        </p:grpSpPr>
        <p:sp>
          <p:nvSpPr>
            <p:cNvPr id="10" name="Прямоугольник 9">
              <a:extLst>
                <a:ext uri="{FF2B5EF4-FFF2-40B4-BE49-F238E27FC236}">
                  <a16:creationId xmlns:a16="http://schemas.microsoft.com/office/drawing/2014/main" xmlns="" id="{6DD6CEFC-74C9-42E3-9A15-7E5AD03F1AB5}"/>
                </a:ext>
              </a:extLst>
            </p:cNvPr>
            <p:cNvSpPr/>
            <p:nvPr userDrawn="1"/>
          </p:nvSpPr>
          <p:spPr>
            <a:xfrm>
              <a:off x="5228062"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B05CC5AB-B2FE-45A2-8351-F7FAC24576A8}"/>
                </a:ext>
              </a:extLst>
            </p:cNvPr>
            <p:cNvSpPr/>
            <p:nvPr userDrawn="1"/>
          </p:nvSpPr>
          <p:spPr>
            <a:xfrm>
              <a:off x="7465312" y="49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6" name="Группа 15">
            <a:extLst>
              <a:ext uri="{FF2B5EF4-FFF2-40B4-BE49-F238E27FC236}">
                <a16:creationId xmlns:a16="http://schemas.microsoft.com/office/drawing/2014/main" xmlns="" id="{7E39241B-876E-4AED-942B-6E85AD20689C}"/>
              </a:ext>
            </a:extLst>
          </p:cNvPr>
          <p:cNvGrpSpPr/>
          <p:nvPr userDrawn="1"/>
        </p:nvGrpSpPr>
        <p:grpSpPr>
          <a:xfrm>
            <a:off x="9382650" y="6596925"/>
            <a:ext cx="2844750" cy="274500"/>
            <a:chOff x="9347250" y="6571200"/>
            <a:chExt cx="2844750" cy="274500"/>
          </a:xfrm>
        </p:grpSpPr>
        <p:sp>
          <p:nvSpPr>
            <p:cNvPr id="14" name="Прямоугольник 13">
              <a:extLst>
                <a:ext uri="{FF2B5EF4-FFF2-40B4-BE49-F238E27FC236}">
                  <a16:creationId xmlns:a16="http://schemas.microsoft.com/office/drawing/2014/main" xmlns="" id="{8B3513E3-026C-49C0-B81A-C96422514B45}"/>
                </a:ext>
              </a:extLst>
            </p:cNvPr>
            <p:cNvSpPr/>
            <p:nvPr userDrawn="1"/>
          </p:nvSpPr>
          <p:spPr>
            <a:xfrm>
              <a:off x="9651000" y="65712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5" name="Блок-схема: объединение 14">
              <a:extLst>
                <a:ext uri="{FF2B5EF4-FFF2-40B4-BE49-F238E27FC236}">
                  <a16:creationId xmlns:a16="http://schemas.microsoft.com/office/drawing/2014/main" xmlns="" id="{0B32E86A-746E-4797-A91A-A3FBCC6E9DF4}"/>
                </a:ext>
              </a:extLst>
            </p:cNvPr>
            <p:cNvSpPr/>
            <p:nvPr userDrawn="1"/>
          </p:nvSpPr>
          <p:spPr>
            <a:xfrm rot="10800000">
              <a:off x="9347250" y="65712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7" name="Заголовок 16">
            <a:extLst>
              <a:ext uri="{FF2B5EF4-FFF2-40B4-BE49-F238E27FC236}">
                <a16:creationId xmlns:a16="http://schemas.microsoft.com/office/drawing/2014/main" xmlns="" id="{F575B0D5-22DA-440E-9C31-B2A4DBC1DFE8}"/>
              </a:ext>
            </a:extLst>
          </p:cNvPr>
          <p:cNvSpPr>
            <a:spLocks noGrp="1"/>
          </p:cNvSpPr>
          <p:nvPr>
            <p:ph type="title"/>
          </p:nvPr>
        </p:nvSpPr>
        <p:spPr>
          <a:xfrm>
            <a:off x="6096000" y="365125"/>
            <a:ext cx="5257800" cy="1325563"/>
          </a:xfrm>
        </p:spPr>
        <p:txBody>
          <a:bodyPr/>
          <a:lstStyle>
            <a:lvl1pPr>
              <a:defRPr b="1"/>
            </a:lvl1pPr>
          </a:lstStyle>
          <a:p>
            <a:r>
              <a:rPr lang="ru-RU" dirty="0"/>
              <a:t>Образец заголовка</a:t>
            </a:r>
          </a:p>
        </p:txBody>
      </p:sp>
      <p:sp>
        <p:nvSpPr>
          <p:cNvPr id="19" name="Текст 18">
            <a:extLst>
              <a:ext uri="{FF2B5EF4-FFF2-40B4-BE49-F238E27FC236}">
                <a16:creationId xmlns:a16="http://schemas.microsoft.com/office/drawing/2014/main" xmlns="" id="{434E2D8C-514C-4478-9755-114A8D47B737}"/>
              </a:ext>
            </a:extLst>
          </p:cNvPr>
          <p:cNvSpPr>
            <a:spLocks noGrp="1"/>
          </p:cNvSpPr>
          <p:nvPr>
            <p:ph type="body" sz="quarter" idx="11"/>
          </p:nvPr>
        </p:nvSpPr>
        <p:spPr>
          <a:xfrm>
            <a:off x="6096000" y="2033588"/>
            <a:ext cx="5186363" cy="404971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Tree>
    <p:extLst>
      <p:ext uri="{BB962C8B-B14F-4D97-AF65-F5344CB8AC3E}">
        <p14:creationId xmlns:p14="http://schemas.microsoft.com/office/powerpoint/2010/main" val="403266914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CC25D0F7-19DC-456E-839C-DB1B2201F5BF}"/>
              </a:ext>
            </a:extLst>
          </p:cNvPr>
          <p:cNvSpPr>
            <a:spLocks noGrp="1"/>
          </p:cNvSpPr>
          <p:nvPr>
            <p:ph type="title"/>
          </p:nvPr>
        </p:nvSpPr>
        <p:spPr/>
        <p:txBody>
          <a:bodyPr/>
          <a:lstStyle>
            <a:lvl1pPr>
              <a:defRPr b="1"/>
            </a:lvl1pPr>
          </a:lstStyle>
          <a:p>
            <a:r>
              <a:rPr lang="ru-RU" dirty="0"/>
              <a:t>Образец заголовка</a:t>
            </a:r>
          </a:p>
        </p:txBody>
      </p:sp>
      <p:sp>
        <p:nvSpPr>
          <p:cNvPr id="3" name="Объект 2">
            <a:extLst>
              <a:ext uri="{FF2B5EF4-FFF2-40B4-BE49-F238E27FC236}">
                <a16:creationId xmlns:a16="http://schemas.microsoft.com/office/drawing/2014/main" xmlns="" id="{B3E5D3E1-3BCD-461E-AC6D-8399001F768B}"/>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FB0495C8-42D1-424C-8AB4-32DCC979616F}"/>
              </a:ext>
            </a:extLst>
          </p:cNvPr>
          <p:cNvSpPr>
            <a:spLocks noGrp="1"/>
          </p:cNvSpPr>
          <p:nvPr>
            <p:ph type="dt" sz="half" idx="10"/>
          </p:nvPr>
        </p:nvSpPr>
        <p:spPr/>
        <p:txBody>
          <a:bodyPr/>
          <a:lstStyle/>
          <a:p>
            <a:fld id="{30DCC583-3D21-4AAF-9AF3-3FB5AD7DB367}" type="datetimeFigureOut">
              <a:rPr lang="ru-RU" smtClean="0"/>
              <a:t>09.10.2021</a:t>
            </a:fld>
            <a:endParaRPr lang="ru-RU"/>
          </a:p>
        </p:txBody>
      </p:sp>
      <p:sp>
        <p:nvSpPr>
          <p:cNvPr id="5" name="Нижний колонтитул 4">
            <a:extLst>
              <a:ext uri="{FF2B5EF4-FFF2-40B4-BE49-F238E27FC236}">
                <a16:creationId xmlns:a16="http://schemas.microsoft.com/office/drawing/2014/main" xmlns="" id="{475AEE0F-97C6-4584-AC12-DA7F007C9831}"/>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4E45AFAD-8A50-4EB2-BC1A-D8A6EAAA8167}"/>
              </a:ext>
            </a:extLst>
          </p:cNvPr>
          <p:cNvSpPr>
            <a:spLocks noGrp="1"/>
          </p:cNvSpPr>
          <p:nvPr>
            <p:ph type="sldNum" sz="quarter" idx="12"/>
          </p:nvPr>
        </p:nvSpPr>
        <p:spPr/>
        <p:txBody>
          <a:bodyPr/>
          <a:lstStyle/>
          <a:p>
            <a:fld id="{B65C6B13-FA37-453B-9FCD-77DFEB918FA8}" type="slidenum">
              <a:rPr lang="ru-RU" smtClean="0"/>
              <a:t>‹#›</a:t>
            </a:fld>
            <a:endParaRPr lang="ru-RU"/>
          </a:p>
        </p:txBody>
      </p:sp>
      <p:sp>
        <p:nvSpPr>
          <p:cNvPr id="7" name="Прямоугольник 6">
            <a:extLst>
              <a:ext uri="{FF2B5EF4-FFF2-40B4-BE49-F238E27FC236}">
                <a16:creationId xmlns:a16="http://schemas.microsoft.com/office/drawing/2014/main" xmlns="" id="{50684085-A65D-48CB-853F-BA40CE30AECB}"/>
              </a:ext>
            </a:extLst>
          </p:cNvPr>
          <p:cNvSpPr/>
          <p:nvPr userDrawn="1"/>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Прямоугольник 7">
            <a:extLst>
              <a:ext uri="{FF2B5EF4-FFF2-40B4-BE49-F238E27FC236}">
                <a16:creationId xmlns:a16="http://schemas.microsoft.com/office/drawing/2014/main" xmlns="" id="{2B24EF2B-DCC6-4F42-B182-52EA31DA44C1}"/>
              </a:ext>
            </a:extLst>
          </p:cNvPr>
          <p:cNvSpPr/>
          <p:nvPr userDrawn="1"/>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xmlns="" id="{70B8F308-D14E-468A-BDD0-FE5CA6BCC169}"/>
              </a:ext>
            </a:extLst>
          </p:cNvPr>
          <p:cNvGrpSpPr/>
          <p:nvPr userDrawn="1"/>
        </p:nvGrpSpPr>
        <p:grpSpPr>
          <a:xfrm>
            <a:off x="9347250" y="37980"/>
            <a:ext cx="2844750" cy="286020"/>
            <a:chOff x="9347250" y="37980"/>
            <a:chExt cx="2844750" cy="286020"/>
          </a:xfrm>
        </p:grpSpPr>
        <p:sp>
          <p:nvSpPr>
            <p:cNvPr id="10" name="Прямоугольник 9">
              <a:extLst>
                <a:ext uri="{FF2B5EF4-FFF2-40B4-BE49-F238E27FC236}">
                  <a16:creationId xmlns:a16="http://schemas.microsoft.com/office/drawing/2014/main" xmlns="" id="{0A290FDB-D55C-47F4-8A80-20C71FD04293}"/>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Блок-схема: объединение 10">
              <a:extLst>
                <a:ext uri="{FF2B5EF4-FFF2-40B4-BE49-F238E27FC236}">
                  <a16:creationId xmlns:a16="http://schemas.microsoft.com/office/drawing/2014/main" xmlns="" id="{7A9E373D-E381-4700-9BA1-4757289B2458}"/>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2" name="Группа 11">
            <a:extLst>
              <a:ext uri="{FF2B5EF4-FFF2-40B4-BE49-F238E27FC236}">
                <a16:creationId xmlns:a16="http://schemas.microsoft.com/office/drawing/2014/main" xmlns="" id="{8F2AEF08-A2F0-4D1E-808A-CE246DB84EBE}"/>
              </a:ext>
            </a:extLst>
          </p:cNvPr>
          <p:cNvGrpSpPr/>
          <p:nvPr userDrawn="1"/>
        </p:nvGrpSpPr>
        <p:grpSpPr>
          <a:xfrm>
            <a:off x="-35250" y="6583500"/>
            <a:ext cx="2844750" cy="274500"/>
            <a:chOff x="-35250" y="6583500"/>
            <a:chExt cx="2844750" cy="274500"/>
          </a:xfrm>
        </p:grpSpPr>
        <p:sp>
          <p:nvSpPr>
            <p:cNvPr id="13" name="Прямоугольник 12">
              <a:extLst>
                <a:ext uri="{FF2B5EF4-FFF2-40B4-BE49-F238E27FC236}">
                  <a16:creationId xmlns:a16="http://schemas.microsoft.com/office/drawing/2014/main" xmlns="" id="{8D3008D3-099D-4E42-8849-EAF8119FD912}"/>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Блок-схема: объединение 13">
              <a:extLst>
                <a:ext uri="{FF2B5EF4-FFF2-40B4-BE49-F238E27FC236}">
                  <a16:creationId xmlns:a16="http://schemas.microsoft.com/office/drawing/2014/main" xmlns="" id="{40C47B08-6053-429A-8F6A-35A633767771}"/>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Tree>
    <p:extLst>
      <p:ext uri="{BB962C8B-B14F-4D97-AF65-F5344CB8AC3E}">
        <p14:creationId xmlns:p14="http://schemas.microsoft.com/office/powerpoint/2010/main" val="2627625951"/>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37A2455A-A5BA-427C-9E38-9BE884964C0F}"/>
              </a:ext>
            </a:extLst>
          </p:cNvPr>
          <p:cNvSpPr>
            <a:spLocks noGrp="1"/>
          </p:cNvSpPr>
          <p:nvPr>
            <p:ph type="title"/>
          </p:nvPr>
        </p:nvSpPr>
        <p:spPr>
          <a:xfrm>
            <a:off x="831850" y="1709738"/>
            <a:ext cx="10515600" cy="2852737"/>
          </a:xfrm>
        </p:spPr>
        <p:txBody>
          <a:bodyPr anchor="b"/>
          <a:lstStyle>
            <a:lvl1pPr>
              <a:defRPr sz="6000"/>
            </a:lvl1pPr>
          </a:lstStyle>
          <a:p>
            <a:r>
              <a:rPr lang="ru-RU" dirty="0"/>
              <a:t>Образец заголовка</a:t>
            </a:r>
          </a:p>
        </p:txBody>
      </p:sp>
      <p:sp>
        <p:nvSpPr>
          <p:cNvPr id="3" name="Текст 2">
            <a:extLst>
              <a:ext uri="{FF2B5EF4-FFF2-40B4-BE49-F238E27FC236}">
                <a16:creationId xmlns:a16="http://schemas.microsoft.com/office/drawing/2014/main" xmlns="" id="{05F5BE39-AF33-4136-BAD5-30C84A28D79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xmlns="" id="{910C0E4E-C9B5-430F-A9D0-B611903A8719}"/>
              </a:ext>
            </a:extLst>
          </p:cNvPr>
          <p:cNvSpPr>
            <a:spLocks noGrp="1"/>
          </p:cNvSpPr>
          <p:nvPr>
            <p:ph type="dt" sz="half" idx="10"/>
          </p:nvPr>
        </p:nvSpPr>
        <p:spPr/>
        <p:txBody>
          <a:bodyPr/>
          <a:lstStyle/>
          <a:p>
            <a:fld id="{30DCC583-3D21-4AAF-9AF3-3FB5AD7DB367}" type="datetimeFigureOut">
              <a:rPr lang="ru-RU" smtClean="0"/>
              <a:t>09.10.2021</a:t>
            </a:fld>
            <a:endParaRPr lang="ru-RU"/>
          </a:p>
        </p:txBody>
      </p:sp>
      <p:sp>
        <p:nvSpPr>
          <p:cNvPr id="5" name="Нижний колонтитул 4">
            <a:extLst>
              <a:ext uri="{FF2B5EF4-FFF2-40B4-BE49-F238E27FC236}">
                <a16:creationId xmlns:a16="http://schemas.microsoft.com/office/drawing/2014/main" xmlns="" id="{88CA34D2-7520-407B-9C96-08E844DF462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256B5428-3B62-484E-B940-38E8EE6F884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3529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2730A772-F936-4A06-8F25-474334A9F3E7}"/>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xmlns="" id="{5F017A4C-35A7-4E9B-A6D4-F84E1810A7F2}"/>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xmlns="" id="{1F70B6F8-7585-47D6-A0AE-AA4D8A4710EB}"/>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xmlns="" id="{5CC19E8B-3206-4DDD-B292-617841A615E0}"/>
              </a:ext>
            </a:extLst>
          </p:cNvPr>
          <p:cNvSpPr>
            <a:spLocks noGrp="1"/>
          </p:cNvSpPr>
          <p:nvPr>
            <p:ph type="dt" sz="half" idx="10"/>
          </p:nvPr>
        </p:nvSpPr>
        <p:spPr/>
        <p:txBody>
          <a:bodyPr/>
          <a:lstStyle/>
          <a:p>
            <a:fld id="{30DCC583-3D21-4AAF-9AF3-3FB5AD7DB367}" type="datetimeFigureOut">
              <a:rPr lang="ru-RU" smtClean="0"/>
              <a:t>09.10.2021</a:t>
            </a:fld>
            <a:endParaRPr lang="ru-RU"/>
          </a:p>
        </p:txBody>
      </p:sp>
      <p:sp>
        <p:nvSpPr>
          <p:cNvPr id="6" name="Нижний колонтитул 5">
            <a:extLst>
              <a:ext uri="{FF2B5EF4-FFF2-40B4-BE49-F238E27FC236}">
                <a16:creationId xmlns:a16="http://schemas.microsoft.com/office/drawing/2014/main" xmlns="" id="{9926FDD4-78D2-459E-A8C4-ED0BEF9EFD3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F2599A41-4DCD-4AD1-A58D-6F4DEBD7DFDA}"/>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555786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469A023C-3718-4D92-9AF3-0C13EDC35AD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xmlns="" id="{95691B40-21F7-4CDF-8D77-78395A4196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xmlns="" id="{F5472072-9261-4DD4-B006-3FA4DDAFB483}"/>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xmlns="" id="{D4CB5001-4BDD-47F0-8C08-E7F8539C57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xmlns="" id="{D88D7B85-098B-47AA-AE26-961B328EE1E9}"/>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xmlns="" id="{55995E15-1A87-43F0-9983-D156DB3AE3D4}"/>
              </a:ext>
            </a:extLst>
          </p:cNvPr>
          <p:cNvSpPr>
            <a:spLocks noGrp="1"/>
          </p:cNvSpPr>
          <p:nvPr>
            <p:ph type="dt" sz="half" idx="10"/>
          </p:nvPr>
        </p:nvSpPr>
        <p:spPr/>
        <p:txBody>
          <a:bodyPr/>
          <a:lstStyle/>
          <a:p>
            <a:fld id="{30DCC583-3D21-4AAF-9AF3-3FB5AD7DB367}" type="datetimeFigureOut">
              <a:rPr lang="ru-RU" smtClean="0"/>
              <a:t>09.10.2021</a:t>
            </a:fld>
            <a:endParaRPr lang="ru-RU"/>
          </a:p>
        </p:txBody>
      </p:sp>
      <p:sp>
        <p:nvSpPr>
          <p:cNvPr id="8" name="Нижний колонтитул 7">
            <a:extLst>
              <a:ext uri="{FF2B5EF4-FFF2-40B4-BE49-F238E27FC236}">
                <a16:creationId xmlns:a16="http://schemas.microsoft.com/office/drawing/2014/main" xmlns="" id="{9B7BFA66-E95E-4B3D-A368-5C8A5AEE86E2}"/>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xmlns="" id="{A85B3603-98D2-47C5-9FA9-5A016E35269B}"/>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792549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E60DAC91-0EC4-45B7-B41F-0A3CB78533E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xmlns="" id="{901D47AB-3BD7-424A-A796-BB161CF57449}"/>
              </a:ext>
            </a:extLst>
          </p:cNvPr>
          <p:cNvSpPr>
            <a:spLocks noGrp="1"/>
          </p:cNvSpPr>
          <p:nvPr>
            <p:ph type="dt" sz="half" idx="10"/>
          </p:nvPr>
        </p:nvSpPr>
        <p:spPr/>
        <p:txBody>
          <a:bodyPr/>
          <a:lstStyle/>
          <a:p>
            <a:fld id="{30DCC583-3D21-4AAF-9AF3-3FB5AD7DB367}" type="datetimeFigureOut">
              <a:rPr lang="ru-RU" smtClean="0"/>
              <a:t>09.10.2021</a:t>
            </a:fld>
            <a:endParaRPr lang="ru-RU"/>
          </a:p>
        </p:txBody>
      </p:sp>
      <p:sp>
        <p:nvSpPr>
          <p:cNvPr id="4" name="Нижний колонтитул 3">
            <a:extLst>
              <a:ext uri="{FF2B5EF4-FFF2-40B4-BE49-F238E27FC236}">
                <a16:creationId xmlns:a16="http://schemas.microsoft.com/office/drawing/2014/main" xmlns="" id="{94D49663-BD51-4BB2-8E02-1DE4689BBE82}"/>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xmlns="" id="{DBBBE390-0444-49BE-804C-F8F7BDCB59A9}"/>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43672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xmlns="" id="{06C29B13-3E5C-46F0-A823-F33D540F3E16}"/>
              </a:ext>
            </a:extLst>
          </p:cNvPr>
          <p:cNvSpPr>
            <a:spLocks noGrp="1"/>
          </p:cNvSpPr>
          <p:nvPr>
            <p:ph type="dt" sz="half" idx="10"/>
          </p:nvPr>
        </p:nvSpPr>
        <p:spPr/>
        <p:txBody>
          <a:bodyPr/>
          <a:lstStyle/>
          <a:p>
            <a:fld id="{30DCC583-3D21-4AAF-9AF3-3FB5AD7DB367}" type="datetimeFigureOut">
              <a:rPr lang="ru-RU" smtClean="0"/>
              <a:t>09.10.2021</a:t>
            </a:fld>
            <a:endParaRPr lang="ru-RU"/>
          </a:p>
        </p:txBody>
      </p:sp>
      <p:sp>
        <p:nvSpPr>
          <p:cNvPr id="3" name="Нижний колонтитул 2">
            <a:extLst>
              <a:ext uri="{FF2B5EF4-FFF2-40B4-BE49-F238E27FC236}">
                <a16:creationId xmlns:a16="http://schemas.microsoft.com/office/drawing/2014/main" xmlns="" id="{2770CC80-50D2-4524-8F9A-5648C9334464}"/>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xmlns="" id="{248D228C-244E-41C2-9475-A3F7620E4D7E}"/>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9630344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7939BFFF-7D4B-46A7-AA40-C6E376C0CC16}"/>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xmlns="" id="{9096F27A-7FC7-40C8-BD87-50F549F5D5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xmlns="" id="{C9E14689-0759-4941-B4AE-6FC39ECFF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3C875869-43D1-4EA2-A0AB-2E5E194A4240}"/>
              </a:ext>
            </a:extLst>
          </p:cNvPr>
          <p:cNvSpPr>
            <a:spLocks noGrp="1"/>
          </p:cNvSpPr>
          <p:nvPr>
            <p:ph type="dt" sz="half" idx="10"/>
          </p:nvPr>
        </p:nvSpPr>
        <p:spPr/>
        <p:txBody>
          <a:bodyPr/>
          <a:lstStyle/>
          <a:p>
            <a:fld id="{30DCC583-3D21-4AAF-9AF3-3FB5AD7DB367}" type="datetimeFigureOut">
              <a:rPr lang="ru-RU" smtClean="0"/>
              <a:t>09.10.2021</a:t>
            </a:fld>
            <a:endParaRPr lang="ru-RU"/>
          </a:p>
        </p:txBody>
      </p:sp>
      <p:sp>
        <p:nvSpPr>
          <p:cNvPr id="6" name="Нижний колонтитул 5">
            <a:extLst>
              <a:ext uri="{FF2B5EF4-FFF2-40B4-BE49-F238E27FC236}">
                <a16:creationId xmlns:a16="http://schemas.microsoft.com/office/drawing/2014/main" xmlns="" id="{3FE07204-E155-4664-A93C-2CFD4C71722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D63BA261-09B2-4B55-BAD1-FBB8B35D71D2}"/>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16445393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6CACDD31-F738-4BBC-8197-60F2B6F85B3C}"/>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xmlns="" id="{A42B7746-6DE4-4A58-BDA0-BD2B3AC1C6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xmlns="" id="{C437B5AC-39D7-4EEF-80FB-F10FC0533F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xmlns="" id="{DAA86078-E0BB-4EAF-BE97-AFE34FB78F9A}"/>
              </a:ext>
            </a:extLst>
          </p:cNvPr>
          <p:cNvSpPr>
            <a:spLocks noGrp="1"/>
          </p:cNvSpPr>
          <p:nvPr>
            <p:ph type="dt" sz="half" idx="10"/>
          </p:nvPr>
        </p:nvSpPr>
        <p:spPr/>
        <p:txBody>
          <a:bodyPr/>
          <a:lstStyle/>
          <a:p>
            <a:fld id="{30DCC583-3D21-4AAF-9AF3-3FB5AD7DB367}" type="datetimeFigureOut">
              <a:rPr lang="ru-RU" smtClean="0"/>
              <a:t>09.10.2021</a:t>
            </a:fld>
            <a:endParaRPr lang="ru-RU"/>
          </a:p>
        </p:txBody>
      </p:sp>
      <p:sp>
        <p:nvSpPr>
          <p:cNvPr id="6" name="Нижний колонтитул 5">
            <a:extLst>
              <a:ext uri="{FF2B5EF4-FFF2-40B4-BE49-F238E27FC236}">
                <a16:creationId xmlns:a16="http://schemas.microsoft.com/office/drawing/2014/main" xmlns="" id="{5EC9C38B-3ED7-4C08-8B53-64AABBFFC9D2}"/>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xmlns="" id="{EE460EB6-84B5-4D9D-9421-77AA717CF8BF}"/>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663683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B51CA08B-21C5-48B3-BBD4-516F89769282}"/>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xmlns="" id="{D1DC6044-086D-4123-9A52-7023A8CAA8D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331F93CA-E619-4D30-84C4-F0EE705C3161}"/>
              </a:ext>
            </a:extLst>
          </p:cNvPr>
          <p:cNvSpPr>
            <a:spLocks noGrp="1"/>
          </p:cNvSpPr>
          <p:nvPr>
            <p:ph type="dt" sz="half" idx="10"/>
          </p:nvPr>
        </p:nvSpPr>
        <p:spPr/>
        <p:txBody>
          <a:bodyPr/>
          <a:lstStyle/>
          <a:p>
            <a:fld id="{30DCC583-3D21-4AAF-9AF3-3FB5AD7DB367}" type="datetimeFigureOut">
              <a:rPr lang="ru-RU" smtClean="0"/>
              <a:t>09.10.2021</a:t>
            </a:fld>
            <a:endParaRPr lang="ru-RU"/>
          </a:p>
        </p:txBody>
      </p:sp>
      <p:sp>
        <p:nvSpPr>
          <p:cNvPr id="5" name="Нижний колонтитул 4">
            <a:extLst>
              <a:ext uri="{FF2B5EF4-FFF2-40B4-BE49-F238E27FC236}">
                <a16:creationId xmlns:a16="http://schemas.microsoft.com/office/drawing/2014/main" xmlns="" id="{BF3E8E11-418A-45BD-BE48-9A018E597EA2}"/>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D5C7D2DA-5EFC-422F-93C7-B6A5C1FCDA20}"/>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26821714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xmlns="" id="{587425A3-DB50-4B33-ACEE-6BCFD722B79F}"/>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xmlns="" id="{9CDA87A4-01C8-4083-8921-F46C3CBB9595}"/>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4F22CEBC-8441-45EE-84F1-77262CBE18CB}"/>
              </a:ext>
            </a:extLst>
          </p:cNvPr>
          <p:cNvSpPr>
            <a:spLocks noGrp="1"/>
          </p:cNvSpPr>
          <p:nvPr>
            <p:ph type="dt" sz="half" idx="10"/>
          </p:nvPr>
        </p:nvSpPr>
        <p:spPr/>
        <p:txBody>
          <a:bodyPr/>
          <a:lstStyle/>
          <a:p>
            <a:fld id="{30DCC583-3D21-4AAF-9AF3-3FB5AD7DB367}" type="datetimeFigureOut">
              <a:rPr lang="ru-RU" smtClean="0"/>
              <a:t>09.10.2021</a:t>
            </a:fld>
            <a:endParaRPr lang="ru-RU"/>
          </a:p>
        </p:txBody>
      </p:sp>
      <p:sp>
        <p:nvSpPr>
          <p:cNvPr id="5" name="Нижний колонтитул 4">
            <a:extLst>
              <a:ext uri="{FF2B5EF4-FFF2-40B4-BE49-F238E27FC236}">
                <a16:creationId xmlns:a16="http://schemas.microsoft.com/office/drawing/2014/main" xmlns="" id="{11EB80D2-964F-4ED7-B22B-00C198AF77D0}"/>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xmlns="" id="{A9FDA51E-F499-4E15-A6C9-3D4C7ACF376C}"/>
              </a:ext>
            </a:extLst>
          </p:cNvPr>
          <p:cNvSpPr>
            <a:spLocks noGrp="1"/>
          </p:cNvSpPr>
          <p:nvPr>
            <p:ph type="sldNum" sz="quarter" idx="12"/>
          </p:nvPr>
        </p:nvSpPr>
        <p:spPr/>
        <p:txBody>
          <a:bodyPr/>
          <a:lstStyle/>
          <a:p>
            <a:fld id="{B65C6B13-FA37-453B-9FCD-77DFEB918FA8}" type="slidenum">
              <a:rPr lang="ru-RU" smtClean="0"/>
              <a:t>‹#›</a:t>
            </a:fld>
            <a:endParaRPr lang="ru-RU"/>
          </a:p>
        </p:txBody>
      </p:sp>
    </p:spTree>
    <p:extLst>
      <p:ext uri="{BB962C8B-B14F-4D97-AF65-F5344CB8AC3E}">
        <p14:creationId xmlns:p14="http://schemas.microsoft.com/office/powerpoint/2010/main" val="3372327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hyperlink" Target="https://presentation-creation.ru/" TargetMode="Externa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xmlns="" id="{0791E3D0-687F-4DE6-B6F0-85C1D708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xmlns="" id="{D35D4ADB-7653-4AC5-A885-1DE9BAA65C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xmlns="" id="{83300A36-AF8E-4392-8277-191CACCFE4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DCC583-3D21-4AAF-9AF3-3FB5AD7DB367}" type="datetimeFigureOut">
              <a:rPr lang="ru-RU" smtClean="0"/>
              <a:t>09.10.2021</a:t>
            </a:fld>
            <a:endParaRPr lang="ru-RU"/>
          </a:p>
        </p:txBody>
      </p:sp>
      <p:sp>
        <p:nvSpPr>
          <p:cNvPr id="5" name="Нижний колонтитул 4">
            <a:extLst>
              <a:ext uri="{FF2B5EF4-FFF2-40B4-BE49-F238E27FC236}">
                <a16:creationId xmlns:a16="http://schemas.microsoft.com/office/drawing/2014/main" xmlns="" id="{8BE257E4-61BE-4214-979E-63457ADDB3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xmlns="" id="{40F8A263-EAA6-4512-A9EB-C85D57E123A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5C6B13-FA37-453B-9FCD-77DFEB918FA8}" type="slidenum">
              <a:rPr lang="ru-RU" smtClean="0"/>
              <a:t>‹#›</a:t>
            </a:fld>
            <a:endParaRPr lang="ru-RU"/>
          </a:p>
        </p:txBody>
      </p:sp>
      <p:pic>
        <p:nvPicPr>
          <p:cNvPr id="7" name="Рисунок 6">
            <a:hlinkClick r:id="rId19"/>
            <a:extLst>
              <a:ext uri="{FF2B5EF4-FFF2-40B4-BE49-F238E27FC236}">
                <a16:creationId xmlns:a16="http://schemas.microsoft.com/office/drawing/2014/main" xmlns="" id="{3338D9FF-21EF-468B-966D-AC02DDF30269}"/>
              </a:ext>
            </a:extLst>
          </p:cNvPr>
          <p:cNvPicPr>
            <a:picLocks noChangeAspect="1"/>
          </p:cNvPicPr>
          <p:nvPr userDrawn="1"/>
        </p:nvPicPr>
        <p:blipFill>
          <a:blip r:embed="rId20">
            <a:extLst>
              <a:ext uri="{28A0092B-C50C-407E-A947-70E740481C1C}">
                <a14:useLocalDpi xmlns:a14="http://schemas.microsoft.com/office/drawing/2010/main"/>
              </a:ext>
            </a:extLst>
          </a:blip>
          <a:stretch>
            <a:fillRect/>
          </a:stretch>
        </p:blipFill>
        <p:spPr>
          <a:xfrm>
            <a:off x="-1194000" y="367393"/>
            <a:ext cx="757762" cy="757762"/>
          </a:xfrm>
          <a:prstGeom prst="rect">
            <a:avLst/>
          </a:prstGeom>
        </p:spPr>
      </p:pic>
    </p:spTree>
    <p:extLst>
      <p:ext uri="{BB962C8B-B14F-4D97-AF65-F5344CB8AC3E}">
        <p14:creationId xmlns:p14="http://schemas.microsoft.com/office/powerpoint/2010/main" val="270595274"/>
      </p:ext>
    </p:extLst>
  </p:cSld>
  <p:clrMap bg1="lt1" tx1="dk1" bg2="lt2" tx2="dk2" accent1="accent1" accent2="accent2" accent3="accent3" accent4="accent4" accent5="accent5" accent6="accent6" hlink="hlink" folHlink="folHlink"/>
  <p:sldLayoutIdLst>
    <p:sldLayoutId id="2147483649" r:id="rId1"/>
    <p:sldLayoutId id="2147483664" r:id="rId2"/>
    <p:sldLayoutId id="2147483660" r:id="rId3"/>
    <p:sldLayoutId id="2147483661" r:id="rId4"/>
    <p:sldLayoutId id="2147483665" r:id="rId5"/>
    <p:sldLayoutId id="2147483666" r:id="rId6"/>
    <p:sldLayoutId id="2147483662" r:id="rId7"/>
    <p:sldLayoutId id="2147483650" r:id="rId8"/>
    <p:sldLayoutId id="2147483651" r:id="rId9"/>
    <p:sldLayoutId id="2147483652" r:id="rId10"/>
    <p:sldLayoutId id="2147483653" r:id="rId11"/>
    <p:sldLayoutId id="2147483654" r:id="rId12"/>
    <p:sldLayoutId id="2147483655" r:id="rId13"/>
    <p:sldLayoutId id="2147483656" r:id="rId14"/>
    <p:sldLayoutId id="2147483657" r:id="rId15"/>
    <p:sldLayoutId id="2147483658" r:id="rId16"/>
    <p:sldLayoutId id="2147483659" r:id="rId17"/>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4970172" y="5511735"/>
            <a:ext cx="7065000" cy="610338"/>
          </a:xfrm>
        </p:spPr>
        <p:txBody>
          <a:bodyPr>
            <a:noAutofit/>
          </a:bodyPr>
          <a:lstStyle/>
          <a:p>
            <a:r>
              <a:rPr lang="en-US" sz="3200" dirty="0"/>
              <a:t>Medical Device Quality Management Systems </a:t>
            </a:r>
            <a:r>
              <a:rPr lang="ru-RU" sz="3200" dirty="0"/>
              <a:t/>
            </a:r>
            <a:br>
              <a:rPr lang="ru-RU" sz="3200" dirty="0"/>
            </a:br>
            <a:r>
              <a:rPr lang="en-US" sz="3200" dirty="0"/>
              <a:t>Strategy and Techniques for Improving Efficiency and </a:t>
            </a:r>
            <a:r>
              <a:rPr lang="en-US" sz="3200" dirty="0" smtClean="0"/>
              <a:t>Effectiveness</a:t>
            </a:r>
            <a:r>
              <a:rPr lang="en-US" sz="2800" dirty="0" smtClean="0"/>
              <a:t/>
            </a:r>
            <a:br>
              <a:rPr lang="en-US" sz="2800" dirty="0" smtClean="0"/>
            </a:br>
            <a:r>
              <a:rPr lang="ru-RU" sz="3200" dirty="0"/>
              <a:t>Стратегия систем управления качеством медицинских изделий и методы повышения эффективности и </a:t>
            </a:r>
            <a:r>
              <a:rPr lang="ru-RU" sz="3200" dirty="0" smtClean="0"/>
              <a:t>результативности</a:t>
            </a:r>
            <a:r>
              <a:rPr lang="en-US" sz="3200" dirty="0" smtClean="0"/>
              <a:t/>
            </a:r>
            <a:br>
              <a:rPr lang="en-US" sz="3200" dirty="0" smtClean="0"/>
            </a:br>
            <a:r>
              <a:rPr lang="ru-RU" sz="3200" dirty="0" smtClean="0"/>
              <a:t/>
            </a:r>
            <a:br>
              <a:rPr lang="ru-RU" sz="3200" dirty="0" smtClean="0"/>
            </a:br>
            <a:r>
              <a:rPr lang="en-US" sz="3200" dirty="0"/>
              <a:t>Course</a:t>
            </a:r>
            <a:r>
              <a:rPr lang="en-US" sz="3200" dirty="0" smtClean="0"/>
              <a:t>№</a:t>
            </a:r>
            <a:r>
              <a:rPr lang="en-US" sz="3200" dirty="0"/>
              <a:t>6</a:t>
            </a:r>
            <a:r>
              <a:rPr lang="en-US" sz="3200" dirty="0" smtClean="0"/>
              <a:t>:</a:t>
            </a:r>
            <a:r>
              <a:rPr lang="ru-RU" sz="3200" dirty="0" smtClean="0"/>
              <a:t> </a:t>
            </a:r>
            <a:r>
              <a:rPr lang="en-US" sz="3200" dirty="0"/>
              <a:t>Work environment and contamination control</a:t>
            </a:r>
            <a:r>
              <a:rPr lang="en-US" sz="3200" dirty="0" smtClean="0"/>
              <a:t/>
            </a:r>
            <a:br>
              <a:rPr lang="en-US" sz="3200" dirty="0" smtClean="0"/>
            </a:br>
            <a:r>
              <a:rPr lang="ru-RU" sz="3200" dirty="0"/>
              <a:t>Курс</a:t>
            </a:r>
            <a:r>
              <a:rPr lang="en-US" sz="3200" dirty="0" smtClean="0"/>
              <a:t>№</a:t>
            </a:r>
            <a:r>
              <a:rPr lang="en-US" sz="3200" dirty="0"/>
              <a:t>6</a:t>
            </a:r>
            <a:r>
              <a:rPr lang="en-US" sz="3200" dirty="0" smtClean="0"/>
              <a:t>: </a:t>
            </a:r>
            <a:r>
              <a:rPr lang="ru-RU" sz="3200" dirty="0"/>
              <a:t>Рабочая среда и контроль загрязнения</a:t>
            </a:r>
            <a:endParaRPr lang="ru-RU" sz="3200" b="0" dirty="0">
              <a:solidFill>
                <a:srgbClr val="2191C9"/>
              </a:solidFill>
            </a:endParaRPr>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grpSp>
      <p:pic>
        <p:nvPicPr>
          <p:cNvPr id="1028" name="Picture 4" descr="Top Tips - Building your ISO Quality Management System - PharmaLe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0653"/>
            <a:ext cx="4882071" cy="25330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20970" y="6164668"/>
            <a:ext cx="3805850" cy="246221"/>
          </a:xfrm>
          <a:prstGeom prst="rect">
            <a:avLst/>
          </a:prstGeom>
        </p:spPr>
        <p:txBody>
          <a:bodyPr wrap="none">
            <a:spAutoFit/>
          </a:bodyPr>
          <a:lstStyle/>
          <a:p>
            <a:r>
              <a:rPr lang="en-US" sz="1000" dirty="0"/>
              <a:t>https://www.pharmalex.com/wp-content/uploads/2019/04/QMS.jpg</a:t>
            </a:r>
            <a:endParaRPr lang="ru-RU" sz="1000" dirty="0"/>
          </a:p>
        </p:txBody>
      </p:sp>
      <p:sp>
        <p:nvSpPr>
          <p:cNvPr id="6" name="Подзаголовок 5"/>
          <p:cNvSpPr>
            <a:spLocks noGrp="1"/>
          </p:cNvSpPr>
          <p:nvPr>
            <p:ph type="subTitle" idx="1"/>
          </p:nvPr>
        </p:nvSpPr>
        <p:spPr>
          <a:xfrm>
            <a:off x="-609000" y="645207"/>
            <a:ext cx="9144000" cy="1655762"/>
          </a:xfrm>
        </p:spPr>
        <p:txBody>
          <a:bodyPr/>
          <a:lstStyle/>
          <a:p>
            <a:r>
              <a:rPr lang="ru-RU" dirty="0" smtClean="0"/>
              <a:t> </a:t>
            </a:r>
            <a:endParaRPr lang="ru-RU" dirty="0"/>
          </a:p>
        </p:txBody>
      </p:sp>
      <p:sp>
        <p:nvSpPr>
          <p:cNvPr id="7" name="Прямоугольник 6"/>
          <p:cNvSpPr/>
          <p:nvPr/>
        </p:nvSpPr>
        <p:spPr>
          <a:xfrm>
            <a:off x="156000" y="3558449"/>
            <a:ext cx="6096000" cy="230832"/>
          </a:xfrm>
          <a:prstGeom prst="rect">
            <a:avLst/>
          </a:prstGeom>
        </p:spPr>
        <p:txBody>
          <a:bodyPr>
            <a:spAutoFit/>
          </a:bodyPr>
          <a:lstStyle/>
          <a:p>
            <a:r>
              <a:rPr lang="ru-RU" sz="900" dirty="0"/>
              <a:t> </a:t>
            </a:r>
            <a:r>
              <a:rPr lang="en-US" sz="900" b="1" dirty="0"/>
              <a:t>https://d27aquackk44od.cloudfront.net/wp-content/uploads/2021/02/25204316/cleanrooms.jpg</a:t>
            </a:r>
            <a:endParaRPr lang="ru-RU" sz="900" dirty="0"/>
          </a:p>
        </p:txBody>
      </p:sp>
      <p:pic>
        <p:nvPicPr>
          <p:cNvPr id="22" name="Рисунок 21" descr="How many particles? Phizzle EDGMaker helps count the ways for pharma  companies | Edge Industry Review"/>
          <p:cNvPicPr/>
          <p:nvPr/>
        </p:nvPicPr>
        <p:blipFill>
          <a:blip r:embed="rId3">
            <a:extLst>
              <a:ext uri="{28A0092B-C50C-407E-A947-70E740481C1C}">
                <a14:useLocalDpi xmlns:a14="http://schemas.microsoft.com/office/drawing/2010/main" val="0"/>
              </a:ext>
            </a:extLst>
          </a:blip>
          <a:srcRect/>
          <a:stretch>
            <a:fillRect/>
          </a:stretch>
        </p:blipFill>
        <p:spPr bwMode="auto">
          <a:xfrm>
            <a:off x="-47251" y="49500"/>
            <a:ext cx="5106001" cy="3469153"/>
          </a:xfrm>
          <a:prstGeom prst="rect">
            <a:avLst/>
          </a:prstGeom>
          <a:ln>
            <a:noFill/>
          </a:ln>
          <a:effectLst>
            <a:softEdge rad="112500"/>
          </a:effectLst>
        </p:spPr>
      </p:pic>
    </p:spTree>
    <p:extLst>
      <p:ext uri="{BB962C8B-B14F-4D97-AF65-F5344CB8AC3E}">
        <p14:creationId xmlns:p14="http://schemas.microsoft.com/office/powerpoint/2010/main" val="31122676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a:extLst>
              <a:ext uri="{FF2B5EF4-FFF2-40B4-BE49-F238E27FC236}">
                <a16:creationId xmlns:a16="http://schemas.microsoft.com/office/drawing/2014/main" xmlns="" id="{9CB5E0D7-A100-4360-B842-E165E2E10A95}"/>
              </a:ext>
            </a:extLst>
          </p:cNvPr>
          <p:cNvSpPr>
            <a:spLocks noGrp="1"/>
          </p:cNvSpPr>
          <p:nvPr>
            <p:ph type="title"/>
          </p:nvPr>
        </p:nvSpPr>
        <p:spPr>
          <a:xfrm>
            <a:off x="8211000" y="195258"/>
            <a:ext cx="2295000" cy="270000"/>
          </a:xfrm>
        </p:spPr>
        <p:txBody>
          <a:bodyPr>
            <a:noAutofit/>
          </a:bodyPr>
          <a:lstStyle/>
          <a:p>
            <a:r>
              <a:rPr lang="ru-RU" sz="2800" dirty="0" smtClean="0"/>
              <a:t>ВВЕДЕНИЕ</a:t>
            </a:r>
            <a:endParaRPr lang="ru-RU" sz="2800" dirty="0">
              <a:solidFill>
                <a:srgbClr val="2191C9"/>
              </a:solidFill>
            </a:endParaRPr>
          </a:p>
        </p:txBody>
      </p:sp>
      <p:sp>
        <p:nvSpPr>
          <p:cNvPr id="8" name="Текст 7">
            <a:extLst>
              <a:ext uri="{FF2B5EF4-FFF2-40B4-BE49-F238E27FC236}">
                <a16:creationId xmlns:a16="http://schemas.microsoft.com/office/drawing/2014/main" xmlns="" id="{A98C920F-FE29-4D43-90EC-355F494088EC}"/>
              </a:ext>
            </a:extLst>
          </p:cNvPr>
          <p:cNvSpPr>
            <a:spLocks noGrp="1"/>
          </p:cNvSpPr>
          <p:nvPr>
            <p:ph type="body" sz="quarter" idx="11"/>
          </p:nvPr>
        </p:nvSpPr>
        <p:spPr>
          <a:xfrm>
            <a:off x="4881000" y="460314"/>
            <a:ext cx="7087923" cy="2115412"/>
          </a:xfrm>
        </p:spPr>
        <p:txBody>
          <a:bodyPr>
            <a:noAutofit/>
          </a:bodyPr>
          <a:lstStyle/>
          <a:p>
            <a:pPr marL="0" indent="0" algn="just">
              <a:buNone/>
            </a:pPr>
            <a:r>
              <a:rPr lang="en-US" sz="2300" dirty="0" smtClean="0"/>
              <a:t>	</a:t>
            </a:r>
            <a:r>
              <a:rPr lang="ru-RU" sz="2300" dirty="0" smtClean="0"/>
              <a:t>Рабочая </a:t>
            </a:r>
            <a:r>
              <a:rPr lang="ru-RU" sz="2300" dirty="0"/>
              <a:t>среда для работы процессов состоит из помещений, площадок и мест, где выполняются связанные с процессами действия (сотрудниками или нет). Предполагается, что рабочая среда предоставляет организации, производителю или поставщику услуг оптимальные условия для процессов реализации и, таким образом, оказывает прямое влияние на продукты или услуги. Рабочая среда включает не только физическое местоположение, но и влияние оборудования или материалов, используемых в процессе реализации. Целью управления рабочей средой является </a:t>
            </a:r>
            <a:r>
              <a:rPr lang="ru-RU" sz="2300" dirty="0" smtClean="0"/>
              <a:t>определение,</a:t>
            </a:r>
            <a:r>
              <a:rPr lang="en-US" sz="2300" dirty="0" smtClean="0"/>
              <a:t> </a:t>
            </a:r>
            <a:r>
              <a:rPr lang="ru-RU" sz="2300" dirty="0" smtClean="0"/>
              <a:t>руководство</a:t>
            </a:r>
            <a:r>
              <a:rPr lang="ru-RU" sz="2300" dirty="0"/>
              <a:t>, мониторинг, регулирование, координация и, при необходимости, документирование условий рабочей среды. Это будет сделано путем введения в среду заранее определенных действий и средств управления. Действия охватывают определенные области, а их параметры ограничены указанными пределами или определениями.</a:t>
            </a:r>
          </a:p>
        </p:txBody>
      </p:sp>
      <p:pic>
        <p:nvPicPr>
          <p:cNvPr id="2" name="Picture 2" descr="Lighting in Healthcare • Helvar Lighting Control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330" y="853646"/>
            <a:ext cx="4747670" cy="32363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0" y="6534000"/>
            <a:ext cx="6096000" cy="230832"/>
          </a:xfrm>
          <a:prstGeom prst="rect">
            <a:avLst/>
          </a:prstGeom>
        </p:spPr>
        <p:txBody>
          <a:bodyPr>
            <a:spAutoFit/>
          </a:bodyPr>
          <a:lstStyle/>
          <a:p>
            <a:r>
              <a:rPr lang="en-US" sz="900" dirty="0"/>
              <a:t>https://helvar.com/wp-content/uploads/2018/12/Healthcare-Seinajoki-Central-Hospital-operating-room-Helvar-002.jpg</a:t>
            </a:r>
            <a:endParaRPr lang="ru-RU" sz="900" dirty="0"/>
          </a:p>
        </p:txBody>
      </p:sp>
    </p:spTree>
    <p:extLst>
      <p:ext uri="{BB962C8B-B14F-4D97-AF65-F5344CB8AC3E}">
        <p14:creationId xmlns:p14="http://schemas.microsoft.com/office/powerpoint/2010/main" val="12666740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01000" y="377064"/>
            <a:ext cx="5257800" cy="1325563"/>
          </a:xfrm>
        </p:spPr>
        <p:txBody>
          <a:bodyPr/>
          <a:lstStyle/>
          <a:p>
            <a:r>
              <a:rPr lang="en-US" dirty="0" smtClean="0"/>
              <a:t> </a:t>
            </a:r>
            <a:endParaRPr lang="ru-RU" dirty="0"/>
          </a:p>
        </p:txBody>
      </p:sp>
      <p:sp>
        <p:nvSpPr>
          <p:cNvPr id="4" name="Текст 3"/>
          <p:cNvSpPr>
            <a:spLocks noGrp="1"/>
          </p:cNvSpPr>
          <p:nvPr>
            <p:ph type="body" sz="quarter" idx="11"/>
          </p:nvPr>
        </p:nvSpPr>
        <p:spPr/>
        <p:txBody>
          <a:bodyPr/>
          <a:lstStyle/>
          <a:p>
            <a:pPr marL="0" indent="0">
              <a:buNone/>
            </a:pPr>
            <a:r>
              <a:rPr lang="en-US" dirty="0" smtClean="0"/>
              <a:t> </a:t>
            </a:r>
            <a:endParaRPr lang="ru-RU" dirty="0"/>
          </a:p>
        </p:txBody>
      </p:sp>
      <p:sp>
        <p:nvSpPr>
          <p:cNvPr id="6" name="Прямоугольник 5"/>
          <p:cNvSpPr/>
          <p:nvPr/>
        </p:nvSpPr>
        <p:spPr>
          <a:xfrm>
            <a:off x="55500" y="377064"/>
            <a:ext cx="12081000" cy="7294305"/>
          </a:xfrm>
          <a:prstGeom prst="rect">
            <a:avLst/>
          </a:prstGeom>
        </p:spPr>
        <p:txBody>
          <a:bodyPr wrap="square" numCol="1">
            <a:spAutoFit/>
          </a:bodyPr>
          <a:lstStyle/>
          <a:p>
            <a:pPr algn="just"/>
            <a:r>
              <a:rPr lang="en-US" sz="1600" dirty="0" smtClean="0"/>
              <a:t>	</a:t>
            </a:r>
            <a:r>
              <a:rPr lang="ru-RU" sz="2200" dirty="0"/>
              <a:t>Определение условий производственной среды влияет на характеристики инструментов, инфраструктуры, оборудования и человеческих ресурсов, связанных с процессами реализации. Эти элементы необходимо синхронизировать, чтобы обеспечить оптимальную квалификацию технологической среды. Давайте рассмотрим требования стандарта </a:t>
            </a:r>
            <a:r>
              <a:rPr lang="en-US" sz="2200" dirty="0"/>
              <a:t>ISO</a:t>
            </a:r>
            <a:r>
              <a:rPr lang="ru-RU" sz="2200" dirty="0"/>
              <a:t> 13485 к рабочей среде</a:t>
            </a:r>
            <a:r>
              <a:rPr lang="ru-RU" sz="2200" dirty="0" smtClean="0"/>
              <a:t>:</a:t>
            </a:r>
            <a:endParaRPr lang="en-US" sz="2200" dirty="0" smtClean="0"/>
          </a:p>
          <a:p>
            <a:pPr marL="342900" lvl="0" indent="-342900" algn="just">
              <a:buFont typeface="Wingdings" panose="05000000000000000000" pitchFamily="2" charset="2"/>
              <a:buChar char="Ø"/>
            </a:pPr>
            <a:r>
              <a:rPr lang="ru-RU" sz="2200" dirty="0"/>
              <a:t>Организация должна задокументировать требуемую рабочую среду и ее условия, необходимые для соответствия требованиям к продукции.</a:t>
            </a:r>
          </a:p>
          <a:p>
            <a:pPr marL="342900" lvl="0" indent="-342900" algn="just">
              <a:buFont typeface="Wingdings" panose="05000000000000000000" pitchFamily="2" charset="2"/>
              <a:buChar char="Ø"/>
            </a:pPr>
            <a:r>
              <a:rPr lang="ru-RU" sz="2200" dirty="0"/>
              <a:t>Задокументированные требования к рабочей среде должны поддерживаться процедурами мониторинга и контроля, если условия рабочей среды могут иметь отрицательное влияние на качество продукции.</a:t>
            </a:r>
          </a:p>
          <a:p>
            <a:pPr marL="342900" lvl="0" indent="-342900" algn="just">
              <a:buFont typeface="Wingdings" panose="05000000000000000000" pitchFamily="2" charset="2"/>
              <a:buChar char="Ø"/>
            </a:pPr>
            <a:r>
              <a:rPr lang="ru-RU" sz="2200" dirty="0"/>
              <a:t>Должны быть установлены и поддерживаться задокументированные требования по контролю здоровья, чистоты, одежды, поведения и поведения персонала в рабочей среде и вокруг нее, если контакт между таким персоналом и продуктом или рабочей средой может повлиять на безопасность или производительность медицинского устройства.</a:t>
            </a:r>
          </a:p>
          <a:p>
            <a:pPr marL="342900" lvl="0" indent="-342900" algn="just">
              <a:buFont typeface="Wingdings" panose="05000000000000000000" pitchFamily="2" charset="2"/>
              <a:buChar char="Ø"/>
            </a:pPr>
            <a:r>
              <a:rPr lang="ru-RU" sz="2200" dirty="0"/>
              <a:t>Временные сотрудники и персонал, работающий в особых условиях окружающей среды, должны быть надлежащим образом обучены, сертифицированы или контролироваться компетентным лицом для работы в таких условиях труда.</a:t>
            </a:r>
          </a:p>
          <a:p>
            <a:pPr marL="342900" lvl="0" indent="-342900" algn="just">
              <a:buFont typeface="Wingdings" panose="05000000000000000000" pitchFamily="2" charset="2"/>
              <a:buChar char="Ø"/>
            </a:pPr>
            <a:r>
              <a:rPr lang="ru-RU" sz="2200" dirty="0"/>
              <a:t>Примечание. Дополнительную информацию о рабочей среде можно найти в </a:t>
            </a:r>
            <a:r>
              <a:rPr lang="en-US" sz="2200" dirty="0"/>
              <a:t>ISO</a:t>
            </a:r>
            <a:r>
              <a:rPr lang="ru-RU" sz="2200" dirty="0"/>
              <a:t> 14644 и </a:t>
            </a:r>
            <a:r>
              <a:rPr lang="en-US" sz="2200" dirty="0"/>
              <a:t>ISO</a:t>
            </a:r>
            <a:r>
              <a:rPr lang="ru-RU" sz="2200" dirty="0"/>
              <a:t> 14698.</a:t>
            </a:r>
          </a:p>
          <a:p>
            <a:pPr algn="just"/>
            <a:endParaRPr lang="en-US" sz="2400" dirty="0" smtClean="0"/>
          </a:p>
          <a:p>
            <a:pPr algn="just"/>
            <a:endParaRPr lang="en-US" sz="2400" dirty="0" smtClean="0"/>
          </a:p>
          <a:p>
            <a:pPr algn="just"/>
            <a:endParaRPr lang="ru-RU" sz="2400" dirty="0"/>
          </a:p>
        </p:txBody>
      </p:sp>
    </p:spTree>
    <p:extLst>
      <p:ext uri="{BB962C8B-B14F-4D97-AF65-F5344CB8AC3E}">
        <p14:creationId xmlns:p14="http://schemas.microsoft.com/office/powerpoint/2010/main" val="220889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a:extLst>
              <a:ext uri="{FF2B5EF4-FFF2-40B4-BE49-F238E27FC236}">
                <a16:creationId xmlns:a16="http://schemas.microsoft.com/office/drawing/2014/main" xmlns="" id="{337F4F8C-36B0-4DEE-8AA3-2EEA53A20B7A}"/>
              </a:ext>
            </a:extLst>
          </p:cNvPr>
          <p:cNvSpPr>
            <a:spLocks noGrp="1"/>
          </p:cNvSpPr>
          <p:nvPr>
            <p:ph type="title"/>
          </p:nvPr>
        </p:nvSpPr>
        <p:spPr>
          <a:xfrm>
            <a:off x="776461" y="396769"/>
            <a:ext cx="5257800" cy="1325563"/>
          </a:xfrm>
        </p:spPr>
        <p:txBody>
          <a:bodyPr/>
          <a:lstStyle/>
          <a:p>
            <a:r>
              <a:rPr lang="ru-RU" dirty="0" smtClean="0"/>
              <a:t> </a:t>
            </a:r>
            <a:endParaRPr lang="ru-RU" dirty="0">
              <a:solidFill>
                <a:srgbClr val="2191C9"/>
              </a:solidFill>
            </a:endParaRPr>
          </a:p>
        </p:txBody>
      </p:sp>
      <p:sp>
        <p:nvSpPr>
          <p:cNvPr id="17" name="Прямоугольник 16">
            <a:extLst>
              <a:ext uri="{FF2B5EF4-FFF2-40B4-BE49-F238E27FC236}">
                <a16:creationId xmlns:a16="http://schemas.microsoft.com/office/drawing/2014/main" xmlns="" id="{704C62DA-6304-485B-B8F3-C76176D2001B}"/>
              </a:ext>
            </a:extLst>
          </p:cNvPr>
          <p:cNvSpPr/>
          <p:nvPr/>
        </p:nvSpPr>
        <p:spPr>
          <a:xfrm>
            <a:off x="776461" y="3629513"/>
            <a:ext cx="5625000" cy="400110"/>
          </a:xfrm>
          <a:prstGeom prst="rect">
            <a:avLst/>
          </a:prstGeom>
        </p:spPr>
        <p:txBody>
          <a:bodyPr wrap="square">
            <a:spAutoFit/>
          </a:bodyPr>
          <a:lstStyle/>
          <a:p>
            <a:r>
              <a:rPr lang="ru-RU" sz="2000" b="1" dirty="0" smtClean="0"/>
              <a:t> </a:t>
            </a:r>
            <a:endParaRPr lang="ru-RU" dirty="0"/>
          </a:p>
        </p:txBody>
      </p:sp>
      <p:sp>
        <p:nvSpPr>
          <p:cNvPr id="19" name="Прямоугольник 18">
            <a:extLst>
              <a:ext uri="{FF2B5EF4-FFF2-40B4-BE49-F238E27FC236}">
                <a16:creationId xmlns:a16="http://schemas.microsoft.com/office/drawing/2014/main" xmlns="" id="{BE105C68-BB11-4B9E-AA0D-09E262934B6A}"/>
              </a:ext>
            </a:extLst>
          </p:cNvPr>
          <p:cNvSpPr/>
          <p:nvPr/>
        </p:nvSpPr>
        <p:spPr>
          <a:xfrm>
            <a:off x="776461" y="5600251"/>
            <a:ext cx="5625000" cy="369332"/>
          </a:xfrm>
          <a:prstGeom prst="rect">
            <a:avLst/>
          </a:prstGeom>
        </p:spPr>
        <p:txBody>
          <a:bodyPr wrap="square">
            <a:spAutoFit/>
          </a:bodyPr>
          <a:lstStyle/>
          <a:p>
            <a:r>
              <a:rPr lang="ru-RU" dirty="0" smtClean="0"/>
              <a:t> </a:t>
            </a:r>
            <a:endParaRPr lang="ru-RU" dirty="0"/>
          </a:p>
        </p:txBody>
      </p:sp>
      <p:sp>
        <p:nvSpPr>
          <p:cNvPr id="2" name="Прямоугольник 1"/>
          <p:cNvSpPr/>
          <p:nvPr/>
        </p:nvSpPr>
        <p:spPr>
          <a:xfrm>
            <a:off x="161761" y="182011"/>
            <a:ext cx="11745000" cy="2903102"/>
          </a:xfrm>
          <a:prstGeom prst="rect">
            <a:avLst/>
          </a:prstGeom>
        </p:spPr>
        <p:txBody>
          <a:bodyPr wrap="square">
            <a:spAutoFit/>
          </a:bodyPr>
          <a:lstStyle/>
          <a:p>
            <a:pPr indent="449580" algn="just">
              <a:lnSpc>
                <a:spcPct val="115000"/>
              </a:lnSpc>
              <a:spcAft>
                <a:spcPts val="1000"/>
              </a:spcAft>
            </a:pPr>
            <a:r>
              <a:rPr lang="en-US" sz="2000" dirty="0" smtClean="0"/>
              <a:t>	</a:t>
            </a:r>
            <a:r>
              <a:rPr lang="ru-RU" sz="2000" dirty="0" smtClean="0"/>
              <a:t>Рабочая </a:t>
            </a:r>
            <a:r>
              <a:rPr lang="ru-RU" sz="2000" dirty="0"/>
              <a:t>среда для функционирования процессов - это совокупность и интеграция различных условий и влияний (экологических, физических, внешних и психологических), в которых выполняются работа и процессы и которые влияют на процесс, - серии действий, которые реализуют или поддерживают реализация товаров и услуг и ее результаты. </a:t>
            </a:r>
            <a:r>
              <a:rPr lang="ru-RU" sz="2000" dirty="0" smtClean="0"/>
              <a:t>Рабочая</a:t>
            </a:r>
            <a:r>
              <a:rPr lang="en-US" sz="2000" dirty="0" smtClean="0"/>
              <a:t> </a:t>
            </a:r>
            <a:r>
              <a:rPr lang="ru-RU" sz="2000" dirty="0"/>
              <a:t>среда является составной. Обстоятельства, объекты или условия, в которых выполняется процесс, и элементы процесса, такие как ресурсы или выходы, окружены. Комплекс физических, химических и биотических факторов, окружающих процесс и его элементы, такие как ресурсы или результаты. Набор социальных и культурных условий, которые влияют на процесс и его элементы, такие как человеческие ресурсы.</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Текст 2"/>
          <p:cNvSpPr>
            <a:spLocks noGrp="1"/>
          </p:cNvSpPr>
          <p:nvPr>
            <p:ph type="body" sz="quarter" idx="11"/>
          </p:nvPr>
        </p:nvSpPr>
        <p:spPr>
          <a:xfrm>
            <a:off x="232141" y="3031268"/>
            <a:ext cx="11604239" cy="4049712"/>
          </a:xfrm>
        </p:spPr>
        <p:txBody>
          <a:bodyPr>
            <a:normAutofit fontScale="70000" lnSpcReduction="20000"/>
          </a:bodyPr>
          <a:lstStyle/>
          <a:p>
            <a:pPr marL="0" indent="0" algn="just">
              <a:buNone/>
            </a:pPr>
            <a:r>
              <a:rPr lang="en-US" dirty="0" smtClean="0"/>
              <a:t>	</a:t>
            </a:r>
            <a:r>
              <a:rPr lang="ru-RU" dirty="0" smtClean="0"/>
              <a:t>Требования </a:t>
            </a:r>
            <a:r>
              <a:rPr lang="ru-RU" dirty="0"/>
              <a:t>стандарта </a:t>
            </a:r>
            <a:r>
              <a:rPr lang="en-US" dirty="0"/>
              <a:t>ISO</a:t>
            </a:r>
            <a:r>
              <a:rPr lang="ru-RU" dirty="0"/>
              <a:t> 13485 относятся ко всем областям, пространствам и холлам, которые обслуживают организацию для работы и реализации продуктов или услуг. Эти условия включены в следующие категории: физические элементы рабочих пространств, факторы, которые могут влиять на процессы и действия, а также ресурсы, которые необходимы или управляют действиями в рабочих областях. Эти три показателя измеряются с использованием трех параметров:</a:t>
            </a:r>
          </a:p>
          <a:p>
            <a:pPr marL="0" indent="0" algn="just">
              <a:buNone/>
            </a:pPr>
            <a:r>
              <a:rPr lang="ru-RU" dirty="0"/>
              <a:t>1. Способность рабочей среды поддерживать ресурсы, управляющие бизнес-деятельностью.</a:t>
            </a:r>
          </a:p>
          <a:p>
            <a:pPr marL="0" indent="0" algn="just">
              <a:buNone/>
            </a:pPr>
            <a:r>
              <a:rPr lang="ru-RU" dirty="0"/>
              <a:t>2. Способность рабочей среды поддерживать безопасность продукции - условия защиты, которые были определены как необходимые для безопасности медицинского изделия и требуемые для предотвращения несоответствий.</a:t>
            </a:r>
          </a:p>
          <a:p>
            <a:pPr marL="0" indent="0" algn="just">
              <a:buNone/>
            </a:pPr>
            <a:r>
              <a:rPr lang="ru-RU" dirty="0"/>
              <a:t>3. Способность действий и операций в рабочей среде, необходимых для достижения ожидаемых результатов и требований к продукции в соответствии с требованиями заказчика, безопасности и нормативными требованиями.</a:t>
            </a:r>
          </a:p>
          <a:p>
            <a:pPr marL="0" indent="0" algn="just">
              <a:buNone/>
            </a:pPr>
            <a:r>
              <a:rPr lang="en-US" dirty="0" smtClean="0"/>
              <a:t>	</a:t>
            </a:r>
            <a:r>
              <a:rPr lang="ru-RU" dirty="0" smtClean="0"/>
              <a:t>Это </a:t>
            </a:r>
            <a:r>
              <a:rPr lang="ru-RU" dirty="0"/>
              <a:t>обеспечит соответствие продуктов и услуг требованиям потребителей, безопасности и нормативным требованиям. </a:t>
            </a:r>
          </a:p>
          <a:p>
            <a:pPr marL="0" indent="0">
              <a:buNone/>
            </a:pPr>
            <a:endParaRPr lang="ru-RU" dirty="0"/>
          </a:p>
        </p:txBody>
      </p:sp>
    </p:spTree>
    <p:extLst>
      <p:ext uri="{BB962C8B-B14F-4D97-AF65-F5344CB8AC3E}">
        <p14:creationId xmlns:p14="http://schemas.microsoft.com/office/powerpoint/2010/main" val="370643206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en-US" dirty="0" smtClean="0"/>
              <a:t> </a:t>
            </a:r>
            <a:endParaRPr lang="ru-RU" dirty="0"/>
          </a:p>
        </p:txBody>
      </p:sp>
      <p:sp>
        <p:nvSpPr>
          <p:cNvPr id="4" name="Текст 3"/>
          <p:cNvSpPr>
            <a:spLocks noGrp="1"/>
          </p:cNvSpPr>
          <p:nvPr>
            <p:ph type="body" sz="quarter" idx="11"/>
          </p:nvPr>
        </p:nvSpPr>
        <p:spPr>
          <a:xfrm>
            <a:off x="201000" y="639000"/>
            <a:ext cx="7560000" cy="6075000"/>
          </a:xfrm>
        </p:spPr>
        <p:txBody>
          <a:bodyPr numCol="1">
            <a:normAutofit/>
          </a:bodyPr>
          <a:lstStyle/>
          <a:p>
            <a:pPr marL="0" indent="0" algn="just">
              <a:buNone/>
            </a:pPr>
            <a:r>
              <a:rPr lang="en-US" sz="1800" dirty="0" smtClean="0"/>
              <a:t>	</a:t>
            </a:r>
            <a:r>
              <a:rPr lang="ru-RU" sz="1800" dirty="0" smtClean="0"/>
              <a:t>Прежде </a:t>
            </a:r>
            <a:r>
              <a:rPr lang="ru-RU" sz="1800" dirty="0"/>
              <a:t>чем мы начнем конкретно разбирать требования, я хотел бы начать с различия между инфраструктурой и рабочей средой. Когда в инфраструктуру входят машины, рабочая среда - это область вокруг машины, которая необходима для реализации продукции: место, где рабочий может управлять машиной, освещение над его или ее головой, шум вокруг рабочего места, который может повлиять на работника, и область, где хранятся результаты процесса. Для обслуживания и управления инфраструктурой потребуется план периодического контроля - в нашем примере план обслуживания машины. Поддержание рабочей среды потребует контроля за достижением определенных условий - периодический осмотр вокруг машины: чистота рабочего пространства, достаточное освещение, надлежащие условия хранения и безопасная рабочая среда. Когда инфраструктура включает складские помещения, технологическая среда учитывает условия, в которых медицинские устройства хранятся в этих залах: температуру, влажность, безопасность и т. Д. Техническое обслуживание складских помещений и управление ими, поскольку инфраструктура потребует проведения работ по техническому обслуживанию здания или электрообслуживания, гарантируя, что здание не рухнет. Для этого также потребуется система экологического контроля температуры и влажности, а также система сигнализации для обеспечения безопасности. Примеры производственных сред и пространств включают лаборатории, логистические центры, склады, чистые помещения, производственные цеха, магазины, погрузочные площадки, конференц-залы, раздевалки и офисы.</a:t>
            </a:r>
            <a:endParaRPr lang="ru-RU" sz="1800" dirty="0"/>
          </a:p>
        </p:txBody>
      </p:sp>
      <p:sp>
        <p:nvSpPr>
          <p:cNvPr id="6" name="Прямоугольник 5"/>
          <p:cNvSpPr/>
          <p:nvPr/>
        </p:nvSpPr>
        <p:spPr>
          <a:xfrm>
            <a:off x="-891113" y="177919"/>
            <a:ext cx="8370000" cy="461665"/>
          </a:xfrm>
          <a:prstGeom prst="rect">
            <a:avLst/>
          </a:prstGeom>
        </p:spPr>
        <p:txBody>
          <a:bodyPr wrap="square">
            <a:spAutoFit/>
          </a:bodyPr>
          <a:lstStyle/>
          <a:p>
            <a:pPr algn="ctr"/>
            <a:r>
              <a:rPr lang="ru-RU" sz="2400" dirty="0"/>
              <a:t>Технологическая среда против инфраструктуры</a:t>
            </a:r>
            <a:endParaRPr lang="ru-RU" sz="2400" dirty="0"/>
          </a:p>
        </p:txBody>
      </p:sp>
      <p:pic>
        <p:nvPicPr>
          <p:cNvPr id="2050" name="Picture 2" descr="Evolving the Remote Work Environment With Cloud-Ready Infrastructure –  MeriTal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1000" y="999000"/>
            <a:ext cx="4420878" cy="24867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7086000" y="6467779"/>
            <a:ext cx="6096000" cy="246221"/>
          </a:xfrm>
          <a:prstGeom prst="rect">
            <a:avLst/>
          </a:prstGeom>
        </p:spPr>
        <p:txBody>
          <a:bodyPr>
            <a:spAutoFit/>
          </a:bodyPr>
          <a:lstStyle/>
          <a:p>
            <a:r>
              <a:rPr lang="ru-RU" sz="1000" dirty="0"/>
              <a:t>https://www.meritalk.com/wp-content/uploads/2020/04/shutterstock_1090004609-min.jpg</a:t>
            </a:r>
          </a:p>
        </p:txBody>
      </p:sp>
    </p:spTree>
    <p:extLst>
      <p:ext uri="{BB962C8B-B14F-4D97-AF65-F5344CB8AC3E}">
        <p14:creationId xmlns:p14="http://schemas.microsoft.com/office/powerpoint/2010/main" val="1531021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81000" y="1224000"/>
            <a:ext cx="11527014" cy="4833499"/>
          </a:xfrm>
        </p:spPr>
        <p:txBody>
          <a:bodyPr numCol="2">
            <a:noAutofit/>
          </a:bodyPr>
          <a:lstStyle/>
          <a:p>
            <a:r>
              <a:rPr lang="ru-RU" sz="2400" dirty="0"/>
              <a:t/>
            </a:r>
            <a:br>
              <a:rPr lang="ru-RU" sz="2400" dirty="0"/>
            </a:br>
            <a:endParaRPr lang="ru-RU" sz="2100" dirty="0"/>
          </a:p>
        </p:txBody>
      </p:sp>
      <p:sp>
        <p:nvSpPr>
          <p:cNvPr id="4" name="Прямоугольник 3"/>
          <p:cNvSpPr/>
          <p:nvPr/>
        </p:nvSpPr>
        <p:spPr>
          <a:xfrm>
            <a:off x="0" y="200030"/>
            <a:ext cx="5342451" cy="461665"/>
          </a:xfrm>
          <a:prstGeom prst="rect">
            <a:avLst/>
          </a:prstGeom>
        </p:spPr>
        <p:txBody>
          <a:bodyPr wrap="square">
            <a:spAutoFit/>
          </a:bodyPr>
          <a:lstStyle/>
          <a:p>
            <a:r>
              <a:rPr lang="en-US" sz="2400" dirty="0"/>
              <a:t>O</a:t>
            </a:r>
            <a:r>
              <a:rPr lang="ru-RU" sz="2400" dirty="0" err="1"/>
              <a:t>пределение</a:t>
            </a:r>
            <a:r>
              <a:rPr lang="ru-RU" sz="2400" dirty="0"/>
              <a:t> технологической среды</a:t>
            </a:r>
            <a:endParaRPr lang="ru-RU" sz="2400" dirty="0"/>
          </a:p>
        </p:txBody>
      </p:sp>
      <p:sp>
        <p:nvSpPr>
          <p:cNvPr id="8" name="Прямоугольник 7"/>
          <p:cNvSpPr/>
          <p:nvPr/>
        </p:nvSpPr>
        <p:spPr>
          <a:xfrm>
            <a:off x="81499" y="656447"/>
            <a:ext cx="11826515" cy="5934958"/>
          </a:xfrm>
          <a:prstGeom prst="rect">
            <a:avLst/>
          </a:prstGeom>
        </p:spPr>
        <p:txBody>
          <a:bodyPr wrap="square">
            <a:spAutoFit/>
          </a:bodyPr>
          <a:lstStyle/>
          <a:p>
            <a:pPr indent="449580" algn="just">
              <a:lnSpc>
                <a:spcPct val="115000"/>
              </a:lnSpc>
              <a:spcAft>
                <a:spcPts val="1000"/>
              </a:spcAft>
            </a:pPr>
            <a:r>
              <a:rPr lang="ru-RU" sz="2000" dirty="0">
                <a:ea typeface="Calibri" panose="020F0502020204030204" pitchFamily="34" charset="0"/>
                <a:cs typeface="Arial" panose="020B0604020202020204" pitchFamily="34" charset="0"/>
              </a:rPr>
              <a:t>Определение необходимых условий и применение средств контроля для рабочей среды должны охватывать все различные области и масштабы процессов реализации. Например, хранение сырья, деталей и комплектующих; проходы для перевозки между отделами и районами; изготовление; и производственные цеха для производственно-монтажной деятельности. Чтобы охватить и идентифицировать все элементы производственной среды, которые могут повлиять на товары, услуги, персонал или процессы, необходимо провести обзор, анализ и оценку всех действий по реализации, процессов и их результатов. Цель обзора - понять взаимосвязь между продуктом, персоналом и средой, в которой они взаимодействуют. Этот обзор деятельности будет проводиться следующим образом:</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Анализ деятельности всех сотрудников. Результатом является список всех действий, которые поддерживаются рабочей средой.</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2000" dirty="0">
                <a:ea typeface="Calibri" panose="020F0502020204030204" pitchFamily="34" charset="0"/>
                <a:cs typeface="Arial" panose="020B0604020202020204" pitchFamily="34" charset="0"/>
              </a:rPr>
              <a:t>На следующем этапе вы проанализируете поведение на рабочих местах или рабочих станциях и вокруг них. Это необходимо для понимания того, как окружающая среда может повлиять на деятельность и, в конечном итоге, на Медицинское устройство и его характеристики.</a:t>
            </a:r>
            <a:endParaRPr lang="ru-RU" sz="16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2000" dirty="0">
                <a:ea typeface="Calibri" panose="020F0502020204030204" pitchFamily="34" charset="0"/>
                <a:cs typeface="Arial" panose="020B0604020202020204" pitchFamily="34" charset="0"/>
              </a:rPr>
              <a:t>Теперь, после понимания того, какие влияния имеют отношение к процессу и могут повлиять на его результаты, вы можете определить условия, которые необходимо контролировать для каждой среды.</a:t>
            </a:r>
            <a:endParaRPr lang="ru-RU" sz="1600" dirty="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Ø"/>
            </a:pPr>
            <a:r>
              <a:rPr lang="ru-RU" sz="2000" dirty="0">
                <a:ea typeface="Calibri" panose="020F0502020204030204" pitchFamily="34" charset="0"/>
                <a:cs typeface="Arial" panose="020B0604020202020204" pitchFamily="34" charset="0"/>
              </a:rPr>
              <a:t>На следующем этапе вы определите необходимые элементы управления и поведение в рабочей среде.</a:t>
            </a:r>
            <a:endParaRPr lang="ru-RU" sz="2000" dirty="0"/>
          </a:p>
        </p:txBody>
      </p:sp>
    </p:spTree>
    <p:extLst>
      <p:ext uri="{BB962C8B-B14F-4D97-AF65-F5344CB8AC3E}">
        <p14:creationId xmlns:p14="http://schemas.microsoft.com/office/powerpoint/2010/main" val="8423750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0" y="234000"/>
            <a:ext cx="8526000" cy="6269665"/>
          </a:xfrm>
          <a:prstGeom prst="rect">
            <a:avLst/>
          </a:prstGeom>
        </p:spPr>
        <p:txBody>
          <a:bodyPr wrap="square">
            <a:spAutoFit/>
          </a:bodyPr>
          <a:lstStyle/>
          <a:p>
            <a:pPr indent="449580" algn="just">
              <a:lnSpc>
                <a:spcPct val="115000"/>
              </a:lnSpc>
              <a:spcAft>
                <a:spcPts val="1000"/>
              </a:spcAft>
            </a:pPr>
            <a:r>
              <a:rPr lang="ru-RU" sz="1900" dirty="0">
                <a:ea typeface="Calibri" panose="020F0502020204030204" pitchFamily="34" charset="0"/>
                <a:cs typeface="Arial" panose="020B0604020202020204" pitchFamily="34" charset="0"/>
              </a:rPr>
              <a:t>Другим важным аспектом является влияние условий окружающей среды непосредственно на медицинское изделие и его характеристики или дополнения (например, упаковку). Цель состоит в том, чтобы изучить состояние медицинского устройства и изучить, какие условия могут повлиять на него, и как они интегрированы в рабочую среду или влияют на нее. Этот аспект будет рассмотрен следующим образом:</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Arial" panose="020B0604020202020204" pitchFamily="34" charset="0"/>
              </a:rPr>
              <a:t>Образец результата процесса - отбор образцов должен происходить в различных местах и на различных этапах реализации: полуфабрикат, сборочный узел или готовый продукт.</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900" dirty="0">
                <a:ea typeface="Calibri" panose="020F0502020204030204" pitchFamily="34" charset="0"/>
                <a:cs typeface="Arial" panose="020B0604020202020204" pitchFamily="34" charset="0"/>
              </a:rPr>
              <a:t>Изучение характеристик образца, понимание связи между образцом и окружающей средой, в которой он хранится. В ходе обследования будут выявлены условия окружающей среды, которые могут повлиять на продукцию или услуги.</a:t>
            </a:r>
            <a:endParaRPr lang="ru-RU" sz="190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1900" dirty="0">
                <a:ea typeface="Calibri" panose="020F0502020204030204" pitchFamily="34" charset="0"/>
                <a:cs typeface="Arial" panose="020B0604020202020204" pitchFamily="34" charset="0"/>
              </a:rPr>
              <a:t>На следующем этапе вы определите элементы управления, необходимые для обеспечения и поддержания (или устранения) этих условий.</a:t>
            </a:r>
            <a:endParaRPr lang="ru-RU" sz="1900" dirty="0">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ru-RU" sz="1900" dirty="0">
                <a:ea typeface="Calibri" panose="020F0502020204030204" pitchFamily="34" charset="0"/>
                <a:cs typeface="Arial" panose="020B0604020202020204" pitchFamily="34" charset="0"/>
              </a:rPr>
              <a:t>Если результаты анализа риска относятся к условиям рабочей среды, которые могут повлиять на медицинское устройство, они должны быть включены в этот обзор. Такие результаты можно найти в файле управления рисками.</a:t>
            </a:r>
            <a:endParaRPr lang="ru-RU" sz="1900" dirty="0"/>
          </a:p>
        </p:txBody>
      </p:sp>
      <p:pic>
        <p:nvPicPr>
          <p:cNvPr id="3074" name="Picture 2" descr="Environment Focus – An environmental lens on policies for better liv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26000" y="414000"/>
            <a:ext cx="3552862" cy="23271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6411000" y="6503665"/>
            <a:ext cx="6096000" cy="230832"/>
          </a:xfrm>
          <a:prstGeom prst="rect">
            <a:avLst/>
          </a:prstGeom>
        </p:spPr>
        <p:txBody>
          <a:bodyPr>
            <a:spAutoFit/>
          </a:bodyPr>
          <a:lstStyle/>
          <a:p>
            <a:r>
              <a:rPr lang="en-US" sz="900" dirty="0"/>
              <a:t>https://oecdenvironmentfocusblog.files.wordpress.com/2021/09/shutterstock-609086588-romolo-tavani.jpg?w=400</a:t>
            </a:r>
            <a:endParaRPr lang="ru-RU" sz="900" dirty="0"/>
          </a:p>
        </p:txBody>
      </p:sp>
    </p:spTree>
    <p:extLst>
      <p:ext uri="{BB962C8B-B14F-4D97-AF65-F5344CB8AC3E}">
        <p14:creationId xmlns:p14="http://schemas.microsoft.com/office/powerpoint/2010/main" val="8309994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96" y="-12879"/>
            <a:ext cx="4635000" cy="783499"/>
          </a:xfrm>
        </p:spPr>
        <p:txBody>
          <a:bodyPr>
            <a:noAutofit/>
          </a:bodyPr>
          <a:lstStyle/>
          <a:p>
            <a:r>
              <a:rPr lang="en-US" sz="2800" dirty="0" smtClean="0"/>
              <a:t> </a:t>
            </a:r>
            <a:endParaRPr lang="ru-RU" sz="2800" dirty="0"/>
          </a:p>
        </p:txBody>
      </p:sp>
      <p:sp>
        <p:nvSpPr>
          <p:cNvPr id="4" name="Текст 3"/>
          <p:cNvSpPr>
            <a:spLocks noGrp="1"/>
          </p:cNvSpPr>
          <p:nvPr>
            <p:ph type="body" sz="quarter" idx="11"/>
          </p:nvPr>
        </p:nvSpPr>
        <p:spPr>
          <a:xfrm>
            <a:off x="111000" y="864000"/>
            <a:ext cx="11745000" cy="5670000"/>
          </a:xfrm>
        </p:spPr>
        <p:txBody>
          <a:bodyPr numCol="2">
            <a:normAutofit fontScale="70000" lnSpcReduction="20000"/>
          </a:bodyPr>
          <a:lstStyle/>
          <a:p>
            <a:pPr algn="just">
              <a:buFont typeface="Wingdings" panose="05000000000000000000" pitchFamily="2" charset="2"/>
              <a:buChar char="Ø"/>
            </a:pPr>
            <a:r>
              <a:rPr lang="ru-RU" dirty="0"/>
              <a:t>Помимо средств контроля, требуемых стандартом </a:t>
            </a:r>
            <a:r>
              <a:rPr lang="en-US" dirty="0"/>
              <a:t>ISO</a:t>
            </a:r>
            <a:r>
              <a:rPr lang="ru-RU" dirty="0"/>
              <a:t> 13485, местные, национальные или международные нормативные требования могут потребовать создания и поддержания дополнительных политик, ограничений и специальных средств контроля рабочей среды. Например, </a:t>
            </a:r>
            <a:r>
              <a:rPr lang="en-US" dirty="0"/>
              <a:t>FDA CFR</a:t>
            </a:r>
            <a:r>
              <a:rPr lang="ru-RU" dirty="0"/>
              <a:t> 21 </a:t>
            </a:r>
            <a:r>
              <a:rPr lang="en-US" dirty="0"/>
              <a:t>SEC</a:t>
            </a:r>
            <a:r>
              <a:rPr lang="ru-RU" dirty="0"/>
              <a:t> 820.150 специально требует, чтобы СОП устанавливала и поддерживала процедуры контроля зон хранения и складских помещений для продукта, чтобы предотвратить перепутывание, повреждение, порчу, загрязнение или другие неблагоприятные воздействия на медицинское устройство. Когда такие нормативные требования применимы и требуются, они должны быть включены в планирование мер контроля.</a:t>
            </a:r>
            <a:endParaRPr lang="ru-RU" sz="2000" dirty="0"/>
          </a:p>
          <a:p>
            <a:pPr lvl="0" algn="just">
              <a:buFont typeface="Wingdings" panose="05000000000000000000" pitchFamily="2" charset="2"/>
              <a:buChar char="Ø"/>
            </a:pPr>
            <a:r>
              <a:rPr lang="ru-RU" dirty="0"/>
              <a:t>Такие нормативные требования должны быть определены - обратите внимание, что в разных регионах и регионах могут быть разные нормативные требования. Другими словами, везде, где распространяется медицинское устройство, вам необходимо определить нормативные требования, относящиеся к рабочей среде.</a:t>
            </a:r>
            <a:endParaRPr lang="ru-RU" sz="2000" dirty="0"/>
          </a:p>
          <a:p>
            <a:pPr lvl="0" algn="just">
              <a:buFont typeface="Wingdings" panose="05000000000000000000" pitchFamily="2" charset="2"/>
              <a:buChar char="Ø"/>
            </a:pPr>
            <a:r>
              <a:rPr lang="ru-RU" dirty="0"/>
              <a:t>Должны быть идентифицированы элементы рабочей среды, относящиеся к нормативным требованиям.</a:t>
            </a:r>
            <a:endParaRPr lang="ru-RU" sz="2000" dirty="0"/>
          </a:p>
          <a:p>
            <a:pPr lvl="0" algn="just">
              <a:buFont typeface="Wingdings" panose="05000000000000000000" pitchFamily="2" charset="2"/>
              <a:buChar char="Ø"/>
            </a:pPr>
            <a:r>
              <a:rPr lang="ru-RU" dirty="0"/>
              <a:t>Условия, к которым относятся нормативные требования, должны быть определены.</a:t>
            </a:r>
            <a:endParaRPr lang="ru-RU" sz="2000" dirty="0"/>
          </a:p>
          <a:p>
            <a:pPr lvl="0" algn="just">
              <a:buFont typeface="Wingdings" panose="05000000000000000000" pitchFamily="2" charset="2"/>
              <a:buChar char="Ø"/>
            </a:pPr>
            <a:r>
              <a:rPr lang="ru-RU" dirty="0"/>
              <a:t>Требуемые средства контроля должны быть запланированы и интегрированы в СМК:</a:t>
            </a:r>
            <a:endParaRPr lang="ru-RU" sz="2000" dirty="0"/>
          </a:p>
          <a:p>
            <a:pPr marL="0" indent="0" algn="just">
              <a:buNone/>
            </a:pPr>
            <a:r>
              <a:rPr lang="ru-RU" dirty="0"/>
              <a:t> </a:t>
            </a:r>
            <a:endParaRPr lang="ru-RU" sz="2000" dirty="0"/>
          </a:p>
          <a:p>
            <a:pPr lvl="1"/>
            <a:r>
              <a:rPr lang="ru-RU" dirty="0"/>
              <a:t>Средства управления должны быть спланированы и интегрированы в рабочую среду.</a:t>
            </a:r>
            <a:endParaRPr lang="ru-RU" sz="1800" dirty="0"/>
          </a:p>
          <a:p>
            <a:pPr lvl="1"/>
            <a:r>
              <a:rPr lang="ru-RU" dirty="0"/>
              <a:t>Ожидаемые мероприятия должны быть спланированы и реализованы.</a:t>
            </a:r>
            <a:endParaRPr lang="ru-RU" sz="1800" dirty="0"/>
          </a:p>
          <a:p>
            <a:pPr lvl="1"/>
            <a:r>
              <a:rPr lang="ru-RU" dirty="0"/>
              <a:t>Должна быть создана соответствующая документация.</a:t>
            </a:r>
            <a:endParaRPr lang="ru-RU" sz="1800" dirty="0"/>
          </a:p>
          <a:p>
            <a:pPr lvl="1"/>
            <a:r>
              <a:rPr lang="ru-RU" dirty="0"/>
              <a:t>Соответствующие сотрудники должны быть обучены:</a:t>
            </a:r>
            <a:endParaRPr lang="ru-RU" sz="1800" dirty="0"/>
          </a:p>
          <a:p>
            <a:pPr lvl="1"/>
            <a:r>
              <a:rPr lang="ru-RU" dirty="0"/>
              <a:t>Обучение должно быть запланировано и задокументировано.</a:t>
            </a:r>
            <a:endParaRPr lang="ru-RU" sz="1800" dirty="0"/>
          </a:p>
          <a:p>
            <a:pPr algn="just">
              <a:buFont typeface="Wingdings" panose="05000000000000000000" pitchFamily="2" charset="2"/>
              <a:buChar char="Ø"/>
            </a:pPr>
            <a:r>
              <a:rPr lang="ru-RU" dirty="0"/>
              <a:t>Свидетельства о проведении обучения назначенных сотрудников должны быть сохранены.</a:t>
            </a:r>
            <a:endParaRPr lang="ru-RU" dirty="0"/>
          </a:p>
        </p:txBody>
      </p:sp>
      <p:sp>
        <p:nvSpPr>
          <p:cNvPr id="5" name="Прямоугольник 4"/>
          <p:cNvSpPr/>
          <p:nvPr/>
        </p:nvSpPr>
        <p:spPr>
          <a:xfrm>
            <a:off x="514969" y="229457"/>
            <a:ext cx="11340000" cy="587853"/>
          </a:xfrm>
          <a:prstGeom prst="rect">
            <a:avLst/>
          </a:prstGeom>
        </p:spPr>
        <p:txBody>
          <a:bodyPr wrap="square">
            <a:spAutoFit/>
          </a:bodyPr>
          <a:lstStyle/>
          <a:p>
            <a:pPr marL="457200" algn="ctr">
              <a:lnSpc>
                <a:spcPct val="115000"/>
              </a:lnSpc>
              <a:spcAft>
                <a:spcPts val="1000"/>
              </a:spcAft>
            </a:pPr>
            <a:r>
              <a:rPr lang="ru-RU" sz="2800" dirty="0">
                <a:ea typeface="Calibri" panose="020F0502020204030204" pitchFamily="34" charset="0"/>
                <a:cs typeface="Arial" panose="020B0604020202020204" pitchFamily="34" charset="0"/>
              </a:rPr>
              <a:t>Нормативные требования к контролю производственной среды</a:t>
            </a:r>
            <a:endParaRPr lang="ru-RU" sz="20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8462355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226" y="496670"/>
            <a:ext cx="6353364" cy="6186309"/>
          </a:xfrm>
          <a:prstGeom prst="rect">
            <a:avLst/>
          </a:prstGeom>
        </p:spPr>
        <p:txBody>
          <a:bodyPr wrap="square">
            <a:spAutoFit/>
          </a:bodyPr>
          <a:lstStyle/>
          <a:p>
            <a:pPr algn="just"/>
            <a:r>
              <a:rPr lang="en-US" dirty="0" smtClean="0"/>
              <a:t>	</a:t>
            </a:r>
            <a:r>
              <a:rPr lang="ru-RU" dirty="0" smtClean="0"/>
              <a:t>Что </a:t>
            </a:r>
            <a:r>
              <a:rPr lang="ru-RU" dirty="0"/>
              <a:t>касается человеческих ресурсов, то основной риск - это загрязнение рабочей среды в результате распространения как микроорганизмов, так и частиц. Такое загрязнение может отрицательно повлиять на медицинское устройство. Ситуации и процессы, в которых здоровье сотрудников имеет решающее значение, могут относиться к действиям по стерилизации и чистоте. Нездоровые сотрудники могут повлиять на эти зоны и уровень чистоты. Чтобы повысить осведомленность сотрудников о проблеме,</a:t>
            </a:r>
          </a:p>
          <a:p>
            <a:pPr marL="285750" lvl="0" indent="-285750" algn="just">
              <a:buFont typeface="Wingdings" panose="05000000000000000000" pitchFamily="2" charset="2"/>
              <a:buChar char="Ø"/>
            </a:pPr>
            <a:r>
              <a:rPr lang="ru-RU" dirty="0"/>
              <a:t>Организация может инициировать политику здоровья с индикаторами здоровья, которые определяют здоровые ситуации.</a:t>
            </a:r>
          </a:p>
          <a:p>
            <a:pPr marL="285750" lvl="0" indent="-285750" algn="just">
              <a:buFont typeface="Wingdings" panose="05000000000000000000" pitchFamily="2" charset="2"/>
              <a:buChar char="Ø"/>
            </a:pPr>
            <a:r>
              <a:rPr lang="ru-RU" dirty="0"/>
              <a:t>Применимые нормативные требования в отношении здоровья сотрудников должны быть определены, а соответствующие меры контроля должны быть учтены в политике.</a:t>
            </a:r>
          </a:p>
          <a:p>
            <a:pPr marL="285750" lvl="0" indent="-285750" algn="just">
              <a:buFont typeface="Wingdings" panose="05000000000000000000" pitchFamily="2" charset="2"/>
              <a:buChar char="Ø"/>
            </a:pPr>
            <a:r>
              <a:rPr lang="ru-RU" dirty="0"/>
              <a:t>Применимые риски и результаты управления рисками должны быть учтены в политике.</a:t>
            </a:r>
          </a:p>
          <a:p>
            <a:pPr marL="285750" lvl="0" indent="-285750" algn="just">
              <a:buFont typeface="Wingdings" panose="05000000000000000000" pitchFamily="2" charset="2"/>
              <a:buChar char="Ø"/>
            </a:pPr>
            <a:r>
              <a:rPr lang="ru-RU" dirty="0"/>
              <a:t>Политика должна быть доведена до сведения сотрудников с акцентом на важность этого вопроса.</a:t>
            </a:r>
          </a:p>
          <a:p>
            <a:pPr marL="285750" lvl="0" indent="-285750" algn="just">
              <a:buFont typeface="Wingdings" panose="05000000000000000000" pitchFamily="2" charset="2"/>
              <a:buChar char="Ø"/>
            </a:pPr>
            <a:r>
              <a:rPr lang="ru-RU" dirty="0"/>
              <a:t>Сотрудники должны знать, когда и как они могут сообщить о состоянии здоровья</a:t>
            </a:r>
            <a:r>
              <a:rPr lang="ru-RU" dirty="0" smtClean="0"/>
              <a:t>.</a:t>
            </a:r>
            <a:r>
              <a:rPr lang="en-US" dirty="0" smtClean="0"/>
              <a:t> </a:t>
            </a:r>
            <a:endParaRPr lang="ru-RU" dirty="0"/>
          </a:p>
        </p:txBody>
      </p:sp>
      <p:sp>
        <p:nvSpPr>
          <p:cNvPr id="2" name="Прямоугольник 1"/>
          <p:cNvSpPr/>
          <p:nvPr/>
        </p:nvSpPr>
        <p:spPr>
          <a:xfrm>
            <a:off x="7226" y="151170"/>
            <a:ext cx="10035000" cy="461665"/>
          </a:xfrm>
          <a:prstGeom prst="rect">
            <a:avLst/>
          </a:prstGeom>
        </p:spPr>
        <p:txBody>
          <a:bodyPr wrap="square">
            <a:spAutoFit/>
          </a:bodyPr>
          <a:lstStyle/>
          <a:p>
            <a:r>
              <a:rPr lang="ru-RU" sz="2400"/>
              <a:t>Разработка политики в отношении здоровья человеческих ресурсов</a:t>
            </a:r>
          </a:p>
        </p:txBody>
      </p:sp>
      <p:pic>
        <p:nvPicPr>
          <p:cNvPr id="4098" name="Picture 2" descr="What is Public Health Policy? | Columbia Public Heal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1000" y="819000"/>
            <a:ext cx="5422076" cy="30150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5466000" y="6460834"/>
            <a:ext cx="8108066" cy="230832"/>
          </a:xfrm>
          <a:prstGeom prst="rect">
            <a:avLst/>
          </a:prstGeom>
        </p:spPr>
        <p:txBody>
          <a:bodyPr wrap="square">
            <a:spAutoFit/>
          </a:bodyPr>
          <a:lstStyle/>
          <a:p>
            <a:r>
              <a:rPr lang="ru-RU" sz="900" dirty="0"/>
              <a:t>https://www.publichealth.columbia.edu/sites/default/files/styles/hero_1500x632/public/jpg/healthcare-reform-banner.jpg?itok=9YP9z5px</a:t>
            </a:r>
          </a:p>
        </p:txBody>
      </p:sp>
    </p:spTree>
    <p:extLst>
      <p:ext uri="{BB962C8B-B14F-4D97-AF65-F5344CB8AC3E}">
        <p14:creationId xmlns:p14="http://schemas.microsoft.com/office/powerpoint/2010/main" val="16819055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201000" y="810959"/>
            <a:ext cx="11839226" cy="2250000"/>
          </a:xfrm>
        </p:spPr>
        <p:txBody>
          <a:bodyPr numCol="1">
            <a:noAutofit/>
          </a:bodyPr>
          <a:lstStyle/>
          <a:p>
            <a:pPr marL="0" indent="0" algn="just">
              <a:buNone/>
            </a:pPr>
            <a:r>
              <a:rPr lang="en-US" sz="2000" dirty="0" smtClean="0"/>
              <a:t>	</a:t>
            </a:r>
            <a:r>
              <a:rPr lang="ru-RU" sz="2000" dirty="0" smtClean="0"/>
              <a:t>Следующая </a:t>
            </a:r>
            <a:r>
              <a:rPr lang="ru-RU" sz="2000" dirty="0"/>
              <a:t>ссылка на человеческие ресурсы касается найма и интеграции временного персонала в назначенную рабочую среду. Акцент здесь делается на требовании определения потребностей в обучении и разработки методов обучения поведению и поведению в рабочей среде при приеме и сертификации временного персонала:</a:t>
            </a:r>
          </a:p>
          <a:p>
            <a:pPr lvl="0" algn="just">
              <a:buFont typeface="Wingdings" panose="05000000000000000000" pitchFamily="2" charset="2"/>
              <a:buChar char="Ø"/>
            </a:pPr>
            <a:r>
              <a:rPr lang="en-US" sz="2000" dirty="0" smtClean="0"/>
              <a:t> </a:t>
            </a:r>
            <a:r>
              <a:rPr lang="ru-RU" sz="2000" dirty="0" smtClean="0"/>
              <a:t>Временный </a:t>
            </a:r>
            <a:r>
              <a:rPr lang="ru-RU" sz="2000" dirty="0"/>
              <a:t>персонал должен быть обучен и аттестован для работы в особой рабочей среде с особыми условиями.</a:t>
            </a:r>
          </a:p>
          <a:p>
            <a:pPr lvl="0" algn="just">
              <a:buFont typeface="Wingdings" panose="05000000000000000000" pitchFamily="2" charset="2"/>
              <a:buChar char="Ø"/>
            </a:pPr>
            <a:r>
              <a:rPr lang="en-US" sz="2000" dirty="0" smtClean="0"/>
              <a:t> </a:t>
            </a:r>
            <a:r>
              <a:rPr lang="ru-RU" sz="2000" dirty="0" smtClean="0"/>
              <a:t>Организация </a:t>
            </a:r>
            <a:r>
              <a:rPr lang="ru-RU" sz="2000" dirty="0"/>
              <a:t>должна вести необходимую документацию: план обучения, формы для сертификации и так далее.</a:t>
            </a:r>
          </a:p>
          <a:p>
            <a:pPr lvl="0" algn="just">
              <a:buFont typeface="Wingdings" panose="05000000000000000000" pitchFamily="2" charset="2"/>
              <a:buChar char="Ø"/>
            </a:pPr>
            <a:r>
              <a:rPr lang="en-US" sz="2000" dirty="0" smtClean="0"/>
              <a:t> </a:t>
            </a:r>
            <a:r>
              <a:rPr lang="ru-RU" sz="2000" dirty="0" smtClean="0"/>
              <a:t>Интеграция </a:t>
            </a:r>
            <a:r>
              <a:rPr lang="ru-RU" sz="2000" dirty="0"/>
              <a:t>и работа такого персонала будет контролироваться обученным лицом: человеком, знакомым с особыми условиями, который понимает важность выполнения определенных инструкций для работы в этих условиях.</a:t>
            </a:r>
          </a:p>
          <a:p>
            <a:pPr lvl="0" algn="just">
              <a:buFont typeface="Wingdings" panose="05000000000000000000" pitchFamily="2" charset="2"/>
              <a:buChar char="Ø"/>
            </a:pPr>
            <a:r>
              <a:rPr lang="en-US" sz="2000" dirty="0" smtClean="0"/>
              <a:t> </a:t>
            </a:r>
            <a:r>
              <a:rPr lang="ru-RU" sz="2000" dirty="0" smtClean="0"/>
              <a:t>Все </a:t>
            </a:r>
            <a:r>
              <a:rPr lang="ru-RU" sz="2000" dirty="0"/>
              <a:t>требования данного пункта применяются к этому вопросу, и организация должна разработать и внедрить специальные методы обучения для временных сотрудников. Этот вопрос должен быть включен в методы обучения организации, как требуется в предыдущем пункте: планирование обучения, установка программ, выполнение и оценка.</a:t>
            </a:r>
          </a:p>
          <a:p>
            <a:pPr lvl="0" algn="just">
              <a:buFont typeface="Wingdings" panose="05000000000000000000" pitchFamily="2" charset="2"/>
              <a:buChar char="Ø"/>
            </a:pPr>
            <a:r>
              <a:rPr lang="en-US" sz="2000" dirty="0" smtClean="0"/>
              <a:t> </a:t>
            </a:r>
            <a:r>
              <a:rPr lang="ru-RU" sz="2000" dirty="0" smtClean="0"/>
              <a:t>Записи </a:t>
            </a:r>
            <a:r>
              <a:rPr lang="ru-RU" sz="2000" dirty="0"/>
              <a:t>и доказательства, подтверждающие их соответствующую компетенцию, должны поддерживаться и контролироваться: доказательства необходимого образования, записи прохождения обучения и сертификаты сотрудников для работы в особых условиях.</a:t>
            </a:r>
          </a:p>
          <a:p>
            <a:pPr marL="457200" lvl="1" indent="0" algn="just">
              <a:buNone/>
            </a:pPr>
            <a:endParaRPr lang="ru-RU" sz="3600" dirty="0"/>
          </a:p>
        </p:txBody>
      </p:sp>
      <p:sp>
        <p:nvSpPr>
          <p:cNvPr id="2" name="Прямоугольник 1"/>
          <p:cNvSpPr/>
          <p:nvPr/>
        </p:nvSpPr>
        <p:spPr>
          <a:xfrm>
            <a:off x="201000" y="2844000"/>
            <a:ext cx="5265000" cy="400110"/>
          </a:xfrm>
          <a:prstGeom prst="rect">
            <a:avLst/>
          </a:prstGeom>
        </p:spPr>
        <p:txBody>
          <a:bodyPr wrap="square">
            <a:spAutoFit/>
          </a:bodyPr>
          <a:lstStyle/>
          <a:p>
            <a:pPr algn="just"/>
            <a:r>
              <a:rPr lang="en-US" sz="2000" dirty="0"/>
              <a:t> </a:t>
            </a:r>
            <a:r>
              <a:rPr lang="en-US" sz="2000" dirty="0" smtClean="0"/>
              <a:t>     </a:t>
            </a:r>
            <a:endParaRPr lang="ru-RU" sz="2000" dirty="0"/>
          </a:p>
        </p:txBody>
      </p:sp>
      <p:sp>
        <p:nvSpPr>
          <p:cNvPr id="6" name="Прямоугольник 5"/>
          <p:cNvSpPr/>
          <p:nvPr/>
        </p:nvSpPr>
        <p:spPr>
          <a:xfrm>
            <a:off x="201000" y="287739"/>
            <a:ext cx="11991000" cy="523220"/>
          </a:xfrm>
          <a:prstGeom prst="rect">
            <a:avLst/>
          </a:prstGeom>
        </p:spPr>
        <p:txBody>
          <a:bodyPr wrap="square">
            <a:spAutoFit/>
          </a:bodyPr>
          <a:lstStyle/>
          <a:p>
            <a:pPr algn="ctr"/>
            <a:r>
              <a:rPr lang="ru-RU" sz="2800" dirty="0">
                <a:ea typeface="Calibri" panose="020F0502020204030204" pitchFamily="34" charset="0"/>
                <a:cs typeface="Arial" panose="020B0604020202020204" pitchFamily="34" charset="0"/>
              </a:rPr>
              <a:t>Временный персонал, необходимый для работы в производственной среде</a:t>
            </a:r>
            <a:endParaRPr lang="ru-RU" sz="2800" dirty="0"/>
          </a:p>
        </p:txBody>
      </p:sp>
    </p:spTree>
    <p:extLst>
      <p:ext uri="{BB962C8B-B14F-4D97-AF65-F5344CB8AC3E}">
        <p14:creationId xmlns:p14="http://schemas.microsoft.com/office/powerpoint/2010/main" val="1185241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4000" y="122939"/>
            <a:ext cx="5768439" cy="492122"/>
          </a:xfrm>
          <a:prstGeom prst="rect">
            <a:avLst/>
          </a:prstGeom>
        </p:spPr>
        <p:txBody>
          <a:bodyPr wrap="none">
            <a:spAutoFit/>
          </a:bodyPr>
          <a:lstStyle/>
          <a:p>
            <a:pPr indent="449580" algn="ctr">
              <a:lnSpc>
                <a:spcPct val="115000"/>
              </a:lnSpc>
              <a:spcAft>
                <a:spcPts val="1000"/>
              </a:spcAft>
            </a:pPr>
            <a:r>
              <a:rPr lang="ru-RU" sz="2400" dirty="0"/>
              <a:t>Поведение персонала в рабочей среде</a:t>
            </a:r>
            <a:endParaRPr lang="ru-RU" dirty="0">
              <a:effectLst/>
              <a:ea typeface="Calibri" panose="020F0502020204030204" pitchFamily="34" charset="0"/>
              <a:cs typeface="Times New Roman" panose="02020603050405020304" pitchFamily="18" charset="0"/>
            </a:endParaRPr>
          </a:p>
        </p:txBody>
      </p:sp>
      <p:sp>
        <p:nvSpPr>
          <p:cNvPr id="4" name="Прямоугольник 3"/>
          <p:cNvSpPr/>
          <p:nvPr/>
        </p:nvSpPr>
        <p:spPr>
          <a:xfrm>
            <a:off x="0" y="615061"/>
            <a:ext cx="7536000" cy="6109365"/>
          </a:xfrm>
          <a:prstGeom prst="rect">
            <a:avLst/>
          </a:prstGeom>
        </p:spPr>
        <p:txBody>
          <a:bodyPr wrap="square">
            <a:spAutoFit/>
          </a:bodyPr>
          <a:lstStyle/>
          <a:p>
            <a:pPr indent="449580" algn="just">
              <a:lnSpc>
                <a:spcPct val="115000"/>
              </a:lnSpc>
              <a:spcAft>
                <a:spcPts val="1000"/>
              </a:spcAft>
            </a:pPr>
            <a:r>
              <a:rPr lang="ru-RU" sz="2000" dirty="0">
                <a:ea typeface="Calibri" panose="020F0502020204030204" pitchFamily="34" charset="0"/>
                <a:cs typeface="Arial" panose="020B0604020202020204" pitchFamily="34" charset="0"/>
              </a:rPr>
              <a:t>Одним из наиболее важных элементов, влияющих на условия рабочей среды, является поведение и поведение человеческих ресурсов. Неправильные действия или поведение на рабочем месте могут отрицательно сказаться на характеристиках, безопасности и производительности Медицинского устройства. Чтобы повысить осведомленность сотрудников о проблеме, организация должна инициировать действия и средства контроля, которые позволят избежать негативных ситуаций. Чтобы идентифицировать действия и действия, которые могут повлиять на условия, организация должна идентифицировать все роли и функции, которые имеют контакт с рабочей средой и могут влиять на рабочую среду на двух уровнях: контакт с продуктом и операция по реализации. процессы и контакт с элементами рабочей среды, которые могут повлиять на ее условия. Должны быть проанализированы функции и роли всех процессов реализации: производство, транспортировка, хранение, качество, сервис, техническое обслуживание и очистка. </a:t>
            </a:r>
            <a:endParaRPr lang="ru-RU" sz="1600" dirty="0">
              <a:effectLst/>
              <a:ea typeface="Calibri" panose="020F0502020204030204" pitchFamily="34" charset="0"/>
              <a:cs typeface="Times New Roman" panose="02020603050405020304" pitchFamily="18" charset="0"/>
            </a:endParaRPr>
          </a:p>
        </p:txBody>
      </p:sp>
      <p:pic>
        <p:nvPicPr>
          <p:cNvPr id="5124" name="Picture 4" descr="Young office worker analyzing financial data in front of computer - Stock  Photo - Dissolv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6009" y="819000"/>
            <a:ext cx="4545000" cy="303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562948" y="6453581"/>
            <a:ext cx="6096000" cy="261610"/>
          </a:xfrm>
          <a:prstGeom prst="rect">
            <a:avLst/>
          </a:prstGeom>
        </p:spPr>
        <p:txBody>
          <a:bodyPr>
            <a:spAutoFit/>
          </a:bodyPr>
          <a:lstStyle/>
          <a:p>
            <a:r>
              <a:rPr lang="ru-RU" sz="1050" dirty="0"/>
              <a:t>https://cdn6.dissolve.com/p/D187_233_230/D187_233_230_1200.jpg</a:t>
            </a:r>
          </a:p>
        </p:txBody>
      </p:sp>
    </p:spTree>
    <p:extLst>
      <p:ext uri="{BB962C8B-B14F-4D97-AF65-F5344CB8AC3E}">
        <p14:creationId xmlns:p14="http://schemas.microsoft.com/office/powerpoint/2010/main" val="160365448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93850" y="324000"/>
            <a:ext cx="11115000" cy="619646"/>
          </a:xfrm>
        </p:spPr>
        <p:txBody>
          <a:bodyPr>
            <a:noAutofit/>
          </a:bodyPr>
          <a:lstStyle/>
          <a:p>
            <a:pPr algn="ctr"/>
            <a:r>
              <a:rPr lang="ru-RU" sz="2800" dirty="0"/>
              <a:t>Для каждой определенной роли или функции будут рассмотрены следующие моменты:</a:t>
            </a:r>
            <a:endParaRPr lang="ru-RU" sz="2800" dirty="0"/>
          </a:p>
        </p:txBody>
      </p:sp>
      <p:sp>
        <p:nvSpPr>
          <p:cNvPr id="5" name="Текст 4"/>
          <p:cNvSpPr>
            <a:spLocks noGrp="1"/>
          </p:cNvSpPr>
          <p:nvPr>
            <p:ph type="body" sz="quarter" idx="11"/>
          </p:nvPr>
        </p:nvSpPr>
        <p:spPr>
          <a:xfrm>
            <a:off x="303867" y="1134000"/>
            <a:ext cx="6872133" cy="5445000"/>
          </a:xfrm>
        </p:spPr>
        <p:txBody>
          <a:bodyPr>
            <a:normAutofit fontScale="70000" lnSpcReduction="20000"/>
          </a:bodyPr>
          <a:lstStyle/>
          <a:p>
            <a:pPr lvl="0" algn="just">
              <a:buFont typeface="Wingdings" panose="05000000000000000000" pitchFamily="2" charset="2"/>
              <a:buChar char="Ø"/>
            </a:pPr>
            <a:r>
              <a:rPr lang="en-US" dirty="0" smtClean="0"/>
              <a:t> </a:t>
            </a:r>
            <a:r>
              <a:rPr lang="ru-RU" dirty="0" smtClean="0"/>
              <a:t>Когда </a:t>
            </a:r>
            <a:r>
              <a:rPr lang="ru-RU" dirty="0"/>
              <a:t>определенные аксессуары необходимы для поддержания условий рабочей среды, они будут предоставлены. Например, одежда - одежда, перчатки, головные уборы, халаты.</a:t>
            </a:r>
          </a:p>
          <a:p>
            <a:pPr lvl="0" algn="just">
              <a:buFont typeface="Wingdings" panose="05000000000000000000" pitchFamily="2" charset="2"/>
              <a:buChar char="Ø"/>
            </a:pPr>
            <a:r>
              <a:rPr lang="en-US" dirty="0" smtClean="0"/>
              <a:t> </a:t>
            </a:r>
            <a:r>
              <a:rPr lang="ru-RU" dirty="0" smtClean="0"/>
              <a:t>Рабочие </a:t>
            </a:r>
            <a:r>
              <a:rPr lang="ru-RU" dirty="0"/>
              <a:t>действия будут проанализированы, чтобы убедиться, что они не создают ситуации, когда рабочая среда подвергается риску.</a:t>
            </a:r>
          </a:p>
          <a:p>
            <a:pPr lvl="0" algn="just">
              <a:buFont typeface="Wingdings" panose="05000000000000000000" pitchFamily="2" charset="2"/>
              <a:buChar char="Ø"/>
            </a:pPr>
            <a:r>
              <a:rPr lang="en-US" dirty="0" smtClean="0"/>
              <a:t> </a:t>
            </a:r>
            <a:r>
              <a:rPr lang="ru-RU" dirty="0" smtClean="0"/>
              <a:t>Будет </a:t>
            </a:r>
            <a:r>
              <a:rPr lang="ru-RU" dirty="0"/>
              <a:t>спланирован и определен набор мероприятий и действий, чтобы гарантировать, что поведение рабочих на рабочих местах является надлежащим, их условия поддерживаются и они не подвергаются риску. Например, во время производственных процессов требуется определить, как следует обращаться с окружающей средой во время и после любых процессов - обращение с материалами, требования к очистке и требования к порядку.</a:t>
            </a:r>
          </a:p>
          <a:p>
            <a:pPr lvl="0" algn="just">
              <a:buFont typeface="Wingdings" panose="05000000000000000000" pitchFamily="2" charset="2"/>
              <a:buChar char="Ø"/>
            </a:pPr>
            <a:r>
              <a:rPr lang="en-US" dirty="0" smtClean="0"/>
              <a:t> </a:t>
            </a:r>
            <a:r>
              <a:rPr lang="ru-RU" dirty="0" smtClean="0"/>
              <a:t>Будет </a:t>
            </a:r>
            <a:r>
              <a:rPr lang="ru-RU" dirty="0"/>
              <a:t>установлена ​​необходимая документация и инструкции, необходимые для поддержания условий: инструкции по поведению в рабочей среде, </a:t>
            </a:r>
            <a:r>
              <a:rPr lang="ru-RU" dirty="0" err="1"/>
              <a:t>дресс</a:t>
            </a:r>
            <a:r>
              <a:rPr lang="ru-RU" dirty="0"/>
              <a:t>-код, инструкции по очистке и выявление несоответствий или потенциальных ситуаций, которые могут привести к несоответствиям.</a:t>
            </a:r>
          </a:p>
          <a:p>
            <a:endParaRPr lang="ru-RU" dirty="0"/>
          </a:p>
        </p:txBody>
      </p:sp>
      <p:pic>
        <p:nvPicPr>
          <p:cNvPr id="6148" name="Picture 4" descr="Examples of Good Employee Behavi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6000" y="1133999"/>
            <a:ext cx="4725000" cy="3172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7352935" y="6209668"/>
            <a:ext cx="6096000" cy="369332"/>
          </a:xfrm>
          <a:prstGeom prst="rect">
            <a:avLst/>
          </a:prstGeom>
        </p:spPr>
        <p:txBody>
          <a:bodyPr>
            <a:spAutoFit/>
          </a:bodyPr>
          <a:lstStyle/>
          <a:p>
            <a:r>
              <a:rPr lang="ru-RU" sz="900" dirty="0"/>
              <a:t>https://l.hdnux.com/350x235p/s3-us-west-1.amazonaws.com/contentlab.studiod/getty/f2ae4da703b54704b2b0fe47db48468c.jpg</a:t>
            </a:r>
          </a:p>
        </p:txBody>
      </p:sp>
    </p:spTree>
    <p:extLst>
      <p:ext uri="{BB962C8B-B14F-4D97-AF65-F5344CB8AC3E}">
        <p14:creationId xmlns:p14="http://schemas.microsoft.com/office/powerpoint/2010/main" val="390348815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291000" y="544176"/>
            <a:ext cx="6846996" cy="6063019"/>
          </a:xfrm>
        </p:spPr>
        <p:txBody>
          <a:bodyPr numCol="1">
            <a:noAutofit/>
          </a:bodyPr>
          <a:lstStyle/>
          <a:p>
            <a:pPr marL="0" indent="0" algn="just">
              <a:buNone/>
            </a:pPr>
            <a:r>
              <a:rPr lang="en-US" sz="1800" dirty="0" smtClean="0"/>
              <a:t>	</a:t>
            </a:r>
            <a:r>
              <a:rPr lang="ru-RU" sz="1800" dirty="0" smtClean="0"/>
              <a:t>В </a:t>
            </a:r>
            <a:r>
              <a:rPr lang="ru-RU" sz="1800" dirty="0"/>
              <a:t>некоторых случаях безопасность рабочей среды может быть достигнута путем определения инструкций по авторизации и доступу к рабочей среде, сайтам и местам: кто авторизован, а кто имеет ограниченный доступ или использование определенных областей. Такая мобильность сотрудников в организации может негативно повлиять на рабочую среду. </a:t>
            </a:r>
            <a:r>
              <a:rPr lang="ru-RU" sz="1800" dirty="0" smtClean="0"/>
              <a:t>Внешними </a:t>
            </a:r>
            <a:r>
              <a:rPr lang="ru-RU" sz="1800" dirty="0"/>
              <a:t>пользователями могут быть клиенты, поставщики, аудиторы или даже сотрудники других отделов. Например, в отношении производственных цехов производитель может определить, кому разрешено входить в цеха, а кому нет. В противном случае вы можете встретить нежеланных гостей, которые будут мешать условиям рабочей среды. И когда обнаруживаются нежеланные гости, следует определить, что следует делать, чтобы убедиться, что определенные условия для реализации все еще применяются. </a:t>
            </a:r>
            <a:r>
              <a:rPr lang="ru-RU" sz="1800" dirty="0" smtClean="0"/>
              <a:t>Типы лиц, которые могут перемещаться по объектам, включают следующее:</a:t>
            </a:r>
            <a:endParaRPr lang="en-US" sz="1800" dirty="0" smtClean="0"/>
          </a:p>
          <a:p>
            <a:pPr lvl="0" algn="just">
              <a:buFont typeface="Wingdings" panose="05000000000000000000" pitchFamily="2" charset="2"/>
              <a:buChar char="Ø"/>
            </a:pPr>
            <a:r>
              <a:rPr lang="ru-RU" sz="1800" dirty="0"/>
              <a:t>Внутренний: производственный персонал, сборщики, супервайзеры и руководители производства, грузчики, складские работники, инженеры-конструкторы, специалисты по контролю или обеспечению качества, менеджмент и администрация, а также обслуживающий и обслуживающий персонал.</a:t>
            </a:r>
          </a:p>
          <a:p>
            <a:pPr lvl="0" algn="just">
              <a:buFont typeface="Wingdings" panose="05000000000000000000" pitchFamily="2" charset="2"/>
              <a:buChar char="Ø"/>
            </a:pPr>
            <a:r>
              <a:rPr lang="ru-RU" sz="1800" dirty="0"/>
              <a:t>Внешние: поставщики, поставщики услуг, субподрядчики, посетители, аудиторы и клиенты.</a:t>
            </a:r>
          </a:p>
          <a:p>
            <a:pPr marL="0" indent="0" algn="just">
              <a:buNone/>
            </a:pPr>
            <a:endParaRPr lang="ru-RU" sz="1800" dirty="0"/>
          </a:p>
        </p:txBody>
      </p:sp>
      <p:sp>
        <p:nvSpPr>
          <p:cNvPr id="2" name="Заголовок 1"/>
          <p:cNvSpPr>
            <a:spLocks noGrp="1"/>
          </p:cNvSpPr>
          <p:nvPr>
            <p:ph type="title"/>
          </p:nvPr>
        </p:nvSpPr>
        <p:spPr>
          <a:xfrm>
            <a:off x="111000" y="-21129"/>
            <a:ext cx="4230000" cy="525130"/>
          </a:xfrm>
        </p:spPr>
        <p:txBody>
          <a:bodyPr>
            <a:normAutofit fontScale="90000"/>
          </a:bodyPr>
          <a:lstStyle/>
          <a:p>
            <a:r>
              <a:rPr lang="ru-RU" sz="3200">
                <a:latin typeface="+mn-lt"/>
              </a:rPr>
              <a:t>Авторизация и доступ</a:t>
            </a:r>
            <a:endParaRPr lang="ru-RU" sz="3200" dirty="0">
              <a:latin typeface="+mn-lt"/>
            </a:endParaRPr>
          </a:p>
        </p:txBody>
      </p:sp>
      <p:pic>
        <p:nvPicPr>
          <p:cNvPr id="7170" name="Picture 2" descr="Appropriate Authentication, Authorization &amp;amp; Access Control Technolog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37996" y="819000"/>
            <a:ext cx="4949213" cy="26148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6996000" y="6484084"/>
            <a:ext cx="6096000" cy="246221"/>
          </a:xfrm>
          <a:prstGeom prst="rect">
            <a:avLst/>
          </a:prstGeom>
        </p:spPr>
        <p:txBody>
          <a:bodyPr>
            <a:spAutoFit/>
          </a:bodyPr>
          <a:lstStyle/>
          <a:p>
            <a:r>
              <a:rPr lang="ru-RU" sz="1000" dirty="0"/>
              <a:t>https://www.logsign.com/uploads/authorization_and_authentication_0e0a962e49.png</a:t>
            </a:r>
          </a:p>
        </p:txBody>
      </p:sp>
    </p:spTree>
    <p:extLst>
      <p:ext uri="{BB962C8B-B14F-4D97-AF65-F5344CB8AC3E}">
        <p14:creationId xmlns:p14="http://schemas.microsoft.com/office/powerpoint/2010/main" val="59150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000" y="99000"/>
            <a:ext cx="4895493" cy="1080000"/>
          </a:xfrm>
        </p:spPr>
        <p:txBody>
          <a:bodyPr>
            <a:noAutofit/>
          </a:bodyPr>
          <a:lstStyle/>
          <a:p>
            <a:pPr algn="just"/>
            <a:r>
              <a:rPr lang="ru-RU" sz="2800" dirty="0"/>
              <a:t>Настройка параметров для управления рабочей средой</a:t>
            </a:r>
            <a:endParaRPr lang="ru-RU" sz="2600" dirty="0"/>
          </a:p>
        </p:txBody>
      </p:sp>
      <p:sp>
        <p:nvSpPr>
          <p:cNvPr id="4" name="Текст 3"/>
          <p:cNvSpPr>
            <a:spLocks noGrp="1"/>
          </p:cNvSpPr>
          <p:nvPr>
            <p:ph type="body" sz="quarter" idx="11"/>
          </p:nvPr>
        </p:nvSpPr>
        <p:spPr>
          <a:xfrm>
            <a:off x="111000" y="1110195"/>
            <a:ext cx="6840000" cy="5625000"/>
          </a:xfrm>
        </p:spPr>
        <p:txBody>
          <a:bodyPr numCol="1">
            <a:normAutofit/>
          </a:bodyPr>
          <a:lstStyle/>
          <a:p>
            <a:pPr marL="0" indent="0" algn="just">
              <a:buNone/>
            </a:pPr>
            <a:r>
              <a:rPr lang="ru-RU" sz="1900" dirty="0"/>
              <a:t>До сих пор мы рассмотрели и поняли различные элементы, которые могут повлиять на среду процесса:</a:t>
            </a:r>
          </a:p>
          <a:p>
            <a:pPr lvl="0" algn="just">
              <a:buFont typeface="Wingdings" panose="05000000000000000000" pitchFamily="2" charset="2"/>
              <a:buChar char="Ø"/>
            </a:pPr>
            <a:r>
              <a:rPr lang="ru-RU" sz="1900" dirty="0"/>
              <a:t>Мы отделили производственную среду от инфраструктуры.</a:t>
            </a:r>
          </a:p>
          <a:p>
            <a:pPr lvl="0" algn="just">
              <a:buFont typeface="Wingdings" panose="05000000000000000000" pitchFamily="2" charset="2"/>
              <a:buChar char="Ø"/>
            </a:pPr>
            <a:r>
              <a:rPr lang="ru-RU" sz="1900" dirty="0"/>
              <a:t>Мы определили элементы производственной среды, которые необходимо контролировать.</a:t>
            </a:r>
          </a:p>
          <a:p>
            <a:pPr lvl="0" algn="just">
              <a:buFont typeface="Wingdings" panose="05000000000000000000" pitchFamily="2" charset="2"/>
              <a:buChar char="Ø"/>
            </a:pPr>
            <a:r>
              <a:rPr lang="ru-RU" sz="1900" dirty="0"/>
              <a:t>Мы обсудили интеграцию различных входов, связанных с технологической средой (риски, нормативы, авторизация).</a:t>
            </a:r>
          </a:p>
          <a:p>
            <a:pPr lvl="0" algn="just">
              <a:buFont typeface="Wingdings" panose="05000000000000000000" pitchFamily="2" charset="2"/>
              <a:buChar char="Ø"/>
            </a:pPr>
            <a:r>
              <a:rPr lang="ru-RU" sz="1900" dirty="0"/>
              <a:t>Мы установили требования к поведению персонала и поведению в производственной среде.</a:t>
            </a:r>
          </a:p>
          <a:p>
            <a:pPr marL="0" indent="0" algn="just">
              <a:buNone/>
            </a:pPr>
            <a:r>
              <a:rPr lang="ru-RU" sz="1900" dirty="0"/>
              <a:t>Теперь нам нужно обсудить важные условия, которые необходимо контролировать, какие параметры должны контролироваться и как. Эти условия призваны сохранить медицинское изделие, его характеристики, функциональность и безопасность, а также устранить отказы, которые могут отрицательно повлиять на изделие. Эти условия вытекают непосредственно из символов и типа продукта и будут контролироваться и проверяться с помощью параметров, которые на них влияют.</a:t>
            </a:r>
          </a:p>
        </p:txBody>
      </p:sp>
      <p:pic>
        <p:nvPicPr>
          <p:cNvPr id="8194" name="Picture 2" descr="Configuration settings icon - Set App Incredib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1000" y="234000"/>
            <a:ext cx="4679999" cy="4680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6602999" y="6500889"/>
            <a:ext cx="6096000" cy="246221"/>
          </a:xfrm>
          <a:prstGeom prst="rect">
            <a:avLst/>
          </a:prstGeom>
        </p:spPr>
        <p:txBody>
          <a:bodyPr>
            <a:spAutoFit/>
          </a:bodyPr>
          <a:lstStyle/>
          <a:p>
            <a:r>
              <a:rPr lang="ru-RU" sz="1000" dirty="0"/>
              <a:t>https://icons-for-free.com/iconfiles/png/512/configuration+settings+icon-1320191040059302570.png</a:t>
            </a:r>
          </a:p>
        </p:txBody>
      </p:sp>
    </p:spTree>
    <p:extLst>
      <p:ext uri="{BB962C8B-B14F-4D97-AF65-F5344CB8AC3E}">
        <p14:creationId xmlns:p14="http://schemas.microsoft.com/office/powerpoint/2010/main" val="19067128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11000" y="324000"/>
            <a:ext cx="7335000" cy="1738916"/>
          </a:xfrm>
        </p:spPr>
        <p:txBody>
          <a:bodyPr>
            <a:noAutofit/>
          </a:bodyPr>
          <a:lstStyle/>
          <a:p>
            <a:pPr marL="0" indent="0" algn="just">
              <a:buNone/>
            </a:pPr>
            <a:r>
              <a:rPr lang="ru-RU" sz="1950" dirty="0"/>
              <a:t>Условия окружающей среды - это определения нескольких параметров, создающих ситуацию или состояние в определенных местах или областях рабочей среды, воздействию которых подвергаются устройства и работники. Во время реализации, а также в ходе процессов и действий продукт подвергается различным условным нагрузкам, таким как изменения вакуума и давления, радикальные температуры и изменения влажности, которые могут повлиять на его характеристики, функциональность или безопасность. Условия могут быть такими, как давление воздуха, газы, аэрозоли или частицы. Условия также могут включать физические факторы, которые могут повлиять на продукт. Вам необходимо определить эти влиятельные условия и контролировать их. Определение условий позволяет вам заранее определить, какие действия или меры или их отсутствие могут создать нежелательные условия, которые увеличивают вероятность несоответствия. Например, недостаточное освещение в производственном цехе может повлиять на способность сотрудников обнаруживать дефекты во время производства. В качестве другого примера, для электронных компонентов уровни статического электричества вредны, и очень важно обеспечить среду, свободную от электростатических разрядов. Когда такие параметры применимы к медицинскому устройству, вам нужно будет спланировать подходящие меры контроля.</a:t>
            </a:r>
            <a:endParaRPr lang="ru-RU" sz="1950" dirty="0"/>
          </a:p>
        </p:txBody>
      </p:sp>
      <p:pic>
        <p:nvPicPr>
          <p:cNvPr id="9220" name="Picture 4" descr="Healthy Environment, Healthy 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46000" y="504000"/>
            <a:ext cx="4680000" cy="234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4542000" y="6489000"/>
            <a:ext cx="7650000" cy="215444"/>
          </a:xfrm>
          <a:prstGeom prst="rect">
            <a:avLst/>
          </a:prstGeom>
        </p:spPr>
        <p:txBody>
          <a:bodyPr wrap="square">
            <a:spAutoFit/>
          </a:bodyPr>
          <a:lstStyle/>
          <a:p>
            <a:r>
              <a:rPr lang="ru-RU" sz="800" dirty="0"/>
              <a:t>https://static.wixstatic.com/media/97921b_9277290bfacd4af4888adf9a3ffcdae4~mv2.jpeg/v1/fill/w_836,h_418,al_c,q_90/97921b_9277290bfacd4af4888adf9a3ffcdae4~mv2.jpeg</a:t>
            </a:r>
          </a:p>
        </p:txBody>
      </p:sp>
    </p:spTree>
    <p:extLst>
      <p:ext uri="{BB962C8B-B14F-4D97-AF65-F5344CB8AC3E}">
        <p14:creationId xmlns:p14="http://schemas.microsoft.com/office/powerpoint/2010/main" val="1621703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4566000" y="369000"/>
            <a:ext cx="7425000" cy="5490000"/>
          </a:xfrm>
        </p:spPr>
        <p:txBody>
          <a:bodyPr>
            <a:noAutofit/>
          </a:bodyPr>
          <a:lstStyle/>
          <a:p>
            <a:pPr marL="0" indent="0" algn="just">
              <a:buNone/>
            </a:pPr>
            <a:r>
              <a:rPr lang="ru-RU" sz="1900" dirty="0"/>
              <a:t>Отправной точкой является оценка требуемых условий рабочей среды и потенциального воздействия этих условий на окружающую среду и характеристики медицинского устройства. Эти условия предназначены для сохранения свойств, функциональности и безопасности медицинского устройства, а также для устранения отказов, которые могут отрицательно повлиять на продукт. Эти условия вытекают непосредственно из характеристик, типа и класса медицинского изделия и будут контролироваться и проверяться с помощью параметров, которые на них влияют. Оценка будет охватывать всю цепочку поставок от приемки и хранения сырья и деталей до хранения готовой продукции и транспортировки и, естественно, должна относиться к различным производственным средам, в которых выполняются эти этапы. </a:t>
            </a:r>
            <a:r>
              <a:rPr lang="en-US" sz="1900" dirty="0" err="1"/>
              <a:t>Оценка</a:t>
            </a:r>
            <a:r>
              <a:rPr lang="en-US" sz="1900" dirty="0"/>
              <a:t> </a:t>
            </a:r>
            <a:r>
              <a:rPr lang="en-US" sz="1900" dirty="0" err="1"/>
              <a:t>должна</a:t>
            </a:r>
            <a:r>
              <a:rPr lang="en-US" sz="1900" dirty="0"/>
              <a:t> </a:t>
            </a:r>
            <a:r>
              <a:rPr lang="en-US" sz="1900" dirty="0" err="1"/>
              <a:t>выявить</a:t>
            </a:r>
            <a:r>
              <a:rPr lang="en-US" sz="1900" dirty="0"/>
              <a:t> </a:t>
            </a:r>
            <a:r>
              <a:rPr lang="en-US" sz="1900" dirty="0" err="1"/>
              <a:t>экстремальные</a:t>
            </a:r>
            <a:r>
              <a:rPr lang="en-US" sz="1900" dirty="0"/>
              <a:t> </a:t>
            </a:r>
            <a:r>
              <a:rPr lang="en-US" sz="1900" dirty="0" err="1"/>
              <a:t>условия</a:t>
            </a:r>
            <a:r>
              <a:rPr lang="en-US" sz="1900" dirty="0"/>
              <a:t>, </a:t>
            </a:r>
            <a:r>
              <a:rPr lang="en-US" sz="1900" dirty="0" err="1"/>
              <a:t>которым</a:t>
            </a:r>
            <a:r>
              <a:rPr lang="en-US" sz="1900" dirty="0"/>
              <a:t> </a:t>
            </a:r>
            <a:r>
              <a:rPr lang="en-US" sz="1900" dirty="0" err="1"/>
              <a:t>могут</a:t>
            </a:r>
            <a:r>
              <a:rPr lang="en-US" sz="1900" dirty="0"/>
              <a:t> </a:t>
            </a:r>
            <a:r>
              <a:rPr lang="en-US" sz="1900" dirty="0" err="1"/>
              <a:t>подвергаться</a:t>
            </a:r>
            <a:r>
              <a:rPr lang="en-US" sz="1900" dirty="0"/>
              <a:t> </a:t>
            </a:r>
            <a:r>
              <a:rPr lang="en-US" sz="1900" dirty="0" err="1"/>
              <a:t>продукты</a:t>
            </a:r>
            <a:r>
              <a:rPr lang="en-US" sz="1900" dirty="0"/>
              <a:t>:</a:t>
            </a:r>
            <a:endParaRPr lang="ru-RU" sz="1900" dirty="0"/>
          </a:p>
          <a:p>
            <a:pPr lvl="0" algn="just">
              <a:buFont typeface="Wingdings" panose="05000000000000000000" pitchFamily="2" charset="2"/>
              <a:buChar char="Ø"/>
            </a:pPr>
            <a:r>
              <a:rPr lang="ru-RU" sz="1900" dirty="0"/>
              <a:t>Примеры условий окружающей среды, которые могут повлиять на продукт, включают качество воздуха, аэрозоли, вакуум и изменения давления, температуру и влажность, магнитные поля, внешние электрические воздействия, электростатический разряд (ESD; для электронных компонентов), требования к хранению в клинике, а также пыль и частицы. .</a:t>
            </a:r>
          </a:p>
          <a:p>
            <a:pPr algn="just">
              <a:buFont typeface="Wingdings" panose="05000000000000000000" pitchFamily="2" charset="2"/>
              <a:buChar char="Ø"/>
            </a:pPr>
            <a:r>
              <a:rPr lang="ru-RU" sz="1900" dirty="0"/>
              <a:t>Примеры условий, которые могут повлиять на сотрудников, включают освещение, шум, температуру, безопасность, акустические условия и расположение рабочих мест.</a:t>
            </a:r>
            <a:endParaRPr lang="ru-RU" sz="1900" dirty="0"/>
          </a:p>
        </p:txBody>
      </p:sp>
      <p:pic>
        <p:nvPicPr>
          <p:cNvPr id="10242" name="Picture 2" descr="Environmental Factor - November 20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83" y="504000"/>
            <a:ext cx="4525117" cy="29413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12287" y="245889"/>
            <a:ext cx="6096000" cy="246221"/>
          </a:xfrm>
          <a:prstGeom prst="rect">
            <a:avLst/>
          </a:prstGeom>
        </p:spPr>
        <p:txBody>
          <a:bodyPr>
            <a:spAutoFit/>
          </a:bodyPr>
          <a:lstStyle/>
          <a:p>
            <a:r>
              <a:rPr lang="en-US" sz="1000" dirty="0"/>
              <a:t>https://factor.niehs.nih.gov/2020/11/feature/1-feature-justice/thumbhero902780.jpg</a:t>
            </a:r>
            <a:endParaRPr lang="ru-RU" sz="1000" dirty="0"/>
          </a:p>
        </p:txBody>
      </p:sp>
    </p:spTree>
    <p:extLst>
      <p:ext uri="{BB962C8B-B14F-4D97-AF65-F5344CB8AC3E}">
        <p14:creationId xmlns:p14="http://schemas.microsoft.com/office/powerpoint/2010/main" val="32402469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522" y="246713"/>
            <a:ext cx="6996000" cy="6309420"/>
          </a:xfrm>
          <a:prstGeom prst="rect">
            <a:avLst/>
          </a:prstGeom>
        </p:spPr>
        <p:txBody>
          <a:bodyPr wrap="square" numCol="1">
            <a:spAutoFit/>
          </a:bodyPr>
          <a:lstStyle/>
          <a:p>
            <a:pPr algn="just"/>
            <a:r>
              <a:rPr lang="ru-RU" sz="2400" dirty="0"/>
              <a:t>Эффективный анализ</a:t>
            </a:r>
            <a:r>
              <a:rPr lang="ru-RU" sz="2400" dirty="0" smtClean="0"/>
              <a:t>:</a:t>
            </a:r>
            <a:endParaRPr lang="en-US" sz="2400" dirty="0" smtClean="0"/>
          </a:p>
          <a:p>
            <a:pPr marL="342900" lvl="0" indent="-342900" algn="just">
              <a:buFont typeface="Wingdings" panose="05000000000000000000" pitchFamily="2" charset="2"/>
              <a:buChar char="Ø"/>
            </a:pPr>
            <a:r>
              <a:rPr lang="ru-RU" sz="2000" dirty="0" smtClean="0"/>
              <a:t>Проверяет </a:t>
            </a:r>
            <a:r>
              <a:rPr lang="ru-RU" sz="2000" dirty="0"/>
              <a:t>все экологические факторы и требования, такие как продукция, чистота, человеческие ресурсы и управление рисками.</a:t>
            </a:r>
          </a:p>
          <a:p>
            <a:pPr marL="342900" lvl="0" indent="-342900" algn="just">
              <a:buFont typeface="Wingdings" panose="05000000000000000000" pitchFamily="2" charset="2"/>
              <a:buChar char="Ø"/>
            </a:pPr>
            <a:r>
              <a:rPr lang="ru-RU" sz="2000" dirty="0"/>
              <a:t>Рассматривает и перечисляет все связанные с процессом операции и действия</a:t>
            </a:r>
          </a:p>
          <a:p>
            <a:pPr marL="342900" lvl="0" indent="-342900" algn="just">
              <a:buFont typeface="Wingdings" panose="05000000000000000000" pitchFamily="2" charset="2"/>
              <a:buChar char="Ø"/>
            </a:pPr>
            <a:r>
              <a:rPr lang="ru-RU" sz="2000" dirty="0"/>
              <a:t>Вовлекает всех участников процессов, чтобы охватить все аспекты и получить всю необходимую информацию</a:t>
            </a:r>
          </a:p>
          <a:p>
            <a:pPr marL="342900" lvl="0" indent="-342900" algn="just">
              <a:buFont typeface="Wingdings" panose="05000000000000000000" pitchFamily="2" charset="2"/>
              <a:buChar char="Ø"/>
            </a:pPr>
            <a:r>
              <a:rPr lang="ru-RU" sz="2000" dirty="0"/>
              <a:t>Изучает потоки материалов в процессе реализации.</a:t>
            </a:r>
          </a:p>
          <a:p>
            <a:pPr marL="342900" lvl="0" indent="-342900" algn="just">
              <a:buFont typeface="Wingdings" panose="05000000000000000000" pitchFamily="2" charset="2"/>
              <a:buChar char="Ø"/>
            </a:pPr>
            <a:r>
              <a:rPr lang="ru-RU" sz="2000" dirty="0"/>
              <a:t>Проверяет все результаты процессов</a:t>
            </a:r>
          </a:p>
          <a:p>
            <a:pPr marL="342900" lvl="0" indent="-342900" algn="just">
              <a:buFont typeface="Wingdings" panose="05000000000000000000" pitchFamily="2" charset="2"/>
              <a:buChar char="Ø"/>
            </a:pPr>
            <a:r>
              <a:rPr lang="ru-RU" sz="2000" dirty="0"/>
              <a:t>Определяет на каждом этапе, какие требуются условия для рабочей среды.</a:t>
            </a:r>
          </a:p>
          <a:p>
            <a:pPr marL="342900" lvl="0" indent="-342900" algn="just">
              <a:buFont typeface="Wingdings" panose="05000000000000000000" pitchFamily="2" charset="2"/>
              <a:buChar char="Ø"/>
            </a:pPr>
            <a:r>
              <a:rPr lang="ru-RU" sz="2000" dirty="0"/>
              <a:t>Планирует и внедряет инструменты, которые будут измерять, отслеживать и записывать состояние условий.</a:t>
            </a:r>
          </a:p>
          <a:p>
            <a:pPr marL="342900" lvl="0" indent="-342900" algn="just">
              <a:buFont typeface="Wingdings" panose="05000000000000000000" pitchFamily="2" charset="2"/>
              <a:buChar char="Ø"/>
            </a:pPr>
            <a:r>
              <a:rPr lang="ru-RU" sz="2000" dirty="0"/>
              <a:t>Планирует необходимые записи и доказательства, подтверждающие выполнение условий.</a:t>
            </a:r>
          </a:p>
          <a:p>
            <a:pPr marL="342900" lvl="0" indent="-342900" algn="just">
              <a:buFont typeface="Wingdings" panose="05000000000000000000" pitchFamily="2" charset="2"/>
              <a:buChar char="Ø"/>
            </a:pPr>
            <a:r>
              <a:rPr lang="ru-RU" sz="2000" dirty="0"/>
              <a:t>Контролирует условия посредством анализа</a:t>
            </a:r>
          </a:p>
          <a:p>
            <a:pPr marL="342900" lvl="0" indent="-342900" algn="just">
              <a:buFont typeface="Wingdings" panose="05000000000000000000" pitchFamily="2" charset="2"/>
              <a:buChar char="Ø"/>
            </a:pPr>
            <a:r>
              <a:rPr lang="ru-RU" sz="2000" dirty="0"/>
              <a:t>Ведение необходимых записей в качестве доказательств</a:t>
            </a:r>
          </a:p>
          <a:p>
            <a:pPr marL="342900" indent="-342900" algn="just">
              <a:buFont typeface="Wingdings" panose="05000000000000000000" pitchFamily="2" charset="2"/>
              <a:buChar char="Ø"/>
            </a:pPr>
            <a:r>
              <a:rPr lang="ru-RU" sz="2000" dirty="0"/>
              <a:t>Позволяет производителю определять источники, когда возникают проблемы с продуктом.</a:t>
            </a:r>
            <a:endParaRPr lang="ru-RU" sz="1600" dirty="0">
              <a:effectLst/>
              <a:ea typeface="Calibri" panose="020F0502020204030204" pitchFamily="34" charset="0"/>
              <a:cs typeface="Times New Roman" panose="02020603050405020304" pitchFamily="18" charset="0"/>
            </a:endParaRPr>
          </a:p>
        </p:txBody>
      </p:sp>
      <p:pic>
        <p:nvPicPr>
          <p:cNvPr id="11266" name="Picture 2" descr="Environmental Factors Affect Business | Marketing Tut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86000" y="369000"/>
            <a:ext cx="4952142" cy="41322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6366000" y="6436790"/>
            <a:ext cx="6096000" cy="246221"/>
          </a:xfrm>
          <a:prstGeom prst="rect">
            <a:avLst/>
          </a:prstGeom>
        </p:spPr>
        <p:txBody>
          <a:bodyPr>
            <a:spAutoFit/>
          </a:bodyPr>
          <a:lstStyle/>
          <a:p>
            <a:r>
              <a:rPr lang="ru-RU" sz="1000" dirty="0"/>
              <a:t>https://www.marketingtutor.net/wp-content/uploads/2018/02/environmental-factors-affecting-business.jpg</a:t>
            </a:r>
          </a:p>
        </p:txBody>
      </p:sp>
    </p:spTree>
    <p:extLst>
      <p:ext uri="{BB962C8B-B14F-4D97-AF65-F5344CB8AC3E}">
        <p14:creationId xmlns:p14="http://schemas.microsoft.com/office/powerpoint/2010/main" val="10164305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3325" y="189000"/>
            <a:ext cx="12005134" cy="752781"/>
          </a:xfrm>
        </p:spPr>
        <p:txBody>
          <a:bodyPr>
            <a:noAutofit/>
          </a:bodyPr>
          <a:lstStyle/>
          <a:p>
            <a:pPr algn="ctr"/>
            <a:r>
              <a:rPr lang="ru-RU" sz="2400" dirty="0"/>
              <a:t>Для каждого из этих идентифицированных параметров необходимо спланировать соответствующий контроль.</a:t>
            </a:r>
            <a:endParaRPr lang="ru-RU" sz="2400" dirty="0"/>
          </a:p>
        </p:txBody>
      </p:sp>
      <p:sp>
        <p:nvSpPr>
          <p:cNvPr id="5" name="Прямоугольник 4"/>
          <p:cNvSpPr/>
          <p:nvPr/>
        </p:nvSpPr>
        <p:spPr>
          <a:xfrm>
            <a:off x="63325" y="774000"/>
            <a:ext cx="11992593" cy="5909310"/>
          </a:xfrm>
          <a:prstGeom prst="rect">
            <a:avLst/>
          </a:prstGeom>
        </p:spPr>
        <p:txBody>
          <a:bodyPr wrap="square">
            <a:spAutoFit/>
          </a:bodyPr>
          <a:lstStyle/>
          <a:p>
            <a:pPr marL="285750" lvl="0" indent="-285750" algn="just">
              <a:buFont typeface="Wingdings" panose="05000000000000000000" pitchFamily="2" charset="2"/>
              <a:buChar char="Ø"/>
            </a:pPr>
            <a:r>
              <a:rPr lang="ru-RU" dirty="0"/>
              <a:t>В некоторых случаях вам может потребоваться определить критерии приемлемости для эффективного контроля, например, путем контроля измеряемых условий, таких как температура или влажность. Критерии будут относиться к колебаниям этих параметров, а также к пределам и допускам.</a:t>
            </a:r>
          </a:p>
          <a:p>
            <a:pPr marL="285750" lvl="0" indent="-285750" algn="just">
              <a:buFont typeface="Wingdings" panose="05000000000000000000" pitchFamily="2" charset="2"/>
              <a:buChar char="Ø"/>
            </a:pPr>
            <a:r>
              <a:rPr lang="ru-RU" dirty="0"/>
              <a:t>В некоторых случаях необходимо будет интегрировать средства управления параметрами при </a:t>
            </a:r>
            <a:r>
              <a:rPr lang="ru-RU" dirty="0" err="1"/>
              <a:t>валидации</a:t>
            </a:r>
            <a:r>
              <a:rPr lang="ru-RU" dirty="0"/>
              <a:t> предоставления продукта, чтобы доказать, что условия рабочей среды соответствовали требованиям во время процессов. Например, в процессах очистки необходимо следить за тем, чтобы условия окружающей среды на производственной площадке соответствовали заранее определенным критериям. Это одна из проверок процесса. Контроль этих параметров является гарантией того, что эти продукты были произведены и упакованы в квалифицированной контролируемой среде. Дополнительные примеры параметров окружающей среды, индикаторов и элементов управления: чистота рабочих поверхностей, фильтрация воздуха, давление и воздушный поток.</a:t>
            </a:r>
          </a:p>
          <a:p>
            <a:pPr marL="285750" lvl="0" indent="-285750" algn="just">
              <a:buFont typeface="Wingdings" panose="05000000000000000000" pitchFamily="2" charset="2"/>
              <a:buChar char="Ø"/>
            </a:pPr>
            <a:r>
              <a:rPr lang="ru-RU" dirty="0"/>
              <a:t>Психологические эффекты играют важную роль в рабочей среде. Эргономические и психологические факторы могут повлиять на человеческие ресурсы и помешать им управлять процессом должным образом. Например, длительное воздействие шума может отвлекать и беспокоить, а некоторые оттенки света вызывают нежелательную реакцию у некоторых людей. Такое отвлечение может привести к невнимательности к процессу. Если будут определены меры предосторожности или аксессуары для этих вопросов и проблем, средства управления проверит их доступность.</a:t>
            </a:r>
          </a:p>
          <a:p>
            <a:pPr marL="285750" lvl="0" indent="-285750" algn="just">
              <a:buFont typeface="Wingdings" panose="05000000000000000000" pitchFamily="2" charset="2"/>
              <a:buChar char="Ø"/>
            </a:pPr>
            <a:r>
              <a:rPr lang="ru-RU" dirty="0"/>
              <a:t>Необходимо учитывать условия рабочей среды, которые могут повлиять на упаковку. Есть условия, которые могут повлиять на</a:t>
            </a:r>
          </a:p>
          <a:p>
            <a:pPr marL="285750" lvl="0" indent="-285750" algn="just">
              <a:buFont typeface="Wingdings" panose="05000000000000000000" pitchFamily="2" charset="2"/>
              <a:buChar char="Ø"/>
            </a:pPr>
            <a:r>
              <a:rPr lang="ru-RU" dirty="0"/>
              <a:t>В некоторых случаях вам может потребоваться определить критерии приемлемости для эффективного контроль, например, путем контроля измеряемых условий, таких как температура или влажность. Критерии будут относиться к колебаниям этих параметров и пределов и допусков</a:t>
            </a:r>
            <a:r>
              <a:rPr lang="ru-RU" dirty="0" smtClean="0"/>
              <a:t>.</a:t>
            </a:r>
            <a:endParaRPr lang="ru-RU" dirty="0"/>
          </a:p>
        </p:txBody>
      </p:sp>
    </p:spTree>
    <p:extLst>
      <p:ext uri="{BB962C8B-B14F-4D97-AF65-F5344CB8AC3E}">
        <p14:creationId xmlns:p14="http://schemas.microsoft.com/office/powerpoint/2010/main" val="30932396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p:txBody>
          <a:bodyPr/>
          <a:lstStyle/>
          <a:p>
            <a:pPr marL="0" indent="0">
              <a:buNone/>
            </a:pPr>
            <a:r>
              <a:rPr lang="ru-RU" dirty="0"/>
              <a:t> </a:t>
            </a:r>
          </a:p>
        </p:txBody>
      </p:sp>
      <p:sp>
        <p:nvSpPr>
          <p:cNvPr id="2" name="Прямоугольник 1"/>
          <p:cNvSpPr/>
          <p:nvPr/>
        </p:nvSpPr>
        <p:spPr>
          <a:xfrm>
            <a:off x="-17206" y="234000"/>
            <a:ext cx="4680000" cy="6463308"/>
          </a:xfrm>
          <a:prstGeom prst="rect">
            <a:avLst/>
          </a:prstGeom>
        </p:spPr>
        <p:txBody>
          <a:bodyPr wrap="square">
            <a:spAutoFit/>
          </a:bodyPr>
          <a:lstStyle/>
          <a:p>
            <a:pPr marL="285750" lvl="0" indent="-285750" algn="just">
              <a:buFont typeface="Wingdings" panose="05000000000000000000" pitchFamily="2" charset="2"/>
              <a:buChar char="Ø"/>
            </a:pPr>
            <a:r>
              <a:rPr lang="ru-RU" dirty="0"/>
              <a:t>Необходимо учитывать условия рабочей среды, которые могут повлиять на упаковку. Существуют условия, которые могут повлиять на упаковку и упаковочные операции, а также на условия хранения, которые могут повлиять на целостность и качество упаковки. Например, высокие температуры могут повлиять на материал, из которого сделана упаковка, и повредить ее.</a:t>
            </a:r>
          </a:p>
          <a:p>
            <a:pPr marL="285750" lvl="0" indent="-285750" algn="just">
              <a:buFont typeface="Wingdings" panose="05000000000000000000" pitchFamily="2" charset="2"/>
              <a:buChar char="Ø"/>
            </a:pPr>
            <a:r>
              <a:rPr lang="ru-RU" dirty="0"/>
              <a:t>Необходимо указать использование инструментов и оборудования, необходимых для контроля. Спецификация должна относиться к мерам безопасности окружающей среды, а также к персоналу, который ее обслуживает.</a:t>
            </a:r>
          </a:p>
          <a:p>
            <a:pPr marL="285750" lvl="0" indent="-285750" algn="just">
              <a:buFont typeface="Wingdings" panose="05000000000000000000" pitchFamily="2" charset="2"/>
              <a:buChar char="Ø"/>
            </a:pPr>
            <a:r>
              <a:rPr lang="ru-RU" dirty="0"/>
              <a:t>Когда дистрибьюторы медицинского изделия требуют управления производственной средой, требования должны быть доведены до них, и они будут их реализовывать.</a:t>
            </a:r>
          </a:p>
        </p:txBody>
      </p:sp>
      <p:graphicFrame>
        <p:nvGraphicFramePr>
          <p:cNvPr id="9" name="Схема 8"/>
          <p:cNvGraphicFramePr/>
          <p:nvPr>
            <p:extLst>
              <p:ext uri="{D42A27DB-BD31-4B8C-83A1-F6EECF244321}">
                <p14:modId xmlns:p14="http://schemas.microsoft.com/office/powerpoint/2010/main" val="1051058969"/>
              </p:ext>
            </p:extLst>
          </p:nvPr>
        </p:nvGraphicFramePr>
        <p:xfrm>
          <a:off x="5106000" y="330646"/>
          <a:ext cx="6795000" cy="58939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Прямоугольник 7"/>
          <p:cNvSpPr/>
          <p:nvPr/>
        </p:nvSpPr>
        <p:spPr>
          <a:xfrm>
            <a:off x="5691000" y="6226024"/>
            <a:ext cx="6096000" cy="338554"/>
          </a:xfrm>
          <a:prstGeom prst="rect">
            <a:avLst/>
          </a:prstGeom>
        </p:spPr>
        <p:txBody>
          <a:bodyPr>
            <a:spAutoFit/>
          </a:bodyPr>
          <a:lstStyle/>
          <a:p>
            <a:r>
              <a:rPr lang="ru-RU" sz="1600" dirty="0">
                <a:ea typeface="Calibri" panose="020F0502020204030204" pitchFamily="34" charset="0"/>
                <a:cs typeface="Arial" panose="020B0604020202020204" pitchFamily="34" charset="0"/>
              </a:rPr>
              <a:t>Рисунок-1: Оценка необходимых средств контроля рабочей среды.</a:t>
            </a:r>
            <a:endParaRPr lang="ru-RU" sz="1600" dirty="0"/>
          </a:p>
        </p:txBody>
      </p:sp>
    </p:spTree>
    <p:extLst>
      <p:ext uri="{BB962C8B-B14F-4D97-AF65-F5344CB8AC3E}">
        <p14:creationId xmlns:p14="http://schemas.microsoft.com/office/powerpoint/2010/main" val="1503114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664986" y="485501"/>
            <a:ext cx="10606013" cy="1325563"/>
          </a:xfrm>
        </p:spPr>
        <p:txBody>
          <a:bodyPr/>
          <a:lstStyle/>
          <a:p>
            <a:r>
              <a:rPr lang="ru-RU" dirty="0" smtClean="0"/>
              <a:t>  </a:t>
            </a:r>
            <a:endParaRPr lang="ru-RU" dirty="0"/>
          </a:p>
        </p:txBody>
      </p:sp>
      <p:sp>
        <p:nvSpPr>
          <p:cNvPr id="4" name="Прямоугольник 3"/>
          <p:cNvSpPr/>
          <p:nvPr/>
        </p:nvSpPr>
        <p:spPr>
          <a:xfrm>
            <a:off x="0" y="366415"/>
            <a:ext cx="12192000" cy="6491585"/>
          </a:xfrm>
          <a:prstGeom prst="rect">
            <a:avLst/>
          </a:prstGeom>
        </p:spPr>
        <p:txBody>
          <a:bodyPr wrap="square">
            <a:spAutoFit/>
          </a:bodyPr>
          <a:lstStyle/>
          <a:p>
            <a:pPr indent="449580" algn="just">
              <a:lnSpc>
                <a:spcPct val="115000"/>
              </a:lnSpc>
              <a:spcAft>
                <a:spcPts val="1000"/>
              </a:spcAft>
            </a:pPr>
            <a:r>
              <a:rPr lang="en-US" dirty="0" smtClean="0">
                <a:ea typeface="Calibri" panose="020F0502020204030204" pitchFamily="34" charset="0"/>
                <a:cs typeface="Arial" panose="020B0604020202020204" pitchFamily="34" charset="0"/>
              </a:rPr>
              <a:t>	</a:t>
            </a:r>
            <a:r>
              <a:rPr lang="ru-RU" sz="1650" dirty="0" smtClean="0">
                <a:ea typeface="Calibri" panose="020F0502020204030204" pitchFamily="34" charset="0"/>
                <a:cs typeface="Arial" panose="020B0604020202020204" pitchFamily="34" charset="0"/>
              </a:rPr>
              <a:t>Контроль </a:t>
            </a:r>
            <a:r>
              <a:rPr lang="ru-RU" sz="1650" dirty="0">
                <a:ea typeface="Calibri" panose="020F0502020204030204" pitchFamily="34" charset="0"/>
                <a:cs typeface="Arial" panose="020B0604020202020204" pitchFamily="34" charset="0"/>
              </a:rPr>
              <a:t>будет спланирован таким образом, чтобы поддерживать и предоставлять соответствующие данные относительно условий, и должны быть рассмотрены соответствующие устройства частоты дискретизации. Например, при выборе и установке устройства для контроля частиц необходимо учитывать их форму, объем и аэродинамику. При выборе датчика для измерения температуры необходимо убедиться, что его объем соответствует критериям. Примеры контроля рабочей среды:</a:t>
            </a:r>
            <a:endParaRPr lang="ru-RU" sz="1650" dirty="0">
              <a:ea typeface="Calibri" panose="020F0502020204030204" pitchFamily="34" charset="0"/>
              <a:cs typeface="Times New Roman" panose="02020603050405020304" pitchFamily="18" charset="0"/>
            </a:endParaRPr>
          </a:p>
          <a:p>
            <a:pPr marL="342900" lvl="0" indent="-342900" algn="just">
              <a:lnSpc>
                <a:spcPct val="115000"/>
              </a:lnSpc>
              <a:spcAft>
                <a:spcPts val="0"/>
              </a:spcAft>
              <a:buFont typeface="Wingdings" panose="05000000000000000000" pitchFamily="2" charset="2"/>
              <a:buChar char=""/>
            </a:pPr>
            <a:r>
              <a:rPr lang="ru-RU" sz="1650" dirty="0">
                <a:ea typeface="Calibri" panose="020F0502020204030204" pitchFamily="34" charset="0"/>
                <a:cs typeface="Arial" panose="020B0604020202020204" pitchFamily="34" charset="0"/>
              </a:rPr>
              <a:t>Контроль доступа к областям и рабочим местам для персонала: контролируемые рабочие области и доступ, разделение рабочих областей, управление движением.</a:t>
            </a:r>
            <a:endParaRPr lang="ru-RU" sz="1650" dirty="0">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Wingdings" panose="05000000000000000000" pitchFamily="2" charset="2"/>
              <a:buChar char=""/>
            </a:pPr>
            <a:r>
              <a:rPr lang="ru-RU" sz="1650" dirty="0">
                <a:ea typeface="Calibri" panose="020F0502020204030204" pitchFamily="34" charset="0"/>
                <a:cs typeface="Arial" panose="020B0604020202020204" pitchFamily="34" charset="0"/>
              </a:rPr>
              <a:t>Контроль зон материального потока: зоны дезактивации, чистые помещения, клинические зоны.</a:t>
            </a:r>
            <a:endParaRPr lang="ru-RU" sz="1650" dirty="0">
              <a:ea typeface="Calibri" panose="020F0502020204030204" pitchFamily="34" charset="0"/>
              <a:cs typeface="Times New Roman" panose="02020603050405020304" pitchFamily="18" charset="0"/>
            </a:endParaRPr>
          </a:p>
          <a:p>
            <a:pPr algn="just">
              <a:lnSpc>
                <a:spcPct val="115000"/>
              </a:lnSpc>
              <a:spcAft>
                <a:spcPts val="1000"/>
              </a:spcAft>
            </a:pPr>
            <a:r>
              <a:rPr lang="en-US" sz="1650" dirty="0" smtClean="0">
                <a:ea typeface="Calibri" panose="020F0502020204030204" pitchFamily="34" charset="0"/>
                <a:cs typeface="Arial" panose="020B0604020202020204" pitchFamily="34" charset="0"/>
              </a:rPr>
              <a:t>	</a:t>
            </a:r>
            <a:r>
              <a:rPr lang="ru-RU" sz="1650" dirty="0" smtClean="0">
                <a:ea typeface="Calibri" panose="020F0502020204030204" pitchFamily="34" charset="0"/>
                <a:cs typeface="Arial" panose="020B0604020202020204" pitchFamily="34" charset="0"/>
              </a:rPr>
              <a:t>Контроль </a:t>
            </a:r>
            <a:r>
              <a:rPr lang="ru-RU" sz="1650" dirty="0">
                <a:ea typeface="Calibri" panose="020F0502020204030204" pitchFamily="34" charset="0"/>
                <a:cs typeface="Arial" panose="020B0604020202020204" pitchFamily="34" charset="0"/>
              </a:rPr>
              <a:t>окружающей среды для подсчета частиц, влажности, температуры, измерения шума и вибрации. Инструменты, оборудование и устройства управления должны соответствовать требованиям следующих глав - Управление оборудованием для мониторинга и измерения.</a:t>
            </a:r>
            <a:r>
              <a:rPr lang="ru-RU" sz="1650" dirty="0"/>
              <a:t> </a:t>
            </a:r>
            <a:r>
              <a:rPr lang="ru-RU" sz="1650" dirty="0">
                <a:ea typeface="Calibri" panose="020F0502020204030204" pitchFamily="34" charset="0"/>
                <a:cs typeface="Arial" panose="020B0604020202020204" pitchFamily="34" charset="0"/>
              </a:rPr>
              <a:t> </a:t>
            </a:r>
            <a:endParaRPr lang="en-US" sz="1650" dirty="0" smtClean="0">
              <a:ea typeface="Calibri" panose="020F0502020204030204" pitchFamily="34" charset="0"/>
              <a:cs typeface="Arial" panose="020B0604020202020204" pitchFamily="34" charset="0"/>
            </a:endParaRPr>
          </a:p>
          <a:p>
            <a:pPr marL="342900" lvl="0" indent="-342900" algn="just">
              <a:buFont typeface="Wingdings" panose="05000000000000000000" pitchFamily="2" charset="2"/>
              <a:buChar char="Ø"/>
            </a:pPr>
            <a:r>
              <a:rPr lang="ru-RU" sz="1650" dirty="0"/>
              <a:t>Удобства и необходимые аксессуары, поддерживающие условия рабочей среды: приспособления для мытья рук, рабочие поверхности, чистящие растворы, стеллажи, корзины, корзины, специальная папиросная бумага, обувь, пальто, перчатки и вешалки.</a:t>
            </a:r>
          </a:p>
          <a:p>
            <a:pPr marL="342900" lvl="0" indent="-342900" algn="just">
              <a:buFont typeface="Wingdings" panose="05000000000000000000" pitchFamily="2" charset="2"/>
              <a:buChar char="Ø"/>
            </a:pPr>
            <a:r>
              <a:rPr lang="ru-RU" sz="1650" dirty="0"/>
              <a:t>Процедуры и определенные действия для поведения и поведения на рабочем месте: инструкции по мытью рук, инструкции по чистке, </a:t>
            </a:r>
            <a:r>
              <a:rPr lang="ru-RU" sz="1650" dirty="0" err="1"/>
              <a:t>дресс</a:t>
            </a:r>
            <a:r>
              <a:rPr lang="ru-RU" sz="1650" dirty="0"/>
              <a:t>-код.</a:t>
            </a:r>
          </a:p>
          <a:p>
            <a:pPr marL="342900" lvl="0" indent="-342900" algn="just">
              <a:buFont typeface="Wingdings" panose="05000000000000000000" pitchFamily="2" charset="2"/>
              <a:buChar char="Ø"/>
            </a:pPr>
            <a:r>
              <a:rPr lang="ru-RU" sz="1650" dirty="0"/>
              <a:t>Внешние службы, контролирующие рабочую среду</a:t>
            </a:r>
            <a:r>
              <a:rPr lang="ru-RU" sz="1650" dirty="0" smtClean="0"/>
              <a:t>.</a:t>
            </a:r>
            <a:endParaRPr lang="en-US" sz="1650" dirty="0" smtClean="0"/>
          </a:p>
          <a:p>
            <a:pPr lvl="0" algn="just"/>
            <a:r>
              <a:rPr lang="en-US" sz="1650" dirty="0" smtClean="0"/>
              <a:t>	</a:t>
            </a:r>
            <a:r>
              <a:rPr lang="ru-RU" sz="1650" dirty="0" smtClean="0"/>
              <a:t>Эти </a:t>
            </a:r>
            <a:r>
              <a:rPr lang="ru-RU" sz="1650" dirty="0"/>
              <a:t>условия, процессы, параметры, инструменты управления и оборудование, а также действия, действия, критерии и требуемые результаты будут определены, запланированы, задокументированы и реализованы на протяжении всех рабочих процессов и действий. Это требования к документации, которые стандарт ISO 13485 ожидает найти, когда условия рабочей среды могут отрицательно повлиять на качество продукции. Документированные требования могут появляться в </a:t>
            </a:r>
            <a:r>
              <a:rPr lang="ru-RU" sz="1650" dirty="0" err="1"/>
              <a:t>СОПах</a:t>
            </a:r>
            <a:r>
              <a:rPr lang="ru-RU" sz="1650" dirty="0"/>
              <a:t>, рабочих инструкциях, формах, контрольных списках и т. Д.</a:t>
            </a:r>
          </a:p>
          <a:p>
            <a:pPr algn="just">
              <a:lnSpc>
                <a:spcPct val="115000"/>
              </a:lnSpc>
              <a:spcAft>
                <a:spcPts val="1000"/>
              </a:spcAft>
            </a:pPr>
            <a:endParaRPr lang="ru-RU" sz="165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5634017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1000" y="0"/>
            <a:ext cx="4621013" cy="828499"/>
          </a:xfrm>
        </p:spPr>
        <p:txBody>
          <a:bodyPr>
            <a:noAutofit/>
          </a:bodyPr>
          <a:lstStyle/>
          <a:p>
            <a:r>
              <a:rPr lang="en-US" sz="3600" dirty="0" smtClean="0"/>
              <a:t> </a:t>
            </a:r>
            <a:endParaRPr lang="ru-RU" sz="3600" dirty="0"/>
          </a:p>
        </p:txBody>
      </p:sp>
      <p:sp>
        <p:nvSpPr>
          <p:cNvPr id="2" name="Текст 1"/>
          <p:cNvSpPr>
            <a:spLocks noGrp="1"/>
          </p:cNvSpPr>
          <p:nvPr>
            <p:ph type="body" sz="quarter" idx="11"/>
          </p:nvPr>
        </p:nvSpPr>
        <p:spPr>
          <a:xfrm>
            <a:off x="-8256" y="69231"/>
            <a:ext cx="5186363" cy="690036"/>
          </a:xfrm>
        </p:spPr>
        <p:txBody>
          <a:bodyPr/>
          <a:lstStyle/>
          <a:p>
            <a:pPr marL="0" indent="0">
              <a:buNone/>
            </a:pPr>
            <a:r>
              <a:rPr lang="ru-RU" sz="2400"/>
              <a:t>Интеграция управления рисками</a:t>
            </a:r>
            <a:endParaRPr lang="ru-RU" dirty="0"/>
          </a:p>
        </p:txBody>
      </p:sp>
      <p:sp>
        <p:nvSpPr>
          <p:cNvPr id="6" name="Прямоугольник 5"/>
          <p:cNvSpPr/>
          <p:nvPr/>
        </p:nvSpPr>
        <p:spPr>
          <a:xfrm>
            <a:off x="111001" y="426541"/>
            <a:ext cx="5759999" cy="6232475"/>
          </a:xfrm>
          <a:prstGeom prst="rect">
            <a:avLst/>
          </a:prstGeom>
        </p:spPr>
        <p:txBody>
          <a:bodyPr wrap="square">
            <a:spAutoFit/>
          </a:bodyPr>
          <a:lstStyle/>
          <a:p>
            <a:pPr algn="just"/>
            <a:r>
              <a:rPr lang="en-US" sz="1900" dirty="0" smtClean="0"/>
              <a:t>	</a:t>
            </a:r>
            <a:r>
              <a:rPr lang="ru-RU" sz="1900" dirty="0" smtClean="0"/>
              <a:t>Результаты </a:t>
            </a:r>
            <a:r>
              <a:rPr lang="ru-RU" sz="1900" dirty="0"/>
              <a:t>управления рисками и оценки рисков должны быть интегрированы в планирование средств контроля рабочей среды. Предполагается, что окружающая среда может вызвать отказ продукта, если требуемые условия не поддерживаются. Необходимо выявлять и контролировать риски, связанные с рабочей средой, которые могут повлиять на продукт. Такая оценка и отображение рисков является частью процесса управления рисками. Результатом является файл управления рисками, в котором указаны риски, связанные с медицинским устройством в целом, и, в нашем случае, риски, связанные с рабочей средой. Эти риски будут служить исходными данными для планирования средств контроля рабочей среды. Самый эффективный способ - определить взаимосвязь между рисками и элементами рабочей среды, включая человеческие ресурсы, и определить, какие параметры связаны с окружающей средой и условиями на рабочем месте. </a:t>
            </a:r>
            <a:r>
              <a:rPr lang="en-US" sz="1900" dirty="0" err="1"/>
              <a:t>Пожалуйста</a:t>
            </a:r>
            <a:r>
              <a:rPr lang="en-US" sz="1900" dirty="0"/>
              <a:t>, </a:t>
            </a:r>
            <a:r>
              <a:rPr lang="en-US" sz="1900" dirty="0" err="1"/>
              <a:t>просмотрите</a:t>
            </a:r>
            <a:r>
              <a:rPr lang="en-US" sz="1900" dirty="0"/>
              <a:t> </a:t>
            </a:r>
            <a:r>
              <a:rPr lang="en-US" sz="1900" dirty="0" err="1"/>
              <a:t>Рисунок</a:t>
            </a:r>
            <a:r>
              <a:rPr lang="en-US" sz="1900" dirty="0"/>
              <a:t> 2 </a:t>
            </a:r>
            <a:r>
              <a:rPr lang="en-US" sz="1900" dirty="0" err="1"/>
              <a:t>для</a:t>
            </a:r>
            <a:r>
              <a:rPr lang="en-US" sz="1900" dirty="0"/>
              <a:t> </a:t>
            </a:r>
            <a:r>
              <a:rPr lang="en-US" sz="1900" dirty="0" err="1"/>
              <a:t>описания</a:t>
            </a:r>
            <a:r>
              <a:rPr lang="en-US" sz="1900" dirty="0"/>
              <a:t> </a:t>
            </a:r>
            <a:r>
              <a:rPr lang="en-US" sz="1900" dirty="0" err="1"/>
              <a:t>процесса</a:t>
            </a:r>
            <a:r>
              <a:rPr lang="en-US" sz="1900" dirty="0"/>
              <a:t>.</a:t>
            </a:r>
            <a:endParaRPr lang="ru-RU" sz="1900" dirty="0"/>
          </a:p>
        </p:txBody>
      </p:sp>
      <p:graphicFrame>
        <p:nvGraphicFramePr>
          <p:cNvPr id="7" name="Схема 6"/>
          <p:cNvGraphicFramePr/>
          <p:nvPr>
            <p:extLst>
              <p:ext uri="{D42A27DB-BD31-4B8C-83A1-F6EECF244321}">
                <p14:modId xmlns:p14="http://schemas.microsoft.com/office/powerpoint/2010/main" val="717043287"/>
              </p:ext>
            </p:extLst>
          </p:nvPr>
        </p:nvGraphicFramePr>
        <p:xfrm>
          <a:off x="5961000" y="426540"/>
          <a:ext cx="6231000" cy="3767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p:cNvSpPr/>
          <p:nvPr/>
        </p:nvSpPr>
        <p:spPr>
          <a:xfrm>
            <a:off x="6006000" y="5724000"/>
            <a:ext cx="6096000" cy="646331"/>
          </a:xfrm>
          <a:prstGeom prst="rect">
            <a:avLst/>
          </a:prstGeom>
        </p:spPr>
        <p:txBody>
          <a:bodyPr>
            <a:spAutoFit/>
          </a:bodyPr>
          <a:lstStyle/>
          <a:p>
            <a:pPr algn="ctr"/>
            <a:r>
              <a:rPr lang="ru-RU" dirty="0">
                <a:ea typeface="Calibri" panose="020F0502020204030204" pitchFamily="34" charset="0"/>
                <a:cs typeface="Arial" panose="020B0604020202020204" pitchFamily="34" charset="0"/>
              </a:rPr>
              <a:t>Рисунок 2: Интеграция управления рисками в управление производственной средой.</a:t>
            </a:r>
            <a:endParaRPr lang="ru-RU" dirty="0"/>
          </a:p>
        </p:txBody>
      </p:sp>
    </p:spTree>
    <p:extLst>
      <p:ext uri="{BB962C8B-B14F-4D97-AF65-F5344CB8AC3E}">
        <p14:creationId xmlns:p14="http://schemas.microsoft.com/office/powerpoint/2010/main" val="229339400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56000" y="459000"/>
            <a:ext cx="6610031" cy="5798754"/>
          </a:xfrm>
        </p:spPr>
        <p:txBody>
          <a:bodyPr>
            <a:normAutofit lnSpcReduction="10000"/>
          </a:bodyPr>
          <a:lstStyle/>
          <a:p>
            <a:pPr marL="0" indent="0" algn="just">
              <a:buNone/>
            </a:pPr>
            <a:r>
              <a:rPr lang="ru-RU" sz="2000" dirty="0" smtClean="0"/>
              <a:t>Управление </a:t>
            </a:r>
            <a:r>
              <a:rPr lang="ru-RU" sz="2000" dirty="0"/>
              <a:t>рисками будет относиться к различным элементам и деятельности и отношениям между ними:</a:t>
            </a:r>
          </a:p>
          <a:p>
            <a:pPr lvl="0" algn="just">
              <a:buFont typeface="Wingdings" panose="05000000000000000000" pitchFamily="2" charset="2"/>
              <a:buChar char="Ø"/>
            </a:pPr>
            <a:r>
              <a:rPr lang="ru-RU" sz="2000" dirty="0"/>
              <a:t>Выявление условий рабочей среды, которые могут нанести вред или подвергать опасности медицинское устройство, его компоненты, части или материалы</a:t>
            </a:r>
          </a:p>
          <a:p>
            <a:pPr lvl="0" algn="just">
              <a:buFont typeface="Wingdings" panose="05000000000000000000" pitchFamily="2" charset="2"/>
              <a:buChar char="Ø"/>
            </a:pPr>
            <a:r>
              <a:rPr lang="ru-RU" sz="2000" dirty="0"/>
              <a:t>Ссылка на факторы медицинского устройства, которые могут влиять на рабочую среду или загрязнять ее, например, выбросы токсичных материалов или воздействие продуктов со сроком годности на окружающую среду.</a:t>
            </a:r>
          </a:p>
          <a:p>
            <a:pPr lvl="0" algn="just">
              <a:buFont typeface="Wingdings" panose="05000000000000000000" pitchFamily="2" charset="2"/>
              <a:buChar char="Ø"/>
            </a:pPr>
            <a:r>
              <a:rPr lang="ru-RU" sz="2000" dirty="0"/>
              <a:t>Ссылка на воздействие и результаты утилизации медицинского изделия для окружающей среды.</a:t>
            </a:r>
          </a:p>
          <a:p>
            <a:pPr lvl="0" algn="just">
              <a:buFont typeface="Wingdings" panose="05000000000000000000" pitchFamily="2" charset="2"/>
              <a:buChar char="Ø"/>
            </a:pPr>
            <a:r>
              <a:rPr lang="ru-RU" sz="2000" dirty="0"/>
              <a:t>Ссылка на влияние рабочей среды на упаковку медицинского изделия и ее целостность.</a:t>
            </a:r>
          </a:p>
          <a:p>
            <a:pPr lvl="0" algn="just">
              <a:buFont typeface="Wingdings" panose="05000000000000000000" pitchFamily="2" charset="2"/>
              <a:buChar char="Ø"/>
            </a:pPr>
            <a:r>
              <a:rPr lang="ru-RU" sz="2000" dirty="0"/>
              <a:t>Ссылка на влияние, которое другое оборудование и инструменты оказывают на медицинское устройство, например, электрические или магнитные поля.</a:t>
            </a:r>
          </a:p>
          <a:p>
            <a:pPr algn="just">
              <a:buFont typeface="Wingdings" panose="05000000000000000000" pitchFamily="2" charset="2"/>
              <a:buChar char="Ø"/>
            </a:pPr>
            <a:r>
              <a:rPr lang="ru-RU" sz="2000" dirty="0"/>
              <a:t>Выявление рисков, связанных с человеческими ресурсами, и необходимость их обучения и сертификации для деятельности и работы.</a:t>
            </a:r>
            <a:endParaRPr lang="ru-RU" sz="2000" dirty="0"/>
          </a:p>
        </p:txBody>
      </p:sp>
      <p:sp>
        <p:nvSpPr>
          <p:cNvPr id="7" name="Заголовок 5">
            <a:extLst>
              <a:ext uri="{FF2B5EF4-FFF2-40B4-BE49-F238E27FC236}">
                <a16:creationId xmlns:a16="http://schemas.microsoft.com/office/drawing/2014/main" xmlns="" id="{FCDDA247-1A86-4EAE-A75B-61CBDD23AC79}"/>
              </a:ext>
            </a:extLst>
          </p:cNvPr>
          <p:cNvSpPr txBox="1">
            <a:spLocks/>
          </p:cNvSpPr>
          <p:nvPr/>
        </p:nvSpPr>
        <p:spPr>
          <a:xfrm>
            <a:off x="364497" y="2459943"/>
            <a:ext cx="11432515" cy="3953857"/>
          </a:xfrm>
          <a:prstGeom prst="rect">
            <a:avLst/>
          </a:prstGeom>
        </p:spPr>
        <p:txBody>
          <a:bodyPr vert="horz" lIns="91440" tIns="45720" rIns="91440" bIns="45720" numCol="2" rtlCol="0" anchor="ctr">
            <a:normAutofit/>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en-US" dirty="0" smtClean="0">
                <a:solidFill>
                  <a:srgbClr val="2191C9"/>
                </a:solidFill>
              </a:rPr>
              <a:t> </a:t>
            </a:r>
            <a:endParaRPr lang="ru-RU" dirty="0">
              <a:solidFill>
                <a:srgbClr val="2191C9"/>
              </a:solidFill>
            </a:endParaRPr>
          </a:p>
        </p:txBody>
      </p:sp>
      <p:pic>
        <p:nvPicPr>
          <p:cNvPr id="12290" name="Picture 2" descr="Risk Management Technolog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78035" y="594000"/>
            <a:ext cx="5040000" cy="252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6105718" y="6413800"/>
            <a:ext cx="6096000" cy="246221"/>
          </a:xfrm>
          <a:prstGeom prst="rect">
            <a:avLst/>
          </a:prstGeom>
        </p:spPr>
        <p:txBody>
          <a:bodyPr>
            <a:spAutoFit/>
          </a:bodyPr>
          <a:lstStyle/>
          <a:p>
            <a:r>
              <a:rPr lang="ru-RU" sz="1000" dirty="0"/>
              <a:t>https://www.bluestardirect.com.au/wp-content/uploads/2021/01/d1092dcb6158c3fcc8ced99bb0c7f775_XL.jpg</a:t>
            </a:r>
          </a:p>
        </p:txBody>
      </p:sp>
    </p:spTree>
    <p:extLst>
      <p:ext uri="{BB962C8B-B14F-4D97-AF65-F5344CB8AC3E}">
        <p14:creationId xmlns:p14="http://schemas.microsoft.com/office/powerpoint/2010/main" val="254354757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96148" y="1179000"/>
            <a:ext cx="11817652" cy="3848328"/>
          </a:xfrm>
        </p:spPr>
        <p:txBody>
          <a:bodyPr>
            <a:noAutofit/>
          </a:bodyPr>
          <a:lstStyle/>
          <a:p>
            <a:r>
              <a:rPr lang="en-US" sz="2000" b="0" dirty="0" smtClean="0">
                <a:latin typeface="+mn-lt"/>
              </a:rPr>
              <a:t> </a:t>
            </a:r>
            <a:endParaRPr lang="ru-RU" sz="2000" b="0" dirty="0">
              <a:latin typeface="+mn-lt"/>
            </a:endParaRPr>
          </a:p>
        </p:txBody>
      </p:sp>
      <p:sp>
        <p:nvSpPr>
          <p:cNvPr id="7" name="Прямоугольник 6"/>
          <p:cNvSpPr/>
          <p:nvPr/>
        </p:nvSpPr>
        <p:spPr>
          <a:xfrm>
            <a:off x="-339000" y="246220"/>
            <a:ext cx="5670000" cy="523220"/>
          </a:xfrm>
          <a:prstGeom prst="rect">
            <a:avLst/>
          </a:prstGeom>
        </p:spPr>
        <p:txBody>
          <a:bodyPr wrap="square">
            <a:spAutoFit/>
          </a:bodyPr>
          <a:lstStyle/>
          <a:p>
            <a:pPr algn="r"/>
            <a:r>
              <a:rPr lang="ru-RU" sz="2800" dirty="0"/>
              <a:t>Ссылка на ISO 14644 и ISO 14698</a:t>
            </a:r>
            <a:endParaRPr lang="ru-RU" sz="2800" dirty="0"/>
          </a:p>
        </p:txBody>
      </p:sp>
      <p:sp>
        <p:nvSpPr>
          <p:cNvPr id="8" name="Прямоугольник 7"/>
          <p:cNvSpPr/>
          <p:nvPr/>
        </p:nvSpPr>
        <p:spPr>
          <a:xfrm>
            <a:off x="132000" y="780011"/>
            <a:ext cx="6725961" cy="4247317"/>
          </a:xfrm>
          <a:prstGeom prst="rect">
            <a:avLst/>
          </a:prstGeom>
        </p:spPr>
        <p:txBody>
          <a:bodyPr wrap="square">
            <a:spAutoFit/>
          </a:bodyPr>
          <a:lstStyle/>
          <a:p>
            <a:pPr algn="just"/>
            <a:r>
              <a:rPr lang="ru-RU" dirty="0" smtClean="0"/>
              <a:t>Стандарт </a:t>
            </a:r>
            <a:r>
              <a:rPr lang="en-US" dirty="0"/>
              <a:t>ISO</a:t>
            </a:r>
            <a:r>
              <a:rPr lang="ru-RU" dirty="0"/>
              <a:t> 13485 отсылает нас к группам стандартов: </a:t>
            </a:r>
            <a:r>
              <a:rPr lang="en-US" dirty="0"/>
              <a:t>ISO</a:t>
            </a:r>
            <a:r>
              <a:rPr lang="ru-RU" dirty="0"/>
              <a:t> 14644 и </a:t>
            </a:r>
            <a:r>
              <a:rPr lang="en-US" dirty="0"/>
              <a:t>ISO</a:t>
            </a:r>
            <a:r>
              <a:rPr lang="ru-RU" dirty="0"/>
              <a:t> 14698. Группа </a:t>
            </a:r>
            <a:r>
              <a:rPr lang="en-US" dirty="0"/>
              <a:t>ISO</a:t>
            </a:r>
            <a:r>
              <a:rPr lang="ru-RU" dirty="0"/>
              <a:t> 14644 требует внедрения нескольких методов, методов, мер и средств контроля для получения контролируемой дифференцированной рабочей среды (чистая комната - это одна из категорий такая рабочая среда) - определенная область, в которой определяются, измеряются и контролируются определенные условия или атрибуты, которые могут повлиять на характеристики медицинского устройства. Стандарты ориентированы на дифференцированную работу за счет использования средств контроля концентрации частиц</a:t>
            </a:r>
            <a:r>
              <a:rPr lang="ru-RU" dirty="0" smtClean="0"/>
              <a:t>:</a:t>
            </a:r>
            <a:endParaRPr lang="ru-RU" dirty="0"/>
          </a:p>
          <a:p>
            <a:pPr marL="285750" lvl="0" indent="-285750">
              <a:buFont typeface="Wingdings" panose="05000000000000000000" pitchFamily="2" charset="2"/>
              <a:buChar char="Ø"/>
            </a:pPr>
            <a:r>
              <a:rPr lang="ru-RU" dirty="0"/>
              <a:t>Концентрация частиц в воздухе</a:t>
            </a:r>
          </a:p>
          <a:p>
            <a:pPr marL="285750" lvl="0" indent="-285750">
              <a:buFont typeface="Wingdings" panose="05000000000000000000" pitchFamily="2" charset="2"/>
              <a:buChar char="Ø"/>
            </a:pPr>
            <a:r>
              <a:rPr lang="ru-RU" dirty="0"/>
              <a:t>Концентрация химических веществ</a:t>
            </a:r>
          </a:p>
          <a:p>
            <a:pPr marL="285750" lvl="0" indent="-285750">
              <a:buFont typeface="Wingdings" panose="05000000000000000000" pitchFamily="2" charset="2"/>
              <a:buChar char="Ø"/>
            </a:pPr>
            <a:r>
              <a:rPr lang="ru-RU" dirty="0"/>
              <a:t>Концентрация химических веществ в воздухе</a:t>
            </a:r>
          </a:p>
          <a:p>
            <a:pPr marL="285750" lvl="0" indent="-285750">
              <a:buFont typeface="Wingdings" panose="05000000000000000000" pitchFamily="2" charset="2"/>
              <a:buChar char="Ø"/>
            </a:pPr>
            <a:r>
              <a:rPr lang="ru-RU" dirty="0"/>
              <a:t>Концентрация микробов</a:t>
            </a:r>
          </a:p>
          <a:p>
            <a:pPr marL="285750" lvl="0" indent="-285750">
              <a:buFont typeface="Wingdings" panose="05000000000000000000" pitchFamily="2" charset="2"/>
              <a:buChar char="Ø"/>
            </a:pPr>
            <a:r>
              <a:rPr lang="en-US" dirty="0" err="1"/>
              <a:t>Концентрация</a:t>
            </a:r>
            <a:r>
              <a:rPr lang="en-US" dirty="0"/>
              <a:t> </a:t>
            </a:r>
            <a:r>
              <a:rPr lang="en-US" dirty="0" err="1"/>
              <a:t>микробов</a:t>
            </a:r>
            <a:r>
              <a:rPr lang="en-US" dirty="0"/>
              <a:t> в </a:t>
            </a:r>
            <a:r>
              <a:rPr lang="en-US" dirty="0" err="1"/>
              <a:t>воздухе</a:t>
            </a:r>
            <a:endParaRPr lang="ru-RU" dirty="0"/>
          </a:p>
        </p:txBody>
      </p:sp>
      <p:sp>
        <p:nvSpPr>
          <p:cNvPr id="9" name="Прямоугольник 8"/>
          <p:cNvSpPr/>
          <p:nvPr/>
        </p:nvSpPr>
        <p:spPr>
          <a:xfrm>
            <a:off x="171887" y="4965750"/>
            <a:ext cx="12060000" cy="1666354"/>
          </a:xfrm>
          <a:prstGeom prst="rect">
            <a:avLst/>
          </a:prstGeom>
        </p:spPr>
        <p:txBody>
          <a:bodyPr wrap="square">
            <a:spAutoFit/>
          </a:bodyPr>
          <a:lstStyle/>
          <a:p>
            <a:pPr lvl="0" algn="just">
              <a:lnSpc>
                <a:spcPct val="115000"/>
              </a:lnSpc>
              <a:spcAft>
                <a:spcPts val="0"/>
              </a:spcAft>
            </a:pPr>
            <a:r>
              <a:rPr lang="ru-RU" dirty="0"/>
              <a:t>С помощью измерений и анализа результатов определяется классификация и класс контролируемой зоны. Каждый стандарт в этой группе регулирует другой аспект управления рабочей средой. Например, стандарт </a:t>
            </a:r>
            <a:r>
              <a:rPr lang="en-US" dirty="0"/>
              <a:t>ISO</a:t>
            </a:r>
            <a:r>
              <a:rPr lang="ru-RU" dirty="0"/>
              <a:t> 14644-1 фокусируется на методах отбора проб и местах, в которых должны проводиться измерения, в то время как стандарт </a:t>
            </a:r>
            <a:r>
              <a:rPr lang="en-US" dirty="0"/>
              <a:t>ISO</a:t>
            </a:r>
            <a:r>
              <a:rPr lang="ru-RU" dirty="0"/>
              <a:t> 14644-2 предлагает методы мониторинга, чтобы предоставить доказательства эффективности чистых помещений, связанных с чистотой воздуха по концентрации частиц.</a:t>
            </a:r>
            <a:endParaRPr lang="ru-RU" sz="1400" dirty="0">
              <a:ea typeface="Calibri" panose="020F0502020204030204" pitchFamily="34" charset="0"/>
              <a:cs typeface="Times New Roman" panose="02020603050405020304" pitchFamily="18" charset="0"/>
            </a:endParaRPr>
          </a:p>
        </p:txBody>
      </p:sp>
      <p:sp>
        <p:nvSpPr>
          <p:cNvPr id="10" name="Прямоугольник 9"/>
          <p:cNvSpPr/>
          <p:nvPr/>
        </p:nvSpPr>
        <p:spPr>
          <a:xfrm>
            <a:off x="6026844" y="4709538"/>
            <a:ext cx="6096000" cy="246221"/>
          </a:xfrm>
          <a:prstGeom prst="rect">
            <a:avLst/>
          </a:prstGeom>
        </p:spPr>
        <p:txBody>
          <a:bodyPr>
            <a:spAutoFit/>
          </a:bodyPr>
          <a:lstStyle/>
          <a:p>
            <a:r>
              <a:rPr lang="en-US" sz="1000"/>
              <a:t>https://encrypted-tbn0.gstatic.com/images?q=tbn:ANd9GcQaOQvYrZHrbzLLFH9EAiw0h1rZPrelRUyiHg&amp;usqp=CAU</a:t>
            </a:r>
            <a:endParaRPr lang="ru-RU" sz="1000" dirty="0"/>
          </a:p>
        </p:txBody>
      </p:sp>
      <p:pic>
        <p:nvPicPr>
          <p:cNvPr id="13314" name="Picture 2" descr="What We Can Offer You – Murukut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8556" y="330667"/>
            <a:ext cx="3524250" cy="228600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pic>
        <p:nvPicPr>
          <p:cNvPr id="13316" name="Picture 4" descr="ISO 14698 - YouTube"/>
          <p:cNvPicPr>
            <a:picLocks noChangeAspect="1" noChangeArrowheads="1"/>
          </p:cNvPicPr>
          <p:nvPr/>
        </p:nvPicPr>
        <p:blipFill rotWithShape="1">
          <a:blip r:embed="rId3">
            <a:extLst>
              <a:ext uri="{28A0092B-C50C-407E-A947-70E740481C1C}">
                <a14:useLocalDpi xmlns:a14="http://schemas.microsoft.com/office/drawing/2010/main" val="0"/>
              </a:ext>
            </a:extLst>
          </a:blip>
          <a:srcRect t="12613" r="1482" b="11893"/>
          <a:stretch/>
        </p:blipFill>
        <p:spPr bwMode="auto">
          <a:xfrm>
            <a:off x="8852165" y="2394000"/>
            <a:ext cx="3050250" cy="17507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57860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8687" y="189000"/>
            <a:ext cx="12189991" cy="6102182"/>
          </a:xfrm>
        </p:spPr>
        <p:txBody>
          <a:bodyPr>
            <a:noAutofit/>
          </a:bodyPr>
          <a:lstStyle/>
          <a:p>
            <a:pPr marL="0" indent="0" algn="just">
              <a:buNone/>
            </a:pPr>
            <a:r>
              <a:rPr lang="en-US" sz="1750" dirty="0" smtClean="0"/>
              <a:t>	</a:t>
            </a:r>
            <a:r>
              <a:rPr lang="ru-RU" sz="1750" dirty="0" smtClean="0"/>
              <a:t>С </a:t>
            </a:r>
            <a:r>
              <a:rPr lang="ru-RU" sz="1750" dirty="0"/>
              <a:t>помощью измерений и анализа результатов определяется классификация и класс контролируемой зоны. Каждый стандарт в этой группе регулирует другой аспект управления рабочей средой. Например, стандарт </a:t>
            </a:r>
            <a:r>
              <a:rPr lang="en-US" sz="1750" dirty="0"/>
              <a:t>ISO</a:t>
            </a:r>
            <a:r>
              <a:rPr lang="ru-RU" sz="1750" dirty="0"/>
              <a:t> 14644-1 фокусируется на методах отбора проб и местах, в которых должны проводиться измерения, в то время как стандарт </a:t>
            </a:r>
            <a:r>
              <a:rPr lang="en-US" sz="1750" dirty="0"/>
              <a:t>ISO</a:t>
            </a:r>
            <a:r>
              <a:rPr lang="ru-RU" sz="1750" dirty="0"/>
              <a:t> 14644-2 предлагает методы мониторинга, чтобы предоставить доказательства эффективности чистых помещений, связанных с чистотой воздуха по концентрации частиц. Результатом выполнения этих требований являются определения спецификаций, планов и мер контроля в форме процессов, процедур, мер, задокументированных спецификаций и критериев, необходимых для классификации и управления рабочей средой. Группа стандартов </a:t>
            </a:r>
            <a:r>
              <a:rPr lang="en-US" sz="1750" dirty="0"/>
              <a:t>ISO</a:t>
            </a:r>
            <a:r>
              <a:rPr lang="ru-RU" sz="1750" dirty="0"/>
              <a:t> 14698 продвигает гигиенические методы для создания чистой и контролируемой рабочей среды. Стандарты задают принципы; базовая методология анализа, оценки и интерпретации данных; и методы измерения эффективности очистки инертных поверхностей. </a:t>
            </a:r>
            <a:r>
              <a:rPr lang="en-US" sz="1750" dirty="0"/>
              <a:t>В </a:t>
            </a:r>
            <a:r>
              <a:rPr lang="en-US" sz="1750" dirty="0" err="1"/>
              <a:t>эту</a:t>
            </a:r>
            <a:r>
              <a:rPr lang="en-US" sz="1750" dirty="0"/>
              <a:t> </a:t>
            </a:r>
            <a:r>
              <a:rPr lang="en-US" sz="1750" dirty="0" err="1"/>
              <a:t>группу</a:t>
            </a:r>
            <a:r>
              <a:rPr lang="en-US" sz="1750" dirty="0"/>
              <a:t> </a:t>
            </a:r>
            <a:r>
              <a:rPr lang="en-US" sz="1750" dirty="0" err="1"/>
              <a:t>входят</a:t>
            </a:r>
            <a:r>
              <a:rPr lang="en-US" sz="1750" dirty="0"/>
              <a:t> </a:t>
            </a:r>
            <a:r>
              <a:rPr lang="en-US" sz="1750" dirty="0" err="1"/>
              <a:t>два</a:t>
            </a:r>
            <a:r>
              <a:rPr lang="en-US" sz="1750" dirty="0"/>
              <a:t> </a:t>
            </a:r>
            <a:r>
              <a:rPr lang="en-US" sz="1750" dirty="0" err="1"/>
              <a:t>стандарта</a:t>
            </a:r>
            <a:r>
              <a:rPr lang="en-US" sz="1750" dirty="0"/>
              <a:t>:</a:t>
            </a:r>
            <a:endParaRPr lang="ru-RU" sz="1750" dirty="0"/>
          </a:p>
          <a:p>
            <a:pPr lvl="0" algn="just">
              <a:buFont typeface="Wingdings" panose="05000000000000000000" pitchFamily="2" charset="2"/>
              <a:buChar char="Ø"/>
            </a:pPr>
            <a:r>
              <a:rPr lang="en-US" sz="1750" dirty="0"/>
              <a:t>ISO</a:t>
            </a:r>
            <a:r>
              <a:rPr lang="ru-RU" sz="1750" dirty="0"/>
              <a:t> 14698-1 - этот стандарт описывает принципы и предлагает основные методы для системы оценки и контроля биологического заражения, в которой применяется технология чистых помещений, необходимая для воспроизводимого мониторинга областей рабочей среды, подверженных риску и определяет соответствующие меры контроля.</a:t>
            </a:r>
          </a:p>
          <a:p>
            <a:pPr algn="just">
              <a:buFont typeface="Wingdings" panose="05000000000000000000" pitchFamily="2" charset="2"/>
              <a:buChar char="Ø"/>
            </a:pPr>
            <a:r>
              <a:rPr lang="en-US" sz="1750" dirty="0"/>
              <a:t>ISO</a:t>
            </a:r>
            <a:r>
              <a:rPr lang="ru-RU" sz="1750" dirty="0"/>
              <a:t> 14698-2 - этот стандарт описывает руководство по основным принципам и методологическим требованиям для оценки данных, полученных при отборе проб на наличие жизнеспособных частиц, и оценки </a:t>
            </a:r>
            <a:r>
              <a:rPr lang="ru-RU" sz="1750" dirty="0" err="1"/>
              <a:t>биозагрязнения</a:t>
            </a:r>
            <a:r>
              <a:rPr lang="ru-RU" sz="1750" dirty="0"/>
              <a:t> в областях рабочей среды, подверженных риску</a:t>
            </a:r>
            <a:r>
              <a:rPr lang="ru-RU" sz="1750" dirty="0" smtClean="0"/>
              <a:t>.</a:t>
            </a:r>
            <a:endParaRPr lang="en-US" sz="1750" dirty="0" smtClean="0"/>
          </a:p>
          <a:p>
            <a:pPr marL="0" indent="0">
              <a:buNone/>
            </a:pPr>
            <a:r>
              <a:rPr lang="en-US" sz="1750" dirty="0" smtClean="0"/>
              <a:t>	</a:t>
            </a:r>
            <a:r>
              <a:rPr lang="ru-RU" sz="1750" dirty="0" smtClean="0"/>
              <a:t>Согласно </a:t>
            </a:r>
            <a:r>
              <a:rPr lang="ru-RU" sz="1750" dirty="0"/>
              <a:t>стандарту ISO 13485 вы должны интегрировать процессы, процедуры, меры и спецификации, представленные в этих стандартах, в вашу систему менеджмента качества. Давайте рассмотрим несколько примеров того, как требования этих стандартов могут быть интегрированы в СМК:</a:t>
            </a:r>
          </a:p>
          <a:p>
            <a:pPr lvl="0">
              <a:buFont typeface="Wingdings" panose="05000000000000000000" pitchFamily="2" charset="2"/>
              <a:buChar char="Ø"/>
            </a:pPr>
            <a:r>
              <a:rPr lang="ru-RU" sz="1750" dirty="0"/>
              <a:t>Стандарты </a:t>
            </a:r>
            <a:r>
              <a:rPr lang="en-US" sz="1750" dirty="0"/>
              <a:t>ISO</a:t>
            </a:r>
            <a:r>
              <a:rPr lang="ru-RU" sz="1750" dirty="0"/>
              <a:t> 14644 требуют разработки методов для нескольких аспектов управления производственной средой. Стандарт предлагает методы </a:t>
            </a:r>
            <a:r>
              <a:rPr lang="ru-RU" sz="1750" dirty="0" smtClean="0"/>
              <a:t>для оценки </a:t>
            </a:r>
            <a:r>
              <a:rPr lang="ru-RU" sz="1750" dirty="0"/>
              <a:t>пригодности оборудования, используемого для контроля</a:t>
            </a:r>
          </a:p>
          <a:p>
            <a:pPr lvl="0">
              <a:buFont typeface="Wingdings" panose="05000000000000000000" pitchFamily="2" charset="2"/>
              <a:buChar char="Ø"/>
            </a:pPr>
            <a:r>
              <a:rPr lang="ru-RU" sz="1750" dirty="0"/>
              <a:t>Оценка пригодности материала, используемого для воздействия на концентрацию</a:t>
            </a:r>
          </a:p>
          <a:p>
            <a:pPr lvl="0">
              <a:buFont typeface="Wingdings" panose="05000000000000000000" pitchFamily="2" charset="2"/>
              <a:buChar char="Ø"/>
            </a:pPr>
            <a:r>
              <a:rPr lang="ru-RU" sz="1750" dirty="0"/>
              <a:t>Очистка поверхностей и методы мониторинга для достижения определенных уровней классификации чистоты</a:t>
            </a:r>
            <a:r>
              <a:rPr lang="ru-RU" sz="1750" dirty="0" smtClean="0"/>
              <a:t>.</a:t>
            </a:r>
          </a:p>
          <a:p>
            <a:pPr marL="0" lvl="0" indent="0">
              <a:buNone/>
            </a:pPr>
            <a:endParaRPr lang="ru-RU" sz="1750" dirty="0"/>
          </a:p>
          <a:p>
            <a:pPr algn="just">
              <a:buFont typeface="Wingdings" panose="05000000000000000000" pitchFamily="2" charset="2"/>
              <a:buChar char="Ø"/>
            </a:pPr>
            <a:endParaRPr lang="ru-RU" sz="1750" dirty="0"/>
          </a:p>
        </p:txBody>
      </p:sp>
      <p:sp>
        <p:nvSpPr>
          <p:cNvPr id="7" name="Прямоугольник 6"/>
          <p:cNvSpPr/>
          <p:nvPr/>
        </p:nvSpPr>
        <p:spPr>
          <a:xfrm>
            <a:off x="7581000" y="6471183"/>
            <a:ext cx="6096000" cy="261610"/>
          </a:xfrm>
          <a:prstGeom prst="rect">
            <a:avLst/>
          </a:prstGeom>
        </p:spPr>
        <p:txBody>
          <a:bodyPr>
            <a:spAutoFit/>
          </a:bodyPr>
          <a:lstStyle/>
          <a:p>
            <a:r>
              <a:rPr lang="ru-RU" sz="1100" dirty="0"/>
              <a:t>http://isocertificationservices.co/wp-content/uploads/ISO13485-CERTIFIED.png</a:t>
            </a:r>
          </a:p>
        </p:txBody>
      </p:sp>
    </p:spTree>
    <p:extLst>
      <p:ext uri="{BB962C8B-B14F-4D97-AF65-F5344CB8AC3E}">
        <p14:creationId xmlns:p14="http://schemas.microsoft.com/office/powerpoint/2010/main" val="13281209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26000" y="35748"/>
            <a:ext cx="4431000" cy="639000"/>
          </a:xfrm>
        </p:spPr>
        <p:txBody>
          <a:bodyPr>
            <a:normAutofit/>
          </a:bodyPr>
          <a:lstStyle/>
          <a:p>
            <a:r>
              <a:rPr lang="ru-RU" sz="3000" dirty="0"/>
              <a:t>Ожидаемые записи</a:t>
            </a:r>
          </a:p>
        </p:txBody>
      </p:sp>
      <p:sp>
        <p:nvSpPr>
          <p:cNvPr id="4" name="Текст 3"/>
          <p:cNvSpPr>
            <a:spLocks noGrp="1"/>
          </p:cNvSpPr>
          <p:nvPr>
            <p:ph type="body" sz="quarter" idx="11"/>
          </p:nvPr>
        </p:nvSpPr>
        <p:spPr>
          <a:xfrm>
            <a:off x="111000" y="618844"/>
            <a:ext cx="5580000" cy="5940000"/>
          </a:xfrm>
        </p:spPr>
        <p:txBody>
          <a:bodyPr>
            <a:normAutofit fontScale="85000" lnSpcReduction="20000"/>
          </a:bodyPr>
          <a:lstStyle/>
          <a:p>
            <a:pPr marL="0" indent="0" algn="just">
              <a:buNone/>
            </a:pPr>
            <a:r>
              <a:rPr lang="en-US" sz="2000" dirty="0" smtClean="0"/>
              <a:t>	</a:t>
            </a:r>
            <a:r>
              <a:rPr lang="ru-RU" sz="2300" dirty="0" smtClean="0"/>
              <a:t>Цель </a:t>
            </a:r>
            <a:r>
              <a:rPr lang="ru-RU" sz="2300" dirty="0"/>
              <a:t>записей - доказать, что условия соответствуют определениям, и предоставить исторические данные об уровнях загрязнения окружающей среды или уровнях рисков во время процессов реализации. </a:t>
            </a:r>
            <a:r>
              <a:rPr lang="en-US" sz="2300" dirty="0" err="1"/>
              <a:t>Записи</a:t>
            </a:r>
            <a:r>
              <a:rPr lang="en-US" sz="2300" dirty="0"/>
              <a:t> </a:t>
            </a:r>
            <a:r>
              <a:rPr lang="en-US" sz="2300" dirty="0" err="1"/>
              <a:t>могут</a:t>
            </a:r>
            <a:r>
              <a:rPr lang="en-US" sz="2300" dirty="0"/>
              <a:t> </a:t>
            </a:r>
            <a:r>
              <a:rPr lang="en-US" sz="2300" dirty="0" err="1"/>
              <a:t>иметь</a:t>
            </a:r>
            <a:r>
              <a:rPr lang="en-US" sz="2300" dirty="0"/>
              <a:t> </a:t>
            </a:r>
            <a:r>
              <a:rPr lang="en-US" sz="2300" dirty="0" err="1"/>
              <a:t>следующий</a:t>
            </a:r>
            <a:r>
              <a:rPr lang="en-US" sz="2300" dirty="0"/>
              <a:t> </a:t>
            </a:r>
            <a:r>
              <a:rPr lang="en-US" sz="2300" dirty="0" err="1"/>
              <a:t>вид</a:t>
            </a:r>
            <a:r>
              <a:rPr lang="en-US" sz="2300" dirty="0" smtClean="0"/>
              <a:t>:</a:t>
            </a:r>
          </a:p>
          <a:p>
            <a:pPr marL="0" indent="0" algn="just">
              <a:buNone/>
            </a:pPr>
            <a:endParaRPr lang="ru-RU" sz="2300" dirty="0"/>
          </a:p>
          <a:p>
            <a:pPr lvl="0" algn="just">
              <a:buFont typeface="Wingdings" panose="05000000000000000000" pitchFamily="2" charset="2"/>
              <a:buChar char="Ø"/>
            </a:pPr>
            <a:r>
              <a:rPr lang="ru-RU" sz="2300" dirty="0"/>
              <a:t>Вывод и распечатка систем управления, инструментов или устройств: распечатанные отчеты, экраны, файлы</a:t>
            </a:r>
          </a:p>
          <a:p>
            <a:pPr lvl="0" algn="just">
              <a:buFont typeface="Wingdings" panose="05000000000000000000" pitchFamily="2" charset="2"/>
              <a:buChar char="Ø"/>
            </a:pPr>
            <a:r>
              <a:rPr lang="ru-RU" sz="2300" dirty="0"/>
              <a:t>Определения авторизации и доступа к областям и сайтам</a:t>
            </a:r>
          </a:p>
          <a:p>
            <a:pPr lvl="0" algn="just">
              <a:buFont typeface="Wingdings" panose="05000000000000000000" pitchFamily="2" charset="2"/>
              <a:buChar char="Ø"/>
            </a:pPr>
            <a:r>
              <a:rPr lang="ru-RU" sz="2300" dirty="0"/>
              <a:t>Записи экологических обзоров относительно условий: заполненные формы или контрольные списки, таблицы или диаграммы с данными</a:t>
            </a:r>
          </a:p>
          <a:p>
            <a:pPr lvl="0" algn="just">
              <a:buFont typeface="Wingdings" panose="05000000000000000000" pitchFamily="2" charset="2"/>
              <a:buChar char="Ø"/>
            </a:pPr>
            <a:r>
              <a:rPr lang="ru-RU" sz="2300" dirty="0"/>
              <a:t>Результаты проверок и </a:t>
            </a:r>
            <a:r>
              <a:rPr lang="ru-RU" sz="2300" dirty="0" err="1"/>
              <a:t>валидаций</a:t>
            </a:r>
            <a:r>
              <a:rPr lang="ru-RU" sz="2300" dirty="0"/>
              <a:t> процессов в отношении условий рабочей среды.</a:t>
            </a:r>
          </a:p>
          <a:p>
            <a:pPr lvl="0" algn="just">
              <a:buFont typeface="Wingdings" panose="05000000000000000000" pitchFamily="2" charset="2"/>
              <a:buChar char="Ø"/>
            </a:pPr>
            <a:r>
              <a:rPr lang="ru-RU" sz="2300" dirty="0"/>
              <a:t>Доказательства совместимости человеческих ресурсов: записи об обучении и сертификации.</a:t>
            </a:r>
          </a:p>
          <a:p>
            <a:pPr lvl="0" algn="just">
              <a:buFont typeface="Wingdings" panose="05000000000000000000" pitchFamily="2" charset="2"/>
              <a:buChar char="Ø"/>
            </a:pPr>
            <a:r>
              <a:rPr lang="ru-RU" sz="2300" dirty="0"/>
              <a:t>Записи и доказательства, требуемые нормативными требованиями.</a:t>
            </a:r>
          </a:p>
        </p:txBody>
      </p:sp>
      <p:pic>
        <p:nvPicPr>
          <p:cNvPr id="14338" name="Picture 2" descr="Record Storage Optio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4904" y="504000"/>
            <a:ext cx="6030000" cy="402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5781000" y="6435733"/>
            <a:ext cx="6657809" cy="246221"/>
          </a:xfrm>
          <a:prstGeom prst="rect">
            <a:avLst/>
          </a:prstGeom>
        </p:spPr>
        <p:txBody>
          <a:bodyPr wrap="square">
            <a:spAutoFit/>
          </a:bodyPr>
          <a:lstStyle/>
          <a:p>
            <a:r>
              <a:rPr lang="ru-RU" sz="1000" dirty="0"/>
              <a:t>https://www.recordnations.com/wp-content/uploads/2015/08/bigstock-file-folder-with-documents-and-38861248.jpg</a:t>
            </a:r>
          </a:p>
        </p:txBody>
      </p:sp>
    </p:spTree>
    <p:extLst>
      <p:ext uri="{BB962C8B-B14F-4D97-AF65-F5344CB8AC3E}">
        <p14:creationId xmlns:p14="http://schemas.microsoft.com/office/powerpoint/2010/main" val="19353006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4757" y="234000"/>
            <a:ext cx="6132358" cy="265921"/>
          </a:xfrm>
        </p:spPr>
        <p:txBody>
          <a:bodyPr>
            <a:noAutofit/>
          </a:bodyPr>
          <a:lstStyle/>
          <a:p>
            <a:r>
              <a:rPr lang="ru-RU" sz="3200" b="0" dirty="0">
                <a:latin typeface="+mn-lt"/>
              </a:rPr>
              <a:t>Контроль загрязнения</a:t>
            </a:r>
          </a:p>
        </p:txBody>
      </p:sp>
      <p:sp>
        <p:nvSpPr>
          <p:cNvPr id="4" name="Текст 3"/>
          <p:cNvSpPr>
            <a:spLocks noGrp="1"/>
          </p:cNvSpPr>
          <p:nvPr>
            <p:ph type="body" sz="quarter" idx="11"/>
          </p:nvPr>
        </p:nvSpPr>
        <p:spPr>
          <a:xfrm>
            <a:off x="251416" y="684000"/>
            <a:ext cx="5985000" cy="5787038"/>
          </a:xfrm>
        </p:spPr>
        <p:txBody>
          <a:bodyPr>
            <a:normAutofit lnSpcReduction="10000"/>
          </a:bodyPr>
          <a:lstStyle/>
          <a:p>
            <a:pPr marL="0" lvl="0" indent="0" algn="just">
              <a:lnSpc>
                <a:spcPct val="100000"/>
              </a:lnSpc>
              <a:buNone/>
            </a:pPr>
            <a:r>
              <a:rPr lang="ru-RU" sz="2400" dirty="0"/>
              <a:t>Организация должна планировать и документировать меры по контролю загрязненной или потенциально загрязненной продукции, чтобы предотвратить загрязнение производственной среды, персонала или других продуктов.</a:t>
            </a:r>
          </a:p>
          <a:p>
            <a:pPr lvl="0" algn="just">
              <a:lnSpc>
                <a:spcPct val="100000"/>
              </a:lnSpc>
              <a:buFont typeface="Wingdings" panose="05000000000000000000" pitchFamily="2" charset="2"/>
              <a:buChar char="Ø"/>
            </a:pPr>
            <a:r>
              <a:rPr lang="ru-RU" sz="2400" dirty="0"/>
              <a:t>Для стерильных медицинских изделий организация должна планировать и поддерживать задокументированные требования по контролю загрязнения микроорганизмами или твердыми частицами.</a:t>
            </a:r>
          </a:p>
          <a:p>
            <a:pPr lvl="0" algn="just">
              <a:lnSpc>
                <a:spcPct val="100000"/>
              </a:lnSpc>
              <a:buFont typeface="Wingdings" panose="05000000000000000000" pitchFamily="2" charset="2"/>
              <a:buChar char="Ø"/>
            </a:pPr>
            <a:r>
              <a:rPr lang="ru-RU" sz="2400" dirty="0"/>
              <a:t>Организация должна поддерживать требуемую чистоту во время процессов сборки или упаковки.</a:t>
            </a:r>
          </a:p>
        </p:txBody>
      </p:sp>
      <p:sp>
        <p:nvSpPr>
          <p:cNvPr id="2" name="Прямоугольник 1"/>
          <p:cNvSpPr/>
          <p:nvPr/>
        </p:nvSpPr>
        <p:spPr>
          <a:xfrm>
            <a:off x="7446000" y="5994000"/>
            <a:ext cx="4353000" cy="246221"/>
          </a:xfrm>
          <a:prstGeom prst="rect">
            <a:avLst/>
          </a:prstGeom>
        </p:spPr>
        <p:txBody>
          <a:bodyPr wrap="square">
            <a:spAutoFit/>
          </a:bodyPr>
          <a:lstStyle/>
          <a:p>
            <a:r>
              <a:rPr lang="en-US" sz="1000"/>
              <a:t>https://i.pinimg.com/474x/53/84/7f/53847f5116e18c47d0fdc58fa1050df1.jpg</a:t>
            </a:r>
            <a:endParaRPr lang="ru-RU" sz="1000" dirty="0"/>
          </a:p>
        </p:txBody>
      </p:sp>
      <p:pic>
        <p:nvPicPr>
          <p:cNvPr id="15364" name="Picture 4" descr="Cleanroom cleaning by Amerishine of Memphis LLC | Vệ sinh, Nhà"/>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6507" y="499921"/>
            <a:ext cx="5180397" cy="47141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788821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12779" y="776853"/>
            <a:ext cx="6253222" cy="5786281"/>
          </a:xfrm>
        </p:spPr>
        <p:txBody>
          <a:bodyPr>
            <a:noAutofit/>
          </a:bodyPr>
          <a:lstStyle/>
          <a:p>
            <a:pPr marL="0" indent="0" algn="just">
              <a:buNone/>
            </a:pPr>
            <a:r>
              <a:rPr lang="ru-RU" sz="1800" dirty="0"/>
              <a:t>Несоблюдение чистоты окружающей среды может нанести вред медицинскому устройству, и ожидается, что производитель предотвратит попадание загрязнения в рабочую среду. Это ясно. Подход к контролю загрязнения должен быть определен, спланирован и поддерживаться с использованием задокументированных мер. Документированные мероприятия в этом контексте представляют собой задокументированный набор действий или операций, организованных или классифицированных в логическом порядке или смысле, которые обеспечивают сохранение чистых условий рабочей среды и предотвращение загрязнения: стандартные рабочие процедуры, инструкции, инструкции поставщика, запланированные меры контроля, формы, контрольные списки и их доказательства. Производитель должен установить и поддерживать эти задокументированные договоренности с определениями мер, действий и инструментов, необходимых для предотвращения загрязнения рабочей среды, оборудования, персонала или продукции веществами, которые, как можно разумно ожидать, окажут неблагоприятное влияние на качество продукции. Типы задокументированных мероприятий в контексте предотвращения загрязнения включают</a:t>
            </a:r>
            <a:r>
              <a:rPr lang="ru-RU" sz="1800" dirty="0" smtClean="0"/>
              <a:t>:</a:t>
            </a:r>
            <a:endParaRPr lang="ru-RU" sz="1800" dirty="0"/>
          </a:p>
        </p:txBody>
      </p:sp>
      <p:sp>
        <p:nvSpPr>
          <p:cNvPr id="3" name="Прямоугольник 2"/>
          <p:cNvSpPr/>
          <p:nvPr/>
        </p:nvSpPr>
        <p:spPr>
          <a:xfrm>
            <a:off x="-249000" y="189000"/>
            <a:ext cx="6615000" cy="587853"/>
          </a:xfrm>
          <a:prstGeom prst="rect">
            <a:avLst/>
          </a:prstGeom>
        </p:spPr>
        <p:txBody>
          <a:bodyPr wrap="square">
            <a:spAutoFit/>
          </a:bodyPr>
          <a:lstStyle/>
          <a:p>
            <a:pPr marL="457200" algn="ctr">
              <a:lnSpc>
                <a:spcPct val="115000"/>
              </a:lnSpc>
              <a:spcAft>
                <a:spcPts val="1000"/>
              </a:spcAft>
            </a:pPr>
            <a:r>
              <a:rPr lang="ru-RU" sz="2800"/>
              <a:t>Документированные договоренности</a:t>
            </a:r>
            <a:endParaRPr lang="ru-RU" sz="2000" dirty="0">
              <a:effectLst/>
              <a:ea typeface="Calibri" panose="020F0502020204030204" pitchFamily="34" charset="0"/>
              <a:cs typeface="Times New Roman" panose="02020603050405020304" pitchFamily="18" charset="0"/>
            </a:endParaRPr>
          </a:p>
        </p:txBody>
      </p:sp>
      <p:pic>
        <p:nvPicPr>
          <p:cNvPr id="16388" name="Picture 4" descr="10 Terms to Include In Your Rental Agreement | legalzoom.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90302" y="279000"/>
            <a:ext cx="5358412" cy="3015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6346405" y="3423813"/>
            <a:ext cx="5817482" cy="3139321"/>
          </a:xfrm>
          <a:prstGeom prst="rect">
            <a:avLst/>
          </a:prstGeom>
        </p:spPr>
        <p:txBody>
          <a:bodyPr wrap="square">
            <a:spAutoFit/>
          </a:bodyPr>
          <a:lstStyle/>
          <a:p>
            <a:pPr marL="285750" lvl="0" indent="-285750" algn="just">
              <a:buFont typeface="Wingdings" panose="05000000000000000000" pitchFamily="2" charset="2"/>
              <a:buChar char="Ø"/>
            </a:pPr>
            <a:r>
              <a:rPr lang="ru-RU" dirty="0"/>
              <a:t>Документированные процедуры, предназначенные для предотвращения загрязнения оборудования, компонентов или готовых устройств.</a:t>
            </a:r>
          </a:p>
          <a:p>
            <a:pPr marL="285750" lvl="0" indent="-285750" algn="just">
              <a:buFont typeface="Wingdings" panose="05000000000000000000" pitchFamily="2" charset="2"/>
              <a:buChar char="Ø"/>
            </a:pPr>
            <a:r>
              <a:rPr lang="ru-RU" dirty="0"/>
              <a:t>Процедуры для соответствующей одежды для персонала, который посещает рабочую среду: халат, перчатки, покрывала для волос, покрывала для волос на лице, дезинфицирующее мыло, кроватки для пальцев.</a:t>
            </a:r>
          </a:p>
          <a:p>
            <a:pPr marL="285750" indent="-285750" algn="just">
              <a:buFont typeface="Wingdings" panose="05000000000000000000" pitchFamily="2" charset="2"/>
              <a:buChar char="Ø"/>
            </a:pPr>
            <a:r>
              <a:rPr lang="ru-RU" dirty="0"/>
              <a:t>Спланируйте транспортировку материала в чистую рабочую среду - материал должен проходить через зону, свободную от твердых частиц.</a:t>
            </a:r>
            <a:endParaRPr lang="ru-RU" dirty="0"/>
          </a:p>
        </p:txBody>
      </p:sp>
      <p:sp>
        <p:nvSpPr>
          <p:cNvPr id="5" name="Прямоугольник 4"/>
          <p:cNvSpPr/>
          <p:nvPr/>
        </p:nvSpPr>
        <p:spPr>
          <a:xfrm>
            <a:off x="7131000" y="81278"/>
            <a:ext cx="6096000" cy="215444"/>
          </a:xfrm>
          <a:prstGeom prst="rect">
            <a:avLst/>
          </a:prstGeom>
        </p:spPr>
        <p:txBody>
          <a:bodyPr>
            <a:spAutoFit/>
          </a:bodyPr>
          <a:lstStyle/>
          <a:p>
            <a:r>
              <a:rPr lang="ru-RU" sz="800" dirty="0"/>
              <a:t>https://www.legalzoom.com/sites/lz.com/files/inline-images/woman-man-signing-documents%20%282%29.jpg</a:t>
            </a:r>
          </a:p>
        </p:txBody>
      </p:sp>
    </p:spTree>
    <p:extLst>
      <p:ext uri="{BB962C8B-B14F-4D97-AF65-F5344CB8AC3E}">
        <p14:creationId xmlns:p14="http://schemas.microsoft.com/office/powerpoint/2010/main" val="5779491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11000" y="369000"/>
            <a:ext cx="7245000" cy="6255000"/>
          </a:xfrm>
        </p:spPr>
        <p:txBody>
          <a:bodyPr>
            <a:normAutofit fontScale="92500" lnSpcReduction="20000"/>
          </a:bodyPr>
          <a:lstStyle/>
          <a:p>
            <a:pPr marL="0" indent="0" algn="just">
              <a:buNone/>
            </a:pPr>
            <a:r>
              <a:rPr lang="en-US" sz="2000" dirty="0" smtClean="0"/>
              <a:t>	</a:t>
            </a:r>
            <a:r>
              <a:rPr lang="ru-RU" sz="2000" dirty="0" smtClean="0"/>
              <a:t>Идентификация загрязненных или потенциально загрязненных продуктов является одним из средств контроля, который производитель должен внедрить, чтобы различать загрязненные продукты. Цель состоит в том, чтобы четко определить статус продукта, компонента или материала в отношении загрязнения. В этом случае мы можем обратиться к следующим пунктам «Идентификация», где, например, указаны требования к идентификации возвращаемых медицинских устройств. В эти требования могут быть включены действия и расположение загрязненных или потенциально загрязненных продуктов. Если вы решите разработать процедуру, она будет передана на контроль документов. Идентификация должна сопровождать материалы, компоненты, полуфабрикаты и готовые изделия на протяжении всего процесса:</a:t>
            </a:r>
          </a:p>
          <a:p>
            <a:pPr lvl="0" algn="just">
              <a:buFont typeface="Wingdings" panose="05000000000000000000" pitchFamily="2" charset="2"/>
              <a:buChar char="Ø"/>
            </a:pPr>
            <a:r>
              <a:rPr lang="ru-RU" sz="2000" dirty="0" smtClean="0"/>
              <a:t>Принятые компоненты и материалы должны быть помещены в карантин и идентифицированы со специальным статусом до принятия, чтобы гарантировать, что они соответствуют и не могут загрязнять рабочую среду или другие компоненты или материалы.</a:t>
            </a:r>
          </a:p>
          <a:p>
            <a:pPr lvl="0" algn="just">
              <a:buFont typeface="Wingdings" panose="05000000000000000000" pitchFamily="2" charset="2"/>
              <a:buChar char="Ø"/>
            </a:pPr>
            <a:r>
              <a:rPr lang="ru-RU" sz="2000" dirty="0" smtClean="0"/>
              <a:t>Компоненты и материалы должны храниться и обрабатываться таким образом, чтобы предотвратить их загрязнение или иное неблагоприятное воздействие на другие компоненты или материалы или загрязнение рабочей среды.</a:t>
            </a:r>
          </a:p>
          <a:p>
            <a:pPr lvl="0" algn="just">
              <a:buFont typeface="Wingdings" panose="05000000000000000000" pitchFamily="2" charset="2"/>
              <a:buChar char="Ø"/>
            </a:pPr>
            <a:r>
              <a:rPr lang="ru-RU" sz="2000" dirty="0" smtClean="0"/>
              <a:t>Компоненты и материалы, используемые при реализации, должны быть идентифицированы до того, как они будут представлены для реализации, и должны пройти процесс приемки, чтобы убедиться, что они подходят для использования при реализации и не будут загрязнять рабочую среду.</a:t>
            </a:r>
            <a:endParaRPr lang="ru-RU" sz="2000" dirty="0"/>
          </a:p>
        </p:txBody>
      </p:sp>
      <p:sp>
        <p:nvSpPr>
          <p:cNvPr id="2" name="Прямоугольник 1"/>
          <p:cNvSpPr/>
          <p:nvPr/>
        </p:nvSpPr>
        <p:spPr>
          <a:xfrm>
            <a:off x="6546000" y="6439534"/>
            <a:ext cx="6096000" cy="184666"/>
          </a:xfrm>
          <a:prstGeom prst="rect">
            <a:avLst/>
          </a:prstGeom>
        </p:spPr>
        <p:txBody>
          <a:bodyPr>
            <a:spAutoFit/>
          </a:bodyPr>
          <a:lstStyle/>
          <a:p>
            <a:r>
              <a:rPr lang="en-US" sz="600" dirty="0"/>
              <a:t>https://4.bp.blogspot.com/-oXnVnqPza74/Wx6DLlGfyZI/AAAAAAAABuo/n1ObDISBd20A-gdWMNlW09xpiuc4jWclACLcBGAs/s1600/563101-636269943529127904-16x9.jpg</a:t>
            </a:r>
            <a:endParaRPr lang="ru-RU" sz="600" dirty="0"/>
          </a:p>
        </p:txBody>
      </p:sp>
      <p:pic>
        <p:nvPicPr>
          <p:cNvPr id="17412" name="Picture 4" descr="Identification, Authentication, Authorization, and Accountabilit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55600" y="375800"/>
            <a:ext cx="4725000" cy="26001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251100" y="4743157"/>
            <a:ext cx="4934000" cy="1685077"/>
          </a:xfrm>
          <a:prstGeom prst="rect">
            <a:avLst/>
          </a:prstGeom>
        </p:spPr>
        <p:txBody>
          <a:bodyPr wrap="square">
            <a:spAutoFit/>
          </a:bodyPr>
          <a:lstStyle/>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Arial" panose="020B0604020202020204" pitchFamily="34" charset="0"/>
              </a:rPr>
              <a:t>Полуфабрикаты или готовые продукты должны храниться и обрабатываться таким образом, чтобы предотвратить их загрязнение и другие неблагоприятные воздействия на другие продукты.</a:t>
            </a:r>
            <a:endParaRPr lang="ru-RU" sz="1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21616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3"/>
          <p:cNvSpPr>
            <a:spLocks noGrp="1"/>
          </p:cNvSpPr>
          <p:nvPr>
            <p:ph type="body" sz="quarter" idx="11"/>
          </p:nvPr>
        </p:nvSpPr>
        <p:spPr>
          <a:xfrm>
            <a:off x="156000" y="1179000"/>
            <a:ext cx="11925000" cy="4322802"/>
          </a:xfrm>
        </p:spPr>
        <p:txBody>
          <a:bodyPr>
            <a:noAutofit/>
          </a:bodyPr>
          <a:lstStyle/>
          <a:p>
            <a:pPr marL="0" indent="0" algn="just">
              <a:buNone/>
            </a:pPr>
            <a:r>
              <a:rPr lang="en-US" sz="2000" dirty="0" smtClean="0"/>
              <a:t>	</a:t>
            </a:r>
            <a:r>
              <a:rPr lang="ru-RU" sz="2000" dirty="0" smtClean="0"/>
              <a:t>Изготовитель </a:t>
            </a:r>
            <a:r>
              <a:rPr lang="ru-RU" sz="2000" dirty="0"/>
              <a:t>должен планировать и документировать действия по обращению с загрязненными или потенциально загрязненными продуктами: процедуры приема, приема, очистки, разделения и обеззараживания. Материалы, детали, компоненты, продукты или готовая продукция, которые были обнаружены как дефектные или несоответствующие, должны быть отделены и контролироваться до их ремонта, переделки или утилизации. Вопрос может быть интегрирован с процедурой «Контроль несоответствующей продукции». Должны быть предоставлены доказательства и записи, подтверждающие, что деятельность соответствует запланированным требованиям</a:t>
            </a:r>
            <a:r>
              <a:rPr lang="ru-RU" sz="2000" dirty="0" smtClean="0"/>
              <a:t>.</a:t>
            </a:r>
            <a:endParaRPr lang="en-US" sz="2000" dirty="0" smtClean="0"/>
          </a:p>
          <a:p>
            <a:pPr marL="0" indent="0" algn="just">
              <a:buNone/>
            </a:pPr>
            <a:endParaRPr lang="ru-RU" sz="2000" dirty="0"/>
          </a:p>
        </p:txBody>
      </p:sp>
      <p:sp>
        <p:nvSpPr>
          <p:cNvPr id="2" name="Заголовок 1"/>
          <p:cNvSpPr>
            <a:spLocks noGrp="1"/>
          </p:cNvSpPr>
          <p:nvPr>
            <p:ph type="title"/>
          </p:nvPr>
        </p:nvSpPr>
        <p:spPr>
          <a:xfrm>
            <a:off x="1191000" y="99000"/>
            <a:ext cx="9360000" cy="774000"/>
          </a:xfrm>
        </p:spPr>
        <p:txBody>
          <a:bodyPr>
            <a:noAutofit/>
          </a:bodyPr>
          <a:lstStyle/>
          <a:p>
            <a:r>
              <a:rPr lang="ru-RU" sz="2400" dirty="0"/>
              <a:t>Работа с зараженными или потенциально </a:t>
            </a:r>
            <a:r>
              <a:rPr lang="ru-RU" sz="2400" dirty="0" smtClean="0"/>
              <a:t>загрязненными </a:t>
            </a:r>
            <a:r>
              <a:rPr lang="ru-RU" sz="2400" dirty="0"/>
              <a:t>продуктами</a:t>
            </a:r>
            <a:endParaRPr lang="ru-RU" sz="2400" dirty="0"/>
          </a:p>
        </p:txBody>
      </p:sp>
      <p:sp>
        <p:nvSpPr>
          <p:cNvPr id="5" name="Прямоугольник 4"/>
          <p:cNvSpPr/>
          <p:nvPr/>
        </p:nvSpPr>
        <p:spPr>
          <a:xfrm>
            <a:off x="3981000" y="3446668"/>
            <a:ext cx="3323346" cy="461665"/>
          </a:xfrm>
          <a:prstGeom prst="rect">
            <a:avLst/>
          </a:prstGeom>
        </p:spPr>
        <p:txBody>
          <a:bodyPr wrap="none">
            <a:spAutoFit/>
          </a:bodyPr>
          <a:lstStyle/>
          <a:p>
            <a:r>
              <a:rPr lang="ru-RU" sz="2400" dirty="0">
                <a:ea typeface="Calibri" panose="020F0502020204030204" pitchFamily="34" charset="0"/>
                <a:cs typeface="Arial" panose="020B0604020202020204" pitchFamily="34" charset="0"/>
              </a:rPr>
              <a:t>Сервис и обслуживание</a:t>
            </a:r>
            <a:endParaRPr lang="ru-RU" sz="2400" dirty="0"/>
          </a:p>
        </p:txBody>
      </p:sp>
      <p:sp>
        <p:nvSpPr>
          <p:cNvPr id="8" name="Прямоугольник 7"/>
          <p:cNvSpPr/>
          <p:nvPr/>
        </p:nvSpPr>
        <p:spPr>
          <a:xfrm>
            <a:off x="246000" y="4014000"/>
            <a:ext cx="11835000" cy="2549159"/>
          </a:xfrm>
          <a:prstGeom prst="rect">
            <a:avLst/>
          </a:prstGeom>
        </p:spPr>
        <p:txBody>
          <a:bodyPr wrap="square">
            <a:spAutoFit/>
          </a:bodyPr>
          <a:lstStyle/>
          <a:p>
            <a:pPr indent="449580" algn="just">
              <a:lnSpc>
                <a:spcPct val="115000"/>
              </a:lnSpc>
              <a:spcAft>
                <a:spcPts val="1000"/>
              </a:spcAft>
            </a:pPr>
            <a:r>
              <a:rPr lang="en-US" sz="2000" dirty="0" smtClean="0">
                <a:ea typeface="Calibri" panose="020F0502020204030204" pitchFamily="34" charset="0"/>
                <a:cs typeface="Arial" panose="020B0604020202020204" pitchFamily="34" charset="0"/>
              </a:rPr>
              <a:t>	</a:t>
            </a:r>
            <a:r>
              <a:rPr lang="ru-RU" sz="2000" dirty="0" smtClean="0">
                <a:ea typeface="Calibri" panose="020F0502020204030204" pitchFamily="34" charset="0"/>
                <a:cs typeface="Arial" panose="020B0604020202020204" pitchFamily="34" charset="0"/>
              </a:rPr>
              <a:t>Медицинские </a:t>
            </a:r>
            <a:r>
              <a:rPr lang="ru-RU" sz="2000" dirty="0">
                <a:ea typeface="Calibri" panose="020F0502020204030204" pitchFamily="34" charset="0"/>
                <a:cs typeface="Arial" panose="020B0604020202020204" pitchFamily="34" charset="0"/>
              </a:rPr>
              <a:t>изделия, возвращаемые для обслуживания и ремонта, должны быть изолированы в специально отведенном месте, чтобы предотвратить загрязнение рабочей среды и других медицинских изделий. Действия по получению устройств для обслуживания и технического обслуживания должны быть запланированы и задокументированы, чтобы исключить смешивание устройств с разными состояниями или доступ неавторизованных устройств к определенным областям, когда их передача между продуктами с разным статусом может привести к загрязнению продукта или работы. среда. Речь также идет о соответствующих рабочих инструментах и оборудовании.</a:t>
            </a:r>
            <a:endParaRPr lang="ru-RU" sz="16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685696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0" y="0"/>
            <a:ext cx="4810839" cy="810000"/>
          </a:xfrm>
        </p:spPr>
        <p:txBody>
          <a:bodyPr>
            <a:normAutofit/>
          </a:bodyPr>
          <a:lstStyle/>
          <a:p>
            <a:r>
              <a:rPr lang="ru-RU" sz="3200" dirty="0"/>
              <a:t>Мониторинг загрязнения</a:t>
            </a:r>
            <a:endParaRPr lang="ru-RU" sz="3200" dirty="0"/>
          </a:p>
        </p:txBody>
      </p:sp>
      <p:sp>
        <p:nvSpPr>
          <p:cNvPr id="4" name="Текст 3"/>
          <p:cNvSpPr>
            <a:spLocks noGrp="1"/>
          </p:cNvSpPr>
          <p:nvPr>
            <p:ph type="body" sz="quarter" idx="11"/>
          </p:nvPr>
        </p:nvSpPr>
        <p:spPr>
          <a:xfrm>
            <a:off x="246000" y="549000"/>
            <a:ext cx="11835000" cy="4049712"/>
          </a:xfrm>
        </p:spPr>
        <p:txBody>
          <a:bodyPr>
            <a:noAutofit/>
          </a:bodyPr>
          <a:lstStyle/>
          <a:p>
            <a:pPr marL="0" indent="0" algn="just">
              <a:buNone/>
            </a:pPr>
            <a:r>
              <a:rPr lang="ru-RU" sz="1900" dirty="0"/>
              <a:t>Должны быть определены и указаны средства мониторинга и управления переменными процесса. Требуется тестировать и контролировать элементы в рабочей среде на предмет их уровня чистоты, например, уровня </a:t>
            </a:r>
            <a:r>
              <a:rPr lang="ru-RU" sz="1900" dirty="0" err="1"/>
              <a:t>бионагрузки</a:t>
            </a:r>
            <a:r>
              <a:rPr lang="ru-RU" sz="1900" dirty="0"/>
              <a:t> и </a:t>
            </a:r>
            <a:r>
              <a:rPr lang="ru-RU" sz="1900" dirty="0" err="1"/>
              <a:t>пирогенов</a:t>
            </a:r>
            <a:r>
              <a:rPr lang="ru-RU" sz="1900" dirty="0"/>
              <a:t>:</a:t>
            </a:r>
          </a:p>
          <a:p>
            <a:pPr lvl="0" algn="just">
              <a:buFont typeface="Wingdings" panose="05000000000000000000" pitchFamily="2" charset="2"/>
              <a:buChar char="Ø"/>
            </a:pPr>
            <a:r>
              <a:rPr lang="ru-RU" sz="1900" dirty="0"/>
              <a:t>К этим элементам относятся не только сама рабочая среда, рабочие поверхности и пространства, но и условия, которые на нее влияют, например, воздух, подаваемая вода и сточные воды.</a:t>
            </a:r>
          </a:p>
          <a:p>
            <a:pPr lvl="0" algn="just">
              <a:buFont typeface="Wingdings" panose="05000000000000000000" pitchFamily="2" charset="2"/>
              <a:buChar char="Ø"/>
            </a:pPr>
            <a:r>
              <a:rPr lang="ru-RU" sz="1900" dirty="0"/>
              <a:t>Результаты процесса, такие как готовый продукт, также должны быть протестированы, чтобы гарантировать, что они не загрязняют рабочую среду.</a:t>
            </a:r>
          </a:p>
          <a:p>
            <a:pPr lvl="0" algn="just">
              <a:buFont typeface="Wingdings" panose="05000000000000000000" pitchFamily="2" charset="2"/>
              <a:buChar char="Ø"/>
            </a:pPr>
            <a:r>
              <a:rPr lang="ru-RU" sz="1900" dirty="0"/>
              <a:t>Испытания должны быть периодическими, и определенный период должен соответствовать классу или типу медицинского изделия.</a:t>
            </a:r>
          </a:p>
          <a:p>
            <a:pPr lvl="0" algn="just">
              <a:buFont typeface="Wingdings" panose="05000000000000000000" pitchFamily="2" charset="2"/>
              <a:buChar char="Ø"/>
            </a:pPr>
            <a:r>
              <a:rPr lang="ru-RU" sz="1900" dirty="0"/>
              <a:t>Должен быть разработан план мониторинга, определяющий такие параметры, как частота отбора проб и местоположения.</a:t>
            </a:r>
          </a:p>
          <a:p>
            <a:pPr lvl="0" algn="just">
              <a:buFont typeface="Wingdings" panose="05000000000000000000" pitchFamily="2" charset="2"/>
              <a:buChar char="Ø"/>
            </a:pPr>
            <a:r>
              <a:rPr lang="ru-RU" sz="1900" dirty="0"/>
              <a:t>Организация должна установить приемлемые уровни, пределы предупреждений и пределы действий для испытаний на загрязнение, например, для уровней аэробных бактерий и грибков или количества твердых частиц.</a:t>
            </a:r>
          </a:p>
          <a:p>
            <a:pPr lvl="0" algn="just">
              <a:buFont typeface="Wingdings" panose="05000000000000000000" pitchFamily="2" charset="2"/>
              <a:buChar char="Ø"/>
            </a:pPr>
            <a:r>
              <a:rPr lang="ru-RU" sz="1900" dirty="0"/>
              <a:t>Должна быть упомянута ссылка на критерии приемки.</a:t>
            </a:r>
          </a:p>
          <a:p>
            <a:pPr lvl="0" algn="just">
              <a:buFont typeface="Wingdings" panose="05000000000000000000" pitchFamily="2" charset="2"/>
              <a:buChar char="Ø"/>
            </a:pPr>
            <a:r>
              <a:rPr lang="ru-RU" sz="1900" dirty="0"/>
              <a:t>Должны применяться требования применимых стандартов, например, </a:t>
            </a:r>
            <a:r>
              <a:rPr lang="en-US" sz="1900" dirty="0"/>
              <a:t>ISO</a:t>
            </a:r>
            <a:r>
              <a:rPr lang="ru-RU" sz="1900" dirty="0"/>
              <a:t> 14644 и </a:t>
            </a:r>
            <a:r>
              <a:rPr lang="en-US" sz="1900" dirty="0"/>
              <a:t>ISO</a:t>
            </a:r>
            <a:r>
              <a:rPr lang="ru-RU" sz="1900" dirty="0"/>
              <a:t> 14698.</a:t>
            </a:r>
          </a:p>
          <a:p>
            <a:pPr algn="just">
              <a:buFont typeface="Wingdings" panose="05000000000000000000" pitchFamily="2" charset="2"/>
              <a:buChar char="Ø"/>
            </a:pPr>
            <a:r>
              <a:rPr lang="ru-RU" sz="1900" dirty="0"/>
              <a:t>Определенные меры контроля будут периодически проверяться, чтобы убедиться, что они подходят для получения соответствующих результатов. Эти проверки должны быть задокументированы: определены и запланированы, а действия должны быть зарегистрированы.</a:t>
            </a:r>
            <a:endParaRPr lang="ru-RU" sz="1900" dirty="0"/>
          </a:p>
        </p:txBody>
      </p:sp>
    </p:spTree>
    <p:extLst>
      <p:ext uri="{BB962C8B-B14F-4D97-AF65-F5344CB8AC3E}">
        <p14:creationId xmlns:p14="http://schemas.microsoft.com/office/powerpoint/2010/main" val="42694897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61000" y="324000"/>
            <a:ext cx="2385000" cy="540000"/>
          </a:xfrm>
        </p:spPr>
        <p:txBody>
          <a:bodyPr>
            <a:normAutofit fontScale="90000"/>
          </a:bodyPr>
          <a:lstStyle/>
          <a:p>
            <a:r>
              <a:rPr lang="ru-RU" dirty="0"/>
              <a:t>Обучение</a:t>
            </a:r>
            <a:br>
              <a:rPr lang="ru-RU" dirty="0"/>
            </a:br>
            <a:endParaRPr lang="ru-RU" dirty="0"/>
          </a:p>
        </p:txBody>
      </p:sp>
      <p:sp>
        <p:nvSpPr>
          <p:cNvPr id="4" name="Текст 3"/>
          <p:cNvSpPr>
            <a:spLocks noGrp="1"/>
          </p:cNvSpPr>
          <p:nvPr>
            <p:ph type="body" sz="quarter" idx="11"/>
          </p:nvPr>
        </p:nvSpPr>
        <p:spPr>
          <a:xfrm>
            <a:off x="20062" y="518525"/>
            <a:ext cx="6885001" cy="5808171"/>
          </a:xfrm>
        </p:spPr>
        <p:txBody>
          <a:bodyPr>
            <a:noAutofit/>
          </a:bodyPr>
          <a:lstStyle/>
          <a:p>
            <a:pPr marL="0" indent="0" algn="just">
              <a:buNone/>
            </a:pPr>
            <a:r>
              <a:rPr lang="en-US" sz="1900" dirty="0" smtClean="0"/>
              <a:t>	</a:t>
            </a:r>
            <a:r>
              <a:rPr lang="ru-RU" sz="1900" dirty="0" smtClean="0"/>
              <a:t>Все </a:t>
            </a:r>
            <a:r>
              <a:rPr lang="ru-RU" sz="1900" dirty="0"/>
              <a:t>согласны с тем, что осведомленность сотрудников и их обучение играют важную роль в поддержании рабочей среды, свободной от загрязнения. Целью организации является обеспечение того, чтобы весь персонал, работающий, входящий в контролируемую рабочую среду или имеющий какой-либо контакт с ней, знал о важности защиты окружающей среды от загрязнения и был надлежащим образом обучен всем процедурам и действиям, необходимым для поддержания работы окружающая среда, свободная от загрязнений:</a:t>
            </a:r>
          </a:p>
          <a:p>
            <a:pPr lvl="0" algn="just">
              <a:buFont typeface="Wingdings" panose="05000000000000000000" pitchFamily="2" charset="2"/>
              <a:buChar char="Ø"/>
            </a:pPr>
            <a:r>
              <a:rPr lang="ru-RU" sz="1900" dirty="0"/>
              <a:t>Персонал, работающий, входящий или имеющий какой-либо контакт с контролируемой рабочей средой, должен быть идентифицирован.</a:t>
            </a:r>
          </a:p>
          <a:p>
            <a:pPr lvl="0" algn="just">
              <a:buFont typeface="Wingdings" panose="05000000000000000000" pitchFamily="2" charset="2"/>
              <a:buChar char="Ø"/>
            </a:pPr>
            <a:r>
              <a:rPr lang="ru-RU" sz="1900" dirty="0"/>
              <a:t>Вопросы контроля загрязнения должны быть запланированы в плане обучения для соответствующих лиц - лиц, которые работают или имеют контакт с контролируемой рабочей средой и могут влиять на уровень ее чистоты.</a:t>
            </a:r>
          </a:p>
          <a:p>
            <a:pPr lvl="0" algn="just">
              <a:buFont typeface="Wingdings" panose="05000000000000000000" pitchFamily="2" charset="2"/>
              <a:buChar char="Ø"/>
            </a:pPr>
            <a:r>
              <a:rPr lang="ru-RU" sz="1900" dirty="0"/>
              <a:t>Организация должна вести записи обучения персонала в отношении контроля окружающей среды и загрязнения.</a:t>
            </a:r>
          </a:p>
          <a:p>
            <a:pPr algn="just">
              <a:buFont typeface="Wingdings" panose="05000000000000000000" pitchFamily="2" charset="2"/>
              <a:buChar char="Ø"/>
            </a:pPr>
            <a:r>
              <a:rPr lang="ru-RU" sz="1900" dirty="0"/>
              <a:t>Персонал должен быть сертифицирован для работы в контролируемой рабочей среде. Этот вопрос должен быть включен в план сертификации.</a:t>
            </a:r>
            <a:endParaRPr lang="ru-RU" sz="1900" dirty="0"/>
          </a:p>
        </p:txBody>
      </p:sp>
      <p:pic>
        <p:nvPicPr>
          <p:cNvPr id="18434" name="Picture 2" descr="Подведены итоги конкурса «Новое в технологии обучения -2018-2019» -  Уральский государственный экономический университет"/>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96000" y="544208"/>
            <a:ext cx="5117161" cy="28784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6816000" y="6413499"/>
            <a:ext cx="6096000" cy="215444"/>
          </a:xfrm>
          <a:prstGeom prst="rect">
            <a:avLst/>
          </a:prstGeom>
        </p:spPr>
        <p:txBody>
          <a:bodyPr>
            <a:spAutoFit/>
          </a:bodyPr>
          <a:lstStyle/>
          <a:p>
            <a:r>
              <a:rPr lang="ru-RU" sz="800" dirty="0"/>
              <a:t>https://pbd.space/wp-content/uploads/2018/05/%D0%BE%D0%B1%D1%83%D1%87%D0%B5%D0%BD%D0%B8%D0%B5.png</a:t>
            </a:r>
          </a:p>
        </p:txBody>
      </p:sp>
    </p:spTree>
    <p:extLst>
      <p:ext uri="{BB962C8B-B14F-4D97-AF65-F5344CB8AC3E}">
        <p14:creationId xmlns:p14="http://schemas.microsoft.com/office/powerpoint/2010/main" val="6047450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641000" y="-253625"/>
            <a:ext cx="9741000" cy="1325563"/>
          </a:xfrm>
        </p:spPr>
        <p:txBody>
          <a:bodyPr>
            <a:normAutofit/>
          </a:bodyPr>
          <a:lstStyle/>
          <a:p>
            <a:r>
              <a:rPr lang="ru-RU" sz="2800" dirty="0"/>
              <a:t>Контроль загрязнения стерильных медицинских изделий</a:t>
            </a:r>
            <a:endParaRPr lang="ru-RU" sz="2800" dirty="0"/>
          </a:p>
        </p:txBody>
      </p:sp>
      <p:sp>
        <p:nvSpPr>
          <p:cNvPr id="4" name="Текст 3"/>
          <p:cNvSpPr>
            <a:spLocks noGrp="1"/>
          </p:cNvSpPr>
          <p:nvPr>
            <p:ph type="body" sz="quarter" idx="11"/>
          </p:nvPr>
        </p:nvSpPr>
        <p:spPr>
          <a:xfrm>
            <a:off x="201000" y="774000"/>
            <a:ext cx="11835000" cy="5400000"/>
          </a:xfrm>
        </p:spPr>
        <p:txBody>
          <a:bodyPr>
            <a:normAutofit lnSpcReduction="10000"/>
          </a:bodyPr>
          <a:lstStyle/>
          <a:p>
            <a:pPr marL="0" indent="0" algn="just">
              <a:buNone/>
            </a:pPr>
            <a:r>
              <a:rPr lang="en-US" sz="2000" dirty="0" smtClean="0"/>
              <a:t>	</a:t>
            </a:r>
            <a:r>
              <a:rPr lang="ru-RU" sz="2000" dirty="0" smtClean="0"/>
              <a:t>Стерилизация </a:t>
            </a:r>
            <a:r>
              <a:rPr lang="ru-RU" sz="2000" dirty="0"/>
              <a:t>инактивирует микробиологические загрязнители и тем самым превращает нестерильные медицинские устройства в стерильные. Вкратце, стерилизация - это действие </a:t>
            </a:r>
            <a:r>
              <a:rPr lang="ru-RU" sz="2000" dirty="0" err="1"/>
              <a:t>инактивации</a:t>
            </a:r>
            <a:r>
              <a:rPr lang="ru-RU" sz="2000" dirty="0"/>
              <a:t> чистой культуры микроорганизмов или твердых частиц физическими и / или химическими агентами, и уровень стерилизации измеряется экспоненциальной зависимостью между количеством выживших микроорганизмов и степенью обработки с помощью агент. В этой книге мы не будем вдаваться в подробности процессов или методов стерилизации. Мы делаем упор на то, что ожидается от стандарта ISO 13485.</a:t>
            </a:r>
          </a:p>
          <a:p>
            <a:pPr marL="0" indent="0" algn="ctr">
              <a:buNone/>
            </a:pPr>
            <a:endParaRPr lang="en-US" dirty="0" smtClean="0"/>
          </a:p>
          <a:p>
            <a:pPr marL="0" indent="0" algn="ctr">
              <a:buNone/>
            </a:pPr>
            <a:r>
              <a:rPr lang="ru-RU" dirty="0" smtClean="0"/>
              <a:t>Разработка </a:t>
            </a:r>
            <a:r>
              <a:rPr lang="ru-RU" dirty="0"/>
              <a:t>и документирование мероприятий по контролю загрязнения микроорганизмами или твердыми </a:t>
            </a:r>
            <a:r>
              <a:rPr lang="ru-RU" dirty="0" smtClean="0"/>
              <a:t>частицами</a:t>
            </a:r>
            <a:endParaRPr lang="en-US" dirty="0"/>
          </a:p>
          <a:p>
            <a:pPr marL="0" indent="0" algn="just">
              <a:buNone/>
            </a:pPr>
            <a:r>
              <a:rPr lang="en-US" sz="2000" dirty="0" smtClean="0"/>
              <a:t>	</a:t>
            </a:r>
            <a:r>
              <a:rPr lang="ru-RU" sz="2000" dirty="0" smtClean="0"/>
              <a:t>Для </a:t>
            </a:r>
            <a:r>
              <a:rPr lang="ru-RU" sz="2000" dirty="0"/>
              <a:t>стерильных медицинских изделий, которые обрабатываются в стерильных условиях, организация должна разработать, спланировать, внедрить и поддерживать задокументированные требования по контролю загрязнения микроорганизмами или твердыми частицами. Условия здесь относятся к состоянию параметра окружающей среды в определенный момент времени, то есть во время процессов сборки или упаковки. Целью поддержания задокументированных требований является эффективное выполнение всех необходимых действий по обеспечению чистоты и их </a:t>
            </a:r>
            <a:r>
              <a:rPr lang="ru-RU" sz="2000" dirty="0" err="1"/>
              <a:t>валидация</a:t>
            </a:r>
            <a:r>
              <a:rPr lang="ru-RU" sz="2000" dirty="0"/>
              <a:t> в отношении рабочей среды и других элементов, которые используются для реализации и могут повлиять на Медицинское изделие.</a:t>
            </a:r>
            <a:endParaRPr lang="en-US" sz="2000" dirty="0" smtClean="0"/>
          </a:p>
        </p:txBody>
      </p:sp>
    </p:spTree>
    <p:extLst>
      <p:ext uri="{BB962C8B-B14F-4D97-AF65-F5344CB8AC3E}">
        <p14:creationId xmlns:p14="http://schemas.microsoft.com/office/powerpoint/2010/main" val="828558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406000" y="-171000"/>
            <a:ext cx="6591000" cy="1325563"/>
          </a:xfrm>
        </p:spPr>
        <p:txBody>
          <a:bodyPr>
            <a:normAutofit/>
          </a:bodyPr>
          <a:lstStyle/>
          <a:p>
            <a:pPr algn="ctr"/>
            <a:r>
              <a:rPr lang="en-US" sz="2400" dirty="0" smtClean="0"/>
              <a:t>   </a:t>
            </a:r>
            <a:r>
              <a:rPr lang="ru-RU" sz="2400" dirty="0" smtClean="0"/>
              <a:t>Определение </a:t>
            </a:r>
            <a:r>
              <a:rPr lang="ru-RU" sz="2400" dirty="0"/>
              <a:t>обязанностей и полномочий</a:t>
            </a:r>
            <a:endParaRPr lang="ru-RU" sz="2400" dirty="0"/>
          </a:p>
        </p:txBody>
      </p:sp>
      <p:sp>
        <p:nvSpPr>
          <p:cNvPr id="4" name="Текст 3"/>
          <p:cNvSpPr>
            <a:spLocks noGrp="1"/>
          </p:cNvSpPr>
          <p:nvPr>
            <p:ph type="body" sz="quarter" idx="11"/>
          </p:nvPr>
        </p:nvSpPr>
        <p:spPr>
          <a:xfrm>
            <a:off x="336000" y="729000"/>
            <a:ext cx="11745000" cy="1710000"/>
          </a:xfrm>
        </p:spPr>
        <p:txBody>
          <a:bodyPr>
            <a:noAutofit/>
          </a:bodyPr>
          <a:lstStyle/>
          <a:p>
            <a:pPr marL="0" indent="0" algn="just">
              <a:buNone/>
            </a:pPr>
            <a:r>
              <a:rPr lang="en-US" sz="1200" dirty="0" smtClean="0"/>
              <a:t>	</a:t>
            </a:r>
            <a:r>
              <a:rPr lang="ru-RU" sz="1800" dirty="0" smtClean="0"/>
              <a:t>Должны </a:t>
            </a:r>
            <a:r>
              <a:rPr lang="ru-RU" sz="1800" dirty="0"/>
              <a:t>быть определены обязанности по выполнению действий. Должны быть определены полномочия по контролю за выполнением мероприятий и оценке результатов измерений. Одно и то же лицо может выступать в качестве ответственной стороны и органа власти. Вопрос должен быть задокументирован; это может быть задокументировано в специальной форме или в должностной инструкции. Ответственные стороны и органы должны быть сертифицированы. Сертификация может быть включена в план сертификации</a:t>
            </a:r>
            <a:r>
              <a:rPr lang="ru-RU" sz="1800" dirty="0" smtClean="0"/>
              <a:t>.</a:t>
            </a:r>
            <a:endParaRPr lang="en-US" sz="1800" dirty="0" smtClean="0"/>
          </a:p>
          <a:p>
            <a:pPr marL="0" indent="0" algn="ctr">
              <a:buNone/>
            </a:pPr>
            <a:r>
              <a:rPr lang="ru-RU" sz="2400" dirty="0"/>
              <a:t>Мониторинг и измерение стерильной </a:t>
            </a:r>
            <a:r>
              <a:rPr lang="ru-RU" sz="2400" dirty="0" smtClean="0"/>
              <a:t>среды</a:t>
            </a:r>
            <a:endParaRPr lang="en-US" sz="2400" dirty="0" smtClean="0"/>
          </a:p>
          <a:p>
            <a:pPr>
              <a:buFont typeface="Wingdings" panose="05000000000000000000" pitchFamily="2" charset="2"/>
              <a:buChar char="Ø"/>
            </a:pPr>
            <a:r>
              <a:rPr lang="ru-RU" sz="1800" dirty="0"/>
              <a:t>Мониторинг и измерение условий стерильной производственной среды необходимы:</a:t>
            </a:r>
          </a:p>
          <a:p>
            <a:pPr lvl="0">
              <a:buFont typeface="Wingdings" panose="05000000000000000000" pitchFamily="2" charset="2"/>
              <a:buChar char="Ø"/>
            </a:pPr>
            <a:r>
              <a:rPr lang="ru-RU" sz="1800" dirty="0"/>
              <a:t>Подтвердить, что условия выполняются в процессе реализации.</a:t>
            </a:r>
          </a:p>
          <a:p>
            <a:pPr lvl="0">
              <a:buFont typeface="Wingdings" panose="05000000000000000000" pitchFamily="2" charset="2"/>
              <a:buChar char="Ø"/>
            </a:pPr>
            <a:r>
              <a:rPr lang="ru-RU" sz="1800" dirty="0"/>
              <a:t>Для обеспечения стабильной работы в стерильной среде</a:t>
            </a:r>
          </a:p>
          <a:p>
            <a:pPr lvl="0">
              <a:buFont typeface="Wingdings" panose="05000000000000000000" pitchFamily="2" charset="2"/>
              <a:buChar char="Ø"/>
            </a:pPr>
            <a:r>
              <a:rPr lang="ru-RU" sz="1800" dirty="0"/>
              <a:t>Чтобы продемонстрировать, что материалы, компоненты или продукты были доставлены в рабочую среду в указанных условиях.</a:t>
            </a:r>
          </a:p>
          <a:p>
            <a:pPr lvl="0">
              <a:buFont typeface="Wingdings" panose="05000000000000000000" pitchFamily="2" charset="2"/>
              <a:buChar char="Ø"/>
            </a:pPr>
            <a:r>
              <a:rPr lang="ru-RU" sz="1800" dirty="0"/>
              <a:t>Для оценки эффективности мер по обеспечению чистоты, принятых для соответствия спецификациям.</a:t>
            </a:r>
          </a:p>
          <a:p>
            <a:pPr>
              <a:buFont typeface="Wingdings" panose="05000000000000000000" pitchFamily="2" charset="2"/>
              <a:buChar char="Ø"/>
            </a:pPr>
            <a:r>
              <a:rPr lang="ru-RU" sz="1800" dirty="0"/>
              <a:t>Для достижения целей, упомянутых выше, необходимо контролировать ряд ключевых условий в рабочей среде или элементов, которые влияют на деятельность в рабочей среде. Когда необходимо регулярно контролировать условия стерильной производственной среды, организация должна определить:</a:t>
            </a:r>
          </a:p>
          <a:p>
            <a:pPr lvl="0">
              <a:buFont typeface="Wingdings" panose="05000000000000000000" pitchFamily="2" charset="2"/>
              <a:buChar char="Ø"/>
            </a:pPr>
            <a:r>
              <a:rPr lang="ru-RU" sz="1800" dirty="0" smtClean="0"/>
              <a:t>Какое </a:t>
            </a:r>
            <a:r>
              <a:rPr lang="ru-RU" sz="1800" dirty="0"/>
              <a:t>оборудование или инструменты будут использоваться для проведения мониторинга и каково их местонахождение</a:t>
            </a:r>
            <a:r>
              <a:rPr lang="ru-RU" sz="1800" dirty="0" smtClean="0"/>
              <a:t>.</a:t>
            </a:r>
            <a:endParaRPr lang="ru-RU" sz="1800" dirty="0"/>
          </a:p>
        </p:txBody>
      </p:sp>
    </p:spTree>
    <p:extLst>
      <p:ext uri="{BB962C8B-B14F-4D97-AF65-F5344CB8AC3E}">
        <p14:creationId xmlns:p14="http://schemas.microsoft.com/office/powerpoint/2010/main" val="22885832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114000" y="-216000"/>
            <a:ext cx="4545000" cy="1035000"/>
          </a:xfrm>
        </p:spPr>
        <p:txBody>
          <a:bodyPr>
            <a:normAutofit/>
          </a:bodyPr>
          <a:lstStyle/>
          <a:p>
            <a:pPr algn="ctr"/>
            <a:r>
              <a:rPr lang="ru-RU" sz="2400" dirty="0"/>
              <a:t>Спецификация оборудования</a:t>
            </a:r>
            <a:endParaRPr lang="ru-RU" sz="2400" dirty="0"/>
          </a:p>
        </p:txBody>
      </p:sp>
      <p:sp>
        <p:nvSpPr>
          <p:cNvPr id="4" name="Текст 3"/>
          <p:cNvSpPr>
            <a:spLocks noGrp="1"/>
          </p:cNvSpPr>
          <p:nvPr>
            <p:ph type="body" sz="quarter" idx="11"/>
          </p:nvPr>
        </p:nvSpPr>
        <p:spPr>
          <a:xfrm>
            <a:off x="201000" y="373525"/>
            <a:ext cx="6840000" cy="4090476"/>
          </a:xfrm>
        </p:spPr>
        <p:txBody>
          <a:bodyPr>
            <a:noAutofit/>
          </a:bodyPr>
          <a:lstStyle/>
          <a:p>
            <a:pPr marL="0" indent="0" algn="just">
              <a:buNone/>
            </a:pPr>
            <a:r>
              <a:rPr lang="ru-RU" sz="1800" dirty="0" smtClean="0"/>
              <a:t>Оборудование</a:t>
            </a:r>
            <a:r>
              <a:rPr lang="ru-RU" sz="1800" dirty="0"/>
              <a:t>, которое будет использоваться, и его полезность в стерильной среде должны быть определены и задокументированы.</a:t>
            </a:r>
          </a:p>
          <a:p>
            <a:pPr lvl="0" algn="just">
              <a:buFont typeface="Wingdings" panose="05000000000000000000" pitchFamily="2" charset="2"/>
              <a:buChar char="Ø"/>
            </a:pPr>
            <a:r>
              <a:rPr lang="ru-RU" sz="1800" dirty="0"/>
              <a:t>Оборудование должно быть идентифицировано, включая описание оборудования вместе с любыми необходимыми вспомогательными элементами или материалами. • Монтаж оборудования должен контролироваться:</a:t>
            </a:r>
          </a:p>
          <a:p>
            <a:pPr lvl="0" algn="just">
              <a:buFont typeface="Wingdings" panose="05000000000000000000" pitchFamily="2" charset="2"/>
              <a:buChar char="Ø"/>
            </a:pPr>
            <a:r>
              <a:rPr lang="ru-RU" sz="1800" dirty="0"/>
              <a:t>Когда применимы конфигурации оборудования, они будут задокументированы.</a:t>
            </a:r>
          </a:p>
          <a:p>
            <a:pPr lvl="0" algn="just">
              <a:buFont typeface="Wingdings" panose="05000000000000000000" pitchFamily="2" charset="2"/>
              <a:buChar char="Ø"/>
            </a:pPr>
            <a:r>
              <a:rPr lang="ru-RU" sz="1800" dirty="0"/>
              <a:t>Инструкции по установке должны быть задокументированы.</a:t>
            </a:r>
          </a:p>
          <a:p>
            <a:pPr lvl="0" algn="just">
              <a:buFont typeface="Wingdings" panose="05000000000000000000" pitchFamily="2" charset="2"/>
              <a:buChar char="Ø"/>
            </a:pPr>
            <a:r>
              <a:rPr lang="ru-RU" sz="1800" dirty="0"/>
              <a:t>Установка должна контролироваться, и должны вестись записи, свидетельствующие об установке.</a:t>
            </a:r>
          </a:p>
          <a:p>
            <a:pPr lvl="0" algn="just">
              <a:buFont typeface="Wingdings" panose="05000000000000000000" pitchFamily="2" charset="2"/>
              <a:buChar char="Ø"/>
            </a:pPr>
            <a:r>
              <a:rPr lang="ru-RU" sz="1800" dirty="0"/>
              <a:t>Оборудование должно быть испытано и одобрено перед первым использованием</a:t>
            </a:r>
            <a:r>
              <a:rPr lang="ru-RU" sz="1800" dirty="0" smtClean="0"/>
              <a:t>:</a:t>
            </a:r>
            <a:endParaRPr lang="ru-RU" sz="1800" dirty="0"/>
          </a:p>
        </p:txBody>
      </p:sp>
      <p:pic>
        <p:nvPicPr>
          <p:cNvPr id="19462" name="Picture 6" descr="Обои электроника, electronic, ремонт, раздел Макро, размер 2000x1125 -  скачать бесплатно картинку на рабочий стол и телефо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1001" y="366917"/>
            <a:ext cx="5072560" cy="33881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01000" y="4554000"/>
            <a:ext cx="11903978" cy="1813317"/>
          </a:xfrm>
          <a:prstGeom prst="rect">
            <a:avLst/>
          </a:prstGeom>
        </p:spPr>
        <p:txBody>
          <a:bodyPr wrap="square">
            <a:spAutoFit/>
          </a:bodyPr>
          <a:lstStyle/>
          <a:p>
            <a:pPr marL="342900" lvl="0" indent="-342900" algn="just">
              <a:lnSpc>
                <a:spcPct val="115000"/>
              </a:lnSpc>
              <a:spcAft>
                <a:spcPts val="1000"/>
              </a:spcAft>
              <a:buFont typeface="Wingdings" panose="05000000000000000000" pitchFamily="2" charset="2"/>
              <a:buChar char=""/>
            </a:pPr>
            <a:r>
              <a:rPr lang="ru-RU" dirty="0">
                <a:ea typeface="Calibri" panose="020F0502020204030204" pitchFamily="34" charset="0"/>
                <a:cs typeface="Arial" panose="020B0604020202020204" pitchFamily="34" charset="0"/>
              </a:rPr>
              <a:t>Тесты должны быть задокументированы, например, нагрузочные тесты или тесты производительности.</a:t>
            </a:r>
            <a:endParaRPr lang="ru-RU" dirty="0">
              <a:ea typeface="Calibri" panose="020F0502020204030204" pitchFamily="34" charset="0"/>
              <a:cs typeface="Times New Roman" panose="02020603050405020304" pitchFamily="18" charset="0"/>
            </a:endParaRPr>
          </a:p>
          <a:p>
            <a:pPr indent="449580" algn="just">
              <a:lnSpc>
                <a:spcPct val="115000"/>
              </a:lnSpc>
              <a:spcAft>
                <a:spcPts val="1000"/>
              </a:spcAft>
            </a:pPr>
            <a:r>
              <a:rPr lang="ru-RU" dirty="0">
                <a:ea typeface="Calibri" panose="020F0502020204030204" pitchFamily="34" charset="0"/>
                <a:cs typeface="Arial" panose="020B0604020202020204" pitchFamily="34" charset="0"/>
              </a:rPr>
              <a:t>Для установки и использования оборудования в стерильной рабочей среде организация может разработать протокол: кодекс, который определяет и определяет правила правильного использования и эксплуатации оборудования в стерильной рабочей среде. Когда вы решите разработать такой протокол, пожалуйста, также спланируйте записи, которые будут служить доказательством того, что этот протокол выполняется.</a:t>
            </a:r>
            <a:endParaRPr lang="ru-RU"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82862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200" y="-306000"/>
            <a:ext cx="4590000" cy="1325563"/>
          </a:xfrm>
        </p:spPr>
        <p:txBody>
          <a:bodyPr>
            <a:normAutofit/>
          </a:bodyPr>
          <a:lstStyle/>
          <a:p>
            <a:r>
              <a:rPr lang="ru-RU" sz="2800" dirty="0"/>
              <a:t>Подтверждение и проверка</a:t>
            </a:r>
          </a:p>
        </p:txBody>
      </p:sp>
      <p:sp>
        <p:nvSpPr>
          <p:cNvPr id="2" name="Текст 1"/>
          <p:cNvSpPr>
            <a:spLocks noGrp="1"/>
          </p:cNvSpPr>
          <p:nvPr>
            <p:ph type="body" sz="quarter" idx="11"/>
          </p:nvPr>
        </p:nvSpPr>
        <p:spPr>
          <a:xfrm>
            <a:off x="156000" y="684000"/>
            <a:ext cx="5850000" cy="5895000"/>
          </a:xfrm>
        </p:spPr>
        <p:txBody>
          <a:bodyPr>
            <a:normAutofit fontScale="70000" lnSpcReduction="20000"/>
          </a:bodyPr>
          <a:lstStyle/>
          <a:p>
            <a:pPr marL="0" indent="0" algn="just">
              <a:buNone/>
            </a:pPr>
            <a:r>
              <a:rPr lang="en-US" dirty="0" smtClean="0"/>
              <a:t>	</a:t>
            </a:r>
            <a:r>
              <a:rPr lang="ru-RU" sz="3000" dirty="0" smtClean="0"/>
              <a:t>Выполнение </a:t>
            </a:r>
            <a:r>
              <a:rPr lang="ru-RU" sz="3000" dirty="0"/>
              <a:t>запланированных мероприятий должно быть проверено и подтверждено. Причина в том, что существует вероятность того, что продукты или результаты процесса могут содержать широкий спектр загрязняющих микроорганизмов или твердых частиц, несмотря на выполнение процесса очистки. Следовательно, проверка и контроль процессов очистки и дезинфекции имеют решающее значение. Цель состоит в том, чтобы доказать способность действия или запланированного элемента управления обеспечивать указанные результаты. Для каждого вида деятельности должна быть запланирована и задокументирована назначенная проверка или </a:t>
            </a:r>
            <a:r>
              <a:rPr lang="ru-RU" sz="3000" dirty="0" err="1"/>
              <a:t>валидация</a:t>
            </a:r>
            <a:r>
              <a:rPr lang="ru-RU" sz="3000" dirty="0"/>
              <a:t> вместе с соответствующим методом, например, статистическая </a:t>
            </a:r>
            <a:r>
              <a:rPr lang="ru-RU" sz="3000" dirty="0" err="1"/>
              <a:t>валидация</a:t>
            </a:r>
            <a:r>
              <a:rPr lang="ru-RU" sz="3000" dirty="0"/>
              <a:t>, верификация или выполнение. Протокол проверки - один из способов реализовать это. Может случиться так, что организация должна проконсультироваться с применимой документацией или стандартами, чтобы спланировать свою деятельность по верификации или </a:t>
            </a:r>
            <a:r>
              <a:rPr lang="ru-RU" sz="3000" dirty="0" err="1"/>
              <a:t>валидации</a:t>
            </a:r>
            <a:r>
              <a:rPr lang="ru-RU" sz="3000" dirty="0"/>
              <a:t>.</a:t>
            </a:r>
          </a:p>
          <a:p>
            <a:pPr marL="0" indent="0">
              <a:buNone/>
            </a:pPr>
            <a:endParaRPr lang="ru-RU" dirty="0"/>
          </a:p>
        </p:txBody>
      </p:sp>
      <p:pic>
        <p:nvPicPr>
          <p:cNvPr id="20482" name="Picture 2" descr="Confirmation, Verification Icon. Acknowledgment, Agreement, Ok, Approved  Application, Signed Document, Completed Request. Template With Check Mark  And People. Vector, Living Coral Color, Flat Style. Royalty Free Cliparts,  Vectors, And Stock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7800" y="343842"/>
            <a:ext cx="5788200" cy="55626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6276000" y="6240446"/>
            <a:ext cx="6096000" cy="338554"/>
          </a:xfrm>
          <a:prstGeom prst="rect">
            <a:avLst/>
          </a:prstGeom>
        </p:spPr>
        <p:txBody>
          <a:bodyPr>
            <a:spAutoFit/>
          </a:bodyPr>
          <a:lstStyle/>
          <a:p>
            <a:r>
              <a:rPr lang="ru-RU" sz="800" dirty="0"/>
              <a:t>https://previews.123rf.com/images/svetlanaborovkova/svetlanaborovkova1903/svetlanaborovkova190300147/118500969-confirmation-verification-icon-acknowledgment-agreement-ok-approved-application-signed-document-comp.jpg</a:t>
            </a:r>
          </a:p>
        </p:txBody>
      </p:sp>
    </p:spTree>
    <p:extLst>
      <p:ext uri="{BB962C8B-B14F-4D97-AF65-F5344CB8AC3E}">
        <p14:creationId xmlns:p14="http://schemas.microsoft.com/office/powerpoint/2010/main" val="33886374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204000" y="-171000"/>
            <a:ext cx="6591000" cy="1325563"/>
          </a:xfrm>
        </p:spPr>
        <p:txBody>
          <a:bodyPr>
            <a:normAutofit/>
          </a:bodyPr>
          <a:lstStyle/>
          <a:p>
            <a:pPr algn="ctr"/>
            <a:r>
              <a:rPr lang="ru-RU" sz="2400"/>
              <a:t>Переквалификация стерильной рабочей среды</a:t>
            </a:r>
            <a:endParaRPr lang="ru-RU" sz="2400" dirty="0"/>
          </a:p>
        </p:txBody>
      </p:sp>
      <p:sp>
        <p:nvSpPr>
          <p:cNvPr id="4" name="Текст 3"/>
          <p:cNvSpPr>
            <a:spLocks noGrp="1"/>
          </p:cNvSpPr>
          <p:nvPr>
            <p:ph type="body" sz="quarter" idx="11"/>
          </p:nvPr>
        </p:nvSpPr>
        <p:spPr>
          <a:xfrm>
            <a:off x="246000" y="729000"/>
            <a:ext cx="5857310" cy="5805000"/>
          </a:xfrm>
        </p:spPr>
        <p:txBody>
          <a:bodyPr>
            <a:noAutofit/>
          </a:bodyPr>
          <a:lstStyle/>
          <a:p>
            <a:pPr marL="0" indent="0" algn="just">
              <a:buNone/>
            </a:pPr>
            <a:r>
              <a:rPr lang="en-US" sz="1800" dirty="0"/>
              <a:t>	</a:t>
            </a:r>
            <a:r>
              <a:rPr lang="ru-RU" sz="1800" dirty="0" smtClean="0"/>
              <a:t>Повторная </a:t>
            </a:r>
            <a:r>
              <a:rPr lang="ru-RU" sz="1800" dirty="0"/>
              <a:t>аттестация относится к подтверждению того, что рабочая среда подтверждена для многократного использования и соответствует своим спецификациям после использования рабочей среды. Там, где это применимо, организация должна определить:</a:t>
            </a:r>
          </a:p>
          <a:p>
            <a:pPr lvl="0" algn="just"/>
            <a:r>
              <a:rPr lang="ru-RU" sz="1800" dirty="0"/>
              <a:t>Когда, в каких случаях и с какими интервалами требуется повторная аттестация</a:t>
            </a:r>
          </a:p>
          <a:p>
            <a:pPr lvl="0" algn="just"/>
            <a:r>
              <a:rPr lang="ru-RU" sz="1800" dirty="0"/>
              <a:t>Степень переквалификации - какие элементы рабочей среды, при каких условиях и в каких случаях</a:t>
            </a:r>
          </a:p>
          <a:p>
            <a:pPr lvl="0" algn="just"/>
            <a:r>
              <a:rPr lang="ru-RU" sz="1800" dirty="0"/>
              <a:t>Какие области требуются при переквалификации</a:t>
            </a:r>
          </a:p>
          <a:p>
            <a:pPr lvl="0" algn="just"/>
            <a:r>
              <a:rPr lang="ru-RU" sz="1800" dirty="0"/>
              <a:t>Что входит в </a:t>
            </a:r>
            <a:r>
              <a:rPr lang="ru-RU" sz="1800" dirty="0" err="1"/>
              <a:t>переквалификационные</a:t>
            </a:r>
            <a:r>
              <a:rPr lang="ru-RU" sz="1800" dirty="0"/>
              <a:t> тесты и </a:t>
            </a:r>
            <a:r>
              <a:rPr lang="ru-RU" sz="1800" dirty="0" err="1"/>
              <a:t>валидации</a:t>
            </a:r>
            <a:endParaRPr lang="ru-RU" sz="1800" dirty="0"/>
          </a:p>
          <a:p>
            <a:pPr lvl="0" algn="just"/>
            <a:r>
              <a:rPr lang="ru-RU" sz="1800" dirty="0"/>
              <a:t>Кто уполномочен проводить </a:t>
            </a:r>
            <a:r>
              <a:rPr lang="ru-RU" sz="1800" dirty="0" err="1"/>
              <a:t>переквалификационные</a:t>
            </a:r>
            <a:r>
              <a:rPr lang="ru-RU" sz="1800" dirty="0"/>
              <a:t> тесты и </a:t>
            </a:r>
            <a:r>
              <a:rPr lang="ru-RU" sz="1800" dirty="0" err="1"/>
              <a:t>валидации</a:t>
            </a:r>
            <a:endParaRPr lang="ru-RU" sz="1800" dirty="0"/>
          </a:p>
          <a:p>
            <a:pPr lvl="0" algn="just"/>
            <a:r>
              <a:rPr lang="ru-RU" sz="1800" dirty="0"/>
              <a:t>Соответствующая </a:t>
            </a:r>
            <a:r>
              <a:rPr lang="ru-RU" sz="1800" dirty="0" smtClean="0"/>
              <a:t>документация</a:t>
            </a:r>
            <a:r>
              <a:rPr lang="en-US" sz="1800" dirty="0" smtClean="0"/>
              <a:t>	</a:t>
            </a:r>
            <a:endParaRPr lang="ru-RU" sz="1800" dirty="0"/>
          </a:p>
          <a:p>
            <a:pPr lvl="0" algn="just"/>
            <a:r>
              <a:rPr lang="ru-RU" sz="1800" dirty="0" smtClean="0"/>
              <a:t>Ожидаемые рекорды</a:t>
            </a:r>
          </a:p>
          <a:p>
            <a:pPr lvl="0" algn="just"/>
            <a:r>
              <a:rPr lang="ru-RU" sz="1800" dirty="0" smtClean="0"/>
              <a:t>Что делать, если результаты переквалификации указывают на неудачу</a:t>
            </a:r>
          </a:p>
        </p:txBody>
      </p:sp>
      <p:pic>
        <p:nvPicPr>
          <p:cNvPr id="21506" name="Picture 2" descr="When Do I Really Need To Perform An EO Requalification? - Medical Product  Outsourc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1981" y="369000"/>
            <a:ext cx="5827500" cy="315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6103310" y="4775161"/>
            <a:ext cx="6096000" cy="1754326"/>
          </a:xfrm>
          <a:prstGeom prst="rect">
            <a:avLst/>
          </a:prstGeom>
        </p:spPr>
        <p:txBody>
          <a:bodyPr>
            <a:spAutoFit/>
          </a:bodyPr>
          <a:lstStyle/>
          <a:p>
            <a:pPr algn="just"/>
            <a:r>
              <a:rPr lang="en-US" dirty="0" smtClean="0"/>
              <a:t>	</a:t>
            </a:r>
            <a:r>
              <a:rPr lang="ru-RU" dirty="0" smtClean="0"/>
              <a:t>Когда </a:t>
            </a:r>
            <a:r>
              <a:rPr lang="ru-RU" dirty="0"/>
              <a:t>изменения вносятся в рабочую среду, повторная аттестация процесса должна включать подтверждение того, что результаты процесса соответствуют их спецификациям. Если при повторной аттестации обнаруживается значительное изменение, может потребоваться повторная проверка рабочей среды.</a:t>
            </a:r>
            <a:endParaRPr lang="ru-RU" dirty="0"/>
          </a:p>
        </p:txBody>
      </p:sp>
      <p:sp>
        <p:nvSpPr>
          <p:cNvPr id="5" name="Прямоугольник 4"/>
          <p:cNvSpPr/>
          <p:nvPr/>
        </p:nvSpPr>
        <p:spPr>
          <a:xfrm>
            <a:off x="8976000" y="118266"/>
            <a:ext cx="2872902" cy="246221"/>
          </a:xfrm>
          <a:prstGeom prst="rect">
            <a:avLst/>
          </a:prstGeom>
        </p:spPr>
        <p:txBody>
          <a:bodyPr wrap="none">
            <a:spAutoFit/>
          </a:bodyPr>
          <a:lstStyle/>
          <a:p>
            <a:r>
              <a:rPr lang="ru-RU" sz="1000" dirty="0"/>
              <a:t>https://dev.rodpub.com/images/120/310_main.jpg</a:t>
            </a:r>
          </a:p>
        </p:txBody>
      </p:sp>
    </p:spTree>
    <p:extLst>
      <p:ext uri="{BB962C8B-B14F-4D97-AF65-F5344CB8AC3E}">
        <p14:creationId xmlns:p14="http://schemas.microsoft.com/office/powerpoint/2010/main" val="3966861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7335" y="155102"/>
            <a:ext cx="4566000" cy="504000"/>
          </a:xfrm>
        </p:spPr>
        <p:txBody>
          <a:bodyPr>
            <a:normAutofit/>
          </a:bodyPr>
          <a:lstStyle/>
          <a:p>
            <a:r>
              <a:rPr lang="ru-RU" sz="2400" dirty="0"/>
              <a:t>Адресация и контроль изменений</a:t>
            </a:r>
          </a:p>
        </p:txBody>
      </p:sp>
      <p:sp>
        <p:nvSpPr>
          <p:cNvPr id="4" name="Текст 3"/>
          <p:cNvSpPr>
            <a:spLocks noGrp="1"/>
          </p:cNvSpPr>
          <p:nvPr>
            <p:ph type="body" sz="quarter" idx="11"/>
          </p:nvPr>
        </p:nvSpPr>
        <p:spPr>
          <a:xfrm>
            <a:off x="246000" y="729000"/>
            <a:ext cx="5857310" cy="5805000"/>
          </a:xfrm>
        </p:spPr>
        <p:txBody>
          <a:bodyPr>
            <a:noAutofit/>
          </a:bodyPr>
          <a:lstStyle/>
          <a:p>
            <a:pPr marL="0" indent="0" algn="just">
              <a:buNone/>
            </a:pPr>
            <a:r>
              <a:rPr lang="en-US" sz="2000" dirty="0" smtClean="0"/>
              <a:t>	</a:t>
            </a:r>
            <a:r>
              <a:rPr lang="ru-RU" sz="2000" dirty="0" smtClean="0"/>
              <a:t>Изменение </a:t>
            </a:r>
            <a:r>
              <a:rPr lang="ru-RU" sz="2000" dirty="0"/>
              <a:t>оборудования, продукта, упаковки или презентации продукта, или модификация определенных условий рабочей среды должны оцениваться на предмет их влияния на стерильную рабочую среду или продукты. Цель состоит в том, чтобы продемонстрировать, что после внесения модификации в процесс реализации не произошло никаких изменений, которые могли бы повлиять на характеристики, производительность или безопасность продукта</a:t>
            </a:r>
            <a:r>
              <a:rPr lang="ru-RU" sz="2000" dirty="0" smtClean="0"/>
              <a:t>.</a:t>
            </a:r>
            <a:endParaRPr lang="en-US" sz="2000" dirty="0" smtClean="0"/>
          </a:p>
          <a:p>
            <a:pPr marL="0" indent="0" algn="just">
              <a:buNone/>
            </a:pPr>
            <a:endParaRPr lang="ru-RU" sz="2000" dirty="0"/>
          </a:p>
          <a:p>
            <a:pPr lvl="0" algn="just">
              <a:buFont typeface="Wingdings" panose="05000000000000000000" pitchFamily="2" charset="2"/>
              <a:buChar char="Ø"/>
            </a:pPr>
            <a:r>
              <a:rPr lang="ru-RU" sz="2000" dirty="0"/>
              <a:t>Степень изменения должна быть оценена - какие элементы затронуты изменением.</a:t>
            </a:r>
          </a:p>
          <a:p>
            <a:pPr lvl="0" algn="just">
              <a:buFont typeface="Wingdings" panose="05000000000000000000" pitchFamily="2" charset="2"/>
              <a:buChar char="Ø"/>
            </a:pPr>
            <a:r>
              <a:rPr lang="ru-RU" sz="2000" dirty="0"/>
              <a:t>В зависимости от степени изменения, какие элементы должны снова контролироваться: подтверждены или проверены и, в конечном итоге, повторно аттестованы для использования.</a:t>
            </a:r>
          </a:p>
          <a:p>
            <a:pPr algn="just">
              <a:buFont typeface="Wingdings" panose="05000000000000000000" pitchFamily="2" charset="2"/>
              <a:buChar char="Ø"/>
            </a:pPr>
            <a:r>
              <a:rPr lang="ru-RU" sz="2000" dirty="0"/>
              <a:t>Должен быть запланирован </a:t>
            </a:r>
            <a:r>
              <a:rPr lang="ru-RU" sz="2000" dirty="0" err="1"/>
              <a:t>валидационный</a:t>
            </a:r>
            <a:r>
              <a:rPr lang="ru-RU" sz="2000" dirty="0"/>
              <a:t> тест.</a:t>
            </a:r>
            <a:endParaRPr lang="ru-RU" sz="2000" dirty="0" smtClean="0"/>
          </a:p>
        </p:txBody>
      </p:sp>
      <p:pic>
        <p:nvPicPr>
          <p:cNvPr id="22530" name="Picture 2" descr="Learn the 8 Steps of Change Management Proc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1000" y="664908"/>
            <a:ext cx="5760000" cy="3240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6456000" y="6520234"/>
            <a:ext cx="6096000" cy="253916"/>
          </a:xfrm>
          <a:prstGeom prst="rect">
            <a:avLst/>
          </a:prstGeom>
        </p:spPr>
        <p:txBody>
          <a:bodyPr>
            <a:spAutoFit/>
          </a:bodyPr>
          <a:lstStyle/>
          <a:p>
            <a:r>
              <a:rPr lang="ru-RU" sz="1000" dirty="0"/>
              <a:t>https://blog.masterofproject.com/wp-content/uploads/2020/04/Change-Management1-1024x576-1.jpg</a:t>
            </a:r>
          </a:p>
        </p:txBody>
      </p:sp>
    </p:spTree>
    <p:extLst>
      <p:ext uri="{BB962C8B-B14F-4D97-AF65-F5344CB8AC3E}">
        <p14:creationId xmlns:p14="http://schemas.microsoft.com/office/powerpoint/2010/main" val="8252097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xmlns="" id="{12A1E4A6-7EB5-43F2-AECE-2CE164D79456}"/>
              </a:ext>
            </a:extLst>
          </p:cNvPr>
          <p:cNvSpPr>
            <a:spLocks noGrp="1"/>
          </p:cNvSpPr>
          <p:nvPr>
            <p:ph type="title"/>
          </p:nvPr>
        </p:nvSpPr>
        <p:spPr>
          <a:xfrm>
            <a:off x="786000" y="78437"/>
            <a:ext cx="10515600" cy="1325563"/>
          </a:xfrm>
        </p:spPr>
        <p:txBody>
          <a:bodyPr>
            <a:normAutofit fontScale="90000"/>
          </a:bodyPr>
          <a:lstStyle/>
          <a:p>
            <a:r>
              <a:rPr lang="ru-RU" sz="5300" dirty="0"/>
              <a:t>Использованная литература.</a:t>
            </a:r>
            <a:r>
              <a:rPr lang="ru-RU" sz="5400" dirty="0"/>
              <a:t/>
            </a:r>
            <a:br>
              <a:rPr lang="ru-RU" sz="5400" dirty="0"/>
            </a:br>
            <a:endParaRPr lang="ru-RU" sz="5400" dirty="0"/>
          </a:p>
        </p:txBody>
      </p:sp>
      <p:sp>
        <p:nvSpPr>
          <p:cNvPr id="5" name="Объект 4">
            <a:extLst>
              <a:ext uri="{FF2B5EF4-FFF2-40B4-BE49-F238E27FC236}">
                <a16:creationId xmlns:a16="http://schemas.microsoft.com/office/drawing/2014/main" xmlns="" id="{4E5203F6-9308-471D-930E-01AB4FE482F3}"/>
              </a:ext>
            </a:extLst>
          </p:cNvPr>
          <p:cNvSpPr>
            <a:spLocks noGrp="1"/>
          </p:cNvSpPr>
          <p:nvPr>
            <p:ph idx="1"/>
          </p:nvPr>
        </p:nvSpPr>
        <p:spPr>
          <a:xfrm>
            <a:off x="201000" y="954000"/>
            <a:ext cx="9360000" cy="5454000"/>
          </a:xfrm>
        </p:spPr>
        <p:txBody>
          <a:bodyPr numCol="2">
            <a:normAutofit/>
          </a:bodyPr>
          <a:lstStyle/>
          <a:p>
            <a:pPr marL="514350" lvl="0" indent="-514350">
              <a:buFont typeface="+mj-lt"/>
              <a:buAutoNum type="arabicParenR"/>
            </a:pPr>
            <a:r>
              <a:rPr lang="ru-RU" sz="2000" dirty="0"/>
              <a:t>«Биомедицинская инженерия. Проблемы и перспективы», Г.Н. </a:t>
            </a:r>
            <a:r>
              <a:rPr lang="ru-RU" sz="2000" dirty="0" err="1"/>
              <a:t>Пахарьков</a:t>
            </a:r>
            <a:r>
              <a:rPr lang="ru-RU" sz="2000" dirty="0"/>
              <a:t>. Российская Федерация, 2011год.</a:t>
            </a:r>
          </a:p>
          <a:p>
            <a:pPr marL="514350" lvl="0" indent="-514350">
              <a:buFont typeface="+mj-lt"/>
              <a:buAutoNum type="arabicParenR"/>
            </a:pPr>
            <a:r>
              <a:rPr lang="ru-RU" sz="2000" dirty="0"/>
              <a:t>«Международные стандарты аккредитации медицинских организаций», Яковлева И.Н, </a:t>
            </a:r>
            <a:r>
              <a:rPr lang="ru-RU" sz="2000" dirty="0" err="1"/>
              <a:t>Балкизов</a:t>
            </a:r>
            <a:r>
              <a:rPr lang="ru-RU" sz="2000" dirty="0"/>
              <a:t> </a:t>
            </a:r>
            <a:r>
              <a:rPr lang="ru-RU" sz="2000" dirty="0" err="1"/>
              <a:t>Залим</a:t>
            </a:r>
            <a:r>
              <a:rPr lang="ru-RU" sz="2000" dirty="0"/>
              <a:t> </a:t>
            </a:r>
            <a:r>
              <a:rPr lang="ru-RU" sz="2000" dirty="0" err="1"/>
              <a:t>Замирович</a:t>
            </a:r>
            <a:r>
              <a:rPr lang="ru-RU" sz="2000" dirty="0"/>
              <a:t>, Новиков П.И. РФ-2013</a:t>
            </a:r>
          </a:p>
          <a:p>
            <a:pPr marL="514350" lvl="0" indent="-514350">
              <a:buFont typeface="+mj-lt"/>
              <a:buAutoNum type="arabicParenR"/>
            </a:pPr>
            <a:r>
              <a:rPr lang="en-US" sz="2000" dirty="0"/>
              <a:t>ISO 13485 - the Quality Management System for Medical Devices: Understanding Quality, Risk and Design Control, </a:t>
            </a:r>
            <a:r>
              <a:rPr lang="en-US" sz="2000" dirty="0" err="1"/>
              <a:t>Mr</a:t>
            </a:r>
            <a:r>
              <a:rPr lang="en-US" sz="2000" dirty="0"/>
              <a:t> Brendan Cooper.  Paperback – April 14, 2017</a:t>
            </a:r>
            <a:endParaRPr lang="ru-RU" sz="2000" dirty="0"/>
          </a:p>
          <a:p>
            <a:pPr marL="514350" lvl="0" indent="-514350">
              <a:buFont typeface="+mj-lt"/>
              <a:buAutoNum type="arabicParenR"/>
            </a:pPr>
            <a:r>
              <a:rPr lang="en-US" sz="2000" dirty="0"/>
              <a:t>Medical Device Quality Assurance and Regulatory Compliance, Richard C. Fries, Published September 19, 2019.</a:t>
            </a:r>
            <a:endParaRPr lang="ru-RU" sz="2000" dirty="0"/>
          </a:p>
        </p:txBody>
      </p:sp>
      <p:pic>
        <p:nvPicPr>
          <p:cNvPr id="2050" name="Picture 2" descr="Список использованной литературы 📝 в отчете по практике - Все Сдал"/>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4550" y="683896"/>
            <a:ext cx="6267450" cy="5648325"/>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041000" y="6400293"/>
            <a:ext cx="6096000" cy="261610"/>
          </a:xfrm>
          <a:prstGeom prst="rect">
            <a:avLst/>
          </a:prstGeom>
        </p:spPr>
        <p:txBody>
          <a:bodyPr>
            <a:spAutoFit/>
          </a:bodyPr>
          <a:lstStyle/>
          <a:p>
            <a:r>
              <a:rPr lang="en-US" sz="1050" dirty="0"/>
              <a:t>https://vsesdal.com/post_images/shares/notes_1470399074.jpg</a:t>
            </a:r>
            <a:endParaRPr lang="ru-RU" sz="1050" dirty="0"/>
          </a:p>
        </p:txBody>
      </p:sp>
    </p:spTree>
    <p:extLst>
      <p:ext uri="{BB962C8B-B14F-4D97-AF65-F5344CB8AC3E}">
        <p14:creationId xmlns:p14="http://schemas.microsoft.com/office/powerpoint/2010/main" val="168233795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Заголовок 9">
            <a:extLst>
              <a:ext uri="{FF2B5EF4-FFF2-40B4-BE49-F238E27FC236}">
                <a16:creationId xmlns:a16="http://schemas.microsoft.com/office/drawing/2014/main" xmlns="" id="{8E7EAC4F-4CA6-4923-B32A-5AC1D764DEB0}"/>
              </a:ext>
            </a:extLst>
          </p:cNvPr>
          <p:cNvSpPr>
            <a:spLocks noGrp="1"/>
          </p:cNvSpPr>
          <p:nvPr>
            <p:ph type="ctrTitle"/>
          </p:nvPr>
        </p:nvSpPr>
        <p:spPr>
          <a:xfrm>
            <a:off x="-1350597" y="2550288"/>
            <a:ext cx="9855000" cy="1687998"/>
          </a:xfrm>
        </p:spPr>
        <p:txBody>
          <a:bodyPr>
            <a:normAutofit fontScale="90000"/>
          </a:bodyPr>
          <a:lstStyle/>
          <a:p>
            <a:r>
              <a:rPr lang="ru-RU" sz="8800" dirty="0" smtClean="0">
                <a:solidFill>
                  <a:srgbClr val="2191C9"/>
                </a:solidFill>
              </a:rPr>
              <a:t>СПАСИБО ЗА ВНИМАНИЕ</a:t>
            </a:r>
            <a:endParaRPr lang="ru-RU" sz="8800" dirty="0">
              <a:solidFill>
                <a:srgbClr val="2191C9"/>
              </a:solidFill>
            </a:endParaRPr>
          </a:p>
        </p:txBody>
      </p:sp>
      <p:sp>
        <p:nvSpPr>
          <p:cNvPr id="11" name="Подзаголовок 10">
            <a:extLst>
              <a:ext uri="{FF2B5EF4-FFF2-40B4-BE49-F238E27FC236}">
                <a16:creationId xmlns:a16="http://schemas.microsoft.com/office/drawing/2014/main" xmlns="" id="{AF29B94B-341B-4130-A56C-69AFAE243B10}"/>
              </a:ext>
            </a:extLst>
          </p:cNvPr>
          <p:cNvSpPr>
            <a:spLocks noGrp="1"/>
          </p:cNvSpPr>
          <p:nvPr>
            <p:ph type="subTitle" idx="1"/>
          </p:nvPr>
        </p:nvSpPr>
        <p:spPr>
          <a:xfrm>
            <a:off x="393528" y="3039401"/>
            <a:ext cx="6705000" cy="1191681"/>
          </a:xfrm>
        </p:spPr>
        <p:txBody>
          <a:bodyPr/>
          <a:lstStyle/>
          <a:p>
            <a:pPr algn="l"/>
            <a:r>
              <a:rPr lang="ru-RU" dirty="0" smtClean="0"/>
              <a:t> </a:t>
            </a:r>
            <a:endParaRPr lang="en-US" dirty="0"/>
          </a:p>
        </p:txBody>
      </p:sp>
      <p:sp>
        <p:nvSpPr>
          <p:cNvPr id="13" name="Прямоугольник 12">
            <a:extLst>
              <a:ext uri="{FF2B5EF4-FFF2-40B4-BE49-F238E27FC236}">
                <a16:creationId xmlns:a16="http://schemas.microsoft.com/office/drawing/2014/main" xmlns="" id="{F7CFC1E0-04B4-4DF4-880F-E699422B9A4B}"/>
              </a:ext>
            </a:extLst>
          </p:cNvPr>
          <p:cNvSpPr/>
          <p:nvPr/>
        </p:nvSpPr>
        <p:spPr>
          <a:xfrm>
            <a:off x="0" y="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Прямоугольник 13">
            <a:extLst>
              <a:ext uri="{FF2B5EF4-FFF2-40B4-BE49-F238E27FC236}">
                <a16:creationId xmlns:a16="http://schemas.microsoft.com/office/drawing/2014/main" xmlns="" id="{5A8F3379-E67C-4B72-84CA-BF535167ECA6}"/>
              </a:ext>
            </a:extLst>
          </p:cNvPr>
          <p:cNvSpPr/>
          <p:nvPr/>
        </p:nvSpPr>
        <p:spPr>
          <a:xfrm>
            <a:off x="0" y="6759000"/>
            <a:ext cx="12192000" cy="990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15" name="Группа 14">
            <a:extLst>
              <a:ext uri="{FF2B5EF4-FFF2-40B4-BE49-F238E27FC236}">
                <a16:creationId xmlns:a16="http://schemas.microsoft.com/office/drawing/2014/main" xmlns="" id="{007CF127-4088-463B-9FF9-7846F45FB650}"/>
              </a:ext>
            </a:extLst>
          </p:cNvPr>
          <p:cNvGrpSpPr/>
          <p:nvPr/>
        </p:nvGrpSpPr>
        <p:grpSpPr>
          <a:xfrm>
            <a:off x="9347250" y="37980"/>
            <a:ext cx="2844750" cy="286020"/>
            <a:chOff x="9347250" y="37980"/>
            <a:chExt cx="2844750" cy="286020"/>
          </a:xfrm>
        </p:grpSpPr>
        <p:sp>
          <p:nvSpPr>
            <p:cNvPr id="16" name="Прямоугольник 15">
              <a:extLst>
                <a:ext uri="{FF2B5EF4-FFF2-40B4-BE49-F238E27FC236}">
                  <a16:creationId xmlns:a16="http://schemas.microsoft.com/office/drawing/2014/main" xmlns="" id="{C820479F-3D54-4A8D-B7C0-FD8BAB64BB3F}"/>
                </a:ext>
              </a:extLst>
            </p:cNvPr>
            <p:cNvSpPr/>
            <p:nvPr userDrawn="1"/>
          </p:nvSpPr>
          <p:spPr>
            <a:xfrm>
              <a:off x="9651000" y="49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Блок-схема: объединение 16">
              <a:extLst>
                <a:ext uri="{FF2B5EF4-FFF2-40B4-BE49-F238E27FC236}">
                  <a16:creationId xmlns:a16="http://schemas.microsoft.com/office/drawing/2014/main" xmlns="" id="{B582E1CD-4706-48AF-9A34-9F54D5177C5D}"/>
                </a:ext>
              </a:extLst>
            </p:cNvPr>
            <p:cNvSpPr/>
            <p:nvPr userDrawn="1"/>
          </p:nvSpPr>
          <p:spPr>
            <a:xfrm>
              <a:off x="9347250" y="3798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18" name="Группа 17">
            <a:extLst>
              <a:ext uri="{FF2B5EF4-FFF2-40B4-BE49-F238E27FC236}">
                <a16:creationId xmlns:a16="http://schemas.microsoft.com/office/drawing/2014/main" xmlns="" id="{71A15713-6F86-4436-A01D-BCBAAEEBBD1B}"/>
              </a:ext>
            </a:extLst>
          </p:cNvPr>
          <p:cNvGrpSpPr/>
          <p:nvPr/>
        </p:nvGrpSpPr>
        <p:grpSpPr>
          <a:xfrm>
            <a:off x="-35250" y="6583500"/>
            <a:ext cx="2844750" cy="274500"/>
            <a:chOff x="-35250" y="6583500"/>
            <a:chExt cx="2844750" cy="274500"/>
          </a:xfrm>
        </p:grpSpPr>
        <p:sp>
          <p:nvSpPr>
            <p:cNvPr id="19" name="Прямоугольник 18">
              <a:extLst>
                <a:ext uri="{FF2B5EF4-FFF2-40B4-BE49-F238E27FC236}">
                  <a16:creationId xmlns:a16="http://schemas.microsoft.com/office/drawing/2014/main" xmlns="" id="{E3F0F0A3-967A-4525-9622-587DF8FB0754}"/>
                </a:ext>
              </a:extLst>
            </p:cNvPr>
            <p:cNvSpPr/>
            <p:nvPr userDrawn="1"/>
          </p:nvSpPr>
          <p:spPr>
            <a:xfrm>
              <a:off x="-35250" y="6583500"/>
              <a:ext cx="2541000" cy="274500"/>
            </a:xfrm>
            <a:prstGeom prst="rect">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0" name="Блок-схема: объединение 19">
              <a:extLst>
                <a:ext uri="{FF2B5EF4-FFF2-40B4-BE49-F238E27FC236}">
                  <a16:creationId xmlns:a16="http://schemas.microsoft.com/office/drawing/2014/main" xmlns="" id="{FD653D20-87A3-4A65-9DB0-1DE7E7DD3858}"/>
                </a:ext>
              </a:extLst>
            </p:cNvPr>
            <p:cNvSpPr/>
            <p:nvPr userDrawn="1"/>
          </p:nvSpPr>
          <p:spPr>
            <a:xfrm rot="10800000">
              <a:off x="2202000" y="6583500"/>
              <a:ext cx="607500" cy="274500"/>
            </a:xfrm>
            <a:prstGeom prst="flowChartMerge">
              <a:avLst/>
            </a:prstGeom>
            <a:solidFill>
              <a:srgbClr val="2191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9218" name="Picture 2" descr="Картинки для презентации &amp;quot;thank you for your attention&amp;quot; (20 фото) |  Приколис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277" y="955206"/>
            <a:ext cx="5173946" cy="494758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7916390" y="5440024"/>
            <a:ext cx="3469219" cy="246221"/>
          </a:xfrm>
          <a:prstGeom prst="rect">
            <a:avLst/>
          </a:prstGeom>
        </p:spPr>
        <p:txBody>
          <a:bodyPr wrap="none">
            <a:spAutoFit/>
          </a:bodyPr>
          <a:lstStyle/>
          <a:p>
            <a:r>
              <a:rPr lang="ru-RU" sz="1000" dirty="0"/>
              <a:t>https://prikolist.club/wp-content/uploads/2019/11/10-243.jpg</a:t>
            </a:r>
          </a:p>
        </p:txBody>
      </p:sp>
    </p:spTree>
    <p:extLst>
      <p:ext uri="{BB962C8B-B14F-4D97-AF65-F5344CB8AC3E}">
        <p14:creationId xmlns:p14="http://schemas.microsoft.com/office/powerpoint/2010/main" val="3302853838"/>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312d7a383a0ab338a6a5525e6aa9db33a90a2de"/>
</p:tagLst>
</file>

<file path=ppt/theme/theme1.xml><?xml version="1.0" encoding="utf-8"?>
<a:theme xmlns:a="http://schemas.openxmlformats.org/drawingml/2006/main" name="Тема Office">
  <a:themeElements>
    <a:clrScheme name="Синий">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4304</TotalTime>
  <Words>3228</Words>
  <Application>Microsoft Office PowerPoint</Application>
  <PresentationFormat>Широкоэкранный</PresentationFormat>
  <Paragraphs>290</Paragraphs>
  <Slides>39</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39</vt:i4>
      </vt:variant>
    </vt:vector>
  </HeadingPairs>
  <TitlesOfParts>
    <vt:vector size="45" baseType="lpstr">
      <vt:lpstr>Arial</vt:lpstr>
      <vt:lpstr>Calibri</vt:lpstr>
      <vt:lpstr>Calibri Light</vt:lpstr>
      <vt:lpstr>Times New Roman</vt:lpstr>
      <vt:lpstr>Wingdings</vt:lpstr>
      <vt:lpstr>Тема Office</vt:lpstr>
      <vt:lpstr>Medical Device Quality Management Systems  Strategy and Techniques for Improving Efficiency and Effectiveness Стратегия систем управления качеством медицинских изделий и методы повышения эффективности и результативности  Course№6: Work environment and contamination control Курс№6: Рабочая среда и контроль загрязнения</vt:lpstr>
      <vt:lpstr>ВВЕДЕНИЕ</vt:lpstr>
      <vt:lpstr> </vt:lpstr>
      <vt:lpstr> </vt:lpstr>
      <vt:lpstr> </vt:lpstr>
      <vt:lpstr> </vt:lpstr>
      <vt:lpstr>Презентация PowerPoint</vt:lpstr>
      <vt:lpstr> </vt:lpstr>
      <vt:lpstr>Презентация PowerPoint</vt:lpstr>
      <vt:lpstr>Презентация PowerPoint</vt:lpstr>
      <vt:lpstr>Презентация PowerPoint</vt:lpstr>
      <vt:lpstr>Для каждой определенной роли или функции будут рассмотрены следующие моменты:</vt:lpstr>
      <vt:lpstr>Авторизация и доступ</vt:lpstr>
      <vt:lpstr>Настройка параметров для управления рабочей средой</vt:lpstr>
      <vt:lpstr>Презентация PowerPoint</vt:lpstr>
      <vt:lpstr>Презентация PowerPoint</vt:lpstr>
      <vt:lpstr>Презентация PowerPoint</vt:lpstr>
      <vt:lpstr>Для каждого из этих идентифицированных параметров необходимо спланировать соответствующий контроль.</vt:lpstr>
      <vt:lpstr>Презентация PowerPoint</vt:lpstr>
      <vt:lpstr>  </vt:lpstr>
      <vt:lpstr> </vt:lpstr>
      <vt:lpstr>Презентация PowerPoint</vt:lpstr>
      <vt:lpstr> </vt:lpstr>
      <vt:lpstr>Презентация PowerPoint</vt:lpstr>
      <vt:lpstr>Ожидаемые записи</vt:lpstr>
      <vt:lpstr>Контроль загрязнения</vt:lpstr>
      <vt:lpstr>Презентация PowerPoint</vt:lpstr>
      <vt:lpstr>Презентация PowerPoint</vt:lpstr>
      <vt:lpstr>Работа с зараженными или потенциально загрязненными продуктами</vt:lpstr>
      <vt:lpstr>Мониторинг загрязнения</vt:lpstr>
      <vt:lpstr>Обучение </vt:lpstr>
      <vt:lpstr>Контроль загрязнения стерильных медицинских изделий</vt:lpstr>
      <vt:lpstr>   Определение обязанностей и полномочий</vt:lpstr>
      <vt:lpstr>Спецификация оборудования</vt:lpstr>
      <vt:lpstr>Подтверждение и проверка</vt:lpstr>
      <vt:lpstr>Переквалификация стерильной рабочей среды</vt:lpstr>
      <vt:lpstr>Адресация и контроль изменений</vt:lpstr>
      <vt:lpstr>Использованная литература. </vt:lpstr>
      <vt:lpstr>СПАСИБО ЗА ВНИМАНИЕ</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Юрий Козырев</dc:creator>
  <cp:lastModifiedBy>RePack by Diakov</cp:lastModifiedBy>
  <cp:revision>123</cp:revision>
  <dcterms:created xsi:type="dcterms:W3CDTF">2020-05-02T19:28:51Z</dcterms:created>
  <dcterms:modified xsi:type="dcterms:W3CDTF">2021-10-10T04:35:30Z</dcterms:modified>
</cp:coreProperties>
</file>