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309" r:id="rId30"/>
    <p:sldId id="310" r:id="rId31"/>
    <p:sldId id="311" r:id="rId32"/>
    <p:sldId id="267" r:id="rId33"/>
    <p:sldId id="266" r:id="rId34"/>
  </p:sldIdLst>
  <p:sldSz cx="12192000" cy="6858000"/>
  <p:notesSz cx="6858000" cy="9144000"/>
  <p:custDataLst>
    <p:tags r:id="rId35"/>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p:scale>
          <a:sx n="66" d="100"/>
          <a:sy n="66" d="100"/>
        </p:scale>
        <p:origin x="648" y="25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271A8163-8720-4BB4-BF1C-E4094FFB62C1}"/>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 xmlns:a16="http://schemas.microsoft.com/office/drawing/2014/main"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 xmlns:a16="http://schemas.microsoft.com/office/drawing/2014/main"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 xmlns:a16="http://schemas.microsoft.com/office/drawing/2014/main"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 xmlns:a16="http://schemas.microsoft.com/office/drawing/2014/main"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 xmlns:a16="http://schemas.microsoft.com/office/drawing/2014/main"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 xmlns:a16="http://schemas.microsoft.com/office/drawing/2014/main"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 xmlns:a16="http://schemas.microsoft.com/office/drawing/2014/main"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 xmlns:a16="http://schemas.microsoft.com/office/drawing/2014/main"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 xmlns:a16="http://schemas.microsoft.com/office/drawing/2014/main"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 xmlns:a16="http://schemas.microsoft.com/office/drawing/2014/main"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 xmlns:a16="http://schemas.microsoft.com/office/drawing/2014/main"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 xmlns:a16="http://schemas.microsoft.com/office/drawing/2014/main"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 xmlns:a16="http://schemas.microsoft.com/office/drawing/2014/main"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 xmlns:a16="http://schemas.microsoft.com/office/drawing/2014/main"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 xmlns:a16="http://schemas.microsoft.com/office/drawing/2014/main"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 xmlns:a16="http://schemas.microsoft.com/office/drawing/2014/main"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 xmlns:a16="http://schemas.microsoft.com/office/drawing/2014/main"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 xmlns:a16="http://schemas.microsoft.com/office/drawing/2014/main"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 xmlns:a16="http://schemas.microsoft.com/office/drawing/2014/main"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 xmlns:a16="http://schemas.microsoft.com/office/drawing/2014/main"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 xmlns:a16="http://schemas.microsoft.com/office/drawing/2014/main"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 xmlns:a16="http://schemas.microsoft.com/office/drawing/2014/main"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 xmlns:a16="http://schemas.microsoft.com/office/drawing/2014/main"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 xmlns:a16="http://schemas.microsoft.com/office/drawing/2014/main"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 xmlns:a16="http://schemas.microsoft.com/office/drawing/2014/main"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 xmlns:a16="http://schemas.microsoft.com/office/drawing/2014/main"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 xmlns:a16="http://schemas.microsoft.com/office/drawing/2014/main"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 xmlns:a16="http://schemas.microsoft.com/office/drawing/2014/main"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 xmlns:a16="http://schemas.microsoft.com/office/drawing/2014/main"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 xmlns:a16="http://schemas.microsoft.com/office/drawing/2014/main"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 xmlns:a16="http://schemas.microsoft.com/office/drawing/2014/main"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 xmlns:a16="http://schemas.microsoft.com/office/drawing/2014/main"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 xmlns:a16="http://schemas.microsoft.com/office/drawing/2014/main"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 xmlns:a16="http://schemas.microsoft.com/office/drawing/2014/main"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 xmlns:a16="http://schemas.microsoft.com/office/drawing/2014/main"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 xmlns:a16="http://schemas.microsoft.com/office/drawing/2014/main"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 xmlns:a16="http://schemas.microsoft.com/office/drawing/2014/main"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 xmlns:a16="http://schemas.microsoft.com/office/drawing/2014/main"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B0495C8-42D1-424C-8AB4-32DCC979616F}"/>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 xmlns:a16="http://schemas.microsoft.com/office/drawing/2014/main"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 xmlns:a16="http://schemas.microsoft.com/office/drawing/2014/main"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 xmlns:a16="http://schemas.microsoft.com/office/drawing/2014/main"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 xmlns:a16="http://schemas.microsoft.com/office/drawing/2014/main"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 xmlns:a16="http://schemas.microsoft.com/office/drawing/2014/main"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910C0E4E-C9B5-430F-A9D0-B611903A8719}"/>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5CC19E8B-3206-4DDD-B292-617841A615E0}"/>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6" name="Нижний колонтитул 5">
            <a:extLst>
              <a:ext uri="{FF2B5EF4-FFF2-40B4-BE49-F238E27FC236}">
                <a16:creationId xmlns="" xmlns:a16="http://schemas.microsoft.com/office/drawing/2014/main"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55995E15-1A87-43F0-9983-D156DB3AE3D4}"/>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8" name="Нижний колонтитул 7">
            <a:extLst>
              <a:ext uri="{FF2B5EF4-FFF2-40B4-BE49-F238E27FC236}">
                <a16:creationId xmlns="" xmlns:a16="http://schemas.microsoft.com/office/drawing/2014/main"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901D47AB-3BD7-424A-A796-BB161CF57449}"/>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4" name="Нижний колонтитул 3">
            <a:extLst>
              <a:ext uri="{FF2B5EF4-FFF2-40B4-BE49-F238E27FC236}">
                <a16:creationId xmlns="" xmlns:a16="http://schemas.microsoft.com/office/drawing/2014/main"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06C29B13-3E5C-46F0-A823-F33D540F3E16}"/>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3" name="Нижний колонтитул 2">
            <a:extLst>
              <a:ext uri="{FF2B5EF4-FFF2-40B4-BE49-F238E27FC236}">
                <a16:creationId xmlns="" xmlns:a16="http://schemas.microsoft.com/office/drawing/2014/main"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3C875869-43D1-4EA2-A0AB-2E5E194A4240}"/>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6" name="Нижний колонтитул 5">
            <a:extLst>
              <a:ext uri="{FF2B5EF4-FFF2-40B4-BE49-F238E27FC236}">
                <a16:creationId xmlns="" xmlns:a16="http://schemas.microsoft.com/office/drawing/2014/main"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DAA86078-E0BB-4EAF-BE97-AFE34FB78F9A}"/>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6" name="Нижний колонтитул 5">
            <a:extLst>
              <a:ext uri="{FF2B5EF4-FFF2-40B4-BE49-F238E27FC236}">
                <a16:creationId xmlns="" xmlns:a16="http://schemas.microsoft.com/office/drawing/2014/main"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331F93CA-E619-4D30-84C4-F0EE705C3161}"/>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4F22CEBC-8441-45EE-84F1-77262CBE18CB}"/>
              </a:ext>
            </a:extLst>
          </p:cNvPr>
          <p:cNvSpPr>
            <a:spLocks noGrp="1"/>
          </p:cNvSpPr>
          <p:nvPr>
            <p:ph type="dt" sz="half" idx="10"/>
          </p:nvPr>
        </p:nvSpPr>
        <p:spPr/>
        <p:txBody>
          <a:body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20.10.2021</a:t>
            </a:fld>
            <a:endParaRPr lang="ru-RU"/>
          </a:p>
        </p:txBody>
      </p:sp>
      <p:sp>
        <p:nvSpPr>
          <p:cNvPr id="5" name="Нижний колонтитул 4">
            <a:extLst>
              <a:ext uri="{FF2B5EF4-FFF2-40B4-BE49-F238E27FC236}">
                <a16:creationId xmlns="" xmlns:a16="http://schemas.microsoft.com/office/drawing/2014/main"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 xmlns:a16="http://schemas.microsoft.com/office/drawing/2014/main"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4970172" y="5511735"/>
            <a:ext cx="7065000" cy="610338"/>
          </a:xfrm>
        </p:spPr>
        <p:txBody>
          <a:bodyPr>
            <a:noAutofit/>
          </a:bodyPr>
          <a:lstStyle/>
          <a:p>
            <a:r>
              <a:rPr lang="en-US" sz="3200" dirty="0" smtClean="0"/>
              <a:t>Medical Device Quality Management Systems </a:t>
            </a:r>
            <a:r>
              <a:rPr lang="ru-RU" sz="3200" dirty="0" smtClean="0"/>
              <a:t/>
            </a:r>
            <a:br>
              <a:rPr lang="ru-RU" sz="3200" dirty="0" smtClean="0"/>
            </a:br>
            <a:r>
              <a:rPr lang="en-US" sz="3200" dirty="0" smtClean="0"/>
              <a:t>Strategy and Techniques for Improving Efficiency and Effectiveness</a:t>
            </a:r>
            <a:r>
              <a:rPr lang="en-US" sz="2800" dirty="0" smtClean="0"/>
              <a:t/>
            </a:r>
            <a:br>
              <a:rPr lang="en-US" sz="2800" dirty="0" smtClean="0"/>
            </a:br>
            <a:r>
              <a:rPr lang="ru-RU" sz="3200" dirty="0" smtClean="0"/>
              <a:t>Стратегия систем управления качеством медицинских изделий и методы повышения эффективности и результативности</a:t>
            </a:r>
            <a:r>
              <a:rPr lang="en-US" sz="3200" dirty="0" smtClean="0"/>
              <a:t/>
            </a:r>
            <a:br>
              <a:rPr lang="en-US" sz="3200" dirty="0" smtClean="0"/>
            </a:br>
            <a:r>
              <a:rPr lang="ru-RU" sz="3200" dirty="0" smtClean="0"/>
              <a:t/>
            </a:r>
            <a:br>
              <a:rPr lang="ru-RU" sz="3200" dirty="0" smtClean="0"/>
            </a:br>
            <a:r>
              <a:rPr lang="en-US" sz="3200" dirty="0"/>
              <a:t>Course№7: Measurement, analysis and improvement</a:t>
            </a:r>
            <a:r>
              <a:rPr lang="en-US" sz="3200" dirty="0" smtClean="0"/>
              <a:t/>
            </a:r>
            <a:br>
              <a:rPr lang="en-US" sz="3200" dirty="0" smtClean="0"/>
            </a:br>
            <a:r>
              <a:rPr lang="ru-RU" sz="3200" dirty="0"/>
              <a:t>Курс</a:t>
            </a:r>
            <a:r>
              <a:rPr lang="en-US" sz="3200" dirty="0"/>
              <a:t>№7: </a:t>
            </a:r>
            <a:r>
              <a:rPr lang="ru-RU" sz="3200" dirty="0"/>
              <a:t>Измерение</a:t>
            </a:r>
            <a:r>
              <a:rPr lang="en-US" sz="3200" dirty="0"/>
              <a:t>, </a:t>
            </a:r>
            <a:r>
              <a:rPr lang="ru-RU" sz="3200" dirty="0"/>
              <a:t>анализ и улучшение </a:t>
            </a:r>
            <a:r>
              <a:rPr lang="en-US" sz="3200" dirty="0"/>
              <a:t>                              </a:t>
            </a:r>
            <a:endParaRPr lang="ru-RU" sz="3200"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6" name="Подзаголовок 5"/>
          <p:cNvSpPr>
            <a:spLocks noGrp="1"/>
          </p:cNvSpPr>
          <p:nvPr>
            <p:ph type="subTitle" idx="1"/>
          </p:nvPr>
        </p:nvSpPr>
        <p:spPr>
          <a:xfrm>
            <a:off x="-609000" y="645207"/>
            <a:ext cx="9144000" cy="1655762"/>
          </a:xfrm>
        </p:spPr>
        <p:txBody>
          <a:bodyPr/>
          <a:lstStyle/>
          <a:p>
            <a:r>
              <a:rPr lang="ru-RU" dirty="0" smtClean="0"/>
              <a:t> </a:t>
            </a:r>
            <a:endParaRPr lang="ru-RU" dirty="0"/>
          </a:p>
        </p:txBody>
      </p:sp>
      <p:sp>
        <p:nvSpPr>
          <p:cNvPr id="7" name="Прямоугольник 6"/>
          <p:cNvSpPr/>
          <p:nvPr/>
        </p:nvSpPr>
        <p:spPr>
          <a:xfrm>
            <a:off x="420970" y="3781022"/>
            <a:ext cx="4461101" cy="246221"/>
          </a:xfrm>
          <a:prstGeom prst="rect">
            <a:avLst/>
          </a:prstGeom>
        </p:spPr>
        <p:txBody>
          <a:bodyPr wrap="square">
            <a:spAutoFit/>
          </a:bodyPr>
          <a:lstStyle/>
          <a:p>
            <a:r>
              <a:rPr lang="en-US" sz="1000" b="1"/>
              <a:t>https://usualsuspects.nl/wp-content/uploads/conversion-optimalization.png</a:t>
            </a:r>
            <a:endParaRPr lang="ru-RU" sz="1000"/>
          </a:p>
        </p:txBody>
      </p:sp>
      <p:pic>
        <p:nvPicPr>
          <p:cNvPr id="21" name="Рисунок 20" descr="Data Measurement, Analysis, and Optimization - Usual Suspects | Creative  Digital Marketing Experiences"/>
          <p:cNvPicPr/>
          <p:nvPr/>
        </p:nvPicPr>
        <p:blipFill>
          <a:blip r:embed="rId3">
            <a:extLst>
              <a:ext uri="{28A0092B-C50C-407E-A947-70E740481C1C}">
                <a14:useLocalDpi xmlns:a14="http://schemas.microsoft.com/office/drawing/2010/main" val="0"/>
              </a:ext>
            </a:extLst>
          </a:blip>
          <a:srcRect/>
          <a:stretch>
            <a:fillRect/>
          </a:stretch>
        </p:blipFill>
        <p:spPr bwMode="auto">
          <a:xfrm>
            <a:off x="-171750" y="118536"/>
            <a:ext cx="5355000" cy="3633285"/>
          </a:xfrm>
          <a:prstGeom prst="rect">
            <a:avLst/>
          </a:prstGeom>
          <a:noFill/>
          <a:ln>
            <a:noFill/>
          </a:ln>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9CB5E0D7-A100-4360-B842-E165E2E10A95}"/>
              </a:ext>
            </a:extLst>
          </p:cNvPr>
          <p:cNvSpPr>
            <a:spLocks noGrp="1"/>
          </p:cNvSpPr>
          <p:nvPr>
            <p:ph type="title"/>
          </p:nvPr>
        </p:nvSpPr>
        <p:spPr>
          <a:xfrm>
            <a:off x="8211000" y="195258"/>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 xmlns:a16="http://schemas.microsoft.com/office/drawing/2014/main" id="{A98C920F-FE29-4D43-90EC-355F494088EC}"/>
              </a:ext>
            </a:extLst>
          </p:cNvPr>
          <p:cNvSpPr>
            <a:spLocks noGrp="1"/>
          </p:cNvSpPr>
          <p:nvPr>
            <p:ph type="body" sz="quarter" idx="11"/>
          </p:nvPr>
        </p:nvSpPr>
        <p:spPr>
          <a:xfrm>
            <a:off x="4881000" y="460314"/>
            <a:ext cx="7087923" cy="2115412"/>
          </a:xfrm>
        </p:spPr>
        <p:txBody>
          <a:bodyPr>
            <a:noAutofit/>
          </a:bodyPr>
          <a:lstStyle/>
          <a:p>
            <a:pPr marL="0" indent="0" algn="just">
              <a:buNone/>
            </a:pPr>
            <a:r>
              <a:rPr lang="ru-RU" sz="2400" dirty="0"/>
              <a:t>Измерение, анализ и улучшение имеют решающее значение для оценки эффективности системы менеджмента качества, соответствия качественным характеристикам СМК и различных аспектов реализации медицинского изделия, а также для отчета о степени соответствия процессов заявленным требованиям. цели. Эта деятельность рассматривается в стандарте ISO 13485 как один из инструментов, способствующих улучшению за счет использования измерения и анализа СМК.</a:t>
            </a:r>
            <a:endParaRPr lang="ru-RU" sz="2300" dirty="0"/>
          </a:p>
        </p:txBody>
      </p:sp>
      <p:sp>
        <p:nvSpPr>
          <p:cNvPr id="4" name="Прямоугольник 3"/>
          <p:cNvSpPr/>
          <p:nvPr/>
        </p:nvSpPr>
        <p:spPr>
          <a:xfrm>
            <a:off x="0" y="6534000"/>
            <a:ext cx="6096000" cy="230832"/>
          </a:xfrm>
          <a:prstGeom prst="rect">
            <a:avLst/>
          </a:prstGeom>
        </p:spPr>
        <p:txBody>
          <a:bodyPr>
            <a:spAutoFit/>
          </a:bodyPr>
          <a:lstStyle/>
          <a:p>
            <a:r>
              <a:rPr lang="en-US" sz="900" dirty="0"/>
              <a:t>https://helvar.com/wp-content/uploads/2018/12/Healthcare-Seinajoki-Central-Hospital-operating-room-Helvar-002.jpg</a:t>
            </a:r>
            <a:endParaRPr lang="ru-RU" sz="900" dirty="0"/>
          </a:p>
        </p:txBody>
      </p:sp>
      <p:pic>
        <p:nvPicPr>
          <p:cNvPr id="1026" name="Picture 2" descr="ISO 13485:2003 QMS for Medical Devices | ISO 13485:2003 MEASUREMENT,  ANALYSIS &amp;amp; IMPROVE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064" y="639000"/>
            <a:ext cx="4754993" cy="301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81000" y="4239000"/>
            <a:ext cx="11587923" cy="1938992"/>
          </a:xfrm>
          <a:prstGeom prst="rect">
            <a:avLst/>
          </a:prstGeom>
        </p:spPr>
        <p:txBody>
          <a:bodyPr wrap="square">
            <a:spAutoFit/>
          </a:bodyPr>
          <a:lstStyle/>
          <a:p>
            <a:pPr algn="just"/>
            <a:r>
              <a:rPr lang="ru-RU" sz="2400" dirty="0">
                <a:ea typeface="Calibri" panose="020F0502020204030204" pitchFamily="34" charset="0"/>
                <a:cs typeface="Arial" panose="020B0604020202020204" pitchFamily="34" charset="0"/>
              </a:rPr>
              <a:t>В этом разделе Общие излагаются необходимые принципы, которые необходимо учитывать при определении и создании методов измерения, анализа и улучшения процессов или результатов процесса, и представлены свои ожидания от СМК в отношении мониторинга, измерения, анализа и улучшения деятельности СМК (процессы) и результаты (продукты). </a:t>
            </a:r>
            <a:endParaRPr lang="ru-RU" sz="2400" dirty="0"/>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
        <p:nvSpPr>
          <p:cNvPr id="6" name="Прямоугольник 5"/>
          <p:cNvSpPr/>
          <p:nvPr/>
        </p:nvSpPr>
        <p:spPr>
          <a:xfrm>
            <a:off x="55500" y="377064"/>
            <a:ext cx="12081000" cy="5632311"/>
          </a:xfrm>
          <a:prstGeom prst="rect">
            <a:avLst/>
          </a:prstGeom>
        </p:spPr>
        <p:txBody>
          <a:bodyPr wrap="square" numCol="1">
            <a:spAutoFit/>
          </a:bodyPr>
          <a:lstStyle/>
          <a:p>
            <a:r>
              <a:rPr lang="en-US" sz="1600" dirty="0" smtClean="0"/>
              <a:t>	</a:t>
            </a:r>
            <a:r>
              <a:rPr lang="ru-RU" sz="2400" dirty="0"/>
              <a:t>Другими словами, когда вы планируете, определяете и определяете, как вы будете отслеживать, измерять, анализировать, а затем оценивать процесс или его результаты, убедитесь, что вы применяете и практикуете следующие принципы (требования стандарта ISO 13485</a:t>
            </a:r>
            <a:r>
              <a:rPr lang="ru-RU" sz="2400" dirty="0" smtClean="0"/>
              <a:t>):</a:t>
            </a:r>
          </a:p>
          <a:p>
            <a:endParaRPr lang="ru-RU" sz="2400" dirty="0"/>
          </a:p>
          <a:p>
            <a:pPr marL="342900" lvl="0" indent="-342900">
              <a:buFont typeface="Wingdings" panose="05000000000000000000" pitchFamily="2" charset="2"/>
              <a:buChar char="Ø"/>
            </a:pPr>
            <a:r>
              <a:rPr lang="ru-RU" sz="2400" dirty="0"/>
              <a:t>Организация должна планировать и внедрять процессы мониторинга, измерения, анализа и улучшения.</a:t>
            </a:r>
          </a:p>
          <a:p>
            <a:pPr marL="342900" lvl="0" indent="-342900">
              <a:buFont typeface="Wingdings" panose="05000000000000000000" pitchFamily="2" charset="2"/>
              <a:buChar char="Ø"/>
            </a:pPr>
            <a:r>
              <a:rPr lang="ru-RU" sz="2400" dirty="0"/>
              <a:t>Эти процессы и действия должны</a:t>
            </a:r>
          </a:p>
          <a:p>
            <a:pPr marL="342900" lvl="0" indent="-342900">
              <a:buFont typeface="Wingdings" panose="05000000000000000000" pitchFamily="2" charset="2"/>
              <a:buChar char="Ø"/>
            </a:pPr>
            <a:r>
              <a:rPr lang="ru-RU" sz="2400" dirty="0"/>
              <a:t>Продемонстрировать соответствие продукта</a:t>
            </a:r>
          </a:p>
          <a:p>
            <a:pPr marL="342900" lvl="0" indent="-342900">
              <a:buFont typeface="Wingdings" panose="05000000000000000000" pitchFamily="2" charset="2"/>
              <a:buChar char="Ø"/>
            </a:pPr>
            <a:r>
              <a:rPr lang="ru-RU" sz="2400" dirty="0"/>
              <a:t>Обеспечение соответствия системы менеджмента качества</a:t>
            </a:r>
          </a:p>
          <a:p>
            <a:pPr marL="342900" lvl="0" indent="-342900">
              <a:buFont typeface="Wingdings" panose="05000000000000000000" pitchFamily="2" charset="2"/>
              <a:buChar char="Ø"/>
            </a:pPr>
            <a:r>
              <a:rPr lang="ru-RU" sz="2400" dirty="0"/>
              <a:t>Поддерживать эффективность системы менеджмента качества.</a:t>
            </a:r>
          </a:p>
          <a:p>
            <a:pPr marL="342900" indent="-342900">
              <a:buFont typeface="Wingdings" panose="05000000000000000000" pitchFamily="2" charset="2"/>
              <a:buChar char="Ø"/>
            </a:pPr>
            <a:r>
              <a:rPr lang="ru-RU" sz="2400" dirty="0"/>
              <a:t>Определение этих процессов должно включать определение соответствующих методов, в том числе статистических, и степени их использования.</a:t>
            </a:r>
            <a:endParaRPr lang="en-US" sz="2400" dirty="0" smtClean="0"/>
          </a:p>
          <a:p>
            <a:pPr algn="just"/>
            <a:endParaRPr lang="en-US" sz="2400" dirty="0" smtClean="0"/>
          </a:p>
          <a:p>
            <a:pPr algn="just"/>
            <a:endParaRPr lang="ru-RU" sz="2400" dirty="0"/>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 xmlns:a16="http://schemas.microsoft.com/office/drawing/2014/main" id="{337F4F8C-36B0-4DEE-8AA3-2EEA53A20B7A}"/>
              </a:ext>
            </a:extLst>
          </p:cNvPr>
          <p:cNvSpPr>
            <a:spLocks noGrp="1"/>
          </p:cNvSpPr>
          <p:nvPr>
            <p:ph type="title"/>
          </p:nvPr>
        </p:nvSpPr>
        <p:spPr>
          <a:xfrm>
            <a:off x="776461" y="396769"/>
            <a:ext cx="5257800" cy="1325563"/>
          </a:xfrm>
        </p:spPr>
        <p:txBody>
          <a:bodyPr/>
          <a:lstStyle/>
          <a:p>
            <a:r>
              <a:rPr lang="ru-RU" dirty="0" smtClean="0"/>
              <a:t> </a:t>
            </a:r>
            <a:r>
              <a:rPr lang="ru-RU" dirty="0" smtClean="0"/>
              <a:t> </a:t>
            </a:r>
            <a:endParaRPr lang="ru-RU" dirty="0">
              <a:solidFill>
                <a:srgbClr val="2191C9"/>
              </a:solidFill>
            </a:endParaRPr>
          </a:p>
        </p:txBody>
      </p:sp>
      <p:sp>
        <p:nvSpPr>
          <p:cNvPr id="17" name="Прямоугольник 16">
            <a:extLst>
              <a:ext uri="{FF2B5EF4-FFF2-40B4-BE49-F238E27FC236}">
                <a16:creationId xmlns="" xmlns:a16="http://schemas.microsoft.com/office/drawing/2014/main"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2" name="Прямоугольник 1"/>
          <p:cNvSpPr/>
          <p:nvPr/>
        </p:nvSpPr>
        <p:spPr>
          <a:xfrm>
            <a:off x="161760" y="1128202"/>
            <a:ext cx="2025581" cy="446276"/>
          </a:xfrm>
          <a:prstGeom prst="rect">
            <a:avLst/>
          </a:prstGeom>
        </p:spPr>
        <p:txBody>
          <a:bodyPr wrap="square">
            <a:spAutoFit/>
          </a:bodyPr>
          <a:lstStyle/>
          <a:p>
            <a:pPr indent="449580" algn="just">
              <a:lnSpc>
                <a:spcPct val="115000"/>
              </a:lnSpc>
              <a:spcAft>
                <a:spcPts val="1000"/>
              </a:spcAft>
            </a:pPr>
            <a:r>
              <a:rPr lang="en-US" sz="2000" dirty="0" smtClean="0"/>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Текст 2"/>
          <p:cNvSpPr>
            <a:spLocks noGrp="1"/>
          </p:cNvSpPr>
          <p:nvPr>
            <p:ph type="body" sz="quarter" idx="11"/>
          </p:nvPr>
        </p:nvSpPr>
        <p:spPr>
          <a:xfrm>
            <a:off x="148703" y="619708"/>
            <a:ext cx="7148477" cy="4049712"/>
          </a:xfrm>
        </p:spPr>
        <p:txBody>
          <a:bodyPr>
            <a:normAutofit fontScale="85000" lnSpcReduction="20000"/>
          </a:bodyPr>
          <a:lstStyle/>
          <a:p>
            <a:pPr marL="0" indent="0" algn="just">
              <a:buNone/>
            </a:pPr>
            <a:r>
              <a:rPr lang="ru-RU" sz="2600" dirty="0" smtClean="0"/>
              <a:t>Прежде </a:t>
            </a:r>
            <a:r>
              <a:rPr lang="ru-RU" sz="2600" dirty="0"/>
              <a:t>чем мы начнем, давайте поймем разницу между некоторыми терминами, которые будут здесь использоваться: мониторинг, измерение, анализ и оценка процесса:</a:t>
            </a:r>
          </a:p>
          <a:p>
            <a:pPr lvl="0" algn="just">
              <a:buFont typeface="Wingdings" panose="05000000000000000000" pitchFamily="2" charset="2"/>
              <a:buChar char="Ø"/>
            </a:pPr>
            <a:r>
              <a:rPr lang="ru-RU" sz="2600" dirty="0" smtClean="0"/>
              <a:t> Мониторинг </a:t>
            </a:r>
            <a:r>
              <a:rPr lang="ru-RU" sz="2600" dirty="0"/>
              <a:t>- непрерывный контроль или наблюдение за производительностью процесса или выходными данными процесса для специальной цели в рамках определенной области (например, с размером выборки или в течение определенного периода времени) и ведение записей этих наблюдений.</a:t>
            </a:r>
          </a:p>
          <a:p>
            <a:pPr lvl="0" algn="just">
              <a:buFont typeface="Wingdings" panose="05000000000000000000" pitchFamily="2" charset="2"/>
              <a:buChar char="Ø"/>
            </a:pPr>
            <a:r>
              <a:rPr lang="ru-RU" sz="2600" dirty="0" smtClean="0"/>
              <a:t> Измерение </a:t>
            </a:r>
            <a:r>
              <a:rPr lang="ru-RU" sz="2600" dirty="0"/>
              <a:t>- действие по передаче данных методу для объективного определения количественной или качественной меры и фиксации ситуации без каких-либо ссылок на значимость.</a:t>
            </a:r>
          </a:p>
          <a:p>
            <a:pPr marL="0" indent="0" algn="just">
              <a:buNone/>
            </a:pPr>
            <a:endParaRPr lang="ru-RU" dirty="0"/>
          </a:p>
        </p:txBody>
      </p:sp>
      <p:sp>
        <p:nvSpPr>
          <p:cNvPr id="4" name="Прямоугольник 3"/>
          <p:cNvSpPr/>
          <p:nvPr/>
        </p:nvSpPr>
        <p:spPr>
          <a:xfrm>
            <a:off x="253541" y="98564"/>
            <a:ext cx="4035080" cy="523220"/>
          </a:xfrm>
          <a:prstGeom prst="rect">
            <a:avLst/>
          </a:prstGeom>
        </p:spPr>
        <p:txBody>
          <a:bodyPr wrap="none">
            <a:spAutoFit/>
          </a:bodyPr>
          <a:lstStyle/>
          <a:p>
            <a:pPr algn="ctr"/>
            <a:r>
              <a:rPr lang="ru-RU" sz="2800" dirty="0">
                <a:ea typeface="Calibri" panose="020F0502020204030204" pitchFamily="34" charset="0"/>
                <a:cs typeface="Arial" panose="020B0604020202020204" pitchFamily="34" charset="0"/>
              </a:rPr>
              <a:t>Термины и определения.</a:t>
            </a:r>
            <a:endParaRPr lang="ru-RU" sz="2800" dirty="0"/>
          </a:p>
        </p:txBody>
      </p:sp>
      <p:pic>
        <p:nvPicPr>
          <p:cNvPr id="2050" name="Picture 2" descr="Glossary of Terms for Fasteners &amp;amp; Industrial Hardwar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2796"/>
          <a:stretch/>
        </p:blipFill>
        <p:spPr bwMode="auto">
          <a:xfrm>
            <a:off x="7402018" y="322919"/>
            <a:ext cx="4548386" cy="2798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85829" y="4284000"/>
            <a:ext cx="11696863" cy="2016193"/>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200" dirty="0">
                <a:ea typeface="Calibri" panose="020F0502020204030204" pitchFamily="34" charset="0"/>
                <a:cs typeface="Arial" panose="020B0604020202020204" pitchFamily="34" charset="0"/>
              </a:rPr>
              <a:t>Анализ - набор методов для изучения тенденций и тенденций измерения результата (процесса или продукта).</a:t>
            </a:r>
            <a:endParaRPr lang="ru-RU" sz="22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200" dirty="0">
                <a:ea typeface="Calibri" panose="020F0502020204030204" pitchFamily="34" charset="0"/>
                <a:cs typeface="Arial" panose="020B0604020202020204" pitchFamily="34" charset="0"/>
              </a:rPr>
              <a:t>Оценка - действие по сравнению результатов процесса или выходных измерений процесса с заданными критериями для определения производительности процесса или соответствия выходных данных процесса.</a:t>
            </a:r>
            <a:endParaRPr lang="ru-RU" sz="2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01000" y="783000"/>
            <a:ext cx="7560000" cy="6075000"/>
          </a:xfrm>
        </p:spPr>
        <p:txBody>
          <a:bodyPr numCol="1">
            <a:normAutofit/>
          </a:bodyPr>
          <a:lstStyle/>
          <a:p>
            <a:pPr marL="0" indent="0" algn="just">
              <a:buNone/>
            </a:pPr>
            <a:r>
              <a:rPr lang="ru-RU" sz="2200" dirty="0"/>
              <a:t>Целью мониторинга, измерения, анализа и последующей оценки является предоставление лицам, принимающим решения, понимания посредством отчета о ситуации относительно эффективности процессов. Измерение, анализ и улучшение включают вспомогательные процессы, операции и действия, требующие входных данных, ресурсов, знаний и инфраструктуры и обеспечивающие важные выходные данные, необходимые для прогресса реализации. Данные, предоставляемые мониторингом, измерением и анализом, должны иметь прямое отношение к средствам управления, реализованным в системе менеджмента качества и предлагаемым стандартом, таким как оценка поставщиков или контроль несоответствующей продукции. </a:t>
            </a:r>
            <a:endParaRPr lang="ru-RU" sz="2200" dirty="0"/>
          </a:p>
        </p:txBody>
      </p:sp>
      <p:sp>
        <p:nvSpPr>
          <p:cNvPr id="6" name="Прямоугольник 5"/>
          <p:cNvSpPr/>
          <p:nvPr/>
        </p:nvSpPr>
        <p:spPr>
          <a:xfrm>
            <a:off x="59016" y="206735"/>
            <a:ext cx="8370000" cy="461665"/>
          </a:xfrm>
          <a:prstGeom prst="rect">
            <a:avLst/>
          </a:prstGeom>
        </p:spPr>
        <p:txBody>
          <a:bodyPr wrap="square">
            <a:spAutoFit/>
          </a:bodyPr>
          <a:lstStyle/>
          <a:p>
            <a:r>
              <a:rPr lang="ru-RU" sz="2400" dirty="0"/>
              <a:t>Цель мониторинга, измерения, анализа для улучшения</a:t>
            </a:r>
          </a:p>
        </p:txBody>
      </p:sp>
      <p:sp>
        <p:nvSpPr>
          <p:cNvPr id="7" name="Прямоугольник 6"/>
          <p:cNvSpPr/>
          <p:nvPr/>
        </p:nvSpPr>
        <p:spPr>
          <a:xfrm>
            <a:off x="7086000" y="6467779"/>
            <a:ext cx="6096000" cy="246221"/>
          </a:xfrm>
          <a:prstGeom prst="rect">
            <a:avLst/>
          </a:prstGeom>
        </p:spPr>
        <p:txBody>
          <a:bodyPr>
            <a:spAutoFit/>
          </a:bodyPr>
          <a:lstStyle/>
          <a:p>
            <a:r>
              <a:rPr lang="ru-RU" sz="1000" dirty="0"/>
              <a:t>https://www.meritalk.com/wp-content/uploads/2020/04/shutterstock_1090004609-min.jpg</a:t>
            </a:r>
          </a:p>
        </p:txBody>
      </p:sp>
      <p:pic>
        <p:nvPicPr>
          <p:cNvPr id="3076" name="Picture 4" descr="Analyzing Monitoring and Measurement data for your QMS system |"/>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55" t="10886" r="1809" b="11139"/>
          <a:stretch/>
        </p:blipFill>
        <p:spPr bwMode="auto">
          <a:xfrm>
            <a:off x="7767400" y="668400"/>
            <a:ext cx="4320000" cy="27771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45887" y="4796981"/>
            <a:ext cx="11841513" cy="1107996"/>
          </a:xfrm>
          <a:prstGeom prst="rect">
            <a:avLst/>
          </a:prstGeom>
        </p:spPr>
        <p:txBody>
          <a:bodyPr wrap="square">
            <a:spAutoFit/>
          </a:bodyPr>
          <a:lstStyle/>
          <a:p>
            <a:pPr algn="just"/>
            <a:r>
              <a:rPr lang="ru-RU" sz="2200" dirty="0"/>
              <a:t>Эти действия должны указывать на эффективность СМК и степень, в которой СМК достигает своих целей в области качества. Этот тип отчетности должен регулярно предоставлять данные и информацию о различных подразделениях организации по вопросам качества.</a:t>
            </a:r>
            <a:endParaRPr lang="ru-RU" sz="2200" dirty="0"/>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11000" y="324000"/>
            <a:ext cx="6996000" cy="6232475"/>
          </a:xfrm>
          <a:prstGeom prst="rect">
            <a:avLst/>
          </a:prstGeom>
        </p:spPr>
        <p:txBody>
          <a:bodyPr wrap="square">
            <a:spAutoFit/>
          </a:bodyPr>
          <a:lstStyle/>
          <a:p>
            <a:pPr algn="just"/>
            <a:r>
              <a:rPr lang="ru-RU" sz="2100" dirty="0"/>
              <a:t>Действия по мониторингу, измерению и анализу заключаются в сборе, анализе и представлении данных, которые имеют отношение к качеству медицинских изделий и процессов производства. Анализ должен быть направлен на поддержку процессов и поддержание эффективности вашей системы менеджмента качества, а также качества медицинских изделий.</a:t>
            </a:r>
          </a:p>
          <a:p>
            <a:pPr algn="just"/>
            <a:r>
              <a:rPr lang="ru-RU" sz="2100" dirty="0" smtClean="0"/>
              <a:t>Другими </a:t>
            </a:r>
            <a:r>
              <a:rPr lang="ru-RU" sz="2100" dirty="0"/>
              <a:t>словами, для каждого процесса, выходы которого влияют на качество - свойства, производительность и предполагаемое использование продукта (или связанной с ним предоставляемой услуги) - должны быть спланированы и применены подходящие методы измерения, мониторинга и улучшения. Этот метод следует планировать в соответствии с характером процесса и его результатов. Что касается целей в области качества, для каждой области в системе менеджмента качества определены соответствующие цели в области качества. Определение целей в области качества обычно должно относиться к конкретному набору действий по реализации. </a:t>
            </a:r>
            <a:endParaRPr lang="ru-RU" sz="2100" dirty="0"/>
          </a:p>
        </p:txBody>
      </p:sp>
      <p:pic>
        <p:nvPicPr>
          <p:cNvPr id="4098" name="Picture 2" descr="Services - ISO Certification Consultancy Services from Thane Maharashtra  India by Mumbai Institute of Metallurgy Quality &amp;amp; Management | ID - 43413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9371" y="504000"/>
            <a:ext cx="4873343" cy="32488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029" y="179249"/>
            <a:ext cx="7847971" cy="6370975"/>
          </a:xfrm>
          <a:prstGeom prst="rect">
            <a:avLst/>
          </a:prstGeom>
        </p:spPr>
        <p:txBody>
          <a:bodyPr wrap="square">
            <a:spAutoFit/>
          </a:bodyPr>
          <a:lstStyle/>
          <a:p>
            <a:r>
              <a:rPr lang="ru-RU" sz="2400" dirty="0"/>
              <a:t>Каковы преимущества внедрения мониторинга, измерения, анализа и улучшения?</a:t>
            </a:r>
          </a:p>
          <a:p>
            <a:pPr marL="342900" lvl="0" indent="-342900">
              <a:buFont typeface="Wingdings" panose="05000000000000000000" pitchFamily="2" charset="2"/>
              <a:buChar char="Ø"/>
            </a:pPr>
            <a:r>
              <a:rPr lang="ru-RU" sz="2000" dirty="0"/>
              <a:t>Осуществление систематического контроля процессов реализации.</a:t>
            </a:r>
          </a:p>
          <a:p>
            <a:pPr marL="342900" lvl="0" indent="-342900">
              <a:buFont typeface="Wingdings" panose="05000000000000000000" pitchFamily="2" charset="2"/>
              <a:buChar char="Ø"/>
            </a:pPr>
            <a:r>
              <a:rPr lang="ru-RU" sz="2000" dirty="0"/>
              <a:t>Выявление отклонений во времени и их обработка в контролируемом процессе.</a:t>
            </a:r>
          </a:p>
          <a:p>
            <a:pPr marL="342900" lvl="0" indent="-342900">
              <a:buFont typeface="Wingdings" panose="05000000000000000000" pitchFamily="2" charset="2"/>
              <a:buChar char="Ø"/>
            </a:pPr>
            <a:r>
              <a:rPr lang="ru-RU" sz="2000" dirty="0"/>
              <a:t>Предоставление пользователям QMS возможности принимать решения относительно результатов процессов.</a:t>
            </a:r>
          </a:p>
          <a:p>
            <a:pPr marL="342900" lvl="0" indent="-342900">
              <a:buFont typeface="Wingdings" panose="05000000000000000000" pitchFamily="2" charset="2"/>
              <a:buChar char="Ø"/>
            </a:pPr>
            <a:r>
              <a:rPr lang="ru-RU" sz="2000" dirty="0"/>
              <a:t>Разрешение пользователям системы менеджмента качества предотвращать несоответствия путем выявления пробелов в процессе и предотвращения перехода несоответствующих результатов к следующему процессу.</a:t>
            </a:r>
          </a:p>
          <a:p>
            <a:pPr marL="342900" lvl="0" indent="-342900">
              <a:buFont typeface="Wingdings" panose="05000000000000000000" pitchFamily="2" charset="2"/>
              <a:buChar char="Ø"/>
            </a:pPr>
            <a:r>
              <a:rPr lang="ru-RU" sz="2000" dirty="0"/>
              <a:t>Определение эффективности и результативности процессов.</a:t>
            </a:r>
          </a:p>
          <a:p>
            <a:pPr marL="342900" lvl="0" indent="-342900">
              <a:buFont typeface="Wingdings" panose="05000000000000000000" pitchFamily="2" charset="2"/>
              <a:buChar char="Ø"/>
            </a:pPr>
            <a:r>
              <a:rPr lang="ru-RU" sz="2000" dirty="0"/>
              <a:t>Использование мониторинга, измерения, анализа и оценки как средств постоянного улучшения.</a:t>
            </a:r>
          </a:p>
          <a:p>
            <a:pPr marL="342900" lvl="0" indent="-342900">
              <a:buFont typeface="Wingdings" panose="05000000000000000000" pitchFamily="2" charset="2"/>
              <a:buChar char="Ø"/>
            </a:pPr>
            <a:r>
              <a:rPr lang="ru-RU" sz="2000" dirty="0"/>
              <a:t>Содействие достижению целей в области качества с помощью ключевых показателей процесса, связанных с целями организации.</a:t>
            </a:r>
          </a:p>
          <a:p>
            <a:pPr marL="342900" lvl="0" indent="-342900">
              <a:buFont typeface="Wingdings" panose="05000000000000000000" pitchFamily="2" charset="2"/>
              <a:buChar char="Ø"/>
            </a:pPr>
            <a:r>
              <a:rPr lang="ru-RU" sz="2000" dirty="0"/>
              <a:t>Использование и анализ данных, собранных путем мониторинга и измерения в прошлом, поможет в оценке и получении будущих решений относительно процессов и продуктов.</a:t>
            </a:r>
          </a:p>
        </p:txBody>
      </p:sp>
      <p:sp>
        <p:nvSpPr>
          <p:cNvPr id="7" name="Прямоугольник 6"/>
          <p:cNvSpPr/>
          <p:nvPr/>
        </p:nvSpPr>
        <p:spPr>
          <a:xfrm>
            <a:off x="6411000" y="6503665"/>
            <a:ext cx="6096000" cy="230832"/>
          </a:xfrm>
          <a:prstGeom prst="rect">
            <a:avLst/>
          </a:prstGeom>
        </p:spPr>
        <p:txBody>
          <a:bodyPr>
            <a:spAutoFit/>
          </a:bodyPr>
          <a:lstStyle/>
          <a:p>
            <a:r>
              <a:rPr lang="en-US" sz="900"/>
              <a:t>https://encrypted-tbn0.gstatic.com/images?q=tbn:ANd9GcTLBGMEDll0O8yJd6ePFXfpl_PTf6gvQhKCgQ&amp;usqp=CAU</a:t>
            </a:r>
            <a:endParaRPr lang="ru-RU" sz="900" dirty="0"/>
          </a:p>
        </p:txBody>
      </p:sp>
      <p:pic>
        <p:nvPicPr>
          <p:cNvPr id="5122" name="Picture 2" descr="https://encrypted-tbn0.gstatic.com/images?q=tbn:ANd9GcTLBGMEDll0O8yJd6ePFXfpl_PTf6gvQhKCgQ&amp;usqp=C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1000" y="1494000"/>
            <a:ext cx="4339286" cy="243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4" name="Текст 3"/>
          <p:cNvSpPr>
            <a:spLocks noGrp="1"/>
          </p:cNvSpPr>
          <p:nvPr>
            <p:ph type="body" sz="quarter" idx="11"/>
          </p:nvPr>
        </p:nvSpPr>
        <p:spPr>
          <a:xfrm>
            <a:off x="102958" y="1554119"/>
            <a:ext cx="6931500" cy="5670000"/>
          </a:xfrm>
        </p:spPr>
        <p:txBody>
          <a:bodyPr numCol="1">
            <a:normAutofit/>
          </a:bodyPr>
          <a:lstStyle/>
          <a:p>
            <a:pPr marL="0" indent="0" algn="just">
              <a:buNone/>
            </a:pPr>
            <a:r>
              <a:rPr lang="ru-RU" sz="2500" dirty="0" smtClean="0"/>
              <a:t>Каждое </a:t>
            </a:r>
            <a:r>
              <a:rPr lang="ru-RU" sz="2500" dirty="0"/>
              <a:t>действие по мониторингу, измерению и анализу должно проводиться в соответствии с определенным методом. Цель состоит в том, чтобы определить для каждого процесса или результата процесса параметры выходных данных, которые влияют и определяют его качество, и определить действия, необходимые для обеспечения достоверных результатов, действия, которые будут гарантировать, что мониторинг и измерение дают результаты, которые можно отслеживать и измерять, проанализированы и оценены. В этом разделе представлены особые требования.</a:t>
            </a:r>
            <a:endParaRPr lang="ru-RU" sz="2500" dirty="0"/>
          </a:p>
        </p:txBody>
      </p:sp>
      <p:sp>
        <p:nvSpPr>
          <p:cNvPr id="5" name="Прямоугольник 4"/>
          <p:cNvSpPr/>
          <p:nvPr/>
        </p:nvSpPr>
        <p:spPr>
          <a:xfrm>
            <a:off x="-210414" y="106047"/>
            <a:ext cx="12420000" cy="1329146"/>
          </a:xfrm>
          <a:prstGeom prst="rect">
            <a:avLst/>
          </a:prstGeom>
        </p:spPr>
        <p:txBody>
          <a:bodyPr wrap="square">
            <a:spAutoFit/>
          </a:bodyPr>
          <a:lstStyle/>
          <a:p>
            <a:pPr marL="457200" algn="ctr">
              <a:lnSpc>
                <a:spcPct val="115000"/>
              </a:lnSpc>
              <a:spcAft>
                <a:spcPts val="1000"/>
              </a:spcAft>
            </a:pPr>
            <a:r>
              <a:rPr lang="ru-RU" sz="3600" dirty="0"/>
              <a:t>Планирование и внедрение процессов мониторинга, измерения, анализа и улучшения.</a:t>
            </a:r>
            <a:endParaRPr lang="ru-RU" sz="3600" dirty="0">
              <a:effectLst/>
              <a:ea typeface="Calibri" panose="020F0502020204030204" pitchFamily="34" charset="0"/>
              <a:cs typeface="Times New Roman" panose="02020603050405020304" pitchFamily="18" charset="0"/>
            </a:endParaRPr>
          </a:p>
        </p:txBody>
      </p:sp>
      <p:pic>
        <p:nvPicPr>
          <p:cNvPr id="6146" name="Picture 2" descr="Digital 3D Measurement Processes Empowering Manufacturing Event – Metrology  and Quality News - Online Magazine"/>
          <p:cNvPicPr>
            <a:picLocks noChangeAspect="1" noChangeArrowheads="1"/>
          </p:cNvPicPr>
          <p:nvPr/>
        </p:nvPicPr>
        <p:blipFill rotWithShape="1">
          <a:blip r:embed="rId2">
            <a:extLst>
              <a:ext uri="{28A0092B-C50C-407E-A947-70E740481C1C}">
                <a14:useLocalDpi xmlns:a14="http://schemas.microsoft.com/office/drawing/2010/main" val="0"/>
              </a:ext>
            </a:extLst>
          </a:blip>
          <a:srcRect l="23635"/>
          <a:stretch/>
        </p:blipFill>
        <p:spPr bwMode="auto">
          <a:xfrm>
            <a:off x="7345371" y="1435193"/>
            <a:ext cx="4798712" cy="34954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827000" y="6255954"/>
            <a:ext cx="4365000" cy="369332"/>
          </a:xfrm>
          <a:prstGeom prst="rect">
            <a:avLst/>
          </a:prstGeom>
        </p:spPr>
        <p:txBody>
          <a:bodyPr wrap="square">
            <a:spAutoFit/>
          </a:bodyPr>
          <a:lstStyle/>
          <a:p>
            <a:r>
              <a:rPr lang="en-US" sz="900" dirty="0"/>
              <a:t>https://i0.wp.com/metrology.news/wp-content/uploads/2021/04/Digital-3D-Measurement-Processes-Empowering-Manufacturing.png?resize=800%2C445&amp;ssl=1</a:t>
            </a:r>
            <a:endParaRPr lang="ru-RU" sz="900" dirty="0"/>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226" y="496670"/>
            <a:ext cx="6353364" cy="6186309"/>
          </a:xfrm>
          <a:prstGeom prst="rect">
            <a:avLst/>
          </a:prstGeom>
        </p:spPr>
        <p:txBody>
          <a:bodyPr wrap="square">
            <a:spAutoFit/>
          </a:bodyPr>
          <a:lstStyle/>
          <a:p>
            <a:pPr algn="just"/>
            <a:r>
              <a:rPr lang="ru-RU"/>
              <a:t>При определении того, какие методы и действия должны использоваться для мониторинга, измерения, анализа и улучшения, необходимо обеспечить, чтобы эти методы предоставляли соответствующие данные и информацию, которые продемонстрируют соответствие (или несоответствие) продукции их требованиям и спецификациям. Например, в этом разделе - Мониторинг и измерение процессов и - Мониторинг и измерение продукта, готовой продукции, характеристик продукта, частей или компонентов и других результатов процессов, которые могут повлиять на качество Медицинского устройства, такие как предполагаемое использование, производительность, или безопасность должны быть оценены, а их соответствие подтверждено с использованием процессов мониторинга, измерения, анализа и улучшения. Эти действия представляют собой исследования: отбор проб, инспекции, тесты, наблюдения или применяемые средства контроля за результатами процесса. Каждое из этих действий должно генерировать данные, которые будут проверяться на соответствие требованиям продукта с помощью критериев. Проверка на соответствие спецификациям докажет, были ли выполнены требования и соответствует ли им продукт.</a:t>
            </a:r>
            <a:endParaRPr lang="ru-RU" dirty="0"/>
          </a:p>
        </p:txBody>
      </p:sp>
      <p:sp>
        <p:nvSpPr>
          <p:cNvPr id="2" name="Прямоугольник 1"/>
          <p:cNvSpPr/>
          <p:nvPr/>
        </p:nvSpPr>
        <p:spPr>
          <a:xfrm>
            <a:off x="-4900" y="144000"/>
            <a:ext cx="5323774" cy="461665"/>
          </a:xfrm>
          <a:prstGeom prst="rect">
            <a:avLst/>
          </a:prstGeom>
        </p:spPr>
        <p:txBody>
          <a:bodyPr wrap="square">
            <a:spAutoFit/>
          </a:bodyPr>
          <a:lstStyle/>
          <a:p>
            <a:r>
              <a:rPr lang="ru-RU" sz="2400"/>
              <a:t>Демонстрация соответствия продукции</a:t>
            </a:r>
            <a:endParaRPr lang="ru-RU" sz="2400" dirty="0"/>
          </a:p>
        </p:txBody>
      </p:sp>
      <p:sp>
        <p:nvSpPr>
          <p:cNvPr id="3" name="Прямоугольник 2"/>
          <p:cNvSpPr/>
          <p:nvPr/>
        </p:nvSpPr>
        <p:spPr>
          <a:xfrm>
            <a:off x="6732433" y="6313647"/>
            <a:ext cx="5175000" cy="369332"/>
          </a:xfrm>
          <a:prstGeom prst="rect">
            <a:avLst/>
          </a:prstGeom>
        </p:spPr>
        <p:txBody>
          <a:bodyPr wrap="square">
            <a:spAutoFit/>
          </a:bodyPr>
          <a:lstStyle/>
          <a:p>
            <a:r>
              <a:rPr lang="en-US" sz="900"/>
              <a:t>https://previews.123rf.com/images/bsd555/bsd5551912/bsd555191201435/134837318-quality-control-concept-icon-characteristics-monitoring-check-product-conformity-inspection-of-produ.jpg</a:t>
            </a:r>
            <a:endParaRPr lang="ru-RU" sz="900" dirty="0"/>
          </a:p>
        </p:txBody>
      </p:sp>
      <p:pic>
        <p:nvPicPr>
          <p:cNvPr id="7170" name="Picture 2" descr="Quality Control Concept Icon. Characteristics Monitoring. Check Product.  Conformity Inspection Of Production Processes Idea Thin Line Illustration.  Vector Isolated Outline Drawing Royalty Free Cliparts, Vectors, And Stock  Illustration. Image 13483731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1233" y="819000"/>
            <a:ext cx="4737600" cy="473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0" y="705180"/>
            <a:ext cx="6501000" cy="2250000"/>
          </a:xfrm>
        </p:spPr>
        <p:txBody>
          <a:bodyPr numCol="1">
            <a:noAutofit/>
          </a:bodyPr>
          <a:lstStyle/>
          <a:p>
            <a:pPr marL="0" indent="0" algn="just">
              <a:buNone/>
            </a:pPr>
            <a:r>
              <a:rPr lang="ru-RU" sz="1800" dirty="0"/>
              <a:t>При определении того, какие методы и действия следует использовать для мониторинга, измерения, анализа и улучшения, необходимо обеспечить, чтобы эти методы предоставляли соответствующие данные и информацию, которые продемонстрируют соответствие требованиям СМК. Хорошим примером является внутренний аудит, при котором изучаются процессы и деятельность СМК, а результаты сравниваются с критериями, которые были запланированы в соответствии с:</a:t>
            </a:r>
          </a:p>
          <a:p>
            <a:pPr lvl="1" algn="just">
              <a:buFont typeface="Wingdings" panose="05000000000000000000" pitchFamily="2" charset="2"/>
              <a:buChar char="Ø"/>
            </a:pPr>
            <a:r>
              <a:rPr lang="ru-RU" sz="1800" dirty="0"/>
              <a:t>Требования СМК</a:t>
            </a:r>
          </a:p>
          <a:p>
            <a:pPr lvl="1" algn="just">
              <a:buFont typeface="Wingdings" panose="05000000000000000000" pitchFamily="2" charset="2"/>
              <a:buChar char="Ø"/>
            </a:pPr>
            <a:r>
              <a:rPr lang="ru-RU" sz="1800" dirty="0"/>
              <a:t>Требования стандарта ISO 13485</a:t>
            </a:r>
          </a:p>
          <a:p>
            <a:pPr lvl="1" algn="just">
              <a:buFont typeface="Wingdings" panose="05000000000000000000" pitchFamily="2" charset="2"/>
              <a:buChar char="Ø"/>
            </a:pPr>
            <a:r>
              <a:rPr lang="ru-RU" sz="1800" dirty="0"/>
              <a:t>Применимые нормативные требования</a:t>
            </a:r>
          </a:p>
          <a:p>
            <a:pPr marL="0" indent="0" algn="ctr">
              <a:buNone/>
            </a:pPr>
            <a:r>
              <a:rPr lang="ru-RU" sz="1800" dirty="0"/>
              <a:t>  Поддержание эффективности системы менеджмента качества</a:t>
            </a:r>
          </a:p>
          <a:p>
            <a:pPr marL="0" indent="0" algn="just">
              <a:buNone/>
            </a:pPr>
            <a:r>
              <a:rPr lang="ru-RU" sz="1800" dirty="0" smtClean="0"/>
              <a:t>Эффективность </a:t>
            </a:r>
            <a:r>
              <a:rPr lang="ru-RU" sz="1800" dirty="0"/>
              <a:t>- это степень реализации запланированных мероприятий и достижения запланированных результатов; вы что-то спланировали и проверяете степень результатов по сравнению с ожидаемыми целями. Это выполняется для достижения систематического улучшения. Отправляя процесс или продукт в контроль, собирая данные и сравнивая их с заранее определенными целями, вы будете отслеживать и оценивать их эффективность и пригодность.</a:t>
            </a:r>
            <a:endParaRPr lang="ru-RU" sz="1800" dirty="0"/>
          </a:p>
        </p:txBody>
      </p:sp>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
        <p:nvSpPr>
          <p:cNvPr id="6" name="Прямоугольник 5"/>
          <p:cNvSpPr/>
          <p:nvPr/>
        </p:nvSpPr>
        <p:spPr>
          <a:xfrm>
            <a:off x="-609000" y="243515"/>
            <a:ext cx="9315000" cy="461665"/>
          </a:xfrm>
          <a:prstGeom prst="rect">
            <a:avLst/>
          </a:prstGeom>
        </p:spPr>
        <p:txBody>
          <a:bodyPr wrap="square">
            <a:spAutoFit/>
          </a:bodyPr>
          <a:lstStyle/>
          <a:p>
            <a:pPr algn="ctr"/>
            <a:r>
              <a:rPr lang="ru-RU" sz="2400" dirty="0"/>
              <a:t>Обеспечение соответствия системы менеджмента качества.</a:t>
            </a:r>
            <a:endParaRPr lang="ru-RU" sz="2400" dirty="0"/>
          </a:p>
        </p:txBody>
      </p:sp>
      <p:pic>
        <p:nvPicPr>
          <p:cNvPr id="8194" name="Picture 2" descr="Qc Icon #21909 - Free Icons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7663" y="816359"/>
            <a:ext cx="4561800" cy="45618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716000" y="6444000"/>
            <a:ext cx="3625480" cy="276999"/>
          </a:xfrm>
          <a:prstGeom prst="rect">
            <a:avLst/>
          </a:prstGeom>
        </p:spPr>
        <p:txBody>
          <a:bodyPr wrap="none">
            <a:spAutoFit/>
          </a:bodyPr>
          <a:lstStyle/>
          <a:p>
            <a:r>
              <a:rPr lang="ru-RU" sz="1200" dirty="0"/>
              <a:t>https://icon-library.com/images/qc-icon/qc-icon-17.jpg</a:t>
            </a:r>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000" y="549000"/>
            <a:ext cx="11572700" cy="5822107"/>
          </a:xfrm>
          <a:prstGeom prst="rect">
            <a:avLst/>
          </a:prstGeom>
        </p:spPr>
        <p:txBody>
          <a:bodyPr wrap="square">
            <a:spAutoFit/>
          </a:bodyPr>
          <a:lstStyle/>
          <a:p>
            <a:pPr algn="just"/>
            <a:r>
              <a:rPr lang="ru-RU" sz="2000" dirty="0"/>
              <a:t>Чтобы эффективно оптимизировать систему менеджмента качества, организация должна внедрить методы и приемы для продвижения эффективных инструментов, таких как измерение, анализ и улучшение</a:t>
            </a:r>
            <a:r>
              <a:rPr lang="ru-RU" sz="2000" dirty="0" smtClean="0"/>
              <a:t>:</a:t>
            </a:r>
            <a:endParaRPr lang="en-US" sz="2000" dirty="0" smtClean="0"/>
          </a:p>
          <a:p>
            <a:pPr algn="just"/>
            <a:endParaRPr lang="ru-RU" sz="2000" dirty="0"/>
          </a:p>
          <a:p>
            <a:pPr marL="342900" lvl="0" indent="-342900" algn="just">
              <a:buFont typeface="Wingdings" panose="05000000000000000000" pitchFamily="2" charset="2"/>
              <a:buChar char="Ø"/>
            </a:pPr>
            <a:r>
              <a:rPr lang="ru-RU" sz="2000" dirty="0"/>
              <a:t>Определить и внедрить средства контроля, которые будут собирать данные о соответствии продукции и производительности процессов.</a:t>
            </a:r>
          </a:p>
          <a:p>
            <a:pPr marL="342900" lvl="0" indent="-342900" algn="just">
              <a:buFont typeface="Wingdings" panose="05000000000000000000" pitchFamily="2" charset="2"/>
              <a:buChar char="Ø"/>
            </a:pPr>
            <a:r>
              <a:rPr lang="ru-RU" sz="2000" dirty="0"/>
              <a:t>Реализуйте эти элементы управления</a:t>
            </a:r>
          </a:p>
          <a:p>
            <a:pPr marL="342900" lvl="0" indent="-342900" algn="just">
              <a:buFont typeface="Wingdings" panose="05000000000000000000" pitchFamily="2" charset="2"/>
              <a:buChar char="Ø"/>
            </a:pPr>
            <a:r>
              <a:rPr lang="ru-RU" sz="2000" dirty="0"/>
              <a:t>Провести систематический анализ результатов по сравнению с целями.</a:t>
            </a:r>
          </a:p>
          <a:p>
            <a:pPr marL="342900" lvl="0" indent="-342900" algn="just">
              <a:buFont typeface="Wingdings" panose="05000000000000000000" pitchFamily="2" charset="2"/>
              <a:buChar char="Ø"/>
            </a:pPr>
            <a:r>
              <a:rPr lang="ru-RU" sz="2000" dirty="0"/>
              <a:t>Оцените результаты и, при необходимости, внесите их в план улучшения с целями.</a:t>
            </a:r>
          </a:p>
          <a:p>
            <a:pPr indent="449580" algn="just">
              <a:lnSpc>
                <a:spcPct val="115000"/>
              </a:lnSpc>
              <a:spcAft>
                <a:spcPts val="1000"/>
              </a:spcAft>
            </a:pPr>
            <a:endParaRPr lang="en-US" sz="2000" dirty="0" smtClean="0"/>
          </a:p>
          <a:p>
            <a:pPr indent="449580" algn="just">
              <a:lnSpc>
                <a:spcPct val="115000"/>
              </a:lnSpc>
              <a:spcAft>
                <a:spcPts val="1000"/>
              </a:spcAft>
            </a:pPr>
            <a:r>
              <a:rPr lang="ru-RU" sz="2000" dirty="0" smtClean="0"/>
              <a:t>Эти </a:t>
            </a:r>
            <a:r>
              <a:rPr lang="ru-RU" sz="2000" dirty="0"/>
              <a:t>методы будут собирать данные через определенные интервалы (период времени, количество партий или количество продуктов) и объем (что и сколько) в отношении процессов реализации и продуктов. Собранные данные будут проанализированы в соответствии с определенным методом и параметрами, относящимися к эффективности медицинского устройства - продукта, а также процессов его реализации. Анализ, разрешение данных и выводы будут поддерживать эффективное управление процессами и системами менеджмента качества. Выполнение вышеуказанного приведет к улучшению СМК.</a:t>
            </a:r>
            <a:endParaRPr lang="ru-RU"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1000" y="227031"/>
            <a:ext cx="6345000" cy="619646"/>
          </a:xfrm>
        </p:spPr>
        <p:txBody>
          <a:bodyPr>
            <a:noAutofit/>
          </a:bodyPr>
          <a:lstStyle/>
          <a:p>
            <a:r>
              <a:rPr lang="ru-RU" sz="2800"/>
              <a:t>Выбор методов и статистических техники</a:t>
            </a:r>
          </a:p>
        </p:txBody>
      </p:sp>
      <p:sp>
        <p:nvSpPr>
          <p:cNvPr id="5" name="Текст 4"/>
          <p:cNvSpPr>
            <a:spLocks noGrp="1"/>
          </p:cNvSpPr>
          <p:nvPr>
            <p:ph type="body" sz="quarter" idx="11"/>
          </p:nvPr>
        </p:nvSpPr>
        <p:spPr>
          <a:xfrm>
            <a:off x="303867" y="1134000"/>
            <a:ext cx="6872133" cy="5445000"/>
          </a:xfrm>
        </p:spPr>
        <p:txBody>
          <a:bodyPr>
            <a:normAutofit fontScale="62500" lnSpcReduction="20000"/>
          </a:bodyPr>
          <a:lstStyle/>
          <a:p>
            <a:pPr marL="0" indent="0" algn="just">
              <a:buNone/>
            </a:pPr>
            <a:r>
              <a:rPr lang="ru-RU" dirty="0"/>
              <a:t>Данные, необходимые для обеспечения статуса продуктов или процессов, должны быть собраны и проанализированы в соответствии с определенными методами; то есть статистические или качественные оценки.</a:t>
            </a:r>
          </a:p>
          <a:p>
            <a:pPr algn="just">
              <a:buFont typeface="Wingdings" panose="05000000000000000000" pitchFamily="2" charset="2"/>
              <a:buChar char="Ø"/>
            </a:pPr>
            <a:r>
              <a:rPr lang="ru-RU" dirty="0"/>
              <a:t>	При выборе средств управления процессами результатов процесса необходимо:</a:t>
            </a:r>
          </a:p>
          <a:p>
            <a:pPr lvl="0" algn="just">
              <a:buFont typeface="Wingdings" panose="05000000000000000000" pitchFamily="2" charset="2"/>
              <a:buChar char="Ø"/>
            </a:pPr>
            <a:r>
              <a:rPr lang="ru-RU" dirty="0"/>
              <a:t>Определите подходящий метод контроля, например статистические инструменты или методы, для каждого процесса или продукта.</a:t>
            </a:r>
          </a:p>
          <a:p>
            <a:pPr lvl="0" algn="just">
              <a:buFont typeface="Wingdings" panose="05000000000000000000" pitchFamily="2" charset="2"/>
              <a:buChar char="Ø"/>
            </a:pPr>
            <a:r>
              <a:rPr lang="ru-RU" dirty="0"/>
              <a:t>Определите объем или степень контроля - что, когда и сколько будут измеряться.</a:t>
            </a:r>
          </a:p>
          <a:p>
            <a:pPr lvl="0" algn="just">
              <a:buFont typeface="Wingdings" panose="05000000000000000000" pitchFamily="2" charset="2"/>
              <a:buChar char="Ø"/>
            </a:pPr>
            <a:r>
              <a:rPr lang="ru-RU" dirty="0"/>
              <a:t>Определите средства, с помощью которых контроль будет внедряться и использоваться во всей организации.</a:t>
            </a:r>
          </a:p>
          <a:p>
            <a:pPr lvl="0" algn="just">
              <a:buFont typeface="Wingdings" panose="05000000000000000000" pitchFamily="2" charset="2"/>
              <a:buChar char="Ø"/>
            </a:pPr>
            <a:r>
              <a:rPr lang="ru-RU" dirty="0"/>
              <a:t>Назначьте ответственных за сбор данных и органы власти, о которых необходимо сообщить</a:t>
            </a:r>
          </a:p>
          <a:p>
            <a:pPr lvl="0" algn="just">
              <a:buFont typeface="Wingdings" panose="05000000000000000000" pitchFamily="2" charset="2"/>
              <a:buChar char="Ø"/>
            </a:pPr>
            <a:r>
              <a:rPr lang="ru-RU" dirty="0"/>
              <a:t>Сотрудники и персонал, выполняющий эту деятельность, будут надлежащим образом обучены и квалифицированы.</a:t>
            </a:r>
          </a:p>
          <a:p>
            <a:pPr marL="0" indent="0" algn="just">
              <a:buNone/>
            </a:pPr>
            <a:r>
              <a:rPr lang="ru-RU" dirty="0" smtClean="0"/>
              <a:t>Методы </a:t>
            </a:r>
            <a:r>
              <a:rPr lang="ru-RU" dirty="0"/>
              <a:t>и статистические методы должны быть обоснованы и связаны с характером процессов и результатами процесса, которые они будут измерять. Другими словами, должна существовать корреляция между процессами реализации, собранными данными и статистическими методами, которые вы использовали для их анализа.</a:t>
            </a:r>
            <a:endParaRPr lang="ru-RU" dirty="0"/>
          </a:p>
        </p:txBody>
      </p:sp>
      <p:sp>
        <p:nvSpPr>
          <p:cNvPr id="7" name="Прямоугольник 6"/>
          <p:cNvSpPr/>
          <p:nvPr/>
        </p:nvSpPr>
        <p:spPr>
          <a:xfrm>
            <a:off x="7352935" y="6209668"/>
            <a:ext cx="6096000" cy="230832"/>
          </a:xfrm>
          <a:prstGeom prst="rect">
            <a:avLst/>
          </a:prstGeom>
        </p:spPr>
        <p:txBody>
          <a:bodyPr>
            <a:spAutoFit/>
          </a:bodyPr>
          <a:lstStyle/>
          <a:p>
            <a:r>
              <a:rPr lang="en-US" sz="900"/>
              <a:t>https://cdn.educba.com/academy/wp-content/uploads/2019/12/statistical-analysis-types.jpg</a:t>
            </a:r>
            <a:endParaRPr lang="ru-RU" sz="900" dirty="0"/>
          </a:p>
        </p:txBody>
      </p:sp>
      <p:pic>
        <p:nvPicPr>
          <p:cNvPr id="9220" name="Picture 4" descr="Statistical Analysis Types | 7 Different Types of Statistical Analysis"/>
          <p:cNvPicPr>
            <a:picLocks noChangeAspect="1" noChangeArrowheads="1"/>
          </p:cNvPicPr>
          <p:nvPr/>
        </p:nvPicPr>
        <p:blipFill rotWithShape="1">
          <a:blip r:embed="rId2">
            <a:extLst>
              <a:ext uri="{28A0092B-C50C-407E-A947-70E740481C1C}">
                <a14:useLocalDpi xmlns:a14="http://schemas.microsoft.com/office/drawing/2010/main" val="0"/>
              </a:ext>
            </a:extLst>
          </a:blip>
          <a:srcRect t="14597" b="5367"/>
          <a:stretch/>
        </p:blipFill>
        <p:spPr bwMode="auto">
          <a:xfrm>
            <a:off x="7176000" y="1179000"/>
            <a:ext cx="4879537" cy="283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516000" y="1179000"/>
            <a:ext cx="6345000" cy="6063019"/>
          </a:xfrm>
        </p:spPr>
        <p:txBody>
          <a:bodyPr numCol="1">
            <a:noAutofit/>
          </a:bodyPr>
          <a:lstStyle/>
          <a:p>
            <a:pPr marL="0" indent="0" algn="just">
              <a:buNone/>
            </a:pPr>
            <a:r>
              <a:rPr lang="en-US" sz="2400" dirty="0" smtClean="0"/>
              <a:t>	</a:t>
            </a:r>
            <a:r>
              <a:rPr lang="ru-RU" sz="2400" dirty="0" smtClean="0"/>
              <a:t>Нормативные </a:t>
            </a:r>
            <a:r>
              <a:rPr lang="ru-RU" sz="2400" dirty="0"/>
              <a:t>требования или применимые стандарты могут потребовать внедрения и использования определенных статистических методов или приемов в процессе измерения и анализа. Когда такие требования существуют, вам необходимо:</a:t>
            </a:r>
          </a:p>
          <a:p>
            <a:pPr lvl="0" algn="just">
              <a:buFont typeface="Wingdings" panose="05000000000000000000" pitchFamily="2" charset="2"/>
              <a:buChar char="Ø"/>
            </a:pPr>
            <a:r>
              <a:rPr lang="en-US" sz="2400" dirty="0" smtClean="0"/>
              <a:t> </a:t>
            </a:r>
            <a:r>
              <a:rPr lang="ru-RU" sz="2400" dirty="0" smtClean="0"/>
              <a:t>Определите </a:t>
            </a:r>
            <a:r>
              <a:rPr lang="ru-RU" sz="2400" dirty="0"/>
              <a:t>эти применимые нормативные требования и стандарты.</a:t>
            </a:r>
          </a:p>
          <a:p>
            <a:pPr algn="just">
              <a:buFont typeface="Wingdings" panose="05000000000000000000" pitchFamily="2" charset="2"/>
              <a:buChar char="Ø"/>
            </a:pPr>
            <a:r>
              <a:rPr lang="en-US" sz="2400" dirty="0" smtClean="0"/>
              <a:t> </a:t>
            </a:r>
            <a:r>
              <a:rPr lang="ru-RU" sz="2400" dirty="0" smtClean="0"/>
              <a:t>Внедрить </a:t>
            </a:r>
            <a:r>
              <a:rPr lang="ru-RU" sz="2400" dirty="0"/>
              <a:t>и использовать метод во всех процессах реализации по мере необходимости.</a:t>
            </a:r>
            <a:endParaRPr lang="ru-RU" sz="2400" dirty="0"/>
          </a:p>
        </p:txBody>
      </p:sp>
      <p:sp>
        <p:nvSpPr>
          <p:cNvPr id="2" name="Заголовок 1"/>
          <p:cNvSpPr>
            <a:spLocks noGrp="1"/>
          </p:cNvSpPr>
          <p:nvPr>
            <p:ph type="title"/>
          </p:nvPr>
        </p:nvSpPr>
        <p:spPr>
          <a:xfrm>
            <a:off x="336000" y="324000"/>
            <a:ext cx="10755000" cy="525130"/>
          </a:xfrm>
        </p:spPr>
        <p:txBody>
          <a:bodyPr>
            <a:noAutofit/>
          </a:bodyPr>
          <a:lstStyle/>
          <a:p>
            <a:r>
              <a:rPr lang="ru-RU" sz="3200" dirty="0"/>
              <a:t>Определение необходимых статистических методов.</a:t>
            </a:r>
          </a:p>
        </p:txBody>
      </p:sp>
      <p:sp>
        <p:nvSpPr>
          <p:cNvPr id="3" name="Прямоугольник 2"/>
          <p:cNvSpPr/>
          <p:nvPr/>
        </p:nvSpPr>
        <p:spPr>
          <a:xfrm>
            <a:off x="6726000" y="6489000"/>
            <a:ext cx="6096000" cy="230832"/>
          </a:xfrm>
          <a:prstGeom prst="rect">
            <a:avLst/>
          </a:prstGeom>
        </p:spPr>
        <p:txBody>
          <a:bodyPr>
            <a:spAutoFit/>
          </a:bodyPr>
          <a:lstStyle/>
          <a:p>
            <a:r>
              <a:rPr lang="en-US" sz="900"/>
              <a:t>https://encrypted-tbn0.gstatic.com/images?q=tbn:ANd9GcSrBGfMtLEOI_pmkDaF9NE5T6XUJpjg2Yl9Qg&amp;usqp=CAU</a:t>
            </a:r>
            <a:endParaRPr lang="ru-RU" sz="900" dirty="0"/>
          </a:p>
        </p:txBody>
      </p:sp>
      <p:pic>
        <p:nvPicPr>
          <p:cNvPr id="10242" name="Picture 2" descr="Применение математико-статистических методов в педагогике: как измерить то,  что измерить трудно? - EduN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1000" y="1179000"/>
            <a:ext cx="4928304" cy="2883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203829"/>
            <a:ext cx="11430000" cy="788491"/>
          </a:xfrm>
        </p:spPr>
        <p:txBody>
          <a:bodyPr>
            <a:noAutofit/>
          </a:bodyPr>
          <a:lstStyle/>
          <a:p>
            <a:pPr algn="just"/>
            <a:r>
              <a:rPr lang="ru-RU" sz="2800" dirty="0"/>
              <a:t>Определение ролей и ответственности за измерение, анализ и улучшение</a:t>
            </a:r>
            <a:endParaRPr lang="ru-RU" sz="2600" dirty="0"/>
          </a:p>
        </p:txBody>
      </p:sp>
      <p:sp>
        <p:nvSpPr>
          <p:cNvPr id="4" name="Текст 3"/>
          <p:cNvSpPr>
            <a:spLocks noGrp="1"/>
          </p:cNvSpPr>
          <p:nvPr>
            <p:ph type="body" sz="quarter" idx="11"/>
          </p:nvPr>
        </p:nvSpPr>
        <p:spPr>
          <a:xfrm>
            <a:off x="111000" y="912027"/>
            <a:ext cx="6840000" cy="5625000"/>
          </a:xfrm>
        </p:spPr>
        <p:txBody>
          <a:bodyPr numCol="1">
            <a:normAutofit/>
          </a:bodyPr>
          <a:lstStyle/>
          <a:p>
            <a:pPr marL="0" indent="0" algn="just">
              <a:buNone/>
            </a:pPr>
            <a:r>
              <a:rPr lang="en-US" sz="2200" dirty="0" smtClean="0"/>
              <a:t> </a:t>
            </a:r>
            <a:r>
              <a:rPr lang="ru-RU" sz="2200" dirty="0" smtClean="0"/>
              <a:t>Каждый </a:t>
            </a:r>
            <a:r>
              <a:rPr lang="ru-RU" sz="2200" dirty="0"/>
              <a:t>вид деятельности по мониторингу, измерению, анализу и улучшению должен проводиться квалифицированным и, если применимо, сертифицированным персоналом. Таким образом, необходимо определить, какие навыки и компетенции позволят осуществлять эффективный мониторинг и измерение процессов и продуктов. Определение может быть в</a:t>
            </a:r>
          </a:p>
          <a:p>
            <a:pPr lvl="0" algn="just"/>
            <a:r>
              <a:rPr lang="ru-RU" sz="2200" dirty="0"/>
              <a:t>Рабочая инструкция или любая документация, описывающая деятельность по мониторингу, измерению, анализу и оценке.</a:t>
            </a:r>
          </a:p>
          <a:p>
            <a:pPr lvl="0" algn="just"/>
            <a:r>
              <a:rPr lang="ru-RU" sz="2200" dirty="0"/>
              <a:t>Описание работы</a:t>
            </a:r>
          </a:p>
          <a:p>
            <a:pPr marL="0" indent="0" algn="just">
              <a:buNone/>
            </a:pPr>
            <a:r>
              <a:rPr lang="en-US" sz="2200" dirty="0" smtClean="0"/>
              <a:t> </a:t>
            </a:r>
            <a:r>
              <a:rPr lang="ru-RU" sz="2200" dirty="0" smtClean="0"/>
              <a:t>Обучение </a:t>
            </a:r>
            <a:r>
              <a:rPr lang="ru-RU" sz="2200" dirty="0"/>
              <a:t>и квалификация персонала для мониторинга, измерения, анализа и оценки должны быть упомянуты в программе организационного обучения.</a:t>
            </a:r>
            <a:endParaRPr lang="ru-RU" sz="2200" dirty="0"/>
          </a:p>
        </p:txBody>
      </p:sp>
      <p:sp>
        <p:nvSpPr>
          <p:cNvPr id="2" name="Прямоугольник 1"/>
          <p:cNvSpPr/>
          <p:nvPr/>
        </p:nvSpPr>
        <p:spPr>
          <a:xfrm>
            <a:off x="7626000" y="6537027"/>
            <a:ext cx="6096000" cy="246221"/>
          </a:xfrm>
          <a:prstGeom prst="rect">
            <a:avLst/>
          </a:prstGeom>
        </p:spPr>
        <p:txBody>
          <a:bodyPr>
            <a:spAutoFit/>
          </a:bodyPr>
          <a:lstStyle/>
          <a:p>
            <a:r>
              <a:rPr lang="en-US" sz="1000"/>
              <a:t>https://blog.lifeqisystem.com/hubfs/Measuring%20SPC%20-%2001.png</a:t>
            </a:r>
            <a:endParaRPr lang="ru-RU" sz="1000" dirty="0"/>
          </a:p>
        </p:txBody>
      </p:sp>
      <p:pic>
        <p:nvPicPr>
          <p:cNvPr id="11266" name="Picture 2" descr="How to write a great measurement pl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8600" y="977491"/>
            <a:ext cx="5130305" cy="3086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594000"/>
            <a:ext cx="7228297" cy="1738916"/>
          </a:xfrm>
        </p:spPr>
        <p:txBody>
          <a:bodyPr>
            <a:noAutofit/>
          </a:bodyPr>
          <a:lstStyle/>
          <a:p>
            <a:pPr marL="0" indent="0" algn="just">
              <a:buNone/>
            </a:pPr>
            <a:r>
              <a:rPr lang="ru-RU" sz="2000" dirty="0" smtClean="0"/>
              <a:t>Стандарт </a:t>
            </a:r>
            <a:r>
              <a:rPr lang="ru-RU" sz="2000" dirty="0"/>
              <a:t>ISO 13485 требует оценки обратной связи относительно использования медицинского изделия; организация должна постоянно и систематически оценивать соответствие медицинского изделия требованиям на протяжении всего его жизненного цикла:</a:t>
            </a:r>
          </a:p>
          <a:p>
            <a:pPr lvl="0" algn="just">
              <a:buFont typeface="Wingdings" panose="05000000000000000000" pitchFamily="2" charset="2"/>
              <a:buChar char="Ø"/>
            </a:pPr>
            <a:r>
              <a:rPr lang="ru-RU" sz="2000" dirty="0"/>
              <a:t>Отвечает ли медицинское изделие требованиям к предполагаемому использованию?</a:t>
            </a:r>
          </a:p>
          <a:p>
            <a:pPr lvl="0" algn="just">
              <a:buFont typeface="Wingdings" panose="05000000000000000000" pitchFamily="2" charset="2"/>
              <a:buChar char="Ø"/>
            </a:pPr>
            <a:r>
              <a:rPr lang="ru-RU" sz="2000" dirty="0"/>
              <a:t>Соответствует ли медицинское изделие нормативным требованиям?</a:t>
            </a:r>
          </a:p>
          <a:p>
            <a:pPr lvl="0" algn="just">
              <a:buFont typeface="Wingdings" panose="05000000000000000000" pitchFamily="2" charset="2"/>
              <a:buChar char="Ø"/>
            </a:pPr>
            <a:r>
              <a:rPr lang="ru-RU" sz="2000" dirty="0"/>
              <a:t>Контролируются ли остаточные риски и выявлены ли новые риски?</a:t>
            </a:r>
          </a:p>
          <a:p>
            <a:pPr marL="0" indent="0" algn="just">
              <a:buNone/>
            </a:pPr>
            <a:r>
              <a:rPr lang="ru-RU" sz="2000" dirty="0" smtClean="0"/>
              <a:t>Начнем </a:t>
            </a:r>
            <a:r>
              <a:rPr lang="ru-RU" sz="2000" dirty="0"/>
              <a:t>с рассмотрения требований стандарта ISO 13485:</a:t>
            </a:r>
          </a:p>
          <a:p>
            <a:pPr lvl="0" algn="just">
              <a:buFont typeface="Wingdings" panose="05000000000000000000" pitchFamily="2" charset="2"/>
              <a:buChar char="Ø"/>
            </a:pPr>
            <a:r>
              <a:rPr lang="ru-RU" sz="2000" dirty="0"/>
              <a:t>Организация должна собирать и контролировать информацию, касающуюся того, выполнила ли организация требования потребителей по измерению результативности системы менеджмента качества.</a:t>
            </a:r>
          </a:p>
          <a:p>
            <a:pPr lvl="0" algn="just">
              <a:buFont typeface="Wingdings" panose="05000000000000000000" pitchFamily="2" charset="2"/>
              <a:buChar char="Ø"/>
            </a:pPr>
            <a:r>
              <a:rPr lang="ru-RU" sz="2000" dirty="0"/>
              <a:t>Организация должна задокументировать методы получения и использования этой информации</a:t>
            </a:r>
            <a:r>
              <a:rPr lang="ru-RU" sz="2000" dirty="0" smtClean="0"/>
              <a:t>.</a:t>
            </a:r>
            <a:endParaRPr lang="ru-RU" sz="2000" dirty="0"/>
          </a:p>
        </p:txBody>
      </p:sp>
      <p:sp>
        <p:nvSpPr>
          <p:cNvPr id="5" name="Прямоугольник 4"/>
          <p:cNvSpPr/>
          <p:nvPr/>
        </p:nvSpPr>
        <p:spPr>
          <a:xfrm>
            <a:off x="7626000" y="6489000"/>
            <a:ext cx="7650000" cy="215444"/>
          </a:xfrm>
          <a:prstGeom prst="rect">
            <a:avLst/>
          </a:prstGeom>
        </p:spPr>
        <p:txBody>
          <a:bodyPr wrap="square">
            <a:spAutoFit/>
          </a:bodyPr>
          <a:lstStyle/>
          <a:p>
            <a:r>
              <a:rPr lang="en-US" sz="800"/>
              <a:t>https://www.felicitytravel.eu/wp-content/uploads/2018/08/feedback.jpg</a:t>
            </a:r>
            <a:endParaRPr lang="ru-RU" sz="800" dirty="0"/>
          </a:p>
        </p:txBody>
      </p:sp>
      <p:pic>
        <p:nvPicPr>
          <p:cNvPr id="12290" name="Picture 2" descr="Your opinion... Your Feedback... - Felicity Travel - Incom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9297" y="637494"/>
            <a:ext cx="4741703" cy="3241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06000" y="35257"/>
            <a:ext cx="3000501" cy="558743"/>
          </a:xfrm>
          <a:prstGeom prst="rect">
            <a:avLst/>
          </a:prstGeom>
        </p:spPr>
        <p:txBody>
          <a:bodyPr wrap="none">
            <a:spAutoFit/>
          </a:bodyPr>
          <a:lstStyle/>
          <a:p>
            <a:pPr marL="457200" algn="just">
              <a:lnSpc>
                <a:spcPct val="115000"/>
              </a:lnSpc>
              <a:spcAft>
                <a:spcPts val="1000"/>
              </a:spcAft>
            </a:pPr>
            <a:r>
              <a:rPr lang="ru-RU" sz="2800" dirty="0">
                <a:ea typeface="Calibri" panose="020F0502020204030204" pitchFamily="34" charset="0"/>
                <a:cs typeface="Arial" panose="020B0604020202020204" pitchFamily="34" charset="0"/>
              </a:rPr>
              <a:t>Обратная связь</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4437258" y="481989"/>
            <a:ext cx="7706028" cy="5490000"/>
          </a:xfrm>
        </p:spPr>
        <p:txBody>
          <a:bodyPr>
            <a:noAutofit/>
          </a:bodyPr>
          <a:lstStyle/>
          <a:p>
            <a:pPr marL="0" indent="0" algn="just">
              <a:buNone/>
            </a:pPr>
            <a:r>
              <a:rPr lang="ru-RU" sz="1900" dirty="0"/>
              <a:t>Обратная связь относится к мониторингу собранной информации о том, выполнила ли организация требования потребителей. Проще говоря, цель обратной связи состоит в том, чтобы определить, задокументировать и внедрить методы мониторинга и контроля продукта с использованием данных, которые были собраны на этапе пост продажного или с помощью пост продажного надзора для выявления проблем с качеством. Как только проблемы качества обнаруживаются, они обрабатываются: анализируются, оцениваются и передаются для дальнейших процессов и контроля качества. Тактика заключается в планировании систематических методов, которые обеспечат раннее выявление проблем с качеством и предупреждений, связанных с медицинским устройством. Идея состоит в том, чтобы обнаружить проблему до того, как медицинское устройство может нанести вред пациенту или пользователю. При измерении обратной связи большое внимание уделяется выполнению требований к медицинскому устройству, а не восприятию потребителем того, выполнила ли организация его требования. Удовлетворенность потребителя - это субъективный вопрос, в то время как достижение требований к медицинскому устройству или нормативным требованиям - это объективные вопросы, которые можно оценить и измерить. Опрос удовлетворенности клиентов может оказаться неточным и, следовательно, дать неточные результаты. Однако в обратной связи будет указано состояние медицинского устройства по сравнению с его требованиями. </a:t>
            </a:r>
            <a:endParaRPr lang="ru-RU" sz="1900" dirty="0"/>
          </a:p>
        </p:txBody>
      </p:sp>
      <p:sp>
        <p:nvSpPr>
          <p:cNvPr id="8" name="Прямоугольник 7"/>
          <p:cNvSpPr/>
          <p:nvPr/>
        </p:nvSpPr>
        <p:spPr>
          <a:xfrm>
            <a:off x="156000" y="179981"/>
            <a:ext cx="6096000" cy="369332"/>
          </a:xfrm>
          <a:prstGeom prst="rect">
            <a:avLst/>
          </a:prstGeom>
        </p:spPr>
        <p:txBody>
          <a:bodyPr>
            <a:spAutoFit/>
          </a:bodyPr>
          <a:lstStyle/>
          <a:p>
            <a:r>
              <a:rPr lang="en-US" sz="900"/>
              <a:t>https://encrypted-tbn0.gstatic.com/images?q=tbn:ANd9GcQVDDUTECpbY6sf-8RYtT8_BZtslc_eHPFUKqm26TR3txP8zYc2ipjD_4w4R6TihErhUbY&amp;usqp=CAU</a:t>
            </a:r>
            <a:endParaRPr lang="ru-RU" sz="900" dirty="0"/>
          </a:p>
        </p:txBody>
      </p:sp>
      <p:pic>
        <p:nvPicPr>
          <p:cNvPr id="13314" name="Picture 2" descr="Your feedback – Old Book Sh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00" y="549313"/>
            <a:ext cx="4328458" cy="2834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528536" y="20324"/>
            <a:ext cx="3346814" cy="461665"/>
          </a:xfrm>
          <a:prstGeom prst="rect">
            <a:avLst/>
          </a:prstGeom>
        </p:spPr>
        <p:txBody>
          <a:bodyPr wrap="none">
            <a:spAutoFit/>
          </a:bodyPr>
          <a:lstStyle/>
          <a:p>
            <a:r>
              <a:rPr lang="ru-RU" sz="2400" dirty="0">
                <a:ea typeface="Calibri" panose="020F0502020204030204" pitchFamily="34" charset="0"/>
                <a:cs typeface="Arial" panose="020B0604020202020204" pitchFamily="34" charset="0"/>
              </a:rPr>
              <a:t>Методы обратной связи</a:t>
            </a:r>
            <a:endParaRPr lang="ru-RU" sz="2400"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000" y="310943"/>
            <a:ext cx="6816000" cy="6001643"/>
          </a:xfrm>
          <a:prstGeom prst="rect">
            <a:avLst/>
          </a:prstGeom>
        </p:spPr>
        <p:txBody>
          <a:bodyPr wrap="square" numCol="1">
            <a:spAutoFit/>
          </a:bodyPr>
          <a:lstStyle/>
          <a:p>
            <a:pPr algn="just"/>
            <a:r>
              <a:rPr lang="ru-RU" sz="2400" dirty="0"/>
              <a:t>Возможный вклад в процессы улучшения </a:t>
            </a:r>
            <a:endParaRPr lang="en-US" sz="2400" dirty="0" smtClean="0"/>
          </a:p>
          <a:p>
            <a:pPr algn="just"/>
            <a:r>
              <a:rPr lang="ru-RU" sz="2000" dirty="0"/>
              <a:t>Другая цель обратной связи - помочь производителю во внедрении улучшений в медицинское устройство или в процессы его реализации, которые, в конечном итоге, позволят продукту оптимально соответствовать его требованиям (и потребностям клиентов в соответствии с нормативными требованиями). Это будет достигнуто за счет пяти подзадач:</a:t>
            </a:r>
          </a:p>
          <a:p>
            <a:pPr marL="342900" lvl="0" indent="-342900" algn="just">
              <a:buFont typeface="Wingdings" panose="05000000000000000000" pitchFamily="2" charset="2"/>
              <a:buChar char="Ø"/>
            </a:pPr>
            <a:r>
              <a:rPr lang="ru-RU" sz="2000" dirty="0"/>
              <a:t>Раннее выявление проблем, касающихся качества, производительности, функциональности и безопасности.</a:t>
            </a:r>
          </a:p>
          <a:p>
            <a:pPr marL="342900" lvl="0" indent="-342900" algn="just">
              <a:buFont typeface="Wingdings" panose="05000000000000000000" pitchFamily="2" charset="2"/>
              <a:buChar char="Ø"/>
            </a:pPr>
            <a:r>
              <a:rPr lang="ru-RU" sz="2000" dirty="0"/>
              <a:t>Создание каналов связи, позволяющих передавать данные</a:t>
            </a:r>
          </a:p>
          <a:p>
            <a:pPr marL="342900" lvl="0" indent="-342900" algn="just">
              <a:buFont typeface="Wingdings" panose="05000000000000000000" pitchFamily="2" charset="2"/>
              <a:buChar char="Ø"/>
            </a:pPr>
            <a:r>
              <a:rPr lang="ru-RU" sz="2000" dirty="0"/>
              <a:t>Определение и сбор соответствующих данных, которые поддержат анализ первопричин</a:t>
            </a:r>
          </a:p>
          <a:p>
            <a:pPr marL="342900" lvl="0" indent="-342900" algn="just">
              <a:buFont typeface="Wingdings" panose="05000000000000000000" pitchFamily="2" charset="2"/>
              <a:buChar char="Ø"/>
            </a:pPr>
            <a:r>
              <a:rPr lang="ru-RU" sz="2000" dirty="0"/>
              <a:t>Инициирование интерфейса между проблемами и соответствующими данными и процессами улучшения для анализа, обработки и исправления.</a:t>
            </a:r>
          </a:p>
          <a:p>
            <a:pPr marL="342900" lvl="0" indent="-342900" algn="just">
              <a:buFont typeface="Wingdings" panose="05000000000000000000" pitchFamily="2" charset="2"/>
              <a:buChar char="Ø"/>
            </a:pPr>
            <a:r>
              <a:rPr lang="ru-RU" sz="2000" dirty="0"/>
              <a:t>Повышение эффективности системы менеджмента качества.</a:t>
            </a:r>
          </a:p>
        </p:txBody>
      </p:sp>
      <p:sp>
        <p:nvSpPr>
          <p:cNvPr id="8" name="Прямоугольник 7"/>
          <p:cNvSpPr/>
          <p:nvPr/>
        </p:nvSpPr>
        <p:spPr>
          <a:xfrm>
            <a:off x="8653797" y="6373379"/>
            <a:ext cx="3420000" cy="246221"/>
          </a:xfrm>
          <a:prstGeom prst="rect">
            <a:avLst/>
          </a:prstGeom>
        </p:spPr>
        <p:txBody>
          <a:bodyPr wrap="square">
            <a:spAutoFit/>
          </a:bodyPr>
          <a:lstStyle/>
          <a:p>
            <a:r>
              <a:rPr lang="en-US" sz="1000"/>
              <a:t>https://rzbpm.ru/wp-content/uploads/2018/10/k_uslug.png</a:t>
            </a:r>
            <a:endParaRPr lang="ru-RU" sz="1000" dirty="0"/>
          </a:p>
        </p:txBody>
      </p:sp>
      <p:pic>
        <p:nvPicPr>
          <p:cNvPr id="14338" name="Picture 2" descr="План улучшения бизнес процесс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1000" y="310943"/>
            <a:ext cx="5028026" cy="33430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66914" y="109420"/>
            <a:ext cx="10326000" cy="752781"/>
          </a:xfrm>
        </p:spPr>
        <p:txBody>
          <a:bodyPr>
            <a:noAutofit/>
          </a:bodyPr>
          <a:lstStyle/>
          <a:p>
            <a:pPr algn="ctr"/>
            <a:r>
              <a:rPr lang="ru-RU" sz="2400" dirty="0"/>
              <a:t>Обратная связь на протяжении всего жизненного цикла медицинского изделия</a:t>
            </a:r>
            <a:endParaRPr lang="ru-RU" sz="2400" dirty="0"/>
          </a:p>
        </p:txBody>
      </p:sp>
      <p:pic>
        <p:nvPicPr>
          <p:cNvPr id="15362" name="Picture 2" descr="Medical Dev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6000" y="762358"/>
            <a:ext cx="5175000" cy="3501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66914" y="747745"/>
            <a:ext cx="6096000" cy="3139321"/>
          </a:xfrm>
          <a:prstGeom prst="rect">
            <a:avLst/>
          </a:prstGeom>
        </p:spPr>
        <p:txBody>
          <a:bodyPr>
            <a:spAutoFit/>
          </a:bodyPr>
          <a:lstStyle/>
          <a:p>
            <a:pPr algn="just"/>
            <a:r>
              <a:rPr lang="ru-RU" sz="2200" dirty="0"/>
              <a:t>Информация должна собираться на протяжении всего жизненного цикла медицинского изделия. Для каждого этапа требуется определить:</a:t>
            </a:r>
          </a:p>
          <a:p>
            <a:pPr marL="342900" indent="-342900" algn="just">
              <a:buFont typeface="Wingdings" panose="05000000000000000000" pitchFamily="2" charset="2"/>
              <a:buChar char="Ø"/>
            </a:pPr>
            <a:r>
              <a:rPr lang="ru-RU" sz="2200" dirty="0" smtClean="0"/>
              <a:t>Какая </a:t>
            </a:r>
            <a:r>
              <a:rPr lang="ru-RU" sz="2200" dirty="0"/>
              <a:t>информация актуальна</a:t>
            </a:r>
          </a:p>
          <a:p>
            <a:pPr marL="342900" indent="-342900" algn="just">
              <a:buFont typeface="Wingdings" panose="05000000000000000000" pitchFamily="2" charset="2"/>
              <a:buChar char="Ø"/>
            </a:pPr>
            <a:r>
              <a:rPr lang="ru-RU" sz="2200" dirty="0" smtClean="0"/>
              <a:t>Как </a:t>
            </a:r>
            <a:r>
              <a:rPr lang="ru-RU" sz="2200" dirty="0"/>
              <a:t>эта информация может поступать в организацию; какие инструменты или платформы можно использовать для передачи информации в организацию</a:t>
            </a:r>
          </a:p>
          <a:p>
            <a:pPr marL="342900" indent="-342900" algn="just">
              <a:buFont typeface="Wingdings" panose="05000000000000000000" pitchFamily="2" charset="2"/>
              <a:buChar char="Ø"/>
            </a:pPr>
            <a:r>
              <a:rPr lang="ru-RU" sz="2200" dirty="0" smtClean="0"/>
              <a:t>Как </a:t>
            </a:r>
            <a:r>
              <a:rPr lang="ru-RU" sz="2200" dirty="0"/>
              <a:t>должна быть записана эта </a:t>
            </a:r>
            <a:r>
              <a:rPr lang="ru-RU" sz="2200" dirty="0" smtClean="0"/>
              <a:t>информация</a:t>
            </a:r>
            <a:endParaRPr lang="ru-RU" sz="2200" dirty="0"/>
          </a:p>
        </p:txBody>
      </p:sp>
      <p:sp>
        <p:nvSpPr>
          <p:cNvPr id="4" name="Прямоугольник 3"/>
          <p:cNvSpPr/>
          <p:nvPr/>
        </p:nvSpPr>
        <p:spPr>
          <a:xfrm>
            <a:off x="266914" y="4149000"/>
            <a:ext cx="11817172" cy="2462213"/>
          </a:xfrm>
          <a:prstGeom prst="rect">
            <a:avLst/>
          </a:prstGeom>
        </p:spPr>
        <p:txBody>
          <a:bodyPr wrap="square">
            <a:spAutoFit/>
          </a:bodyPr>
          <a:lstStyle/>
          <a:p>
            <a:pPr algn="just"/>
            <a:r>
              <a:rPr lang="ru-RU" sz="2200" dirty="0"/>
              <a:t>Требуется определить заинтересованные стороны, которые будут предоставлять информацию обратной связи: сотрудник, дистрибьютор, пользователь, регулирующий орган, аудитор или поставщик. Например, дистрибьюторы - когда дистрибьютор доставляет медицинское устройство конечному потребителю, организация интегрирует дистрибьютора в любые методы обратной связи, которые она выбрала. Вы должны определить (и задокументировать) дистрибьютору канал связи и средства отчетности между дилером и вами (например, отчет дилера).</a:t>
            </a:r>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ru-RU" dirty="0"/>
              <a:t> </a:t>
            </a:r>
          </a:p>
        </p:txBody>
      </p:sp>
      <p:sp>
        <p:nvSpPr>
          <p:cNvPr id="2" name="Прямоугольник 1"/>
          <p:cNvSpPr/>
          <p:nvPr/>
        </p:nvSpPr>
        <p:spPr>
          <a:xfrm>
            <a:off x="21457" y="459000"/>
            <a:ext cx="6074543" cy="6186309"/>
          </a:xfrm>
          <a:prstGeom prst="rect">
            <a:avLst/>
          </a:prstGeom>
        </p:spPr>
        <p:txBody>
          <a:bodyPr wrap="square">
            <a:spAutoFit/>
          </a:bodyPr>
          <a:lstStyle/>
          <a:p>
            <a:pPr algn="just"/>
            <a:r>
              <a:rPr lang="ru-RU" dirty="0"/>
              <a:t>Стандарт ISO 13485 требует, в частности, документированной процедуры, описывающей:</a:t>
            </a:r>
          </a:p>
          <a:p>
            <a:pPr marL="285750" lvl="0" indent="-285750" algn="just">
              <a:buFont typeface="Wingdings" panose="05000000000000000000" pitchFamily="2" charset="2"/>
              <a:buChar char="Ø"/>
            </a:pPr>
            <a:r>
              <a:rPr lang="ru-RU" dirty="0"/>
              <a:t>Способы получения и использования обратной связи</a:t>
            </a:r>
          </a:p>
          <a:p>
            <a:pPr marL="285750" lvl="0" indent="-285750" algn="just">
              <a:buFont typeface="Wingdings" panose="05000000000000000000" pitchFamily="2" charset="2"/>
              <a:buChar char="Ø"/>
            </a:pPr>
            <a:r>
              <a:rPr lang="ru-RU" dirty="0"/>
              <a:t>Процесс обратной связи</a:t>
            </a:r>
          </a:p>
          <a:p>
            <a:pPr algn="just"/>
            <a:r>
              <a:rPr lang="ru-RU" dirty="0"/>
              <a:t>Процедура охватывает:</a:t>
            </a:r>
          </a:p>
          <a:p>
            <a:pPr marL="285750" lvl="0" indent="-285750" algn="just">
              <a:buFont typeface="Wingdings" panose="05000000000000000000" pitchFamily="2" charset="2"/>
              <a:buChar char="Ø"/>
            </a:pPr>
            <a:r>
              <a:rPr lang="ru-RU" dirty="0"/>
              <a:t>Объем методов</a:t>
            </a:r>
          </a:p>
          <a:p>
            <a:pPr marL="285750" lvl="0" indent="-285750" algn="just">
              <a:buFont typeface="Wingdings" panose="05000000000000000000" pitchFamily="2" charset="2"/>
              <a:buChar char="Ø"/>
            </a:pPr>
            <a:r>
              <a:rPr lang="ru-RU" dirty="0"/>
              <a:t>Описание системы методов и ее действий по сбору данных и источников информации - какие методы используются для сбора данных обратной связи: опросы клиентов, жалобы клиентов, последующие клинические наблюдения после выхода на рынок и т. Д.</a:t>
            </a:r>
          </a:p>
          <a:p>
            <a:pPr algn="just"/>
            <a:r>
              <a:rPr lang="ru-RU" dirty="0"/>
              <a:t>	Каждая запись должна содержать решение, относящееся к анализируемым данным, и план действий в случае необходимости. Ведение записей о качестве не требуется. Но при анализе необходимо контролировать каждую запись о методах обратной связи. Требование появляется в другом месте стандарта. Я рекомендую контролировать все записи и включать их в процесс управления записями. Когда запись находится под контролем записи, несомненно, что она получит соответствующее внимание (контроль, обновление, распространение и т. Д.).</a:t>
            </a:r>
          </a:p>
        </p:txBody>
      </p:sp>
      <p:sp>
        <p:nvSpPr>
          <p:cNvPr id="3" name="Прямоугольник 2"/>
          <p:cNvSpPr/>
          <p:nvPr/>
        </p:nvSpPr>
        <p:spPr>
          <a:xfrm>
            <a:off x="-429000" y="0"/>
            <a:ext cx="4824141" cy="492122"/>
          </a:xfrm>
          <a:prstGeom prst="rect">
            <a:avLst/>
          </a:prstGeom>
        </p:spPr>
        <p:txBody>
          <a:bodyPr wrap="none">
            <a:spAutoFit/>
          </a:bodyPr>
          <a:lstStyle/>
          <a:p>
            <a:pPr marL="457200" algn="ctr">
              <a:lnSpc>
                <a:spcPct val="115000"/>
              </a:lnSpc>
              <a:spcAft>
                <a:spcPts val="1000"/>
              </a:spcAft>
            </a:pPr>
            <a:r>
              <a:rPr lang="ru-RU" sz="2400" dirty="0">
                <a:ea typeface="Calibri" panose="020F0502020204030204" pitchFamily="34" charset="0"/>
                <a:cs typeface="Arial" panose="020B0604020202020204" pitchFamily="34" charset="0"/>
              </a:rPr>
              <a:t>Документированная процедура</a:t>
            </a:r>
            <a:endParaRPr lang="ru-RU" dirty="0">
              <a:effectLst/>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6096000" y="348967"/>
            <a:ext cx="6030854" cy="52738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6081427" y="6245199"/>
            <a:ext cx="6096000" cy="400110"/>
          </a:xfrm>
          <a:prstGeom prst="rect">
            <a:avLst/>
          </a:prstGeom>
        </p:spPr>
        <p:txBody>
          <a:bodyPr>
            <a:spAutoFit/>
          </a:bodyPr>
          <a:lstStyle/>
          <a:p>
            <a:r>
              <a:rPr lang="en-US" sz="1000" dirty="0"/>
              <a:t>https://lh3.googleusercontent.com/proxy/8dYIfF9z8LxbyvfkeLS8PWPE2cB4wzfH8s3T6USSwTflH_iUmCA_2ofSHDEgL1R_a6-o2seQgt6Q-iGdIm4PgQjmCoSSzQro31lZpVmIQrNOObxET-mOi3s7</a:t>
            </a:r>
            <a:endParaRPr lang="ru-RU" sz="1000" dirty="0"/>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56000" y="99000"/>
            <a:ext cx="4095000" cy="407585"/>
          </a:xfrm>
        </p:spPr>
        <p:txBody>
          <a:bodyPr>
            <a:noAutofit/>
          </a:bodyPr>
          <a:lstStyle/>
          <a:p>
            <a:r>
              <a:rPr lang="ru-RU" sz="2800" dirty="0"/>
              <a:t>Входы для обратной связи</a:t>
            </a:r>
            <a:endParaRPr lang="ru-RU" sz="2800" dirty="0"/>
          </a:p>
        </p:txBody>
      </p:sp>
      <p:sp>
        <p:nvSpPr>
          <p:cNvPr id="4" name="Прямоугольник 3"/>
          <p:cNvSpPr/>
          <p:nvPr/>
        </p:nvSpPr>
        <p:spPr>
          <a:xfrm>
            <a:off x="141429" y="506585"/>
            <a:ext cx="6553655" cy="6001643"/>
          </a:xfrm>
          <a:prstGeom prst="rect">
            <a:avLst/>
          </a:prstGeom>
        </p:spPr>
        <p:txBody>
          <a:bodyPr wrap="square">
            <a:spAutoFit/>
          </a:bodyPr>
          <a:lstStyle/>
          <a:p>
            <a:pPr algn="just"/>
            <a:r>
              <a:rPr lang="ru-RU" sz="2400" dirty="0"/>
              <a:t>Входные данные для деятельности по обратной связи должны быть определены в документированной процедуре. В этой главе я остановлюсь только на некоторых методах. Но это должно быть понятно пользователю QMS</a:t>
            </a:r>
          </a:p>
          <a:p>
            <a:pPr marL="342900" lvl="0" indent="-342900" algn="just">
              <a:buFont typeface="Wingdings" panose="05000000000000000000" pitchFamily="2" charset="2"/>
              <a:buChar char="Ø"/>
            </a:pPr>
            <a:r>
              <a:rPr lang="ru-RU" sz="2400" dirty="0"/>
              <a:t>Какие методы должны предоставлять данные и информацию относительно обратной связи </a:t>
            </a:r>
          </a:p>
          <a:p>
            <a:pPr marL="342900" lvl="0" indent="-342900" algn="just">
              <a:buFont typeface="Wingdings" panose="05000000000000000000" pitchFamily="2" charset="2"/>
              <a:buChar char="Ø"/>
            </a:pPr>
            <a:r>
              <a:rPr lang="ru-RU" sz="2400" dirty="0"/>
              <a:t>Как это будет принято в организации</a:t>
            </a:r>
          </a:p>
          <a:p>
            <a:pPr marL="342900" lvl="0" indent="-342900" algn="just">
              <a:buFont typeface="Wingdings" panose="05000000000000000000" pitchFamily="2" charset="2"/>
              <a:buChar char="Ø"/>
            </a:pPr>
            <a:r>
              <a:rPr lang="ru-RU" sz="2400" dirty="0"/>
              <a:t>Кто отвечает за каждый метод</a:t>
            </a:r>
          </a:p>
          <a:p>
            <a:pPr algn="just"/>
            <a:r>
              <a:rPr lang="ru-RU" sz="2400" dirty="0"/>
              <a:t>	</a:t>
            </a:r>
          </a:p>
          <a:p>
            <a:pPr algn="just"/>
            <a:r>
              <a:rPr lang="ru-RU" sz="2400" dirty="0"/>
              <a:t>	Кроме того, вы должны учитывать</a:t>
            </a:r>
          </a:p>
          <a:p>
            <a:pPr marL="457200" lvl="0" indent="-457200" algn="just">
              <a:buFont typeface="Wingdings" panose="05000000000000000000" pitchFamily="2" charset="2"/>
              <a:buChar char="Ø"/>
            </a:pPr>
            <a:r>
              <a:rPr lang="ru-RU" sz="2400" dirty="0"/>
              <a:t>Тип и класс медицинского устройства при определении метода обратной связи.</a:t>
            </a:r>
          </a:p>
          <a:p>
            <a:pPr marL="457200" lvl="0" indent="-457200" algn="just">
              <a:buFont typeface="Wingdings" panose="05000000000000000000" pitchFamily="2" charset="2"/>
              <a:buChar char="Ø"/>
            </a:pPr>
            <a:r>
              <a:rPr lang="ru-RU" sz="2400" dirty="0"/>
              <a:t>Применимые нормативные требования, которые могут потребовать специальных методов обратной связи.</a:t>
            </a:r>
          </a:p>
        </p:txBody>
      </p:sp>
      <p:pic>
        <p:nvPicPr>
          <p:cNvPr id="2" name="Рисунок 1"/>
          <p:cNvPicPr>
            <a:picLocks noChangeAspect="1"/>
          </p:cNvPicPr>
          <p:nvPr/>
        </p:nvPicPr>
        <p:blipFill>
          <a:blip r:embed="rId2"/>
          <a:stretch>
            <a:fillRect/>
          </a:stretch>
        </p:blipFill>
        <p:spPr>
          <a:xfrm>
            <a:off x="6709655" y="369000"/>
            <a:ext cx="5463859" cy="5196208"/>
          </a:xfrm>
          <a:prstGeom prst="rect">
            <a:avLst/>
          </a:prstGeom>
        </p:spPr>
      </p:pic>
      <p:sp>
        <p:nvSpPr>
          <p:cNvPr id="6" name="Прямоугольник 5"/>
          <p:cNvSpPr/>
          <p:nvPr/>
        </p:nvSpPr>
        <p:spPr>
          <a:xfrm>
            <a:off x="9651000" y="6385117"/>
            <a:ext cx="2414444" cy="246221"/>
          </a:xfrm>
          <a:prstGeom prst="rect">
            <a:avLst/>
          </a:prstGeom>
        </p:spPr>
        <p:txBody>
          <a:bodyPr wrap="none">
            <a:spAutoFit/>
          </a:bodyPr>
          <a:lstStyle/>
          <a:p>
            <a:r>
              <a:rPr lang="en-US" sz="1000" dirty="0"/>
              <a:t>https://lh3.googleusercontent.com/proxy/</a:t>
            </a:r>
            <a:endParaRPr lang="ru-RU" sz="1000" dirty="0"/>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2" name="Текст 1"/>
          <p:cNvSpPr>
            <a:spLocks noGrp="1"/>
          </p:cNvSpPr>
          <p:nvPr>
            <p:ph type="body" sz="quarter" idx="11"/>
          </p:nvPr>
        </p:nvSpPr>
        <p:spPr>
          <a:xfrm>
            <a:off x="93629" y="201587"/>
            <a:ext cx="7814256" cy="425324"/>
          </a:xfrm>
        </p:spPr>
        <p:txBody>
          <a:bodyPr>
            <a:normAutofit/>
          </a:bodyPr>
          <a:lstStyle/>
          <a:p>
            <a:pPr marL="0" indent="0">
              <a:buNone/>
            </a:pPr>
            <a:r>
              <a:rPr lang="ru-RU" sz="2400" dirty="0"/>
              <a:t>Исследования, пост маркетинговая клиническая оценка</a:t>
            </a:r>
          </a:p>
        </p:txBody>
      </p:sp>
      <p:sp>
        <p:nvSpPr>
          <p:cNvPr id="6" name="Прямоугольник 5"/>
          <p:cNvSpPr/>
          <p:nvPr/>
        </p:nvSpPr>
        <p:spPr>
          <a:xfrm>
            <a:off x="132743" y="579914"/>
            <a:ext cx="5759999" cy="5940088"/>
          </a:xfrm>
          <a:prstGeom prst="rect">
            <a:avLst/>
          </a:prstGeom>
        </p:spPr>
        <p:txBody>
          <a:bodyPr wrap="square">
            <a:spAutoFit/>
          </a:bodyPr>
          <a:lstStyle/>
          <a:p>
            <a:pPr algn="just"/>
            <a:r>
              <a:rPr lang="ru-RU" sz="2000"/>
              <a:t>Клинические оценки - это обзор, оценка и анализ клинических данных, относящихся к медицинскому устройству, необходимых для проверки клинической безопасности и рабочих характеристик устройства при использовании по назначению в нормальных условиях. Клинические оценки проводятся на тех характеристиках медицинского устройства, которые подвергают опасности пациента, пользователя или клиническую среду, в которой будет использоваться медицинское устройство. Результатом является информация, которая объективно доказывает безопасность и характеристики медицинского изделия и может помочь производителю в выявлении проблем с качеством или безопасностью. Информация, собранная в ходе таких оценок, будет передана соответствующему персоналу или сотрудникам для оценки и проверки.</a:t>
            </a:r>
          </a:p>
        </p:txBody>
      </p:sp>
      <p:pic>
        <p:nvPicPr>
          <p:cNvPr id="16386" name="Picture 2" descr="Clinical Data &amp;amp; Post Marketing Follow-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610597"/>
            <a:ext cx="5924179" cy="4443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583020" y="6393044"/>
            <a:ext cx="3437159" cy="253916"/>
          </a:xfrm>
          <a:prstGeom prst="rect">
            <a:avLst/>
          </a:prstGeom>
        </p:spPr>
        <p:txBody>
          <a:bodyPr wrap="none">
            <a:spAutoFit/>
          </a:bodyPr>
          <a:lstStyle/>
          <a:p>
            <a:r>
              <a:rPr lang="ru-RU" sz="1050" dirty="0"/>
              <a:t>https://www.obelis.net/content/images/2020/10/30-1.png</a:t>
            </a:r>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38817" y="738156"/>
            <a:ext cx="6610031" cy="5798754"/>
          </a:xfrm>
        </p:spPr>
        <p:txBody>
          <a:bodyPr>
            <a:normAutofit fontScale="92500" lnSpcReduction="10000"/>
          </a:bodyPr>
          <a:lstStyle/>
          <a:p>
            <a:pPr marL="0" indent="0" algn="just">
              <a:buNone/>
            </a:pPr>
            <a:r>
              <a:rPr lang="ru-RU" sz="2000" dirty="0"/>
              <a:t>Пост маркетинговое клиническое наблюдение или пост маркетинговое наблюдение - еще один способ сбора информации о медицинском устройстве, которая может быть использована для обратной связи. После проведения клинической оценки необходимо регулярно проводить пост маркетинговое наблюдение и подтверждать, что результаты, полученные при первоначальной клинической оценке, все еще действительны. Данные, собранные производителем в ходе пред </a:t>
            </a:r>
            <a:r>
              <a:rPr lang="ru-RU" sz="2000" dirty="0" err="1"/>
              <a:t>маркетной</a:t>
            </a:r>
            <a:r>
              <a:rPr lang="ru-RU" sz="2000" dirty="0"/>
              <a:t> клинической оценки (вовремя </a:t>
            </a:r>
            <a:r>
              <a:rPr lang="ru-RU" sz="2000" dirty="0" err="1"/>
              <a:t>валидации</a:t>
            </a:r>
            <a:r>
              <a:rPr lang="ru-RU" sz="2000" dirty="0"/>
              <a:t> дизайна и разработки), не позволяют идентифицировать случайные осложнения или события, которые могут возникнуть при рутинном и широкомасштабном использовании медицинского изделия. Пост маркетинговое клиническое наблюдение - это план для:</a:t>
            </a:r>
          </a:p>
          <a:p>
            <a:pPr lvl="0" algn="just">
              <a:buFont typeface="Wingdings" panose="05000000000000000000" pitchFamily="2" charset="2"/>
              <a:buChar char="Ø"/>
            </a:pPr>
            <a:r>
              <a:rPr lang="ru-RU" sz="2000" dirty="0"/>
              <a:t>Выявление новых рисков для пользователя или пациента</a:t>
            </a:r>
          </a:p>
          <a:p>
            <a:pPr lvl="0" algn="just">
              <a:buFont typeface="Wingdings" panose="05000000000000000000" pitchFamily="2" charset="2"/>
              <a:buChar char="Ø"/>
            </a:pPr>
            <a:r>
              <a:rPr lang="ru-RU" sz="2000" dirty="0"/>
              <a:t>Оценка остаточных рисков</a:t>
            </a:r>
          </a:p>
          <a:p>
            <a:pPr lvl="0" algn="just">
              <a:buFont typeface="Wingdings" panose="05000000000000000000" pitchFamily="2" charset="2"/>
              <a:buChar char="Ø"/>
            </a:pPr>
            <a:r>
              <a:rPr lang="ru-RU" sz="2000" dirty="0"/>
              <a:t>Подтверждение того, что функциональность и характеристики медицинского изделия сохраняются в течение всего срока годности медицинского изделия.</a:t>
            </a:r>
          </a:p>
          <a:p>
            <a:pPr lvl="0" algn="just">
              <a:buFont typeface="Wingdings" panose="05000000000000000000" pitchFamily="2" charset="2"/>
              <a:buChar char="Ø"/>
            </a:pPr>
            <a:r>
              <a:rPr lang="ru-RU" sz="2000" dirty="0"/>
              <a:t>Снижение выявленных новых рисков</a:t>
            </a:r>
          </a:p>
        </p:txBody>
      </p:sp>
      <p:sp>
        <p:nvSpPr>
          <p:cNvPr id="7" name="Заголовок 5">
            <a:extLst>
              <a:ext uri="{FF2B5EF4-FFF2-40B4-BE49-F238E27FC236}">
                <a16:creationId xmlns="" xmlns:a16="http://schemas.microsoft.com/office/drawing/2014/main"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sp>
        <p:nvSpPr>
          <p:cNvPr id="6" name="Прямоугольник 5"/>
          <p:cNvSpPr/>
          <p:nvPr/>
        </p:nvSpPr>
        <p:spPr>
          <a:xfrm>
            <a:off x="6746219" y="6413800"/>
            <a:ext cx="6096000" cy="246221"/>
          </a:xfrm>
          <a:prstGeom prst="rect">
            <a:avLst/>
          </a:prstGeom>
        </p:spPr>
        <p:txBody>
          <a:bodyPr>
            <a:spAutoFit/>
          </a:bodyPr>
          <a:lstStyle/>
          <a:p>
            <a:r>
              <a:rPr lang="en-US" sz="1000"/>
              <a:t>https://www.castoredc.com/wp-content/uploads/2020/04/covid-19-medical-device-research-2-3.jpg</a:t>
            </a:r>
            <a:endParaRPr lang="ru-RU" sz="1000" dirty="0"/>
          </a:p>
        </p:txBody>
      </p:sp>
      <p:sp>
        <p:nvSpPr>
          <p:cNvPr id="2" name="Прямоугольник 1"/>
          <p:cNvSpPr/>
          <p:nvPr/>
        </p:nvSpPr>
        <p:spPr>
          <a:xfrm>
            <a:off x="146103" y="224668"/>
            <a:ext cx="6310382" cy="461665"/>
          </a:xfrm>
          <a:prstGeom prst="rect">
            <a:avLst/>
          </a:prstGeom>
        </p:spPr>
        <p:txBody>
          <a:bodyPr wrap="none">
            <a:spAutoFit/>
          </a:bodyPr>
          <a:lstStyle/>
          <a:p>
            <a:r>
              <a:rPr lang="ru-RU" sz="2400" dirty="0">
                <a:ea typeface="Calibri" panose="020F0502020204030204" pitchFamily="34" charset="0"/>
                <a:cs typeface="Arial" panose="020B0604020202020204" pitchFamily="34" charset="0"/>
              </a:rPr>
              <a:t>Пост маркетинговое клиническое наблюдение</a:t>
            </a:r>
            <a:endParaRPr lang="ru-RU" sz="2400" dirty="0"/>
          </a:p>
        </p:txBody>
      </p:sp>
      <p:pic>
        <p:nvPicPr>
          <p:cNvPr id="17410" name="Picture 2" descr="The Impact of COVID-19 on Medical Device Clinical Trials | Castor E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0877" y="634995"/>
            <a:ext cx="5351613" cy="3157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6148" y="1179000"/>
            <a:ext cx="11817652" cy="3848328"/>
          </a:xfrm>
        </p:spPr>
        <p:txBody>
          <a:bodyPr>
            <a:noAutofit/>
          </a:bodyPr>
          <a:lstStyle/>
          <a:p>
            <a:r>
              <a:rPr lang="en-US" sz="2000" b="0" dirty="0" smtClean="0">
                <a:latin typeface="+mn-lt"/>
              </a:rPr>
              <a:t> </a:t>
            </a:r>
            <a:endParaRPr lang="ru-RU" sz="2000" b="0" dirty="0">
              <a:latin typeface="+mn-lt"/>
            </a:endParaRPr>
          </a:p>
        </p:txBody>
      </p:sp>
      <p:sp>
        <p:nvSpPr>
          <p:cNvPr id="8" name="Прямоугольник 7"/>
          <p:cNvSpPr/>
          <p:nvPr/>
        </p:nvSpPr>
        <p:spPr>
          <a:xfrm>
            <a:off x="111543" y="324000"/>
            <a:ext cx="11881800" cy="6186309"/>
          </a:xfrm>
          <a:prstGeom prst="rect">
            <a:avLst/>
          </a:prstGeom>
        </p:spPr>
        <p:txBody>
          <a:bodyPr wrap="square">
            <a:spAutoFit/>
          </a:bodyPr>
          <a:lstStyle/>
          <a:p>
            <a:pPr algn="just"/>
            <a:r>
              <a:rPr lang="en-US" sz="2200" dirty="0" smtClean="0"/>
              <a:t>	</a:t>
            </a:r>
            <a:r>
              <a:rPr lang="ru-RU" sz="2200" dirty="0" smtClean="0"/>
              <a:t>Сочетание </a:t>
            </a:r>
            <a:r>
              <a:rPr lang="ru-RU" sz="2200" dirty="0"/>
              <a:t>упреждающих и реактивных действий по получению данных и информации создаст эффективную систему последующих действий после выхода на рынок. Данные и выводы, полученные в результате последующих действий, являются исходными данными для послепродажного надзора и дают отчет о статусе того, постоянно ли медицинское изделие соответствует его требованиям. Однако более актуальным для нашего случая обратной связи является то, что она будет предоставлять информацию о медицинском устройстве во время использования. Важно отметить, что информация, полученная в результате этих исследований, будет служить (в случае необходимости) в качестве входных данных для корректирующих или предупреждающих действий или действий по управлению рисками. Следовательно, вы должны создать соответствующую взаимосвязь между двумя видами деятельности; то есть заключения пост маркетингового клинического наблюдения, корректирующих или предупреждающих действий или управления рисками. Это означает, что стандарт ISO 13485 предполагает метод для</a:t>
            </a:r>
            <a:r>
              <a:rPr lang="ru-RU" sz="2200" dirty="0" smtClean="0"/>
              <a:t>:</a:t>
            </a:r>
            <a:endParaRPr lang="en-US" sz="2200" dirty="0" smtClean="0"/>
          </a:p>
          <a:p>
            <a:pPr algn="just"/>
            <a:endParaRPr lang="ru-RU" sz="2200" dirty="0"/>
          </a:p>
          <a:p>
            <a:pPr marL="285750" lvl="0" indent="-285750" algn="just">
              <a:buFont typeface="Wingdings" panose="05000000000000000000" pitchFamily="2" charset="2"/>
              <a:buChar char="Ø"/>
            </a:pPr>
            <a:r>
              <a:rPr lang="ru-RU" sz="2200" dirty="0"/>
              <a:t>Принятие данных из пост маркетинговых клинических наблюдений. </a:t>
            </a:r>
          </a:p>
          <a:p>
            <a:pPr marL="285750" lvl="0" indent="-285750" algn="just">
              <a:buFont typeface="Wingdings" panose="05000000000000000000" pitchFamily="2" charset="2"/>
              <a:buChar char="Ø"/>
            </a:pPr>
            <a:r>
              <a:rPr lang="ru-RU" sz="2200" dirty="0"/>
              <a:t>Оценка данных.</a:t>
            </a:r>
          </a:p>
          <a:p>
            <a:pPr marL="285750" lvl="0" indent="-285750" algn="just">
              <a:buFont typeface="Wingdings" panose="05000000000000000000" pitchFamily="2" charset="2"/>
              <a:buChar char="Ø"/>
            </a:pPr>
            <a:r>
              <a:rPr lang="ru-RU" sz="2200" dirty="0"/>
              <a:t>Подчинение процессу корректирующих и предупреждающих действий в случае необходимости</a:t>
            </a:r>
          </a:p>
          <a:p>
            <a:pPr marL="285750" indent="-285750" algn="just">
              <a:buFont typeface="Wingdings" panose="05000000000000000000" pitchFamily="2" charset="2"/>
              <a:buChar char="Ø"/>
            </a:pPr>
            <a:r>
              <a:rPr lang="ru-RU" sz="2200" dirty="0"/>
              <a:t>Подчинение системе управления рисками</a:t>
            </a:r>
            <a:endParaRPr lang="ru-RU" sz="2200" dirty="0"/>
          </a:p>
        </p:txBody>
      </p:sp>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427764"/>
            <a:ext cx="6975000" cy="6102182"/>
          </a:xfrm>
        </p:spPr>
        <p:txBody>
          <a:bodyPr>
            <a:noAutofit/>
          </a:bodyPr>
          <a:lstStyle/>
          <a:p>
            <a:pPr marL="0" indent="0" algn="just">
              <a:buNone/>
            </a:pPr>
            <a:r>
              <a:rPr lang="ru-RU" sz="2000" dirty="0"/>
              <a:t>Жалоба - это эффективный способ получить обратную связь. Жалоба - это приложение, переданное организации от клиента относительно событий или нарушений производительности, функциональности, предполагаемого использования или безопасности медицинского устройства во время использования. Он служит признаком того, что медицинское изделие не достигло своей цели или не соответствовало требованиям. Таким образом, жалоба является одним из самых надежных источников обратной связи относительно медицинского изделия, его конструкции и разработки, а также процессов его реализации. Каждая жалоба должна рассматриваться в рамках контролируемого процесса. Централизация и управление жалобами в одной базе данных предоставит необходимую информацию для обратной связи. Чтобы ввести обработку жалоб как средство получения обратной связи о продукте, необходимо убедиться, что между стороной, подавшей жалобу, и организацией инициированы эффективные каналы и процессы связи и что существует эффективное взаимодействие между процессом обработки жалоб и процессами улучшения качества (например, корректирующие и предупреждающие действия).</a:t>
            </a:r>
            <a:endParaRPr lang="ru-RU" sz="1800" dirty="0"/>
          </a:p>
        </p:txBody>
      </p:sp>
      <p:sp>
        <p:nvSpPr>
          <p:cNvPr id="7" name="Прямоугольник 6"/>
          <p:cNvSpPr/>
          <p:nvPr/>
        </p:nvSpPr>
        <p:spPr>
          <a:xfrm>
            <a:off x="6681000" y="6523832"/>
            <a:ext cx="6096000" cy="215444"/>
          </a:xfrm>
          <a:prstGeom prst="rect">
            <a:avLst/>
          </a:prstGeom>
        </p:spPr>
        <p:txBody>
          <a:bodyPr>
            <a:spAutoFit/>
          </a:bodyPr>
          <a:lstStyle/>
          <a:p>
            <a:r>
              <a:rPr lang="en-US" sz="800"/>
              <a:t>https://www.ameyo.com/wp-content/uploads/2016/03/Handling-Customer-Complaints-Gracefully-and-Effectively-1024x538.jpg</a:t>
            </a:r>
            <a:endParaRPr lang="ru-RU" sz="800" dirty="0"/>
          </a:p>
        </p:txBody>
      </p:sp>
      <p:sp>
        <p:nvSpPr>
          <p:cNvPr id="2" name="Прямоугольник 1"/>
          <p:cNvSpPr/>
          <p:nvPr/>
        </p:nvSpPr>
        <p:spPr>
          <a:xfrm>
            <a:off x="606000" y="0"/>
            <a:ext cx="2934778" cy="523220"/>
          </a:xfrm>
          <a:prstGeom prst="rect">
            <a:avLst/>
          </a:prstGeom>
        </p:spPr>
        <p:txBody>
          <a:bodyPr wrap="none">
            <a:spAutoFit/>
          </a:bodyPr>
          <a:lstStyle/>
          <a:p>
            <a:r>
              <a:rPr lang="ru-RU" sz="2800" dirty="0">
                <a:ea typeface="Calibri" panose="020F0502020204030204" pitchFamily="34" charset="0"/>
                <a:cs typeface="Arial" panose="020B0604020202020204" pitchFamily="34" charset="0"/>
              </a:rPr>
              <a:t>Жалобы клиентов</a:t>
            </a:r>
            <a:endParaRPr lang="ru-RU" sz="2800" dirty="0"/>
          </a:p>
        </p:txBody>
      </p:sp>
      <p:pic>
        <p:nvPicPr>
          <p:cNvPr id="18434" name="Picture 2" descr="Handling Customer Complaints Gracefully, and Effectively - Amey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000" y="523220"/>
            <a:ext cx="5029416" cy="31307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031857" y="144000"/>
            <a:ext cx="5175000" cy="639000"/>
          </a:xfrm>
        </p:spPr>
        <p:txBody>
          <a:bodyPr>
            <a:normAutofit fontScale="90000"/>
          </a:bodyPr>
          <a:lstStyle/>
          <a:p>
            <a:r>
              <a:rPr lang="ru-RU" sz="3200" dirty="0"/>
              <a:t>Возврат медицинских изделий</a:t>
            </a:r>
            <a:endParaRPr lang="ru-RU" sz="3000" dirty="0"/>
          </a:p>
        </p:txBody>
      </p:sp>
      <p:sp>
        <p:nvSpPr>
          <p:cNvPr id="4" name="Текст 3"/>
          <p:cNvSpPr>
            <a:spLocks noGrp="1"/>
          </p:cNvSpPr>
          <p:nvPr>
            <p:ph type="body" sz="quarter" idx="11"/>
          </p:nvPr>
        </p:nvSpPr>
        <p:spPr>
          <a:xfrm>
            <a:off x="116771" y="319686"/>
            <a:ext cx="6615000" cy="5940000"/>
          </a:xfrm>
        </p:spPr>
        <p:txBody>
          <a:bodyPr>
            <a:noAutofit/>
          </a:bodyPr>
          <a:lstStyle/>
          <a:p>
            <a:pPr marL="0" indent="0" algn="just">
              <a:buNone/>
            </a:pPr>
            <a:r>
              <a:rPr lang="ru-RU" sz="1700" dirty="0"/>
              <a:t>Инициирование возврата медицинского устройства, также известное как отзыв, - это действие, предпринимаемое для решения проблемы, которая возникла в медицинском устройстве, которая превысила норму и принятые допуски и была обнаружена после доставки медицинского устройства. Такие медицинские устройства могут подвергнуть риску пациента или пользователя, поэтому их следует убрать с полок и запретить использование. Производитель должен изучить такие ситуации возврата медицинских устройств и расследовать их возникновение. Обычно производитель отзывает устройства с помощью дистрибьюторов или других ответственных лиц. Однако бывают случаи, когда регулирующий орган требует, чтобы организация отозвала свои устройства на основе критериев. Организация должна управлять базой данных или, по крайней мере, списком всех соответствующих критериев для каждого региона, в котором продается Медицинское изделие. Процесс возврата медицинского устройства в организацию генерирует данные и информацию об использовании медицинского устройства, и это то, что здесь имеет значение - систематический сбор данных, анализ и представление для улучшения. Чтобы эффективно реализовать этот процесс в ваших процессах обратной связи, необходимо учитывать несколько вопросов:</a:t>
            </a:r>
          </a:p>
          <a:p>
            <a:pPr lvl="0" algn="just">
              <a:buFont typeface="Wingdings" panose="05000000000000000000" pitchFamily="2" charset="2"/>
              <a:buChar char="Ø"/>
            </a:pPr>
            <a:r>
              <a:rPr lang="ru-RU" sz="1700" dirty="0"/>
              <a:t>Какую информацию необходимо собрать для обратной связи</a:t>
            </a:r>
          </a:p>
          <a:p>
            <a:pPr lvl="0" algn="just">
              <a:buFont typeface="Wingdings" panose="05000000000000000000" pitchFamily="2" charset="2"/>
              <a:buChar char="Ø"/>
            </a:pPr>
            <a:r>
              <a:rPr lang="ru-RU" sz="1700" dirty="0"/>
              <a:t>Кто должен предоставлять эту информацию</a:t>
            </a:r>
          </a:p>
          <a:p>
            <a:pPr algn="just">
              <a:buFont typeface="Wingdings" panose="05000000000000000000" pitchFamily="2" charset="2"/>
              <a:buChar char="Ø"/>
            </a:pPr>
            <a:r>
              <a:rPr lang="ru-RU" sz="1700" dirty="0"/>
              <a:t>Как эта информация должна собираться и впоследствии анализироваться</a:t>
            </a:r>
            <a:endParaRPr lang="ru-RU" sz="1700" dirty="0"/>
          </a:p>
        </p:txBody>
      </p:sp>
      <p:sp>
        <p:nvSpPr>
          <p:cNvPr id="2" name="Прямоугольник 1"/>
          <p:cNvSpPr/>
          <p:nvPr/>
        </p:nvSpPr>
        <p:spPr>
          <a:xfrm>
            <a:off x="7716000" y="6389567"/>
            <a:ext cx="3952600" cy="338554"/>
          </a:xfrm>
          <a:prstGeom prst="rect">
            <a:avLst/>
          </a:prstGeom>
        </p:spPr>
        <p:txBody>
          <a:bodyPr wrap="square">
            <a:spAutoFit/>
          </a:bodyPr>
          <a:lstStyle/>
          <a:p>
            <a:r>
              <a:rPr lang="en-US" sz="800"/>
              <a:t>https://medicaldevicescommunity.com/wp-content/uploads/2020/10/Close-up-view-of-grey-stethoscope-and-ampoules-on-white-back-900x500.jpg</a:t>
            </a:r>
            <a:endParaRPr lang="ru-RU" sz="800" dirty="0"/>
          </a:p>
        </p:txBody>
      </p:sp>
      <p:pic>
        <p:nvPicPr>
          <p:cNvPr id="19458" name="Picture 2" descr="Debate: will Covid-19 bring a return to single-use medical devic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1914" y="909000"/>
            <a:ext cx="5400281" cy="35751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4757" y="234000"/>
            <a:ext cx="6132358" cy="265921"/>
          </a:xfrm>
        </p:spPr>
        <p:txBody>
          <a:bodyPr>
            <a:noAutofit/>
          </a:bodyPr>
          <a:lstStyle/>
          <a:p>
            <a:r>
              <a:rPr lang="ru-RU" sz="3200" dirty="0"/>
              <a:t>Обзоры и </a:t>
            </a:r>
            <a:r>
              <a:rPr lang="ru-RU" sz="2800" dirty="0"/>
              <a:t>аудит</a:t>
            </a:r>
            <a:r>
              <a:rPr lang="ru-RU" sz="3200" dirty="0"/>
              <a:t> продукции</a:t>
            </a:r>
            <a:endParaRPr lang="ru-RU" sz="3200" b="0" dirty="0">
              <a:latin typeface="+mn-lt"/>
            </a:endParaRPr>
          </a:p>
        </p:txBody>
      </p:sp>
      <p:sp>
        <p:nvSpPr>
          <p:cNvPr id="4" name="Текст 3"/>
          <p:cNvSpPr>
            <a:spLocks noGrp="1"/>
          </p:cNvSpPr>
          <p:nvPr>
            <p:ph type="body" sz="quarter" idx="11"/>
          </p:nvPr>
        </p:nvSpPr>
        <p:spPr>
          <a:xfrm>
            <a:off x="84757" y="639000"/>
            <a:ext cx="6866242" cy="5787038"/>
          </a:xfrm>
        </p:spPr>
        <p:txBody>
          <a:bodyPr>
            <a:noAutofit/>
          </a:bodyPr>
          <a:lstStyle/>
          <a:p>
            <a:pPr marL="0" indent="0" algn="just">
              <a:buNone/>
            </a:pPr>
            <a:r>
              <a:rPr lang="ru-RU" sz="1800" dirty="0"/>
              <a:t>Производитель может заказывать или инициировать обзоры или аудит в отношении медицинского устройства. Цель состоит в том, чтобы объективно изучить функциональные возможности, характеристики и рабочие характеристики медицинского устройства. Другой вид проверки (в отношении медицинского изделия) - это проверка, которую заказчик проводит самостоятельно с целью выявления проблем с качеством.</a:t>
            </a:r>
          </a:p>
          <a:p>
            <a:pPr marL="0" indent="0" algn="ctr">
              <a:buNone/>
            </a:pPr>
            <a:r>
              <a:rPr lang="ru-RU" sz="2000" dirty="0"/>
              <a:t>Опубликованная литература, журналы и обзоры статей</a:t>
            </a:r>
          </a:p>
          <a:p>
            <a:pPr marL="0" indent="0" algn="just">
              <a:buNone/>
            </a:pPr>
            <a:r>
              <a:rPr lang="ru-RU" sz="1800" dirty="0" smtClean="0"/>
              <a:t>Информация</a:t>
            </a:r>
            <a:r>
              <a:rPr lang="ru-RU" sz="1800" dirty="0"/>
              <a:t>, собранная в опубликованной литературе, журналах и обзорах статей, будет передана соответствующему персоналу или сотрудникам для проверки. Например, предположим, что вашему вниманию была представлена статья, в которой указывается, что новый риск был идентифицирован для другого медицинского устройства, работающего в той же области, что и ваш продукт, или с тем же классом или типом. Стандарт ISO 13485 предполагает, что вы оцените, актуален ли этот риск для вашего продукта и его области применения. Передача и анализ такой информации должны быть систематическими или методическими. Это означает, что если вы полагаетесь на такие обзоры из опубликованной литературы (книг, журналов или статей), вы должны определить, какие из них, каковы интервалы обзора и обязанности по сбору информации.</a:t>
            </a:r>
            <a:endParaRPr lang="ru-RU" sz="1800" dirty="0"/>
          </a:p>
        </p:txBody>
      </p:sp>
      <p:sp>
        <p:nvSpPr>
          <p:cNvPr id="2" name="Прямоугольник 1"/>
          <p:cNvSpPr/>
          <p:nvPr/>
        </p:nvSpPr>
        <p:spPr>
          <a:xfrm>
            <a:off x="7076514" y="6426038"/>
            <a:ext cx="5130000" cy="246221"/>
          </a:xfrm>
          <a:prstGeom prst="rect">
            <a:avLst/>
          </a:prstGeom>
        </p:spPr>
        <p:txBody>
          <a:bodyPr wrap="square">
            <a:spAutoFit/>
          </a:bodyPr>
          <a:lstStyle/>
          <a:p>
            <a:r>
              <a:rPr lang="en-US" sz="1000"/>
              <a:t>https://3.imimg.com/data3/AU/HR/MY-10346862/operational-reviews-and-audits-250x250.jpg</a:t>
            </a:r>
            <a:endParaRPr lang="ru-RU" sz="1000" dirty="0"/>
          </a:p>
        </p:txBody>
      </p:sp>
      <p:pic>
        <p:nvPicPr>
          <p:cNvPr id="5" name="Рисунок 4"/>
          <p:cNvPicPr>
            <a:picLocks noChangeAspect="1"/>
          </p:cNvPicPr>
          <p:nvPr/>
        </p:nvPicPr>
        <p:blipFill>
          <a:blip r:embed="rId2"/>
          <a:stretch>
            <a:fillRect/>
          </a:stretch>
        </p:blipFill>
        <p:spPr>
          <a:xfrm>
            <a:off x="6965970" y="639000"/>
            <a:ext cx="5115030" cy="4639079"/>
          </a:xfrm>
          <a:prstGeom prst="rect">
            <a:avLst/>
          </a:prstGeom>
        </p:spPr>
      </p:pic>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2778" y="776853"/>
            <a:ext cx="6477523" cy="5786281"/>
          </a:xfrm>
        </p:spPr>
        <p:txBody>
          <a:bodyPr>
            <a:noAutofit/>
          </a:bodyPr>
          <a:lstStyle/>
          <a:p>
            <a:pPr marL="0" indent="0" algn="just">
              <a:buNone/>
            </a:pPr>
            <a:r>
              <a:rPr lang="ru-RU" sz="2300" dirty="0"/>
              <a:t>Организация может использовать сервисные вызовы, мероприятия по техническому обслуживанию и выезд к клиентам в качестве средств для сбора данных об использовании медицинского устройства. Собранные данные будут проанализированы с различных аспектов: функциональность, производительность, предполагаемое использование и безопасность. Производитель должен оценить компетентность устройства в отношении его требований с помощью данных. Кроме того, вы можете запланировать, что технический специалист по обслуживанию может провести техническую проверку медицинского устройства во время обслуживания или технического обслуживания, чтобы оценить, соответствует ли оно по-прежнему его требованиям.</a:t>
            </a:r>
            <a:endParaRPr lang="ru-RU" sz="2300" dirty="0"/>
          </a:p>
        </p:txBody>
      </p:sp>
      <p:sp>
        <p:nvSpPr>
          <p:cNvPr id="3" name="Прямоугольник 2"/>
          <p:cNvSpPr/>
          <p:nvPr/>
        </p:nvSpPr>
        <p:spPr>
          <a:xfrm>
            <a:off x="109635" y="81278"/>
            <a:ext cx="4408221" cy="692049"/>
          </a:xfrm>
          <a:prstGeom prst="rect">
            <a:avLst/>
          </a:prstGeom>
        </p:spPr>
        <p:txBody>
          <a:bodyPr wrap="square">
            <a:spAutoFit/>
          </a:bodyPr>
          <a:lstStyle/>
          <a:p>
            <a:pPr marL="457200" algn="ctr">
              <a:lnSpc>
                <a:spcPct val="115000"/>
              </a:lnSpc>
              <a:spcAft>
                <a:spcPts val="1000"/>
              </a:spcAft>
            </a:pPr>
            <a:r>
              <a:rPr lang="ru-RU" sz="3600" dirty="0"/>
              <a:t>Сервисные звонки</a:t>
            </a:r>
            <a:endParaRPr lang="ru-RU" sz="2800" dirty="0">
              <a:effectLst/>
              <a:ea typeface="Calibri" panose="020F0502020204030204" pitchFamily="34" charset="0"/>
              <a:cs typeface="Times New Roman" panose="02020603050405020304" pitchFamily="18" charset="0"/>
            </a:endParaRPr>
          </a:p>
        </p:txBody>
      </p:sp>
      <p:sp>
        <p:nvSpPr>
          <p:cNvPr id="5" name="Прямоугольник 4"/>
          <p:cNvSpPr/>
          <p:nvPr/>
        </p:nvSpPr>
        <p:spPr>
          <a:xfrm>
            <a:off x="7491000" y="6455412"/>
            <a:ext cx="6096000" cy="246221"/>
          </a:xfrm>
          <a:prstGeom prst="rect">
            <a:avLst/>
          </a:prstGeom>
        </p:spPr>
        <p:txBody>
          <a:bodyPr>
            <a:spAutoFit/>
          </a:bodyPr>
          <a:lstStyle/>
          <a:p>
            <a:r>
              <a:rPr lang="en-US" sz="1000"/>
              <a:t>https://www.sede21.com/wp-content/uploads/2019/05/ADMINISTRATIVE.jpg</a:t>
            </a:r>
            <a:endParaRPr lang="ru-RU" sz="1000" dirty="0"/>
          </a:p>
        </p:txBody>
      </p:sp>
      <p:pic>
        <p:nvPicPr>
          <p:cNvPr id="20482" name="Picture 2" descr="ADMINISTRATIVA/O DE COMPRAS - Multinacional Química Barcelonés - CERRADO -  Servicio de Recursos Humanos: SEDE XX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0301" y="773326"/>
            <a:ext cx="5503831" cy="36765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0" y="504000"/>
            <a:ext cx="7245000" cy="6255000"/>
          </a:xfrm>
        </p:spPr>
        <p:txBody>
          <a:bodyPr>
            <a:normAutofit fontScale="92500" lnSpcReduction="20000"/>
          </a:bodyPr>
          <a:lstStyle/>
          <a:p>
            <a:pPr marL="0" indent="0" algn="just">
              <a:buNone/>
            </a:pPr>
            <a:r>
              <a:rPr lang="ru-RU" sz="2000" dirty="0"/>
              <a:t>Опросы клиентов - хороший инструмент для сбора данных от клиентов относительно использования, производительности, качества, доставки, обслуживания или других вопросов, касающихся медицинского устройства. Клиенты предоставляют вам информацию или данные в соответствии с заранее заданными вопросами. Очень важно определить субъекты восприятия и проблемы, связанные с качеством, функциональностью и характеристиками медицинского устройства, и их мнение прольет свет на качество, функциональность и производительность медицинского устройства. При планировании опроса клиентов необходимо учитывать следующие вопросы:</a:t>
            </a:r>
          </a:p>
          <a:p>
            <a:pPr lvl="0" algn="just">
              <a:buFont typeface="Wingdings" panose="05000000000000000000" pitchFamily="2" charset="2"/>
              <a:buChar char="Ø"/>
            </a:pPr>
            <a:r>
              <a:rPr lang="ru-RU" sz="2000" dirty="0"/>
              <a:t>Целевая группа должна быть определена, то есть пациенты, пользователи и регулирующие органы.</a:t>
            </a:r>
          </a:p>
          <a:p>
            <a:pPr lvl="0" algn="just">
              <a:buFont typeface="Wingdings" panose="05000000000000000000" pitchFamily="2" charset="2"/>
              <a:buChar char="Ø"/>
            </a:pPr>
            <a:r>
              <a:rPr lang="ru-RU" sz="2000" dirty="0"/>
              <a:t>Должен быть определен формат опроса: печатная или электронная анкета. Последний вариант рекомендуется, поскольку данные опроса могут быть использованы в дальнейшем для анализа. Сегодня большинство систем управления предоставляют возможность электронных анкет. Опрос также может быть проведен как встреча или интервью с заказчиком.</a:t>
            </a:r>
          </a:p>
          <a:p>
            <a:pPr lvl="0" algn="just">
              <a:buFont typeface="Wingdings" panose="05000000000000000000" pitchFamily="2" charset="2"/>
              <a:buChar char="Ø"/>
            </a:pPr>
            <a:r>
              <a:rPr lang="ru-RU" sz="2000" dirty="0"/>
              <a:t>Интервал опроса должен быть определен.</a:t>
            </a:r>
          </a:p>
          <a:p>
            <a:pPr algn="just">
              <a:buFont typeface="Wingdings" panose="05000000000000000000" pitchFamily="2" charset="2"/>
              <a:buChar char="Ø"/>
            </a:pPr>
            <a:r>
              <a:rPr lang="ru-RU" sz="2000" dirty="0"/>
              <a:t>События, относящиеся к медицинскому устройству, также могут быть спусковым крючком для опроса; возможно, вы позиционируете новую разработку на рынке или оцениваете значительное изменение в своем медицинском устройстве. В таком случае вы в идеале должны внимательно следить за изменениями или развитием.</a:t>
            </a:r>
            <a:endParaRPr lang="ru-RU" sz="2000" dirty="0"/>
          </a:p>
        </p:txBody>
      </p:sp>
      <p:sp>
        <p:nvSpPr>
          <p:cNvPr id="2" name="Прямоугольник 1"/>
          <p:cNvSpPr/>
          <p:nvPr/>
        </p:nvSpPr>
        <p:spPr>
          <a:xfrm>
            <a:off x="9021000" y="6574534"/>
            <a:ext cx="2970000" cy="184466"/>
          </a:xfrm>
          <a:prstGeom prst="rect">
            <a:avLst/>
          </a:prstGeom>
        </p:spPr>
        <p:txBody>
          <a:bodyPr wrap="square">
            <a:spAutoFit/>
          </a:bodyPr>
          <a:lstStyle/>
          <a:p>
            <a:r>
              <a:rPr lang="en-US" sz="600" dirty="0"/>
              <a:t>https://iom.anketolog.ru/images/original/2019/06/openended-v-stat-iu-5b91daa4d7.jpg</a:t>
            </a:r>
            <a:endParaRPr lang="ru-RU" sz="600" dirty="0"/>
          </a:p>
        </p:txBody>
      </p:sp>
      <p:sp>
        <p:nvSpPr>
          <p:cNvPr id="3" name="Прямоугольник 2"/>
          <p:cNvSpPr/>
          <p:nvPr/>
        </p:nvSpPr>
        <p:spPr>
          <a:xfrm>
            <a:off x="651000" y="18225"/>
            <a:ext cx="3256212" cy="584775"/>
          </a:xfrm>
          <a:prstGeom prst="rect">
            <a:avLst/>
          </a:prstGeom>
        </p:spPr>
        <p:txBody>
          <a:bodyPr wrap="none">
            <a:spAutoFit/>
          </a:bodyPr>
          <a:lstStyle/>
          <a:p>
            <a:r>
              <a:rPr lang="ru-RU" sz="3200" dirty="0">
                <a:ea typeface="Calibri" panose="020F0502020204030204" pitchFamily="34" charset="0"/>
                <a:cs typeface="Arial" panose="020B0604020202020204" pitchFamily="34" charset="0"/>
              </a:rPr>
              <a:t>Опросы клиентов</a:t>
            </a:r>
            <a:endParaRPr lang="ru-RU" sz="3200" dirty="0"/>
          </a:p>
        </p:txBody>
      </p:sp>
      <p:pic>
        <p:nvPicPr>
          <p:cNvPr id="21506" name="Picture 2" descr="Как поднять продажи с помощью опроса. Исследование | Анкетоло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743" y="504000"/>
            <a:ext cx="4863739" cy="32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56000" y="729000"/>
            <a:ext cx="6885000" cy="4322802"/>
          </a:xfrm>
        </p:spPr>
        <p:txBody>
          <a:bodyPr>
            <a:noAutofit/>
          </a:bodyPr>
          <a:lstStyle/>
          <a:p>
            <a:pPr marL="0" indent="0" algn="just">
              <a:buNone/>
            </a:pPr>
            <a:r>
              <a:rPr lang="ru-RU" sz="2000" dirty="0"/>
              <a:t>Если применимые нормативные требования требуют, чтобы организация приобрела конкретный опыт пост производственной деятельности для обратной связи, анализ этого опыта должен стать частью процесса обратной связи. Другими словами, от вас ожидается</a:t>
            </a:r>
          </a:p>
          <a:p>
            <a:pPr lvl="0" algn="just">
              <a:buFont typeface="Wingdings" panose="05000000000000000000" pitchFamily="2" charset="2"/>
              <a:buChar char="Ø"/>
            </a:pPr>
            <a:r>
              <a:rPr lang="ru-RU" sz="2000" dirty="0"/>
              <a:t>Определить применимые нормативные требования, относящиеся к деятельности по обратной связи и пост производственной.</a:t>
            </a:r>
          </a:p>
          <a:p>
            <a:pPr lvl="0" algn="just">
              <a:buFont typeface="Wingdings" panose="05000000000000000000" pitchFamily="2" charset="2"/>
              <a:buChar char="Ø"/>
            </a:pPr>
            <a:r>
              <a:rPr lang="ru-RU" sz="2000" dirty="0" smtClean="0"/>
              <a:t>Найдите </a:t>
            </a:r>
            <a:r>
              <a:rPr lang="ru-RU" sz="2000" dirty="0"/>
              <a:t>подходящий способ получения этих данных и информации.</a:t>
            </a:r>
          </a:p>
          <a:p>
            <a:pPr lvl="0" algn="just">
              <a:buFont typeface="Wingdings" panose="05000000000000000000" pitchFamily="2" charset="2"/>
              <a:buChar char="Ø"/>
            </a:pPr>
            <a:r>
              <a:rPr lang="ru-RU" sz="2000" dirty="0"/>
              <a:t>Определите, какие стороны жизненного цикла медицинского изделия должны предоставлять эти данные.</a:t>
            </a:r>
          </a:p>
          <a:p>
            <a:pPr marL="0" indent="0" algn="just">
              <a:buNone/>
            </a:pPr>
            <a:r>
              <a:rPr lang="ru-RU" sz="2000" dirty="0" smtClean="0"/>
              <a:t>Хорошим </a:t>
            </a:r>
            <a:r>
              <a:rPr lang="ru-RU" sz="2000" dirty="0"/>
              <a:t>примером является мониторинг жалоб, когда многие нормативные требования требуют интеграции методов и систем для приема и управления жалобами и предлагают документировать жалобы или критерии для принятия решения о том, требует ли жалоба последующих корректирующих действий. Эти виды деятельности должны быть идентифицированы и интегрированы в СМК.</a:t>
            </a:r>
            <a:endParaRPr lang="ru-RU" sz="2000" dirty="0"/>
          </a:p>
        </p:txBody>
      </p:sp>
      <p:sp>
        <p:nvSpPr>
          <p:cNvPr id="2" name="Заголовок 1"/>
          <p:cNvSpPr>
            <a:spLocks noGrp="1"/>
          </p:cNvSpPr>
          <p:nvPr>
            <p:ph type="title"/>
          </p:nvPr>
        </p:nvSpPr>
        <p:spPr>
          <a:xfrm>
            <a:off x="10086" y="117643"/>
            <a:ext cx="5265000" cy="774000"/>
          </a:xfrm>
        </p:spPr>
        <p:txBody>
          <a:bodyPr>
            <a:noAutofit/>
          </a:bodyPr>
          <a:lstStyle/>
          <a:p>
            <a:r>
              <a:rPr lang="ru-RU" sz="2400" dirty="0"/>
              <a:t>Применимые нормативные требования</a:t>
            </a:r>
            <a:endParaRPr lang="ru-RU" sz="2400" dirty="0"/>
          </a:p>
        </p:txBody>
      </p:sp>
      <p:pic>
        <p:nvPicPr>
          <p:cNvPr id="3" name="Рисунок 2"/>
          <p:cNvPicPr>
            <a:picLocks noChangeAspect="1"/>
          </p:cNvPicPr>
          <p:nvPr/>
        </p:nvPicPr>
        <p:blipFill>
          <a:blip r:embed="rId2"/>
          <a:stretch>
            <a:fillRect/>
          </a:stretch>
        </p:blipFill>
        <p:spPr>
          <a:xfrm>
            <a:off x="5106000" y="117643"/>
            <a:ext cx="8909704" cy="5812974"/>
          </a:xfrm>
          <a:prstGeom prst="rect">
            <a:avLst/>
          </a:prstGeom>
        </p:spPr>
      </p:pic>
      <p:sp>
        <p:nvSpPr>
          <p:cNvPr id="6" name="Прямоугольник 5"/>
          <p:cNvSpPr/>
          <p:nvPr/>
        </p:nvSpPr>
        <p:spPr>
          <a:xfrm>
            <a:off x="7401000" y="6489000"/>
            <a:ext cx="6096000" cy="246221"/>
          </a:xfrm>
          <a:prstGeom prst="rect">
            <a:avLst/>
          </a:prstGeom>
        </p:spPr>
        <p:txBody>
          <a:bodyPr>
            <a:spAutoFit/>
          </a:bodyPr>
          <a:lstStyle/>
          <a:p>
            <a:r>
              <a:rPr lang="en-US" sz="1000" dirty="0"/>
              <a:t>https://www.rcmd.com/sites/default/files/featurette-media/compliance_graphic2.png</a:t>
            </a:r>
            <a:endParaRPr lang="ru-RU" sz="1000" dirty="0"/>
          </a:p>
        </p:txBody>
      </p:sp>
    </p:spTree>
    <p:extLst>
      <p:ext uri="{BB962C8B-B14F-4D97-AF65-F5344CB8AC3E}">
        <p14:creationId xmlns:p14="http://schemas.microsoft.com/office/powerpoint/2010/main" val="2168569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8000" y="144000"/>
            <a:ext cx="13296000" cy="549000"/>
          </a:xfrm>
        </p:spPr>
        <p:txBody>
          <a:bodyPr>
            <a:normAutofit/>
          </a:bodyPr>
          <a:lstStyle/>
          <a:p>
            <a:r>
              <a:rPr lang="ru-RU" sz="2500" dirty="0"/>
              <a:t>Связь между обратной связью и дальнейшей деятельностью по обеспечению качества</a:t>
            </a:r>
            <a:endParaRPr lang="ru-RU" sz="2500" dirty="0"/>
          </a:p>
        </p:txBody>
      </p:sp>
      <p:sp>
        <p:nvSpPr>
          <p:cNvPr id="4" name="Текст 3"/>
          <p:cNvSpPr>
            <a:spLocks noGrp="1"/>
          </p:cNvSpPr>
          <p:nvPr>
            <p:ph type="body" sz="quarter" idx="11"/>
          </p:nvPr>
        </p:nvSpPr>
        <p:spPr>
          <a:xfrm>
            <a:off x="111000" y="602229"/>
            <a:ext cx="11835000" cy="4049712"/>
          </a:xfrm>
        </p:spPr>
        <p:txBody>
          <a:bodyPr>
            <a:noAutofit/>
          </a:bodyPr>
          <a:lstStyle/>
          <a:p>
            <a:pPr marL="0" indent="0" algn="just">
              <a:buNone/>
            </a:pPr>
            <a:r>
              <a:rPr lang="ru-RU" sz="2300" dirty="0"/>
              <a:t>После сбора и обработки данных и их заключения необходимо продолжить соответствующие действия по обеспечению качества: изменения в реализации, управление рисками, корректирующие действия, предупреждающие действия, анализ со стороны руководства, анализ данных или улучшение. В стандарте упоминаются три конкретных аспекта медицинского устройства, для которых информация, собранная в процессе обратной связи, может служить потенциальным входом:</a:t>
            </a:r>
          </a:p>
          <a:p>
            <a:pPr lvl="0" algn="just">
              <a:buFont typeface="Wingdings" panose="05000000000000000000" pitchFamily="2" charset="2"/>
              <a:buChar char="Ø"/>
            </a:pPr>
            <a:r>
              <a:rPr lang="ru-RU" sz="2300" dirty="0"/>
              <a:t>Процессы улучшения</a:t>
            </a:r>
          </a:p>
          <a:p>
            <a:pPr lvl="0" algn="just">
              <a:buFont typeface="Wingdings" panose="05000000000000000000" pitchFamily="2" charset="2"/>
              <a:buChar char="Ø"/>
            </a:pPr>
            <a:r>
              <a:rPr lang="ru-RU" sz="2300" dirty="0"/>
              <a:t>Деятельность по управлению рисками</a:t>
            </a:r>
          </a:p>
          <a:p>
            <a:pPr lvl="0" algn="just">
              <a:buFont typeface="Wingdings" panose="05000000000000000000" pitchFamily="2" charset="2"/>
              <a:buChar char="Ø"/>
            </a:pPr>
            <a:r>
              <a:rPr lang="ru-RU" sz="2300" dirty="0"/>
              <a:t>Соблюдение требований к продукту</a:t>
            </a:r>
          </a:p>
          <a:p>
            <a:pPr marL="0" indent="0" algn="just">
              <a:buNone/>
            </a:pPr>
            <a:r>
              <a:rPr lang="ru-RU" sz="2300" dirty="0" smtClean="0"/>
              <a:t>Это </a:t>
            </a:r>
            <a:r>
              <a:rPr lang="ru-RU" sz="2300" dirty="0"/>
              <a:t>означает, что после анализа данных и информации, полученных в результате действий обратной связи, вы должны проверить, относятся ли данные обратной связи конкретно к одной из трех проблем. Если вы обнаружите другие проблемы, которые не менее важны, вы также можете просмотреть их и принять решение о необходимости дальнейших действий. Например, если после пост маркетингового клинического наблюдения вы обнаружите, что уровень остаточного риска увеличился и что в результате вам необходимо улучшить контроль над этим риском, необходимо будет спланировать корректирующие действия. измерить и рассмотреть вопрос о консультативном уведомлении.</a:t>
            </a:r>
            <a:endParaRPr lang="ru-RU" sz="2300" dirty="0"/>
          </a:p>
        </p:txBody>
      </p:sp>
    </p:spTree>
    <p:extLst>
      <p:ext uri="{BB962C8B-B14F-4D97-AF65-F5344CB8AC3E}">
        <p14:creationId xmlns:p14="http://schemas.microsoft.com/office/powerpoint/2010/main" val="4269489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11387"/>
            <a:ext cx="4590000" cy="540000"/>
          </a:xfrm>
        </p:spPr>
        <p:txBody>
          <a:bodyPr>
            <a:noAutofit/>
          </a:bodyPr>
          <a:lstStyle/>
          <a:p>
            <a:r>
              <a:rPr lang="ru-RU" sz="3200" b="0" dirty="0">
                <a:latin typeface="+mn-lt"/>
              </a:rPr>
              <a:t>Обработка жалобы</a:t>
            </a:r>
            <a:endParaRPr lang="ru-RU" sz="3200" b="0" dirty="0">
              <a:latin typeface="+mn-lt"/>
            </a:endParaRPr>
          </a:p>
        </p:txBody>
      </p:sp>
      <p:sp>
        <p:nvSpPr>
          <p:cNvPr id="4" name="Текст 3"/>
          <p:cNvSpPr>
            <a:spLocks noGrp="1"/>
          </p:cNvSpPr>
          <p:nvPr>
            <p:ph type="body" sz="quarter" idx="11"/>
          </p:nvPr>
        </p:nvSpPr>
        <p:spPr>
          <a:xfrm>
            <a:off x="20062" y="518525"/>
            <a:ext cx="6660938" cy="5808171"/>
          </a:xfrm>
        </p:spPr>
        <p:txBody>
          <a:bodyPr>
            <a:noAutofit/>
          </a:bodyPr>
          <a:lstStyle/>
          <a:p>
            <a:pPr marL="0" indent="0" algn="just">
              <a:buNone/>
            </a:pPr>
            <a:r>
              <a:rPr lang="ru-RU" sz="2100" dirty="0"/>
              <a:t>Стандарт ISO 13485 требует разработки и документирования процесса обработки жалоб, связанных с медицинскими приборами, который охватывает все аспекты и описывает все действия, относящиеся к работе с жалобой. Требования стандарта ISO 13485:</a:t>
            </a:r>
          </a:p>
          <a:p>
            <a:pPr lvl="0" algn="just">
              <a:buFont typeface="Wingdings" panose="05000000000000000000" pitchFamily="2" charset="2"/>
              <a:buChar char="Ø"/>
            </a:pPr>
            <a:r>
              <a:rPr lang="ru-RU" sz="2100" dirty="0"/>
              <a:t>Организация должна установить и поддерживать документированные процедуры обработки жалоб.</a:t>
            </a:r>
          </a:p>
          <a:p>
            <a:pPr lvl="0" algn="just">
              <a:buFont typeface="Wingdings" panose="05000000000000000000" pitchFamily="2" charset="2"/>
              <a:buChar char="Ø"/>
            </a:pPr>
            <a:r>
              <a:rPr lang="ru-RU" sz="2100" dirty="0"/>
              <a:t>Жалобы должны рассматриваться своевременно.</a:t>
            </a:r>
          </a:p>
          <a:p>
            <a:pPr lvl="0" algn="just">
              <a:buFont typeface="Wingdings" panose="05000000000000000000" pitchFamily="2" charset="2"/>
              <a:buChar char="Ø"/>
            </a:pPr>
            <a:r>
              <a:rPr lang="ru-RU" sz="2100" dirty="0"/>
              <a:t>Процесс рассмотрения жалоб должен быть спланирован в соответствии с применимыми нормативными требованиями.</a:t>
            </a:r>
          </a:p>
          <a:p>
            <a:pPr lvl="0" algn="just">
              <a:buFont typeface="Wingdings" panose="05000000000000000000" pitchFamily="2" charset="2"/>
              <a:buChar char="Ø"/>
            </a:pPr>
            <a:r>
              <a:rPr lang="ru-RU" sz="2100" dirty="0"/>
              <a:t>Процесс рассмотрения жалоб должен определять.</a:t>
            </a:r>
          </a:p>
          <a:p>
            <a:pPr lvl="0" algn="just">
              <a:buFont typeface="Wingdings" panose="05000000000000000000" pitchFamily="2" charset="2"/>
              <a:buChar char="Ø"/>
            </a:pPr>
            <a:r>
              <a:rPr lang="ru-RU" sz="2100" dirty="0"/>
              <a:t>Действия по получению и регистрации данных и информации по жалобе</a:t>
            </a:r>
          </a:p>
          <a:p>
            <a:pPr lvl="0" algn="just">
              <a:buFont typeface="Wingdings" panose="05000000000000000000" pitchFamily="2" charset="2"/>
              <a:buChar char="Ø"/>
            </a:pPr>
            <a:r>
              <a:rPr lang="ru-RU" sz="2100" dirty="0"/>
              <a:t>Действия по оценке деталей и информации о жалобе, чтобы определить, является ли отзыв жалобой</a:t>
            </a:r>
            <a:r>
              <a:rPr lang="ru-RU" sz="2100" dirty="0" smtClean="0"/>
              <a:t>.</a:t>
            </a:r>
            <a:endParaRPr lang="ru-RU" sz="2100" dirty="0"/>
          </a:p>
        </p:txBody>
      </p:sp>
      <p:sp>
        <p:nvSpPr>
          <p:cNvPr id="6" name="Прямоугольник 5"/>
          <p:cNvSpPr/>
          <p:nvPr/>
        </p:nvSpPr>
        <p:spPr>
          <a:xfrm>
            <a:off x="6546000" y="6529772"/>
            <a:ext cx="6096000" cy="215444"/>
          </a:xfrm>
          <a:prstGeom prst="rect">
            <a:avLst/>
          </a:prstGeom>
        </p:spPr>
        <p:txBody>
          <a:bodyPr>
            <a:spAutoFit/>
          </a:bodyPr>
          <a:lstStyle/>
          <a:p>
            <a:r>
              <a:rPr lang="en-US" sz="800"/>
              <a:t>https://zoetalentsolutions.com/wp-content/uploads/2017/03/Customer-Complaints-Handling-and-Management-Training-Course.jpg</a:t>
            </a:r>
            <a:endParaRPr lang="ru-RU" sz="800" dirty="0"/>
          </a:p>
        </p:txBody>
      </p:sp>
      <p:pic>
        <p:nvPicPr>
          <p:cNvPr id="22530" name="Picture 2" descr="Effective Complaint Handling Skills Training Course - Zoe Talent Solu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9474" y="414000"/>
            <a:ext cx="5482526" cy="32895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745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12A1E4A6-7EB5-43F2-AECE-2CE164D79456}"/>
              </a:ext>
            </a:extLst>
          </p:cNvPr>
          <p:cNvSpPr>
            <a:spLocks noGrp="1"/>
          </p:cNvSpPr>
          <p:nvPr>
            <p:ph type="title"/>
          </p:nvPr>
        </p:nvSpPr>
        <p:spPr>
          <a:xfrm>
            <a:off x="770800" y="137040"/>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 xmlns:a16="http://schemas.microsoft.com/office/drawing/2014/main"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sp>
        <p:nvSpPr>
          <p:cNvPr id="2" name="Прямоугольник 1"/>
          <p:cNvSpPr/>
          <p:nvPr/>
        </p:nvSpPr>
        <p:spPr>
          <a:xfrm>
            <a:off x="8751000" y="6414300"/>
            <a:ext cx="6096000" cy="261610"/>
          </a:xfrm>
          <a:prstGeom prst="rect">
            <a:avLst/>
          </a:prstGeom>
        </p:spPr>
        <p:txBody>
          <a:bodyPr>
            <a:spAutoFit/>
          </a:bodyPr>
          <a:lstStyle/>
          <a:p>
            <a:r>
              <a:rPr lang="en-US" sz="1050"/>
              <a:t>https://www.computerhope.com/jargon/r/reference.jpg</a:t>
            </a:r>
            <a:endParaRPr lang="ru-RU" sz="1050" dirty="0"/>
          </a:p>
        </p:txBody>
      </p:sp>
      <p:pic>
        <p:nvPicPr>
          <p:cNvPr id="23554" name="Picture 2" descr="What is a Re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900" y="685584"/>
            <a:ext cx="4961700" cy="5725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 xmlns:a16="http://schemas.microsoft.com/office/drawing/2014/main"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 xmlns:a16="http://schemas.microsoft.com/office/drawing/2014/main"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 xmlns:a16="http://schemas.microsoft.com/office/drawing/2014/main"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 xmlns:a16="http://schemas.microsoft.com/office/drawing/2014/main"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 xmlns:a16="http://schemas.microsoft.com/office/drawing/2014/main"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 xmlns:a16="http://schemas.microsoft.com/office/drawing/2014/main"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 xmlns:a16="http://schemas.microsoft.com/office/drawing/2014/main"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 xmlns:a16="http://schemas.microsoft.com/office/drawing/2014/main"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 xmlns:a16="http://schemas.microsoft.com/office/drawing/2014/main"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 xmlns:a16="http://schemas.microsoft.com/office/drawing/2014/main"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5433</TotalTime>
  <Words>3690</Words>
  <Application>Microsoft Office PowerPoint</Application>
  <PresentationFormat>Широкоэкранный</PresentationFormat>
  <Paragraphs>209</Paragraphs>
  <Slides>33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33</vt:i4>
      </vt:variant>
    </vt:vector>
  </HeadingPairs>
  <TitlesOfParts>
    <vt:vector size="39" baseType="lpstr">
      <vt:lpstr>Arial</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Course№7: Measurement, analysis and improvement Курс№7: Измерение, анализ и улучшение                               </vt:lpstr>
      <vt:lpstr>ВВЕДЕНИЕ</vt:lpstr>
      <vt:lpstr> </vt:lpstr>
      <vt:lpstr>  </vt:lpstr>
      <vt:lpstr> </vt:lpstr>
      <vt:lpstr>Презентация PowerPoint</vt:lpstr>
      <vt:lpstr>Презентация PowerPoint</vt:lpstr>
      <vt:lpstr> </vt:lpstr>
      <vt:lpstr>Презентация PowerPoint</vt:lpstr>
      <vt:lpstr>Презентация PowerPoint</vt:lpstr>
      <vt:lpstr>Презентация PowerPoint</vt:lpstr>
      <vt:lpstr>Выбор методов и статистических техники</vt:lpstr>
      <vt:lpstr>Определение необходимых статистических методов.</vt:lpstr>
      <vt:lpstr>Определение ролей и ответственности за измерение, анализ и улучшение</vt:lpstr>
      <vt:lpstr>Презентация PowerPoint</vt:lpstr>
      <vt:lpstr>Презентация PowerPoint</vt:lpstr>
      <vt:lpstr>Презентация PowerPoint</vt:lpstr>
      <vt:lpstr>Обратная связь на протяжении всего жизненного цикла медицинского изделия</vt:lpstr>
      <vt:lpstr>Презентация PowerPoint</vt:lpstr>
      <vt:lpstr>Входы для обратной связи</vt:lpstr>
      <vt:lpstr> </vt:lpstr>
      <vt:lpstr>Презентация PowerPoint</vt:lpstr>
      <vt:lpstr> </vt:lpstr>
      <vt:lpstr>Презентация PowerPoint</vt:lpstr>
      <vt:lpstr>Возврат медицинских изделий</vt:lpstr>
      <vt:lpstr>Обзоры и аудит продукции</vt:lpstr>
      <vt:lpstr>Презентация PowerPoint</vt:lpstr>
      <vt:lpstr>Презентация PowerPoint</vt:lpstr>
      <vt:lpstr>Применимые нормативные требования</vt:lpstr>
      <vt:lpstr>Связь между обратной связью и дальнейшей деятельностью по обеспечению качества</vt:lpstr>
      <vt:lpstr>Обработка жалобы</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142</cp:revision>
  <dcterms:created xsi:type="dcterms:W3CDTF">2020-05-02T19:28:51Z</dcterms:created>
  <dcterms:modified xsi:type="dcterms:W3CDTF">2021-10-21T08:31:45Z</dcterms:modified>
</cp:coreProperties>
</file>