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7" r:id="rId4"/>
    <p:sldId id="258" r:id="rId5"/>
    <p:sldId id="30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309" r:id="rId30"/>
    <p:sldId id="310" r:id="rId31"/>
    <p:sldId id="311" r:id="rId32"/>
    <p:sldId id="316" r:id="rId33"/>
    <p:sldId id="315" r:id="rId34"/>
    <p:sldId id="314" r:id="rId35"/>
    <p:sldId id="313" r:id="rId36"/>
    <p:sldId id="318" r:id="rId37"/>
    <p:sldId id="317" r:id="rId38"/>
    <p:sldId id="267" r:id="rId39"/>
    <p:sldId id="266" r:id="rId40"/>
  </p:sldIdLst>
  <p:sldSz cx="12192000" cy="6858000"/>
  <p:notesSz cx="6858000" cy="9144000"/>
  <p:custDataLst>
    <p:tags r:id="rId4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рий Козырев" initials="ЮК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91C9"/>
    <a:srgbClr val="0484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>
        <p:scale>
          <a:sx n="66" d="100"/>
          <a:sy n="66" d="100"/>
        </p:scale>
        <p:origin x="888" y="48"/>
      </p:cViewPr>
      <p:guideLst>
        <p:guide orient="horz" pos="213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BC3AFA-8B86-4293-B902-9021326BE6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6C4383A-71FB-4918-AAD8-8C2DB747D9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71A8163-8720-4BB4-BF1C-E4094FFB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D9B074B-F4A6-4B01-9774-6E7CB8223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ABF54E4-0E75-4D82-AC2E-C029F661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793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BC3AFA-8B86-4293-B902-9021326BE6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1000" y="774000"/>
            <a:ext cx="7515000" cy="2387600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6C4383A-71FB-4918-AAD8-8C2DB747D9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1000" y="3253675"/>
            <a:ext cx="7515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7161DC3A-B5EC-4569-A878-59E0E341E8D4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84E6EDC-8F7C-401B-A727-8F55A5763A7B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D897D550-7C44-4D29-A125-A534610B3308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B4370B82-17EE-4AB1-B4F1-D75CFA4BEB82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129D3A90-247A-4CD1-9840-86AF448F7477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7D6CBDAA-8C3E-408C-B9CD-B7012953E0CC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0FAEDE28-86E6-4595-BBEE-95FF191E91D6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E3901798-1904-46FF-A8F6-2582959F592D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692903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Заголовок 1">
            <a:extLst>
              <a:ext uri="{FF2B5EF4-FFF2-40B4-BE49-F238E27FC236}">
                <a16:creationId xmlns="" xmlns:a16="http://schemas.microsoft.com/office/drawing/2014/main" id="{2AF3CEDE-46AE-4D4F-93A9-CDDF28AD5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1" name="Объект 2">
            <a:extLst>
              <a:ext uri="{FF2B5EF4-FFF2-40B4-BE49-F238E27FC236}">
                <a16:creationId xmlns="" xmlns:a16="http://schemas.microsoft.com/office/drawing/2014/main" id="{24E023CD-DED5-4691-A1DC-108A375C4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76919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0"/>
            <a:ext cx="5186362" cy="6846330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31326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9000"/>
            <a:ext cx="5186362" cy="3330000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" name="Рисунок 2">
            <a:extLst>
              <a:ext uri="{FF2B5EF4-FFF2-40B4-BE49-F238E27FC236}">
                <a16:creationId xmlns="" xmlns:a16="http://schemas.microsoft.com/office/drawing/2014/main" id="{9FB325DF-4766-47F9-9CBB-0CD6BE92611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84638" y="3519000"/>
            <a:ext cx="5186362" cy="3330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480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2250" y="2980500"/>
            <a:ext cx="2086538" cy="2468749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6" y="234000"/>
            <a:ext cx="11236013" cy="1233499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1598653"/>
            <a:ext cx="11236012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4" name="Рисунок 2">
            <a:extLst>
              <a:ext uri="{FF2B5EF4-FFF2-40B4-BE49-F238E27FC236}">
                <a16:creationId xmlns="" xmlns:a16="http://schemas.microsoft.com/office/drawing/2014/main" id="{9FB325DF-4766-47F9-9CBB-0CD6BE92611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686737" y="298365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18" name="Рисунок 2">
            <a:extLst>
              <a:ext uri="{FF2B5EF4-FFF2-40B4-BE49-F238E27FC236}">
                <a16:creationId xmlns="" xmlns:a16="http://schemas.microsoft.com/office/drawing/2014/main" id="{2E5AA54B-D26A-4FDD-8A32-11E46BA12C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11224" y="297900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Рисунок 2">
            <a:extLst>
              <a:ext uri="{FF2B5EF4-FFF2-40B4-BE49-F238E27FC236}">
                <a16:creationId xmlns="" xmlns:a16="http://schemas.microsoft.com/office/drawing/2014/main" id="{68C4A39F-8F8F-4CC0-88E8-7EDD8086DC2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735711" y="297900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DFE45483-3B73-4DC3-A78E-F49C4277EF3E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B44A4B93-1154-4427-B0B0-93F9D2048A2B}"/>
              </a:ext>
            </a:extLst>
          </p:cNvPr>
          <p:cNvSpPr/>
          <p:nvPr userDrawn="1"/>
        </p:nvSpPr>
        <p:spPr>
          <a:xfrm>
            <a:off x="-3375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F7250F2F-6A76-4381-A16F-6B918D1A847E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C0F37CB5-26B5-4698-BC4B-E07005B713BE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Блок-схема: объединение 25">
              <a:extLst>
                <a:ext uri="{FF2B5EF4-FFF2-40B4-BE49-F238E27FC236}">
                  <a16:creationId xmlns="" xmlns:a16="http://schemas.microsoft.com/office/drawing/2014/main" id="{42E112E2-B4E8-40B3-BED9-D47D5A5CD45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="" xmlns:a16="http://schemas.microsoft.com/office/drawing/2014/main" id="{409C83AA-7C31-4F01-99A3-B9D941353FE4}"/>
              </a:ext>
            </a:extLst>
          </p:cNvPr>
          <p:cNvGrpSpPr/>
          <p:nvPr userDrawn="1"/>
        </p:nvGrpSpPr>
        <p:grpSpPr>
          <a:xfrm>
            <a:off x="-69000" y="6583500"/>
            <a:ext cx="2844750" cy="274500"/>
            <a:chOff x="-35250" y="6583500"/>
            <a:chExt cx="2844750" cy="274500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31F3CD7D-983F-4060-8337-A23954D6CDF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9" name="Блок-схема: объединение 28">
              <a:extLst>
                <a:ext uri="{FF2B5EF4-FFF2-40B4-BE49-F238E27FC236}">
                  <a16:creationId xmlns="" xmlns:a16="http://schemas.microsoft.com/office/drawing/2014/main" id="{AF2D8482-AB5B-4496-9ED4-C69853A1DFEF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Текст 18">
            <a:extLst>
              <a:ext uri="{FF2B5EF4-FFF2-40B4-BE49-F238E27FC236}">
                <a16:creationId xmlns="" xmlns:a16="http://schemas.microsoft.com/office/drawing/2014/main" id="{E72E958C-C475-41B5-937E-46FEA02757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2250" y="558639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2" name="Текст 18">
            <a:extLst>
              <a:ext uri="{FF2B5EF4-FFF2-40B4-BE49-F238E27FC236}">
                <a16:creationId xmlns="" xmlns:a16="http://schemas.microsoft.com/office/drawing/2014/main" id="{D1C827B0-45A2-484F-BB66-00CB8DD244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86737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3" name="Текст 18">
            <a:extLst>
              <a:ext uri="{FF2B5EF4-FFF2-40B4-BE49-F238E27FC236}">
                <a16:creationId xmlns="" xmlns:a16="http://schemas.microsoft.com/office/drawing/2014/main" id="{026CA1D3-D999-4A98-8BD2-1061975B6C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11225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4" name="Текст 18">
            <a:extLst>
              <a:ext uri="{FF2B5EF4-FFF2-40B4-BE49-F238E27FC236}">
                <a16:creationId xmlns="" xmlns:a16="http://schemas.microsoft.com/office/drawing/2014/main" id="{BF3A0BD0-8227-4841-92AB-1553AE2A2F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35711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3727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02C8BD39-1AD3-49EC-AD88-8991F8046859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E9FB482-CF5D-48DE-B265-E9EAA917DC52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2">
            <a:extLst>
              <a:ext uri="{FF2B5EF4-FFF2-40B4-BE49-F238E27FC236}">
                <a16:creationId xmlns="" xmlns:a16="http://schemas.microsoft.com/office/drawing/2014/main" id="{BC8214BF-AB9F-4AF4-A384-AF76185EC8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0850" y="-575"/>
            <a:ext cx="5186362" cy="6858575"/>
          </a:xfrm>
        </p:spPr>
        <p:txBody>
          <a:bodyPr/>
          <a:lstStyle/>
          <a:p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C5AA7176-3A2C-49F1-9C4E-FE527AD17C8A}"/>
              </a:ext>
            </a:extLst>
          </p:cNvPr>
          <p:cNvGrpSpPr/>
          <p:nvPr userDrawn="1"/>
        </p:nvGrpSpPr>
        <p:grpSpPr>
          <a:xfrm>
            <a:off x="5207212" y="36075"/>
            <a:ext cx="2844750" cy="274500"/>
            <a:chOff x="5228062" y="49500"/>
            <a:chExt cx="2844750" cy="27450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6DD6CEFC-74C9-42E3-9A15-7E5AD03F1AB5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B05CC5AB-B2FE-45A2-8351-F7FAC24576A8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7E39241B-876E-4AED-942B-6E85AD20689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="" xmlns:a16="http://schemas.microsoft.com/office/drawing/2014/main" id="{8B3513E3-026C-49C0-B81A-C96422514B45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Блок-схема: объединение 14">
              <a:extLst>
                <a:ext uri="{FF2B5EF4-FFF2-40B4-BE49-F238E27FC236}">
                  <a16:creationId xmlns="" xmlns:a16="http://schemas.microsoft.com/office/drawing/2014/main" id="{0B32E86A-746E-4797-A91A-A3FBCC6E9DF4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" name="Заголовок 16">
            <a:extLst>
              <a:ext uri="{FF2B5EF4-FFF2-40B4-BE49-F238E27FC236}">
                <a16:creationId xmlns="" xmlns:a16="http://schemas.microsoft.com/office/drawing/2014/main" id="{F575B0D5-22DA-440E-9C31-B2A4DBC1D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434E2D8C-514C-4478-9755-114A8D47B7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0" y="2033588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32669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C25D0F7-19DC-456E-839C-DB1B2201F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3E5D3E1-3BCD-461E-AC6D-8399001F7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B0495C8-42D1-424C-8AB4-32DCC9796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75AEE0F-97C6-4584-AC12-DA7F007C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E45AFAD-8A50-4EB2-BC1A-D8A6EAAA8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0684085-A65D-48CB-853F-BA40CE30AECB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24EF2B-DCC6-4F42-B182-52EA31DA44C1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70B8F308-D14E-468A-BDD0-FE5CA6BCC169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0A290FDB-D55C-47F4-8A80-20C71FD04293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7A9E373D-E381-4700-9BA1-4757289B245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8F2AEF08-A2F0-4D1E-808A-CE246DB84EB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8D3008D3-099D-4E42-8849-EAF8119FD91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40C47B08-6053-429A-8F6A-35A633767771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2762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A2455A-A5BA-427C-9E38-9BE884964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5F5BE39-AF33-4136-BAD5-30C84A28D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10C0E4E-C9B5-430F-A9D0-B611903A8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8CA34D2-7520-407B-9C96-08E844DF4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56B5428-3B62-484E-B940-38E8EE6F8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52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730A772-F936-4A06-8F25-474334A9F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F017A4C-35A7-4E9B-A6D4-F84E1810A7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F70B6F8-7585-47D6-A0AE-AA4D8A4710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CC19E8B-3206-4DDD-B292-617841A61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926FDD4-78D2-459E-A8C4-ED0BEF9E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599A41-4DCD-4AD1-A58D-6F4DEBD7D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786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9A023C-3718-4D92-9AF3-0C13EDC35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5691B40-21F7-4CDF-8D77-78395A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5472072-9261-4DD4-B006-3FA4DDAFB4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D4CB5001-4BDD-47F0-8C08-E7F8539C57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88D7B85-098B-47AA-AE26-961B328EE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55995E15-1A87-43F0-9983-D156DB3AE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9B7BFA66-E95E-4B3D-A368-5C8A5AEE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85B3603-98D2-47C5-9FA9-5A016E352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54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0DAC91-0EC4-45B7-B41F-0A3CB7853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01D47AB-3BD7-424A-A796-BB161CF57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4D49663-BD51-4BB2-8E02-1DE4689BB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BBBE390-0444-49BE-804C-F8F7BDCB5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729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06C29B13-3E5C-46F0-A823-F33D540F3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770CC80-50D2-4524-8F9A-5648C9334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48D228C-244E-41C2-9475-A3F7620E4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034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39BFFF-7D4B-46A7-AA40-C6E376C0C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96F27A-7FC7-40C8-BD87-50F549F5D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9E14689-0759-4941-B4AE-6FC39ECFF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C875869-43D1-4EA2-A0AB-2E5E194A4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FE07204-E155-4664-A93C-2CFD4C71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63BA261-09B2-4B55-BAD1-FBB8B35D7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539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ACDD31-F738-4BBC-8197-60F2B6F85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42B7746-6DE4-4A58-BDA0-BD2B3AC1C6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437B5AC-39D7-4EEF-80FB-F10FC0533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AA86078-E0BB-4EAF-BE97-AFE34FB78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EC9C38B-3ED7-4C08-8B53-64AABBFFC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E460EB6-84B5-4D9D-9421-77AA717CF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683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1CA08B-21C5-48B3-BBD4-516F89769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DC6044-086D-4123-9A52-7023A8CAA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31F93CA-E619-4D30-84C4-F0EE705C3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F3E8E11-418A-45BD-BE48-9A018E597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5C7D2DA-5EFC-422F-93C7-B6A5C1FCD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71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587425A3-DB50-4B33-ACEE-6BCFD722B7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CDA87A4-01C8-4083-8921-F46C3CBB9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22CEBC-8441-45EE-84F1-77262CBE1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1EB80D2-964F-4ED7-B22B-00C198AF7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9FDA51E-F499-4E15-A6C9-3D4C7ACF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32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presentation-creation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91E3D0-687F-4DE6-B6F0-85C1D708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35D4ADB-7653-4AC5-A885-1DE9BAA65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3300A36-AF8E-4392-8277-191CACCFE4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CC583-3D21-4AAF-9AF3-3FB5AD7DB367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BE257E4-61BE-4214-979E-63457ADDB3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0F8A263-EAA6-4512-A9EB-C85D57E12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9"/>
            <a:extLst>
              <a:ext uri="{FF2B5EF4-FFF2-40B4-BE49-F238E27FC236}">
                <a16:creationId xmlns="" xmlns:a16="http://schemas.microsoft.com/office/drawing/2014/main" id="{3338D9FF-21EF-468B-966D-AC02DDF30269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0" r:id="rId3"/>
    <p:sldLayoutId id="2147483661" r:id="rId4"/>
    <p:sldLayoutId id="2147483665" r:id="rId5"/>
    <p:sldLayoutId id="2147483666" r:id="rId6"/>
    <p:sldLayoutId id="2147483662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8E7EAC4F-4CA6-4923-B32A-5AC1D764D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2803" y="5130309"/>
            <a:ext cx="7065000" cy="610338"/>
          </a:xfrm>
        </p:spPr>
        <p:txBody>
          <a:bodyPr>
            <a:noAutofit/>
          </a:bodyPr>
          <a:lstStyle/>
          <a:p>
            <a:r>
              <a:rPr lang="en-US" sz="3200" dirty="0" smtClean="0"/>
              <a:t>Medical Device Quality Management Systems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smtClean="0"/>
              <a:t>Strategy and Techniques for Improving Efficiency and Effectiveness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3200" dirty="0" smtClean="0"/>
              <a:t>Стратегия систем управления качеством медицинских изделий и методы повышения эффективности и результативности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/>
              <a:t>Course</a:t>
            </a:r>
            <a:r>
              <a:rPr lang="en-US" sz="3200" dirty="0" smtClean="0"/>
              <a:t>№8: </a:t>
            </a:r>
            <a:r>
              <a:rPr lang="en-US" sz="3200" dirty="0"/>
              <a:t>Product </a:t>
            </a:r>
            <a:r>
              <a:rPr lang="en-US" sz="3200" dirty="0" smtClean="0"/>
              <a:t>Realization</a:t>
            </a:r>
            <a:br>
              <a:rPr lang="en-US" sz="3200" dirty="0" smtClean="0"/>
            </a:br>
            <a:r>
              <a:rPr lang="ru-RU" sz="3200" dirty="0" smtClean="0"/>
              <a:t>Курс</a:t>
            </a:r>
            <a:r>
              <a:rPr lang="en-US" sz="3200" dirty="0" smtClean="0"/>
              <a:t>№8: </a:t>
            </a:r>
            <a:r>
              <a:rPr lang="ru-RU" sz="3200" dirty="0"/>
              <a:t>Реализация продукта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7CFC1E0-04B4-4DF4-880F-E699422B9A4B}"/>
              </a:ext>
            </a:extLst>
          </p:cNvPr>
          <p:cNvSpPr/>
          <p:nvPr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5A8F3379-E67C-4B72-84CA-BF535167ECA6}"/>
              </a:ext>
            </a:extLst>
          </p:cNvPr>
          <p:cNvSpPr/>
          <p:nvPr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07CF127-4088-463B-9FF9-7846F45FB650}"/>
              </a:ext>
            </a:extLst>
          </p:cNvPr>
          <p:cNvGrpSpPr/>
          <p:nvPr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C820479F-3D54-4A8D-B7C0-FD8BAB64BB3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="" xmlns:a16="http://schemas.microsoft.com/office/drawing/2014/main" id="{B582E1CD-4706-48AF-9A34-9F54D5177C5D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71A15713-6F86-4436-A01D-BCBAAEEBBD1B}"/>
              </a:ext>
            </a:extLst>
          </p:cNvPr>
          <p:cNvGrpSpPr/>
          <p:nvPr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3F0F0A3-967A-4525-9622-587DF8FB075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Блок-схема: объединение 19">
              <a:extLst>
                <a:ext uri="{FF2B5EF4-FFF2-40B4-BE49-F238E27FC236}">
                  <a16:creationId xmlns="" xmlns:a16="http://schemas.microsoft.com/office/drawing/2014/main" id="{FD653D20-87A3-4A65-9DB0-1DE7E7DD3858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1028" name="Picture 4" descr="Top Tips - Building your ISO Quality Management System - PharmaL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653"/>
            <a:ext cx="4882071" cy="253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0970" y="6164668"/>
            <a:ext cx="38058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https://www.pharmalex.com/wp-content/uploads/2019/04/QMS.jpg</a:t>
            </a:r>
            <a:endParaRPr lang="ru-RU" sz="10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-609000" y="645207"/>
            <a:ext cx="9144000" cy="1655762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6412" y="3409047"/>
            <a:ext cx="536003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b="1" dirty="0"/>
              <a:t>https://hardwaremassive.com/sites/default/files/styles/banner/public/default_images/mechanical_design.jpg</a:t>
            </a:r>
            <a:endParaRPr lang="ru-RU" sz="800" dirty="0"/>
          </a:p>
        </p:txBody>
      </p:sp>
      <p:pic>
        <p:nvPicPr>
          <p:cNvPr id="1026" name="Picture 2" descr="Product Realization Group | Hardware Massive - Global Community for  Hardware Startup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2" y="156764"/>
            <a:ext cx="4996391" cy="3169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122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9CB5E0D7-A100-4360-B842-E165E2E10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1000" y="195258"/>
            <a:ext cx="2295000" cy="270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ВВЕДЕНИЕ</a:t>
            </a:r>
            <a:endParaRPr lang="ru-RU" sz="2800" dirty="0">
              <a:solidFill>
                <a:srgbClr val="2191C9"/>
              </a:solidFill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A98C920F-FE29-4D43-90EC-355F494088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81000" y="460314"/>
            <a:ext cx="7087923" cy="21154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Планирование реализации продукта закладывает основы и инициирует генеральное планирование реализации продуктов или услуг с целями планирования, реализации, контроля, руководства, руководства и инструктирования всех участников по различным функциям и ролям, которые участвуют в реализации медицинское изделие: как управлять проектированием и разработкой, как управлять рисками, как нормативные требования будут интегрированы в реализацию, как подготовиться к реализации, как определить и найти соответствующие ресурсы, какие действия необходимы, какие средства контроля должны применяться, какая документированная информация необходима, как проверять или подтверждать результаты и какие доказательства ожидаются. Давайте рассмотрим требования стандарта ISO 13485: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53400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/>
              <a:t>http://therealtimegroup.com/wp-content/uploads/2020/01/zmorph-multitool-3d-printer-p1m4B-lhS9Y-unsplash.jpg</a:t>
            </a:r>
            <a:endParaRPr lang="ru-RU" sz="900" dirty="0"/>
          </a:p>
        </p:txBody>
      </p:sp>
      <p:pic>
        <p:nvPicPr>
          <p:cNvPr id="2050" name="Picture 2" descr="Why Prototype? - The Realtime Grou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14"/>
            <a:ext cx="4881000" cy="29431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Прямоугольник 1"/>
          <p:cNvSpPr/>
          <p:nvPr/>
        </p:nvSpPr>
        <p:spPr>
          <a:xfrm>
            <a:off x="225478" y="4104000"/>
            <a:ext cx="11745000" cy="3074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должна планировать и разрабатывать процессы, необходимые для производства продукции.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При планировании жизненного цикла продукции, процессов, операций и деятельности организация должна: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Определите соответствующие требования к продукту.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Рассмотрите цели в области качества на соответствующих функциях, уровнях и процессах</a:t>
            </a:r>
            <a:r>
              <a:rPr lang="ru-RU" sz="19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9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/>
              <a:t>Методы, процессы, операции и действия должны планироваться в соответствии с другими требованиями других процессов системы менеджмента качества.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endParaRPr lang="ru-RU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7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01000" y="377064"/>
            <a:ext cx="5257800" cy="1325563"/>
          </a:xfrm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454" y="504000"/>
            <a:ext cx="5725500" cy="584775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just"/>
            <a:r>
              <a:rPr lang="ru-RU" sz="2200" dirty="0"/>
              <a:t>В этом разделе изложены принципы, с помощью которых организация должна интегрировать требования СМК, действия по управлению рисками и нормативные требования при реализации продукции. Стандарт системы менеджмента качества ISO 13485 требует практических действий, необходимых для планирования и контроля. Цели планирования реализации - разработать интерфейс между СМК и процессами реализации и предоставить практический метод выполнения требований к качеству, безопасности и нормативных требований. Цель состоит в том, чтобы предоставить достаточные инструкции лицам, реализующим продукт, или предоставить им услуги, необходимые для реализации.</a:t>
            </a:r>
          </a:p>
        </p:txBody>
      </p:sp>
      <p:pic>
        <p:nvPicPr>
          <p:cNvPr id="3074" name="Picture 2" descr="Supplier risk: Definition and catego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954" y="684000"/>
            <a:ext cx="6318312" cy="3584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Прямоугольник 1"/>
          <p:cNvSpPr/>
          <p:nvPr/>
        </p:nvSpPr>
        <p:spPr>
          <a:xfrm>
            <a:off x="7810800" y="6283456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50" dirty="0"/>
              <a:t>https://www.manutan.com/blog/medias/files/753_ILLUSTRATION_0.jpeg</a:t>
            </a:r>
          </a:p>
        </p:txBody>
      </p:sp>
    </p:spTree>
    <p:extLst>
      <p:ext uri="{BB962C8B-B14F-4D97-AF65-F5344CB8AC3E}">
        <p14:creationId xmlns:p14="http://schemas.microsoft.com/office/powerpoint/2010/main" val="22088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704C62DA-6304-485B-B8F3-C76176D2001B}"/>
              </a:ext>
            </a:extLst>
          </p:cNvPr>
          <p:cNvSpPr/>
          <p:nvPr/>
        </p:nvSpPr>
        <p:spPr>
          <a:xfrm>
            <a:off x="776461" y="3629513"/>
            <a:ext cx="562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61760" y="1128202"/>
            <a:ext cx="2025581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/>
              <a:t>	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2859" y="239311"/>
            <a:ext cx="103424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Планирование реализации с планом качества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761" y="714235"/>
            <a:ext cx="647423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Для реализации медицинского устройства организация должна определить, какие процессы, операции и действия необходимы для реализации медицинского устройства, и спланировать эти процессы, операции и действия с помощью метода (например, процессного подхода). 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200" dirty="0"/>
              <a:t>Решите, какие процессы необходимы для реализации.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200" dirty="0"/>
              <a:t>Планируйте операции и действия этих процессов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098" name="Picture 2" descr="Is Quality Management a Fix All for Every Improvement Issu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000" y="791222"/>
            <a:ext cx="5469880" cy="2863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" name="Прямоугольник 8"/>
          <p:cNvSpPr/>
          <p:nvPr/>
        </p:nvSpPr>
        <p:spPr>
          <a:xfrm>
            <a:off x="161760" y="3789726"/>
            <a:ext cx="1210097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200" dirty="0"/>
              <a:t>Решите, какие из этих процессов, операций и действий требуют документации для обеспечения их эффективной имплантации и контроля. После принятия решения организация должна найти подходящий метод для документации (стандартные рабочие процедуры, рабочие инструкции, контрольные списки или формы</a:t>
            </a:r>
            <a:r>
              <a:rPr lang="ru-RU" sz="2200" dirty="0" smtClean="0"/>
              <a:t>).</a:t>
            </a:r>
            <a:endParaRPr lang="en-US" sz="2200" dirty="0" smtClean="0"/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Определите, какие процессы, операции и действия требуются применимыми нормативными требованиями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Определите, какие процессы, операции и действия необходимы для обеспечения безопасности медицинского изделия (действия по управлению рисками).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endParaRPr lang="ru-RU" sz="24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50700" y="367431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https://www.isotracker.com/wp-content/uploads/2014/11/images_2014_11_quality_planning-1.jpg</a:t>
            </a:r>
          </a:p>
        </p:txBody>
      </p:sp>
    </p:spTree>
    <p:extLst>
      <p:ext uri="{BB962C8B-B14F-4D97-AF65-F5344CB8AC3E}">
        <p14:creationId xmlns:p14="http://schemas.microsoft.com/office/powerpoint/2010/main" val="370643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11000" y="358814"/>
            <a:ext cx="7110000" cy="6075000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ru-RU" sz="1800" dirty="0"/>
              <a:t>В </a:t>
            </a:r>
            <a:r>
              <a:rPr lang="ru-RU" sz="1800" dirty="0" smtClean="0"/>
              <a:t>этом </a:t>
            </a:r>
            <a:r>
              <a:rPr lang="ru-RU" sz="1800" dirty="0"/>
              <a:t>разделе я продвигаю использование плана качества, потому что считаю его наиболее эффективным методом планирования качества. Планирование качества требует для организации определенного типа плана или руководства, в котором указывается, как должны быть выполнены требования к качеству; план качества с его методическим подходом или структурой описывает и определяет все требования, которые необходимо соблюдать, выполнять, поддерживать и документировать при реализации продукта, и содержит всю необходимую информацию, которая поможет участникам в производстве продукта, который соответствует требованиям. его </a:t>
            </a:r>
            <a:r>
              <a:rPr lang="ru-RU" sz="1800" dirty="0" smtClean="0"/>
              <a:t>требования Другими </a:t>
            </a:r>
            <a:r>
              <a:rPr lang="ru-RU" sz="1800" dirty="0"/>
              <a:t>словами, когда человек выполняет все, что упомянуто в этом плане, продукт обязательно должен соответствовать его требованиям. Цели плана качества включают следующее: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6000" y="6467779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https://www.meritalk.com/wp-content/uploads/2020/04/shutterstock_1090004609-min.jpg</a:t>
            </a:r>
          </a:p>
        </p:txBody>
      </p:sp>
      <p:pic>
        <p:nvPicPr>
          <p:cNvPr id="5122" name="Picture 2" descr="Quality - WorksLog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000" y="494214"/>
            <a:ext cx="4860882" cy="302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000" y="3879000"/>
            <a:ext cx="11970882" cy="3273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всех спецификаций и характеристик продукта, включая требования к качеству и безопасности. Они должны соответствовать нормативным требованиям и требованиям заказчика.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всех требуемых процессов и их действий, необходимых для жизненного цикла продукции.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Описание необходимых или ожидаемых входов и выходов каждого вида деятельности и, таким образом, определение взаимосвязей между различными процессами.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ответственности и полномочий, которые должны участвовать в реализации продукта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/>
              <a:t>Определение необходимых ресурсов и условий, необходимых для поддержки этой деятельности.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endParaRPr lang="ru-RU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02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12376" y="324000"/>
            <a:ext cx="67796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Действия, включенные в план качества, должны определяться каждым отделом или областью организации, которые принимают участие в реализации продукта или влияют на качество продукта: продажи и маркетинг, проектирование и разработка, проектирование процессов, производство. , качество, логистика, транспортировка, установка, обучение пользователей и сервис. Идея состоит в том, чтобы позволить каждому человеку, использующему план, внести свой вклад и дать понять, чего ожидает другой.</a:t>
            </a:r>
            <a:endParaRPr lang="ru-RU" sz="2000" dirty="0"/>
          </a:p>
        </p:txBody>
      </p:sp>
      <p:pic>
        <p:nvPicPr>
          <p:cNvPr id="6146" name="Picture 2" descr="Collection Of Planning Png High Quality - Planning Clipart Png - 1000x700  PNG Download - PNGk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1" y="324000"/>
            <a:ext cx="5393075" cy="34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5413170" y="3172344"/>
            <a:ext cx="67788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Н</a:t>
            </a:r>
            <a:r>
              <a:rPr lang="ru-RU" sz="2000" dirty="0" smtClean="0"/>
              <a:t>еобходимых </a:t>
            </a:r>
            <a:r>
              <a:rPr lang="ru-RU" sz="2000" dirty="0"/>
              <a:t>для подтверждения соответствия требованиям ISO 13485. Стандарт и соответствие применимым нормативным требованиям: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06974" y="4341752"/>
            <a:ext cx="960600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Описание медицинского изделия.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Характеристики продукта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Требования к процедурам производства, упаковки, хранения, обращения, распределения, установки и обслуживания.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Процедуры измерения и мониторинга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849" y="636151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/>
              <a:t>https://www.pngkit.com/png/detail/214-2146990_collection-of-planning-png-high-quality-planning-clipart.png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84237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266000" y="653400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/>
              <a:t>https://www.netclipart.com/pp/m/11-111721_clip-free-library-kaleigh-garner-digital-resume-and.png</a:t>
            </a:r>
            <a:endParaRPr lang="ru-RU" sz="9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214965"/>
            <a:ext cx="7041000" cy="3129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Другими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словами, будет легче разработать план качества после того, как вы определите и внедрите файл «Медицинское устройство».</a:t>
            </a:r>
          </a:p>
          <a:p>
            <a:pPr algn="just"/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касается клиентов, план качества должен учитывать спецификации, методы и графики, которые продиктованы или запрошены потребителями, и, при необходимости, план качества должен быть одобрен потребителем. План качества и его составляющие должны регулярно пересматриваться и обновляться.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3352426"/>
            <a:ext cx="787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Планирование должно включать следующую информацию:</a:t>
            </a:r>
            <a:endParaRPr lang="ru-RU" sz="2000" dirty="0"/>
          </a:p>
        </p:txBody>
      </p:sp>
      <p:pic>
        <p:nvPicPr>
          <p:cNvPr id="7170" name="Picture 2" descr="Clip Free Library Kaleigh Garner Digital Resume And - Planning Clipart Png  , Transparent Cartoon, Free Cliparts &amp;amp; Silhouettes - Net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569" y="214965"/>
            <a:ext cx="5150510" cy="3754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28130" y="3746314"/>
            <a:ext cx="12163870" cy="2903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продукта - информация, которая свяжет планирование с продуктом или услугой. Эта идентификация должна включать ссылку на файл </a:t>
            </a: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медицинского устройства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 включать или относиться к документации, указывающей характеристики процессов.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Соответствующие технологические схемы.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Различные уровни реализации - производство, тестирование, хранение или предоставление услуг.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Различные операции, необходимые для реализации медицинского устройства.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Когда речь идет о закупках и требованиях к поставщику, они будут упоминаться: какой продукт должен быть поставлен каким поставщиком и на каких условиях.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99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5696" y="-12879"/>
            <a:ext cx="4635000" cy="783499"/>
          </a:xfrm>
        </p:spPr>
        <p:txBody>
          <a:bodyPr>
            <a:noAutofit/>
          </a:bodyPr>
          <a:lstStyle/>
          <a:p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01706" y="585954"/>
            <a:ext cx="6931500" cy="5670000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Создание и поддержание планирования качества означает внедрение системы менеджмента качества и ее целей при реализации медицинского устройства. Планирование качества направлено на продвижение целей в области качества путем описания действий, ресурсов, средств управления и документированной информации, которые должны поддерживать достижение соответствующих целей в области качества. Мы уже знаем, что процессы должны планироваться и контролироваться в соответствии со стратегией организации. План качества предоставляет вам практический подход к достижению этих целей и реализации стратегии путем определения точных инструментов, и мер, необходимых для их достижения; то есть, выполняя эти действия, должны быть достигнуты цели организации в области качества.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429000" y="132809"/>
            <a:ext cx="5193304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sz="2400"/>
              <a:t>Ссылка на цели в области качества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46000" y="6394320"/>
            <a:ext cx="4365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https://www.isaregistrar.com/wp-content/uploads/2021/01/planning6.2.jpeg</a:t>
            </a:r>
            <a:endParaRPr lang="ru-RU" sz="900" dirty="0"/>
          </a:p>
        </p:txBody>
      </p:sp>
      <p:pic>
        <p:nvPicPr>
          <p:cNvPr id="8194" name="Picture 2" descr="6.2: How to Plan for Achieving Quality Objectives​ - Business Standards |  Quality Management System North Ame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763" y="634688"/>
            <a:ext cx="5120520" cy="34153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118010" y="4763104"/>
            <a:ext cx="120357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Например, предположим, что организация решила, что одной из ее целей в области качества является сокращение количества жалоб потребителей. После анализа прошлогодних жалоб было обнаружено, что большинство из них связано с упаковкой продукта. Вывод состоит в том, что для достижения этой конкретной цели качества - уменьшения количества таких жалоб необходимо планировать и внедрять дальнейшие меры контроля, относящиеся к этой деятельности.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8462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26000" y="6435281"/>
            <a:ext cx="561856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https://www.pewtrusts.org/-/media/post-launch-images/2021/08/gettyimages1039290390jpgmaster/16x9_m.jpg</a:t>
            </a:r>
            <a:endParaRPr lang="ru-RU" sz="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204000" y="189000"/>
            <a:ext cx="12396000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технологических операций для реализации медицинского устройства.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000" y="771122"/>
            <a:ext cx="6255000" cy="5657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Стандарт ISO 13485 основан на процессном подходе и поддерживает следующие требования: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Создание системы менеджмента качества в соответствии со стандартом ISO 13485: 2016.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процессов, их последовательности и взаимодействия, необходимых для работы данной СМК.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Улучшение СМК и ее эффективности.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	Основная функция плана качества - это сбор и описание всех видов деятельности, операций и процессов, с помощью которых организация реализует Медицинское изделие. Планирование должно относиться к деятельности, начиная с самой ранней фазы реализации, и должно охватывать все стадии реализации. Какие виды деятельности ожидаются?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ow FDA Regulates Artificial Intelligence in Medical Products | The Pew  Charitable Trus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8300" y="909000"/>
            <a:ext cx="5706800" cy="32676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8190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000" y="2844000"/>
            <a:ext cx="526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/>
              <a:t> </a:t>
            </a:r>
            <a:r>
              <a:rPr lang="en-US" sz="2000" dirty="0" smtClean="0"/>
              <a:t>     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9200" y="189000"/>
            <a:ext cx="6671800" cy="655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Планирование операций и их контроля - это именно та точка, где используются результаты процессного подхода (определение процессов и их последовательностей, взаимодействий и средств контроля). Определение процессов и действий, необходимых для реализации медицинского изделия, является первым шагом в планировании и контроле реализации продукции. Определения должны относиться к следующему: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Спецификации действий, которые необходимо выполнить: методы, действия, приемы, практики, обязанности, документация и конкретные записи.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Требуемые ресурсы, необходимые для поддержки деятельности: инфраструктура, рабочая среда и человеческие ресурсы.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Документация, такая как процедуры, блок-схемы, диаграммы, схемы маршрутов, контрольные списки, рабочие инструкции, инструкции по тестированию или формы любого вида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Записи, необходимые для подтверждения выполнения этих процессов, наличия ожидаемых условий (таких как влажность и чистота) и соответствия результатов процесса их требованиям или спецификациям.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200" y="369000"/>
            <a:ext cx="5351800" cy="3728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7761000" y="6496368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https://factorquality.com/wp-content/uploads/2019/05/Process-approach.png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1852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000" y="324000"/>
            <a:ext cx="11925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/>
              <a:t>	В </a:t>
            </a:r>
            <a:r>
              <a:rPr lang="ru-RU" sz="2200" dirty="0"/>
              <a:t>конце этого определения организация должна иметь список процессов и действий, которые управляют реализацией продукции и, следовательно, должны планироваться и контролироваться.</a:t>
            </a:r>
          </a:p>
          <a:p>
            <a:pPr algn="just"/>
            <a:r>
              <a:rPr lang="ru-RU" sz="2200" dirty="0"/>
              <a:t>	Обратите внимание, что деятельность по проектированию и разработке контролируется в соответствии с разделом «Планирование проектирования и разработки», в котором от организации требуется поддерживать план управления проектированием и разработкой продукта. Вышеупомянутые маркеры могут включать ссылки на процедуры, блок-схемы, диаграммы, схемы маршрутизации, контрольные списки, рабочие инструкции, инструкции по тестированию или формы любого вида. Можно определить общие процедуры, которые в целом относятся к деятельности по реализации, или спланировать конкретные процедуры, используя высокий уровень детализации, относящийся к конкретному процессу или продукту. Конечным результатом этого этапа планирования является то, что для каждого продукта, полуфабриката или услуги определяются и планируются действия, необходимые для их реализации. Важным аспектом, который следует учитывать при планировании, является </a:t>
            </a:r>
            <a:r>
              <a:rPr lang="ru-RU" sz="2200" dirty="0" smtClean="0"/>
              <a:t>интеграция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/>
              <a:t>Принципы и процессы качества, требуемые настоящим стандартом.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/>
              <a:t>Нормативные требования, которые описывают конкретные действия, которые должны быть реализованы при реализации продукта.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/>
              <a:t>Контроль управления рисками</a:t>
            </a:r>
          </a:p>
          <a:p>
            <a:pPr algn="just"/>
            <a:endParaRPr lang="ru-RU" sz="2200" dirty="0" smtClean="0"/>
          </a:p>
          <a:p>
            <a:pPr algn="just"/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60365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00" y="324000"/>
            <a:ext cx="12179200" cy="619646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Документирование процессов и действий, необходимых для производства продукции, и ведение соответствующих записей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>
          <a:xfrm>
            <a:off x="156000" y="1018800"/>
            <a:ext cx="6872133" cy="5445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Документированные процессы и соответствующая документация, необходимая для уверенности в том, что процессы были выполнены в соответствии с планом, а результаты процесса соответствуют их требованиям, должны быть запланированы, определены, определены и поддерживаются в рабочем состоянии. Наряду с определением необходимой документации организация должна определить, какие записи необходимы для предоставления свидетельств и уверенности в эффективном планировании, эксплуатации и управлении ее процессами, а также в том, что процессы, результаты процессов и продукция соответствуют их требованиям.</a:t>
            </a:r>
          </a:p>
          <a:p>
            <a:pPr marL="0" indent="0" algn="just">
              <a:buNone/>
            </a:pPr>
            <a:r>
              <a:rPr lang="ru-RU" dirty="0" smtClean="0"/>
              <a:t>Необходимая </a:t>
            </a:r>
            <a:r>
              <a:rPr lang="ru-RU" dirty="0"/>
              <a:t>документация используется для обеспечения эффективного планирования, работы и контроля процессов. Организация должна определить, какие типы документов предоставляют наиболее подходящие и эффективные свидетельства того, что процессы жизненного цикла выполняются в соответствии с планом.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31000" y="646380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/>
              <a:t>https://executivesupportmagazine.com/wp-content/uploads/2021/02/ThinkstockPhotos-477645566.jpg</a:t>
            </a:r>
            <a:endParaRPr lang="ru-RU" sz="900" dirty="0"/>
          </a:p>
        </p:txBody>
      </p:sp>
      <p:pic>
        <p:nvPicPr>
          <p:cNvPr id="10242" name="Picture 2" descr="An Admin&amp;#39;s Guide to Documenting Systems - Executive Support Magaz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133" y="1018799"/>
            <a:ext cx="5124567" cy="51245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90348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0" y="234000"/>
            <a:ext cx="12192000" cy="5639870"/>
          </a:xfrm>
        </p:spPr>
        <p:txBody>
          <a:bodyPr numCol="1"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Документация должна содержать следующую информацию: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Доступны </a:t>
            </a:r>
            <a:r>
              <a:rPr lang="ru-RU" sz="1900" dirty="0"/>
              <a:t>входные данные для процессов, операций и действий.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Действия </a:t>
            </a:r>
            <a:r>
              <a:rPr lang="ru-RU" sz="1900" dirty="0"/>
              <a:t>выполняются в правильной последовательности.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Нормативные </a:t>
            </a:r>
            <a:r>
              <a:rPr lang="ru-RU" sz="1900" dirty="0"/>
              <a:t>требования выполняются.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Выходные </a:t>
            </a:r>
            <a:r>
              <a:rPr lang="ru-RU" sz="1900" dirty="0"/>
              <a:t>данные процесса генерируются, и они проверяются или подтверждаются.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Риски </a:t>
            </a:r>
            <a:r>
              <a:rPr lang="ru-RU" sz="1900" dirty="0"/>
              <a:t>устраняются.</a:t>
            </a:r>
          </a:p>
          <a:p>
            <a:pPr marL="0" indent="0" algn="just">
              <a:buNone/>
            </a:pPr>
            <a:r>
              <a:rPr lang="ru-RU" sz="1900" dirty="0" smtClean="0"/>
              <a:t>Какие </a:t>
            </a:r>
            <a:r>
              <a:rPr lang="ru-RU" sz="1900" dirty="0"/>
              <a:t>документированные процессы и сопутствующая документация ожидаются? Требования к документированной информации вытекают непосредственно из требований раздела Общие: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Документированные </a:t>
            </a:r>
            <a:r>
              <a:rPr lang="ru-RU" sz="1900" dirty="0"/>
              <a:t>процедуры и записи, требуемые настоящим международным стандартом.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Документы</a:t>
            </a:r>
            <a:r>
              <a:rPr lang="ru-RU" sz="1900" dirty="0"/>
              <a:t>, включая записи, которые организация считает необходимыми для обеспечения эффективного планирования, работы и управления ее процессами.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Другая </a:t>
            </a:r>
            <a:r>
              <a:rPr lang="ru-RU" sz="1900" dirty="0"/>
              <a:t>документация, указанная применимыми нормативными требованиями.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751000" y="6470700"/>
            <a:ext cx="4095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http://softwarebrothers.co/blog/content/images/2019/03/docs.png</a:t>
            </a:r>
            <a:endParaRPr lang="ru-RU" sz="9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00" y="4493000"/>
            <a:ext cx="11970000" cy="20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1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80991" y="369000"/>
            <a:ext cx="6840000" cy="5625000"/>
          </a:xfrm>
        </p:spPr>
        <p:txBody>
          <a:bodyPr numCol="1">
            <a:noAutofit/>
          </a:bodyPr>
          <a:lstStyle/>
          <a:p>
            <a:pPr marL="0" indent="0" algn="just">
              <a:buNone/>
            </a:pPr>
            <a:r>
              <a:rPr lang="ru-RU" sz="2300" dirty="0"/>
              <a:t>Объем и размер или тип этих документов будут определяться видами деятельности, критериями и элементами управления, которые они должны поддерживать. Другими словами, тип деятельности по реализации, ее критерии приемлемости и внедренный контроль должны определять объем и тип документированной информации. Если организация производит измеримую часть, скорее всего, документированная информация о ее средствах управления будет состоять из: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300" dirty="0"/>
              <a:t>План проверки, чтобы определить, как закупленные материалы должны быть контролируемый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300" dirty="0"/>
              <a:t>Протокол испытаний, определяющий, какие спецификации или характеристики продукта необходимо контролировать.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300" dirty="0"/>
              <a:t>Записи, подтверждающие, что измеряемый продукт соответствует его спецификациям.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726000" y="648900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https://d35fo82fjcw0y8.cloudfront.net/2020/02/05081844/technical-documentation-post-header1.jpg</a:t>
            </a:r>
            <a:endParaRPr lang="ru-RU" sz="1000" dirty="0"/>
          </a:p>
        </p:txBody>
      </p:sp>
      <p:pic>
        <p:nvPicPr>
          <p:cNvPr id="5" name="Picture 2" descr="What is Technical Documentation? Examples and Tips | CleverTap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3"/>
          <a:stretch/>
        </p:blipFill>
        <p:spPr bwMode="auto">
          <a:xfrm>
            <a:off x="6936591" y="504000"/>
            <a:ext cx="5225768" cy="3101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9067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06400" y="414000"/>
            <a:ext cx="7228297" cy="17389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/>
              <a:t>Другой пример - </a:t>
            </a:r>
            <a:r>
              <a:rPr lang="ru-RU" sz="2000" dirty="0" err="1"/>
              <a:t>прослеживаемость</a:t>
            </a:r>
            <a:r>
              <a:rPr lang="ru-RU" sz="2000" dirty="0"/>
              <a:t>, когда определенные документы поддерживают деятельность по отслеживанию, а определенные записи предоставляют доказательства </a:t>
            </a:r>
            <a:r>
              <a:rPr lang="ru-RU" sz="2000" dirty="0" err="1"/>
              <a:t>прослеживаемости</a:t>
            </a:r>
            <a:r>
              <a:rPr lang="ru-RU" sz="2000" dirty="0"/>
              <a:t>, такие как карты маршрутизации, этикетки и этикетки. Следует различать документы и спецификации и записи как доказательства. Под документами я имею в виду те спецификации, которые используются для документирования, проектирования, анализа и измерения; поддерживать взаимодействие между процессами; определить необходимые ресурсы; а также обучать и сообщать о бизнес-процессах и требованиях. Они необходимы для описания последовательности действий: в какой момент времени, в каком месте, ссылка на процесс и с каким методом. Они предоставляют подробную информацию о производительности процессов. Документы и спецификации включают: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 Документированные </a:t>
            </a:r>
            <a:r>
              <a:rPr lang="ru-RU" sz="2000" dirty="0"/>
              <a:t>процедуры, описывающие процессы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 Рабочие </a:t>
            </a:r>
            <a:r>
              <a:rPr lang="ru-RU" sz="2000" dirty="0"/>
              <a:t>инструкции, которые определяют, как будут выполняться действия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000" dirty="0" smtClean="0"/>
              <a:t> Формы</a:t>
            </a:r>
            <a:r>
              <a:rPr lang="ru-RU" sz="2000" dirty="0"/>
              <a:t>, которые документируют деятельность и предоставляют доказательства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41000" y="6489000"/>
            <a:ext cx="7650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/>
              <a:t>https://en.elhurt.com/wp-content/uploads/2017/10/TRACEABILITY-IN-THE-PRODUCTION-OF-ELECTRONICS-365x365.png</a:t>
            </a:r>
            <a:endParaRPr lang="ru-RU" sz="800" dirty="0"/>
          </a:p>
        </p:txBody>
      </p:sp>
      <p:pic>
        <p:nvPicPr>
          <p:cNvPr id="3" name="Picture 2" descr="Archiwa: Identyfication and tracking of components - Elhurt - EMS -  Electronics Manufacturing Serv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0" b="2756"/>
          <a:stretch/>
        </p:blipFill>
        <p:spPr bwMode="auto">
          <a:xfrm>
            <a:off x="7334697" y="594000"/>
            <a:ext cx="4656303" cy="4339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217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4485972" y="369000"/>
            <a:ext cx="7706028" cy="6300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100" dirty="0"/>
              <a:t>Записи используются для предоставления свидетельств, информации и данных, касающихся выполнения действий или процессов, а также для обеспечения того, чтобы процессы выполнялись в соответствии с планом: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/>
              <a:t>Свидетельства цепочки поставок - заказы клиентов, накладные, счета-фактуры, кредитовые авизо, квитанции о получении и сертификаты соответствия (COC), принятые от поставщиков.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/>
              <a:t>Свидетельства на этапе производства - формы для производственных заказов, протоколы испытаний с результатами, этикетки с подробными сведениями о производстве, такими как серийные номера, формы проверки, утверждения выпуска работ, записи по обеспечению качества и утверждения партий.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/>
              <a:t>Записи об обслуживании ресурсов - отчеты о техническом обслуживании станков, отчеты о состоянии производственного инструмента и записи об обучении. </a:t>
            </a:r>
            <a:endParaRPr lang="ru-RU" sz="2100" dirty="0" smtClean="0"/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Записи</a:t>
            </a:r>
            <a:r>
              <a:rPr lang="ru-RU" sz="2100" dirty="0"/>
              <a:t>, относящиеся к деятельности по обеспечению качества - записи анализа со стороны руководства, внутренних аудитов и несоответствий, а также заполненные анкеты клиентов.</a:t>
            </a:r>
          </a:p>
        </p:txBody>
      </p:sp>
      <p:pic>
        <p:nvPicPr>
          <p:cNvPr id="3" name="Picture 2" descr="Control of Quality Rec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0" y="504000"/>
            <a:ext cx="4341000" cy="3581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рямоугольник 4"/>
          <p:cNvSpPr/>
          <p:nvPr/>
        </p:nvSpPr>
        <p:spPr>
          <a:xfrm>
            <a:off x="-11500" y="626400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https://www.ebme.co.uk/images/arts/quality/Quality_records.jpg</a:t>
            </a:r>
          </a:p>
        </p:txBody>
      </p:sp>
    </p:spTree>
    <p:extLst>
      <p:ext uri="{BB962C8B-B14F-4D97-AF65-F5344CB8AC3E}">
        <p14:creationId xmlns:p14="http://schemas.microsoft.com/office/powerpoint/2010/main" val="32402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000" y="310943"/>
            <a:ext cx="12081000" cy="437042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just"/>
            <a:r>
              <a:rPr lang="en-US" sz="2000" dirty="0" smtClean="0"/>
              <a:t>      </a:t>
            </a:r>
            <a:r>
              <a:rPr lang="ru-RU" sz="2000" dirty="0" smtClean="0"/>
              <a:t>Хорошим </a:t>
            </a:r>
            <a:r>
              <a:rPr lang="ru-RU" sz="2000" dirty="0"/>
              <a:t>примером документа в качестве спецификации является рабочая инструкция, которая помогает производителю выполнять действия по реализации; это список запланированных действий для управления процессом, ссылка на соответствующую документацию и спецификацию ожидаемых записей. Записи, которые требуются от этой рабочей инструкции, являются свидетельством для подтверждения выполнения действий, описанных в рабочей инструкции, и для предоставления свидетельств того, что результаты удовлетворительны. Списки с указанием требований к документации приведены в главе этого курса.</a:t>
            </a:r>
          </a:p>
          <a:p>
            <a:pPr algn="just"/>
            <a:r>
              <a:rPr lang="en-US" sz="2000" dirty="0" smtClean="0"/>
              <a:t>      </a:t>
            </a:r>
            <a:r>
              <a:rPr lang="ru-RU" sz="2000" dirty="0" smtClean="0"/>
              <a:t>Что </a:t>
            </a:r>
            <a:r>
              <a:rPr lang="ru-RU" sz="2000" dirty="0"/>
              <a:t>касается плана качества, то его роль заключается в обеспечении того, чтобы все необходимые документы и записи, необходимые для доказательства того, что внешние операции соответствуют требованиям, определены и поддерживаются, были учтены во время планирования: спецификации доступны, а записи поддерживаются. В плане качества должна быть указана необходимая документированная информация для поддержки различных действий по реализации для пользователя</a:t>
            </a:r>
            <a:r>
              <a:rPr lang="ru-RU" sz="2000" dirty="0" smtClean="0"/>
              <a:t>.</a:t>
            </a:r>
            <a:r>
              <a:rPr lang="en-US" sz="2000" dirty="0" smtClean="0"/>
              <a:t> </a:t>
            </a:r>
            <a:r>
              <a:rPr lang="ru-RU" sz="2000" dirty="0"/>
              <a:t>Ниже перечислены типы документов, которые могут быть использованы или упомянуты при планировании качества:</a:t>
            </a:r>
            <a:endParaRPr lang="en-US" sz="2000" dirty="0" smtClean="0"/>
          </a:p>
          <a:p>
            <a:pPr algn="just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41000" y="4239000"/>
            <a:ext cx="8910000" cy="234487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Спецификации клиентов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Рисунки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Стандарты и нормы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Диаграммы процессов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Инструкции, например рабочие инструкции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Стандартные процедуры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Критерии выпуска продукции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Протоколы испытаний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Этикетки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любого вида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Сопроводительные документы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управления рисками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Файл управления рисками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43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139000" y="31740"/>
            <a:ext cx="10326000" cy="752781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Определение характеристик продукта</a:t>
            </a:r>
          </a:p>
        </p:txBody>
      </p:sp>
      <p:pic>
        <p:nvPicPr>
          <p:cNvPr id="14338" name="Picture 2" descr="Product Characteristics Meaning &amp;amp; Definition | MBA Sk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000" y="790621"/>
            <a:ext cx="3869998" cy="38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6914" y="639000"/>
            <a:ext cx="7674086" cy="608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Планирование качества должно определять все характеристики продукта в соответствии со спецификациями потребителя. Это требование побуждает производителя задуматься обо всех характеристиках медицинского изделия, которые соответствуют ожиданиям различных заинтересованных сторон. Изготовитель должен идентифицировать и задокументировать эти качественные и количественные характеристики: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плане должны быть указаны все характеристики, относящиеся к предполагаемому использованию медицинского устройства, такие как контакт с поверхностью, инвазивный контакт, имплантация, использование энергии, стерильность или срок годности.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характеристик, относящихся к пациенту, таких как популяция, возраст, вес, физическая активность, вид </a:t>
            </a: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заболевания</a:t>
            </a:r>
            <a:r>
              <a:rPr lang="en-US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необходимости в планировании должны быть указаны все компоненты, </a:t>
            </a: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полуфабрикаты</a:t>
            </a: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ведомость материалов, детали и материалы продукта.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06000" y="647393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https://www.mbaskool.com/2015_images/stories/dec-images/avi-pdtchrcts.jpg</a:t>
            </a:r>
          </a:p>
        </p:txBody>
      </p:sp>
    </p:spTree>
    <p:extLst>
      <p:ext uri="{BB962C8B-B14F-4D97-AF65-F5344CB8AC3E}">
        <p14:creationId xmlns:p14="http://schemas.microsoft.com/office/powerpoint/2010/main" val="309323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34000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будет определять различные характеристики продукта, такие как геометрические, материальные или функциональные требования. Они имеют решающее значение для точности результатов измерений.</a:t>
            </a:r>
            <a:endParaRPr lang="ru-RU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характеристик, относящихся к лицам, которые будут использовать медицинское устройство.</a:t>
            </a:r>
            <a:endParaRPr lang="ru-RU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Особые </a:t>
            </a: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характеристики, которые могут повлиять на окружающую среду при использовании медицинского устройства, например, выброс токсичных материалов.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Конкретные характеристики, требуемые регулирующими требованиями, должны быть указаны со ссылкой на соответствующие нормативные требования.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указать тесты, которые необходимо провести, чтобы гарантировать соответствие спецификациям продукта.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Должно быть дано описание материалов и функциональных тестов, которые требуются и были определены либо на этапе проектирования и разработки, либо заказчиком.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всех устройств мониторинга и измерения, необходимых для измерения продуктов и результатов процесса.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теста для отбора образцов продуктов процесса.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Будут уточнены требования к закупкам и поставщикам.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Контрольный образец продукта может использоваться во время планирования.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возможно, будут описаны управление и маршрутизация материалов в процессах реализации.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Конкретные характеристики, которые будут служить заключением деятельности по управлению рисками.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характеристик, связанных с безопасностью медицинского изделия.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1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800" y="579039"/>
            <a:ext cx="655365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       </a:t>
            </a:r>
            <a:r>
              <a:rPr lang="ru-RU" sz="2000" dirty="0" smtClean="0"/>
              <a:t>Последний </a:t>
            </a:r>
            <a:r>
              <a:rPr lang="ru-RU" sz="2000" dirty="0"/>
              <a:t>пункт - очень важный вклад в деятельность по управлению рисками, которая будет обсуждаться позже в этой главе. Характеристики материалов или компонентов, из которых состоит Медицинское устройство, важны для таких факторов, как совместимость с соответствующими веществами, которые используются с Медицинским устройством или пациентом.</a:t>
            </a:r>
          </a:p>
          <a:p>
            <a:pPr algn="just"/>
            <a:r>
              <a:rPr lang="en-US" sz="2000" dirty="0"/>
              <a:t> </a:t>
            </a:r>
            <a:r>
              <a:rPr lang="en-US" sz="2000" dirty="0" smtClean="0"/>
              <a:t>      </a:t>
            </a:r>
            <a:r>
              <a:rPr lang="ru-RU" sz="2000" dirty="0" smtClean="0"/>
              <a:t>Файл </a:t>
            </a:r>
            <a:r>
              <a:rPr lang="ru-RU" sz="2000" dirty="0"/>
              <a:t>медицинского устройства может служить здесь основой для перечисления всех характеристик медицинского устройства. Перечисление всех характеристик имеет решающее значение для более поздних этапов реализации продукта - контроля производства и предоставления услуг, где требуется разработать методы и инструменты для контроля, мониторинга и измерения этих характеристик, и эти характеристики будут использоваться для анализа данные, необходимые для демонстрации соответствия медицинского изделия всем спецификациям.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089595" y="6396016"/>
            <a:ext cx="41024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/>
              <a:t>https://www.pentazul.net/wp-content/uploads/2013/06/documento1.png</a:t>
            </a:r>
            <a:endParaRPr lang="ru-RU" sz="1000" dirty="0"/>
          </a:p>
        </p:txBody>
      </p:sp>
      <p:pic>
        <p:nvPicPr>
          <p:cNvPr id="15364" name="Picture 4" descr="Documenti | www.pentazu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000" y="819000"/>
            <a:ext cx="4706190" cy="470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34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000" y="0"/>
            <a:ext cx="4621013" cy="828499"/>
          </a:xfrm>
        </p:spPr>
        <p:txBody>
          <a:bodyPr>
            <a:noAutofit/>
          </a:bodyPr>
          <a:lstStyle/>
          <a:p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4813" y="414249"/>
            <a:ext cx="618825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Критерий - это установленный набор значений со ссылкой на результат деятельности, используемый для принятия выходных данных процесса (например, продуктов или услуг). Чтобы оценить, соответствуют ли выходы процесса требованиям, и решить, принять или отклонить выходные данные, необходимо иметь какой-то стандарт, на котором может быть основано суждение или решение. Установление критериев для процессов означает создание основы для сравнения и оценки результатов процесса: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используются для изучения определенного набора вопросов и его результатов.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используются для обеспечения выполнения определенных (определенных) условий.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необходимы для оценки достижения целей и задач процесса.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должны позволять вам измерять процесс и выявлять тенденции или изменения.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583020" y="6393044"/>
            <a:ext cx="343715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/>
              <a:t>https://www.obelis.net/content/images/2020/10/30-1.png</a:t>
            </a:r>
          </a:p>
        </p:txBody>
      </p:sp>
      <p:pic>
        <p:nvPicPr>
          <p:cNvPr id="4" name="Picture 2" descr="Статьи - Carptime.Ru - время ловить карп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000" y="828499"/>
            <a:ext cx="4214051" cy="421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39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5">
            <a:extLst>
              <a:ext uri="{FF2B5EF4-FFF2-40B4-BE49-F238E27FC236}">
                <a16:creationId xmlns="" xmlns:a16="http://schemas.microsoft.com/office/drawing/2014/main" id="{FCDDA247-1A86-4EAE-A75B-61CBDD23AC79}"/>
              </a:ext>
            </a:extLst>
          </p:cNvPr>
          <p:cNvSpPr txBox="1">
            <a:spLocks/>
          </p:cNvSpPr>
          <p:nvPr/>
        </p:nvSpPr>
        <p:spPr>
          <a:xfrm>
            <a:off x="364497" y="2459943"/>
            <a:ext cx="11432515" cy="3953857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2191C9"/>
                </a:solidFill>
              </a:rPr>
              <a:t> </a:t>
            </a:r>
            <a:endParaRPr lang="ru-RU" dirty="0">
              <a:solidFill>
                <a:srgbClr val="2191C9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" y="234000"/>
            <a:ext cx="7626000" cy="634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основе критериев может быть принято решение относительно принятия или отклонения процесса, действия или результатов процесса, и у них есть обучающие роли и руководящие принципы, которые позволяют персоналу выносить суждение или решение относительно результатов процесса, которые включают следующий: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Соответствие применимым стандартам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Соответствие действующим нормам.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Соответствие целям качества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Соответствие запланированным результатам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Соответствие техническим характеристикам продукта.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Соблюдение техники безопасности.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Например, в соответствии с применимыми целями качества при планировании критериев процесса могут быть упомянуты соответствующие цели качества. Если одной из целей качества является повышение надежности медицинского устройства при его использовании, а оценка риска показывает, что конкретная область конструкции может привести к высокой частоте отказов, необходимо будет определить соответствующие средства управления и соответствующие критерии для этого проектирования и разработки.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354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6148" y="1179000"/>
            <a:ext cx="11817652" cy="3848328"/>
          </a:xfrm>
        </p:spPr>
        <p:txBody>
          <a:bodyPr>
            <a:noAutofit/>
          </a:bodyPr>
          <a:lstStyle/>
          <a:p>
            <a:r>
              <a:rPr lang="en-US" sz="2000" b="0" dirty="0" smtClean="0">
                <a:latin typeface="+mn-lt"/>
              </a:rPr>
              <a:t> </a:t>
            </a:r>
            <a:endParaRPr lang="ru-RU" sz="2000" b="0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8074" y="279000"/>
            <a:ext cx="120138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	</a:t>
            </a:r>
            <a:r>
              <a:rPr lang="ru-RU" sz="2000" dirty="0"/>
              <a:t> Выходы с такими параметрами, как среднее время наработки на отказ, определение размера выборки или определение условий для контроля, таких как температура или влажность. Ниже перечислены типы критериев: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принятия или отклонения результатов процесса - критерии, обеспечивающие достижение целей процесса на выходе.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принятия или отклонения конечного продукта - критерии, обеспечивающие выполнение всех требований к продукту, например: протоколы испытаний или инструкции по испытаниям.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качества специальных процессов - критерии </a:t>
            </a:r>
            <a:r>
              <a:rPr lang="ru-RU" sz="2000" dirty="0" err="1"/>
              <a:t>валидации</a:t>
            </a:r>
            <a:r>
              <a:rPr lang="ru-RU" sz="2000" dirty="0"/>
              <a:t> и утверждения процессов, конечный результат которых не может быть подтвержден последующим мониторингом или измерением.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оценки работы поставщиков или субподрядчиков - критерии, связанные с производительностью поставщиков, качеством принятых ими товаров или качеством услуг или процессов, выполняемых этими поставщиками.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выпуска продуктов или услуг - критерии, которые будут использоваться, чтобы решить, соответствует ли результат процесса всем его требованиям.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Критерии, необходимые для оценки изменений в процессах или требованиях к продукту - критерии, необходимые для обеспечения определения всех условий для выпуска изменений в процессе или продукте и для оценки последствий изменения.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Критерии для рабочей среды - критерии, необходимые для утверждения, что экологические условия труда, которые могут повлиять на процессы или продукты, поддерживаются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857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99700" y="421650"/>
            <a:ext cx="6975000" cy="610218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100" dirty="0"/>
              <a:t>Ниже приведены </a:t>
            </a:r>
            <a:r>
              <a:rPr lang="ru-RU" sz="2100" dirty="0" smtClean="0"/>
              <a:t>принципы установления </a:t>
            </a:r>
            <a:r>
              <a:rPr lang="ru-RU" sz="2100" dirty="0"/>
              <a:t>критериев: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Критерии </a:t>
            </a:r>
            <a:r>
              <a:rPr lang="ru-RU" sz="2100" dirty="0"/>
              <a:t>должны представлять значения (количественные или качественные), которые будут использоваться для сравнения с выходными данными (результатами) процесса.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Определенный </a:t>
            </a:r>
            <a:r>
              <a:rPr lang="ru-RU" sz="2100" dirty="0"/>
              <a:t>метод должен диктовать использование критериев.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Там</a:t>
            </a:r>
            <a:r>
              <a:rPr lang="ru-RU" sz="2100" dirty="0"/>
              <a:t>, где это применимо, широкий круг заинтересованных сторон процесса должен участвовать в определении критериев и их использовании.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Частота </a:t>
            </a:r>
            <a:r>
              <a:rPr lang="ru-RU" sz="2100" dirty="0"/>
              <a:t>измерения должна быть определена и соответствовать измеряемому процессу или продукту.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Должны </a:t>
            </a:r>
            <a:r>
              <a:rPr lang="ru-RU" sz="2100" dirty="0"/>
              <a:t>быть определены методы анализа и публикации данных.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Должна </a:t>
            </a:r>
            <a:r>
              <a:rPr lang="ru-RU" sz="2100" dirty="0"/>
              <a:t>быть определена ответственность за проведение измерения.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100" dirty="0" smtClean="0"/>
              <a:t> Должно </a:t>
            </a:r>
            <a:r>
              <a:rPr lang="ru-RU" sz="2100" dirty="0"/>
              <a:t>быть определено распределение данных.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83817" y="635455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/>
              <a:t>https://previews.123rf.com/images/daranee19/daranee191908/daranee19190800034/129012887-illustration-of-quality-management-system-qms-concept-with-icons-.jpg</a:t>
            </a:r>
            <a:endParaRPr lang="ru-RU" sz="800" dirty="0"/>
          </a:p>
        </p:txBody>
      </p:sp>
      <p:pic>
        <p:nvPicPr>
          <p:cNvPr id="17410" name="Picture 2" descr="Illustration Of Quality Management System (QMS) Concept With Icons. Royalty  Free Cliparts, Vectors, And Stock Illustration. Image 129012887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700" y="421650"/>
            <a:ext cx="4878691" cy="48786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12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4250" y="279000"/>
            <a:ext cx="6327750" cy="38572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После определения соответствующих критериев необходимо ввести его в действие; то есть для каждого действия или операции, которые необходимо измерить, проверить, проверить или подтвердить, должно быть ясно, каковы соответствующие критерии. Необходимо предоставить пользователям, персоналу или служащим возможность принимать решение о качестве результата: продукта, процесса или опасной ситуации. Эта связь между действиями и соответствующими критериями может быть легко реализована в плане качества - указать пользователям, что им нужно контролировать и где доступна информация. Критерии могут быть задокументированы на</a:t>
            </a:r>
            <a:endParaRPr lang="ru-RU" sz="17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8009" y="3295506"/>
            <a:ext cx="6096000" cy="32778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Контракты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Рабочие инструкции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Инструкции по тестированию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Процедуры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Руководящие указания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Специально задокументированная информация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Стандарты или нормы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Нормативные документы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Лучшие практики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принятых научных исследований.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-created marking criteria - Technology Enhanced Lear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828" y="279000"/>
            <a:ext cx="4749600" cy="474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121000" y="643996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/>
              <a:t>https://blogs.sussex.ac.uk/tel/files/2020/09/list-2389219_1280-1024x1024.png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193530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11000" y="667333"/>
            <a:ext cx="6425728" cy="57870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Ресурсы, необходимые для реализации конкретного медицинского изделия и необходимые для достижения соответствия результатов процесса, должны быть определены во время планирования качества: помещения, оборудование, знания, информация, необходимая рабочая среда, требования к хранению, рабочие инструменты, инструменты для обработки и люди. ресурсы, включая требования к обучению и квалификации. Эти ресурсы должны быть понятны на данном этапе и возникать из требований и спецификаций медицинского устройства, нормативных требований и результатов управления рисками. Цели заключаются в следующем: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 smtClean="0"/>
              <a:t> Обеспечить </a:t>
            </a:r>
            <a:r>
              <a:rPr lang="ru-RU" sz="1800" dirty="0"/>
              <a:t>идентификацию и определение ресурсов, необходимых для поддержки работы и мониторинга процессов, а также для развертывания необходимых действий. Должна быть включена идентификация внешних ресурсов.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 smtClean="0"/>
              <a:t> Способствовать </a:t>
            </a:r>
            <a:r>
              <a:rPr lang="ru-RU" sz="1800" dirty="0"/>
              <a:t>доступности ресурсов, необходимых для достижения целей процесса.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smtClean="0"/>
              <a:t> Обеспечить </a:t>
            </a:r>
            <a:r>
              <a:rPr lang="ru-RU" sz="1800" dirty="0"/>
              <a:t>правильное планирование ресурсов, что означает их эффективное распределение и эффективное использование.</a:t>
            </a: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339000" y="234000"/>
            <a:ext cx="90113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Ресурсы, необходимые для поддержки реализации продукта</a:t>
            </a:r>
            <a:endParaRPr lang="ru-RU" sz="2400" dirty="0"/>
          </a:p>
        </p:txBody>
      </p:sp>
      <p:pic>
        <p:nvPicPr>
          <p:cNvPr id="2050" name="Picture 2" descr="Digital Resources - Digital Res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999" y="819000"/>
            <a:ext cx="5108131" cy="49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356000" y="6456427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https://www.surreyschools.ca/sites/7V5JQUO4HC/PublishingImages/vccexpo2015.png</a:t>
            </a:r>
          </a:p>
        </p:txBody>
      </p:sp>
    </p:spTree>
    <p:extLst>
      <p:ext uri="{BB962C8B-B14F-4D97-AF65-F5344CB8AC3E}">
        <p14:creationId xmlns:p14="http://schemas.microsoft.com/office/powerpoint/2010/main" val="90788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65999" y="486209"/>
            <a:ext cx="6435000" cy="578628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Конечным результатом этого этапа планирования является список необходимых ресурсов для каждого действия или процесса, связанного с реализацией продукта. Когда организация передает деятельность на аутсорсинг, должны быть определены необходимые ресурсы для такой внешней деятельности, как информация, знания, опыт, технологии, процессы и совместное обучение.</a:t>
            </a:r>
          </a:p>
          <a:p>
            <a:pPr marL="0" indent="0" algn="just">
              <a:buNone/>
            </a:pPr>
            <a:r>
              <a:rPr lang="ru-RU" sz="1800" dirty="0" smtClean="0"/>
              <a:t>Давайте </a:t>
            </a:r>
            <a:r>
              <a:rPr lang="ru-RU" sz="1800" dirty="0"/>
              <a:t>рассмотрим общий пример - планирование человеческих ресурсов. В этом случае необходимо определить необходимые человеческие ресурсы для реализации продукта, которые обеспечат выполнение требований к продукту. Какие аспекты необходимо учитывать</a:t>
            </a:r>
            <a:r>
              <a:rPr lang="ru-RU" sz="1800" dirty="0" smtClean="0"/>
              <a:t>?</a:t>
            </a:r>
            <a:endParaRPr lang="en-US" sz="18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1800" dirty="0" smtClean="0"/>
              <a:t> </a:t>
            </a:r>
            <a:r>
              <a:rPr lang="ru-RU" sz="1800" dirty="0" smtClean="0"/>
              <a:t>Квалификация</a:t>
            </a:r>
            <a:r>
              <a:rPr lang="ru-RU" sz="1800" dirty="0"/>
              <a:t>, знания или опыт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1800" dirty="0" smtClean="0"/>
              <a:t> </a:t>
            </a:r>
            <a:r>
              <a:rPr lang="ru-RU" sz="1800" dirty="0" smtClean="0"/>
              <a:t>Обучение</a:t>
            </a:r>
            <a:endParaRPr lang="ru-RU" sz="18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1800" dirty="0" smtClean="0"/>
              <a:t> </a:t>
            </a:r>
            <a:r>
              <a:rPr lang="ru-RU" sz="1800" dirty="0" smtClean="0"/>
              <a:t>Доступность</a:t>
            </a:r>
            <a:endParaRPr lang="en-US" sz="1800" dirty="0" smtClean="0"/>
          </a:p>
          <a:p>
            <a:pPr marL="0" lvl="0" indent="0" algn="just">
              <a:buNone/>
            </a:pPr>
            <a:r>
              <a:rPr lang="ru-RU" sz="1800" dirty="0"/>
              <a:t>Вышесказанное становится важным в тех случаях, когда только определенные сотрудники могут выполнять определенные </a:t>
            </a:r>
            <a:r>
              <a:rPr lang="ru-RU" sz="1800" dirty="0" smtClean="0"/>
              <a:t>действия.</a:t>
            </a:r>
            <a:r>
              <a:rPr lang="en-US" sz="1800" dirty="0" smtClean="0"/>
              <a:t> </a:t>
            </a:r>
            <a:r>
              <a:rPr lang="ru-RU" sz="1800" dirty="0" smtClean="0"/>
              <a:t>Ресурсы </a:t>
            </a:r>
            <a:r>
              <a:rPr lang="ru-RU" sz="1800" dirty="0"/>
              <a:t>могут быть определены в производственном плане вместе с настройкой машин, наличием производственных инструментов и подготовкой контрольно-измерительных устройств.</a:t>
            </a:r>
          </a:p>
          <a:p>
            <a:pPr marL="0" indent="0" algn="just">
              <a:buNone/>
            </a:pPr>
            <a:endParaRPr lang="ru-RU" sz="1800" dirty="0"/>
          </a:p>
        </p:txBody>
      </p:sp>
      <p:pic>
        <p:nvPicPr>
          <p:cNvPr id="3074" name="Picture 2" descr="digital-resources :: Recreation Resources Serv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999" y="504000"/>
            <a:ext cx="5634039" cy="40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81000" y="644400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/>
              <a:t>https://rrs.cnr.ncsu.edu/wp-content/uploads/2016/10/digital-resources.png</a:t>
            </a:r>
          </a:p>
        </p:txBody>
      </p:sp>
    </p:spTree>
    <p:extLst>
      <p:ext uri="{BB962C8B-B14F-4D97-AF65-F5344CB8AC3E}">
        <p14:creationId xmlns:p14="http://schemas.microsoft.com/office/powerpoint/2010/main" val="5779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20274" y="504000"/>
            <a:ext cx="7086000" cy="62550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dirty="0"/>
              <a:t>Контроль процессов необходим для получения данных и информации, необходимых для выпуска процессов или продуктов. Применение средств управления процессами и продуктами поддерживает процессный подход, при котором от организации требуется гарантировать, что процессы будут обеспечивать ожидаемые результаты, а контроль процессов эффективен и реализован в системе менеджмента качества. Эти средства контроля являются средством проверки бизнес-стратегии (воплощенной в действиях и операциях). Элементы управления процессами указывают на этапы операции или этапы, в которых существенные факторы влияют на процесс и его результаты. Управление этими показателями процесса дает важную информацию о характеристиках процесса, связанных с целями качества.</a:t>
            </a:r>
          </a:p>
          <a:p>
            <a:pPr marL="0" indent="0" algn="just">
              <a:buNone/>
            </a:pPr>
            <a:r>
              <a:rPr lang="ru-RU" sz="2000" dirty="0" smtClean="0"/>
              <a:t>Средства </a:t>
            </a:r>
            <a:r>
              <a:rPr lang="ru-RU" sz="2000" dirty="0"/>
              <a:t>управления процессами отслеживают их результаты и предоставляют информацию, необходимую для корректировки ресурсов для достижения целей процесса. Мы уже знаем, что выходные данные одного процесса являются входными данными для следующего процесса. И это придает значительный вес элементам управления. Каждый процесс требует соответствующих средств управления, необходимых для демонстрации способности достигать запланированных результатов и для передачи желаемых результатов между процессами. 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741000" y="6574534"/>
            <a:ext cx="2970000" cy="184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"/>
              <a:t>http://blog.scrumstudy.com/wp-content/uploads/Process-Control1.jpg</a:t>
            </a:r>
            <a:endParaRPr lang="ru-RU" sz="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1000" y="18225"/>
            <a:ext cx="3298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/>
              <a:t>Контроль процессов</a:t>
            </a:r>
            <a:endParaRPr lang="ru-RU" sz="2800" dirty="0"/>
          </a:p>
        </p:txBody>
      </p:sp>
      <p:pic>
        <p:nvPicPr>
          <p:cNvPr id="4098" name="Picture 2" descr="What is Empirical Process Control? | SCRUMstudy Blo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4" b="13386"/>
          <a:stretch/>
        </p:blipFill>
        <p:spPr bwMode="auto">
          <a:xfrm>
            <a:off x="7206274" y="545671"/>
            <a:ext cx="4935272" cy="32475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1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56000" y="369000"/>
            <a:ext cx="6885000" cy="432280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Цели управления процессами включают: 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Мониторинг </a:t>
            </a:r>
            <a:r>
              <a:rPr lang="ru-RU" sz="2000" dirty="0"/>
              <a:t>и контроль деятельности СМК.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Мониторинг </a:t>
            </a:r>
            <a:r>
              <a:rPr lang="ru-RU" sz="2000" dirty="0"/>
              <a:t>и контроль использования ресурсов процессов.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Мониторинг</a:t>
            </a:r>
            <a:r>
              <a:rPr lang="ru-RU" sz="2000" dirty="0"/>
              <a:t>, измерение, анализ и улучшение операций, связанных с реализацией продукта.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Обеспечение </a:t>
            </a:r>
            <a:r>
              <a:rPr lang="ru-RU" sz="2000" dirty="0"/>
              <a:t>параметров процесса и характеристик продукции.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Повышение </a:t>
            </a:r>
            <a:r>
              <a:rPr lang="ru-RU" sz="2000" dirty="0"/>
              <a:t>эффективности процессов за счет использования соответствующих методов.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Проверка </a:t>
            </a:r>
            <a:r>
              <a:rPr lang="ru-RU" sz="2000" dirty="0"/>
              <a:t>применения мер по управлению рисками, связанных с безопасностью медицинского изделия.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Подтверждение </a:t>
            </a:r>
            <a:r>
              <a:rPr lang="ru-RU" sz="2000" dirty="0"/>
              <a:t>мер по управлению рисками, связанных с безопасностью медицинского изделия.</a:t>
            </a:r>
          </a:p>
          <a:p>
            <a:pPr marL="0" indent="0" algn="just">
              <a:buNone/>
            </a:pPr>
            <a:r>
              <a:rPr lang="ru-RU" sz="2000" dirty="0" smtClean="0"/>
              <a:t>Средства </a:t>
            </a:r>
            <a:r>
              <a:rPr lang="ru-RU" sz="2000" dirty="0"/>
              <a:t>управления процессом определяют шаги и операции для оценки выходных данных процесса с соответствующими критериями, необходимыми для обеспечения соответствия процессов их требованиям.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61000" y="6461915"/>
            <a:ext cx="6861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uploadssl.webflow.com/5da62ec1fcb02f4644dabd1e/5dcc23aae9019529c2bb1d0a_Quality%20Control.png</a:t>
            </a:r>
            <a:endParaRPr lang="ru-RU" sz="1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17262" r="19048"/>
          <a:stretch/>
        </p:blipFill>
        <p:spPr>
          <a:xfrm>
            <a:off x="7041000" y="1044000"/>
            <a:ext cx="4995000" cy="474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5696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201000" y="504000"/>
            <a:ext cx="11835000" cy="40497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/>
              <a:t>До сих пор мы обсуждали исходные данные для планирования средств контроля над процессами: какие аспекты необходимо учитывать и учитывать при планировании средств контроля. Давайте теперь перейдем к практической области: планирование качества должно описывать, как организация должна внедрять средства контроля в свои внутренние бизнес-процессы, и описывать действия по применению этих средств контроля, то есть, что такое верификация или </a:t>
            </a:r>
            <a:r>
              <a:rPr lang="ru-RU" sz="2200" dirty="0" err="1"/>
              <a:t>валидация</a:t>
            </a:r>
            <a:r>
              <a:rPr lang="ru-RU" sz="2200" dirty="0"/>
              <a:t>. Основная идея: пока процесс прогрессирует, методы и инструменты собирают и оценивают данные и сравнивают их с определенными критериями. Их цель - обеспечить достижение целей процесса посредством анализа хода процесса, оценки его результатов и использования критериев для принятия решений. Как это делается?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Реализован </a:t>
            </a:r>
            <a:r>
              <a:rPr lang="ru-RU" sz="2200" dirty="0"/>
              <a:t>определенный метод измерения и контроля.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Определены </a:t>
            </a:r>
            <a:r>
              <a:rPr lang="ru-RU" sz="2200" dirty="0"/>
              <a:t>ответственные за выполнение мероприятий.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Метод </a:t>
            </a:r>
            <a:r>
              <a:rPr lang="ru-RU" sz="2200" dirty="0"/>
              <a:t>относится к соответствующим критериям.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Определено</a:t>
            </a:r>
            <a:r>
              <a:rPr lang="ru-RU" sz="2200" dirty="0"/>
              <a:t>, где и как метод должен управлять процессом.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Метод </a:t>
            </a:r>
            <a:r>
              <a:rPr lang="ru-RU" sz="2200" dirty="0"/>
              <a:t>собирает данные, которые имеют отношение к целям процесса.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Данные </a:t>
            </a:r>
            <a:r>
              <a:rPr lang="ru-RU" sz="2200" dirty="0"/>
              <a:t>анализируются, сравниваются с критериями и сообщаются.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ru-RU" sz="2200" dirty="0" smtClean="0"/>
              <a:t>Соответствующие </a:t>
            </a:r>
            <a:r>
              <a:rPr lang="ru-RU" sz="2200" dirty="0"/>
              <a:t>записи обновляются новыми данными.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2694897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48536" y="279000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Средства контроля должны предоставлять вам количественные или качественные данные об эффективности процесса. Методы, с помощью которых будет контролироваться выполнение процесса, должны быть практичными и соответствовать природе этих процессов и их результатов, а также должны быть адаптированы к типу деятельности. Типы управления процессом включают: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Контроль процессов - средства контроля, которые собирают данные о результатах процессов: системы промышленного контроля, протоколы испытаний, процедуры и рабочие инструкции.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Элементы управления квалификацией - элементы управления, которые проверяют, что соответствующие условия для ресурсов предоставляются процессу.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Контроль окружающей среды - средства контроля, которые собирают данные о параметрах окружающей среды, которые влияют на качество продукта и процесса: устройства контроля окружающей среды.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900" dirty="0"/>
              <a:t>Регулирующий контроль - средства контроля, применяемые для проверки соблюдения нормативных требований: аудиты и документированная информация.</a:t>
            </a:r>
            <a:endParaRPr lang="ru-RU" sz="1900" dirty="0"/>
          </a:p>
        </p:txBody>
      </p:sp>
      <p:pic>
        <p:nvPicPr>
          <p:cNvPr id="5122" name="Picture 2" descr="Cyber Security Threat Alert: Recent Peak in Phishing Scams - Warren Averett  CPAs &amp;amp; Advis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511" y="459000"/>
            <a:ext cx="5257194" cy="481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346000" y="6489000"/>
            <a:ext cx="4005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https://warrenaverett.com/wp-content/uploads/cyber-security-2.jpg</a:t>
            </a:r>
          </a:p>
        </p:txBody>
      </p:sp>
    </p:spTree>
    <p:extLst>
      <p:ext uri="{BB962C8B-B14F-4D97-AF65-F5344CB8AC3E}">
        <p14:creationId xmlns:p14="http://schemas.microsoft.com/office/powerpoint/2010/main" val="6047450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11387"/>
            <a:ext cx="4590000" cy="540000"/>
          </a:xfrm>
        </p:spPr>
        <p:txBody>
          <a:bodyPr>
            <a:noAutofit/>
          </a:bodyPr>
          <a:lstStyle/>
          <a:p>
            <a:r>
              <a:rPr lang="ru-RU" sz="3200"/>
              <a:t>Прослеживаемость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20062" y="518525"/>
            <a:ext cx="675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 smtClean="0"/>
              <a:t>	</a:t>
            </a:r>
            <a:r>
              <a:rPr lang="ru-RU" sz="2400" dirty="0" smtClean="0"/>
              <a:t>План </a:t>
            </a:r>
            <a:r>
              <a:rPr lang="ru-RU" sz="2400" dirty="0"/>
              <a:t>качества должен ссылаться на инструкции и процедуры, относящиеся к требованиям </a:t>
            </a:r>
            <a:r>
              <a:rPr lang="ru-RU" sz="2400" dirty="0" err="1"/>
              <a:t>прослеживаемости</a:t>
            </a:r>
            <a:r>
              <a:rPr lang="ru-RU" sz="2400" dirty="0"/>
              <a:t>. Конкретные требования для поддержания </a:t>
            </a:r>
            <a:r>
              <a:rPr lang="ru-RU" sz="2400" dirty="0" err="1"/>
              <a:t>прослеживаемости</a:t>
            </a:r>
            <a:r>
              <a:rPr lang="ru-RU" sz="2400" dirty="0"/>
              <a:t> рассматриваются в разделе «</a:t>
            </a:r>
            <a:r>
              <a:rPr lang="ru-RU" sz="2400" dirty="0" err="1"/>
              <a:t>Прослеживаемость</a:t>
            </a:r>
            <a:r>
              <a:rPr lang="ru-RU" sz="2400" dirty="0"/>
              <a:t>». Если </a:t>
            </a:r>
            <a:r>
              <a:rPr lang="ru-RU" sz="2400" dirty="0" err="1"/>
              <a:t>прослеживаемость</a:t>
            </a:r>
            <a:r>
              <a:rPr lang="ru-RU" sz="2400" dirty="0"/>
              <a:t> является требованием, в плане должны быть указаны инструменты или методы, обеспечивающие </a:t>
            </a:r>
            <a:r>
              <a:rPr lang="ru-RU" sz="2400" dirty="0" err="1"/>
              <a:t>прослеживаемость</a:t>
            </a:r>
            <a:r>
              <a:rPr lang="ru-RU" sz="2400" dirty="0"/>
              <a:t> продукции на всех этапах реализации, в цепочке поставок и после доставки: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400" dirty="0"/>
              <a:t>Какая информация требуется для отслеживания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2400" dirty="0"/>
              <a:t>Какой метод обеспечит </a:t>
            </a:r>
            <a:r>
              <a:rPr lang="ru-RU" sz="2400" dirty="0" err="1"/>
              <a:t>прослеживаемость</a:t>
            </a:r>
            <a:endParaRPr lang="ru-RU" sz="24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/>
              <a:t>Какая документированная информация необходима для подтверждения </a:t>
            </a:r>
            <a:r>
              <a:rPr lang="ru-RU" sz="2400" dirty="0" err="1"/>
              <a:t>прослеживаемости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706000" y="6568452"/>
            <a:ext cx="6096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/>
              <a:t>https://www.gsedispensing.com/wp-content/uploads/2019/05/traceability.jpg</a:t>
            </a:r>
            <a:endParaRPr lang="ru-RU" sz="800" dirty="0"/>
          </a:p>
        </p:txBody>
      </p:sp>
      <p:pic>
        <p:nvPicPr>
          <p:cNvPr id="6146" name="Picture 2" descr="GSE Traceability - GSE Dispens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000" y="684000"/>
            <a:ext cx="5103321" cy="35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622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20062" y="639000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Организация будет требовать от своих агентов и дистрибьюторов, местных или международных, поддерживать процессы и деятельность для нескольких целей. Эти требования должны быть упомянуты в плане качества, чтобы прояснить лицам, участвующим в реализации, какие действия требуются от дистрибьюторов и какие записи они должны вести. </a:t>
            </a:r>
            <a:r>
              <a:rPr lang="ru-RU" sz="1800" dirty="0" smtClean="0"/>
              <a:t>Если </a:t>
            </a:r>
            <a:r>
              <a:rPr lang="ru-RU" sz="1800" dirty="0"/>
              <a:t>определенные применимые местные нормативные требования для определенных регионов, где распространяется медицинское изделие, актуальны, план качества должен ссылаться на них. Какие виды деятельности могут быть указаны в плане качества?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Выполнение действий, необходимых для обеспечения </a:t>
            </a:r>
            <a:r>
              <a:rPr lang="ru-RU" sz="1800" dirty="0" err="1"/>
              <a:t>прослеживаемости</a:t>
            </a:r>
            <a:r>
              <a:rPr lang="ru-RU" sz="1800" dirty="0"/>
              <a:t>, таких как маркировка. </a:t>
            </a:r>
            <a:endParaRPr lang="en-US" sz="1800" dirty="0" smtClean="0"/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 smtClean="0"/>
              <a:t>Управление </a:t>
            </a:r>
            <a:r>
              <a:rPr lang="ru-RU" sz="1800" dirty="0"/>
              <a:t>записями, которые позволят им и организации отслеживать поставленные продукты до конечного пользователя.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Инструкции по сохранению продуктов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Инструкции по обучению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Место хранения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Инструкции по срокам хранения материалов.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Утилизация медицинского оборудования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46000" y="6529772"/>
            <a:ext cx="6096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/>
              <a:t>https://zoetalentsolutions.com/wp-content/uploads/2017/03/Customer-Complaints-Handling-and-Management-Training-Course.jpg</a:t>
            </a:r>
            <a:endParaRPr lang="ru-RU" sz="800" dirty="0"/>
          </a:p>
        </p:txBody>
      </p:sp>
      <p:pic>
        <p:nvPicPr>
          <p:cNvPr id="7170" name="Picture 2" descr="Distribution на русском языке: распределение ... | Английский словарь,  английско-русский словар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000" y="639000"/>
            <a:ext cx="5400000" cy="3928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16022" y="28996"/>
            <a:ext cx="28743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</a:rPr>
              <a:t>Распределение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8643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6000" y="21861"/>
            <a:ext cx="4590000" cy="540000"/>
          </a:xfrm>
        </p:spPr>
        <p:txBody>
          <a:bodyPr>
            <a:noAutofit/>
          </a:bodyPr>
          <a:lstStyle/>
          <a:p>
            <a:r>
              <a:rPr lang="ru-RU" sz="3200" dirty="0"/>
              <a:t>Место хранения</a:t>
            </a:r>
            <a:endParaRPr lang="ru-RU" sz="3200" b="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48536" y="551387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/>
              <a:t>Организация должна определить необходимые процессы реализации, операции и действия, связанные с условиями хранения и хранения всех элементов, которые участвуют в реализации медицинского изделия: сырья, оборудования и инструментов, необходимых для реализации, компонентов, упаковок, полуфабрикатов, и конечные продукты. Определение должно относиться ко всему жизненному циклу медицинского изделия (до, вовремя и после производства): производство, транспортировка, хранение перед доставкой и пост производственная деятельность.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Что </a:t>
            </a:r>
            <a:r>
              <a:rPr lang="ru-RU" sz="2000" dirty="0"/>
              <a:t>может повлиять на требования к хранилищу? 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Нормативные </a:t>
            </a:r>
            <a:r>
              <a:rPr lang="ru-RU" sz="2000" dirty="0"/>
              <a:t>требования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Требования </a:t>
            </a:r>
            <a:r>
              <a:rPr lang="ru-RU" sz="2000" dirty="0"/>
              <a:t>клиентов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Сохранение </a:t>
            </a:r>
            <a:r>
              <a:rPr lang="ru-RU" sz="2000" dirty="0"/>
              <a:t>продукта - характеристики продукта, которые могут повлиять на его соответствие или безопасность.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2000" dirty="0" smtClean="0"/>
              <a:t> </a:t>
            </a:r>
            <a:r>
              <a:rPr lang="ru-RU" sz="2000" dirty="0" smtClean="0"/>
              <a:t>Результаты </a:t>
            </a:r>
            <a:r>
              <a:rPr lang="ru-RU" sz="2000" dirty="0"/>
              <a:t>деятельности по управлению рисками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1000" y="6489000"/>
            <a:ext cx="6096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/>
              <a:t>https://www.stow-group.com/en/drimage/720/720/189/drive-in-rack-big-bags.jpg</a:t>
            </a:r>
            <a:endParaRPr lang="ru-RU" sz="800" dirty="0"/>
          </a:p>
        </p:txBody>
      </p:sp>
      <p:pic>
        <p:nvPicPr>
          <p:cNvPr id="8194" name="Picture 2" descr="Storage Solutions | st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717" y="459000"/>
            <a:ext cx="5371526" cy="53715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0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11387"/>
            <a:ext cx="4590000" cy="540000"/>
          </a:xfrm>
        </p:spPr>
        <p:txBody>
          <a:bodyPr>
            <a:noAutofit/>
          </a:bodyPr>
          <a:lstStyle/>
          <a:p>
            <a:r>
              <a:rPr lang="ru-RU" sz="3200"/>
              <a:t>Транспортировка</a:t>
            </a:r>
            <a:endParaRPr lang="ru-RU" sz="3200" b="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9454" y="459000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Условия транспортировки должны быть определены, спланированы, реализованы и задокументированы. Транспортировка относится не только к доставке медицинского устройства за пределы организации, но и в рамках процессов, например, транспортировка материала на производство. Цели: 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Обеспечение сохранности продукта во время транспортировки.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Обеспечение безопасности и сохранности Медицинского изделия, его характеристик, качества и упаковки от внешних факторов при транспортировке.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Определение специальных инструментов, оборудования или принадлежностей, необходимых для транспортировки.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800" dirty="0"/>
              <a:t>Определение сотрудников, которые могут выполнять определенные транспортные операции с использованием определенных инструментов и оборудования (краны, вилочные погрузчики и т. Д.)</a:t>
            </a:r>
          </a:p>
          <a:p>
            <a:pPr marL="0" indent="0" algn="just">
              <a:buNone/>
            </a:pPr>
            <a:r>
              <a:rPr lang="ru-RU" sz="1800" dirty="0" smtClean="0"/>
              <a:t>Конкретные </a:t>
            </a:r>
            <a:r>
              <a:rPr lang="ru-RU" sz="1800" dirty="0"/>
              <a:t>требования изложены в разделе «Резервирование продукта». В плане качества должна быть сделана ссылка на транспортную деятельность, должны быть указаны соответствующие документы (например, инструкции, список сертифицированных перевозчиков), и должны быть упомянуты ожидаемые записи.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680392" y="6576285"/>
            <a:ext cx="6096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00"/>
              <a:t>https://biofabrika-spb.com/files/uploads/images/%D1%82%D1%80%D0%B0%D0%BD%D1%81%D0%BF%D0%BE%D1%80%D1%82%D0%B8%D1%80%D0%BE%D0%B2%D0%BA%D0%B0%20%D0%BC%D0%B5%D0%B4%D0%B8%D1%86%D0%B8%D0%BD%D1%81%D0%BA%D0%B8%D1%85%20%D0%BF%D0%B8%D1%8F%D0%B2%D0%BE%D0%BA.jpg</a:t>
            </a:r>
            <a:endParaRPr lang="ru-RU" sz="300" dirty="0"/>
          </a:p>
        </p:txBody>
      </p:sp>
      <p:pic>
        <p:nvPicPr>
          <p:cNvPr id="9218" name="Picture 2" descr="Транспортировка медицинских пияв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392" y="555063"/>
            <a:ext cx="5456817" cy="4092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91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4048" y="118899"/>
            <a:ext cx="8325000" cy="540000"/>
          </a:xfrm>
        </p:spPr>
        <p:txBody>
          <a:bodyPr>
            <a:noAutofit/>
          </a:bodyPr>
          <a:lstStyle/>
          <a:p>
            <a:r>
              <a:rPr lang="ru-RU" sz="2400"/>
              <a:t>Обработка результатов процесса и продуктов</a:t>
            </a:r>
            <a:endParaRPr lang="ru-RU" sz="2400" b="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9454" y="550424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Обработка относится к перемещению продуктов и результатов процесса на короткие расстояния в рабочей среде. Он включает в себя широкий спектр ручных, полуавтоматических и автоматизированных инструментов и оборудования и объединяет операции и действия, такие как защита и сохранение продукта, хранение и </a:t>
            </a:r>
            <a:r>
              <a:rPr lang="ru-RU" sz="1900" dirty="0" smtClean="0"/>
              <a:t>распространение. Таким </a:t>
            </a:r>
            <a:r>
              <a:rPr lang="ru-RU" sz="1900" dirty="0"/>
              <a:t>образом, он должен быть определен, спланирован, реализован и контролироваться, когда организация считает, что может обеспечить качество выходных данных процесса и продуктов. Определение обработки может относиться к определению спецификации обработки: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Определение размера и веса единичной загрузки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Определение того, какое оборудование может использоваться для обработки грузов.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Определение необходимой квалификации персонала, участвующего в обработке</a:t>
            </a:r>
          </a:p>
          <a:p>
            <a:pPr marL="0" indent="0" algn="just">
              <a:buNone/>
            </a:pPr>
            <a:r>
              <a:rPr lang="ru-RU" sz="1900" dirty="0" smtClean="0"/>
              <a:t>Если </a:t>
            </a:r>
            <a:r>
              <a:rPr lang="ru-RU" sz="1900" dirty="0"/>
              <a:t>они имеют отношение к процессам жизненного цикла, план качества должен указывать их или ссылаться на задокументированные спецификации процессов, результатов и продукции.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266000" y="648900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/>
              <a:t>https://static.toiimg.com/thumb/msid-83598837,width-1200,height-900,resizemode-4/.jpg</a:t>
            </a:r>
            <a:endParaRPr lang="ru-RU" sz="1000" dirty="0"/>
          </a:p>
        </p:txBody>
      </p:sp>
      <p:pic>
        <p:nvPicPr>
          <p:cNvPr id="10242" name="Picture 2" descr="LSAT result 2021 released, here&amp;#39;s direct link - Times of In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894" y="658899"/>
            <a:ext cx="5377106" cy="4032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17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200" y="144000"/>
            <a:ext cx="9495000" cy="540000"/>
          </a:xfrm>
        </p:spPr>
        <p:txBody>
          <a:bodyPr>
            <a:noAutofit/>
          </a:bodyPr>
          <a:lstStyle/>
          <a:p>
            <a:r>
              <a:rPr lang="ru-RU" sz="2200" dirty="0"/>
              <a:t>Планирование, мониторинг и измерение процессов и продуктов</a:t>
            </a:r>
            <a:endParaRPr lang="ru-RU" sz="2200" b="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7200" y="558057"/>
            <a:ext cx="6660938" cy="5808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/>
              <a:t>Организация должна определить, спланировать и внедрить соответствующие методы мониторинга и измерения процессов жизненного цикла и характеристик продукции. </a:t>
            </a:r>
            <a:r>
              <a:rPr lang="ru-RU" sz="1900" dirty="0" smtClean="0"/>
              <a:t>Действия </a:t>
            </a:r>
            <a:r>
              <a:rPr lang="ru-RU" sz="1900" dirty="0"/>
              <a:t>должны поддерживаться задокументированными мероприятиями и задокументированными процедурами, а записи для подтверждения того, что эти действия были выполнены в соответствии с планом (на правильной стадии реализации), а результаты удовлетворительны (результаты процесса и продукция соответствуют их спецификациям), должны быть планируется и поддерживается. План качества должен указывать для каждого процесса: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Какие действия или результаты процессов должны измеряться и контролироваться.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Требуемые методы для мониторинга и измерения процессов жизненного цикла и характеристик продукции.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Роли и обязанности по мониторингу, измерению, анализу и оценке процессов и результатов процессов.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900" dirty="0"/>
              <a:t>Соответствующие критерии принятия или отклонения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900" dirty="0"/>
              <a:t>Ожидаемые записи и их формат (бумажная форма или компьютерное программное обеспечение)</a:t>
            </a:r>
            <a:endParaRPr lang="ru-RU" sz="1900" dirty="0"/>
          </a:p>
        </p:txBody>
      </p:sp>
      <p:pic>
        <p:nvPicPr>
          <p:cNvPr id="11266" name="Picture 2" descr="Пять шагов для автоматизации бизнес-процессов | Онлайн бухгалтерия Неб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7" r="15476"/>
          <a:stretch/>
        </p:blipFill>
        <p:spPr bwMode="auto">
          <a:xfrm>
            <a:off x="6678138" y="680170"/>
            <a:ext cx="5402862" cy="3863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66000" y="648900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https://nebopro.ru/wp-content/uploads/2016/06/443332-1200x480.jpg</a:t>
            </a:r>
          </a:p>
        </p:txBody>
      </p:sp>
    </p:spTree>
    <p:extLst>
      <p:ext uri="{BB962C8B-B14F-4D97-AF65-F5344CB8AC3E}">
        <p14:creationId xmlns:p14="http://schemas.microsoft.com/office/powerpoint/2010/main" val="110439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12A1E4A6-7EB5-43F2-AECE-2CE164D79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00" y="13704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5300" dirty="0"/>
              <a:t>Использованная литература.</a:t>
            </a:r>
            <a:r>
              <a:rPr lang="ru-RU" sz="5400" dirty="0"/>
              <a:t/>
            </a:r>
            <a:br>
              <a:rPr lang="ru-RU" sz="5400" dirty="0"/>
            </a:br>
            <a:endParaRPr lang="ru-RU" sz="5400" dirty="0"/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4E5203F6-9308-471D-930E-01AB4FE48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00" y="954000"/>
            <a:ext cx="9360000" cy="5454000"/>
          </a:xfrm>
        </p:spPr>
        <p:txBody>
          <a:bodyPr numCol="2">
            <a:normAutofit/>
          </a:bodyPr>
          <a:lstStyle/>
          <a:p>
            <a:pPr marL="514350" lvl="0" indent="-514350">
              <a:buFont typeface="+mj-lt"/>
              <a:buAutoNum type="arabicParenR"/>
            </a:pPr>
            <a:r>
              <a:rPr lang="ru-RU" sz="2000" dirty="0"/>
              <a:t>«Биомедицинская инженерия. Проблемы и перспективы», Г.Н. </a:t>
            </a:r>
            <a:r>
              <a:rPr lang="ru-RU" sz="2000" dirty="0" err="1"/>
              <a:t>Пахарьков</a:t>
            </a:r>
            <a:r>
              <a:rPr lang="ru-RU" sz="2000" dirty="0"/>
              <a:t>. Российская Федерация, 2011год.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2000" dirty="0"/>
              <a:t>«Международные стандарты аккредитации медицинских организаций», Яковлева И.Н, </a:t>
            </a:r>
            <a:r>
              <a:rPr lang="ru-RU" sz="2000" dirty="0" err="1"/>
              <a:t>Балкизов</a:t>
            </a:r>
            <a:r>
              <a:rPr lang="ru-RU" sz="2000" dirty="0"/>
              <a:t> </a:t>
            </a:r>
            <a:r>
              <a:rPr lang="ru-RU" sz="2000" dirty="0" err="1"/>
              <a:t>Залим</a:t>
            </a:r>
            <a:r>
              <a:rPr lang="ru-RU" sz="2000" dirty="0"/>
              <a:t> </a:t>
            </a:r>
            <a:r>
              <a:rPr lang="ru-RU" sz="2000" dirty="0" err="1"/>
              <a:t>Замирович</a:t>
            </a:r>
            <a:r>
              <a:rPr lang="ru-RU" sz="2000" dirty="0"/>
              <a:t>, Новиков П.И. РФ-2013</a:t>
            </a:r>
          </a:p>
          <a:p>
            <a:pPr marL="514350" lvl="0" indent="-514350">
              <a:buFont typeface="+mj-lt"/>
              <a:buAutoNum type="arabicParenR"/>
            </a:pPr>
            <a:r>
              <a:rPr lang="en-US" sz="2000" dirty="0"/>
              <a:t>ISO 13485 - the Quality Management System for Medical Devices: Understanding Quality, Risk and Design Control, </a:t>
            </a:r>
            <a:r>
              <a:rPr lang="en-US" sz="2000" dirty="0" err="1"/>
              <a:t>Mr</a:t>
            </a:r>
            <a:r>
              <a:rPr lang="en-US" sz="2000" dirty="0"/>
              <a:t> Brendan Cooper.  Paperback – April 14, 2017</a:t>
            </a:r>
            <a:endParaRPr lang="ru-RU" sz="2000" dirty="0"/>
          </a:p>
          <a:p>
            <a:pPr marL="514350" lvl="0" indent="-514350">
              <a:buFont typeface="+mj-lt"/>
              <a:buAutoNum type="arabicParenR"/>
            </a:pPr>
            <a:r>
              <a:rPr lang="en-US" sz="2000" dirty="0"/>
              <a:t>Medical Device Quality Assurance and Regulatory Compliance, Richard C. Fries, Published September 19, 2019.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751000" y="641430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50"/>
              <a:t>https://www.computerhope.com/jargon/r/reference.jpg</a:t>
            </a:r>
            <a:endParaRPr lang="ru-RU" sz="1050" dirty="0"/>
          </a:p>
        </p:txBody>
      </p:sp>
      <p:pic>
        <p:nvPicPr>
          <p:cNvPr id="23554" name="Picture 2" descr="What is a Referenc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900" y="685584"/>
            <a:ext cx="4961700" cy="572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33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8E7EAC4F-4CA6-4923-B32A-5AC1D764D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50597" y="2550288"/>
            <a:ext cx="9855000" cy="1687998"/>
          </a:xfrm>
        </p:spPr>
        <p:txBody>
          <a:bodyPr>
            <a:normAutofit fontScale="90000"/>
          </a:bodyPr>
          <a:lstStyle/>
          <a:p>
            <a:r>
              <a:rPr lang="ru-RU" sz="8800" dirty="0" smtClean="0">
                <a:solidFill>
                  <a:srgbClr val="2191C9"/>
                </a:solidFill>
              </a:rPr>
              <a:t>СПАСИБО ЗА ВНИМАНИЕ</a:t>
            </a:r>
            <a:endParaRPr lang="ru-RU" sz="8800" dirty="0">
              <a:solidFill>
                <a:srgbClr val="2191C9"/>
              </a:solidFill>
            </a:endParaRPr>
          </a:p>
        </p:txBody>
      </p:sp>
      <p:sp>
        <p:nvSpPr>
          <p:cNvPr id="11" name="Подзаголовок 10">
            <a:extLst>
              <a:ext uri="{FF2B5EF4-FFF2-40B4-BE49-F238E27FC236}">
                <a16:creationId xmlns="" xmlns:a16="http://schemas.microsoft.com/office/drawing/2014/main" id="{AF29B94B-341B-4130-A56C-69AFAE243B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3528" y="3039401"/>
            <a:ext cx="6705000" cy="1191681"/>
          </a:xfrm>
        </p:spPr>
        <p:txBody>
          <a:bodyPr/>
          <a:lstStyle/>
          <a:p>
            <a:pPr algn="l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7CFC1E0-04B4-4DF4-880F-E699422B9A4B}"/>
              </a:ext>
            </a:extLst>
          </p:cNvPr>
          <p:cNvSpPr/>
          <p:nvPr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5A8F3379-E67C-4B72-84CA-BF535167ECA6}"/>
              </a:ext>
            </a:extLst>
          </p:cNvPr>
          <p:cNvSpPr/>
          <p:nvPr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07CF127-4088-463B-9FF9-7846F45FB650}"/>
              </a:ext>
            </a:extLst>
          </p:cNvPr>
          <p:cNvGrpSpPr/>
          <p:nvPr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C820479F-3D54-4A8D-B7C0-FD8BAB64BB3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="" xmlns:a16="http://schemas.microsoft.com/office/drawing/2014/main" id="{B582E1CD-4706-48AF-9A34-9F54D5177C5D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71A15713-6F86-4436-A01D-BCBAAEEBBD1B}"/>
              </a:ext>
            </a:extLst>
          </p:cNvPr>
          <p:cNvGrpSpPr/>
          <p:nvPr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3F0F0A3-967A-4525-9622-587DF8FB075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Блок-схема: объединение 19">
              <a:extLst>
                <a:ext uri="{FF2B5EF4-FFF2-40B4-BE49-F238E27FC236}">
                  <a16:creationId xmlns="" xmlns:a16="http://schemas.microsoft.com/office/drawing/2014/main" id="{FD653D20-87A3-4A65-9DB0-1DE7E7DD3858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9218" name="Picture 2" descr="Картинки для презентации &amp;quot;thank you for your attention&amp;quot; (20 фото) |  Приколис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77" y="955206"/>
            <a:ext cx="5173946" cy="494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16390" y="5440024"/>
            <a:ext cx="34692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https://prikolist.club/wp-content/uploads/2019/11/10-243.jpg</a:t>
            </a:r>
          </a:p>
        </p:txBody>
      </p:sp>
    </p:spTree>
    <p:extLst>
      <p:ext uri="{BB962C8B-B14F-4D97-AF65-F5344CB8AC3E}">
        <p14:creationId xmlns:p14="http://schemas.microsoft.com/office/powerpoint/2010/main" val="330285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12d7a383a0ab338a6a5525e6aa9db33a90a2de"/>
</p:tagLst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5735</TotalTime>
  <Words>4630</Words>
  <Application>Microsoft Office PowerPoint</Application>
  <PresentationFormat>Широкоэкранный</PresentationFormat>
  <Paragraphs>287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6" baseType="lpstr">
      <vt:lpstr>Arial</vt:lpstr>
      <vt:lpstr>Bahnschrift Light</vt:lpstr>
      <vt:lpstr>Calibri</vt:lpstr>
      <vt:lpstr>Calibri Light</vt:lpstr>
      <vt:lpstr>Times New Roman</vt:lpstr>
      <vt:lpstr>Wingdings</vt:lpstr>
      <vt:lpstr>Тема Office</vt:lpstr>
      <vt:lpstr>Medical Device Quality Management Systems  Strategy and Techniques for Improving Efficiency and Effectiveness Стратегия систем управления качеством медицинских изделий и методы повышения эффективности и результативности  Course№8: Product Realization Курс№8: Реализация продукта</vt:lpstr>
      <vt:lpstr>ВВЕДЕНИЕ</vt:lpstr>
      <vt:lpstr> </vt:lpstr>
      <vt:lpstr> </vt:lpstr>
      <vt:lpstr> 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Документирование процессов и действий, необходимых для производства продукции, и ведение соответствующих записей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характеристик продукта</vt:lpstr>
      <vt:lpstr>Презентация PowerPoint</vt:lpstr>
      <vt:lpstr>Презентация PowerPoint</vt:lpstr>
      <vt:lpstr> 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Прослеживаемость</vt:lpstr>
      <vt:lpstr>Презентация PowerPoint</vt:lpstr>
      <vt:lpstr>Место хранения</vt:lpstr>
      <vt:lpstr>Транспортировка</vt:lpstr>
      <vt:lpstr>Обработка результатов процесса и продуктов</vt:lpstr>
      <vt:lpstr>Планирование, мониторинг и измерение процессов и продуктов</vt:lpstr>
      <vt:lpstr>Использованная литература. 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RePack by Diakov</cp:lastModifiedBy>
  <cp:revision>169</cp:revision>
  <dcterms:created xsi:type="dcterms:W3CDTF">2020-05-02T19:28:51Z</dcterms:created>
  <dcterms:modified xsi:type="dcterms:W3CDTF">2021-10-24T09:54:33Z</dcterms:modified>
</cp:coreProperties>
</file>