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319" r:id="rId15"/>
    <p:sldId id="277" r:id="rId16"/>
    <p:sldId id="278" r:id="rId17"/>
    <p:sldId id="279" r:id="rId18"/>
    <p:sldId id="280" r:id="rId19"/>
    <p:sldId id="281" r:id="rId20"/>
    <p:sldId id="283" r:id="rId21"/>
    <p:sldId id="282" r:id="rId22"/>
    <p:sldId id="284" r:id="rId23"/>
    <p:sldId id="285" r:id="rId24"/>
    <p:sldId id="286" r:id="rId25"/>
    <p:sldId id="287" r:id="rId26"/>
    <p:sldId id="288" r:id="rId27"/>
    <p:sldId id="289" r:id="rId28"/>
    <p:sldId id="290" r:id="rId29"/>
    <p:sldId id="291" r:id="rId30"/>
    <p:sldId id="309" r:id="rId31"/>
    <p:sldId id="310" r:id="rId32"/>
    <p:sldId id="311" r:id="rId33"/>
    <p:sldId id="316" r:id="rId34"/>
    <p:sldId id="315" r:id="rId35"/>
    <p:sldId id="314" r:id="rId36"/>
    <p:sldId id="313" r:id="rId37"/>
    <p:sldId id="318" r:id="rId38"/>
    <p:sldId id="317" r:id="rId39"/>
    <p:sldId id="320" r:id="rId40"/>
    <p:sldId id="321" r:id="rId41"/>
    <p:sldId id="267" r:id="rId42"/>
    <p:sldId id="266" r:id="rId43"/>
  </p:sldIdLst>
  <p:sldSz cx="12192000" cy="6858000"/>
  <p:notesSz cx="6858000" cy="9144000"/>
  <p:custDataLst>
    <p:tags r:id="rId44"/>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72" d="100"/>
          <a:sy n="72" d="100"/>
        </p:scale>
        <p:origin x="588" y="54"/>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271A8163-8720-4BB4-BF1C-E4094FFB62C1}"/>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 xmlns:a16="http://schemas.microsoft.com/office/drawing/2014/main"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 xmlns:a16="http://schemas.microsoft.com/office/drawing/2014/main"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 xmlns:a16="http://schemas.microsoft.com/office/drawing/2014/main"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 xmlns:a16="http://schemas.microsoft.com/office/drawing/2014/main"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 xmlns:a16="http://schemas.microsoft.com/office/drawing/2014/main"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 xmlns:a16="http://schemas.microsoft.com/office/drawing/2014/main"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 xmlns:a16="http://schemas.microsoft.com/office/drawing/2014/main"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 xmlns:a16="http://schemas.microsoft.com/office/drawing/2014/main"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 xmlns:a16="http://schemas.microsoft.com/office/drawing/2014/main"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 xmlns:a16="http://schemas.microsoft.com/office/drawing/2014/main"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 xmlns:a16="http://schemas.microsoft.com/office/drawing/2014/main"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 xmlns:a16="http://schemas.microsoft.com/office/drawing/2014/main"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 xmlns:a16="http://schemas.microsoft.com/office/drawing/2014/main"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 xmlns:a16="http://schemas.microsoft.com/office/drawing/2014/main"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 xmlns:a16="http://schemas.microsoft.com/office/drawing/2014/main"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 xmlns:a16="http://schemas.microsoft.com/office/drawing/2014/main"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 xmlns:a16="http://schemas.microsoft.com/office/drawing/2014/main"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 xmlns:a16="http://schemas.microsoft.com/office/drawing/2014/main"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 xmlns:a16="http://schemas.microsoft.com/office/drawing/2014/main"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 xmlns:a16="http://schemas.microsoft.com/office/drawing/2014/main"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 xmlns:a16="http://schemas.microsoft.com/office/drawing/2014/main"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 xmlns:a16="http://schemas.microsoft.com/office/drawing/2014/main"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 xmlns:a16="http://schemas.microsoft.com/office/drawing/2014/main"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 xmlns:a16="http://schemas.microsoft.com/office/drawing/2014/main"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 xmlns:a16="http://schemas.microsoft.com/office/drawing/2014/main"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 xmlns:a16="http://schemas.microsoft.com/office/drawing/2014/main"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B0495C8-42D1-424C-8AB4-32DCC979616F}"/>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 xmlns:a16="http://schemas.microsoft.com/office/drawing/2014/main"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 xmlns:a16="http://schemas.microsoft.com/office/drawing/2014/main"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10C0E4E-C9B5-430F-A9D0-B611903A8719}"/>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5CC19E8B-3206-4DDD-B292-617841A615E0}"/>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6" name="Нижний колонтитул 5">
            <a:extLst>
              <a:ext uri="{FF2B5EF4-FFF2-40B4-BE49-F238E27FC236}">
                <a16:creationId xmlns="" xmlns:a16="http://schemas.microsoft.com/office/drawing/2014/main"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55995E15-1A87-43F0-9983-D156DB3AE3D4}"/>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8" name="Нижний колонтитул 7">
            <a:extLst>
              <a:ext uri="{FF2B5EF4-FFF2-40B4-BE49-F238E27FC236}">
                <a16:creationId xmlns="" xmlns:a16="http://schemas.microsoft.com/office/drawing/2014/main"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901D47AB-3BD7-424A-A796-BB161CF57449}"/>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4" name="Нижний колонтитул 3">
            <a:extLst>
              <a:ext uri="{FF2B5EF4-FFF2-40B4-BE49-F238E27FC236}">
                <a16:creationId xmlns="" xmlns:a16="http://schemas.microsoft.com/office/drawing/2014/main"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06C29B13-3E5C-46F0-A823-F33D540F3E16}"/>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3" name="Нижний колонтитул 2">
            <a:extLst>
              <a:ext uri="{FF2B5EF4-FFF2-40B4-BE49-F238E27FC236}">
                <a16:creationId xmlns="" xmlns:a16="http://schemas.microsoft.com/office/drawing/2014/main"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3C875869-43D1-4EA2-A0AB-2E5E194A4240}"/>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6" name="Нижний колонтитул 5">
            <a:extLst>
              <a:ext uri="{FF2B5EF4-FFF2-40B4-BE49-F238E27FC236}">
                <a16:creationId xmlns="" xmlns:a16="http://schemas.microsoft.com/office/drawing/2014/main"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DAA86078-E0BB-4EAF-BE97-AFE34FB78F9A}"/>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6" name="Нижний колонтитул 5">
            <a:extLst>
              <a:ext uri="{FF2B5EF4-FFF2-40B4-BE49-F238E27FC236}">
                <a16:creationId xmlns="" xmlns:a16="http://schemas.microsoft.com/office/drawing/2014/main"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331F93CA-E619-4D30-84C4-F0EE705C3161}"/>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4F22CEBC-8441-45EE-84F1-77262CBE18CB}"/>
              </a:ext>
            </a:extLst>
          </p:cNvPr>
          <p:cNvSpPr>
            <a:spLocks noGrp="1"/>
          </p:cNvSpPr>
          <p:nvPr>
            <p:ph type="dt" sz="half" idx="10"/>
          </p:nvPr>
        </p:nvSpPr>
        <p:spPr/>
        <p:txBody>
          <a:body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28.10.2021</a:t>
            </a:fld>
            <a:endParaRPr lang="ru-RU"/>
          </a:p>
        </p:txBody>
      </p:sp>
      <p:sp>
        <p:nvSpPr>
          <p:cNvPr id="5" name="Нижний колонтитул 4">
            <a:extLst>
              <a:ext uri="{FF2B5EF4-FFF2-40B4-BE49-F238E27FC236}">
                <a16:creationId xmlns="" xmlns:a16="http://schemas.microsoft.com/office/drawing/2014/main"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 xmlns:a16="http://schemas.microsoft.com/office/drawing/2014/main"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5082803" y="5554330"/>
            <a:ext cx="7065000" cy="610338"/>
          </a:xfrm>
        </p:spPr>
        <p:txBody>
          <a:bodyPr>
            <a:noAutofit/>
          </a:bodyPr>
          <a:lstStyle/>
          <a:p>
            <a:r>
              <a:rPr lang="en-US" sz="3200" dirty="0" smtClean="0"/>
              <a:t>Medical Device Quality Management Systems </a:t>
            </a:r>
            <a:r>
              <a:rPr lang="ru-RU" sz="3200" dirty="0" smtClean="0"/>
              <a:t/>
            </a:r>
            <a:br>
              <a:rPr lang="ru-RU" sz="3200" dirty="0" smtClean="0"/>
            </a:br>
            <a:r>
              <a:rPr lang="en-US" sz="3200" dirty="0" smtClean="0"/>
              <a:t>Strategy and Techniques for Improving Efficiency and Effectiveness</a:t>
            </a:r>
            <a:r>
              <a:rPr lang="en-US" sz="2800" dirty="0" smtClean="0"/>
              <a:t/>
            </a:r>
            <a:br>
              <a:rPr lang="en-US" sz="2800" dirty="0" smtClean="0"/>
            </a:br>
            <a:r>
              <a:rPr lang="ru-RU" sz="3200" dirty="0" smtClean="0"/>
              <a:t>Стратегия систем управления качеством медицинских изделий и методы повышения эффективности и результативности</a:t>
            </a:r>
            <a:r>
              <a:rPr lang="en-US" sz="3200" dirty="0" smtClean="0"/>
              <a:t/>
            </a:r>
            <a:br>
              <a:rPr lang="en-US" sz="3200" dirty="0" smtClean="0"/>
            </a:br>
            <a:r>
              <a:rPr lang="ru-RU" sz="3200" dirty="0" smtClean="0"/>
              <a:t/>
            </a:r>
            <a:br>
              <a:rPr lang="ru-RU" sz="3200" dirty="0" smtClean="0"/>
            </a:br>
            <a:r>
              <a:rPr lang="en-US" sz="3200" dirty="0"/>
              <a:t>Course</a:t>
            </a:r>
            <a:r>
              <a:rPr lang="en-US" sz="3200" dirty="0" smtClean="0"/>
              <a:t>№</a:t>
            </a:r>
            <a:r>
              <a:rPr lang="ru-RU" sz="3200" dirty="0" smtClean="0"/>
              <a:t>9</a:t>
            </a:r>
            <a:r>
              <a:rPr lang="en-US" sz="3200" dirty="0" smtClean="0"/>
              <a:t>: </a:t>
            </a:r>
            <a:r>
              <a:rPr lang="en-US" sz="3200" dirty="0"/>
              <a:t>Suitable planning for the </a:t>
            </a:r>
            <a:r>
              <a:rPr lang="en-US" sz="3200" dirty="0" smtClean="0"/>
              <a:t>organization`s </a:t>
            </a:r>
            <a:r>
              <a:rPr lang="en-US" sz="3200" dirty="0"/>
              <a:t>operations</a:t>
            </a:r>
            <a:r>
              <a:rPr lang="en-US" sz="3200" dirty="0" smtClean="0"/>
              <a:t>.</a:t>
            </a:r>
            <a:br>
              <a:rPr lang="en-US" sz="3200" dirty="0" smtClean="0"/>
            </a:br>
            <a:r>
              <a:rPr lang="ru-RU" sz="3200" dirty="0" smtClean="0"/>
              <a:t>Курс</a:t>
            </a:r>
            <a:r>
              <a:rPr lang="en-US" sz="3200" dirty="0" smtClean="0"/>
              <a:t>№</a:t>
            </a:r>
            <a:r>
              <a:rPr lang="ru-RU" sz="3200" dirty="0" smtClean="0"/>
              <a:t>9</a:t>
            </a:r>
            <a:r>
              <a:rPr lang="en-US" sz="3200" dirty="0" smtClean="0"/>
              <a:t>: </a:t>
            </a:r>
            <a:r>
              <a:rPr lang="ru-RU" sz="3200" dirty="0"/>
              <a:t>Подходящее планирование деятельности организации. </a:t>
            </a:r>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6" name="Подзаголовок 5"/>
          <p:cNvSpPr>
            <a:spLocks noGrp="1"/>
          </p:cNvSpPr>
          <p:nvPr>
            <p:ph type="subTitle" idx="1"/>
          </p:nvPr>
        </p:nvSpPr>
        <p:spPr>
          <a:xfrm>
            <a:off x="-609000" y="645207"/>
            <a:ext cx="9144000" cy="1655762"/>
          </a:xfrm>
        </p:spPr>
        <p:txBody>
          <a:bodyPr/>
          <a:lstStyle/>
          <a:p>
            <a:r>
              <a:rPr lang="ru-RU" dirty="0" smtClean="0"/>
              <a:t> </a:t>
            </a:r>
            <a:endParaRPr lang="ru-RU" dirty="0"/>
          </a:p>
        </p:txBody>
      </p:sp>
      <p:sp>
        <p:nvSpPr>
          <p:cNvPr id="7" name="Прямоугольник 6"/>
          <p:cNvSpPr/>
          <p:nvPr/>
        </p:nvSpPr>
        <p:spPr>
          <a:xfrm>
            <a:off x="86412" y="3409047"/>
            <a:ext cx="5360030" cy="215444"/>
          </a:xfrm>
          <a:prstGeom prst="rect">
            <a:avLst/>
          </a:prstGeom>
        </p:spPr>
        <p:txBody>
          <a:bodyPr wrap="square">
            <a:spAutoFit/>
          </a:bodyPr>
          <a:lstStyle/>
          <a:p>
            <a:r>
              <a:rPr lang="en-US" sz="800" b="1"/>
              <a:t>https://guruvayoorlive.in/wp-content/uploads/2018/01/operations-manager.jpg</a:t>
            </a:r>
            <a:endParaRPr lang="ru-RU" sz="800" dirty="0"/>
          </a:p>
        </p:txBody>
      </p:sp>
      <p:pic>
        <p:nvPicPr>
          <p:cNvPr id="21" name="Рисунок 20" descr="Operations Manager"/>
          <p:cNvPicPr/>
          <p:nvPr/>
        </p:nvPicPr>
        <p:blipFill>
          <a:blip r:embed="rId3">
            <a:extLst>
              <a:ext uri="{28A0092B-C50C-407E-A947-70E740481C1C}">
                <a14:useLocalDpi xmlns:a14="http://schemas.microsoft.com/office/drawing/2010/main" val="0"/>
              </a:ext>
            </a:extLst>
          </a:blip>
          <a:srcRect/>
          <a:stretch>
            <a:fillRect/>
          </a:stretch>
        </p:blipFill>
        <p:spPr bwMode="auto">
          <a:xfrm>
            <a:off x="820" y="138796"/>
            <a:ext cx="5081983" cy="32057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9CB5E0D7-A100-4360-B842-E165E2E10A95}"/>
              </a:ext>
            </a:extLst>
          </p:cNvPr>
          <p:cNvSpPr>
            <a:spLocks noGrp="1"/>
          </p:cNvSpPr>
          <p:nvPr>
            <p:ph type="title"/>
          </p:nvPr>
        </p:nvSpPr>
        <p:spPr>
          <a:xfrm>
            <a:off x="8211000" y="195258"/>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 xmlns:a16="http://schemas.microsoft.com/office/drawing/2014/main" id="{A98C920F-FE29-4D43-90EC-355F494088EC}"/>
              </a:ext>
            </a:extLst>
          </p:cNvPr>
          <p:cNvSpPr>
            <a:spLocks noGrp="1"/>
          </p:cNvSpPr>
          <p:nvPr>
            <p:ph type="body" sz="quarter" idx="11"/>
          </p:nvPr>
        </p:nvSpPr>
        <p:spPr>
          <a:xfrm>
            <a:off x="5104077" y="603300"/>
            <a:ext cx="7087923" cy="2115412"/>
          </a:xfrm>
        </p:spPr>
        <p:txBody>
          <a:bodyPr>
            <a:noAutofit/>
          </a:bodyPr>
          <a:lstStyle/>
          <a:p>
            <a:pPr marL="0" indent="0" algn="just">
              <a:buNone/>
            </a:pPr>
            <a:r>
              <a:rPr lang="ru-RU" sz="2000" dirty="0"/>
              <a:t>От организации требуется поддерживать результаты планирования, подходящие для деятельности организации. Другими словами, выходы, которые организация может поддерживать и которые будут поддерживать ее процессы. Поскольку я поддерживаю и рекомендую использовать план качества, я постараюсь описать, как поддерживать его в эффективном состоянии. Результат планирования качества, то есть формат, инструменты и средства, с помощью которых вы будете применять план качества, может варьироваться в зависимости от характера медицинского изделия, характера деятельности по реализации, применимых нормативных требований и ожиданий. , а также потребности клиентов или поставщиков. </a:t>
            </a:r>
            <a:endParaRPr lang="ru-RU" sz="1900" dirty="0"/>
          </a:p>
        </p:txBody>
      </p:sp>
      <p:sp>
        <p:nvSpPr>
          <p:cNvPr id="4" name="Прямоугольник 3"/>
          <p:cNvSpPr/>
          <p:nvPr/>
        </p:nvSpPr>
        <p:spPr>
          <a:xfrm>
            <a:off x="0" y="6534000"/>
            <a:ext cx="6096000" cy="230832"/>
          </a:xfrm>
          <a:prstGeom prst="rect">
            <a:avLst/>
          </a:prstGeom>
        </p:spPr>
        <p:txBody>
          <a:bodyPr>
            <a:spAutoFit/>
          </a:bodyPr>
          <a:lstStyle/>
          <a:p>
            <a:r>
              <a:rPr lang="en-US" sz="900"/>
              <a:t>http://therealtimegroup.com/wp-content/uploads/2020/01/zmorph-multitool-3d-printer-p1m4B-lhS9Y-unsplash.jpg</a:t>
            </a:r>
            <a:endParaRPr lang="ru-RU" sz="900" dirty="0"/>
          </a:p>
        </p:txBody>
      </p:sp>
      <p:sp>
        <p:nvSpPr>
          <p:cNvPr id="3" name="Прямоугольник 2"/>
          <p:cNvSpPr/>
          <p:nvPr/>
        </p:nvSpPr>
        <p:spPr>
          <a:xfrm>
            <a:off x="0" y="4359210"/>
            <a:ext cx="11957506" cy="1938992"/>
          </a:xfrm>
          <a:prstGeom prst="rect">
            <a:avLst/>
          </a:prstGeom>
        </p:spPr>
        <p:txBody>
          <a:bodyPr wrap="square">
            <a:spAutoFit/>
          </a:bodyPr>
          <a:lstStyle/>
          <a:p>
            <a:pPr algn="just"/>
            <a:r>
              <a:rPr lang="ru-RU" sz="2000" dirty="0"/>
              <a:t>Стандарт </a:t>
            </a:r>
            <a:r>
              <a:rPr lang="en-US" sz="2000" dirty="0"/>
              <a:t>ISO</a:t>
            </a:r>
            <a:r>
              <a:rPr lang="ru-RU" sz="2000" dirty="0"/>
              <a:t> 13485 требует документировать метод или поддерживать любую документированную информацию, относящуюся к этому методу. В ходе аудита вам нужно будет доказать, что такой метод был разработан и реализован. В качестве практического плана качества я бы использовал обычный стол, чтобы сделать его понятным и удобным. Моя цель - создать таблицу, с помощью которой каждый пользователь </a:t>
            </a:r>
            <a:r>
              <a:rPr lang="en-US" sz="2000" dirty="0"/>
              <a:t>QMS </a:t>
            </a:r>
            <a:r>
              <a:rPr lang="ru-RU" sz="2000" dirty="0"/>
              <a:t>может найти свой объем в реализации продукта, понять, какие действия и операции он или она должен выполнить, какие инструменты и информация доступны и какие результаты ожидаются. его или ее. </a:t>
            </a:r>
          </a:p>
        </p:txBody>
      </p:sp>
      <p:pic>
        <p:nvPicPr>
          <p:cNvPr id="1026" name="Picture 2" descr="How to Structure Your Sales Organization for Success | Lucidchart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00" y="684000"/>
            <a:ext cx="4870000" cy="34394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a:xfrm>
            <a:off x="13132269" y="2180009"/>
            <a:ext cx="773631" cy="388944"/>
          </a:xfrm>
        </p:spPr>
        <p:txBody>
          <a:bodyPr>
            <a:normAutofit fontScale="92500" lnSpcReduction="20000"/>
          </a:bodyPr>
          <a:lstStyle/>
          <a:p>
            <a:pPr marL="0" indent="0">
              <a:buNone/>
            </a:pPr>
            <a:r>
              <a:rPr lang="en-US" dirty="0" smtClean="0"/>
              <a:t> </a:t>
            </a:r>
            <a:endParaRPr lang="ru-RU" dirty="0"/>
          </a:p>
        </p:txBody>
      </p:sp>
      <p:sp>
        <p:nvSpPr>
          <p:cNvPr id="6" name="Прямоугольник 5"/>
          <p:cNvSpPr/>
          <p:nvPr/>
        </p:nvSpPr>
        <p:spPr>
          <a:xfrm>
            <a:off x="19454" y="581706"/>
            <a:ext cx="8101546" cy="3785652"/>
          </a:xfrm>
          <a:prstGeom prst="rect">
            <a:avLst/>
          </a:prstGeom>
        </p:spPr>
        <p:txBody>
          <a:bodyPr wrap="square" numCol="1">
            <a:spAutoFit/>
          </a:bodyPr>
          <a:lstStyle/>
          <a:p>
            <a:pPr algn="just"/>
            <a:r>
              <a:rPr lang="ru-RU" sz="2000" dirty="0"/>
              <a:t>Определяя требования к продукту, организация точно определяет, каковы спецификации продукта, чтобы впоследствии оценить, соответствует ли он этим спецификациям. Это определение позволяет позже проверить его осуществимость и способность поставлять продукт в соответствии с ожиданиями и спецификациями клиента. Таким образом, необходимо проанализировать все требования, исходящие от различных входов и условий - от потребителей, регулирующих органов, безопасности и организаций. Требования к продукту - это набор входных данных для установки критериев его </a:t>
            </a:r>
            <a:r>
              <a:rPr lang="ru-RU" sz="2000" dirty="0" err="1"/>
              <a:t>валидации</a:t>
            </a:r>
            <a:r>
              <a:rPr lang="ru-RU" sz="2000" dirty="0"/>
              <a:t> и верификации. Чтобы точно идентифицировать их, организации необходимо разработать метод сбора и анализа этих входных данных. Давайте рассмотрим требования стандарта </a:t>
            </a:r>
            <a:r>
              <a:rPr lang="en-US" sz="2000" dirty="0"/>
              <a:t>ISO</a:t>
            </a:r>
            <a:r>
              <a:rPr lang="ru-RU" sz="2000" dirty="0"/>
              <a:t> 13485.</a:t>
            </a:r>
          </a:p>
        </p:txBody>
      </p:sp>
      <p:sp>
        <p:nvSpPr>
          <p:cNvPr id="5" name="Прямоугольник 4"/>
          <p:cNvSpPr/>
          <p:nvPr/>
        </p:nvSpPr>
        <p:spPr>
          <a:xfrm>
            <a:off x="63920" y="61535"/>
            <a:ext cx="5061642" cy="461665"/>
          </a:xfrm>
          <a:prstGeom prst="rect">
            <a:avLst/>
          </a:prstGeom>
        </p:spPr>
        <p:txBody>
          <a:bodyPr wrap="none">
            <a:spAutoFit/>
          </a:bodyPr>
          <a:lstStyle/>
          <a:p>
            <a:r>
              <a:rPr lang="ru-RU" sz="2400" dirty="0">
                <a:ea typeface="Calibri" panose="020F0502020204030204" pitchFamily="34" charset="0"/>
                <a:cs typeface="Sakkal Majalla"/>
              </a:rPr>
              <a:t>Определение требований к продукту</a:t>
            </a:r>
            <a:endParaRPr lang="ru-RU" sz="2400" dirty="0"/>
          </a:p>
        </p:txBody>
      </p:sp>
      <p:pic>
        <p:nvPicPr>
          <p:cNvPr id="2050" name="Picture 2" descr="What is PRD? Product Requirements Document &amp;amp; How To Use It | ReQtes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7419" t="14305" r="28469" b="8500"/>
          <a:stretch/>
        </p:blipFill>
        <p:spPr bwMode="auto">
          <a:xfrm>
            <a:off x="8021831" y="292367"/>
            <a:ext cx="3870000" cy="4514997"/>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8161383" y="146232"/>
            <a:ext cx="6096000" cy="230832"/>
          </a:xfrm>
          <a:prstGeom prst="rect">
            <a:avLst/>
          </a:prstGeom>
        </p:spPr>
        <p:txBody>
          <a:bodyPr>
            <a:spAutoFit/>
          </a:bodyPr>
          <a:lstStyle/>
          <a:p>
            <a:r>
              <a:rPr lang="ru-RU" sz="900" dirty="0"/>
              <a:t>https://reqtest.com/wp-content/uploads/2020/04/Product-Requirements.jpg</a:t>
            </a:r>
          </a:p>
        </p:txBody>
      </p:sp>
      <p:sp>
        <p:nvSpPr>
          <p:cNvPr id="8" name="Прямоугольник 7"/>
          <p:cNvSpPr/>
          <p:nvPr/>
        </p:nvSpPr>
        <p:spPr>
          <a:xfrm>
            <a:off x="63920" y="4453451"/>
            <a:ext cx="11827911" cy="2195216"/>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Организация должна определять требования к продукции, определенные потребителем. Решение также относится к доставке и пост поставке.</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Организация должна определить требования к продукции, которые не выражены или не представлены потребителем, но необходимы для достижения предполагаемого использования продукции.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Организация должна определить нормативные требования, применимые к медицинскому изделию и процессам его реализации</a:t>
            </a:r>
            <a:r>
              <a:rPr lang="ru-RU" sz="2000" dirty="0" smtClean="0">
                <a:ea typeface="Calibri" panose="020F0502020204030204" pitchFamily="34" charset="0"/>
                <a:cs typeface="Sakkal Majalla"/>
              </a:rPr>
              <a:t>.</a:t>
            </a:r>
            <a:endParaRPr lang="ru-RU" sz="16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a:extLst>
              <a:ext uri="{FF2B5EF4-FFF2-40B4-BE49-F238E27FC236}">
                <a16:creationId xmlns="" xmlns:a16="http://schemas.microsoft.com/office/drawing/2014/main"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2" name="Прямоугольник 1"/>
          <p:cNvSpPr/>
          <p:nvPr/>
        </p:nvSpPr>
        <p:spPr>
          <a:xfrm>
            <a:off x="161760" y="1128202"/>
            <a:ext cx="2025581" cy="446276"/>
          </a:xfrm>
          <a:prstGeom prst="rect">
            <a:avLst/>
          </a:prstGeom>
        </p:spPr>
        <p:txBody>
          <a:bodyPr wrap="square">
            <a:spAutoFit/>
          </a:bodyPr>
          <a:lstStyle/>
          <a:p>
            <a:pPr indent="449580" algn="just">
              <a:lnSpc>
                <a:spcPct val="115000"/>
              </a:lnSpc>
              <a:spcAft>
                <a:spcPts val="1000"/>
              </a:spcAft>
            </a:pPr>
            <a:r>
              <a:rPr lang="en-US" sz="2000" dirty="0" smtClean="0"/>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54074" y="351692"/>
            <a:ext cx="11919240" cy="6555641"/>
          </a:xfrm>
          <a:prstGeom prst="rect">
            <a:avLst/>
          </a:prstGeom>
        </p:spPr>
        <p:txBody>
          <a:bodyPr wrap="square">
            <a:spAutoFit/>
          </a:bodyPr>
          <a:lstStyle/>
          <a:p>
            <a:pPr algn="just"/>
            <a:r>
              <a:rPr lang="ru-RU" sz="2100" dirty="0" smtClean="0"/>
              <a:t>	Основная </a:t>
            </a:r>
            <a:r>
              <a:rPr lang="ru-RU" sz="2100" dirty="0"/>
              <a:t>цель этого раздела - определение требований, относящихся к продукции, состоит в том, чтобы гарантировать, что все требования ясны, задокументированы и распространены среди соответствующих сторон в организации или сторонах, которые принимают участие в реализации MD и связанных с ним действий после поставки. Стандарт знакомит нас с несколькими основными типами требований, которые необходимо учитывать при определении требований, связанных с продуктом</a:t>
            </a:r>
            <a:r>
              <a:rPr lang="ru-RU" sz="2100" dirty="0" smtClean="0"/>
              <a:t>. </a:t>
            </a:r>
            <a:r>
              <a:rPr lang="ru-RU" sz="2100" dirty="0"/>
              <a:t>Их изучение приблизит вас к точному определению требований. Стандартных требований к документированию процесса нет. Однако во время аудита вам нужно будет доказать, что все требования к продукту ясны и определены</a:t>
            </a:r>
            <a:r>
              <a:rPr lang="ru-RU" sz="2100" dirty="0" smtClean="0"/>
              <a:t>.</a:t>
            </a:r>
          </a:p>
          <a:p>
            <a:pPr algn="just"/>
            <a:r>
              <a:rPr lang="ru-RU" sz="2100" dirty="0" smtClean="0"/>
              <a:t>	В </a:t>
            </a:r>
            <a:r>
              <a:rPr lang="ru-RU" sz="2100" dirty="0"/>
              <a:t>предыдущем пункте - Файл медицинского устройства, организация должна управлять одним или несколькими файлами для каждого медицинского устройства, чтобы поддерживать документы, необходимые для подтверждения соответствия требованиям стандарта ISO 13485 и применимым нормативным требованиям. Этот файл включает:</a:t>
            </a:r>
          </a:p>
          <a:p>
            <a:pPr marL="800100" lvl="1" indent="-342900" algn="just">
              <a:buFont typeface="Wingdings" panose="05000000000000000000" pitchFamily="2" charset="2"/>
              <a:buChar char="Ø"/>
            </a:pPr>
            <a:r>
              <a:rPr lang="ru-RU" sz="2100" dirty="0"/>
              <a:t>Описание медицинского устройства.</a:t>
            </a:r>
          </a:p>
          <a:p>
            <a:pPr marL="800100" lvl="1" indent="-342900" algn="just">
              <a:buFont typeface="Wingdings" panose="05000000000000000000" pitchFamily="2" charset="2"/>
              <a:buChar char="Ø"/>
            </a:pPr>
            <a:r>
              <a:rPr lang="ru-RU" sz="2100" dirty="0"/>
              <a:t>Технические характеристики продукта</a:t>
            </a:r>
          </a:p>
          <a:p>
            <a:pPr marL="800100" lvl="1" indent="-342900" algn="just">
              <a:buFont typeface="Wingdings" panose="05000000000000000000" pitchFamily="2" charset="2"/>
              <a:buChar char="Ø"/>
            </a:pPr>
            <a:r>
              <a:rPr lang="ru-RU" sz="2100" dirty="0"/>
              <a:t>Требования к процедурам производства, упаковки, хранения, обращения, распределения, установки и обслуживания.</a:t>
            </a:r>
          </a:p>
          <a:p>
            <a:pPr marL="800100" lvl="1" indent="-342900" algn="just">
              <a:buFont typeface="Wingdings" panose="05000000000000000000" pitchFamily="2" charset="2"/>
              <a:buChar char="Ø"/>
            </a:pPr>
            <a:r>
              <a:rPr lang="ru-RU" sz="2100" dirty="0"/>
              <a:t>Процедуры измерения и мониторинга.</a:t>
            </a:r>
          </a:p>
          <a:p>
            <a:pPr algn="just"/>
            <a:r>
              <a:rPr lang="ru-RU" sz="2100" dirty="0" smtClean="0"/>
              <a:t>Определение </a:t>
            </a:r>
            <a:r>
              <a:rPr lang="ru-RU" sz="2100" dirty="0"/>
              <a:t>требований к продукту будет служить входными данными для содержимого этого файла.</a:t>
            </a:r>
          </a:p>
          <a:p>
            <a:pPr algn="just"/>
            <a:endParaRPr lang="ru-RU" sz="2100" dirty="0"/>
          </a:p>
        </p:txBody>
      </p:sp>
      <p:sp>
        <p:nvSpPr>
          <p:cNvPr id="7" name="Заголовок 6"/>
          <p:cNvSpPr>
            <a:spLocks noGrp="1"/>
          </p:cNvSpPr>
          <p:nvPr>
            <p:ph type="title"/>
          </p:nvPr>
        </p:nvSpPr>
        <p:spPr/>
        <p:txBody>
          <a:bodyPr/>
          <a:lstStyle/>
          <a:p>
            <a:r>
              <a:rPr lang="en-US" dirty="0" smtClean="0"/>
              <a:t> </a:t>
            </a:r>
            <a:endParaRPr lang="ru-RU"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8600" y="155796"/>
            <a:ext cx="7110000" cy="450000"/>
          </a:xfrm>
        </p:spPr>
        <p:txBody>
          <a:bodyPr numCol="1">
            <a:normAutofit/>
          </a:bodyPr>
          <a:lstStyle/>
          <a:p>
            <a:pPr marL="0" indent="0" algn="just">
              <a:buNone/>
            </a:pPr>
            <a:r>
              <a:rPr lang="ru-RU" sz="2000" dirty="0"/>
              <a:t>Определение требований к продукту</a:t>
            </a:r>
          </a:p>
        </p:txBody>
      </p:sp>
      <p:sp>
        <p:nvSpPr>
          <p:cNvPr id="7" name="Прямоугольник 6"/>
          <p:cNvSpPr/>
          <p:nvPr/>
        </p:nvSpPr>
        <p:spPr>
          <a:xfrm>
            <a:off x="6861000" y="6557993"/>
            <a:ext cx="6096000" cy="246221"/>
          </a:xfrm>
          <a:prstGeom prst="rect">
            <a:avLst/>
          </a:prstGeom>
        </p:spPr>
        <p:txBody>
          <a:bodyPr>
            <a:spAutoFit/>
          </a:bodyPr>
          <a:lstStyle/>
          <a:p>
            <a:r>
              <a:rPr lang="en-US" sz="1000"/>
              <a:t>https://glints.com/id/lowongan/wp-content/uploads/2020/08/Product-Requirement-Document.jpg</a:t>
            </a:r>
            <a:endParaRPr lang="ru-RU" sz="1000" dirty="0"/>
          </a:p>
        </p:txBody>
      </p:sp>
      <p:sp>
        <p:nvSpPr>
          <p:cNvPr id="6" name="Прямоугольник 5"/>
          <p:cNvSpPr/>
          <p:nvPr/>
        </p:nvSpPr>
        <p:spPr>
          <a:xfrm>
            <a:off x="-421372" y="494214"/>
            <a:ext cx="7822371" cy="3277820"/>
          </a:xfrm>
          <a:prstGeom prst="rect">
            <a:avLst/>
          </a:prstGeom>
        </p:spPr>
        <p:txBody>
          <a:bodyPr wrap="square">
            <a:spAutoFit/>
          </a:bodyPr>
          <a:lstStyle/>
          <a:p>
            <a:pPr marL="457200" algn="just">
              <a:lnSpc>
                <a:spcPct val="115000"/>
              </a:lnSpc>
              <a:spcAft>
                <a:spcPts val="0"/>
              </a:spcAft>
            </a:pPr>
            <a:r>
              <a:rPr lang="ru-RU" dirty="0">
                <a:latin typeface="Bahnschrift Light" panose="020B0502040204020203" pitchFamily="34" charset="0"/>
                <a:ea typeface="Calibri" panose="020F0502020204030204" pitchFamily="34" charset="0"/>
                <a:cs typeface="Sakkal Majalla"/>
              </a:rPr>
              <a:t>Требования к медицинскому устройству - это набор входных данных, которые должны соответствовать ожиданиям клиентов, требованиям безопасности и нормативным требованиям. Требования должны относиться ко всему жизненному циклу медицинского изделия - разработке, закупке материалов и деталей, реализации, хранению, транспортировке и деятельности после доставки. Чтобы точно идентифицировать их, организация должна создать метод, который собирает и анализирует эти входные данные. Цели заключаются в том, чтобы полностью понять эти ожидания и предотвратить несоблюдение требований. </a:t>
            </a:r>
            <a:endParaRPr lang="ru-RU" dirty="0"/>
          </a:p>
        </p:txBody>
      </p:sp>
      <p:sp>
        <p:nvSpPr>
          <p:cNvPr id="8" name="Прямоугольник 7"/>
          <p:cNvSpPr/>
          <p:nvPr/>
        </p:nvSpPr>
        <p:spPr>
          <a:xfrm>
            <a:off x="100147" y="3681821"/>
            <a:ext cx="12081882" cy="2876172"/>
          </a:xfrm>
          <a:prstGeom prst="rect">
            <a:avLst/>
          </a:prstGeom>
        </p:spPr>
        <p:txBody>
          <a:bodyPr wrap="square">
            <a:spAutoFit/>
          </a:bodyPr>
          <a:lstStyle/>
          <a:p>
            <a:pPr marL="457200" algn="just">
              <a:lnSpc>
                <a:spcPct val="115000"/>
              </a:lnSpc>
              <a:spcAft>
                <a:spcPts val="0"/>
              </a:spcAft>
            </a:pPr>
            <a:r>
              <a:rPr lang="ru-RU" dirty="0">
                <a:latin typeface="Bahnschrift Light" panose="020B0502040204020203" pitchFamily="34" charset="0"/>
                <a:ea typeface="Calibri" panose="020F0502020204030204" pitchFamily="34" charset="0"/>
                <a:cs typeface="Sakkal Majalla"/>
              </a:rPr>
              <a:t>На требования к продукту могут влиять несколько параметров:</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Требования, определенные в контракте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Требования безопасности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Нормативные требования или директивы относительно требований, касающихся проектирования и производства устройств.</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Результаты клинических исследований.</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Известные потребности и ожидания клиента.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r>
              <a:rPr lang="ru-RU" dirty="0" smtClean="0">
                <a:latin typeface="Bahnschrift Light" panose="020B0502040204020203" pitchFamily="34" charset="0"/>
                <a:ea typeface="Calibri" panose="020F0502020204030204" pitchFamily="34" charset="0"/>
                <a:cs typeface="Sakkal Majalla"/>
              </a:rPr>
              <a:t>Новые </a:t>
            </a:r>
            <a:r>
              <a:rPr lang="ru-RU" dirty="0">
                <a:latin typeface="Bahnschrift Light" panose="020B0502040204020203" pitchFamily="34" charset="0"/>
                <a:ea typeface="Calibri" panose="020F0502020204030204" pitchFamily="34" charset="0"/>
                <a:cs typeface="Sakkal Majalla"/>
              </a:rPr>
              <a:t>требования, возникшие в результате изменения ожиданий клиентов или предполагаемого использования медицинского устройства.</a:t>
            </a:r>
            <a:endParaRPr lang="ru-RU" dirty="0"/>
          </a:p>
        </p:txBody>
      </p:sp>
      <p:pic>
        <p:nvPicPr>
          <p:cNvPr id="9" name="Рисунок 8"/>
          <p:cNvPicPr>
            <a:picLocks noChangeAspect="1"/>
          </p:cNvPicPr>
          <p:nvPr/>
        </p:nvPicPr>
        <p:blipFill>
          <a:blip r:embed="rId2"/>
          <a:stretch>
            <a:fillRect/>
          </a:stretch>
        </p:blipFill>
        <p:spPr>
          <a:xfrm>
            <a:off x="7461207" y="605796"/>
            <a:ext cx="4660614" cy="33632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73714" y="401257"/>
            <a:ext cx="6447376" cy="3970318"/>
          </a:xfrm>
          <a:prstGeom prst="rect">
            <a:avLst/>
          </a:prstGeom>
        </p:spPr>
        <p:txBody>
          <a:bodyPr wrap="square">
            <a:spAutoFit/>
          </a:bodyPr>
          <a:lstStyle/>
          <a:p>
            <a:pPr algn="just"/>
            <a:r>
              <a:rPr lang="ru-RU" sz="2100" dirty="0"/>
              <a:t>Все эти типы требований должны быть определены и известны организации. Имейте в виду, что эти требования должны быть подтверждены на более поздних этапах реализации. Таким образом, требуется определить метод выявления и понимания потребностей и требований, связанных с продуктом, и доказательства того, способна ли организация выполнить эти требования. Метод должен включать все соответствующие стороны, которые участвуют в реализации продукта: продажа, разработка, производство, покупка и так далее.</a:t>
            </a:r>
          </a:p>
          <a:p>
            <a:pPr algn="just"/>
            <a:r>
              <a:rPr lang="ru-RU" sz="2100" dirty="0"/>
              <a:t>	</a:t>
            </a:r>
          </a:p>
        </p:txBody>
      </p:sp>
      <p:sp>
        <p:nvSpPr>
          <p:cNvPr id="5" name="Прямоугольник 4"/>
          <p:cNvSpPr/>
          <p:nvPr/>
        </p:nvSpPr>
        <p:spPr>
          <a:xfrm>
            <a:off x="40849" y="6361512"/>
            <a:ext cx="6096000" cy="230832"/>
          </a:xfrm>
          <a:prstGeom prst="rect">
            <a:avLst/>
          </a:prstGeom>
        </p:spPr>
        <p:txBody>
          <a:bodyPr>
            <a:spAutoFit/>
          </a:bodyPr>
          <a:lstStyle/>
          <a:p>
            <a:r>
              <a:rPr lang="en-US" sz="900"/>
              <a:t>https://glints.com/id/lowongan/wp-content/uploads/2020/11/top-view-businessman-signing-documents.jpg</a:t>
            </a:r>
            <a:endParaRPr lang="ru-RU" sz="900" dirty="0"/>
          </a:p>
        </p:txBody>
      </p:sp>
      <p:sp>
        <p:nvSpPr>
          <p:cNvPr id="6" name="Прямоугольник 5"/>
          <p:cNvSpPr/>
          <p:nvPr/>
        </p:nvSpPr>
        <p:spPr>
          <a:xfrm>
            <a:off x="40849" y="4105670"/>
            <a:ext cx="11994584" cy="2354491"/>
          </a:xfrm>
          <a:prstGeom prst="rect">
            <a:avLst/>
          </a:prstGeom>
        </p:spPr>
        <p:txBody>
          <a:bodyPr wrap="square">
            <a:spAutoFit/>
          </a:bodyPr>
          <a:lstStyle/>
          <a:p>
            <a:pPr algn="just"/>
            <a:r>
              <a:rPr lang="ru-RU" sz="2100" dirty="0"/>
              <a:t>Стандартных требований к документированию метода нет; однако вам будет предложено доказать, что этот метод определен и реализован. Трудно указать, как это должно быть реализовано, потому что каждый тип медицинского устройства имеет свой собственный способ определения требований. Я бы спланировал и представил ключевые инструменты, которые отражают ожидания клиентов. Требования должны быть доведены до сведения всех соответствующих сторон в организации. В случае изменения требований к продукции организация должна обеспечить обновление соответствующих документов и информирование всех соответствующих сторон.</a:t>
            </a:r>
          </a:p>
        </p:txBody>
      </p:sp>
      <p:pic>
        <p:nvPicPr>
          <p:cNvPr id="3074" name="Picture 2" descr="New partnership - Glints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49" y="399424"/>
            <a:ext cx="5518522" cy="36790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266000" y="6534000"/>
            <a:ext cx="6096000" cy="230832"/>
          </a:xfrm>
          <a:prstGeom prst="rect">
            <a:avLst/>
          </a:prstGeom>
        </p:spPr>
        <p:txBody>
          <a:bodyPr>
            <a:spAutoFit/>
          </a:bodyPr>
          <a:lstStyle/>
          <a:p>
            <a:r>
              <a:rPr lang="en-US" sz="900" dirty="0"/>
              <a:t>https://www.netclipart.com/pp/m/11-111721_clip-free-library-kaleigh-garner-digital-resume-and.png</a:t>
            </a:r>
            <a:endParaRPr lang="ru-RU" sz="900" dirty="0"/>
          </a:p>
        </p:txBody>
      </p:sp>
      <p:sp>
        <p:nvSpPr>
          <p:cNvPr id="5" name="Прямоугольник 4"/>
          <p:cNvSpPr/>
          <p:nvPr/>
        </p:nvSpPr>
        <p:spPr>
          <a:xfrm>
            <a:off x="381000" y="202808"/>
            <a:ext cx="3565977" cy="558743"/>
          </a:xfrm>
          <a:prstGeom prst="rect">
            <a:avLst/>
          </a:prstGeom>
        </p:spPr>
        <p:txBody>
          <a:bodyPr wrap="none">
            <a:spAutoFit/>
          </a:bodyPr>
          <a:lstStyle/>
          <a:p>
            <a:pPr algn="ctr">
              <a:lnSpc>
                <a:spcPct val="115000"/>
              </a:lnSpc>
              <a:spcAft>
                <a:spcPts val="1000"/>
              </a:spcAft>
            </a:pPr>
            <a:r>
              <a:rPr lang="ru-RU" sz="2800" dirty="0">
                <a:ea typeface="Calibri" panose="020F0502020204030204" pitchFamily="34" charset="0"/>
                <a:cs typeface="Sakkal Majalla"/>
              </a:rPr>
              <a:t>Требования заказчика</a:t>
            </a:r>
            <a:endParaRPr lang="ru-RU" sz="2000" dirty="0">
              <a:effectLst/>
              <a:ea typeface="Calibri" panose="020F0502020204030204" pitchFamily="34" charset="0"/>
              <a:cs typeface="Times New Roman" panose="02020603050405020304" pitchFamily="18" charset="0"/>
            </a:endParaRPr>
          </a:p>
        </p:txBody>
      </p:sp>
      <p:sp>
        <p:nvSpPr>
          <p:cNvPr id="6" name="Прямоугольник 5"/>
          <p:cNvSpPr/>
          <p:nvPr/>
        </p:nvSpPr>
        <p:spPr>
          <a:xfrm>
            <a:off x="381000" y="1311577"/>
            <a:ext cx="6255000" cy="2554545"/>
          </a:xfrm>
          <a:prstGeom prst="rect">
            <a:avLst/>
          </a:prstGeom>
        </p:spPr>
        <p:txBody>
          <a:bodyPr wrap="square">
            <a:spAutoFit/>
          </a:bodyPr>
          <a:lstStyle/>
          <a:p>
            <a:pPr algn="just"/>
            <a:r>
              <a:rPr lang="ru-RU" sz="2000" dirty="0">
                <a:ea typeface="Calibri" panose="020F0502020204030204" pitchFamily="34" charset="0"/>
                <a:cs typeface="Sakkal Majalla"/>
              </a:rPr>
              <a:t>Требования к продукту определяют ожидания клиента в отношении продукта, включая требования к доставке и пост поставке; заказчик официально сообщает о своих потребностях через определенные каналы связи</a:t>
            </a:r>
            <a:r>
              <a:rPr lang="ru-RU" sz="2000" dirty="0" smtClean="0">
                <a:ea typeface="Calibri" panose="020F0502020204030204" pitchFamily="34" charset="0"/>
                <a:cs typeface="Sakkal Majalla"/>
              </a:rPr>
              <a:t>.</a:t>
            </a:r>
            <a:endParaRPr lang="en-US" sz="2000" dirty="0" smtClean="0">
              <a:ea typeface="Calibri" panose="020F0502020204030204" pitchFamily="34" charset="0"/>
              <a:cs typeface="Sakkal Majalla"/>
            </a:endParaRPr>
          </a:p>
          <a:p>
            <a:pPr algn="just"/>
            <a:endParaRPr lang="en-US" sz="2000" dirty="0">
              <a:ea typeface="Calibri" panose="020F0502020204030204" pitchFamily="34" charset="0"/>
              <a:cs typeface="Sakkal Majalla"/>
            </a:endParaRPr>
          </a:p>
          <a:p>
            <a:pPr algn="just"/>
            <a:r>
              <a:rPr lang="ru-RU" sz="2000" dirty="0" smtClean="0">
                <a:ea typeface="Calibri" panose="020F0502020204030204" pitchFamily="34" charset="0"/>
                <a:cs typeface="Sakkal Majalla"/>
              </a:rPr>
              <a:t> </a:t>
            </a:r>
            <a:r>
              <a:rPr lang="ru-RU" sz="2000" dirty="0">
                <a:ea typeface="Calibri" panose="020F0502020204030204" pitchFamily="34" charset="0"/>
                <a:cs typeface="Sakkal Majalla"/>
              </a:rPr>
              <a:t>Возможные типы требований клиентов включают</a:t>
            </a:r>
            <a:r>
              <a:rPr lang="ru-RU" sz="2000" dirty="0" smtClean="0">
                <a:ea typeface="Calibri" panose="020F0502020204030204" pitchFamily="34" charset="0"/>
                <a:cs typeface="Sakkal Majalla"/>
              </a:rPr>
              <a:t>:</a:t>
            </a:r>
            <a:endParaRPr lang="en-US" sz="2000" dirty="0" smtClean="0">
              <a:ea typeface="Calibri" panose="020F0502020204030204" pitchFamily="34" charset="0"/>
              <a:cs typeface="Sakkal Majalla"/>
            </a:endParaRPr>
          </a:p>
          <a:p>
            <a:pPr algn="just"/>
            <a:endParaRPr lang="en-US" sz="2000" dirty="0" smtClean="0">
              <a:ea typeface="Calibri" panose="020F0502020204030204" pitchFamily="34" charset="0"/>
              <a:cs typeface="Sakkal Majalla"/>
            </a:endParaRPr>
          </a:p>
          <a:p>
            <a:pPr algn="just"/>
            <a:endParaRPr lang="ru-RU" sz="2000" dirty="0"/>
          </a:p>
        </p:txBody>
      </p:sp>
      <p:sp>
        <p:nvSpPr>
          <p:cNvPr id="8" name="Прямоугольник 7"/>
          <p:cNvSpPr/>
          <p:nvPr/>
        </p:nvSpPr>
        <p:spPr>
          <a:xfrm>
            <a:off x="161630" y="3881992"/>
            <a:ext cx="11694370" cy="2652008"/>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Требования к продукту, такие как функциональность, качество, производительность, безопасность, предполагаемое использование.</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Технические характеристики материалов, деталей, компонентов, процессов, использование определенного оборудования и квалификация персонала.</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Результаты клинических исследований.</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smtClean="0">
                <a:ea typeface="Calibri" panose="020F0502020204030204" pitchFamily="34" charset="0"/>
                <a:cs typeface="Sakkal Majalla"/>
              </a:rPr>
              <a:t>Обучение </a:t>
            </a:r>
            <a:r>
              <a:rPr lang="ru-RU" sz="2000" dirty="0">
                <a:ea typeface="Calibri" panose="020F0502020204030204" pitchFamily="34" charset="0"/>
                <a:cs typeface="Sakkal Majalla"/>
              </a:rPr>
              <a:t>после родов и после внесения изменений в медицинское устройство.</a:t>
            </a:r>
            <a:endParaRPr lang="ru-RU" sz="2000" dirty="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Ø"/>
            </a:pPr>
            <a:r>
              <a:rPr lang="ru-RU" sz="2000" dirty="0">
                <a:ea typeface="Calibri" panose="020F0502020204030204" pitchFamily="34" charset="0"/>
                <a:cs typeface="Sakkal Majalla"/>
              </a:rPr>
              <a:t>Утилизация медицинского изделия</a:t>
            </a:r>
            <a:r>
              <a:rPr lang="en-US" sz="2000" dirty="0">
                <a:ea typeface="Calibri" panose="020F0502020204030204" pitchFamily="34" charset="0"/>
                <a:cs typeface="Sakkal Majalla"/>
              </a:rPr>
              <a:t>.</a:t>
            </a:r>
            <a:endParaRPr lang="ru-RU" sz="2000" dirty="0"/>
          </a:p>
        </p:txBody>
      </p:sp>
      <p:pic>
        <p:nvPicPr>
          <p:cNvPr id="1026" name="Picture 2" descr="Keeping up with Customer Requirements"/>
          <p:cNvPicPr>
            <a:picLocks noChangeAspect="1" noChangeArrowheads="1"/>
          </p:cNvPicPr>
          <p:nvPr/>
        </p:nvPicPr>
        <p:blipFill rotWithShape="1">
          <a:blip r:embed="rId2">
            <a:extLst>
              <a:ext uri="{28A0092B-C50C-407E-A947-70E740481C1C}">
                <a14:useLocalDpi xmlns:a14="http://schemas.microsoft.com/office/drawing/2010/main" val="0"/>
              </a:ext>
            </a:extLst>
          </a:blip>
          <a:srcRect t="12196" b="9756"/>
          <a:stretch/>
        </p:blipFill>
        <p:spPr bwMode="auto">
          <a:xfrm>
            <a:off x="7266000" y="482180"/>
            <a:ext cx="4510248" cy="3383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2" name="Прямоугольник 1"/>
          <p:cNvSpPr/>
          <p:nvPr/>
        </p:nvSpPr>
        <p:spPr>
          <a:xfrm>
            <a:off x="8166000" y="6402864"/>
            <a:ext cx="4365000" cy="230832"/>
          </a:xfrm>
          <a:prstGeom prst="rect">
            <a:avLst/>
          </a:prstGeom>
        </p:spPr>
        <p:txBody>
          <a:bodyPr wrap="square">
            <a:spAutoFit/>
          </a:bodyPr>
          <a:lstStyle/>
          <a:p>
            <a:r>
              <a:rPr lang="en-US" sz="900"/>
              <a:t>http://www.gcspune.com/assets/img/businesssolution/customerrequirement.jpg</a:t>
            </a:r>
            <a:endParaRPr lang="ru-RU" sz="900" dirty="0"/>
          </a:p>
        </p:txBody>
      </p:sp>
      <p:sp>
        <p:nvSpPr>
          <p:cNvPr id="8" name="Прямоугольник 7"/>
          <p:cNvSpPr/>
          <p:nvPr/>
        </p:nvSpPr>
        <p:spPr>
          <a:xfrm>
            <a:off x="111000" y="314274"/>
            <a:ext cx="6096000" cy="6945491"/>
          </a:xfrm>
          <a:prstGeom prst="rect">
            <a:avLst/>
          </a:prstGeom>
        </p:spPr>
        <p:txBody>
          <a:bodyPr>
            <a:spAutoFit/>
          </a:bodyPr>
          <a:lstStyle/>
          <a:p>
            <a:pPr marL="457200" algn="just">
              <a:lnSpc>
                <a:spcPct val="115000"/>
              </a:lnSpc>
              <a:spcAft>
                <a:spcPts val="0"/>
              </a:spcAft>
            </a:pPr>
            <a:r>
              <a:rPr lang="ru-RU" sz="2000" dirty="0">
                <a:ea typeface="Calibri" panose="020F0502020204030204" pitchFamily="34" charset="0"/>
                <a:cs typeface="Sakkal Majalla"/>
              </a:rPr>
              <a:t>Чтобы обеспечить систематические средства сбора и анализа требований потребителя, организация должна разработать метод получения этих требований, который может передаваться различными способами. Это критически важная точка контакта с вашим клиентом для улавливания и понимания всех его потребностей. Требования могут быть доставлены с помощью следующего</a:t>
            </a:r>
            <a:r>
              <a:rPr lang="ru-RU" sz="2000" dirty="0" smtClean="0">
                <a:ea typeface="Calibri" panose="020F0502020204030204" pitchFamily="34" charset="0"/>
                <a:cs typeface="Sakkal Majalla"/>
              </a:rPr>
              <a:t>:</a:t>
            </a:r>
            <a:endParaRPr lang="en-US" sz="2000" dirty="0" smtClean="0">
              <a:ea typeface="Calibri" panose="020F0502020204030204" pitchFamily="34" charset="0"/>
              <a:cs typeface="Sakkal Majalla"/>
            </a:endParaRPr>
          </a:p>
          <a:p>
            <a:pPr marL="457200" algn="just">
              <a:lnSpc>
                <a:spcPct val="115000"/>
              </a:lnSpc>
              <a:spcAft>
                <a:spcPts val="0"/>
              </a:spcAft>
            </a:pPr>
            <a:endParaRPr lang="en-US" sz="2000" dirty="0" smtClean="0">
              <a:ea typeface="Calibri" panose="020F0502020204030204" pitchFamily="34" charset="0"/>
              <a:cs typeface="Sakkal Majalla"/>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Документация (заказа, контракта или соглашения)</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Технические характеристики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Схемы и чертежи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Запрос предложений</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Тендеры</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Обзоры рынков</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Клинические исследования</a:t>
            </a:r>
            <a:endParaRPr lang="ru-RU" sz="2000" dirty="0">
              <a:ea typeface="Calibri" panose="020F0502020204030204" pitchFamily="34" charset="0"/>
              <a:cs typeface="Times New Roman" panose="02020603050405020304" pitchFamily="18" charset="0"/>
            </a:endParaRPr>
          </a:p>
          <a:p>
            <a:pPr marL="457200" algn="just">
              <a:lnSpc>
                <a:spcPct val="115000"/>
              </a:lnSpc>
              <a:spcAft>
                <a:spcPts val="0"/>
              </a:spcAft>
            </a:pPr>
            <a:endParaRPr lang="en-US" sz="2000" dirty="0" smtClean="0">
              <a:ea typeface="Calibri" panose="020F0502020204030204" pitchFamily="34" charset="0"/>
              <a:cs typeface="Sakkal Majalla"/>
            </a:endParaRPr>
          </a:p>
          <a:p>
            <a:pPr marL="457200" algn="just">
              <a:lnSpc>
                <a:spcPct val="115000"/>
              </a:lnSpc>
              <a:spcAft>
                <a:spcPts val="0"/>
              </a:spcAft>
            </a:pPr>
            <a:endParaRPr lang="ru-RU" sz="2000" dirty="0">
              <a:ea typeface="Calibri" panose="020F0502020204030204" pitchFamily="34" charset="0"/>
              <a:cs typeface="Times New Roman" panose="02020603050405020304" pitchFamily="18" charset="0"/>
            </a:endParaRPr>
          </a:p>
        </p:txBody>
      </p:sp>
      <p:pic>
        <p:nvPicPr>
          <p:cNvPr id="2050" name="Picture 2" descr="Guru Comp Services | Periphera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7000" y="549000"/>
            <a:ext cx="5868304" cy="387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153" y="251812"/>
            <a:ext cx="10440000" cy="461665"/>
          </a:xfrm>
          <a:prstGeom prst="rect">
            <a:avLst/>
          </a:prstGeom>
        </p:spPr>
        <p:txBody>
          <a:bodyPr wrap="square">
            <a:spAutoFit/>
          </a:bodyPr>
          <a:lstStyle/>
          <a:p>
            <a:r>
              <a:rPr lang="ru-RU" sz="2400" dirty="0"/>
              <a:t>Определение применимых нормативных и законодательных требований</a:t>
            </a:r>
          </a:p>
        </p:txBody>
      </p:sp>
      <p:sp>
        <p:nvSpPr>
          <p:cNvPr id="2" name="Прямоугольник 1"/>
          <p:cNvSpPr/>
          <p:nvPr/>
        </p:nvSpPr>
        <p:spPr>
          <a:xfrm>
            <a:off x="0" y="703054"/>
            <a:ext cx="7285083" cy="5940088"/>
          </a:xfrm>
          <a:prstGeom prst="rect">
            <a:avLst/>
          </a:prstGeom>
        </p:spPr>
        <p:txBody>
          <a:bodyPr wrap="square">
            <a:spAutoFit/>
          </a:bodyPr>
          <a:lstStyle/>
          <a:p>
            <a:pPr algn="just"/>
            <a:r>
              <a:rPr lang="ru-RU" sz="2000" dirty="0">
                <a:ea typeface="Calibri" panose="020F0502020204030204" pitchFamily="34" charset="0"/>
                <a:cs typeface="Sakkal Majalla"/>
              </a:rPr>
              <a:t>Определение соответствующих нормативных требований имеет решающее значение при определении требований, связанных с продуктом. Применимые законодательные и нормативные требования могут повлиять на способность организации определять требования, относящиеся к продукции или деятельности после поставки. Такие требования могут потенциально повлиять на способность организации постоянно предоставлять продукцию, соответствующую спецификациям. Нормативные требования могут включать государственные нормы, правила техники безопасности и охраны окружающей среды. Они могут содержать положения о безопасности продукта, характеристиках, идентификации и функциональности; и они могут влиять или устанавливать требования к продукту - проектирование и разработку, производство, сборку, хранение и транспортировку, обращение, переработку и утилизацию материалов или продуктов. Они могут применяться к деятельности по реализации, такой как приобретение, хранение, обработка, переработка, уничтожение или утилизация материалов или продуктов.</a:t>
            </a:r>
            <a:endParaRPr lang="ru-RU" sz="2000" dirty="0"/>
          </a:p>
        </p:txBody>
      </p:sp>
      <p:pic>
        <p:nvPicPr>
          <p:cNvPr id="3074" name="Picture 2" descr="Respect of regulations and laws for vehicle with passenger - vehic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5083" y="1044000"/>
            <a:ext cx="4820862" cy="32204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267983" y="6550697"/>
            <a:ext cx="6096000" cy="230832"/>
          </a:xfrm>
          <a:prstGeom prst="rect">
            <a:avLst/>
          </a:prstGeom>
        </p:spPr>
        <p:txBody>
          <a:bodyPr>
            <a:spAutoFit/>
          </a:bodyPr>
          <a:lstStyle/>
          <a:p>
            <a:r>
              <a:rPr lang="ru-RU" sz="900" dirty="0"/>
              <a:t>https://bus-hunter.com/wp-content/uploads/2020/01/BusHunter-regulations-and-laws-1-600x300.png</a:t>
            </a:r>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
        <p:nvSpPr>
          <p:cNvPr id="9" name="Прямоугольник 8"/>
          <p:cNvSpPr/>
          <p:nvPr/>
        </p:nvSpPr>
        <p:spPr>
          <a:xfrm>
            <a:off x="6726000" y="6484367"/>
            <a:ext cx="6096000" cy="246221"/>
          </a:xfrm>
          <a:prstGeom prst="rect">
            <a:avLst/>
          </a:prstGeom>
        </p:spPr>
        <p:txBody>
          <a:bodyPr>
            <a:spAutoFit/>
          </a:bodyPr>
          <a:lstStyle/>
          <a:p>
            <a:r>
              <a:rPr lang="en-US" sz="1000"/>
              <a:t>https://assets.entrepreneur.com/content/3x2/2000/20200225171705-GettyImages-1072035844.jpeg</a:t>
            </a:r>
            <a:endParaRPr lang="ru-RU" sz="1000" dirty="0"/>
          </a:p>
        </p:txBody>
      </p:sp>
      <p:sp>
        <p:nvSpPr>
          <p:cNvPr id="3" name="Прямоугольник 2"/>
          <p:cNvSpPr/>
          <p:nvPr/>
        </p:nvSpPr>
        <p:spPr>
          <a:xfrm>
            <a:off x="218200" y="359614"/>
            <a:ext cx="6300000" cy="6247864"/>
          </a:xfrm>
          <a:prstGeom prst="rect">
            <a:avLst/>
          </a:prstGeom>
        </p:spPr>
        <p:txBody>
          <a:bodyPr wrap="square">
            <a:spAutoFit/>
          </a:bodyPr>
          <a:lstStyle/>
          <a:p>
            <a:pPr algn="just"/>
            <a:r>
              <a:rPr lang="ru-RU" sz="2000" dirty="0">
                <a:ea typeface="Calibri" panose="020F0502020204030204" pitchFamily="34" charset="0"/>
                <a:cs typeface="Sakkal Majalla"/>
              </a:rPr>
              <a:t>Здесь цель состоит в том, чтобы гарантировать, что нормативные документы доступны, понятны и представлены в качестве входных данных при определении требований к продукту. Процесс определения требований гарантирует, что любые изменения или обновления нормативных требований будут идентифицированы, собраны и учтены. Таким образом вы можете гарантировать, что соответствующие требования к продукту будут соответствовать последним требованиям. Доступность нормативных документов измеряется не только их физическим присутствием, но и осведомленностью сотрудников о нормативных положениях и их влиянии и влиянии на реализацию продукта или предоставление услуг. Например, если медицинское устройство необходимо извлечь из тела после смерти пациента, существуют нормативные требования, которые определяют этот процесс с местными органами здравоохранения. Обычно этим занимается регулирующая функция.</a:t>
            </a:r>
            <a:endParaRPr lang="ru-RU" sz="2000" dirty="0"/>
          </a:p>
        </p:txBody>
      </p:sp>
      <p:pic>
        <p:nvPicPr>
          <p:cNvPr id="4098" name="Picture 2" descr="8 Legal Requirements When You Start A Busines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5400" y="459000"/>
            <a:ext cx="5531856" cy="40143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1000" y="234000"/>
            <a:ext cx="7941000" cy="461665"/>
          </a:xfrm>
          <a:prstGeom prst="rect">
            <a:avLst/>
          </a:prstGeom>
        </p:spPr>
        <p:txBody>
          <a:bodyPr wrap="square">
            <a:spAutoFit/>
          </a:bodyPr>
          <a:lstStyle/>
          <a:p>
            <a:r>
              <a:rPr lang="ru-RU" sz="2400" dirty="0">
                <a:ea typeface="Calibri" panose="020F0502020204030204" pitchFamily="34" charset="0"/>
                <a:cs typeface="Sakkal Majalla"/>
              </a:rPr>
              <a:t>Дополнительные требования, не указанные заказчиком</a:t>
            </a:r>
            <a:endParaRPr lang="ru-RU" sz="2400" dirty="0"/>
          </a:p>
        </p:txBody>
      </p:sp>
      <p:sp>
        <p:nvSpPr>
          <p:cNvPr id="3" name="Прямоугольник 2"/>
          <p:cNvSpPr/>
          <p:nvPr/>
        </p:nvSpPr>
        <p:spPr>
          <a:xfrm>
            <a:off x="15042" y="695665"/>
            <a:ext cx="12073082" cy="5788251"/>
          </a:xfrm>
          <a:prstGeom prst="rect">
            <a:avLst/>
          </a:prstGeom>
        </p:spPr>
        <p:txBody>
          <a:bodyPr wrap="square">
            <a:spAutoFit/>
          </a:bodyPr>
          <a:lstStyle/>
          <a:p>
            <a:pPr marL="457200" algn="just">
              <a:lnSpc>
                <a:spcPct val="115000"/>
              </a:lnSpc>
              <a:spcAft>
                <a:spcPts val="0"/>
              </a:spcAft>
            </a:pPr>
            <a:r>
              <a:rPr lang="ru-RU" dirty="0">
                <a:latin typeface="Bahnschrift Light" panose="020B0502040204020203" pitchFamily="34" charset="0"/>
                <a:ea typeface="Calibri" panose="020F0502020204030204" pitchFamily="34" charset="0"/>
                <a:cs typeface="Sakkal Majalla"/>
              </a:rPr>
              <a:t>При определении требований, связанных с продуктом, некоторые области, которые не были учтены или приняты во внимание заказчиком, могут включать:</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Операционная среда: производитель должен убедиться, что операционная среда, в которой должно работать медицинское изделие, ясна и понятна. Если медицинское устройство должно работать при контролируемой температуре, его необходимо проверить и сообщить покупателю. Это требование действительно, например, когда необходимо установить программное обеспечение и есть технические характеристики для установки.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Взаимодействие с другими продуктами или оборудованием: необходимо четко указать, должен ли продукт взаимодействовать с другими устройствами и каковы будут последствия интерфейса. Это имеет прямое отношение к результатам процесса управления рисками.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Транспортируемость: организация должна убедиться, что она способна выполнять действия по доставке и транспортировке при сохранении продукта. В некоторых случаях это будет контролируемая транспортировка; в других случаях это может быть установка медицинских устройств. Обзор должен гарантировать, что заказчик осведомлен о таких требованиях.</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panose="020B0502040204020203" pitchFamily="34" charset="0"/>
                <a:ea typeface="Calibri" panose="020F0502020204030204" pitchFamily="34" charset="0"/>
                <a:cs typeface="Sakkal Majalla"/>
              </a:rPr>
              <a:t>Сервисное и техническое обслуживание: если сервисное и техническое обслуживание является частью продукта и требует регулярной доставки, они должны быть проанализированы и определены. Организация должна оценить, есть ли у нее возможности для выполнения этих действий, и заказчик должен быть осведомлен об этом.</a:t>
            </a:r>
            <a:endParaRPr lang="ru-RU" dirty="0"/>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144000"/>
            <a:ext cx="5408200" cy="619646"/>
          </a:xfrm>
        </p:spPr>
        <p:txBody>
          <a:bodyPr>
            <a:noAutofit/>
          </a:bodyPr>
          <a:lstStyle/>
          <a:p>
            <a:r>
              <a:rPr lang="ru-RU" sz="2400" dirty="0"/>
              <a:t>Определение потребностей в обучении</a:t>
            </a:r>
          </a:p>
        </p:txBody>
      </p:sp>
      <p:sp>
        <p:nvSpPr>
          <p:cNvPr id="4" name="Прямоугольник 3"/>
          <p:cNvSpPr/>
          <p:nvPr/>
        </p:nvSpPr>
        <p:spPr>
          <a:xfrm>
            <a:off x="-384000" y="594000"/>
            <a:ext cx="12330000" cy="2903102"/>
          </a:xfrm>
          <a:prstGeom prst="rect">
            <a:avLst/>
          </a:prstGeom>
        </p:spPr>
        <p:txBody>
          <a:bodyPr wrap="square">
            <a:spAutoFit/>
          </a:bodyPr>
          <a:lstStyle/>
          <a:p>
            <a:pPr marL="457200" algn="just">
              <a:lnSpc>
                <a:spcPct val="115000"/>
              </a:lnSpc>
              <a:spcAft>
                <a:spcPts val="0"/>
              </a:spcAft>
            </a:pPr>
            <a:r>
              <a:rPr lang="ru-RU" sz="2000" dirty="0">
                <a:ea typeface="Calibri" panose="020F0502020204030204" pitchFamily="34" charset="0"/>
                <a:cs typeface="Sakkal Majalla"/>
              </a:rPr>
              <a:t>Организация должна определить обучение пользователей, необходимое для обеспечения заданных характеристик и безопасного использования медицинского изделия. Одним из важнейших шагов в повышении компетентности пользователей Медицинского устройства является создание эффективной программы обучения. Но прежде чем устанавливать программу, вы должны определить и определить соответствующие потребности в обучении. Обучение пользователей - это процесс, целью которого является оказание им помощи в использовании Медицинского устройства в соответствии с его назначением при сохранении безопасности пациента и целостности Медицинского устройства. Обучение и сертификаты могут потребоваться в следующих </a:t>
            </a:r>
            <a:r>
              <a:rPr lang="ru-RU" sz="2000" dirty="0" smtClean="0">
                <a:ea typeface="Calibri" panose="020F0502020204030204" pitchFamily="34" charset="0"/>
                <a:cs typeface="Sakkal Majalla"/>
              </a:rPr>
              <a:t>случаях</a:t>
            </a:r>
            <a:endParaRPr lang="ru-RU" sz="2000" dirty="0">
              <a:ea typeface="Calibri" panose="020F0502020204030204" pitchFamily="34" charset="0"/>
              <a:cs typeface="Times New Roman" panose="02020603050405020304" pitchFamily="18" charset="0"/>
            </a:endParaRPr>
          </a:p>
        </p:txBody>
      </p:sp>
      <p:sp>
        <p:nvSpPr>
          <p:cNvPr id="6" name="Прямоугольник 5"/>
          <p:cNvSpPr/>
          <p:nvPr/>
        </p:nvSpPr>
        <p:spPr>
          <a:xfrm>
            <a:off x="136056" y="3498106"/>
            <a:ext cx="11655000" cy="3005951"/>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Доставка медицинского устройства в первый раз.</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Информирование об остаточных рисках</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После изменений, внесенных в медицинское устройство (например, обновления программного обеспечения, которое добавляет новые функции)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smtClean="0">
                <a:ea typeface="Calibri" panose="020F0502020204030204" pitchFamily="34" charset="0"/>
                <a:cs typeface="Sakkal Majalla"/>
              </a:rPr>
              <a:t>После </a:t>
            </a:r>
            <a:r>
              <a:rPr lang="ru-RU" sz="2000" dirty="0">
                <a:ea typeface="Calibri" panose="020F0502020204030204" pitchFamily="34" charset="0"/>
                <a:cs typeface="Sakkal Majalla"/>
              </a:rPr>
              <a:t>устранения неисправности</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После побочных эффектов или известных жалоб</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Когда известны новые риски, связанные с использованием медицинского устройства.</a:t>
            </a:r>
            <a:endParaRPr lang="ru-RU" sz="20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Sakkal Majalla"/>
              </a:rPr>
              <a:t>Новые пользователи (новые сотрудники от клиентов)</a:t>
            </a:r>
            <a:endParaRPr lang="ru-RU" sz="2000" dirty="0"/>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369000"/>
            <a:ext cx="11970000" cy="5639870"/>
          </a:xfrm>
        </p:spPr>
        <p:txBody>
          <a:bodyPr numCol="1">
            <a:noAutofit/>
          </a:bodyPr>
          <a:lstStyle/>
          <a:p>
            <a:pPr marL="0" indent="0" algn="just">
              <a:buNone/>
            </a:pPr>
            <a:r>
              <a:rPr lang="ru-RU" sz="1800" dirty="0"/>
              <a:t>Определяя программу, организация поощряет пользователей использовать Медицинское устройство по назначению. Квалификация, навыки и знания, необходимые для правильного использования и эксплуатации Медицинского устройства, должны быть определены и определены в соответствии с характеристиками продукта, характером предполагаемого использования и безопасностью пациента. При определении обучения организация должна учитывать следующие вопросы:</a:t>
            </a:r>
          </a:p>
          <a:p>
            <a:pPr lvl="0" algn="just">
              <a:buFont typeface="Wingdings" panose="05000000000000000000" pitchFamily="2" charset="2"/>
              <a:buChar char="Ø"/>
            </a:pPr>
            <a:r>
              <a:rPr lang="ru-RU" sz="1800" dirty="0" smtClean="0"/>
              <a:t>Для </a:t>
            </a:r>
            <a:r>
              <a:rPr lang="ru-RU" sz="1800" dirty="0"/>
              <a:t>каждой функции или роли, выполняющей действие при эксплуатации медицинского устройства, организация должна определить необходимую квалификацию и потребности в обучении.</a:t>
            </a:r>
          </a:p>
          <a:p>
            <a:pPr lvl="0" algn="just">
              <a:buFont typeface="Wingdings" panose="05000000000000000000" pitchFamily="2" charset="2"/>
              <a:buChar char="Ø"/>
            </a:pPr>
            <a:r>
              <a:rPr lang="ru-RU" sz="1800" dirty="0"/>
              <a:t>Эффективность обучения и сертификации может быть оценена, чтобы понять пробелы между целями обучения и текущей ситуацией пользователей и оценить, усвоили ли пользователи обучение. Организация может назначить и сертифицировать определенную роль функции для управления и проведения обучения пользователей.</a:t>
            </a:r>
          </a:p>
          <a:p>
            <a:pPr lvl="0" algn="just">
              <a:buFont typeface="Wingdings" panose="05000000000000000000" pitchFamily="2" charset="2"/>
              <a:buChar char="Ø"/>
            </a:pPr>
            <a:r>
              <a:rPr lang="ru-RU" sz="1800" dirty="0"/>
              <a:t>При необходимости обучение должно быть периодическим.</a:t>
            </a:r>
          </a:p>
          <a:p>
            <a:pPr lvl="0" algn="just">
              <a:buFont typeface="Wingdings" panose="05000000000000000000" pitchFamily="2" charset="2"/>
              <a:buChar char="Ø"/>
            </a:pPr>
            <a:r>
              <a:rPr lang="ru-RU" sz="1800" dirty="0"/>
              <a:t>При необходимости соответствующая документация должна быть разработана и доставлена ​​заказчику во время обучения.</a:t>
            </a:r>
          </a:p>
          <a:p>
            <a:pPr algn="just">
              <a:buFont typeface="Wingdings" panose="05000000000000000000" pitchFamily="2" charset="2"/>
              <a:buChar char="Ø"/>
            </a:pPr>
            <a:r>
              <a:rPr lang="ru-RU" sz="1800" dirty="0"/>
              <a:t>Должен быть определен метод, которым будет проходить обучение (фронтальные презентации, видео, доставка документации</a:t>
            </a:r>
            <a:r>
              <a:rPr lang="ru-RU" sz="1800" dirty="0" smtClean="0"/>
              <a:t>).</a:t>
            </a:r>
            <a:endParaRPr lang="en-US" sz="1800" dirty="0" smtClean="0"/>
          </a:p>
          <a:p>
            <a:pPr lvl="0" algn="just">
              <a:buFont typeface="Wingdings" panose="05000000000000000000" pitchFamily="2" charset="2"/>
              <a:buChar char="Ø"/>
            </a:pPr>
            <a:r>
              <a:rPr lang="ru-RU" sz="1800" dirty="0"/>
              <a:t>План будет спланирован в соответствии с применимыми нормативными требованиями.</a:t>
            </a:r>
          </a:p>
          <a:p>
            <a:pPr lvl="0" algn="just">
              <a:buFont typeface="Wingdings" panose="05000000000000000000" pitchFamily="2" charset="2"/>
              <a:buChar char="Ø"/>
            </a:pPr>
            <a:r>
              <a:rPr lang="ru-RU" sz="1800" dirty="0"/>
              <a:t>Будет ясно, в какой момент в отношении использования медицинского устройства будет проводиться обучение.</a:t>
            </a:r>
          </a:p>
          <a:p>
            <a:pPr lvl="0" algn="just">
              <a:buFont typeface="Wingdings" panose="05000000000000000000" pitchFamily="2" charset="2"/>
              <a:buChar char="Ø"/>
            </a:pPr>
            <a:r>
              <a:rPr lang="ru-RU" sz="1800" dirty="0"/>
              <a:t>Среда, условия и место, в котором должно проходить обучение, должны быть определены (например, на конференции, в помещении заказчика после установки медицинского устройства или в помещении организации в учебном центре).</a:t>
            </a:r>
          </a:p>
          <a:p>
            <a:pPr algn="just">
              <a:buFont typeface="Wingdings" panose="05000000000000000000" pitchFamily="2" charset="2"/>
              <a:buChar char="Ø"/>
            </a:pPr>
            <a:endParaRPr lang="ru-RU" sz="1800" dirty="0"/>
          </a:p>
        </p:txBody>
      </p:sp>
      <p:sp>
        <p:nvSpPr>
          <p:cNvPr id="3" name="Прямоугольник 2"/>
          <p:cNvSpPr/>
          <p:nvPr/>
        </p:nvSpPr>
        <p:spPr>
          <a:xfrm>
            <a:off x="8751000" y="6470700"/>
            <a:ext cx="4095000" cy="230832"/>
          </a:xfrm>
          <a:prstGeom prst="rect">
            <a:avLst/>
          </a:prstGeom>
        </p:spPr>
        <p:txBody>
          <a:bodyPr wrap="square">
            <a:spAutoFit/>
          </a:bodyPr>
          <a:lstStyle/>
          <a:p>
            <a:r>
              <a:rPr lang="en-US" sz="900" dirty="0"/>
              <a:t>http://softwarebrothers.co/blog/content/images/2019/03/docs.png</a:t>
            </a:r>
            <a:endParaRPr lang="ru-RU" sz="900" dirty="0"/>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56000" y="369000"/>
            <a:ext cx="12036000" cy="400110"/>
          </a:xfrm>
          <a:prstGeom prst="rect">
            <a:avLst/>
          </a:prstGeom>
        </p:spPr>
        <p:txBody>
          <a:bodyPr wrap="square">
            <a:spAutoFit/>
          </a:bodyPr>
          <a:lstStyle/>
          <a:p>
            <a:pPr algn="ctr"/>
            <a:r>
              <a:rPr lang="ru-RU" sz="2000" dirty="0">
                <a:latin typeface="Bahnschrift Light" panose="020B0502040204020203" pitchFamily="34" charset="0"/>
                <a:ea typeface="Calibri" panose="020F0502020204030204" pitchFamily="34" charset="0"/>
                <a:cs typeface="Sakkal Majalla"/>
              </a:rPr>
              <a:t>Дополнительные требования, необходимые для реализации (или предоставления) продукта</a:t>
            </a:r>
            <a:endParaRPr lang="ru-RU" sz="2000" dirty="0"/>
          </a:p>
        </p:txBody>
      </p:sp>
      <p:sp>
        <p:nvSpPr>
          <p:cNvPr id="7" name="Прямоугольник 6"/>
          <p:cNvSpPr/>
          <p:nvPr/>
        </p:nvSpPr>
        <p:spPr>
          <a:xfrm>
            <a:off x="-204000" y="909000"/>
            <a:ext cx="12150000" cy="5580823"/>
          </a:xfrm>
          <a:prstGeom prst="rect">
            <a:avLst/>
          </a:prstGeom>
        </p:spPr>
        <p:txBody>
          <a:bodyPr wrap="square">
            <a:spAutoFit/>
          </a:bodyPr>
          <a:lstStyle/>
          <a:p>
            <a:pPr marL="457200" algn="just">
              <a:lnSpc>
                <a:spcPct val="115000"/>
              </a:lnSpc>
              <a:spcAft>
                <a:spcPts val="0"/>
              </a:spcAft>
              <a:tabLst>
                <a:tab pos="914400" algn="l"/>
              </a:tabLst>
            </a:pPr>
            <a:r>
              <a:rPr lang="ru-RU" sz="1900" dirty="0">
                <a:ea typeface="Calibri" panose="020F0502020204030204" pitchFamily="34" charset="0"/>
                <a:cs typeface="Sakkal Majalla"/>
              </a:rPr>
              <a:t>Организация должна оценивать и определять другие требования к реализации, которые не касаются потребителя или о которых он должен знать, но тем не менее необходимы для реализации процессов; они могут повлиять на качество продукта, а также могут повлиять на способность организации выполнять требования потребителя. Такие дополнительные требования могут включать:</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742950" algn="l"/>
              </a:tabLst>
            </a:pPr>
            <a:r>
              <a:rPr lang="ru-RU" sz="1900" dirty="0">
                <a:ea typeface="Calibri" panose="020F0502020204030204" pitchFamily="34" charset="0"/>
                <a:cs typeface="Sakkal Majalla"/>
              </a:rPr>
              <a:t>Квалификация, навыки или знания персонала, необходимые для реализации продукта.</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Использование специального оборудования, инструментов и аксессуаров (например, одежды или программного обеспечения) для реализации или предоставления услуг</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Использование определенного сырья или компонентов</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Необходимость проведения семинаров и обучения в интересах клиента.</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Потребность в определенных ресурсах, таких как рабочие станции или инфраструктура, во время реализации или предоставления услуг.</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Необходимые процессы для реализации или предоставления услуг</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Требования к покупке товаров или услуг</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0"/>
              </a:spcAft>
              <a:buFont typeface="Wingdings" panose="05000000000000000000" pitchFamily="2" charset="2"/>
              <a:buChar char=""/>
              <a:tabLst>
                <a:tab pos="914400" algn="l"/>
              </a:tabLst>
            </a:pPr>
            <a:r>
              <a:rPr lang="ru-RU" sz="1900" dirty="0">
                <a:ea typeface="Calibri" panose="020F0502020204030204" pitchFamily="34" charset="0"/>
                <a:cs typeface="Sakkal Majalla"/>
              </a:rPr>
              <a:t>Требуемые стандарты</a:t>
            </a:r>
            <a:endParaRPr lang="ru-RU" sz="1900" dirty="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Wingdings" panose="05000000000000000000" pitchFamily="2" charset="2"/>
              <a:buChar char=""/>
              <a:tabLst>
                <a:tab pos="914400" algn="l"/>
              </a:tabLst>
            </a:pPr>
            <a:r>
              <a:rPr lang="ru-RU" sz="1900" dirty="0">
                <a:ea typeface="Calibri" panose="020F0502020204030204" pitchFamily="34" charset="0"/>
                <a:cs typeface="Sakkal Majalla"/>
              </a:rPr>
              <a:t>Действия по утилизации продуктов или </a:t>
            </a:r>
            <a:r>
              <a:rPr lang="ru-RU" sz="1900" dirty="0" smtClean="0">
                <a:ea typeface="Calibri" panose="020F0502020204030204" pitchFamily="34" charset="0"/>
                <a:cs typeface="Sakkal Majalla"/>
              </a:rPr>
              <a:t>материалов.</a:t>
            </a:r>
            <a:endParaRPr lang="en-US" sz="1900" dirty="0" smtClean="0">
              <a:ea typeface="Calibri" panose="020F0502020204030204" pitchFamily="34" charset="0"/>
              <a:cs typeface="Times New Roman" panose="02020603050405020304" pitchFamily="18" charset="0"/>
            </a:endParaRPr>
          </a:p>
          <a:p>
            <a:pPr marL="742950" lvl="1" indent="-285750" algn="just">
              <a:lnSpc>
                <a:spcPct val="115000"/>
              </a:lnSpc>
              <a:spcAft>
                <a:spcPts val="1000"/>
              </a:spcAft>
              <a:buFont typeface="Wingdings" panose="05000000000000000000" pitchFamily="2" charset="2"/>
              <a:buChar char=""/>
              <a:tabLst>
                <a:tab pos="914400" algn="l"/>
              </a:tabLst>
            </a:pPr>
            <a:r>
              <a:rPr lang="ru-RU" sz="1900" dirty="0" smtClean="0">
                <a:ea typeface="Calibri" panose="020F0502020204030204" pitchFamily="34" charset="0"/>
                <a:cs typeface="Sakkal Majalla"/>
              </a:rPr>
              <a:t>Требования </a:t>
            </a:r>
            <a:r>
              <a:rPr lang="ru-RU" sz="1900" dirty="0">
                <a:ea typeface="Calibri" panose="020F0502020204030204" pitchFamily="34" charset="0"/>
                <a:cs typeface="Sakkal Majalla"/>
              </a:rPr>
              <a:t>к операционной среде продукта.</a:t>
            </a:r>
            <a:endParaRPr lang="ru-RU" sz="1900" dirty="0"/>
          </a:p>
        </p:txBody>
      </p:sp>
    </p:spTree>
    <p:extLst>
      <p:ext uri="{BB962C8B-B14F-4D97-AF65-F5344CB8AC3E}">
        <p14:creationId xmlns:p14="http://schemas.microsoft.com/office/powerpoint/2010/main" val="4005926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41000" y="6541550"/>
            <a:ext cx="6096000" cy="246221"/>
          </a:xfrm>
          <a:prstGeom prst="rect">
            <a:avLst/>
          </a:prstGeom>
        </p:spPr>
        <p:txBody>
          <a:bodyPr>
            <a:spAutoFit/>
          </a:bodyPr>
          <a:lstStyle/>
          <a:p>
            <a:r>
              <a:rPr lang="en-US" sz="1000"/>
              <a:t>https://cdn.corporatefinanceinstitute.com/assets/types-of-organizations1.jpeg</a:t>
            </a:r>
            <a:endParaRPr lang="ru-RU" sz="1000" dirty="0"/>
          </a:p>
        </p:txBody>
      </p:sp>
      <p:sp>
        <p:nvSpPr>
          <p:cNvPr id="6" name="Прямоугольник 5"/>
          <p:cNvSpPr/>
          <p:nvPr/>
        </p:nvSpPr>
        <p:spPr>
          <a:xfrm>
            <a:off x="246000" y="504000"/>
            <a:ext cx="6096000" cy="6037550"/>
          </a:xfrm>
          <a:prstGeom prst="rect">
            <a:avLst/>
          </a:prstGeom>
        </p:spPr>
        <p:txBody>
          <a:bodyPr>
            <a:spAutoFit/>
          </a:bodyPr>
          <a:lstStyle/>
          <a:p>
            <a:pPr algn="just">
              <a:tabLst>
                <a:tab pos="914400" algn="l"/>
              </a:tabLst>
            </a:pPr>
            <a:r>
              <a:rPr lang="ru-RU" dirty="0">
                <a:latin typeface="Bahnschrift Light" panose="020B0502040204020203" pitchFamily="34" charset="0"/>
                <a:ea typeface="Calibri" panose="020F0502020204030204" pitchFamily="34" charset="0"/>
                <a:cs typeface="Sakkal Majalla"/>
              </a:rPr>
              <a:t>Организация гарантирует, что все такие требования идентифицированы и определены. Дополнительные требования к заинтересованным сторонам, которые могут повлиять на требования к продукции:</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Wingdings" panose="05000000000000000000" pitchFamily="2" charset="2"/>
              <a:buChar char=""/>
              <a:tabLst>
                <a:tab pos="914400" algn="l"/>
              </a:tabLst>
            </a:pPr>
            <a:endParaRPr lang="en-US" dirty="0" smtClean="0">
              <a:latin typeface="Bahnschrift Light" panose="020B0502040204020203" pitchFamily="34" charset="0"/>
              <a:ea typeface="Calibri" panose="020F0502020204030204" pitchFamily="34" charset="0"/>
              <a:cs typeface="Sakkal Majalla"/>
            </a:endParaRPr>
          </a:p>
          <a:p>
            <a:pPr marL="342900" lvl="0" indent="-342900" algn="just">
              <a:spcAft>
                <a:spcPts val="0"/>
              </a:spcAft>
              <a:buFont typeface="Wingdings" panose="05000000000000000000" pitchFamily="2" charset="2"/>
              <a:buChar char=""/>
              <a:tabLst>
                <a:tab pos="914400" algn="l"/>
              </a:tabLst>
            </a:pPr>
            <a:r>
              <a:rPr lang="ru-RU" dirty="0" smtClean="0">
                <a:latin typeface="Bahnschrift Light" panose="020B0502040204020203" pitchFamily="34" charset="0"/>
                <a:ea typeface="Calibri" panose="020F0502020204030204" pitchFamily="34" charset="0"/>
                <a:cs typeface="Sakkal Majalla"/>
              </a:rPr>
              <a:t>Персонал </a:t>
            </a:r>
            <a:r>
              <a:rPr lang="ru-RU" dirty="0">
                <a:latin typeface="Bahnschrift Light" panose="020B0502040204020203" pitchFamily="34" charset="0"/>
                <a:ea typeface="Calibri" panose="020F0502020204030204" pitchFamily="34" charset="0"/>
                <a:cs typeface="Sakkal Majalla"/>
              </a:rPr>
              <a:t>- когда сотрудники должны получить определенную квалификацию или обучение</a:t>
            </a:r>
            <a:r>
              <a:rPr lang="ru-RU" dirty="0" smtClean="0">
                <a:latin typeface="Bahnschrift Light" panose="020B0502040204020203" pitchFamily="34" charset="0"/>
                <a:ea typeface="Calibri" panose="020F0502020204030204" pitchFamily="34" charset="0"/>
                <a:cs typeface="Sakkal Majalla"/>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Wingdings" panose="05000000000000000000" pitchFamily="2" charset="2"/>
              <a:buChar char=""/>
              <a:tabLst>
                <a:tab pos="914400" algn="l"/>
              </a:tabLst>
            </a:pPr>
            <a:r>
              <a:rPr lang="ru-RU" dirty="0">
                <a:latin typeface="Bahnschrift Light" panose="020B0502040204020203" pitchFamily="34" charset="0"/>
                <a:ea typeface="Calibri" panose="020F0502020204030204" pitchFamily="34" charset="0"/>
                <a:cs typeface="Sakkal Majalla"/>
              </a:rPr>
              <a:t>Заказчики - когда заказчик не предоставил соответствующие спецификации, касающиеся их требований.</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Wingdings" panose="05000000000000000000" pitchFamily="2" charset="2"/>
              <a:buChar char=""/>
              <a:tabLst>
                <a:tab pos="914400" algn="l"/>
              </a:tabLst>
            </a:pPr>
            <a:r>
              <a:rPr lang="ru-RU" dirty="0">
                <a:latin typeface="Bahnschrift Light" panose="020B0502040204020203" pitchFamily="34" charset="0"/>
                <a:ea typeface="Calibri" panose="020F0502020204030204" pitchFamily="34" charset="0"/>
                <a:cs typeface="Sakkal Majalla"/>
              </a:rPr>
              <a:t>Техника - когда в требованиях есть технические аспекты, которые необходимо учитывать.</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Поставщики - поставщики должны гарантировать, что они могут предоставлять товары или услуги в соответствии с тем, что от них требовалось.</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panose="020B0502040204020203" pitchFamily="34" charset="0"/>
                <a:ea typeface="Calibri" panose="020F0502020204030204" pitchFamily="34" charset="0"/>
                <a:cs typeface="Sakkal Majalla"/>
              </a:rPr>
              <a:t>Регулирующие органы - когда нормативные требования могут повлиять на реализацию продукта. Например, если вы доставляете опасные вещества (когда транспортировка является частью доставки продукта), вам могут потребоваться соответствующие транспортные сертификаты.</a:t>
            </a:r>
            <a:endParaRPr lang="ru-RU" dirty="0"/>
          </a:p>
        </p:txBody>
      </p:sp>
      <p:pic>
        <p:nvPicPr>
          <p:cNvPr id="5122" name="Picture 2" descr="Types of Organizations - Overview, List, Examples, and Main Typ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2000" y="639000"/>
            <a:ext cx="5727987" cy="3549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381000" y="1100061"/>
            <a:ext cx="6124600" cy="2548278"/>
          </a:xfrm>
        </p:spPr>
        <p:txBody>
          <a:bodyPr>
            <a:noAutofit/>
          </a:bodyPr>
          <a:lstStyle/>
          <a:p>
            <a:pPr marL="0" indent="0" algn="just">
              <a:buNone/>
            </a:pPr>
            <a:r>
              <a:rPr lang="ru-RU" dirty="0"/>
              <a:t>Выходные данные по управлению рисками будут служить исходными данными для определения требований к продукции. Анализ рисков, наряду с его результатами, представляет элементы управления, которые будут действовать как требования к продукту, на которые необходимо ссылаться или которые необходимо реализовать. И организация должна определить, каковы точные требования безопасности к продукту.</a:t>
            </a:r>
          </a:p>
        </p:txBody>
      </p:sp>
      <p:sp>
        <p:nvSpPr>
          <p:cNvPr id="5" name="Прямоугольник 4"/>
          <p:cNvSpPr/>
          <p:nvPr/>
        </p:nvSpPr>
        <p:spPr>
          <a:xfrm>
            <a:off x="7258305" y="6489000"/>
            <a:ext cx="7650000" cy="215444"/>
          </a:xfrm>
          <a:prstGeom prst="rect">
            <a:avLst/>
          </a:prstGeom>
        </p:spPr>
        <p:txBody>
          <a:bodyPr wrap="square">
            <a:spAutoFit/>
          </a:bodyPr>
          <a:lstStyle/>
          <a:p>
            <a:r>
              <a:rPr lang="en-US" sz="800"/>
              <a:t>http://1fu2m2e2zsx1sk6zi1f4fwtt-wpengine.netdna-ssl.com/wp-content/uploads/2018/08/risk-management.jpg</a:t>
            </a:r>
            <a:endParaRPr lang="ru-RU" sz="800" dirty="0"/>
          </a:p>
        </p:txBody>
      </p:sp>
      <p:sp>
        <p:nvSpPr>
          <p:cNvPr id="2" name="Прямоугольник 1"/>
          <p:cNvSpPr/>
          <p:nvPr/>
        </p:nvSpPr>
        <p:spPr>
          <a:xfrm>
            <a:off x="156000" y="369000"/>
            <a:ext cx="5694572" cy="584775"/>
          </a:xfrm>
          <a:prstGeom prst="rect">
            <a:avLst/>
          </a:prstGeom>
        </p:spPr>
        <p:txBody>
          <a:bodyPr wrap="none">
            <a:spAutoFit/>
          </a:bodyPr>
          <a:lstStyle/>
          <a:p>
            <a:r>
              <a:rPr lang="ru-RU" sz="3200" dirty="0">
                <a:ea typeface="Calibri" panose="020F0502020204030204" pitchFamily="34" charset="0"/>
                <a:cs typeface="Sakkal Majalla"/>
              </a:rPr>
              <a:t>Ссылка на управление рисками</a:t>
            </a:r>
            <a:endParaRPr lang="ru-RU" sz="3200" dirty="0"/>
          </a:p>
        </p:txBody>
      </p:sp>
      <p:pic>
        <p:nvPicPr>
          <p:cNvPr id="6146" name="Picture 2" descr="What Is a Risk Management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6183" y="953775"/>
            <a:ext cx="5474610" cy="36789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181870"/>
            <a:ext cx="5990101" cy="461665"/>
          </a:xfrm>
          <a:prstGeom prst="rect">
            <a:avLst/>
          </a:prstGeom>
        </p:spPr>
        <p:txBody>
          <a:bodyPr wrap="none">
            <a:spAutoFit/>
          </a:bodyPr>
          <a:lstStyle/>
          <a:p>
            <a:r>
              <a:rPr lang="ru-RU" sz="2400" dirty="0">
                <a:ea typeface="Calibri" panose="020F0502020204030204" pitchFamily="34" charset="0"/>
                <a:cs typeface="Sakkal Majalla"/>
              </a:rPr>
              <a:t>Обзор требований, относящихся к продукту.</a:t>
            </a:r>
            <a:endParaRPr lang="ru-RU" sz="2400" dirty="0"/>
          </a:p>
        </p:txBody>
      </p:sp>
      <p:sp>
        <p:nvSpPr>
          <p:cNvPr id="7" name="Прямоугольник 6"/>
          <p:cNvSpPr/>
          <p:nvPr/>
        </p:nvSpPr>
        <p:spPr>
          <a:xfrm>
            <a:off x="156000" y="504000"/>
            <a:ext cx="11880000" cy="6189900"/>
          </a:xfrm>
          <a:prstGeom prst="rect">
            <a:avLst/>
          </a:prstGeom>
        </p:spPr>
        <p:txBody>
          <a:bodyPr wrap="square">
            <a:spAutoFit/>
          </a:bodyPr>
          <a:lstStyle/>
          <a:p>
            <a:pPr algn="just">
              <a:lnSpc>
                <a:spcPct val="115000"/>
              </a:lnSpc>
            </a:pPr>
            <a:r>
              <a:rPr lang="ru-RU" dirty="0">
                <a:ea typeface="Calibri" panose="020F0502020204030204" pitchFamily="34" charset="0"/>
                <a:cs typeface="Sakkal Majalla"/>
              </a:rPr>
              <a:t>После определения требований к продукту или услуге организация должна разработать метод анализа требований к медицинскому устройству. Анализ требований к продукции и услугам относится к изучению условий эксплуатации, которые могут повлиять на способность организации предоставлять продукцию в соответствии с требованиями, установленными потребителем, требованиями безопасности или нормативными требованиями и определенными организацией. Требования стандарта ISO 13485 следующие: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endParaRPr lang="en-US" dirty="0" smtClean="0">
              <a:ea typeface="Calibri" panose="020F0502020204030204" pitchFamily="34" charset="0"/>
              <a:cs typeface="Sakkal Majalla"/>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Организация </a:t>
            </a:r>
            <a:r>
              <a:rPr lang="ru-RU" dirty="0">
                <a:ea typeface="Calibri" panose="020F0502020204030204" pitchFamily="34" charset="0"/>
                <a:cs typeface="Sakkal Majalla"/>
              </a:rPr>
              <a:t>должна проанализировать (изучить и изучить) требования, относящиеся к продукции.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Первоначально анализ требований должен выполняться в отношении задания организации по предоставлению продукции потребителю, например, в форме подачи заявки, принятия контрактов, заказов или изменений в контрактах или заказах.</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гарантировать, что требования к продукции определены, задокументированы, ясны и понятны, включая требования, относящиеся к различным ролям, которые участвуют в жизненном цикле медицинского изделия.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должна гарантировать, что расхождения между запросами потребителя и фактическими требованиями, представленными потребителю, устранены.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При анализе требований к продукции организация должна обеспечить учет применимых нормативных требований.</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Организация должна гарантировать, что обучение пользователей, необходимое для обеспечения заданных характеристик и безопасного использования медицинского изделия, запланировано или доступно.</a:t>
            </a:r>
            <a:endParaRPr lang="ru-RU"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32" y="97656"/>
            <a:ext cx="4309962" cy="523220"/>
          </a:xfrm>
          <a:prstGeom prst="rect">
            <a:avLst/>
          </a:prstGeom>
        </p:spPr>
        <p:txBody>
          <a:bodyPr wrap="none">
            <a:spAutoFit/>
          </a:bodyPr>
          <a:lstStyle/>
          <a:p>
            <a:r>
              <a:rPr lang="ru-RU" sz="2800" dirty="0">
                <a:ea typeface="Calibri" panose="020F0502020204030204" pitchFamily="34" charset="0"/>
                <a:cs typeface="Sakkal Majalla"/>
              </a:rPr>
              <a:t>Прием заявки от заказчика</a:t>
            </a:r>
            <a:endParaRPr lang="ru-RU" sz="2800" dirty="0"/>
          </a:p>
        </p:txBody>
      </p:sp>
      <p:sp>
        <p:nvSpPr>
          <p:cNvPr id="5" name="Прямоугольник 4"/>
          <p:cNvSpPr/>
          <p:nvPr/>
        </p:nvSpPr>
        <p:spPr>
          <a:xfrm>
            <a:off x="291000" y="1449000"/>
            <a:ext cx="11879999" cy="5048049"/>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endParaRPr lang="en-US" dirty="0" smtClean="0">
              <a:ea typeface="Calibri" panose="020F0502020204030204" pitchFamily="34" charset="0"/>
              <a:cs typeface="Sakkal Majalla"/>
            </a:endParaRPr>
          </a:p>
          <a:p>
            <a:pPr marL="342900" lvl="0" indent="-342900" algn="just">
              <a:lnSpc>
                <a:spcPct val="115000"/>
              </a:lnSpc>
              <a:spcAft>
                <a:spcPts val="0"/>
              </a:spcAft>
              <a:buFont typeface="Wingdings" panose="05000000000000000000" pitchFamily="2" charset="2"/>
              <a:buChar char=""/>
            </a:pPr>
            <a:r>
              <a:rPr lang="ru-RU" sz="2000" dirty="0" smtClean="0">
                <a:ea typeface="Calibri" panose="020F0502020204030204" pitchFamily="34" charset="0"/>
                <a:cs typeface="Sakkal Majalla"/>
              </a:rPr>
              <a:t>Учет </a:t>
            </a:r>
            <a:r>
              <a:rPr lang="ru-RU" sz="2000" dirty="0">
                <a:ea typeface="Calibri" panose="020F0502020204030204" pitchFamily="34" charset="0"/>
                <a:cs typeface="Sakkal Majalla"/>
              </a:rPr>
              <a:t>требований заказчика</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smtClean="0">
                <a:ea typeface="Calibri" panose="020F0502020204030204" pitchFamily="34" charset="0"/>
                <a:cs typeface="Sakkal Majalla"/>
              </a:rPr>
              <a:t>Перевод </a:t>
            </a:r>
            <a:r>
              <a:rPr lang="ru-RU" sz="2000" dirty="0">
                <a:ea typeface="Calibri" panose="020F0502020204030204" pitchFamily="34" charset="0"/>
                <a:cs typeface="Sakkal Majalla"/>
              </a:rPr>
              <a:t>потребностей в организационные термины - спецификации продукта, процессы и виды </a:t>
            </a:r>
            <a:r>
              <a:rPr lang="ru-RU" sz="2000" dirty="0" smtClean="0">
                <a:ea typeface="Calibri" panose="020F0502020204030204" pitchFamily="34" charset="0"/>
                <a:cs typeface="Sakkal Majalla"/>
              </a:rPr>
              <a:t>деятельности</a:t>
            </a:r>
            <a:r>
              <a:rPr lang="ru-RU" sz="2000" dirty="0">
                <a:ea typeface="Calibri" panose="020F0502020204030204" pitchFamily="34" charset="0"/>
                <a:cs typeface="Sakkal Majalla"/>
              </a:rPr>
              <a:t>, риски или возможности, а также нормативные акты.</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Рассмотрение, обеспечение и утверждение способности организации реализовывать и поставлять продукт или предоставлять </a:t>
            </a:r>
            <a:r>
              <a:rPr lang="ru-RU" sz="2000" dirty="0" smtClean="0">
                <a:ea typeface="Calibri" panose="020F0502020204030204" pitchFamily="34" charset="0"/>
                <a:cs typeface="Sakkal Majalla"/>
              </a:rPr>
              <a:t>услуги.</a:t>
            </a:r>
            <a:endParaRPr lang="en-US" sz="2000" dirty="0" smtClean="0">
              <a:ea typeface="Calibri" panose="020F0502020204030204" pitchFamily="34" charset="0"/>
              <a:cs typeface="Times New Roman" panose="02020603050405020304" pitchFamily="18" charset="0"/>
            </a:endParaRPr>
          </a:p>
          <a:p>
            <a:pPr lvl="0" algn="just">
              <a:lnSpc>
                <a:spcPct val="115000"/>
              </a:lnSpc>
              <a:spcAft>
                <a:spcPts val="0"/>
              </a:spcAft>
            </a:pPr>
            <a:r>
              <a:rPr lang="ru-RU" sz="2000" dirty="0" smtClean="0">
                <a:ea typeface="Calibri" panose="020F0502020204030204" pitchFamily="34" charset="0"/>
                <a:cs typeface="Sakkal Majalla"/>
              </a:rPr>
              <a:t>Организация </a:t>
            </a:r>
            <a:r>
              <a:rPr lang="ru-RU" sz="2000" dirty="0">
                <a:ea typeface="Calibri" panose="020F0502020204030204" pitchFamily="34" charset="0"/>
                <a:cs typeface="Sakkal Majalla"/>
              </a:rPr>
              <a:t>должна включить эти шаги в свой процесс управления запросами или заказами клиентов. Я предлагаю здесь несколько простых базовых принципов:</a:t>
            </a:r>
            <a:endParaRPr lang="ru-RU" sz="20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Разработка процесса принятия, анализа и подтверждения требований к продукту. Процесс должен определять последовательность взаимодействия с заказчиком и обмена информацией между производителем, другими ролями, участвующими в жизненном цикле медицинского изделия, и заказчиком.</a:t>
            </a:r>
            <a:endParaRPr lang="ru-RU" sz="20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Sakkal Majalla"/>
              </a:rPr>
              <a:t>Стандарт ISO 13485 прямо требует, чтобы анализ проводился до принятия организацией обязательства поставлять продукцию потребителю.</a:t>
            </a:r>
            <a:endParaRPr lang="ru-RU" sz="2000" dirty="0"/>
          </a:p>
        </p:txBody>
      </p:sp>
      <p:sp>
        <p:nvSpPr>
          <p:cNvPr id="6" name="Прямоугольник 5"/>
          <p:cNvSpPr/>
          <p:nvPr/>
        </p:nvSpPr>
        <p:spPr>
          <a:xfrm>
            <a:off x="-339000" y="605665"/>
            <a:ext cx="12330000" cy="1154162"/>
          </a:xfrm>
          <a:prstGeom prst="rect">
            <a:avLst/>
          </a:prstGeom>
        </p:spPr>
        <p:txBody>
          <a:bodyPr wrap="square">
            <a:spAutoFit/>
          </a:bodyPr>
          <a:lstStyle/>
          <a:p>
            <a:pPr marL="457200" algn="just">
              <a:lnSpc>
                <a:spcPct val="115000"/>
              </a:lnSpc>
              <a:spcAft>
                <a:spcPts val="0"/>
              </a:spcAft>
            </a:pPr>
            <a:r>
              <a:rPr lang="ru-RU" sz="2000" dirty="0">
                <a:ea typeface="Calibri" panose="020F0502020204030204" pitchFamily="34" charset="0"/>
                <a:cs typeface="Sakkal Majalla"/>
              </a:rPr>
              <a:t>Обзор требований, относящихся к продукту, начинается с метода получения требований и их согласования с вашей организацией.</a:t>
            </a:r>
            <a:endParaRPr lang="ru-RU" sz="2000" dirty="0">
              <a:ea typeface="Calibri" panose="020F0502020204030204" pitchFamily="34" charset="0"/>
              <a:cs typeface="Times New Roman" panose="02020603050405020304" pitchFamily="18" charset="0"/>
            </a:endParaRPr>
          </a:p>
          <a:p>
            <a:pPr marL="457200" algn="just">
              <a:lnSpc>
                <a:spcPct val="115000"/>
              </a:lnSpc>
              <a:spcAft>
                <a:spcPts val="0"/>
              </a:spcAft>
            </a:pPr>
            <a:r>
              <a:rPr lang="ru-RU" sz="2000" dirty="0">
                <a:ea typeface="Calibri" panose="020F0502020204030204" pitchFamily="34" charset="0"/>
                <a:cs typeface="Sakkal Majalla"/>
              </a:rPr>
              <a:t>Цели обзора заключаются в следующем:</a:t>
            </a:r>
            <a:endParaRPr lang="en-US" sz="2000" dirty="0">
              <a:ea typeface="Calibri" panose="020F0502020204030204" pitchFamily="34" charset="0"/>
              <a:cs typeface="Sakkal Majalla"/>
            </a:endParaRPr>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000" y="369000"/>
            <a:ext cx="11925000" cy="6145272"/>
          </a:xfrm>
          <a:prstGeom prst="rect">
            <a:avLst/>
          </a:prstGeom>
        </p:spPr>
        <p:txBody>
          <a:bodyPr wrap="square">
            <a:spAutoFit/>
          </a:bodyPr>
          <a:lstStyle/>
          <a:p>
            <a:pPr marL="342900" indent="-342900" algn="just">
              <a:lnSpc>
                <a:spcPct val="115000"/>
              </a:lnSpc>
              <a:buFont typeface="Wingdings" panose="05000000000000000000" pitchFamily="2" charset="2"/>
              <a:buChar char=""/>
            </a:pPr>
            <a:r>
              <a:rPr lang="ru-RU" sz="2000" dirty="0"/>
              <a:t>Создание инструмента для представления клиенту спецификаций продукта, при котором покупатель узнает о продукте и его характеристиках: предложение клиента, каталог продуктов, Интернет-сайт, участие в тендере или определение потребности на рынке - организация осознает, что может предоставлять товары или услуги заинтересованным или потенциальным клиентам.</a:t>
            </a:r>
          </a:p>
          <a:p>
            <a:pPr marL="342900" lvl="0" indent="-342900" algn="just">
              <a:lnSpc>
                <a:spcPct val="115000"/>
              </a:lnSpc>
              <a:spcAft>
                <a:spcPts val="0"/>
              </a:spcAft>
              <a:buFont typeface="Wingdings" panose="05000000000000000000" pitchFamily="2" charset="2"/>
              <a:buChar char=""/>
            </a:pPr>
            <a:r>
              <a:rPr lang="ru-RU" sz="2000" dirty="0" smtClean="0">
                <a:ea typeface="Calibri" panose="020F0502020204030204" pitchFamily="34" charset="0"/>
                <a:cs typeface="Sakkal Majalla"/>
              </a:rPr>
              <a:t>Принятие </a:t>
            </a:r>
            <a:r>
              <a:rPr lang="ru-RU" sz="2000" dirty="0">
                <a:ea typeface="Calibri" panose="020F0502020204030204" pitchFamily="34" charset="0"/>
                <a:cs typeface="Sakkal Majalla"/>
              </a:rPr>
              <a:t>запроса от клиента на доставку Медицинского устройства - создание интерфейса между организацией и клиентом для получения, обмена и передачи информации, связанной с ожиданиями клиента в отношении Медицинского устройства.</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Подача запроса на анализ и выполнение анализа - различные ответственные за организацию должны делиться своими входами в анализ и оценивать способность организации предоставлять продукт в соответствии со спецификациями и ожиданиями.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Доставка предложения потребителю - гарантия организации того, что она способна поставлять продукцию или услуги в соответствии с требованиями, или информирование потребителя о различиях.</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Урегулирование разногласий. Урегулирование разногласий требуется, если в ходе анализа организация выявляет отклонения между требованиями потребителя и его способностями предоставлять продукт или услугу.</a:t>
            </a:r>
            <a:endParaRPr lang="ru-RU" sz="16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Sakkal Majalla"/>
              </a:rPr>
              <a:t>Утверждение обзора - утверждение организации, что она способна поставлять продукцию или услуги в соответствии с требованиями, или информирование потребителя о разногласиях и их урегулирование.</a:t>
            </a:r>
            <a:endParaRPr lang="ru-RU" sz="2000"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1800" y="579039"/>
            <a:ext cx="6553655" cy="5632311"/>
          </a:xfrm>
          <a:prstGeom prst="rect">
            <a:avLst/>
          </a:prstGeom>
        </p:spPr>
        <p:txBody>
          <a:bodyPr wrap="square">
            <a:spAutoFit/>
          </a:bodyPr>
          <a:lstStyle/>
          <a:p>
            <a:pPr algn="just"/>
            <a:r>
              <a:rPr lang="ru-RU" sz="2400" dirty="0"/>
              <a:t>Хорошим примером является этикетка медицинского устройства, где многие региональные правила требуют другого типа или формата. Когда производитель получает запрос из региона, в который он не был доставлен, он должен проверить свою способность маркировать медицинское изделие в соответствии с региональными правилами. Второй пример - это рабочий язык медицинского устройства - организация должна проверить, нужно ли переводить инструкции в соответствии с региональными правилами, а когда они должны быть переведены, производитель должен проверить, имеет ли он возможность их переводить.</a:t>
            </a:r>
            <a:endParaRPr lang="ru-RU" sz="2400" dirty="0"/>
          </a:p>
        </p:txBody>
      </p:sp>
      <p:sp>
        <p:nvSpPr>
          <p:cNvPr id="6" name="Прямоугольник 5"/>
          <p:cNvSpPr/>
          <p:nvPr/>
        </p:nvSpPr>
        <p:spPr>
          <a:xfrm>
            <a:off x="8076000" y="6396504"/>
            <a:ext cx="4847213" cy="400110"/>
          </a:xfrm>
          <a:prstGeom prst="rect">
            <a:avLst/>
          </a:prstGeom>
        </p:spPr>
        <p:txBody>
          <a:bodyPr wrap="square">
            <a:spAutoFit/>
          </a:bodyPr>
          <a:lstStyle/>
          <a:p>
            <a:r>
              <a:rPr lang="en-US" sz="1000"/>
              <a:t>https://www.cils-international.com/media/2085/2016-07-26-udi-label.jpg?anchor=center&amp;mode=crop&amp;width=300&amp;height=320&amp;quality=80</a:t>
            </a:r>
            <a:endParaRPr lang="ru-RU" sz="1000" dirty="0"/>
          </a:p>
        </p:txBody>
      </p:sp>
      <p:pic>
        <p:nvPicPr>
          <p:cNvPr id="7170" name="Picture 2" descr="FDA Issues UDI Guidance Tailored For Small Device Mak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6987" y="684000"/>
            <a:ext cx="3894013" cy="25960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Prepare for medical device UDI labeling | CI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1001" y="3395194"/>
            <a:ext cx="3381378" cy="2598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ru-RU" dirty="0"/>
              <a:t> </a:t>
            </a:r>
          </a:p>
        </p:txBody>
      </p:sp>
      <p:sp>
        <p:nvSpPr>
          <p:cNvPr id="3" name="Прямоугольник 2"/>
          <p:cNvSpPr/>
          <p:nvPr/>
        </p:nvSpPr>
        <p:spPr>
          <a:xfrm>
            <a:off x="20366" y="279000"/>
            <a:ext cx="6930000" cy="6410216"/>
          </a:xfrm>
          <a:prstGeom prst="rect">
            <a:avLst/>
          </a:prstGeom>
        </p:spPr>
        <p:txBody>
          <a:bodyPr wrap="square">
            <a:spAutoFit/>
          </a:bodyPr>
          <a:lstStyle/>
          <a:p>
            <a:pPr algn="just">
              <a:lnSpc>
                <a:spcPct val="115000"/>
              </a:lnSpc>
            </a:pPr>
            <a:r>
              <a:rPr lang="ru-RU" sz="2100" dirty="0"/>
              <a:t>Обзор может выполняться определенной функцией или группой ролей, связанных с реализацией продукта. Хорошим примером является внутреннее утреннее собрание по понедельникам, на котором люди из разных подразделений организации собираются вместе и обсуждают план работы на предстоящую неделю. Во время анализа должны выполняться все требования к качеству, относящиеся к продукту. Обзор может выполняться определенной функцией или группой ролей, связанных с реализацией продукта. Хорошим примером является внутреннее утреннее собрание по понедельникам, на котором люди из разных подразделений организации собираются вместе и обсуждают план работы на предстоящую неделю. Во время проверки должны быть доступны все требования к качеству, относящиеся к продукту, и все стороны, участвующие в проверке, должны знать о них.</a:t>
            </a:r>
            <a:endParaRPr lang="ru-RU" sz="2100" dirty="0"/>
          </a:p>
        </p:txBody>
      </p:sp>
      <p:pic>
        <p:nvPicPr>
          <p:cNvPr id="8194" name="Picture 2" descr="Understand category vs. product selling to grow s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366" y="594000"/>
            <a:ext cx="5085634" cy="43291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391000" y="6471158"/>
            <a:ext cx="6096000" cy="246221"/>
          </a:xfrm>
          <a:prstGeom prst="rect">
            <a:avLst/>
          </a:prstGeom>
        </p:spPr>
        <p:txBody>
          <a:bodyPr>
            <a:spAutoFit/>
          </a:bodyPr>
          <a:lstStyle/>
          <a:p>
            <a:r>
              <a:rPr lang="ru-RU" sz="1000" dirty="0"/>
              <a:t>https://www.salesstar.com/hubfs/iStock_000057147692_Large-1.jpg</a:t>
            </a:r>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5" name="Прямоугольник 4"/>
          <p:cNvSpPr/>
          <p:nvPr/>
        </p:nvSpPr>
        <p:spPr>
          <a:xfrm>
            <a:off x="6501000" y="6354000"/>
            <a:ext cx="5805000" cy="415498"/>
          </a:xfrm>
          <a:prstGeom prst="rect">
            <a:avLst/>
          </a:prstGeom>
        </p:spPr>
        <p:txBody>
          <a:bodyPr wrap="square">
            <a:spAutoFit/>
          </a:bodyPr>
          <a:lstStyle/>
          <a:p>
            <a:r>
              <a:rPr lang="en-US" sz="1050"/>
              <a:t>https://www.toplinemd.com/carreras-medical-center/wp-content/uploads/sites/12/2021/05/Internal-Medicine-vs-Family-Medicine-What-Are-the-Differences.jpg</a:t>
            </a:r>
            <a:endParaRPr lang="ru-RU" sz="1050" dirty="0"/>
          </a:p>
        </p:txBody>
      </p:sp>
      <p:sp>
        <p:nvSpPr>
          <p:cNvPr id="2" name="Прямоугольник 1"/>
          <p:cNvSpPr/>
          <p:nvPr/>
        </p:nvSpPr>
        <p:spPr>
          <a:xfrm>
            <a:off x="-384000" y="183416"/>
            <a:ext cx="8820000" cy="461665"/>
          </a:xfrm>
          <a:prstGeom prst="rect">
            <a:avLst/>
          </a:prstGeom>
        </p:spPr>
        <p:txBody>
          <a:bodyPr wrap="square">
            <a:spAutoFit/>
          </a:bodyPr>
          <a:lstStyle/>
          <a:p>
            <a:pPr algn="ctr"/>
            <a:r>
              <a:rPr lang="ru-RU" sz="2400" dirty="0">
                <a:ea typeface="Calibri" panose="020F0502020204030204" pitchFamily="34" charset="0"/>
                <a:cs typeface="Sakkal Majalla"/>
              </a:rPr>
              <a:t>Устранение разногласий между организацией и заказчиком</a:t>
            </a:r>
            <a:endParaRPr lang="ru-RU" sz="2400" dirty="0"/>
          </a:p>
        </p:txBody>
      </p:sp>
      <p:sp>
        <p:nvSpPr>
          <p:cNvPr id="7" name="Прямоугольник 6"/>
          <p:cNvSpPr/>
          <p:nvPr/>
        </p:nvSpPr>
        <p:spPr>
          <a:xfrm>
            <a:off x="130758" y="649695"/>
            <a:ext cx="7360242" cy="5999591"/>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Обзор требований, относящихся к продукту, происходит во время взаимодействия между заказчиком и производителем. Одной из целей анализа является подтверждение того, что организация может поставлять продукт потребителю в соответствии со своими потребностями и ожиданиями, даже если могут возникнуть разногласия, пробелы, недопонимание или разногласия между потребителем и организацией, связанные с требованиями продукт. По стандарту:</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Заказ </a:t>
            </a:r>
            <a:r>
              <a:rPr lang="ru-RU" dirty="0">
                <a:ea typeface="Calibri" panose="020F0502020204030204" pitchFamily="34" charset="0"/>
                <a:cs typeface="Sakkal Majalla"/>
              </a:rPr>
              <a:t>клиента не следует отправлять на реализацию до разрешения всех разногласий или разногласий между заказчиком и организацией.</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Разрешение таких разногласий разрешается путем принятия утверждения от клиента условий поставки продукта или получения услуги.</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В случае, если организация не может предоставить потребителю продукт в соответствии с его или ее спецификациями, организация должна проинформировать потребителя до утверждения заказа.</a:t>
            </a:r>
            <a:endParaRPr lang="ru-RU" dirty="0">
              <a:ea typeface="Calibri" panose="020F0502020204030204" pitchFamily="34" charset="0"/>
              <a:cs typeface="Times New Roman" panose="02020603050405020304" pitchFamily="18" charset="0"/>
            </a:endParaRPr>
          </a:p>
          <a:p>
            <a:r>
              <a:rPr lang="ru-RU" dirty="0">
                <a:ea typeface="Calibri" panose="020F0502020204030204" pitchFamily="34" charset="0"/>
                <a:cs typeface="Sakkal Majalla"/>
              </a:rPr>
              <a:t>Заказчик должен подтвердить, что он или она принимает продукт, предлагаемый организацией.</a:t>
            </a:r>
            <a:endParaRPr lang="ru-RU" dirty="0"/>
          </a:p>
        </p:txBody>
      </p:sp>
      <p:pic>
        <p:nvPicPr>
          <p:cNvPr id="9218" name="Picture 2" descr="Internal Medicine vs Family Medicine: What Are the Differences? | Carreras  Medical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000" y="828497"/>
            <a:ext cx="4646787" cy="35944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5">
            <a:extLst>
              <a:ext uri="{FF2B5EF4-FFF2-40B4-BE49-F238E27FC236}">
                <a16:creationId xmlns="" xmlns:a16="http://schemas.microsoft.com/office/drawing/2014/main"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
        <p:nvSpPr>
          <p:cNvPr id="3" name="Прямоугольник 2"/>
          <p:cNvSpPr/>
          <p:nvPr/>
        </p:nvSpPr>
        <p:spPr>
          <a:xfrm>
            <a:off x="156000" y="279000"/>
            <a:ext cx="6930000" cy="6359690"/>
          </a:xfrm>
          <a:prstGeom prst="rect">
            <a:avLst/>
          </a:prstGeom>
        </p:spPr>
        <p:txBody>
          <a:bodyPr wrap="square">
            <a:spAutoFit/>
          </a:bodyPr>
          <a:lstStyle/>
          <a:p>
            <a:pPr algn="just">
              <a:lnSpc>
                <a:spcPct val="115000"/>
              </a:lnSpc>
              <a:spcAft>
                <a:spcPts val="1000"/>
              </a:spcAft>
            </a:pPr>
            <a:r>
              <a:rPr lang="ru-RU" dirty="0" smtClean="0">
                <a:ea typeface="Calibri" panose="020F0502020204030204" pitchFamily="34" charset="0"/>
                <a:cs typeface="Sakkal Majalla"/>
              </a:rPr>
              <a:t>Различия между организацией и заказчиком связаны с тем фактом, что заказчик ожидает от продукта определенной характеристики, но организация не может предоставить ее в точности так, как ее выражает и ожидает заказчик. Это естественное явление. Например, различия могут проявляться в различиях в ценах, функциональных возможностях, атрибутах и логистических проблемах, таких как хранение, идентификация упаковки, доставка и утилизация или графики доставки. Эти разногласия должны быть устранены до того, как организация возьмет на себя обязательство поставлять товары и услуги покупателю или до того, как покупатель одобрит заказ. Производитель должен принять меры для устранения этих недоразумений или пробелов. В процессе принятия и проверки заказа организация должна четко указать, в какой момент проверки заказчик соглашается и утверждает условия организации, например:</a:t>
            </a:r>
            <a:endParaRPr lang="ru-RU"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Sakkal Majalla"/>
              </a:rPr>
              <a:t>Подписанная </a:t>
            </a:r>
            <a:r>
              <a:rPr lang="ru-RU" dirty="0">
                <a:ea typeface="Calibri" panose="020F0502020204030204" pitchFamily="34" charset="0"/>
                <a:cs typeface="Sakkal Majalla"/>
              </a:rPr>
              <a:t>форма подтверждения заказа</a:t>
            </a:r>
            <a:endParaRPr lang="ru-RU"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Электронное письмо с подтверждением</a:t>
            </a:r>
            <a:endParaRPr lang="ru-RU" dirty="0">
              <a:ea typeface="Calibri" panose="020F0502020204030204" pitchFamily="34" charset="0"/>
              <a:cs typeface="Times New Roman" panose="02020603050405020304" pitchFamily="18" charset="0"/>
            </a:endParaRPr>
          </a:p>
          <a:p>
            <a:pPr marL="285750" lvl="0" indent="-285750" algn="just">
              <a:lnSpc>
                <a:spcPct val="115000"/>
              </a:lnSpc>
              <a:spcAft>
                <a:spcPts val="1000"/>
              </a:spcAft>
              <a:buFont typeface="Wingdings" panose="05000000000000000000" pitchFamily="2" charset="2"/>
              <a:buChar char="Ø"/>
            </a:pPr>
            <a:r>
              <a:rPr lang="ru-RU" dirty="0">
                <a:ea typeface="Calibri" panose="020F0502020204030204" pitchFamily="34" charset="0"/>
                <a:cs typeface="Sakkal Majalla"/>
              </a:rPr>
              <a:t>Подписанная форма подтверждения заказа</a:t>
            </a:r>
            <a:endParaRPr lang="ru-RU"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ea typeface="Calibri" panose="020F0502020204030204" pitchFamily="34" charset="0"/>
                <a:cs typeface="Sakkal Majalla"/>
              </a:rPr>
              <a:t>Электронное письмо с подтверждением</a:t>
            </a:r>
            <a:r>
              <a:rPr lang="en-US" dirty="0">
                <a:ea typeface="Calibri" panose="020F0502020204030204" pitchFamily="34" charset="0"/>
                <a:cs typeface="Sakkal Majalla"/>
              </a:rPr>
              <a:t>.</a:t>
            </a:r>
            <a:endParaRPr lang="ru-RU" dirty="0"/>
          </a:p>
        </p:txBody>
      </p:sp>
      <p:pic>
        <p:nvPicPr>
          <p:cNvPr id="10242" name="Picture 2" descr="How to stop &amp;#39;customer-centricity&amp;#39; being a meaningless mantra - Part o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000" y="480053"/>
            <a:ext cx="5060651" cy="35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526000" y="6336047"/>
            <a:ext cx="6096000" cy="400110"/>
          </a:xfrm>
          <a:prstGeom prst="rect">
            <a:avLst/>
          </a:prstGeom>
        </p:spPr>
        <p:txBody>
          <a:bodyPr>
            <a:spAutoFit/>
          </a:bodyPr>
          <a:lstStyle/>
          <a:p>
            <a:r>
              <a:rPr lang="ru-RU" sz="1000" dirty="0"/>
              <a:t>http://static.businessnews.com.au/sites/default/files/articles-2018-10/Customer%20Centricity%20Mantra%20Part%201.jpg</a:t>
            </a: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44000"/>
            <a:ext cx="6906000" cy="6581289"/>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Sakkal Majalla"/>
              </a:rPr>
              <a:t>Вот несколько способов выявить и в конечном итоге устранить такие различия: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Назначение уполномоченного органа или функции для получения и понимания требований клиентов уменьшит количество мнений и толкований.</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Определение функций и ролей клиента и установление контакта с ним. Такие функции могут помочь и поддержать организацию в понимании требований: контроль качества, закупка, проектирование и разработка.</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Sakkal Majalla"/>
              </a:rPr>
              <a:t>Обеспечение понимания, правильной интерпретации и объяснения технических или профессиональных терминов и сокращений.</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Sakkal Majalla"/>
              </a:rPr>
              <a:t>Если требования составлены на иностранном языке, организация должна обеспечить возможность их перевода.</a:t>
            </a:r>
            <a:endParaRPr lang="ru-RU" sz="16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Sakkal Majalla"/>
              </a:rPr>
              <a:t>Создание канала связи, предназначенного для приема определенных входных данных, обеспечит предоставление определенных входных данных.</a:t>
            </a:r>
            <a:endParaRPr lang="ru-RU" sz="2000" dirty="0"/>
          </a:p>
        </p:txBody>
      </p:sp>
      <p:pic>
        <p:nvPicPr>
          <p:cNvPr id="11266" name="Picture 2" descr="Building a Customer-Centric Culture in the Digital 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6800" y="459000"/>
            <a:ext cx="5202579" cy="364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211000" y="6494457"/>
            <a:ext cx="5760000" cy="230832"/>
          </a:xfrm>
          <a:prstGeom prst="rect">
            <a:avLst/>
          </a:prstGeom>
        </p:spPr>
        <p:txBody>
          <a:bodyPr wrap="square">
            <a:spAutoFit/>
          </a:bodyPr>
          <a:lstStyle/>
          <a:p>
            <a:r>
              <a:rPr lang="ru-RU" sz="900" dirty="0"/>
              <a:t>https://</a:t>
            </a:r>
            <a:r>
              <a:rPr lang="ru-RU" sz="900" dirty="0" smtClean="0"/>
              <a:t>lh3.googleusercontent.com/proxy/d1TYTwWOg-BtQwcT1sVMZ6c79LOL</a:t>
            </a:r>
            <a:endParaRPr lang="ru-RU" sz="900" dirty="0"/>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99700" y="600098"/>
            <a:ext cx="6975000" cy="6102182"/>
          </a:xfrm>
        </p:spPr>
        <p:txBody>
          <a:bodyPr>
            <a:noAutofit/>
          </a:bodyPr>
          <a:lstStyle/>
          <a:p>
            <a:pPr marL="0" indent="0" algn="just">
              <a:buNone/>
            </a:pPr>
            <a:r>
              <a:rPr lang="ru-RU" sz="2000" dirty="0"/>
              <a:t>Организация должна проанализировать потребности в обучении пользователей, чтобы гарантировать заданные рабочие характеристики и безопасное использование медицинского изделия при его доставке. Потребности в обучении использованию медицинского изделия были определены как часть требований в этом разделе «Определение требований, относящихся к продукции». Теперь пришло время убедиться, что организация может предоставить их клиенту при доставке медицинского устройства. В контексте обзора производитель должен убедиться, что:</a:t>
            </a:r>
          </a:p>
          <a:p>
            <a:pPr lvl="0" algn="just"/>
            <a:r>
              <a:rPr lang="ru-RU" sz="2000" dirty="0"/>
              <a:t>Заказчик осведомлен об этих потребностях в обучении.</a:t>
            </a:r>
          </a:p>
          <a:p>
            <a:pPr lvl="0" algn="just"/>
            <a:r>
              <a:rPr lang="ru-RU" sz="2000" dirty="0"/>
              <a:t>Заказчик может пройти это обучение.</a:t>
            </a:r>
          </a:p>
          <a:p>
            <a:pPr lvl="0" algn="just"/>
            <a:r>
              <a:rPr lang="ru-RU" sz="2000" dirty="0"/>
              <a:t>Обучение планируется по согласованию с заказчиком.</a:t>
            </a:r>
          </a:p>
          <a:p>
            <a:pPr lvl="0" algn="just"/>
            <a:r>
              <a:rPr lang="ru-RU" sz="2000" dirty="0"/>
              <a:t>Ожидаются ли потребности в дополнительном обучении из-за условий, которых не было на момент определения (например, новых применимых нормативных требований).</a:t>
            </a:r>
          </a:p>
          <a:p>
            <a:pPr algn="just"/>
            <a:r>
              <a:rPr lang="ru-RU" sz="2000" dirty="0"/>
              <a:t>Условия подходят для проведения тренировки.</a:t>
            </a:r>
            <a:endParaRPr lang="ru-RU" sz="2000" dirty="0"/>
          </a:p>
        </p:txBody>
      </p:sp>
      <p:sp>
        <p:nvSpPr>
          <p:cNvPr id="7" name="Прямоугольник 6"/>
          <p:cNvSpPr/>
          <p:nvPr/>
        </p:nvSpPr>
        <p:spPr>
          <a:xfrm>
            <a:off x="7716000" y="6483579"/>
            <a:ext cx="6096000" cy="215444"/>
          </a:xfrm>
          <a:prstGeom prst="rect">
            <a:avLst/>
          </a:prstGeom>
        </p:spPr>
        <p:txBody>
          <a:bodyPr>
            <a:spAutoFit/>
          </a:bodyPr>
          <a:lstStyle/>
          <a:p>
            <a:r>
              <a:rPr lang="en-US" sz="800"/>
              <a:t>https://zoetalentsolutions.com/wp-content/uploads/2017/03/Training-Needs-Analysis-TNA-Course.jpg</a:t>
            </a:r>
            <a:endParaRPr lang="ru-RU" sz="800" dirty="0"/>
          </a:p>
        </p:txBody>
      </p:sp>
      <p:sp>
        <p:nvSpPr>
          <p:cNvPr id="2" name="Прямоугольник 1"/>
          <p:cNvSpPr/>
          <p:nvPr/>
        </p:nvSpPr>
        <p:spPr>
          <a:xfrm>
            <a:off x="0" y="117092"/>
            <a:ext cx="4553811" cy="461665"/>
          </a:xfrm>
          <a:prstGeom prst="rect">
            <a:avLst/>
          </a:prstGeom>
        </p:spPr>
        <p:txBody>
          <a:bodyPr wrap="none">
            <a:spAutoFit/>
          </a:bodyPr>
          <a:lstStyle/>
          <a:p>
            <a:r>
              <a:rPr lang="ru-RU" sz="2400" dirty="0">
                <a:ea typeface="Calibri" panose="020F0502020204030204" pitchFamily="34" charset="0"/>
                <a:cs typeface="Sakkal Majalla"/>
              </a:rPr>
              <a:t>Анализ потребностей в обучении</a:t>
            </a:r>
            <a:endParaRPr lang="ru-RU" sz="2400" dirty="0"/>
          </a:p>
        </p:txBody>
      </p:sp>
      <p:pic>
        <p:nvPicPr>
          <p:cNvPr id="12290" name="Picture 2" descr="Training Needs Analysis (TNA) Course | Zoe Talent Solu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43" y="819000"/>
            <a:ext cx="5050403" cy="3390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805" y="189000"/>
            <a:ext cx="6275179" cy="461665"/>
          </a:xfrm>
          <a:prstGeom prst="rect">
            <a:avLst/>
          </a:prstGeom>
        </p:spPr>
        <p:txBody>
          <a:bodyPr wrap="none">
            <a:spAutoFit/>
          </a:bodyPr>
          <a:lstStyle/>
          <a:p>
            <a:r>
              <a:rPr lang="ru-RU" sz="2400" dirty="0">
                <a:ea typeface="Calibri" panose="020F0502020204030204" pitchFamily="34" charset="0"/>
                <a:cs typeface="Sakkal Majalla"/>
              </a:rPr>
              <a:t>Обзор применимых нормативных требований</a:t>
            </a:r>
            <a:endParaRPr lang="ru-RU" sz="2400" dirty="0"/>
          </a:p>
        </p:txBody>
      </p:sp>
      <p:sp>
        <p:nvSpPr>
          <p:cNvPr id="8" name="Прямоугольник 7"/>
          <p:cNvSpPr/>
          <p:nvPr/>
        </p:nvSpPr>
        <p:spPr>
          <a:xfrm>
            <a:off x="137789" y="655408"/>
            <a:ext cx="6588211" cy="5909310"/>
          </a:xfrm>
          <a:prstGeom prst="rect">
            <a:avLst/>
          </a:prstGeom>
        </p:spPr>
        <p:txBody>
          <a:bodyPr wrap="square">
            <a:spAutoFit/>
          </a:bodyPr>
          <a:lstStyle/>
          <a:p>
            <a:pPr algn="just"/>
            <a:r>
              <a:rPr lang="ru-RU" sz="2100" dirty="0"/>
              <a:t>Перед поставкой медицинского изделия организация должна проанализировать свою способность соответствовать применимым нормативным требованиям. Применимые нормативные требования, относящиеся к медицинскому устройству, были определены как часть требований в этом разделе - Определение требований, относящихся к продукции. Пришло время убедиться, что производитель может: </a:t>
            </a:r>
          </a:p>
          <a:p>
            <a:pPr marL="285750" indent="-285750" algn="just">
              <a:buFont typeface="Wingdings" panose="05000000000000000000" pitchFamily="2" charset="2"/>
              <a:buChar char="Ø"/>
            </a:pPr>
            <a:r>
              <a:rPr lang="ru-RU" sz="2100" dirty="0" smtClean="0"/>
              <a:t>Заказчик </a:t>
            </a:r>
            <a:r>
              <a:rPr lang="ru-RU" sz="2100" dirty="0"/>
              <a:t>осведомлен об этих потребностях в обучении.</a:t>
            </a:r>
          </a:p>
          <a:p>
            <a:pPr marL="285750" indent="-285750" algn="just">
              <a:buFont typeface="Wingdings" panose="05000000000000000000" pitchFamily="2" charset="2"/>
              <a:buChar char="Ø"/>
            </a:pPr>
            <a:r>
              <a:rPr lang="ru-RU" sz="2100" dirty="0" smtClean="0"/>
              <a:t>Заказчик </a:t>
            </a:r>
            <a:r>
              <a:rPr lang="ru-RU" sz="2100" dirty="0"/>
              <a:t>может пройти это обучение.</a:t>
            </a:r>
          </a:p>
          <a:p>
            <a:pPr marL="285750" indent="-285750" algn="just">
              <a:buFont typeface="Wingdings" panose="05000000000000000000" pitchFamily="2" charset="2"/>
              <a:buChar char="Ø"/>
            </a:pPr>
            <a:r>
              <a:rPr lang="ru-RU" sz="2100" dirty="0" smtClean="0"/>
              <a:t>Обучение </a:t>
            </a:r>
            <a:r>
              <a:rPr lang="ru-RU" sz="2100" dirty="0"/>
              <a:t>планируется по согласованию с заказчиком.</a:t>
            </a:r>
          </a:p>
          <a:p>
            <a:pPr marL="285750" indent="-285750" algn="just">
              <a:buFont typeface="Wingdings" panose="05000000000000000000" pitchFamily="2" charset="2"/>
              <a:buChar char="Ø"/>
            </a:pPr>
            <a:r>
              <a:rPr lang="ru-RU" sz="2100" dirty="0" smtClean="0"/>
              <a:t>Ожидаются </a:t>
            </a:r>
            <a:r>
              <a:rPr lang="ru-RU" sz="2100" dirty="0"/>
              <a:t>ли потребности в дополнительном обучении из-за условий, которых не было на момент определения (например, новых применимых нормативных требований).</a:t>
            </a:r>
          </a:p>
          <a:p>
            <a:pPr marL="285750" indent="-285750" algn="just">
              <a:buFont typeface="Wingdings" panose="05000000000000000000" pitchFamily="2" charset="2"/>
              <a:buChar char="Ø"/>
            </a:pPr>
            <a:r>
              <a:rPr lang="ru-RU" sz="2100" dirty="0" smtClean="0"/>
              <a:t>Условия </a:t>
            </a:r>
            <a:r>
              <a:rPr lang="ru-RU" sz="2100" dirty="0"/>
              <a:t>подходят для проведения тренировки.</a:t>
            </a:r>
          </a:p>
        </p:txBody>
      </p:sp>
      <p:pic>
        <p:nvPicPr>
          <p:cNvPr id="13314" name="Picture 2" descr="How to find out how to order from a manufacturer - Quor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96962" y="1224000"/>
            <a:ext cx="5398883" cy="346500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7896000" y="6441607"/>
            <a:ext cx="6096000" cy="246221"/>
          </a:xfrm>
          <a:prstGeom prst="rect">
            <a:avLst/>
          </a:prstGeom>
        </p:spPr>
        <p:txBody>
          <a:bodyPr>
            <a:spAutoFit/>
          </a:bodyPr>
          <a:lstStyle/>
          <a:p>
            <a:r>
              <a:rPr lang="ru-RU" sz="1000" dirty="0"/>
              <a:t>https://qph.fs.quoracdn.net/main-qimg-eae9af16332bcfa7ac89eacb1d8a75c3</a:t>
            </a: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279000"/>
            <a:ext cx="6480000" cy="5787038"/>
          </a:xfrm>
        </p:spPr>
        <p:txBody>
          <a:bodyPr>
            <a:noAutofit/>
          </a:bodyPr>
          <a:lstStyle/>
          <a:p>
            <a:pPr marL="0" indent="0" algn="just">
              <a:buNone/>
            </a:pPr>
            <a:r>
              <a:rPr lang="ru-RU" sz="2200" dirty="0"/>
              <a:t>При рассмотрении нормативных требований такие факторы, как безопасность продукта, характеристики, идентификация и функциональность, могут влиять или устанавливать новые или неизвестные требования для реализации медицинского изделия: требования к продукту для проектирования и разработки, производства, сборки, хранения и транспортировки, обращения, переработка и утилизация материалов или продуктов. Здесь цель состоит в том, чтобы гарантировать, что применимые нормативные требования определены и представлены в качестве входных данных при рассмотрении требований к продукции. При проверке производитель должен убедиться, что:</a:t>
            </a:r>
          </a:p>
          <a:p>
            <a:pPr lvl="0" algn="just">
              <a:buFont typeface="Wingdings" panose="05000000000000000000" pitchFamily="2" charset="2"/>
              <a:buChar char="Ø"/>
            </a:pPr>
            <a:r>
              <a:rPr lang="ru-RU" sz="2200" dirty="0"/>
              <a:t>Он способен соответствовать этим нормативным требованиям.</a:t>
            </a:r>
          </a:p>
          <a:p>
            <a:pPr algn="just">
              <a:buFont typeface="Wingdings" panose="05000000000000000000" pitchFamily="2" charset="2"/>
              <a:buChar char="Ø"/>
            </a:pPr>
            <a:r>
              <a:rPr lang="ru-RU" sz="2200" dirty="0"/>
              <a:t>Его представители, такие как дистрибьюторы, также могут соответствовать этим нормативным требованиям.</a:t>
            </a:r>
            <a:endParaRPr lang="ru-RU" sz="2200" dirty="0"/>
          </a:p>
        </p:txBody>
      </p:sp>
      <p:sp>
        <p:nvSpPr>
          <p:cNvPr id="8" name="Прямоугольник 7"/>
          <p:cNvSpPr/>
          <p:nvPr/>
        </p:nvSpPr>
        <p:spPr>
          <a:xfrm>
            <a:off x="9144000" y="6489000"/>
            <a:ext cx="6096000" cy="246221"/>
          </a:xfrm>
          <a:prstGeom prst="rect">
            <a:avLst/>
          </a:prstGeom>
        </p:spPr>
        <p:txBody>
          <a:bodyPr>
            <a:spAutoFit/>
          </a:bodyPr>
          <a:lstStyle/>
          <a:p>
            <a:r>
              <a:rPr lang="en-US" sz="1000"/>
              <a:t>https://gtlink.vn/storage/training/banner/supplier.png</a:t>
            </a:r>
            <a:endParaRPr lang="ru-RU" sz="1000" dirty="0"/>
          </a:p>
        </p:txBody>
      </p:sp>
      <p:pic>
        <p:nvPicPr>
          <p:cNvPr id="14338" name="Picture 2" descr="Nhà sản xuất - N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000" y="729000"/>
            <a:ext cx="5484684" cy="41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65999" y="495510"/>
            <a:ext cx="6165001" cy="5948490"/>
          </a:xfrm>
        </p:spPr>
        <p:txBody>
          <a:bodyPr>
            <a:noAutofit/>
          </a:bodyPr>
          <a:lstStyle/>
          <a:p>
            <a:pPr marL="0" indent="0" algn="just">
              <a:buNone/>
            </a:pPr>
            <a:r>
              <a:rPr lang="ru-RU" sz="2100" dirty="0"/>
              <a:t>При рассмотрении требований, связанных с продуктом, могут быть рассмотрены следующие риски:</a:t>
            </a:r>
          </a:p>
          <a:p>
            <a:pPr lvl="0" algn="just">
              <a:buFont typeface="Wingdings" panose="05000000000000000000" pitchFamily="2" charset="2"/>
              <a:buChar char="Ø"/>
            </a:pPr>
            <a:r>
              <a:rPr lang="ru-RU" sz="2100" dirty="0"/>
              <a:t>Вопросы безопасности - когда требования клиента включают вопросы, связанные с предполагаемым использованием медицинского устройства, которые являются новыми для производителя.</a:t>
            </a:r>
          </a:p>
          <a:p>
            <a:pPr lvl="0" algn="just">
              <a:buFont typeface="Wingdings" panose="05000000000000000000" pitchFamily="2" charset="2"/>
              <a:buChar char="Ø"/>
            </a:pPr>
            <a:r>
              <a:rPr lang="ru-RU" sz="2100" dirty="0"/>
              <a:t>Возможности и опыт организации или ее представителей - когда производитель должен сертифицировать клиента или новых представителей или установку и обучение, связанные с медицинским устройством.</a:t>
            </a:r>
          </a:p>
          <a:p>
            <a:pPr algn="just">
              <a:buFont typeface="Wingdings" panose="05000000000000000000" pitchFamily="2" charset="2"/>
              <a:buChar char="Ø"/>
            </a:pPr>
            <a:r>
              <a:rPr lang="ru-RU" sz="2100" dirty="0"/>
              <a:t>Географическая разбросанность организации, клиентов, пользователей или поставщиков - производитель должен рассмотреть, какие проблемы могут возникнуть из-за географических факторов, связанных с аспектами организации, клиентов, пользователей или поставщиков.</a:t>
            </a:r>
            <a:endParaRPr lang="ru-RU" sz="2100" dirty="0"/>
          </a:p>
        </p:txBody>
      </p:sp>
      <p:sp>
        <p:nvSpPr>
          <p:cNvPr id="2" name="Прямоугольник 1"/>
          <p:cNvSpPr/>
          <p:nvPr/>
        </p:nvSpPr>
        <p:spPr>
          <a:xfrm>
            <a:off x="7356000" y="6228556"/>
            <a:ext cx="5130000" cy="430887"/>
          </a:xfrm>
          <a:prstGeom prst="rect">
            <a:avLst/>
          </a:prstGeom>
        </p:spPr>
        <p:txBody>
          <a:bodyPr wrap="square">
            <a:spAutoFit/>
          </a:bodyPr>
          <a:lstStyle/>
          <a:p>
            <a:r>
              <a:rPr lang="en-US" sz="1100" dirty="0"/>
              <a:t>https://i2.wp.com/www.hseblog.com/wp-content/uploads/2021/09/The-Steps-In-Risk-Analysis-Process.jpg?resize=1068%2C712&amp;ssl=1</a:t>
            </a:r>
            <a:endParaRPr lang="ru-RU" sz="1100" dirty="0"/>
          </a:p>
        </p:txBody>
      </p:sp>
      <p:sp>
        <p:nvSpPr>
          <p:cNvPr id="3" name="Прямоугольник 2"/>
          <p:cNvSpPr/>
          <p:nvPr/>
        </p:nvSpPr>
        <p:spPr>
          <a:xfrm>
            <a:off x="606000" y="13371"/>
            <a:ext cx="2425408" cy="523220"/>
          </a:xfrm>
          <a:prstGeom prst="rect">
            <a:avLst/>
          </a:prstGeom>
        </p:spPr>
        <p:txBody>
          <a:bodyPr wrap="none">
            <a:spAutoFit/>
          </a:bodyPr>
          <a:lstStyle/>
          <a:p>
            <a:r>
              <a:rPr lang="ru-RU" sz="2800" dirty="0">
                <a:ea typeface="Calibri" panose="020F0502020204030204" pitchFamily="34" charset="0"/>
                <a:cs typeface="Sakkal Majalla"/>
              </a:rPr>
              <a:t>Анализ рисков</a:t>
            </a:r>
            <a:endParaRPr lang="ru-RU" sz="2800" dirty="0"/>
          </a:p>
        </p:txBody>
      </p:sp>
      <p:pic>
        <p:nvPicPr>
          <p:cNvPr id="15362" name="Picture 2" descr="The Steps In Risk Analysis Proc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1000" y="729000"/>
            <a:ext cx="5860469" cy="39069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6158" y="882063"/>
            <a:ext cx="5652022" cy="6070534"/>
          </a:xfrm>
        </p:spPr>
        <p:txBody>
          <a:bodyPr>
            <a:normAutofit/>
          </a:bodyPr>
          <a:lstStyle/>
          <a:p>
            <a:pPr marL="0" indent="0" algn="just">
              <a:buNone/>
            </a:pPr>
            <a:r>
              <a:rPr lang="ru-RU" sz="2400" dirty="0"/>
              <a:t>Другие стороны, которые выполняют другие роли в жизненном цикле Медицинского изделия, могут иметь дополнительные обязанности по поставке и поддержке Медицинского изделия. Когда другие стороны участвуют в деятельности жизненного цикла, ожидания для этих ролей должны быть пересмотрены. Конкретные вопросы могут включать необходимость для них сотрудничать с организацией, своевременно предоставлять необходимую информацию, а также выполнять действия или применять нормативные требования.</a:t>
            </a:r>
            <a:endParaRPr lang="ru-RU" sz="2400" dirty="0"/>
          </a:p>
        </p:txBody>
      </p:sp>
      <p:sp>
        <p:nvSpPr>
          <p:cNvPr id="2" name="Прямоугольник 1"/>
          <p:cNvSpPr/>
          <p:nvPr/>
        </p:nvSpPr>
        <p:spPr>
          <a:xfrm>
            <a:off x="6252383" y="6444000"/>
            <a:ext cx="5947662" cy="246221"/>
          </a:xfrm>
          <a:prstGeom prst="rect">
            <a:avLst/>
          </a:prstGeom>
        </p:spPr>
        <p:txBody>
          <a:bodyPr wrap="square">
            <a:spAutoFit/>
          </a:bodyPr>
          <a:lstStyle/>
          <a:p>
            <a:r>
              <a:rPr lang="en-US" sz="1000"/>
              <a:t>https://www.sienn.com/wp-content/uploads/2018/06/SIENN-How-sense-of-responsibility-motivates-in-IT.jpg</a:t>
            </a:r>
            <a:endParaRPr lang="ru-RU" sz="1000" dirty="0"/>
          </a:p>
        </p:txBody>
      </p:sp>
      <p:sp>
        <p:nvSpPr>
          <p:cNvPr id="3" name="Прямоугольник 2"/>
          <p:cNvSpPr/>
          <p:nvPr/>
        </p:nvSpPr>
        <p:spPr>
          <a:xfrm>
            <a:off x="128978" y="235454"/>
            <a:ext cx="4953407" cy="523220"/>
          </a:xfrm>
          <a:prstGeom prst="rect">
            <a:avLst/>
          </a:prstGeom>
        </p:spPr>
        <p:txBody>
          <a:bodyPr wrap="none">
            <a:spAutoFit/>
          </a:bodyPr>
          <a:lstStyle/>
          <a:p>
            <a:r>
              <a:rPr lang="ru-RU" sz="2800" dirty="0"/>
              <a:t>Ответственность других сторон</a:t>
            </a:r>
          </a:p>
        </p:txBody>
      </p:sp>
      <p:pic>
        <p:nvPicPr>
          <p:cNvPr id="16386" name="Picture 2" descr="How sense of responsibility motivates in IT | SIENN - Living Online  Technolo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7000" y="1044000"/>
            <a:ext cx="6301151" cy="34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466000" y="6309000"/>
            <a:ext cx="6861000" cy="400110"/>
          </a:xfrm>
          <a:prstGeom prst="rect">
            <a:avLst/>
          </a:prstGeom>
        </p:spPr>
        <p:txBody>
          <a:bodyPr wrap="square">
            <a:spAutoFit/>
          </a:bodyPr>
          <a:lstStyle/>
          <a:p>
            <a:r>
              <a:rPr lang="en-US" sz="1000"/>
              <a:t>https://previews.123rf.com/images/rastudio/rastudio1912/rastudio191200137/135752580-approval-mark-product-advantage-rating-and-reviews-meeting-requirements-high-quality-sign-quality-co.jpg</a:t>
            </a:r>
            <a:endParaRPr lang="ru-RU" sz="1000" dirty="0"/>
          </a:p>
        </p:txBody>
      </p:sp>
      <p:pic>
        <p:nvPicPr>
          <p:cNvPr id="17410" name="Picture 2" descr="Approval Mark. Product Advantage. Rating And Reviews. Meeting Requirements.  High Quality Sign, Quality Control Sign, Quality Assurance Sign Concept.  Pink Coral Blue Vector Isolated Illustration Royalty Free Cliparts,  Vectors, And Stock Illu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406" y="459000"/>
            <a:ext cx="6147227" cy="4095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11000" y="389820"/>
            <a:ext cx="6300000" cy="6101157"/>
          </a:xfrm>
          <a:prstGeom prst="rect">
            <a:avLst/>
          </a:prstGeom>
        </p:spPr>
        <p:txBody>
          <a:bodyPr wrap="square">
            <a:spAutoFit/>
          </a:bodyPr>
          <a:lstStyle/>
          <a:p>
            <a:pPr algn="just">
              <a:lnSpc>
                <a:spcPct val="115000"/>
              </a:lnSpc>
              <a:spcAft>
                <a:spcPts val="1000"/>
              </a:spcAft>
            </a:pPr>
            <a:r>
              <a:rPr lang="ru-RU" sz="2100" dirty="0">
                <a:ea typeface="Calibri" panose="020F0502020204030204" pitchFamily="34" charset="0"/>
                <a:cs typeface="Sakkal Majalla"/>
              </a:rPr>
              <a:t>Утверждение требований, связанных с продуктами или услугами, является последним шагом перед отправкой заказа на реализацию и, следовательно, может иметь решающее значение. Цели утверждения следующие:</a:t>
            </a:r>
            <a:endParaRPr lang="ru-RU" sz="21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Sakkal Majalla"/>
              </a:rPr>
              <a:t>Обеспечение согласия клиента со спецификациями продукта и условиями поставки.</a:t>
            </a:r>
            <a:endParaRPr lang="ru-RU" sz="21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Sakkal Majalla"/>
              </a:rPr>
              <a:t>Устранение недопонимания</a:t>
            </a:r>
            <a:endParaRPr lang="ru-RU" sz="21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Sakkal Majalla"/>
              </a:rPr>
              <a:t>Как избежать несоответствий</a:t>
            </a:r>
            <a:endParaRPr lang="ru-RU" sz="21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100" dirty="0">
                <a:ea typeface="Calibri" panose="020F0502020204030204" pitchFamily="34" charset="0"/>
                <a:cs typeface="Sakkal Majalla"/>
              </a:rPr>
              <a:t>Устранение бесполезной траты ресурсов (что приводит к увеличению количества несоответствий)</a:t>
            </a:r>
            <a:endParaRPr lang="ru-RU" sz="2100" dirty="0">
              <a:ea typeface="Calibri" panose="020F0502020204030204" pitchFamily="34" charset="0"/>
              <a:cs typeface="Times New Roman" panose="02020603050405020304" pitchFamily="18" charset="0"/>
            </a:endParaRPr>
          </a:p>
          <a:p>
            <a:pPr algn="just"/>
            <a:r>
              <a:rPr lang="ru-RU" sz="2100" dirty="0">
                <a:ea typeface="Calibri" panose="020F0502020204030204" pitchFamily="34" charset="0"/>
                <a:cs typeface="Sakkal Majalla"/>
              </a:rPr>
              <a:t>	Если заказчик не </a:t>
            </a:r>
            <a:r>
              <a:rPr lang="ru-RU" sz="2100" dirty="0" smtClean="0">
                <a:ea typeface="Calibri" panose="020F0502020204030204" pitchFamily="34" charset="0"/>
                <a:cs typeface="Sakkal Majalla"/>
              </a:rPr>
              <a:t>предоставил</a:t>
            </a:r>
            <a:r>
              <a:rPr lang="en-US" sz="2100" dirty="0" smtClean="0">
                <a:ea typeface="Calibri" panose="020F0502020204030204" pitchFamily="34" charset="0"/>
                <a:cs typeface="Sakkal Majalla"/>
              </a:rPr>
              <a:t> </a:t>
            </a:r>
            <a:r>
              <a:rPr lang="ru-RU" sz="2100" dirty="0" smtClean="0">
                <a:ea typeface="Calibri" panose="020F0502020204030204" pitchFamily="34" charset="0"/>
                <a:cs typeface="Sakkal Majalla"/>
              </a:rPr>
              <a:t>документированные </a:t>
            </a:r>
            <a:r>
              <a:rPr lang="ru-RU" sz="2100" dirty="0">
                <a:ea typeface="Calibri" panose="020F0502020204030204" pitchFamily="34" charset="0"/>
                <a:cs typeface="Sakkal Majalla"/>
              </a:rPr>
              <a:t>требования или спецификации к продукту, то перед приемкой следует запросить их подтверждение. </a:t>
            </a:r>
            <a:endParaRPr lang="ru-RU" sz="2100" dirty="0"/>
          </a:p>
        </p:txBody>
      </p:sp>
    </p:spTree>
    <p:extLst>
      <p:ext uri="{BB962C8B-B14F-4D97-AF65-F5344CB8AC3E}">
        <p14:creationId xmlns:p14="http://schemas.microsoft.com/office/powerpoint/2010/main" val="2168569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1"/>
          </p:nvPr>
        </p:nvSpPr>
        <p:spPr>
          <a:xfrm>
            <a:off x="111000" y="324000"/>
            <a:ext cx="6545791" cy="6030000"/>
          </a:xfrm>
        </p:spPr>
        <p:txBody>
          <a:bodyPr>
            <a:noAutofit/>
          </a:bodyPr>
          <a:lstStyle/>
          <a:p>
            <a:pPr marL="0" indent="0" algn="just">
              <a:buNone/>
            </a:pPr>
            <a:r>
              <a:rPr lang="ru-RU" sz="2400" dirty="0"/>
              <a:t>В этом случае вам нужно будет разработать процесс, чтобы</a:t>
            </a:r>
          </a:p>
          <a:p>
            <a:pPr lvl="0" algn="just">
              <a:buFont typeface="Wingdings" panose="05000000000000000000" pitchFamily="2" charset="2"/>
              <a:buChar char="Ø"/>
            </a:pPr>
            <a:r>
              <a:rPr lang="en-US" sz="2400" dirty="0" smtClean="0"/>
              <a:t> </a:t>
            </a:r>
            <a:r>
              <a:rPr lang="ru-RU" sz="2400" dirty="0" smtClean="0"/>
              <a:t>Получить </a:t>
            </a:r>
            <a:r>
              <a:rPr lang="ru-RU" sz="2400" dirty="0"/>
              <a:t>требования от заказчика</a:t>
            </a:r>
          </a:p>
          <a:p>
            <a:pPr lvl="0" algn="just">
              <a:buFont typeface="Wingdings" panose="05000000000000000000" pitchFamily="2" charset="2"/>
              <a:buChar char="Ø"/>
            </a:pPr>
            <a:r>
              <a:rPr lang="en-US" sz="2400" dirty="0" smtClean="0"/>
              <a:t> </a:t>
            </a:r>
            <a:r>
              <a:rPr lang="ru-RU" sz="2400" dirty="0" smtClean="0"/>
              <a:t>Задокументируйте </a:t>
            </a:r>
            <a:r>
              <a:rPr lang="ru-RU" sz="2400" dirty="0"/>
              <a:t>требования и отправьте их на рассмотрение.</a:t>
            </a:r>
          </a:p>
          <a:p>
            <a:pPr lvl="0" algn="just">
              <a:buFont typeface="Wingdings" panose="05000000000000000000" pitchFamily="2" charset="2"/>
              <a:buChar char="Ø"/>
            </a:pPr>
            <a:r>
              <a:rPr lang="en-US" sz="2400" dirty="0" smtClean="0"/>
              <a:t> </a:t>
            </a:r>
            <a:r>
              <a:rPr lang="ru-RU" sz="2400" dirty="0" smtClean="0"/>
              <a:t>Сообщите </a:t>
            </a:r>
            <a:r>
              <a:rPr lang="ru-RU" sz="2400" dirty="0"/>
              <a:t>результаты проверки заказчику.</a:t>
            </a:r>
          </a:p>
          <a:p>
            <a:pPr lvl="0" algn="just">
              <a:buFont typeface="Wingdings" panose="05000000000000000000" pitchFamily="2" charset="2"/>
              <a:buChar char="Ø"/>
            </a:pPr>
            <a:r>
              <a:rPr lang="en-US" sz="2400" dirty="0" smtClean="0"/>
              <a:t> </a:t>
            </a:r>
            <a:r>
              <a:rPr lang="ru-RU" sz="2400" dirty="0" smtClean="0"/>
              <a:t>Получите </a:t>
            </a:r>
            <a:r>
              <a:rPr lang="ru-RU" sz="2400" dirty="0"/>
              <a:t>документальное подтверждение от клиента, что он или она одобряют договоренности.</a:t>
            </a:r>
          </a:p>
          <a:p>
            <a:pPr marL="0" indent="0" algn="just">
              <a:buNone/>
            </a:pPr>
            <a:r>
              <a:rPr lang="ru-RU" sz="2400" dirty="0" smtClean="0"/>
              <a:t>Например</a:t>
            </a:r>
            <a:r>
              <a:rPr lang="ru-RU" sz="2400" dirty="0"/>
              <a:t>, если покупатель размещает заказ по телефону (устный заказ), по стандарту недостаточно, чтобы вы получили заказ и отправили его на обработку. Стандарт ISO 13485 требует, чтобы вы подтвердили его документальными средствами - подписанным подтверждением заказа или утверждением по электронной почте.</a:t>
            </a:r>
            <a:endParaRPr lang="ru-RU" sz="2400" dirty="0"/>
          </a:p>
        </p:txBody>
      </p:sp>
      <p:pic>
        <p:nvPicPr>
          <p:cNvPr id="18434" name="Picture 2" descr="Иллюстрация абстрактной концепции контроля качества продукции. стандарт  безопасности продукта, отзывы клиентов, гарантийный сертификат,  производственная линия, успех в бизнесе, проверка | Бесплатно вектор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6791" y="729000"/>
            <a:ext cx="5445000" cy="544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489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68573" y="704724"/>
            <a:ext cx="6522427" cy="5808171"/>
          </a:xfrm>
        </p:spPr>
        <p:txBody>
          <a:bodyPr>
            <a:noAutofit/>
          </a:bodyPr>
          <a:lstStyle/>
          <a:p>
            <a:pPr marL="0" indent="0" algn="just">
              <a:buNone/>
            </a:pPr>
            <a:r>
              <a:rPr lang="ru-RU" sz="2000" dirty="0"/>
              <a:t>Результаты обзора должны храниться в виде записей и служить доказательством. Доказательства должны доказать, что вся вышеупомянутая информация и данные, касающиеся ожиданий клиента и характеристик медицинского устройства, были рассмотрены и переданы, а определенные действия по проверке были проведены в соответствующий момент времени: принятие запрос клиента, проверка способности соответствовать требованиям, устранение различий, анализ изменений и утверждение требований. Для такого требования не существует определенного формата, в котором можно было бы задокументировать детали. Результаты обзора преследуют две основные цели:</a:t>
            </a:r>
          </a:p>
          <a:p>
            <a:pPr lvl="0" algn="just">
              <a:buFont typeface="Wingdings" panose="05000000000000000000" pitchFamily="2" charset="2"/>
              <a:buChar char="Ø"/>
            </a:pPr>
            <a:r>
              <a:rPr lang="ru-RU" sz="2000" dirty="0"/>
              <a:t>Обеспечить способность организации предоставлять Медицинское изделие в соответствии со спецификациями.</a:t>
            </a:r>
          </a:p>
          <a:p>
            <a:pPr algn="just">
              <a:buFont typeface="Wingdings" panose="05000000000000000000" pitchFamily="2" charset="2"/>
              <a:buChar char="Ø"/>
            </a:pPr>
            <a:r>
              <a:rPr lang="ru-RU" sz="2000" dirty="0"/>
              <a:t>Для определения и определения требований к продукции и спецификаций, необходимых для последующей верификации и </a:t>
            </a:r>
            <a:r>
              <a:rPr lang="ru-RU" sz="2000" dirty="0" err="1"/>
              <a:t>валидации</a:t>
            </a:r>
            <a:r>
              <a:rPr lang="ru-RU" sz="2000" dirty="0"/>
              <a:t>.</a:t>
            </a:r>
            <a:endParaRPr lang="ru-RU" sz="1900" dirty="0"/>
          </a:p>
        </p:txBody>
      </p:sp>
      <p:sp>
        <p:nvSpPr>
          <p:cNvPr id="7" name="Прямоугольник 6"/>
          <p:cNvSpPr/>
          <p:nvPr/>
        </p:nvSpPr>
        <p:spPr>
          <a:xfrm>
            <a:off x="8526000" y="6511247"/>
            <a:ext cx="4005000" cy="246221"/>
          </a:xfrm>
          <a:prstGeom prst="rect">
            <a:avLst/>
          </a:prstGeom>
        </p:spPr>
        <p:txBody>
          <a:bodyPr wrap="square">
            <a:spAutoFit/>
          </a:bodyPr>
          <a:lstStyle/>
          <a:p>
            <a:r>
              <a:rPr lang="en-US" sz="1000"/>
              <a:t>https://edit.nordicbiosite.com/app/uploads/rnaseq5-1024x717.jpg</a:t>
            </a:r>
            <a:endParaRPr lang="ru-RU" sz="1000" dirty="0"/>
          </a:p>
        </p:txBody>
      </p:sp>
      <p:sp>
        <p:nvSpPr>
          <p:cNvPr id="2" name="Прямоугольник 1"/>
          <p:cNvSpPr/>
          <p:nvPr/>
        </p:nvSpPr>
        <p:spPr>
          <a:xfrm>
            <a:off x="0" y="225997"/>
            <a:ext cx="5217427" cy="461665"/>
          </a:xfrm>
          <a:prstGeom prst="rect">
            <a:avLst/>
          </a:prstGeom>
        </p:spPr>
        <p:txBody>
          <a:bodyPr wrap="square">
            <a:spAutoFit/>
          </a:bodyPr>
          <a:lstStyle/>
          <a:p>
            <a:r>
              <a:rPr lang="ru-RU" sz="2400" dirty="0">
                <a:ea typeface="Calibri" panose="020F0502020204030204" pitchFamily="34" charset="0"/>
                <a:cs typeface="Sakkal Majalla"/>
              </a:rPr>
              <a:t>Результаты проверки в виде записей</a:t>
            </a:r>
            <a:endParaRPr lang="ru-RU" sz="2400" dirty="0"/>
          </a:p>
        </p:txBody>
      </p:sp>
      <p:pic>
        <p:nvPicPr>
          <p:cNvPr id="19458" name="Picture 2" descr="RNA-Seq 5: Data Validation - Nordic Bios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000" y="819000"/>
            <a:ext cx="5527029" cy="396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7450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7197339" y="6553773"/>
            <a:ext cx="6300000" cy="215444"/>
          </a:xfrm>
          <a:prstGeom prst="rect">
            <a:avLst/>
          </a:prstGeom>
        </p:spPr>
        <p:txBody>
          <a:bodyPr wrap="square">
            <a:spAutoFit/>
          </a:bodyPr>
          <a:lstStyle/>
          <a:p>
            <a:r>
              <a:rPr lang="en-US" sz="800" dirty="0"/>
              <a:t>https://</a:t>
            </a:r>
            <a:r>
              <a:rPr lang="en-US" sz="800" dirty="0" smtClean="0"/>
              <a:t>lh5.googleusercontent.com/qtb0p67IPpwWpAgjK_V-16ynjbIgIjPcnInZGZCQEbt2KsU1Mkx6rk9Xkpsj2z6b4Pt2</a:t>
            </a:r>
            <a:endParaRPr lang="ru-RU" sz="800" dirty="0"/>
          </a:p>
        </p:txBody>
      </p:sp>
      <p:sp>
        <p:nvSpPr>
          <p:cNvPr id="5" name="Прямоугольник 4"/>
          <p:cNvSpPr/>
          <p:nvPr/>
        </p:nvSpPr>
        <p:spPr>
          <a:xfrm>
            <a:off x="-2661" y="395480"/>
            <a:ext cx="7200000" cy="6172972"/>
          </a:xfrm>
          <a:prstGeom prst="rect">
            <a:avLst/>
          </a:prstGeom>
        </p:spPr>
        <p:txBody>
          <a:bodyPr wrap="square">
            <a:spAutoFit/>
          </a:bodyPr>
          <a:lstStyle/>
          <a:p>
            <a:pPr algn="just">
              <a:lnSpc>
                <a:spcPct val="115000"/>
              </a:lnSpc>
              <a:spcAft>
                <a:spcPts val="1000"/>
              </a:spcAft>
            </a:pPr>
            <a:r>
              <a:rPr lang="ru-RU" dirty="0">
                <a:ea typeface="Calibri" panose="020F0502020204030204" pitchFamily="34" charset="0"/>
                <a:cs typeface="Sakkal Majalla"/>
              </a:rPr>
              <a:t>Записи для нового запроса требований к продуктам и услугам преследуют следующие цели: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Убедитесь, что требования и ожидания потребителя принимаются организацией.</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Sakkal Majalla"/>
              </a:rPr>
              <a:t>Организация проверила свою способность обеспечивать такие требования.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Устранены разногласия между заказчиком и производителем.</a:t>
            </a:r>
            <a:endParaRPr lang="ru-RU" sz="1400" dirty="0">
              <a:ea typeface="Calibri" panose="020F0502020204030204" pitchFamily="34" charset="0"/>
              <a:cs typeface="Times New Roman" panose="02020603050405020304" pitchFamily="18" charset="0"/>
            </a:endParaRPr>
          </a:p>
          <a:p>
            <a:pPr marL="228600" algn="just">
              <a:lnSpc>
                <a:spcPct val="115000"/>
              </a:lnSpc>
              <a:spcAft>
                <a:spcPts val="1000"/>
              </a:spcAft>
            </a:pPr>
            <a:r>
              <a:rPr lang="ru-RU" dirty="0">
                <a:ea typeface="Calibri" panose="020F0502020204030204" pitchFamily="34" charset="0"/>
                <a:cs typeface="Sakkal Majalla"/>
              </a:rPr>
              <a:t>Записи должны подтвердить следующие этапы проверки: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Sakkal Majalla"/>
              </a:rPr>
              <a:t>Характеристики медицинского устройства, которое будет доставлено заказчику, должны быть задокументированы - каталог, предложение, заказ, соглашения или любой другой формат, который организация решит поддерживать. Эти характеристики должны включать потребности в обучении и другие требования, вытекающие из применимых нормативных требований.</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Sakkal Majalla"/>
              </a:rPr>
              <a:t>Подтверждение покупателем того, что он принял продукт, о чем сообщил ему производитель - одобренное предложение или подтверждение заказа (подписанное покупателем), электронное письмо с подтверждением или подписанный контракт.</a:t>
            </a:r>
            <a:endParaRPr lang="ru-RU" dirty="0"/>
          </a:p>
        </p:txBody>
      </p:sp>
      <p:pic>
        <p:nvPicPr>
          <p:cNvPr id="20482" name="Picture 2" descr="Validation Checker Flow Action – UnofficialS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8158" y="954000"/>
            <a:ext cx="5009538" cy="32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622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9876000" y="6534000"/>
            <a:ext cx="6096000" cy="215444"/>
          </a:xfrm>
          <a:prstGeom prst="rect">
            <a:avLst/>
          </a:prstGeom>
        </p:spPr>
        <p:txBody>
          <a:bodyPr>
            <a:spAutoFit/>
          </a:bodyPr>
          <a:lstStyle/>
          <a:p>
            <a:r>
              <a:rPr lang="en-US" sz="800"/>
              <a:t>http://www.sistus-iso.ru/img/image/8_(1).2.4.jpg</a:t>
            </a:r>
            <a:endParaRPr lang="ru-RU" sz="800" dirty="0"/>
          </a:p>
        </p:txBody>
      </p:sp>
      <p:sp>
        <p:nvSpPr>
          <p:cNvPr id="5" name="Прямоугольник 4"/>
          <p:cNvSpPr/>
          <p:nvPr/>
        </p:nvSpPr>
        <p:spPr>
          <a:xfrm>
            <a:off x="191072" y="177335"/>
            <a:ext cx="6329040" cy="461665"/>
          </a:xfrm>
          <a:prstGeom prst="rect">
            <a:avLst/>
          </a:prstGeom>
        </p:spPr>
        <p:txBody>
          <a:bodyPr wrap="none">
            <a:spAutoFit/>
          </a:bodyPr>
          <a:lstStyle/>
          <a:p>
            <a:r>
              <a:rPr lang="ru-RU" sz="2400" dirty="0"/>
              <a:t>Принятие изменений требований к продукции</a:t>
            </a:r>
            <a:endParaRPr lang="ru-RU" sz="2400" dirty="0"/>
          </a:p>
        </p:txBody>
      </p:sp>
      <p:sp>
        <p:nvSpPr>
          <p:cNvPr id="3" name="Прямоугольник 2"/>
          <p:cNvSpPr/>
          <p:nvPr/>
        </p:nvSpPr>
        <p:spPr>
          <a:xfrm>
            <a:off x="41254" y="634056"/>
            <a:ext cx="6999745" cy="5740033"/>
          </a:xfrm>
          <a:prstGeom prst="rect">
            <a:avLst/>
          </a:prstGeom>
        </p:spPr>
        <p:txBody>
          <a:bodyPr wrap="square">
            <a:spAutoFit/>
          </a:bodyPr>
          <a:lstStyle/>
          <a:p>
            <a:pPr>
              <a:spcAft>
                <a:spcPts val="1000"/>
              </a:spcAft>
            </a:pPr>
            <a:r>
              <a:rPr lang="ru-RU" dirty="0">
                <a:ea typeface="Calibri" panose="020F0502020204030204" pitchFamily="34" charset="0"/>
                <a:cs typeface="Sakkal Majalla"/>
              </a:rPr>
              <a:t>При изменении требований к продукту:</a:t>
            </a:r>
            <a:endParaRPr lang="ru-RU" dirty="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ru-RU" dirty="0">
                <a:ea typeface="Calibri" panose="020F0502020204030204" pitchFamily="34" charset="0"/>
                <a:cs typeface="Sakkal Majalla"/>
              </a:rPr>
              <a:t>Соответствующая документированная информация будет обновлена или изменена.</a:t>
            </a:r>
            <a:endParaRPr lang="ru-RU" dirty="0">
              <a:ea typeface="Calibri" panose="020F0502020204030204" pitchFamily="34" charset="0"/>
              <a:cs typeface="Times New Roman" panose="02020603050405020304" pitchFamily="18" charset="0"/>
            </a:endParaRPr>
          </a:p>
          <a:p>
            <a:pPr marL="342900" lvl="0" indent="-342900">
              <a:spcAft>
                <a:spcPts val="1000"/>
              </a:spcAft>
              <a:buFont typeface="Wingdings" panose="05000000000000000000" pitchFamily="2" charset="2"/>
              <a:buChar char=""/>
            </a:pPr>
            <a:r>
              <a:rPr lang="ru-RU" dirty="0">
                <a:ea typeface="Calibri" panose="020F0502020204030204" pitchFamily="34" charset="0"/>
                <a:cs typeface="Sakkal Majalla"/>
              </a:rPr>
              <a:t>Изменения будут распространены и доведены до сведения соответствующего персонала.</a:t>
            </a:r>
            <a:endParaRPr lang="ru-RU" dirty="0">
              <a:ea typeface="Calibri" panose="020F0502020204030204" pitchFamily="34" charset="0"/>
              <a:cs typeface="Times New Roman" panose="02020603050405020304" pitchFamily="18" charset="0"/>
            </a:endParaRPr>
          </a:p>
          <a:p>
            <a:pPr algn="just">
              <a:spcAft>
                <a:spcPts val="1000"/>
              </a:spcAft>
            </a:pPr>
            <a:r>
              <a:rPr lang="ru-RU" dirty="0">
                <a:ea typeface="Calibri" panose="020F0502020204030204" pitchFamily="34" charset="0"/>
                <a:cs typeface="Sakkal Majalla"/>
              </a:rPr>
              <a:t>	Организация должна управлять изменениями требований потребителей и контролировать их. Стандарт ISO 13485 учитывает, что требования к продукту или потребности клиентов могут быть изменены. Вот почему производитель должен поддерживать контроль за обновлением и действительностью требований. Цели заключаются в следующем:</a:t>
            </a:r>
            <a:endParaRPr lang="ru-RU" dirty="0">
              <a:ea typeface="Calibri" panose="020F0502020204030204" pitchFamily="34"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ru-RU" dirty="0">
                <a:ea typeface="Calibri" panose="020F0502020204030204" pitchFamily="34" charset="0"/>
                <a:cs typeface="Sakkal Majalla"/>
              </a:rPr>
              <a:t>Принятие изменения - от клиента, поставщика, регулирующего органа, результатов деятельности по управлению рисками или внутренней стороны, такой как сотрудники логистического или производственного подразделения.</a:t>
            </a:r>
            <a:endParaRPr lang="ru-RU" dirty="0">
              <a:ea typeface="Calibri" panose="020F0502020204030204" pitchFamily="34" charset="0"/>
              <a:cs typeface="Times New Roman" panose="02020603050405020304" pitchFamily="18" charset="0"/>
            </a:endParaRPr>
          </a:p>
          <a:p>
            <a:pPr marL="342900" lvl="0" indent="-342900" algn="just">
              <a:spcAft>
                <a:spcPts val="0"/>
              </a:spcAft>
              <a:buFont typeface="Wingdings" panose="05000000000000000000" pitchFamily="2" charset="2"/>
              <a:buChar char=""/>
            </a:pPr>
            <a:r>
              <a:rPr lang="ru-RU" dirty="0" smtClean="0">
                <a:ea typeface="Calibri" panose="020F0502020204030204" pitchFamily="34" charset="0"/>
                <a:cs typeface="Sakkal Majalla"/>
              </a:rPr>
              <a:t>Анализ изменения и его последствий</a:t>
            </a:r>
            <a:endParaRPr lang="ru-RU" dirty="0" smtClean="0">
              <a:ea typeface="Calibri" panose="020F0502020204030204" pitchFamily="34" charset="0"/>
              <a:cs typeface="Times New Roman" panose="02020603050405020304" pitchFamily="18" charset="0"/>
            </a:endParaRPr>
          </a:p>
          <a:p>
            <a:pPr marL="342900" lvl="0" indent="-342900" algn="just">
              <a:spcAft>
                <a:spcPts val="1000"/>
              </a:spcAft>
              <a:buFont typeface="Wingdings" panose="05000000000000000000" pitchFamily="2" charset="2"/>
              <a:buChar char=""/>
            </a:pPr>
            <a:r>
              <a:rPr lang="ru-RU" dirty="0" smtClean="0">
                <a:ea typeface="Calibri" panose="020F0502020204030204" pitchFamily="34" charset="0"/>
                <a:cs typeface="Sakkal Majalla"/>
              </a:rPr>
              <a:t>Информирование </a:t>
            </a:r>
            <a:r>
              <a:rPr lang="ru-RU" dirty="0">
                <a:ea typeface="Calibri" panose="020F0502020204030204" pitchFamily="34" charset="0"/>
                <a:cs typeface="Sakkal Majalla"/>
              </a:rPr>
              <a:t>соответствующих сторон - клиентов, поставщиков, регулирующих органов и организационных отделов.</a:t>
            </a:r>
            <a:endParaRPr lang="ru-RU" dirty="0">
              <a:effectLst/>
              <a:ea typeface="Calibri" panose="020F0502020204030204" pitchFamily="34" charset="0"/>
              <a:cs typeface="Times New Roman" panose="02020603050405020304" pitchFamily="18" charset="0"/>
            </a:endParaRPr>
          </a:p>
        </p:txBody>
      </p:sp>
      <p:pic>
        <p:nvPicPr>
          <p:cNvPr id="21506" name="Picture 2" descr="ISO 9001:2015 (ГОСТ Р ИСО 9001-2015). Пункт 8.2 &amp;quot;Требования к продукции и  услугам&amp;quot;, подпункт 8.2.4 &amp;quot;Изменение требований к продукции и услугам&amp;quot;.  Сущность требований и их реализация в СМК - Полезная информация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40998" y="638796"/>
            <a:ext cx="5091727" cy="34652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4359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8536" y="189000"/>
            <a:ext cx="8415000" cy="540000"/>
          </a:xfrm>
        </p:spPr>
        <p:txBody>
          <a:bodyPr>
            <a:noAutofit/>
          </a:bodyPr>
          <a:lstStyle/>
          <a:p>
            <a:r>
              <a:rPr lang="ru-RU" sz="2800" dirty="0"/>
              <a:t>Обновление документов после изменения</a:t>
            </a:r>
            <a:endParaRPr lang="ru-RU" sz="2800" b="0" dirty="0">
              <a:latin typeface="+mn-lt"/>
            </a:endParaRPr>
          </a:p>
        </p:txBody>
      </p:sp>
      <p:sp>
        <p:nvSpPr>
          <p:cNvPr id="4" name="Текст 3"/>
          <p:cNvSpPr>
            <a:spLocks noGrp="1"/>
          </p:cNvSpPr>
          <p:nvPr>
            <p:ph type="body" sz="quarter" idx="11"/>
          </p:nvPr>
        </p:nvSpPr>
        <p:spPr>
          <a:xfrm>
            <a:off x="48536" y="729000"/>
            <a:ext cx="6812464" cy="5808171"/>
          </a:xfrm>
        </p:spPr>
        <p:txBody>
          <a:bodyPr>
            <a:noAutofit/>
          </a:bodyPr>
          <a:lstStyle/>
          <a:p>
            <a:pPr marL="0" indent="0" algn="just">
              <a:buNone/>
            </a:pPr>
            <a:r>
              <a:rPr lang="ru-RU" sz="2000" dirty="0"/>
              <a:t>Следующая цель - обеспечить обновление всех соответствующих документов с учетом изменений требований. Такая гарантия во многом зависит от характеристик ваших процессов и связанных с ними документов. Требуется идентифицировать каждый тип документированной информации, которая задействована и затронута изменением. </a:t>
            </a:r>
            <a:endParaRPr lang="en-US" sz="2000" dirty="0" smtClean="0"/>
          </a:p>
          <a:p>
            <a:pPr algn="just">
              <a:buFont typeface="Wingdings" panose="05000000000000000000" pitchFamily="2" charset="2"/>
              <a:buChar char="Ø"/>
            </a:pPr>
            <a:r>
              <a:rPr lang="en-US" sz="2000" dirty="0" smtClean="0"/>
              <a:t> </a:t>
            </a:r>
            <a:r>
              <a:rPr lang="ru-RU" sz="2000" dirty="0" smtClean="0"/>
              <a:t>Детали </a:t>
            </a:r>
            <a:r>
              <a:rPr lang="ru-RU" sz="2000" dirty="0"/>
              <a:t>заказа - информация, относящаяся к доставке продукта или услуги: цены или даты доставки и адрес для доставки.</a:t>
            </a:r>
          </a:p>
          <a:p>
            <a:pPr lvl="0" algn="just">
              <a:buFont typeface="Wingdings" panose="05000000000000000000" pitchFamily="2" charset="2"/>
              <a:buChar char="Ø"/>
            </a:pPr>
            <a:r>
              <a:rPr lang="en-US" sz="2000" dirty="0" smtClean="0"/>
              <a:t> </a:t>
            </a:r>
            <a:r>
              <a:rPr lang="ru-RU" sz="2000" dirty="0" smtClean="0"/>
              <a:t>Технические </a:t>
            </a:r>
            <a:r>
              <a:rPr lang="ru-RU" sz="2000" dirty="0"/>
              <a:t>характеристики продукта - характеристики продукта, качества, упаковки, производства или покупки.</a:t>
            </a:r>
          </a:p>
          <a:p>
            <a:pPr lvl="0" algn="just">
              <a:buFont typeface="Wingdings" panose="05000000000000000000" pitchFamily="2" charset="2"/>
              <a:buChar char="Ø"/>
            </a:pPr>
            <a:r>
              <a:rPr lang="en-US" sz="2000" dirty="0" smtClean="0"/>
              <a:t> </a:t>
            </a:r>
            <a:r>
              <a:rPr lang="ru-RU" sz="2000" dirty="0" smtClean="0"/>
              <a:t>Требования </a:t>
            </a:r>
            <a:r>
              <a:rPr lang="ru-RU" sz="2000" dirty="0"/>
              <a:t>к ресурсам - спецификации относительно ресурсов, которые используются для реализации продукта.</a:t>
            </a:r>
          </a:p>
          <a:p>
            <a:pPr lvl="0" algn="just">
              <a:buFont typeface="Wingdings" panose="05000000000000000000" pitchFamily="2" charset="2"/>
              <a:buChar char="Ø"/>
            </a:pPr>
            <a:r>
              <a:rPr lang="en-US" sz="2000" dirty="0" smtClean="0"/>
              <a:t> </a:t>
            </a:r>
            <a:r>
              <a:rPr lang="ru-RU" sz="2000" dirty="0" smtClean="0"/>
              <a:t>Технические </a:t>
            </a:r>
            <a:r>
              <a:rPr lang="ru-RU" sz="2000" dirty="0"/>
              <a:t>требования - спецификации, касающиеся новых технологий, используемых для реализации продукта в соответствии с требованиями. Какую информацию можно изменить</a:t>
            </a:r>
            <a:r>
              <a:rPr lang="ru-RU" sz="2000" dirty="0" smtClean="0"/>
              <a:t>?</a:t>
            </a:r>
            <a:endParaRPr lang="ru-RU" sz="2000" dirty="0"/>
          </a:p>
        </p:txBody>
      </p:sp>
      <p:sp>
        <p:nvSpPr>
          <p:cNvPr id="6" name="Прямоугольник 5"/>
          <p:cNvSpPr/>
          <p:nvPr/>
        </p:nvSpPr>
        <p:spPr>
          <a:xfrm>
            <a:off x="7986000" y="6537171"/>
            <a:ext cx="6096000" cy="215444"/>
          </a:xfrm>
          <a:prstGeom prst="rect">
            <a:avLst/>
          </a:prstGeom>
        </p:spPr>
        <p:txBody>
          <a:bodyPr>
            <a:spAutoFit/>
          </a:bodyPr>
          <a:lstStyle/>
          <a:p>
            <a:r>
              <a:rPr lang="en-US" sz="800"/>
              <a:t>https://newlynamed.com/wp-content/uploads/2019/10/name-change-after-divorce-1094x700.jpg</a:t>
            </a:r>
            <a:endParaRPr lang="ru-RU" sz="800" dirty="0"/>
          </a:p>
        </p:txBody>
      </p:sp>
      <p:pic>
        <p:nvPicPr>
          <p:cNvPr id="22530" name="Picture 2" descr="Name Change After Divorce [The Easy Way] | 11 Step 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1000" y="729000"/>
            <a:ext cx="5276405" cy="33761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0033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11387"/>
            <a:ext cx="4590000" cy="540000"/>
          </a:xfrm>
        </p:spPr>
        <p:txBody>
          <a:bodyPr>
            <a:noAutofit/>
          </a:bodyPr>
          <a:lstStyle/>
          <a:p>
            <a:r>
              <a:rPr lang="ru-RU" sz="3200"/>
              <a:t>Коммуникация</a:t>
            </a:r>
            <a:endParaRPr lang="ru-RU" sz="3200" b="0" dirty="0">
              <a:latin typeface="+mn-lt"/>
            </a:endParaRPr>
          </a:p>
        </p:txBody>
      </p:sp>
      <p:sp>
        <p:nvSpPr>
          <p:cNvPr id="5" name="Прямоугольник 4"/>
          <p:cNvSpPr/>
          <p:nvPr/>
        </p:nvSpPr>
        <p:spPr>
          <a:xfrm>
            <a:off x="-9112" y="551386"/>
            <a:ext cx="7065482" cy="5958041"/>
          </a:xfrm>
          <a:prstGeom prst="rect">
            <a:avLst/>
          </a:prstGeom>
        </p:spPr>
        <p:txBody>
          <a:bodyPr wrap="square">
            <a:spAutoFit/>
          </a:bodyPr>
          <a:lstStyle/>
          <a:p>
            <a:pPr algn="just">
              <a:lnSpc>
                <a:spcPct val="115000"/>
              </a:lnSpc>
              <a:spcAft>
                <a:spcPts val="1000"/>
              </a:spcAft>
            </a:pPr>
            <a:r>
              <a:rPr lang="ru-RU" dirty="0">
                <a:latin typeface="Bahnschrift Light" panose="020B0502040204020203" pitchFamily="34" charset="0"/>
                <a:ea typeface="Calibri" panose="020F0502020204030204" pitchFamily="34" charset="0"/>
                <a:cs typeface="Sakkal Majalla"/>
              </a:rPr>
              <a:t>Общение с клиентами считается одним из самых распространенных видов деятельности в организации. </a:t>
            </a:r>
            <a:r>
              <a:rPr lang="ru-RU" dirty="0" smtClean="0">
                <a:latin typeface="Bahnschrift Light" panose="020B0502040204020203" pitchFamily="34" charset="0"/>
                <a:ea typeface="Calibri" panose="020F0502020204030204" pitchFamily="34" charset="0"/>
                <a:cs typeface="Sakkal Majalla"/>
              </a:rPr>
              <a:t>Все </a:t>
            </a:r>
            <a:r>
              <a:rPr lang="ru-RU" dirty="0">
                <a:latin typeface="Bahnschrift Light" panose="020B0502040204020203" pitchFamily="34" charset="0"/>
                <a:ea typeface="Calibri" panose="020F0502020204030204" pitchFamily="34" charset="0"/>
                <a:cs typeface="Sakkal Majalla"/>
              </a:rPr>
              <a:t>эти вопросы будут структурированы в запланированные мероприятия по общению с клиентами. Давайте рассмотрим требования стандарта ISO 13485 в отношении взаимодействия с клиентами: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Организация разработает метод общения с клиентом по различным темам, связанным с продуктом и его доставкой или действиями после доставки.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Сообщение должно касаться вопросов, связанных с продуктами.</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latin typeface="Bahnschrift Light" panose="020B0502040204020203" pitchFamily="34" charset="0"/>
                <a:ea typeface="Calibri" panose="020F0502020204030204" pitchFamily="34" charset="0"/>
                <a:cs typeface="Sakkal Majalla"/>
              </a:rPr>
              <a:t>Коммуникация </a:t>
            </a:r>
            <a:r>
              <a:rPr lang="ru-RU" dirty="0">
                <a:latin typeface="Bahnschrift Light" panose="020B0502040204020203" pitchFamily="34" charset="0"/>
                <a:ea typeface="Calibri" panose="020F0502020204030204" pitchFamily="34" charset="0"/>
                <a:cs typeface="Sakkal Majalla"/>
              </a:rPr>
              <a:t>будет включать обмен информацией с клиентом относительно отзывов клиентов, включая жалобы.</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latin typeface="Bahnschrift Light" panose="020B0502040204020203" pitchFamily="34" charset="0"/>
                <a:ea typeface="Calibri" panose="020F0502020204030204" pitchFamily="34" charset="0"/>
                <a:cs typeface="Sakkal Majalla"/>
              </a:rPr>
              <a:t>Коммуникация будет включать в себя обмен информацией с клиентом в отношении консультативных уведомлений.</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panose="020B0502040204020203" pitchFamily="34" charset="0"/>
                <a:ea typeface="Calibri" panose="020F0502020204030204" pitchFamily="34" charset="0"/>
                <a:cs typeface="Sakkal Majalla"/>
              </a:rPr>
              <a:t>Организация должна развивать каналы связи с регулирующими органами в соответствии с применимыми нормативными требованиями.</a:t>
            </a:r>
            <a:endParaRPr lang="ru-RU" dirty="0"/>
          </a:p>
        </p:txBody>
      </p:sp>
      <p:pic>
        <p:nvPicPr>
          <p:cNvPr id="23554" name="Picture 2" descr="What is Communication? (+7 Ways to Be a Strong Communicato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411" t="15078" r="9347" b="20086"/>
          <a:stretch/>
        </p:blipFill>
        <p:spPr bwMode="auto">
          <a:xfrm>
            <a:off x="7085120" y="551386"/>
            <a:ext cx="5060231" cy="3012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9220675" y="6509427"/>
            <a:ext cx="2988319" cy="253916"/>
          </a:xfrm>
          <a:prstGeom prst="rect">
            <a:avLst/>
          </a:prstGeom>
        </p:spPr>
        <p:txBody>
          <a:bodyPr wrap="none">
            <a:spAutoFit/>
          </a:bodyPr>
          <a:lstStyle/>
          <a:p>
            <a:r>
              <a:rPr lang="ru-RU" sz="1050" dirty="0"/>
              <a:t>https://learn.g2.com/hubfs/iStock-1014745430.jpg</a:t>
            </a:r>
          </a:p>
        </p:txBody>
      </p:sp>
    </p:spTree>
    <p:extLst>
      <p:ext uri="{BB962C8B-B14F-4D97-AF65-F5344CB8AC3E}">
        <p14:creationId xmlns:p14="http://schemas.microsoft.com/office/powerpoint/2010/main" val="28629118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718" y="102653"/>
            <a:ext cx="8325000" cy="540000"/>
          </a:xfrm>
        </p:spPr>
        <p:txBody>
          <a:bodyPr>
            <a:noAutofit/>
          </a:bodyPr>
          <a:lstStyle/>
          <a:p>
            <a:r>
              <a:rPr lang="ru-RU" sz="2400" dirty="0"/>
              <a:t>Разработка метода общения</a:t>
            </a:r>
            <a:endParaRPr lang="ru-RU" sz="2400" b="0" dirty="0">
              <a:latin typeface="+mn-lt"/>
            </a:endParaRPr>
          </a:p>
        </p:txBody>
      </p:sp>
      <p:sp>
        <p:nvSpPr>
          <p:cNvPr id="4" name="Текст 3"/>
          <p:cNvSpPr>
            <a:spLocks noGrp="1"/>
          </p:cNvSpPr>
          <p:nvPr>
            <p:ph type="body" sz="quarter" idx="11"/>
          </p:nvPr>
        </p:nvSpPr>
        <p:spPr>
          <a:xfrm>
            <a:off x="19454" y="550424"/>
            <a:ext cx="5761546" cy="5808171"/>
          </a:xfrm>
        </p:spPr>
        <p:txBody>
          <a:bodyPr>
            <a:noAutofit/>
          </a:bodyPr>
          <a:lstStyle/>
          <a:p>
            <a:pPr marL="0" indent="0" algn="just">
              <a:buNone/>
            </a:pPr>
            <a:r>
              <a:rPr lang="ru-RU" sz="2000" dirty="0"/>
              <a:t>Требования к коммуникации с клиентами должны быть определены и установлены: они будут определены, официально введены в действие и понятны пользователям СМК. Стандарт ISO 13485 не указывает на необходимость разработки метода или механизмов для связи с заказчиком. Однако во время аудита вам необходимо будет доказать, что:</a:t>
            </a:r>
          </a:p>
          <a:p>
            <a:pPr lvl="0" algn="just">
              <a:buFont typeface="Wingdings" panose="05000000000000000000" pitchFamily="2" charset="2"/>
              <a:buChar char="Ø"/>
            </a:pPr>
            <a:r>
              <a:rPr lang="ru-RU" sz="2000" dirty="0" smtClean="0"/>
              <a:t> Информация </a:t>
            </a:r>
            <a:r>
              <a:rPr lang="ru-RU" sz="2000" dirty="0"/>
              <a:t>для общения с покупателями определяется, как требовалось ранее.</a:t>
            </a:r>
          </a:p>
          <a:p>
            <a:pPr lvl="0" algn="just">
              <a:buFont typeface="Wingdings" panose="05000000000000000000" pitchFamily="2" charset="2"/>
              <a:buChar char="Ø"/>
            </a:pPr>
            <a:r>
              <a:rPr lang="ru-RU" sz="2000" dirty="0" smtClean="0"/>
              <a:t> Эта </a:t>
            </a:r>
            <a:r>
              <a:rPr lang="ru-RU" sz="2000" dirty="0"/>
              <a:t>информация управляется и поддерживается.</a:t>
            </a:r>
          </a:p>
          <a:p>
            <a:pPr algn="just">
              <a:buFont typeface="Wingdings" panose="05000000000000000000" pitchFamily="2" charset="2"/>
              <a:buChar char="Ø"/>
            </a:pPr>
            <a:r>
              <a:rPr lang="ru-RU" sz="2000" dirty="0"/>
              <a:t> </a:t>
            </a:r>
            <a:r>
              <a:rPr lang="ru-RU" sz="2000" dirty="0" smtClean="0"/>
              <a:t>Вот </a:t>
            </a:r>
            <a:r>
              <a:rPr lang="ru-RU" sz="2000" dirty="0"/>
              <a:t>почему вам понадобится метод, чтобы доказать эти моменты. Метод не нужно документировать, но нужно определять; вы не обязаны поддерживать процедуры или рабочие инструкции, но должны доказать, что существуют процессы, которые поддерживают связь с клиентами.</a:t>
            </a:r>
            <a:endParaRPr lang="ru-RU" sz="1900" dirty="0"/>
          </a:p>
        </p:txBody>
      </p:sp>
      <p:sp>
        <p:nvSpPr>
          <p:cNvPr id="6" name="Прямоугольник 5"/>
          <p:cNvSpPr/>
          <p:nvPr/>
        </p:nvSpPr>
        <p:spPr>
          <a:xfrm>
            <a:off x="6051000" y="6534000"/>
            <a:ext cx="7401000" cy="230832"/>
          </a:xfrm>
          <a:prstGeom prst="rect">
            <a:avLst/>
          </a:prstGeom>
        </p:spPr>
        <p:txBody>
          <a:bodyPr wrap="square">
            <a:spAutoFit/>
          </a:bodyPr>
          <a:lstStyle/>
          <a:p>
            <a:r>
              <a:rPr lang="en-US" sz="900"/>
              <a:t>https://www.corporatespeechsolutions.com/wp-content/uploads/2017/12/bigstock-Business-social-media-network-7907818.jpg</a:t>
            </a:r>
            <a:endParaRPr lang="ru-RU" sz="900" dirty="0"/>
          </a:p>
        </p:txBody>
      </p:sp>
      <p:pic>
        <p:nvPicPr>
          <p:cNvPr id="24580" name="Picture 4" descr="Which Behavior Interferes the Most with Business Success? The Results Are  In!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04172" y="642653"/>
            <a:ext cx="6387827" cy="44778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1726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7200" y="144000"/>
            <a:ext cx="4998800" cy="540000"/>
          </a:xfrm>
        </p:spPr>
        <p:txBody>
          <a:bodyPr>
            <a:noAutofit/>
          </a:bodyPr>
          <a:lstStyle/>
          <a:p>
            <a:r>
              <a:rPr lang="ru-RU" sz="2400" dirty="0"/>
              <a:t>Эффективные каналы коммуникации</a:t>
            </a:r>
            <a:endParaRPr lang="ru-RU" sz="2200" b="0" dirty="0">
              <a:latin typeface="+mn-lt"/>
            </a:endParaRPr>
          </a:p>
        </p:txBody>
      </p:sp>
      <p:sp>
        <p:nvSpPr>
          <p:cNvPr id="4" name="Текст 3"/>
          <p:cNvSpPr>
            <a:spLocks noGrp="1"/>
          </p:cNvSpPr>
          <p:nvPr>
            <p:ph type="body" sz="quarter" idx="11"/>
          </p:nvPr>
        </p:nvSpPr>
        <p:spPr>
          <a:xfrm>
            <a:off x="17200" y="558057"/>
            <a:ext cx="6660938" cy="5808171"/>
          </a:xfrm>
        </p:spPr>
        <p:txBody>
          <a:bodyPr>
            <a:noAutofit/>
          </a:bodyPr>
          <a:lstStyle/>
          <a:p>
            <a:pPr marL="0" indent="0" algn="just">
              <a:buNone/>
            </a:pPr>
            <a:r>
              <a:rPr lang="ru-RU" sz="1800" dirty="0"/>
              <a:t>Основная цель этого пункта - инициировать эффективные каналы связи с вашими клиентами, будь то внутренние или внешние. Эффективность коммуникации измеряется, когда информация достигла намеченной цели в определенный момент времени. Эффективность каналов коммуникации будет достигнута за счет введения в организацию следующих пунктов:</a:t>
            </a:r>
          </a:p>
          <a:p>
            <a:pPr lvl="0" algn="just"/>
            <a:r>
              <a:rPr lang="ru-RU" sz="1800" dirty="0"/>
              <a:t>Метод принятия требований потребителей должным образом определен и поддерживается в организации.</a:t>
            </a:r>
          </a:p>
          <a:p>
            <a:pPr lvl="0" algn="just"/>
            <a:r>
              <a:rPr lang="ru-RU" sz="1800" dirty="0"/>
              <a:t>Клиент получает всю информацию и данные, которые ему нужны и которые отвечают на его запросы.</a:t>
            </a:r>
          </a:p>
          <a:p>
            <a:pPr lvl="0" algn="just"/>
            <a:r>
              <a:rPr lang="ru-RU" sz="1800" dirty="0"/>
              <a:t>Организация поддерживает эффективный способ получения жалоб от клиента и дает ему или ей ответы.</a:t>
            </a:r>
          </a:p>
          <a:p>
            <a:pPr lvl="0" algn="just"/>
            <a:r>
              <a:rPr lang="ru-RU" sz="1800" dirty="0"/>
              <a:t>Организация поддерживает эффективный способ получения обратной связи от клиентов.</a:t>
            </a:r>
          </a:p>
          <a:p>
            <a:pPr lvl="0" algn="just"/>
            <a:r>
              <a:rPr lang="ru-RU" sz="1800" dirty="0"/>
              <a:t>Организация поддерживает эффективный способ общения с клиентом относительно его или ее собственности.</a:t>
            </a:r>
          </a:p>
          <a:p>
            <a:pPr marL="0" indent="0" algn="just">
              <a:buNone/>
            </a:pPr>
            <a:r>
              <a:rPr lang="ru-RU" sz="1800" dirty="0" smtClean="0"/>
              <a:t>Постарайтесь </a:t>
            </a:r>
            <a:r>
              <a:rPr lang="ru-RU" sz="1800" dirty="0"/>
              <a:t>понять рациональную точку зрения, стоящую за этим требованием: клиент и его потребности должны быть в центре вашего внимания. Когда у клиентов возникают потребности, они инициируют общение с организацией по определенным каналам. </a:t>
            </a:r>
            <a:endParaRPr lang="ru-RU" sz="1800" dirty="0"/>
          </a:p>
        </p:txBody>
      </p:sp>
      <p:sp>
        <p:nvSpPr>
          <p:cNvPr id="2" name="Прямоугольник 1"/>
          <p:cNvSpPr/>
          <p:nvPr/>
        </p:nvSpPr>
        <p:spPr>
          <a:xfrm>
            <a:off x="8166000" y="6489000"/>
            <a:ext cx="6096000" cy="246221"/>
          </a:xfrm>
          <a:prstGeom prst="rect">
            <a:avLst/>
          </a:prstGeom>
        </p:spPr>
        <p:txBody>
          <a:bodyPr>
            <a:spAutoFit/>
          </a:bodyPr>
          <a:lstStyle/>
          <a:p>
            <a:r>
              <a:rPr lang="en-US" sz="1000"/>
              <a:t>https://walton.uark.edu/insights/images/effective-communication.jpg</a:t>
            </a:r>
            <a:endParaRPr lang="ru-RU" sz="1000" dirty="0"/>
          </a:p>
        </p:txBody>
      </p:sp>
      <p:pic>
        <p:nvPicPr>
          <p:cNvPr id="25602" name="Picture 2" descr="The Art of Effective Communication | Insights | Walton College | University  of Arkan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4139" y="684000"/>
            <a:ext cx="5487804" cy="32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3932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2738" y="18057"/>
            <a:ext cx="4998800" cy="540000"/>
          </a:xfrm>
        </p:spPr>
        <p:txBody>
          <a:bodyPr>
            <a:noAutofit/>
          </a:bodyPr>
          <a:lstStyle/>
          <a:p>
            <a:r>
              <a:rPr lang="ru-RU" sz="2400" dirty="0"/>
              <a:t>Определенная система</a:t>
            </a:r>
            <a:endParaRPr lang="ru-RU" sz="2200" b="0" dirty="0">
              <a:latin typeface="+mn-lt"/>
            </a:endParaRPr>
          </a:p>
        </p:txBody>
      </p:sp>
      <p:sp>
        <p:nvSpPr>
          <p:cNvPr id="4" name="Текст 3"/>
          <p:cNvSpPr>
            <a:spLocks noGrp="1"/>
          </p:cNvSpPr>
          <p:nvPr>
            <p:ph type="body" sz="quarter" idx="11"/>
          </p:nvPr>
        </p:nvSpPr>
        <p:spPr>
          <a:xfrm>
            <a:off x="23201" y="414000"/>
            <a:ext cx="6660938" cy="5808171"/>
          </a:xfrm>
        </p:spPr>
        <p:txBody>
          <a:bodyPr>
            <a:noAutofit/>
          </a:bodyPr>
          <a:lstStyle/>
          <a:p>
            <a:pPr marL="0" indent="0" algn="just">
              <a:buNone/>
            </a:pPr>
            <a:r>
              <a:rPr lang="ru-RU" sz="1800" dirty="0"/>
              <a:t>После того, как необходимая информация, которой необходимо обмениваться с потребителем, рассмотрена и идентифицирована, организация должна спланировать метод управления различными типами информации. Метод будет основан на четырех простых принципах:</a:t>
            </a:r>
          </a:p>
          <a:p>
            <a:pPr lvl="0" algn="just">
              <a:buFont typeface="Wingdings" panose="05000000000000000000" pitchFamily="2" charset="2"/>
              <a:buChar char="Ø"/>
            </a:pPr>
            <a:r>
              <a:rPr lang="ru-RU" sz="1800" dirty="0" smtClean="0"/>
              <a:t> Как </a:t>
            </a:r>
            <a:r>
              <a:rPr lang="ru-RU" sz="1800" dirty="0"/>
              <a:t>- организация должна определить, с помощью каких средств будет осуществляться управление информацией, получение от клиента, сохранение и доставка клиенту: уведомления, печатные носители, система CRM, системы ERP, электронная почта, факс, онлайн через веб-сайт, или назначенное программное обеспечение. Определение будет двунаправленным - от клиента к бизнесу и от бизнеса к покупателю.</a:t>
            </a:r>
          </a:p>
          <a:p>
            <a:pPr lvl="0" algn="just">
              <a:buFont typeface="Wingdings" panose="05000000000000000000" pitchFamily="2" charset="2"/>
              <a:buChar char="Ø"/>
            </a:pPr>
            <a:r>
              <a:rPr lang="ru-RU" sz="1800" dirty="0" smtClean="0"/>
              <a:t> Где </a:t>
            </a:r>
            <a:r>
              <a:rPr lang="ru-RU" sz="1800" dirty="0"/>
              <a:t>- организация должна определить, где будет храниться и храниться информация. Это во многом зависит от типа информации, коммуникации или деятельности, например, от явной формы в информационной системе или в клиентском портфеле. Некоторая часть этой информации может быть необходима для планирования управления реализацией продукции и, следовательно, должна контролироваться как документированная информация.</a:t>
            </a:r>
          </a:p>
          <a:p>
            <a:pPr algn="just">
              <a:buFont typeface="Wingdings" panose="05000000000000000000" pitchFamily="2" charset="2"/>
              <a:buChar char="Ø"/>
            </a:pPr>
            <a:r>
              <a:rPr lang="ru-RU" sz="1800" dirty="0" smtClean="0"/>
              <a:t> Когда </a:t>
            </a:r>
            <a:r>
              <a:rPr lang="ru-RU" sz="1800" dirty="0"/>
              <a:t>- должны быть определены временные рамки для обработки каждого типа связи.</a:t>
            </a:r>
            <a:endParaRPr lang="ru-RU" sz="1800" dirty="0"/>
          </a:p>
        </p:txBody>
      </p:sp>
      <p:sp>
        <p:nvSpPr>
          <p:cNvPr id="2" name="Прямоугольник 1"/>
          <p:cNvSpPr/>
          <p:nvPr/>
        </p:nvSpPr>
        <p:spPr>
          <a:xfrm>
            <a:off x="6546000" y="6495003"/>
            <a:ext cx="6096000" cy="246221"/>
          </a:xfrm>
          <a:prstGeom prst="rect">
            <a:avLst/>
          </a:prstGeom>
        </p:spPr>
        <p:txBody>
          <a:bodyPr>
            <a:spAutoFit/>
          </a:bodyPr>
          <a:lstStyle/>
          <a:p>
            <a:r>
              <a:rPr lang="en-US" sz="1000"/>
              <a:t>https://www.elsevier.com/__data/assets/image/0004/823261/information-system-supporting-science.jpg</a:t>
            </a:r>
            <a:endParaRPr lang="ru-RU" sz="1000" dirty="0"/>
          </a:p>
        </p:txBody>
      </p:sp>
      <p:pic>
        <p:nvPicPr>
          <p:cNvPr id="26626" name="Picture 2" descr="The information system supporting research"/>
          <p:cNvPicPr>
            <a:picLocks noChangeAspect="1" noChangeArrowheads="1"/>
          </p:cNvPicPr>
          <p:nvPr/>
        </p:nvPicPr>
        <p:blipFill rotWithShape="1">
          <a:blip r:embed="rId2">
            <a:extLst>
              <a:ext uri="{28A0092B-C50C-407E-A947-70E740481C1C}">
                <a14:useLocalDpi xmlns:a14="http://schemas.microsoft.com/office/drawing/2010/main" val="0"/>
              </a:ext>
            </a:extLst>
          </a:blip>
          <a:srcRect l="17760"/>
          <a:stretch/>
        </p:blipFill>
        <p:spPr bwMode="auto">
          <a:xfrm>
            <a:off x="6681891" y="556282"/>
            <a:ext cx="5399109" cy="3500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9083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3201" y="178114"/>
            <a:ext cx="7568262" cy="540000"/>
          </a:xfrm>
        </p:spPr>
        <p:txBody>
          <a:bodyPr>
            <a:noAutofit/>
          </a:bodyPr>
          <a:lstStyle/>
          <a:p>
            <a:r>
              <a:rPr lang="ru-RU" sz="2400" dirty="0"/>
              <a:t>Полномочия и ответственность за общение с клиентами</a:t>
            </a:r>
            <a:endParaRPr lang="ru-RU" sz="2200" b="0" dirty="0">
              <a:latin typeface="+mn-lt"/>
            </a:endParaRPr>
          </a:p>
        </p:txBody>
      </p:sp>
      <p:sp>
        <p:nvSpPr>
          <p:cNvPr id="4" name="Текст 3"/>
          <p:cNvSpPr>
            <a:spLocks noGrp="1"/>
          </p:cNvSpPr>
          <p:nvPr>
            <p:ph type="body" sz="quarter" idx="11"/>
          </p:nvPr>
        </p:nvSpPr>
        <p:spPr>
          <a:xfrm>
            <a:off x="23201" y="584530"/>
            <a:ext cx="6660938" cy="5637641"/>
          </a:xfrm>
        </p:spPr>
        <p:txBody>
          <a:bodyPr>
            <a:noAutofit/>
          </a:bodyPr>
          <a:lstStyle/>
          <a:p>
            <a:pPr marL="0" indent="0" algn="just">
              <a:buNone/>
            </a:pPr>
            <a:r>
              <a:rPr lang="ru-RU" sz="1800" dirty="0"/>
              <a:t>Чтобы поддерживать эффективные каналы связи, организация должна назначить определенные роли для каждого типа общения с потребителями. Каждая роль будет отвечать за управление каналом связи, связанным с определенным контекстом (маркетинг, производство или логистика). Цель состоит в том, чтобы назначить человека или функцию, которая будет нести ответственность за поддержание связи с клиентом и обмен необходимой информацией. </a:t>
            </a:r>
            <a:r>
              <a:rPr lang="ru-RU" sz="1800" dirty="0" smtClean="0"/>
              <a:t>Например:</a:t>
            </a:r>
            <a:endParaRPr lang="ru-RU" sz="1800" dirty="0"/>
          </a:p>
          <a:p>
            <a:pPr lvl="0" algn="just">
              <a:buFont typeface="Wingdings" panose="05000000000000000000" pitchFamily="2" charset="2"/>
              <a:buChar char="Ø"/>
            </a:pPr>
            <a:r>
              <a:rPr lang="ru-RU" sz="1800" dirty="0" smtClean="0"/>
              <a:t> Торговый </a:t>
            </a:r>
            <a:r>
              <a:rPr lang="ru-RU" sz="1800" dirty="0"/>
              <a:t>представитель отвечает за доставку ценовых предложений и ввод заказов в информационную систему по маркетингу и продажам.</a:t>
            </a:r>
          </a:p>
          <a:p>
            <a:pPr lvl="0" algn="just">
              <a:buFont typeface="Wingdings" panose="05000000000000000000" pitchFamily="2" charset="2"/>
              <a:buChar char="Ø"/>
            </a:pPr>
            <a:r>
              <a:rPr lang="ru-RU" sz="1800" dirty="0" smtClean="0"/>
              <a:t> При </a:t>
            </a:r>
            <a:r>
              <a:rPr lang="ru-RU" sz="1800" dirty="0"/>
              <a:t>разработке конкретного продукта с заказчиком на менеджера проекта будет возложена задача общаться с заказчиком, получать и документировать спецификации и требования к продукту, проводить встречи с заказчиком, проводить встречи с внутренними подразделениями для реализации продукта, а также скоро.</a:t>
            </a:r>
          </a:p>
          <a:p>
            <a:pPr lvl="0" algn="just">
              <a:buFont typeface="Wingdings" panose="05000000000000000000" pitchFamily="2" charset="2"/>
              <a:buChar char="Ø"/>
            </a:pPr>
            <a:r>
              <a:rPr lang="ru-RU" sz="1800" dirty="0" smtClean="0"/>
              <a:t> При </a:t>
            </a:r>
            <a:r>
              <a:rPr lang="ru-RU" sz="1800" dirty="0"/>
              <a:t>управлении </a:t>
            </a:r>
            <a:r>
              <a:rPr lang="ru-RU" sz="1800" dirty="0" err="1"/>
              <a:t>колл</a:t>
            </a:r>
            <a:r>
              <a:rPr lang="ru-RU" sz="1800" dirty="0"/>
              <a:t>-центром считается, что представитель отвечает за общение с клиентами по различным вопросам.</a:t>
            </a:r>
          </a:p>
          <a:p>
            <a:pPr algn="just">
              <a:buFont typeface="Wingdings" panose="05000000000000000000" pitchFamily="2" charset="2"/>
              <a:buChar char="Ø"/>
            </a:pPr>
            <a:r>
              <a:rPr lang="ru-RU" sz="1800" dirty="0" smtClean="0"/>
              <a:t> Главный </a:t>
            </a:r>
            <a:r>
              <a:rPr lang="ru-RU" sz="1800" dirty="0"/>
              <a:t>менеджер по работе с клиентами или продавец несет ответственность за уведомление клиентов о обнаружении или доставке дефектных продуктов или услуг.</a:t>
            </a:r>
            <a:endParaRPr lang="ru-RU" sz="1800" dirty="0"/>
          </a:p>
        </p:txBody>
      </p:sp>
      <p:sp>
        <p:nvSpPr>
          <p:cNvPr id="2" name="Прямоугольник 1"/>
          <p:cNvSpPr/>
          <p:nvPr/>
        </p:nvSpPr>
        <p:spPr>
          <a:xfrm>
            <a:off x="6096000" y="6520865"/>
            <a:ext cx="7875000" cy="215444"/>
          </a:xfrm>
          <a:prstGeom prst="rect">
            <a:avLst/>
          </a:prstGeom>
        </p:spPr>
        <p:txBody>
          <a:bodyPr wrap="square">
            <a:spAutoFit/>
          </a:bodyPr>
          <a:lstStyle/>
          <a:p>
            <a:r>
              <a:rPr lang="en-US" sz="800" dirty="0"/>
              <a:t>https://www.trainingjournal.com/sites/www.trainingjournal.com/files/styles/original_-_local_copy/entityshare/24005%3Fitok%3D8UOkFWEU</a:t>
            </a:r>
            <a:endParaRPr lang="ru-RU" sz="800" dirty="0"/>
          </a:p>
        </p:txBody>
      </p:sp>
      <p:pic>
        <p:nvPicPr>
          <p:cNvPr id="27650" name="Picture 2" descr="Building successful multinational operations with better business  communications | Training Jour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0209" y="718114"/>
            <a:ext cx="5459353" cy="3475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7879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12A1E4A6-7EB5-43F2-AECE-2CE164D79456}"/>
              </a:ext>
            </a:extLst>
          </p:cNvPr>
          <p:cNvSpPr>
            <a:spLocks noGrp="1"/>
          </p:cNvSpPr>
          <p:nvPr>
            <p:ph type="title"/>
          </p:nvPr>
        </p:nvSpPr>
        <p:spPr>
          <a:xfrm>
            <a:off x="770800" y="137040"/>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 xmlns:a16="http://schemas.microsoft.com/office/drawing/2014/main"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sp>
        <p:nvSpPr>
          <p:cNvPr id="2" name="Прямоугольник 1"/>
          <p:cNvSpPr/>
          <p:nvPr/>
        </p:nvSpPr>
        <p:spPr>
          <a:xfrm>
            <a:off x="8751000" y="6414300"/>
            <a:ext cx="6096000" cy="261610"/>
          </a:xfrm>
          <a:prstGeom prst="rect">
            <a:avLst/>
          </a:prstGeom>
        </p:spPr>
        <p:txBody>
          <a:bodyPr>
            <a:spAutoFit/>
          </a:bodyPr>
          <a:lstStyle/>
          <a:p>
            <a:r>
              <a:rPr lang="en-US" sz="1050"/>
              <a:t>https://www.computerhope.com/jargon/r/reference.jpg</a:t>
            </a:r>
            <a:endParaRPr lang="ru-RU" sz="1050" dirty="0"/>
          </a:p>
        </p:txBody>
      </p:sp>
      <p:pic>
        <p:nvPicPr>
          <p:cNvPr id="23554" name="Picture 2" descr="What is a Re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900" y="685584"/>
            <a:ext cx="4961700" cy="5725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 xmlns:a16="http://schemas.microsoft.com/office/drawing/2014/main"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5946</TotalTime>
  <Words>5145</Words>
  <Application>Microsoft Office PowerPoint</Application>
  <PresentationFormat>Широкоэкранный</PresentationFormat>
  <Paragraphs>283</Paragraphs>
  <Slides>42</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42</vt:i4>
      </vt:variant>
    </vt:vector>
  </HeadingPairs>
  <TitlesOfParts>
    <vt:vector size="50" baseType="lpstr">
      <vt:lpstr>Arial</vt:lpstr>
      <vt:lpstr>Bahnschrift Light</vt:lpstr>
      <vt:lpstr>Calibri</vt:lpstr>
      <vt:lpstr>Calibri Light</vt:lpstr>
      <vt:lpstr>Sakkal Majalla</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Course№9: Suitable planning for the organization`s operations. Курс№9: Подходящее планирование деятельности организации. </vt:lpstr>
      <vt:lpstr>ВВЕДЕНИЕ</vt:lpstr>
      <vt:lpstr> </vt:lpstr>
      <vt:lpstr> </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Определение потребностей в обучении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Обновление документов после изменения</vt:lpstr>
      <vt:lpstr>Коммуникация</vt:lpstr>
      <vt:lpstr>Разработка метода общения</vt:lpstr>
      <vt:lpstr>Эффективные каналы коммуникации</vt:lpstr>
      <vt:lpstr>Определенная система</vt:lpstr>
      <vt:lpstr>Полномочия и ответственность за общение с клиентами</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189</cp:revision>
  <dcterms:created xsi:type="dcterms:W3CDTF">2020-05-02T19:28:51Z</dcterms:created>
  <dcterms:modified xsi:type="dcterms:W3CDTF">2021-10-28T16:58:26Z</dcterms:modified>
</cp:coreProperties>
</file>