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4" r:id="rId2"/>
    <p:sldId id="267" r:id="rId3"/>
    <p:sldId id="281" r:id="rId4"/>
    <p:sldId id="268" r:id="rId5"/>
    <p:sldId id="269" r:id="rId6"/>
    <p:sldId id="270" r:id="rId7"/>
    <p:sldId id="271" r:id="rId8"/>
    <p:sldId id="272" r:id="rId9"/>
    <p:sldId id="273" r:id="rId10"/>
    <p:sldId id="274" r:id="rId11"/>
    <p:sldId id="275" r:id="rId12"/>
    <p:sldId id="276" r:id="rId13"/>
    <p:sldId id="277" r:id="rId14"/>
    <p:sldId id="278" r:id="rId15"/>
    <p:sldId id="279" r:id="rId16"/>
    <p:sldId id="280" r:id="rId17"/>
    <p:sldId id="282" r:id="rId18"/>
    <p:sldId id="283" r:id="rId19"/>
    <p:sldId id="284" r:id="rId20"/>
    <p:sldId id="285" r:id="rId21"/>
    <p:sldId id="286" r:id="rId22"/>
    <p:sldId id="287" r:id="rId23"/>
    <p:sldId id="288" r:id="rId24"/>
    <p:sldId id="289" r:id="rId25"/>
    <p:sldId id="290" r:id="rId26"/>
    <p:sldId id="291" r:id="rId27"/>
    <p:sldId id="292" r:id="rId28"/>
    <p:sldId id="293" r:id="rId29"/>
    <p:sldId id="295" r:id="rId30"/>
    <p:sldId id="297" r:id="rId31"/>
    <p:sldId id="298" r:id="rId32"/>
    <p:sldId id="296" r:id="rId33"/>
    <p:sldId id="299" r:id="rId34"/>
    <p:sldId id="300" r:id="rId35"/>
    <p:sldId id="302" r:id="rId36"/>
    <p:sldId id="301" r:id="rId37"/>
    <p:sldId id="304" r:id="rId38"/>
    <p:sldId id="305" r:id="rId39"/>
  </p:sldIdLst>
  <p:sldSz cx="12192000" cy="6858000"/>
  <p:notesSz cx="6858000" cy="9144000"/>
  <p:custDataLst>
    <p:tags r:id="rId40"/>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2"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Юрий Козырев" initials="ЮК"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91C9"/>
    <a:srgbClr val="0484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howGuides="1">
      <p:cViewPr>
        <p:scale>
          <a:sx n="66" d="100"/>
          <a:sy n="66" d="100"/>
        </p:scale>
        <p:origin x="648" y="252"/>
      </p:cViewPr>
      <p:guideLst>
        <p:guide orient="horz" pos="2132"/>
        <p:guide pos="3840"/>
      </p:guideLst>
    </p:cSldViewPr>
  </p:slideViewPr>
  <p:notesTextViewPr>
    <p:cViewPr>
      <p:scale>
        <a:sx n="1" d="1"/>
        <a:sy n="1" d="1"/>
      </p:scale>
      <p:origin x="0" y="0"/>
    </p:cViewPr>
  </p:notesTextViewPr>
  <p:gridSpacing cx="45000" cy="450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ABC3AFA-8B86-4293-B902-9021326BE6DA}"/>
              </a:ext>
            </a:extLst>
          </p:cNvPr>
          <p:cNvSpPr>
            <a:spLocks noGrp="1"/>
          </p:cNvSpPr>
          <p:nvPr>
            <p:ph type="ctrTitle"/>
          </p:nvPr>
        </p:nvSpPr>
        <p:spPr>
          <a:xfrm>
            <a:off x="1524000" y="1122363"/>
            <a:ext cx="9144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a16="http://schemas.microsoft.com/office/drawing/2014/main" xmlns="" id="{46C4383A-71FB-4918-AAD8-8C2DB747D9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xmlns="" id="{271A8163-8720-4BB4-BF1C-E4094FFB62C1}"/>
              </a:ext>
            </a:extLst>
          </p:cNvPr>
          <p:cNvSpPr>
            <a:spLocks noGrp="1"/>
          </p:cNvSpPr>
          <p:nvPr>
            <p:ph type="dt" sz="half" idx="10"/>
          </p:nvPr>
        </p:nvSpPr>
        <p:spPr/>
        <p:txBody>
          <a:bodyPr/>
          <a:lstStyle/>
          <a:p>
            <a:fld id="{30DCC583-3D21-4AAF-9AF3-3FB5AD7DB367}" type="datetimeFigureOut">
              <a:rPr lang="ru-RU" smtClean="0"/>
              <a:t>03.11.2021</a:t>
            </a:fld>
            <a:endParaRPr lang="ru-RU"/>
          </a:p>
        </p:txBody>
      </p:sp>
      <p:sp>
        <p:nvSpPr>
          <p:cNvPr id="5" name="Нижний колонтитул 4">
            <a:extLst>
              <a:ext uri="{FF2B5EF4-FFF2-40B4-BE49-F238E27FC236}">
                <a16:creationId xmlns:a16="http://schemas.microsoft.com/office/drawing/2014/main" xmlns="" id="{5D9B074B-F4A6-4B01-9774-6E7CB822343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6ABF54E4-0E75-4D82-AC2E-C029F661344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4387932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ABC3AFA-8B86-4293-B902-9021326BE6DA}"/>
              </a:ext>
            </a:extLst>
          </p:cNvPr>
          <p:cNvSpPr>
            <a:spLocks noGrp="1"/>
          </p:cNvSpPr>
          <p:nvPr>
            <p:ph type="ctrTitle"/>
          </p:nvPr>
        </p:nvSpPr>
        <p:spPr>
          <a:xfrm>
            <a:off x="4431000" y="774000"/>
            <a:ext cx="7515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a16="http://schemas.microsoft.com/office/drawing/2014/main" xmlns="" id="{46C4383A-71FB-4918-AAD8-8C2DB747D905}"/>
              </a:ext>
            </a:extLst>
          </p:cNvPr>
          <p:cNvSpPr>
            <a:spLocks noGrp="1"/>
          </p:cNvSpPr>
          <p:nvPr>
            <p:ph type="subTitle" idx="1"/>
          </p:nvPr>
        </p:nvSpPr>
        <p:spPr>
          <a:xfrm>
            <a:off x="4431000" y="3253675"/>
            <a:ext cx="7515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7" name="Прямоугольник 6">
            <a:extLst>
              <a:ext uri="{FF2B5EF4-FFF2-40B4-BE49-F238E27FC236}">
                <a16:creationId xmlns:a16="http://schemas.microsoft.com/office/drawing/2014/main" xmlns="" id="{7161DC3A-B5EC-4569-A878-59E0E341E8D4}"/>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a16="http://schemas.microsoft.com/office/drawing/2014/main" xmlns="" id="{F84E6EDC-8F7C-401B-A727-8F55A5763A7B}"/>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a16="http://schemas.microsoft.com/office/drawing/2014/main" xmlns="" id="{D897D550-7C44-4D29-A125-A534610B3308}"/>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a16="http://schemas.microsoft.com/office/drawing/2014/main" xmlns="" id="{B4370B82-17EE-4AB1-B4F1-D75CFA4BEB82}"/>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a16="http://schemas.microsoft.com/office/drawing/2014/main" xmlns="" id="{129D3A90-247A-4CD1-9840-86AF448F7477}"/>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a16="http://schemas.microsoft.com/office/drawing/2014/main" xmlns="" id="{7D6CBDAA-8C3E-408C-B9CD-B7012953E0CC}"/>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a16="http://schemas.microsoft.com/office/drawing/2014/main" xmlns="" id="{0FAEDE28-86E6-4595-BBEE-95FF191E91D6}"/>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a16="http://schemas.microsoft.com/office/drawing/2014/main" xmlns="" id="{E3901798-1904-46FF-A8F6-2582959F592D}"/>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692903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a16="http://schemas.microsoft.com/office/drawing/2014/main" xmlns="" id="{95C691DB-68BF-4C8D-A575-7EBB0EE0C76A}"/>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a16="http://schemas.microsoft.com/office/drawing/2014/main" xmlns=""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a16="http://schemas.microsoft.com/office/drawing/2014/main" xmlns=""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a16="http://schemas.microsoft.com/office/drawing/2014/main" xmlns=""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a16="http://schemas.microsoft.com/office/drawing/2014/main" xmlns=""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a16="http://schemas.microsoft.com/office/drawing/2014/main" xmlns=""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0" name="Заголовок 1">
            <a:extLst>
              <a:ext uri="{FF2B5EF4-FFF2-40B4-BE49-F238E27FC236}">
                <a16:creationId xmlns:a16="http://schemas.microsoft.com/office/drawing/2014/main" xmlns="" id="{2AF3CEDE-46AE-4D4F-93A9-CDDF28AD57AC}"/>
              </a:ext>
            </a:extLst>
          </p:cNvPr>
          <p:cNvSpPr>
            <a:spLocks noGrp="1"/>
          </p:cNvSpPr>
          <p:nvPr>
            <p:ph type="title"/>
          </p:nvPr>
        </p:nvSpPr>
        <p:spPr>
          <a:xfrm>
            <a:off x="838200" y="365125"/>
            <a:ext cx="10515600" cy="1325563"/>
          </a:xfrm>
        </p:spPr>
        <p:txBody>
          <a:bodyPr/>
          <a:lstStyle>
            <a:lvl1pPr>
              <a:defRPr b="1"/>
            </a:lvl1pPr>
          </a:lstStyle>
          <a:p>
            <a:r>
              <a:rPr lang="ru-RU" dirty="0"/>
              <a:t>Образец заголовка</a:t>
            </a:r>
          </a:p>
        </p:txBody>
      </p:sp>
      <p:sp>
        <p:nvSpPr>
          <p:cNvPr id="21" name="Объект 2">
            <a:extLst>
              <a:ext uri="{FF2B5EF4-FFF2-40B4-BE49-F238E27FC236}">
                <a16:creationId xmlns:a16="http://schemas.microsoft.com/office/drawing/2014/main" xmlns="" id="{24E023CD-DED5-4691-A1DC-108A375C475C}"/>
              </a:ext>
            </a:extLst>
          </p:cNvPr>
          <p:cNvSpPr>
            <a:spLocks noGrp="1"/>
          </p:cNvSpPr>
          <p:nvPr>
            <p:ph idx="1"/>
          </p:nvPr>
        </p:nvSpPr>
        <p:spPr>
          <a:xfrm>
            <a:off x="838200" y="1825625"/>
            <a:ext cx="10515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207691945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a16="http://schemas.microsoft.com/office/drawing/2014/main" xmlns=""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a16="http://schemas.microsoft.com/office/drawing/2014/main" xmlns=""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a16="http://schemas.microsoft.com/office/drawing/2014/main" xmlns=""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a16="http://schemas.microsoft.com/office/drawing/2014/main" xmlns=""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a16="http://schemas.microsoft.com/office/drawing/2014/main" xmlns=""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a16="http://schemas.microsoft.com/office/drawing/2014/main" xmlns=""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a16="http://schemas.microsoft.com/office/drawing/2014/main" xmlns="" id="{EA81D2C4-237B-4375-A124-443EEE9EFDAA}"/>
              </a:ext>
            </a:extLst>
          </p:cNvPr>
          <p:cNvSpPr>
            <a:spLocks noGrp="1"/>
          </p:cNvSpPr>
          <p:nvPr>
            <p:ph type="pic" sz="quarter" idx="10"/>
          </p:nvPr>
        </p:nvSpPr>
        <p:spPr>
          <a:xfrm>
            <a:off x="7005638" y="0"/>
            <a:ext cx="5186362" cy="6846330"/>
          </a:xfrm>
        </p:spPr>
        <p:txBody>
          <a:bodyPr/>
          <a:lstStyle/>
          <a:p>
            <a:endParaRPr lang="ru-RU"/>
          </a:p>
        </p:txBody>
      </p:sp>
      <p:sp>
        <p:nvSpPr>
          <p:cNvPr id="19" name="Заголовок 16">
            <a:extLst>
              <a:ext uri="{FF2B5EF4-FFF2-40B4-BE49-F238E27FC236}">
                <a16:creationId xmlns:a16="http://schemas.microsoft.com/office/drawing/2014/main" xmlns=""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a16="http://schemas.microsoft.com/office/drawing/2014/main" xmlns=""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3031326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a16="http://schemas.microsoft.com/office/drawing/2014/main" xmlns=""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a16="http://schemas.microsoft.com/office/drawing/2014/main" xmlns=""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a16="http://schemas.microsoft.com/office/drawing/2014/main" xmlns=""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a16="http://schemas.microsoft.com/office/drawing/2014/main" xmlns=""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a16="http://schemas.microsoft.com/office/drawing/2014/main" xmlns=""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a16="http://schemas.microsoft.com/office/drawing/2014/main" xmlns=""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a16="http://schemas.microsoft.com/office/drawing/2014/main" xmlns="" id="{EA81D2C4-237B-4375-A124-443EEE9EFDAA}"/>
              </a:ext>
            </a:extLst>
          </p:cNvPr>
          <p:cNvSpPr>
            <a:spLocks noGrp="1"/>
          </p:cNvSpPr>
          <p:nvPr>
            <p:ph type="pic" sz="quarter" idx="10"/>
          </p:nvPr>
        </p:nvSpPr>
        <p:spPr>
          <a:xfrm>
            <a:off x="7005638" y="9000"/>
            <a:ext cx="5186362" cy="3330000"/>
          </a:xfrm>
        </p:spPr>
        <p:txBody>
          <a:bodyPr/>
          <a:lstStyle/>
          <a:p>
            <a:endParaRPr lang="ru-RU"/>
          </a:p>
        </p:txBody>
      </p:sp>
      <p:sp>
        <p:nvSpPr>
          <p:cNvPr id="19" name="Заголовок 16">
            <a:extLst>
              <a:ext uri="{FF2B5EF4-FFF2-40B4-BE49-F238E27FC236}">
                <a16:creationId xmlns:a16="http://schemas.microsoft.com/office/drawing/2014/main" xmlns=""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a16="http://schemas.microsoft.com/office/drawing/2014/main" xmlns=""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14" name="Рисунок 2">
            <a:extLst>
              <a:ext uri="{FF2B5EF4-FFF2-40B4-BE49-F238E27FC236}">
                <a16:creationId xmlns:a16="http://schemas.microsoft.com/office/drawing/2014/main" xmlns="" id="{9FB325DF-4766-47F9-9CBB-0CD6BE926111}"/>
              </a:ext>
            </a:extLst>
          </p:cNvPr>
          <p:cNvSpPr>
            <a:spLocks noGrp="1"/>
          </p:cNvSpPr>
          <p:nvPr>
            <p:ph type="pic" sz="quarter" idx="12"/>
          </p:nvPr>
        </p:nvSpPr>
        <p:spPr>
          <a:xfrm>
            <a:off x="6984638" y="3519000"/>
            <a:ext cx="5186362" cy="3330000"/>
          </a:xfrm>
        </p:spPr>
        <p:txBody>
          <a:bodyPr/>
          <a:lstStyle/>
          <a:p>
            <a:endParaRPr lang="ru-RU"/>
          </a:p>
        </p:txBody>
      </p:sp>
    </p:spTree>
    <p:extLst>
      <p:ext uri="{BB962C8B-B14F-4D97-AF65-F5344CB8AC3E}">
        <p14:creationId xmlns:p14="http://schemas.microsoft.com/office/powerpoint/2010/main" val="87148022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Пользовательский макет">
    <p:spTree>
      <p:nvGrpSpPr>
        <p:cNvPr id="1" name=""/>
        <p:cNvGrpSpPr/>
        <p:nvPr/>
      </p:nvGrpSpPr>
      <p:grpSpPr>
        <a:xfrm>
          <a:off x="0" y="0"/>
          <a:ext cx="0" cy="0"/>
          <a:chOff x="0" y="0"/>
          <a:chExt cx="0" cy="0"/>
        </a:xfrm>
      </p:grpSpPr>
      <p:sp>
        <p:nvSpPr>
          <p:cNvPr id="3" name="Рисунок 2">
            <a:extLst>
              <a:ext uri="{FF2B5EF4-FFF2-40B4-BE49-F238E27FC236}">
                <a16:creationId xmlns:a16="http://schemas.microsoft.com/office/drawing/2014/main" xmlns="" id="{EA81D2C4-237B-4375-A124-443EEE9EFDAA}"/>
              </a:ext>
            </a:extLst>
          </p:cNvPr>
          <p:cNvSpPr>
            <a:spLocks noGrp="1"/>
          </p:cNvSpPr>
          <p:nvPr>
            <p:ph type="pic" sz="quarter" idx="10"/>
          </p:nvPr>
        </p:nvSpPr>
        <p:spPr>
          <a:xfrm>
            <a:off x="662250" y="2980500"/>
            <a:ext cx="2086538" cy="2468749"/>
          </a:xfrm>
        </p:spPr>
        <p:txBody>
          <a:bodyPr/>
          <a:lstStyle/>
          <a:p>
            <a:endParaRPr lang="ru-RU"/>
          </a:p>
        </p:txBody>
      </p:sp>
      <p:sp>
        <p:nvSpPr>
          <p:cNvPr id="19" name="Заголовок 16">
            <a:extLst>
              <a:ext uri="{FF2B5EF4-FFF2-40B4-BE49-F238E27FC236}">
                <a16:creationId xmlns:a16="http://schemas.microsoft.com/office/drawing/2014/main" xmlns="" id="{C1DC7014-C657-46AE-BDA0-0F251088163E}"/>
              </a:ext>
            </a:extLst>
          </p:cNvPr>
          <p:cNvSpPr>
            <a:spLocks noGrp="1"/>
          </p:cNvSpPr>
          <p:nvPr>
            <p:ph type="title"/>
          </p:nvPr>
        </p:nvSpPr>
        <p:spPr>
          <a:xfrm>
            <a:off x="664986" y="234000"/>
            <a:ext cx="11236013" cy="1233499"/>
          </a:xfrm>
        </p:spPr>
        <p:txBody>
          <a:bodyPr/>
          <a:lstStyle>
            <a:lvl1pPr>
              <a:defRPr b="1"/>
            </a:lvl1pPr>
          </a:lstStyle>
          <a:p>
            <a:r>
              <a:rPr lang="ru-RU" dirty="0"/>
              <a:t>Образец заголовка</a:t>
            </a:r>
          </a:p>
        </p:txBody>
      </p:sp>
      <p:sp>
        <p:nvSpPr>
          <p:cNvPr id="20" name="Текст 18">
            <a:extLst>
              <a:ext uri="{FF2B5EF4-FFF2-40B4-BE49-F238E27FC236}">
                <a16:creationId xmlns:a16="http://schemas.microsoft.com/office/drawing/2014/main" xmlns="" id="{4889B129-E379-4BE5-B414-02CE978C23BA}"/>
              </a:ext>
            </a:extLst>
          </p:cNvPr>
          <p:cNvSpPr>
            <a:spLocks noGrp="1"/>
          </p:cNvSpPr>
          <p:nvPr>
            <p:ph type="body" sz="quarter" idx="11"/>
          </p:nvPr>
        </p:nvSpPr>
        <p:spPr>
          <a:xfrm>
            <a:off x="664987" y="1598653"/>
            <a:ext cx="11236012"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14" name="Рисунок 2">
            <a:extLst>
              <a:ext uri="{FF2B5EF4-FFF2-40B4-BE49-F238E27FC236}">
                <a16:creationId xmlns:a16="http://schemas.microsoft.com/office/drawing/2014/main" xmlns="" id="{9FB325DF-4766-47F9-9CBB-0CD6BE926111}"/>
              </a:ext>
            </a:extLst>
          </p:cNvPr>
          <p:cNvSpPr>
            <a:spLocks noGrp="1"/>
          </p:cNvSpPr>
          <p:nvPr>
            <p:ph type="pic" sz="quarter" idx="12"/>
          </p:nvPr>
        </p:nvSpPr>
        <p:spPr>
          <a:xfrm>
            <a:off x="3686737" y="2983650"/>
            <a:ext cx="2086539" cy="2466150"/>
          </a:xfrm>
        </p:spPr>
        <p:txBody>
          <a:bodyPr/>
          <a:lstStyle/>
          <a:p>
            <a:endParaRPr lang="ru-RU"/>
          </a:p>
        </p:txBody>
      </p:sp>
      <p:sp>
        <p:nvSpPr>
          <p:cNvPr id="18" name="Рисунок 2">
            <a:extLst>
              <a:ext uri="{FF2B5EF4-FFF2-40B4-BE49-F238E27FC236}">
                <a16:creationId xmlns:a16="http://schemas.microsoft.com/office/drawing/2014/main" xmlns="" id="{2E5AA54B-D26A-4FDD-8A32-11E46BA12CBF}"/>
              </a:ext>
            </a:extLst>
          </p:cNvPr>
          <p:cNvSpPr>
            <a:spLocks noGrp="1"/>
          </p:cNvSpPr>
          <p:nvPr>
            <p:ph type="pic" sz="quarter" idx="13"/>
          </p:nvPr>
        </p:nvSpPr>
        <p:spPr>
          <a:xfrm>
            <a:off x="6711224" y="2979000"/>
            <a:ext cx="2086539" cy="2466150"/>
          </a:xfrm>
        </p:spPr>
        <p:txBody>
          <a:bodyPr/>
          <a:lstStyle/>
          <a:p>
            <a:endParaRPr lang="ru-RU"/>
          </a:p>
        </p:txBody>
      </p:sp>
      <p:sp>
        <p:nvSpPr>
          <p:cNvPr id="21" name="Рисунок 2">
            <a:extLst>
              <a:ext uri="{FF2B5EF4-FFF2-40B4-BE49-F238E27FC236}">
                <a16:creationId xmlns:a16="http://schemas.microsoft.com/office/drawing/2014/main" xmlns="" id="{68C4A39F-8F8F-4CC0-88E8-7EDD8086DC23}"/>
              </a:ext>
            </a:extLst>
          </p:cNvPr>
          <p:cNvSpPr>
            <a:spLocks noGrp="1"/>
          </p:cNvSpPr>
          <p:nvPr>
            <p:ph type="pic" sz="quarter" idx="14"/>
          </p:nvPr>
        </p:nvSpPr>
        <p:spPr>
          <a:xfrm>
            <a:off x="9735711" y="2979000"/>
            <a:ext cx="2086539" cy="2466150"/>
          </a:xfrm>
        </p:spPr>
        <p:txBody>
          <a:bodyPr/>
          <a:lstStyle/>
          <a:p>
            <a:endParaRPr lang="ru-RU"/>
          </a:p>
        </p:txBody>
      </p:sp>
      <p:sp>
        <p:nvSpPr>
          <p:cNvPr id="22" name="Прямоугольник 21">
            <a:extLst>
              <a:ext uri="{FF2B5EF4-FFF2-40B4-BE49-F238E27FC236}">
                <a16:creationId xmlns:a16="http://schemas.microsoft.com/office/drawing/2014/main" xmlns="" id="{DFE45483-3B73-4DC3-A78E-F49C4277EF3E}"/>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Прямоугольник 22">
            <a:extLst>
              <a:ext uri="{FF2B5EF4-FFF2-40B4-BE49-F238E27FC236}">
                <a16:creationId xmlns:a16="http://schemas.microsoft.com/office/drawing/2014/main" xmlns="" id="{B44A4B93-1154-4427-B0B0-93F9D2048A2B}"/>
              </a:ext>
            </a:extLst>
          </p:cNvPr>
          <p:cNvSpPr/>
          <p:nvPr userDrawn="1"/>
        </p:nvSpPr>
        <p:spPr>
          <a:xfrm>
            <a:off x="-3375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24" name="Группа 23">
            <a:extLst>
              <a:ext uri="{FF2B5EF4-FFF2-40B4-BE49-F238E27FC236}">
                <a16:creationId xmlns:a16="http://schemas.microsoft.com/office/drawing/2014/main" xmlns="" id="{F7250F2F-6A76-4381-A16F-6B918D1A847E}"/>
              </a:ext>
            </a:extLst>
          </p:cNvPr>
          <p:cNvGrpSpPr/>
          <p:nvPr userDrawn="1"/>
        </p:nvGrpSpPr>
        <p:grpSpPr>
          <a:xfrm>
            <a:off x="9347250" y="37980"/>
            <a:ext cx="2844750" cy="286020"/>
            <a:chOff x="9347250" y="37980"/>
            <a:chExt cx="2844750" cy="286020"/>
          </a:xfrm>
        </p:grpSpPr>
        <p:sp>
          <p:nvSpPr>
            <p:cNvPr id="25" name="Прямоугольник 24">
              <a:extLst>
                <a:ext uri="{FF2B5EF4-FFF2-40B4-BE49-F238E27FC236}">
                  <a16:creationId xmlns:a16="http://schemas.microsoft.com/office/drawing/2014/main" xmlns="" id="{C0F37CB5-26B5-4698-BC4B-E07005B713BE}"/>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6" name="Блок-схема: объединение 25">
              <a:extLst>
                <a:ext uri="{FF2B5EF4-FFF2-40B4-BE49-F238E27FC236}">
                  <a16:creationId xmlns:a16="http://schemas.microsoft.com/office/drawing/2014/main" xmlns="" id="{42E112E2-B4E8-40B3-BED9-D47D5A5CD45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7" name="Группа 26">
            <a:extLst>
              <a:ext uri="{FF2B5EF4-FFF2-40B4-BE49-F238E27FC236}">
                <a16:creationId xmlns:a16="http://schemas.microsoft.com/office/drawing/2014/main" xmlns="" id="{409C83AA-7C31-4F01-99A3-B9D941353FE4}"/>
              </a:ext>
            </a:extLst>
          </p:cNvPr>
          <p:cNvGrpSpPr/>
          <p:nvPr userDrawn="1"/>
        </p:nvGrpSpPr>
        <p:grpSpPr>
          <a:xfrm>
            <a:off x="-69000" y="6583500"/>
            <a:ext cx="2844750" cy="274500"/>
            <a:chOff x="-35250" y="6583500"/>
            <a:chExt cx="2844750" cy="274500"/>
          </a:xfrm>
        </p:grpSpPr>
        <p:sp>
          <p:nvSpPr>
            <p:cNvPr id="28" name="Прямоугольник 27">
              <a:extLst>
                <a:ext uri="{FF2B5EF4-FFF2-40B4-BE49-F238E27FC236}">
                  <a16:creationId xmlns:a16="http://schemas.microsoft.com/office/drawing/2014/main" xmlns="" id="{31F3CD7D-983F-4060-8337-A23954D6CDF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9" name="Блок-схема: объединение 28">
              <a:extLst>
                <a:ext uri="{FF2B5EF4-FFF2-40B4-BE49-F238E27FC236}">
                  <a16:creationId xmlns:a16="http://schemas.microsoft.com/office/drawing/2014/main" xmlns="" id="{AF2D8482-AB5B-4496-9ED4-C69853A1DFEF}"/>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0" name="Текст 18">
            <a:extLst>
              <a:ext uri="{FF2B5EF4-FFF2-40B4-BE49-F238E27FC236}">
                <a16:creationId xmlns:a16="http://schemas.microsoft.com/office/drawing/2014/main" xmlns="" id="{E72E958C-C475-41B5-937E-46FEA0275727}"/>
              </a:ext>
            </a:extLst>
          </p:cNvPr>
          <p:cNvSpPr>
            <a:spLocks noGrp="1"/>
          </p:cNvSpPr>
          <p:nvPr>
            <p:ph type="body" sz="quarter" idx="15"/>
          </p:nvPr>
        </p:nvSpPr>
        <p:spPr>
          <a:xfrm>
            <a:off x="662250" y="558639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2" name="Текст 18">
            <a:extLst>
              <a:ext uri="{FF2B5EF4-FFF2-40B4-BE49-F238E27FC236}">
                <a16:creationId xmlns:a16="http://schemas.microsoft.com/office/drawing/2014/main" xmlns="" id="{D1C827B0-45A2-484F-BB66-00CB8DD24433}"/>
              </a:ext>
            </a:extLst>
          </p:cNvPr>
          <p:cNvSpPr>
            <a:spLocks noGrp="1"/>
          </p:cNvSpPr>
          <p:nvPr>
            <p:ph type="body" sz="quarter" idx="16"/>
          </p:nvPr>
        </p:nvSpPr>
        <p:spPr>
          <a:xfrm>
            <a:off x="3686737"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3" name="Текст 18">
            <a:extLst>
              <a:ext uri="{FF2B5EF4-FFF2-40B4-BE49-F238E27FC236}">
                <a16:creationId xmlns:a16="http://schemas.microsoft.com/office/drawing/2014/main" xmlns="" id="{026CA1D3-D999-4A98-8BD2-1061975B6CB0}"/>
              </a:ext>
            </a:extLst>
          </p:cNvPr>
          <p:cNvSpPr>
            <a:spLocks noGrp="1"/>
          </p:cNvSpPr>
          <p:nvPr>
            <p:ph type="body" sz="quarter" idx="17"/>
          </p:nvPr>
        </p:nvSpPr>
        <p:spPr>
          <a:xfrm>
            <a:off x="6711225"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4" name="Текст 18">
            <a:extLst>
              <a:ext uri="{FF2B5EF4-FFF2-40B4-BE49-F238E27FC236}">
                <a16:creationId xmlns:a16="http://schemas.microsoft.com/office/drawing/2014/main" xmlns="" id="{BF3A0BD0-8227-4841-92AB-1553AE2A2F47}"/>
              </a:ext>
            </a:extLst>
          </p:cNvPr>
          <p:cNvSpPr>
            <a:spLocks noGrp="1"/>
          </p:cNvSpPr>
          <p:nvPr>
            <p:ph type="body" sz="quarter" idx="18"/>
          </p:nvPr>
        </p:nvSpPr>
        <p:spPr>
          <a:xfrm>
            <a:off x="9735711"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25372739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02C8BD39-1AD3-49EC-AD88-8991F8046859}"/>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AE9FB482-CF5D-48DE-B265-E9EAA917DC52}"/>
              </a:ext>
            </a:extLst>
          </p:cNvPr>
          <p:cNvSpPr/>
          <p:nvPr userDrawn="1"/>
        </p:nvSpPr>
        <p:spPr>
          <a:xfrm>
            <a:off x="12450" y="6772425"/>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Рисунок 2">
            <a:extLst>
              <a:ext uri="{FF2B5EF4-FFF2-40B4-BE49-F238E27FC236}">
                <a16:creationId xmlns:a16="http://schemas.microsoft.com/office/drawing/2014/main" xmlns="" id="{BC8214BF-AB9F-4AF4-A384-AF76185EC8FB}"/>
              </a:ext>
            </a:extLst>
          </p:cNvPr>
          <p:cNvSpPr>
            <a:spLocks noGrp="1"/>
          </p:cNvSpPr>
          <p:nvPr>
            <p:ph type="pic" sz="quarter" idx="10"/>
          </p:nvPr>
        </p:nvSpPr>
        <p:spPr>
          <a:xfrm>
            <a:off x="20850" y="-575"/>
            <a:ext cx="5186362" cy="6858575"/>
          </a:xfrm>
        </p:spPr>
        <p:txBody>
          <a:bodyPr/>
          <a:lstStyle/>
          <a:p>
            <a:endParaRPr lang="ru-RU"/>
          </a:p>
        </p:txBody>
      </p:sp>
      <p:grpSp>
        <p:nvGrpSpPr>
          <p:cNvPr id="12" name="Группа 11">
            <a:extLst>
              <a:ext uri="{FF2B5EF4-FFF2-40B4-BE49-F238E27FC236}">
                <a16:creationId xmlns:a16="http://schemas.microsoft.com/office/drawing/2014/main" xmlns="" id="{C5AA7176-3A2C-49F1-9C4E-FE527AD17C8A}"/>
              </a:ext>
            </a:extLst>
          </p:cNvPr>
          <p:cNvGrpSpPr/>
          <p:nvPr userDrawn="1"/>
        </p:nvGrpSpPr>
        <p:grpSpPr>
          <a:xfrm>
            <a:off x="5207212" y="36075"/>
            <a:ext cx="2844750" cy="274500"/>
            <a:chOff x="5228062" y="49500"/>
            <a:chExt cx="2844750" cy="274500"/>
          </a:xfrm>
        </p:grpSpPr>
        <p:sp>
          <p:nvSpPr>
            <p:cNvPr id="10" name="Прямоугольник 9">
              <a:extLst>
                <a:ext uri="{FF2B5EF4-FFF2-40B4-BE49-F238E27FC236}">
                  <a16:creationId xmlns:a16="http://schemas.microsoft.com/office/drawing/2014/main" xmlns="" id="{6DD6CEFC-74C9-42E3-9A15-7E5AD03F1AB5}"/>
                </a:ext>
              </a:extLst>
            </p:cNvPr>
            <p:cNvSpPr/>
            <p:nvPr userDrawn="1"/>
          </p:nvSpPr>
          <p:spPr>
            <a:xfrm>
              <a:off x="5228062"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a16="http://schemas.microsoft.com/office/drawing/2014/main" xmlns="" id="{B05CC5AB-B2FE-45A2-8351-F7FAC24576A8}"/>
                </a:ext>
              </a:extLst>
            </p:cNvPr>
            <p:cNvSpPr/>
            <p:nvPr userDrawn="1"/>
          </p:nvSpPr>
          <p:spPr>
            <a:xfrm>
              <a:off x="7465312" y="49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6" name="Группа 15">
            <a:extLst>
              <a:ext uri="{FF2B5EF4-FFF2-40B4-BE49-F238E27FC236}">
                <a16:creationId xmlns:a16="http://schemas.microsoft.com/office/drawing/2014/main" xmlns="" id="{7E39241B-876E-4AED-942B-6E85AD20689C}"/>
              </a:ext>
            </a:extLst>
          </p:cNvPr>
          <p:cNvGrpSpPr/>
          <p:nvPr userDrawn="1"/>
        </p:nvGrpSpPr>
        <p:grpSpPr>
          <a:xfrm>
            <a:off x="9382650" y="6596925"/>
            <a:ext cx="2844750" cy="274500"/>
            <a:chOff x="9347250" y="6571200"/>
            <a:chExt cx="2844750" cy="274500"/>
          </a:xfrm>
        </p:grpSpPr>
        <p:sp>
          <p:nvSpPr>
            <p:cNvPr id="14" name="Прямоугольник 13">
              <a:extLst>
                <a:ext uri="{FF2B5EF4-FFF2-40B4-BE49-F238E27FC236}">
                  <a16:creationId xmlns:a16="http://schemas.microsoft.com/office/drawing/2014/main" xmlns="" id="{8B3513E3-026C-49C0-B81A-C96422514B45}"/>
                </a:ext>
              </a:extLst>
            </p:cNvPr>
            <p:cNvSpPr/>
            <p:nvPr userDrawn="1"/>
          </p:nvSpPr>
          <p:spPr>
            <a:xfrm>
              <a:off x="9651000" y="65712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Блок-схема: объединение 14">
              <a:extLst>
                <a:ext uri="{FF2B5EF4-FFF2-40B4-BE49-F238E27FC236}">
                  <a16:creationId xmlns:a16="http://schemas.microsoft.com/office/drawing/2014/main" xmlns="" id="{0B32E86A-746E-4797-A91A-A3FBCC6E9DF4}"/>
                </a:ext>
              </a:extLst>
            </p:cNvPr>
            <p:cNvSpPr/>
            <p:nvPr userDrawn="1"/>
          </p:nvSpPr>
          <p:spPr>
            <a:xfrm rot="10800000">
              <a:off x="9347250" y="65712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7" name="Заголовок 16">
            <a:extLst>
              <a:ext uri="{FF2B5EF4-FFF2-40B4-BE49-F238E27FC236}">
                <a16:creationId xmlns:a16="http://schemas.microsoft.com/office/drawing/2014/main" xmlns="" id="{F575B0D5-22DA-440E-9C31-B2A4DBC1DFE8}"/>
              </a:ext>
            </a:extLst>
          </p:cNvPr>
          <p:cNvSpPr>
            <a:spLocks noGrp="1"/>
          </p:cNvSpPr>
          <p:nvPr>
            <p:ph type="title"/>
          </p:nvPr>
        </p:nvSpPr>
        <p:spPr>
          <a:xfrm>
            <a:off x="6096000" y="365125"/>
            <a:ext cx="5257800" cy="1325563"/>
          </a:xfrm>
        </p:spPr>
        <p:txBody>
          <a:bodyPr/>
          <a:lstStyle>
            <a:lvl1pPr>
              <a:defRPr b="1"/>
            </a:lvl1pPr>
          </a:lstStyle>
          <a:p>
            <a:r>
              <a:rPr lang="ru-RU" dirty="0"/>
              <a:t>Образец заголовка</a:t>
            </a:r>
          </a:p>
        </p:txBody>
      </p:sp>
      <p:sp>
        <p:nvSpPr>
          <p:cNvPr id="19" name="Текст 18">
            <a:extLst>
              <a:ext uri="{FF2B5EF4-FFF2-40B4-BE49-F238E27FC236}">
                <a16:creationId xmlns:a16="http://schemas.microsoft.com/office/drawing/2014/main" xmlns="" id="{434E2D8C-514C-4478-9755-114A8D47B737}"/>
              </a:ext>
            </a:extLst>
          </p:cNvPr>
          <p:cNvSpPr>
            <a:spLocks noGrp="1"/>
          </p:cNvSpPr>
          <p:nvPr>
            <p:ph type="body" sz="quarter" idx="11"/>
          </p:nvPr>
        </p:nvSpPr>
        <p:spPr>
          <a:xfrm>
            <a:off x="6096000" y="2033588"/>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403266914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C25D0F7-19DC-456E-839C-DB1B2201F5BF}"/>
              </a:ext>
            </a:extLst>
          </p:cNvPr>
          <p:cNvSpPr>
            <a:spLocks noGrp="1"/>
          </p:cNvSpPr>
          <p:nvPr>
            <p:ph type="title"/>
          </p:nvPr>
        </p:nvSpPr>
        <p:spPr/>
        <p:txBody>
          <a:bodyPr/>
          <a:lstStyle>
            <a:lvl1pPr>
              <a:defRPr b="1"/>
            </a:lvl1pPr>
          </a:lstStyle>
          <a:p>
            <a:r>
              <a:rPr lang="ru-RU" dirty="0"/>
              <a:t>Образец заголовка</a:t>
            </a:r>
          </a:p>
        </p:txBody>
      </p:sp>
      <p:sp>
        <p:nvSpPr>
          <p:cNvPr id="3" name="Объект 2">
            <a:extLst>
              <a:ext uri="{FF2B5EF4-FFF2-40B4-BE49-F238E27FC236}">
                <a16:creationId xmlns:a16="http://schemas.microsoft.com/office/drawing/2014/main" xmlns="" id="{B3E5D3E1-3BCD-461E-AC6D-8399001F768B}"/>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FB0495C8-42D1-424C-8AB4-32DCC979616F}"/>
              </a:ext>
            </a:extLst>
          </p:cNvPr>
          <p:cNvSpPr>
            <a:spLocks noGrp="1"/>
          </p:cNvSpPr>
          <p:nvPr>
            <p:ph type="dt" sz="half" idx="10"/>
          </p:nvPr>
        </p:nvSpPr>
        <p:spPr/>
        <p:txBody>
          <a:bodyPr/>
          <a:lstStyle/>
          <a:p>
            <a:fld id="{30DCC583-3D21-4AAF-9AF3-3FB5AD7DB367}" type="datetimeFigureOut">
              <a:rPr lang="ru-RU" smtClean="0"/>
              <a:t>03.11.2021</a:t>
            </a:fld>
            <a:endParaRPr lang="ru-RU"/>
          </a:p>
        </p:txBody>
      </p:sp>
      <p:sp>
        <p:nvSpPr>
          <p:cNvPr id="5" name="Нижний колонтитул 4">
            <a:extLst>
              <a:ext uri="{FF2B5EF4-FFF2-40B4-BE49-F238E27FC236}">
                <a16:creationId xmlns:a16="http://schemas.microsoft.com/office/drawing/2014/main" xmlns="" id="{475AEE0F-97C6-4584-AC12-DA7F007C983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4E45AFAD-8A50-4EB2-BC1A-D8A6EAAA8167}"/>
              </a:ext>
            </a:extLst>
          </p:cNvPr>
          <p:cNvSpPr>
            <a:spLocks noGrp="1"/>
          </p:cNvSpPr>
          <p:nvPr>
            <p:ph type="sldNum" sz="quarter" idx="12"/>
          </p:nvPr>
        </p:nvSpPr>
        <p:spPr/>
        <p:txBody>
          <a:bodyPr/>
          <a:lstStyle/>
          <a:p>
            <a:fld id="{B65C6B13-FA37-453B-9FCD-77DFEB918FA8}" type="slidenum">
              <a:rPr lang="ru-RU" smtClean="0"/>
              <a:t>‹#›</a:t>
            </a:fld>
            <a:endParaRPr lang="ru-RU"/>
          </a:p>
        </p:txBody>
      </p:sp>
      <p:sp>
        <p:nvSpPr>
          <p:cNvPr id="7" name="Прямоугольник 6">
            <a:extLst>
              <a:ext uri="{FF2B5EF4-FFF2-40B4-BE49-F238E27FC236}">
                <a16:creationId xmlns:a16="http://schemas.microsoft.com/office/drawing/2014/main" xmlns="" id="{50684085-A65D-48CB-853F-BA40CE30AECB}"/>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a16="http://schemas.microsoft.com/office/drawing/2014/main" xmlns="" id="{2B24EF2B-DCC6-4F42-B182-52EA31DA44C1}"/>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a16="http://schemas.microsoft.com/office/drawing/2014/main" xmlns="" id="{70B8F308-D14E-468A-BDD0-FE5CA6BCC169}"/>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a16="http://schemas.microsoft.com/office/drawing/2014/main" xmlns="" id="{0A290FDB-D55C-47F4-8A80-20C71FD04293}"/>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a16="http://schemas.microsoft.com/office/drawing/2014/main" xmlns="" id="{7A9E373D-E381-4700-9BA1-4757289B2458}"/>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a16="http://schemas.microsoft.com/office/drawing/2014/main" xmlns="" id="{8F2AEF08-A2F0-4D1E-808A-CE246DB84EBE}"/>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a16="http://schemas.microsoft.com/office/drawing/2014/main" xmlns="" id="{8D3008D3-099D-4E42-8849-EAF8119FD91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a16="http://schemas.microsoft.com/office/drawing/2014/main" xmlns="" id="{40C47B08-6053-429A-8F6A-35A633767771}"/>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262762595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7A2455A-A5BA-427C-9E38-9BE884964C0F}"/>
              </a:ext>
            </a:extLst>
          </p:cNvPr>
          <p:cNvSpPr>
            <a:spLocks noGrp="1"/>
          </p:cNvSpPr>
          <p:nvPr>
            <p:ph type="title"/>
          </p:nvPr>
        </p:nvSpPr>
        <p:spPr>
          <a:xfrm>
            <a:off x="831850" y="1709738"/>
            <a:ext cx="10515600" cy="2852737"/>
          </a:xfrm>
        </p:spPr>
        <p:txBody>
          <a:bodyPr anchor="b"/>
          <a:lstStyle>
            <a:lvl1pPr>
              <a:defRPr sz="6000"/>
            </a:lvl1pPr>
          </a:lstStyle>
          <a:p>
            <a:r>
              <a:rPr lang="ru-RU" dirty="0"/>
              <a:t>Образец заголовка</a:t>
            </a:r>
          </a:p>
        </p:txBody>
      </p:sp>
      <p:sp>
        <p:nvSpPr>
          <p:cNvPr id="3" name="Текст 2">
            <a:extLst>
              <a:ext uri="{FF2B5EF4-FFF2-40B4-BE49-F238E27FC236}">
                <a16:creationId xmlns:a16="http://schemas.microsoft.com/office/drawing/2014/main" xmlns="" id="{05F5BE39-AF33-4136-BAD5-30C84A28D7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xmlns="" id="{910C0E4E-C9B5-430F-A9D0-B611903A8719}"/>
              </a:ext>
            </a:extLst>
          </p:cNvPr>
          <p:cNvSpPr>
            <a:spLocks noGrp="1"/>
          </p:cNvSpPr>
          <p:nvPr>
            <p:ph type="dt" sz="half" idx="10"/>
          </p:nvPr>
        </p:nvSpPr>
        <p:spPr/>
        <p:txBody>
          <a:bodyPr/>
          <a:lstStyle/>
          <a:p>
            <a:fld id="{30DCC583-3D21-4AAF-9AF3-3FB5AD7DB367}" type="datetimeFigureOut">
              <a:rPr lang="ru-RU" smtClean="0"/>
              <a:t>03.11.2021</a:t>
            </a:fld>
            <a:endParaRPr lang="ru-RU"/>
          </a:p>
        </p:txBody>
      </p:sp>
      <p:sp>
        <p:nvSpPr>
          <p:cNvPr id="5" name="Нижний колонтитул 4">
            <a:extLst>
              <a:ext uri="{FF2B5EF4-FFF2-40B4-BE49-F238E27FC236}">
                <a16:creationId xmlns:a16="http://schemas.microsoft.com/office/drawing/2014/main" xmlns="" id="{88CA34D2-7520-407B-9C96-08E844DF462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256B5428-3B62-484E-B940-38E8EE6F884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3529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730A772-F936-4A06-8F25-474334A9F3E7}"/>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5F017A4C-35A7-4E9B-A6D4-F84E1810A7F2}"/>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xmlns="" id="{1F70B6F8-7585-47D6-A0AE-AA4D8A4710EB}"/>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xmlns="" id="{5CC19E8B-3206-4DDD-B292-617841A615E0}"/>
              </a:ext>
            </a:extLst>
          </p:cNvPr>
          <p:cNvSpPr>
            <a:spLocks noGrp="1"/>
          </p:cNvSpPr>
          <p:nvPr>
            <p:ph type="dt" sz="half" idx="10"/>
          </p:nvPr>
        </p:nvSpPr>
        <p:spPr/>
        <p:txBody>
          <a:bodyPr/>
          <a:lstStyle/>
          <a:p>
            <a:fld id="{30DCC583-3D21-4AAF-9AF3-3FB5AD7DB367}" type="datetimeFigureOut">
              <a:rPr lang="ru-RU" smtClean="0"/>
              <a:t>03.11.2021</a:t>
            </a:fld>
            <a:endParaRPr lang="ru-RU"/>
          </a:p>
        </p:txBody>
      </p:sp>
      <p:sp>
        <p:nvSpPr>
          <p:cNvPr id="6" name="Нижний колонтитул 5">
            <a:extLst>
              <a:ext uri="{FF2B5EF4-FFF2-40B4-BE49-F238E27FC236}">
                <a16:creationId xmlns:a16="http://schemas.microsoft.com/office/drawing/2014/main" xmlns="" id="{9926FDD4-78D2-459E-A8C4-ED0BEF9EFD3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F2599A41-4DCD-4AD1-A58D-6F4DEBD7DFDA}"/>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555786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469A023C-3718-4D92-9AF3-0C13EDC35AD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xmlns="" id="{95691B40-21F7-4CDF-8D77-78395A4196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xmlns="" id="{F5472072-9261-4DD4-B006-3FA4DDAFB483}"/>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xmlns="" id="{D4CB5001-4BDD-47F0-8C08-E7F8539C57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xmlns="" id="{D88D7B85-098B-47AA-AE26-961B328EE1E9}"/>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xmlns="" id="{55995E15-1A87-43F0-9983-D156DB3AE3D4}"/>
              </a:ext>
            </a:extLst>
          </p:cNvPr>
          <p:cNvSpPr>
            <a:spLocks noGrp="1"/>
          </p:cNvSpPr>
          <p:nvPr>
            <p:ph type="dt" sz="half" idx="10"/>
          </p:nvPr>
        </p:nvSpPr>
        <p:spPr/>
        <p:txBody>
          <a:bodyPr/>
          <a:lstStyle/>
          <a:p>
            <a:fld id="{30DCC583-3D21-4AAF-9AF3-3FB5AD7DB367}" type="datetimeFigureOut">
              <a:rPr lang="ru-RU" smtClean="0"/>
              <a:t>03.11.2021</a:t>
            </a:fld>
            <a:endParaRPr lang="ru-RU"/>
          </a:p>
        </p:txBody>
      </p:sp>
      <p:sp>
        <p:nvSpPr>
          <p:cNvPr id="8" name="Нижний колонтитул 7">
            <a:extLst>
              <a:ext uri="{FF2B5EF4-FFF2-40B4-BE49-F238E27FC236}">
                <a16:creationId xmlns:a16="http://schemas.microsoft.com/office/drawing/2014/main" xmlns="" id="{9B7BFA66-E95E-4B3D-A368-5C8A5AEE86E2}"/>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xmlns="" id="{A85B3603-98D2-47C5-9FA9-5A016E35269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792549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60DAC91-0EC4-45B7-B41F-0A3CB78533E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xmlns="" id="{901D47AB-3BD7-424A-A796-BB161CF57449}"/>
              </a:ext>
            </a:extLst>
          </p:cNvPr>
          <p:cNvSpPr>
            <a:spLocks noGrp="1"/>
          </p:cNvSpPr>
          <p:nvPr>
            <p:ph type="dt" sz="half" idx="10"/>
          </p:nvPr>
        </p:nvSpPr>
        <p:spPr/>
        <p:txBody>
          <a:bodyPr/>
          <a:lstStyle/>
          <a:p>
            <a:fld id="{30DCC583-3D21-4AAF-9AF3-3FB5AD7DB367}" type="datetimeFigureOut">
              <a:rPr lang="ru-RU" smtClean="0"/>
              <a:t>03.11.2021</a:t>
            </a:fld>
            <a:endParaRPr lang="ru-RU"/>
          </a:p>
        </p:txBody>
      </p:sp>
      <p:sp>
        <p:nvSpPr>
          <p:cNvPr id="4" name="Нижний колонтитул 3">
            <a:extLst>
              <a:ext uri="{FF2B5EF4-FFF2-40B4-BE49-F238E27FC236}">
                <a16:creationId xmlns:a16="http://schemas.microsoft.com/office/drawing/2014/main" xmlns="" id="{94D49663-BD51-4BB2-8E02-1DE4689BBE82}"/>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xmlns="" id="{DBBBE390-0444-49BE-804C-F8F7BDCB59A9}"/>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436729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xmlns="" id="{06C29B13-3E5C-46F0-A823-F33D540F3E16}"/>
              </a:ext>
            </a:extLst>
          </p:cNvPr>
          <p:cNvSpPr>
            <a:spLocks noGrp="1"/>
          </p:cNvSpPr>
          <p:nvPr>
            <p:ph type="dt" sz="half" idx="10"/>
          </p:nvPr>
        </p:nvSpPr>
        <p:spPr/>
        <p:txBody>
          <a:bodyPr/>
          <a:lstStyle/>
          <a:p>
            <a:fld id="{30DCC583-3D21-4AAF-9AF3-3FB5AD7DB367}" type="datetimeFigureOut">
              <a:rPr lang="ru-RU" smtClean="0"/>
              <a:t>03.11.2021</a:t>
            </a:fld>
            <a:endParaRPr lang="ru-RU"/>
          </a:p>
        </p:txBody>
      </p:sp>
      <p:sp>
        <p:nvSpPr>
          <p:cNvPr id="3" name="Нижний колонтитул 2">
            <a:extLst>
              <a:ext uri="{FF2B5EF4-FFF2-40B4-BE49-F238E27FC236}">
                <a16:creationId xmlns:a16="http://schemas.microsoft.com/office/drawing/2014/main" xmlns="" id="{2770CC80-50D2-4524-8F9A-5648C9334464}"/>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xmlns="" id="{248D228C-244E-41C2-9475-A3F7620E4D7E}"/>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963034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939BFFF-7D4B-46A7-AA40-C6E376C0CC16}"/>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xmlns="" id="{9096F27A-7FC7-40C8-BD87-50F549F5D5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xmlns="" id="{C9E14689-0759-4941-B4AE-6FC39ECFF8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3C875869-43D1-4EA2-A0AB-2E5E194A4240}"/>
              </a:ext>
            </a:extLst>
          </p:cNvPr>
          <p:cNvSpPr>
            <a:spLocks noGrp="1"/>
          </p:cNvSpPr>
          <p:nvPr>
            <p:ph type="dt" sz="half" idx="10"/>
          </p:nvPr>
        </p:nvSpPr>
        <p:spPr/>
        <p:txBody>
          <a:bodyPr/>
          <a:lstStyle/>
          <a:p>
            <a:fld id="{30DCC583-3D21-4AAF-9AF3-3FB5AD7DB367}" type="datetimeFigureOut">
              <a:rPr lang="ru-RU" smtClean="0"/>
              <a:t>03.11.2021</a:t>
            </a:fld>
            <a:endParaRPr lang="ru-RU"/>
          </a:p>
        </p:txBody>
      </p:sp>
      <p:sp>
        <p:nvSpPr>
          <p:cNvPr id="6" name="Нижний колонтитул 5">
            <a:extLst>
              <a:ext uri="{FF2B5EF4-FFF2-40B4-BE49-F238E27FC236}">
                <a16:creationId xmlns:a16="http://schemas.microsoft.com/office/drawing/2014/main" xmlns="" id="{3FE07204-E155-4664-A93C-2CFD4C71722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D63BA261-09B2-4B55-BAD1-FBB8B35D71D2}"/>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6445393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CACDD31-F738-4BBC-8197-60F2B6F85B3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xmlns="" id="{A42B7746-6DE4-4A58-BDA0-BD2B3AC1C6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xmlns="" id="{C437B5AC-39D7-4EEF-80FB-F10FC0533F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DAA86078-E0BB-4EAF-BE97-AFE34FB78F9A}"/>
              </a:ext>
            </a:extLst>
          </p:cNvPr>
          <p:cNvSpPr>
            <a:spLocks noGrp="1"/>
          </p:cNvSpPr>
          <p:nvPr>
            <p:ph type="dt" sz="half" idx="10"/>
          </p:nvPr>
        </p:nvSpPr>
        <p:spPr/>
        <p:txBody>
          <a:bodyPr/>
          <a:lstStyle/>
          <a:p>
            <a:fld id="{30DCC583-3D21-4AAF-9AF3-3FB5AD7DB367}" type="datetimeFigureOut">
              <a:rPr lang="ru-RU" smtClean="0"/>
              <a:t>03.11.2021</a:t>
            </a:fld>
            <a:endParaRPr lang="ru-RU"/>
          </a:p>
        </p:txBody>
      </p:sp>
      <p:sp>
        <p:nvSpPr>
          <p:cNvPr id="6" name="Нижний колонтитул 5">
            <a:extLst>
              <a:ext uri="{FF2B5EF4-FFF2-40B4-BE49-F238E27FC236}">
                <a16:creationId xmlns:a16="http://schemas.microsoft.com/office/drawing/2014/main" xmlns="" id="{5EC9C38B-3ED7-4C08-8B53-64AABBFFC9D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EE460EB6-84B5-4D9D-9421-77AA717CF8B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66368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1CA08B-21C5-48B3-BBD4-516F89769282}"/>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xmlns="" id="{D1DC6044-086D-4123-9A52-7023A8CAA8D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331F93CA-E619-4D30-84C4-F0EE705C3161}"/>
              </a:ext>
            </a:extLst>
          </p:cNvPr>
          <p:cNvSpPr>
            <a:spLocks noGrp="1"/>
          </p:cNvSpPr>
          <p:nvPr>
            <p:ph type="dt" sz="half" idx="10"/>
          </p:nvPr>
        </p:nvSpPr>
        <p:spPr/>
        <p:txBody>
          <a:bodyPr/>
          <a:lstStyle/>
          <a:p>
            <a:fld id="{30DCC583-3D21-4AAF-9AF3-3FB5AD7DB367}" type="datetimeFigureOut">
              <a:rPr lang="ru-RU" smtClean="0"/>
              <a:t>03.11.2021</a:t>
            </a:fld>
            <a:endParaRPr lang="ru-RU"/>
          </a:p>
        </p:txBody>
      </p:sp>
      <p:sp>
        <p:nvSpPr>
          <p:cNvPr id="5" name="Нижний колонтитул 4">
            <a:extLst>
              <a:ext uri="{FF2B5EF4-FFF2-40B4-BE49-F238E27FC236}">
                <a16:creationId xmlns:a16="http://schemas.microsoft.com/office/drawing/2014/main" xmlns="" id="{BF3E8E11-418A-45BD-BE48-9A018E597EA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D5C7D2DA-5EFC-422F-93C7-B6A5C1FCDA20}"/>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2171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xmlns="" id="{587425A3-DB50-4B33-ACEE-6BCFD722B79F}"/>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xmlns="" id="{9CDA87A4-01C8-4083-8921-F46C3CBB9595}"/>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4F22CEBC-8441-45EE-84F1-77262CBE18CB}"/>
              </a:ext>
            </a:extLst>
          </p:cNvPr>
          <p:cNvSpPr>
            <a:spLocks noGrp="1"/>
          </p:cNvSpPr>
          <p:nvPr>
            <p:ph type="dt" sz="half" idx="10"/>
          </p:nvPr>
        </p:nvSpPr>
        <p:spPr/>
        <p:txBody>
          <a:bodyPr/>
          <a:lstStyle/>
          <a:p>
            <a:fld id="{30DCC583-3D21-4AAF-9AF3-3FB5AD7DB367}" type="datetimeFigureOut">
              <a:rPr lang="ru-RU" smtClean="0"/>
              <a:t>03.11.2021</a:t>
            </a:fld>
            <a:endParaRPr lang="ru-RU"/>
          </a:p>
        </p:txBody>
      </p:sp>
      <p:sp>
        <p:nvSpPr>
          <p:cNvPr id="5" name="Нижний колонтитул 4">
            <a:extLst>
              <a:ext uri="{FF2B5EF4-FFF2-40B4-BE49-F238E27FC236}">
                <a16:creationId xmlns:a16="http://schemas.microsoft.com/office/drawing/2014/main" xmlns="" id="{11EB80D2-964F-4ED7-B22B-00C198AF77D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A9FDA51E-F499-4E15-A6C9-3D4C7ACF376C}"/>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3372327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hyperlink" Target="https://presentation-creation.ru/" TargetMode="Externa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791E3D0-687F-4DE6-B6F0-85C1D70812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xmlns="" id="{D35D4ADB-7653-4AC5-A885-1DE9BAA65C7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83300A36-AF8E-4392-8277-191CACCFE4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DCC583-3D21-4AAF-9AF3-3FB5AD7DB367}" type="datetimeFigureOut">
              <a:rPr lang="ru-RU" smtClean="0"/>
              <a:t>03.11.2021</a:t>
            </a:fld>
            <a:endParaRPr lang="ru-RU"/>
          </a:p>
        </p:txBody>
      </p:sp>
      <p:sp>
        <p:nvSpPr>
          <p:cNvPr id="5" name="Нижний колонтитул 4">
            <a:extLst>
              <a:ext uri="{FF2B5EF4-FFF2-40B4-BE49-F238E27FC236}">
                <a16:creationId xmlns:a16="http://schemas.microsoft.com/office/drawing/2014/main" xmlns="" id="{8BE257E4-61BE-4214-979E-63457ADDB3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xmlns="" id="{40F8A263-EAA6-4512-A9EB-C85D57E123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5C6B13-FA37-453B-9FCD-77DFEB918FA8}" type="slidenum">
              <a:rPr lang="ru-RU" smtClean="0"/>
              <a:t>‹#›</a:t>
            </a:fld>
            <a:endParaRPr lang="ru-RU"/>
          </a:p>
        </p:txBody>
      </p:sp>
      <p:pic>
        <p:nvPicPr>
          <p:cNvPr id="7" name="Рисунок 6">
            <a:hlinkClick r:id="rId19"/>
            <a:extLst>
              <a:ext uri="{FF2B5EF4-FFF2-40B4-BE49-F238E27FC236}">
                <a16:creationId xmlns:a16="http://schemas.microsoft.com/office/drawing/2014/main" xmlns="" id="{3338D9FF-21EF-468B-966D-AC02DDF30269}"/>
              </a:ext>
            </a:extLst>
          </p:cNvPr>
          <p:cNvPicPr>
            <a:picLocks noChangeAspect="1"/>
          </p:cNvPicPr>
          <p:nvPr userDrawn="1"/>
        </p:nvPicPr>
        <p:blipFill>
          <a:blip r:embed="rId20">
            <a:extLst>
              <a:ext uri="{28A0092B-C50C-407E-A947-70E740481C1C}">
                <a14:useLocalDpi xmlns:a14="http://schemas.microsoft.com/office/drawing/2010/main"/>
              </a:ext>
            </a:extLst>
          </a:blip>
          <a:stretch>
            <a:fillRect/>
          </a:stretch>
        </p:blipFill>
        <p:spPr>
          <a:xfrm>
            <a:off x="-1194000" y="367393"/>
            <a:ext cx="757762" cy="757762"/>
          </a:xfrm>
          <a:prstGeom prst="rect">
            <a:avLst/>
          </a:prstGeom>
        </p:spPr>
      </p:pic>
    </p:spTree>
    <p:extLst>
      <p:ext uri="{BB962C8B-B14F-4D97-AF65-F5344CB8AC3E}">
        <p14:creationId xmlns:p14="http://schemas.microsoft.com/office/powerpoint/2010/main" val="270595274"/>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60" r:id="rId3"/>
    <p:sldLayoutId id="2147483661" r:id="rId4"/>
    <p:sldLayoutId id="2147483665" r:id="rId5"/>
    <p:sldLayoutId id="2147483666" r:id="rId6"/>
    <p:sldLayoutId id="2147483662"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xmlns="" id="{8E7EAC4F-4CA6-4923-B32A-5AC1D764DEB0}"/>
              </a:ext>
            </a:extLst>
          </p:cNvPr>
          <p:cNvSpPr>
            <a:spLocks noGrp="1"/>
          </p:cNvSpPr>
          <p:nvPr>
            <p:ph type="ctrTitle"/>
          </p:nvPr>
        </p:nvSpPr>
        <p:spPr>
          <a:xfrm>
            <a:off x="5127000" y="5499000"/>
            <a:ext cx="7065000" cy="610338"/>
          </a:xfrm>
        </p:spPr>
        <p:txBody>
          <a:bodyPr>
            <a:noAutofit/>
          </a:bodyPr>
          <a:lstStyle/>
          <a:p>
            <a:r>
              <a:rPr lang="en-US" sz="3200" dirty="0" smtClean="0"/>
              <a:t>Medical Device Quality Management Systems </a:t>
            </a:r>
            <a:r>
              <a:rPr lang="ru-RU" sz="3200" dirty="0" smtClean="0"/>
              <a:t/>
            </a:r>
            <a:br>
              <a:rPr lang="ru-RU" sz="3200" dirty="0" smtClean="0"/>
            </a:br>
            <a:r>
              <a:rPr lang="en-US" sz="3200" dirty="0" smtClean="0"/>
              <a:t>Strategy and Techniques for Improving Efficiency and Effectiveness</a:t>
            </a:r>
            <a:r>
              <a:rPr lang="en-US" sz="2800" dirty="0" smtClean="0"/>
              <a:t/>
            </a:r>
            <a:br>
              <a:rPr lang="en-US" sz="2800" dirty="0" smtClean="0"/>
            </a:br>
            <a:r>
              <a:rPr lang="ru-RU" sz="3200" dirty="0" smtClean="0"/>
              <a:t>Стратегия систем управления качеством медицинских изделий и методы повышения эффективности и результативности</a:t>
            </a:r>
            <a:r>
              <a:rPr lang="en-US" sz="3200" dirty="0" smtClean="0"/>
              <a:t/>
            </a:r>
            <a:br>
              <a:rPr lang="en-US" sz="3200" dirty="0" smtClean="0"/>
            </a:br>
            <a:r>
              <a:rPr lang="ru-RU" sz="3200" dirty="0" smtClean="0"/>
              <a:t/>
            </a:r>
            <a:br>
              <a:rPr lang="ru-RU" sz="3200" dirty="0" smtClean="0"/>
            </a:br>
            <a:r>
              <a:rPr lang="en-US" sz="3200" dirty="0"/>
              <a:t>Course</a:t>
            </a:r>
            <a:r>
              <a:rPr lang="en-US" sz="3200" dirty="0" smtClean="0"/>
              <a:t>№</a:t>
            </a:r>
            <a:r>
              <a:rPr lang="en-US" sz="3200" dirty="0" smtClean="0"/>
              <a:t>1</a:t>
            </a:r>
            <a:r>
              <a:rPr lang="ru-RU" sz="3200" dirty="0" smtClean="0"/>
              <a:t>1</a:t>
            </a:r>
            <a:r>
              <a:rPr lang="en-US" sz="3200" dirty="0" smtClean="0"/>
              <a:t>: </a:t>
            </a:r>
            <a:r>
              <a:rPr lang="en-US" sz="3200" dirty="0"/>
              <a:t>Control of nonconforming product</a:t>
            </a:r>
            <a:r>
              <a:rPr lang="ru-RU" sz="3200" dirty="0"/>
              <a:t>.</a:t>
            </a:r>
            <a:r>
              <a:rPr lang="en-US" sz="3200" dirty="0" smtClean="0"/>
              <a:t/>
            </a:r>
            <a:br>
              <a:rPr lang="en-US" sz="3200" dirty="0" smtClean="0"/>
            </a:br>
            <a:r>
              <a:rPr lang="ru-RU" sz="3200" dirty="0" smtClean="0"/>
              <a:t>Курс</a:t>
            </a:r>
            <a:r>
              <a:rPr lang="en-US" sz="3200" dirty="0" smtClean="0"/>
              <a:t>№</a:t>
            </a:r>
            <a:r>
              <a:rPr lang="en-US" sz="3200" dirty="0" smtClean="0"/>
              <a:t>1</a:t>
            </a:r>
            <a:r>
              <a:rPr lang="ru-RU" sz="3200" dirty="0" smtClean="0"/>
              <a:t>1</a:t>
            </a:r>
            <a:r>
              <a:rPr lang="en-US" sz="3200" dirty="0" smtClean="0"/>
              <a:t>: </a:t>
            </a:r>
            <a:r>
              <a:rPr lang="ru-RU" sz="3200" dirty="0"/>
              <a:t>Контроль несоответствующей продукции.</a:t>
            </a:r>
            <a:r>
              <a:rPr lang="ru-RU" sz="3200" dirty="0" smtClean="0"/>
              <a:t> </a:t>
            </a:r>
            <a:endParaRPr lang="ru-RU" sz="3200" dirty="0"/>
          </a:p>
        </p:txBody>
      </p:sp>
      <p:sp>
        <p:nvSpPr>
          <p:cNvPr id="13" name="Прямоугольник 12">
            <a:extLst>
              <a:ext uri="{FF2B5EF4-FFF2-40B4-BE49-F238E27FC236}">
                <a16:creationId xmlns:a16="http://schemas.microsoft.com/office/drawing/2014/main" xmlns=""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Прямоугольник 13">
            <a:extLst>
              <a:ext uri="{FF2B5EF4-FFF2-40B4-BE49-F238E27FC236}">
                <a16:creationId xmlns:a16="http://schemas.microsoft.com/office/drawing/2014/main" xmlns=""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nvGrpSpPr>
          <p:cNvPr id="15" name="Группа 14">
            <a:extLst>
              <a:ext uri="{FF2B5EF4-FFF2-40B4-BE49-F238E27FC236}">
                <a16:creationId xmlns:a16="http://schemas.microsoft.com/office/drawing/2014/main" xmlns=""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a16="http://schemas.microsoft.com/office/drawing/2014/main" xmlns=""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a16="http://schemas.microsoft.com/office/drawing/2014/main" xmlns=""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8" name="Группа 17">
            <a:extLst>
              <a:ext uri="{FF2B5EF4-FFF2-40B4-BE49-F238E27FC236}">
                <a16:creationId xmlns:a16="http://schemas.microsoft.com/office/drawing/2014/main" xmlns=""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a16="http://schemas.microsoft.com/office/drawing/2014/main" xmlns=""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a16="http://schemas.microsoft.com/office/drawing/2014/main" xmlns=""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pic>
        <p:nvPicPr>
          <p:cNvPr id="1028" name="Picture 4" descr="Top Tips - Building your ISO Quality Management System - PharmaLe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37" y="4109183"/>
            <a:ext cx="4882071" cy="2533051"/>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57415" y="6282021"/>
            <a:ext cx="3437159" cy="230832"/>
          </a:xfrm>
          <a:prstGeom prst="rect">
            <a:avLst/>
          </a:prstGeom>
        </p:spPr>
        <p:txBody>
          <a:bodyPr wrap="none">
            <a:spAutoFit/>
          </a:bodyPr>
          <a:lstStyle/>
          <a:p>
            <a:r>
              <a:rPr lang="en-US" sz="900" dirty="0"/>
              <a:t>https://www.pharmalex.com/wp-content/uploads/2019/04/QMS.jpg</a:t>
            </a:r>
            <a:endParaRPr lang="ru-RU" sz="900" dirty="0"/>
          </a:p>
        </p:txBody>
      </p:sp>
      <p:sp>
        <p:nvSpPr>
          <p:cNvPr id="7" name="Прямоугольник 6"/>
          <p:cNvSpPr/>
          <p:nvPr/>
        </p:nvSpPr>
        <p:spPr>
          <a:xfrm>
            <a:off x="37337" y="3630134"/>
            <a:ext cx="5360030" cy="338554"/>
          </a:xfrm>
          <a:prstGeom prst="rect">
            <a:avLst/>
          </a:prstGeom>
        </p:spPr>
        <p:txBody>
          <a:bodyPr wrap="square">
            <a:spAutoFit/>
          </a:bodyPr>
          <a:lstStyle/>
          <a:p>
            <a:r>
              <a:rPr lang="en-US" sz="800"/>
              <a:t>http://1ul.ru/upload/file/publication/savings_2789153_640.jpg</a:t>
            </a:r>
            <a:r>
              <a:rPr lang="en-US" sz="800"/>
              <a:t> </a:t>
            </a:r>
            <a:br>
              <a:rPr lang="en-US" sz="800"/>
            </a:br>
            <a:endParaRPr lang="ru-RU" sz="800" dirty="0"/>
          </a:p>
        </p:txBody>
      </p:sp>
      <p:pic>
        <p:nvPicPr>
          <p:cNvPr id="21" name="Рисунок 20" descr="В Госдуме предложили лишать мандата за несоответствие доходов и расходов"/>
          <p:cNvPicPr/>
          <p:nvPr/>
        </p:nvPicPr>
        <p:blipFill>
          <a:blip r:embed="rId3">
            <a:extLst>
              <a:ext uri="{28A0092B-C50C-407E-A947-70E740481C1C}">
                <a14:useLocalDpi xmlns:a14="http://schemas.microsoft.com/office/drawing/2010/main" val="0"/>
              </a:ext>
            </a:extLst>
          </a:blip>
          <a:srcRect/>
          <a:stretch>
            <a:fillRect/>
          </a:stretch>
        </p:blipFill>
        <p:spPr bwMode="auto">
          <a:xfrm>
            <a:off x="0" y="138796"/>
            <a:ext cx="4833122" cy="33207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5783845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11522" y="279000"/>
            <a:ext cx="6390000" cy="6075000"/>
          </a:xfrm>
        </p:spPr>
        <p:txBody>
          <a:bodyPr>
            <a:normAutofit fontScale="92500"/>
          </a:bodyPr>
          <a:lstStyle/>
          <a:p>
            <a:pPr algn="just"/>
            <a:r>
              <a:rPr lang="ru-RU" dirty="0"/>
              <a:t>Как только в организации обнаруживаются несоответствующие результаты, их необходимо идентифицировать, регистрировать и контролировать, и, что наиболее важно, с ними нужно работать. Цель состоит в том, чтобы предотвратить выпуск, доставку или использование несоответствующих медицинских устройств или услуг потребителями.</a:t>
            </a:r>
          </a:p>
          <a:p>
            <a:pPr algn="just"/>
            <a:r>
              <a:rPr lang="ru-RU" dirty="0"/>
              <a:t>Обработка несоответствий и управление ими - одна из основных целей стандарта ISO 13485. Несоответствующие выходы относятся к выходам процессов, которые не соответствуют своим спецификациям: предполагаемое использование, производительность, безопасность и соответствие нормативным требованиям. Управление несоответствующей продукцией включает планирование действий по обнаружению несоответствующих результатов и принятию решения, что с ними делать.</a:t>
            </a:r>
          </a:p>
        </p:txBody>
      </p:sp>
      <p:pic>
        <p:nvPicPr>
          <p:cNvPr id="1026" name="Picture 2" descr="Control of Non-conforming products - Quality Management In Practi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0999" y="373912"/>
            <a:ext cx="5489479" cy="366754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
        <p:nvSpPr>
          <p:cNvPr id="4" name="Прямоугольник 3"/>
          <p:cNvSpPr/>
          <p:nvPr/>
        </p:nvSpPr>
        <p:spPr>
          <a:xfrm>
            <a:off x="7896000" y="6489000"/>
            <a:ext cx="6096000" cy="230832"/>
          </a:xfrm>
          <a:prstGeom prst="rect">
            <a:avLst/>
          </a:prstGeom>
        </p:spPr>
        <p:txBody>
          <a:bodyPr>
            <a:spAutoFit/>
          </a:bodyPr>
          <a:lstStyle/>
          <a:p>
            <a:r>
              <a:rPr lang="ru-RU" sz="900" dirty="0"/>
              <a:t>http://img.over-blog-kiwi.com/3/20/56/58/20190215/ob_6605ec_non-conforming.png</a:t>
            </a:r>
          </a:p>
        </p:txBody>
      </p:sp>
    </p:spTree>
    <p:extLst>
      <p:ext uri="{BB962C8B-B14F-4D97-AF65-F5344CB8AC3E}">
        <p14:creationId xmlns:p14="http://schemas.microsoft.com/office/powerpoint/2010/main" val="61300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91000" y="324000"/>
            <a:ext cx="11790000" cy="6120000"/>
          </a:xfrm>
        </p:spPr>
        <p:txBody>
          <a:bodyPr>
            <a:normAutofit fontScale="85000" lnSpcReduction="10000"/>
          </a:bodyPr>
          <a:lstStyle/>
          <a:p>
            <a:pPr algn="just"/>
            <a:r>
              <a:rPr lang="ru-RU" sz="2800" dirty="0"/>
              <a:t>Требования стандарта ISO 13485:</a:t>
            </a:r>
          </a:p>
          <a:p>
            <a:pPr marL="342900" lvl="0" indent="-342900" algn="just">
              <a:buFont typeface="Wingdings" panose="05000000000000000000" pitchFamily="2" charset="2"/>
              <a:buChar char="Ø"/>
            </a:pPr>
            <a:r>
              <a:rPr lang="ru-RU" dirty="0"/>
              <a:t>Организация должна гарантировать, что продукция, не соответствующая требованиям к продукции</a:t>
            </a:r>
            <a:r>
              <a:rPr lang="ru-RU" dirty="0" smtClean="0"/>
              <a:t>:</a:t>
            </a:r>
            <a:endParaRPr lang="ru-RU" dirty="0"/>
          </a:p>
          <a:p>
            <a:pPr marL="342900" lvl="0" indent="-342900" algn="just">
              <a:buFont typeface="Arial" panose="020B0604020202020204" pitchFamily="34" charset="0"/>
              <a:buChar char="•"/>
            </a:pPr>
            <a:r>
              <a:rPr lang="ru-RU" dirty="0"/>
              <a:t>Выявлено</a:t>
            </a:r>
          </a:p>
          <a:p>
            <a:pPr marL="342900" lvl="0" indent="-342900" algn="just">
              <a:buFont typeface="Arial" panose="020B0604020202020204" pitchFamily="34" charset="0"/>
              <a:buChar char="•"/>
            </a:pPr>
            <a:r>
              <a:rPr lang="ru-RU" dirty="0"/>
              <a:t>Контролируемый</a:t>
            </a:r>
          </a:p>
          <a:p>
            <a:pPr marL="342900" lvl="0" indent="-342900" algn="just">
              <a:buFont typeface="Arial" panose="020B0604020202020204" pitchFamily="34" charset="0"/>
              <a:buChar char="•"/>
            </a:pPr>
            <a:r>
              <a:rPr lang="ru-RU" dirty="0"/>
              <a:t>Назначены соответствующие обязанности и полномочия</a:t>
            </a:r>
          </a:p>
          <a:p>
            <a:pPr marL="342900" lvl="0" indent="-342900" algn="just">
              <a:buFont typeface="Wingdings" panose="05000000000000000000" pitchFamily="2" charset="2"/>
              <a:buChar char="Ø"/>
            </a:pPr>
            <a:r>
              <a:rPr lang="ru-RU" dirty="0"/>
              <a:t>Эти действия должны предотвратить непреднамеренное использование или доставку этого продукта.</a:t>
            </a:r>
          </a:p>
          <a:p>
            <a:pPr marL="342900" lvl="0" indent="-342900" algn="just">
              <a:buFont typeface="Wingdings" panose="05000000000000000000" pitchFamily="2" charset="2"/>
              <a:buChar char="Ø"/>
            </a:pPr>
            <a:r>
              <a:rPr lang="ru-RU" dirty="0"/>
              <a:t>Организация должна задокументировать процедуру для несоответствующей продукции, чтобы определить средства управления и соответствующие обязанности и полномочия для:</a:t>
            </a:r>
          </a:p>
          <a:p>
            <a:pPr marL="342900" lvl="0" indent="-342900" algn="just">
              <a:buFont typeface="Arial" panose="020B0604020202020204" pitchFamily="34" charset="0"/>
              <a:buChar char="•"/>
            </a:pPr>
            <a:r>
              <a:rPr lang="ru-RU" dirty="0"/>
              <a:t>Идентификация</a:t>
            </a:r>
          </a:p>
          <a:p>
            <a:pPr marL="342900" lvl="0" indent="-342900" algn="just">
              <a:buFont typeface="Arial" panose="020B0604020202020204" pitchFamily="34" charset="0"/>
              <a:buChar char="•"/>
            </a:pPr>
            <a:r>
              <a:rPr lang="ru-RU" dirty="0"/>
              <a:t>Документация</a:t>
            </a:r>
          </a:p>
          <a:p>
            <a:pPr marL="342900" lvl="0" indent="-342900" algn="just">
              <a:buFont typeface="Arial" panose="020B0604020202020204" pitchFamily="34" charset="0"/>
              <a:buChar char="•"/>
            </a:pPr>
            <a:r>
              <a:rPr lang="ru-RU" dirty="0"/>
              <a:t>Сегрегация</a:t>
            </a:r>
          </a:p>
          <a:p>
            <a:pPr marL="342900" lvl="0" indent="-342900" algn="just">
              <a:buFont typeface="Arial" panose="020B0604020202020204" pitchFamily="34" charset="0"/>
              <a:buChar char="•"/>
            </a:pPr>
            <a:r>
              <a:rPr lang="ru-RU" dirty="0"/>
              <a:t>Оценка</a:t>
            </a:r>
          </a:p>
          <a:p>
            <a:pPr marL="342900" lvl="0" indent="-342900" algn="just">
              <a:buFont typeface="Arial" panose="020B0604020202020204" pitchFamily="34" charset="0"/>
              <a:buChar char="•"/>
            </a:pPr>
            <a:r>
              <a:rPr lang="ru-RU" dirty="0"/>
              <a:t>Распоряжение</a:t>
            </a:r>
          </a:p>
          <a:p>
            <a:pPr marL="342900" lvl="0" indent="-342900" algn="just">
              <a:buFont typeface="Wingdings" panose="05000000000000000000" pitchFamily="2" charset="2"/>
              <a:buChar char="Ø"/>
            </a:pPr>
            <a:r>
              <a:rPr lang="ru-RU" dirty="0" smtClean="0"/>
              <a:t>Оценка </a:t>
            </a:r>
            <a:r>
              <a:rPr lang="ru-RU" dirty="0"/>
              <a:t>несоответствия должна включать определение необходимости расследования и уведомление любой внешней стороны, ответственной за несоответствие.</a:t>
            </a:r>
          </a:p>
          <a:p>
            <a:pPr marL="342900" lvl="0" indent="-342900" algn="just">
              <a:buFont typeface="Wingdings" panose="05000000000000000000" pitchFamily="2" charset="2"/>
              <a:buChar char="Ø"/>
            </a:pPr>
            <a:r>
              <a:rPr lang="ru-RU" dirty="0" smtClean="0"/>
              <a:t>Записи </a:t>
            </a:r>
            <a:r>
              <a:rPr lang="ru-RU" dirty="0"/>
              <a:t>о характере несоответствий и любых последующих предпринятых действиях, включая оценку, любое расследование и обоснование решений, должны поддерживаться как записи о качестве.</a:t>
            </a:r>
          </a:p>
          <a:p>
            <a:pPr algn="just"/>
            <a:endParaRPr lang="ru-RU" dirty="0"/>
          </a:p>
        </p:txBody>
      </p:sp>
    </p:spTree>
    <p:extLst>
      <p:ext uri="{BB962C8B-B14F-4D97-AF65-F5344CB8AC3E}">
        <p14:creationId xmlns:p14="http://schemas.microsoft.com/office/powerpoint/2010/main" val="26143731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01000" y="864000"/>
            <a:ext cx="5625000" cy="5670000"/>
          </a:xfrm>
        </p:spPr>
        <p:txBody>
          <a:bodyPr/>
          <a:lstStyle/>
          <a:p>
            <a:pPr algn="just"/>
            <a:r>
              <a:rPr lang="ru-RU" dirty="0"/>
              <a:t>Управление несоответствующей продукцией относится к следующему подходу: когда полуфинальный или конечный продукт или деятельность обнаруживаются как несоответствующие (не соответствующие ни одной из его спецификаций, технических или связанных с СМК), следует предотвратить его использование или установку по назначению. Управление несоответствующими процессами или результатами процесса позволяет организации минимизировать их влияние. Он относится ко всем этапам жизненного цикла медицинского изделия и всем этапам цепочки поставок.</a:t>
            </a:r>
          </a:p>
        </p:txBody>
      </p:sp>
      <p:sp>
        <p:nvSpPr>
          <p:cNvPr id="4" name="Прямоугольник 3"/>
          <p:cNvSpPr/>
          <p:nvPr/>
        </p:nvSpPr>
        <p:spPr>
          <a:xfrm>
            <a:off x="0" y="144000"/>
            <a:ext cx="6489149" cy="558743"/>
          </a:xfrm>
          <a:prstGeom prst="rect">
            <a:avLst/>
          </a:prstGeom>
        </p:spPr>
        <p:txBody>
          <a:bodyPr wrap="none">
            <a:spAutoFit/>
          </a:bodyPr>
          <a:lstStyle/>
          <a:p>
            <a:pPr algn="ctr">
              <a:lnSpc>
                <a:spcPct val="115000"/>
              </a:lnSpc>
              <a:spcAft>
                <a:spcPts val="1000"/>
              </a:spcAft>
            </a:pPr>
            <a:r>
              <a:rPr lang="ru-RU" sz="2800" dirty="0">
                <a:ea typeface="Calibri" panose="020F0502020204030204" pitchFamily="34" charset="0"/>
                <a:cs typeface="Times New Roman" panose="02020603050405020304" pitchFamily="18" charset="0"/>
              </a:rPr>
              <a:t>Контроль несоответствующей продукции</a:t>
            </a:r>
            <a:endParaRPr lang="ru-RU" sz="2000" dirty="0">
              <a:effectLst/>
              <a:ea typeface="Calibri" panose="020F0502020204030204" pitchFamily="34" charset="0"/>
              <a:cs typeface="Times New Roman" panose="02020603050405020304" pitchFamily="18" charset="0"/>
            </a:endParaRPr>
          </a:p>
        </p:txBody>
      </p:sp>
      <p:pic>
        <p:nvPicPr>
          <p:cNvPr id="2050" name="Picture 2" descr="Non Conforming Products In Red Stamp Style, Stamped On White Background  Royalty Free Cliparts, Vectors, And Stock Illustration. Image 8289923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4514" y="999000"/>
            <a:ext cx="6246486" cy="4680059"/>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6096000" y="6333945"/>
            <a:ext cx="6096000" cy="369332"/>
          </a:xfrm>
          <a:prstGeom prst="rect">
            <a:avLst/>
          </a:prstGeom>
        </p:spPr>
        <p:txBody>
          <a:bodyPr>
            <a:spAutoFit/>
          </a:bodyPr>
          <a:lstStyle/>
          <a:p>
            <a:r>
              <a:rPr lang="ru-RU" sz="900" dirty="0"/>
              <a:t>https://previews.123rf.com/images/mitdesign/mitdesign1707/mitdesign170700721/82899236-non-conforming-products-in-red-stamp-style-stamped-on-white-background.jpg</a:t>
            </a:r>
          </a:p>
        </p:txBody>
      </p:sp>
    </p:spTree>
    <p:extLst>
      <p:ext uri="{BB962C8B-B14F-4D97-AF65-F5344CB8AC3E}">
        <p14:creationId xmlns:p14="http://schemas.microsoft.com/office/powerpoint/2010/main" val="2997338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56000" y="1089000"/>
            <a:ext cx="6465486" cy="5445000"/>
          </a:xfrm>
        </p:spPr>
        <p:txBody>
          <a:bodyPr>
            <a:normAutofit lnSpcReduction="10000"/>
          </a:bodyPr>
          <a:lstStyle/>
          <a:p>
            <a:pPr algn="just"/>
            <a:r>
              <a:rPr lang="ru-RU" dirty="0"/>
              <a:t>Ожидается, что для обработки и устранения несоответствий организация разработает метод и задокументирует его в рамках процедуры с целью обеспечения того, чтобы все обнаруженные несоответствующие продукты или другие несоответствия управлялись: идентифицировались, анализировались, контролировались и, в конечном итоге, исправлялись. Цель состоит в том, чтобы определить и задокументировать соответствующие действия в правильной последовательности в случае несоответствия. Документированный метод должен определять точные этапы и действия по контролю и учету несоответствующей продукции; то есть шаги, действия, обязанности и записи. Эффективная процедура должна гарантировать успешное выполнение корректирующих действий.</a:t>
            </a:r>
          </a:p>
        </p:txBody>
      </p:sp>
      <p:sp>
        <p:nvSpPr>
          <p:cNvPr id="4" name="Прямоугольник 3"/>
          <p:cNvSpPr/>
          <p:nvPr/>
        </p:nvSpPr>
        <p:spPr>
          <a:xfrm>
            <a:off x="2743" y="5626"/>
            <a:ext cx="6618743" cy="1083374"/>
          </a:xfrm>
          <a:prstGeom prst="rect">
            <a:avLst/>
          </a:prstGeom>
        </p:spPr>
        <p:txBody>
          <a:bodyPr wrap="square">
            <a:spAutoFit/>
          </a:bodyPr>
          <a:lstStyle/>
          <a:p>
            <a:pPr indent="449580" algn="ctr">
              <a:lnSpc>
                <a:spcPct val="115000"/>
              </a:lnSpc>
              <a:spcAft>
                <a:spcPts val="1000"/>
              </a:spcAft>
            </a:pPr>
            <a:r>
              <a:rPr lang="ru-RU" sz="2800" dirty="0">
                <a:ea typeface="Calibri" panose="020F0502020204030204" pitchFamily="34" charset="0"/>
                <a:cs typeface="Times New Roman" panose="02020603050405020304" pitchFamily="18" charset="0"/>
              </a:rPr>
              <a:t>Документирование метода контроля несоответствующей продукции</a:t>
            </a:r>
            <a:endParaRPr lang="ru-RU" sz="2000" dirty="0">
              <a:effectLst/>
              <a:ea typeface="Calibri" panose="020F0502020204030204" pitchFamily="34" charset="0"/>
              <a:cs typeface="Times New Roman" panose="02020603050405020304" pitchFamily="18" charset="0"/>
            </a:endParaRPr>
          </a:p>
        </p:txBody>
      </p:sp>
      <p:pic>
        <p:nvPicPr>
          <p:cNvPr id="3074" name="Picture 2" descr="Nonconforming Product Procedure/Form - Medical Device Academy Medical  Device Academ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1486" y="1089000"/>
            <a:ext cx="5504102" cy="417763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6496949" y="6410889"/>
            <a:ext cx="6096000" cy="246221"/>
          </a:xfrm>
          <a:prstGeom prst="rect">
            <a:avLst/>
          </a:prstGeom>
        </p:spPr>
        <p:txBody>
          <a:bodyPr>
            <a:spAutoFit/>
          </a:bodyPr>
          <a:lstStyle/>
          <a:p>
            <a:r>
              <a:rPr lang="en-US" sz="1000" dirty="0"/>
              <a:t>http://robertpackard.wpengine.com/wp-content/uploads/Nonconforming-Product-ProcedureForm.png</a:t>
            </a:r>
            <a:endParaRPr lang="ru-RU" sz="1000" dirty="0"/>
          </a:p>
        </p:txBody>
      </p:sp>
    </p:spTree>
    <p:extLst>
      <p:ext uri="{BB962C8B-B14F-4D97-AF65-F5344CB8AC3E}">
        <p14:creationId xmlns:p14="http://schemas.microsoft.com/office/powerpoint/2010/main" val="4713330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4400" y="189000"/>
            <a:ext cx="6846600" cy="6300000"/>
          </a:xfrm>
        </p:spPr>
        <p:txBody>
          <a:bodyPr>
            <a:normAutofit fontScale="85000" lnSpcReduction="20000"/>
          </a:bodyPr>
          <a:lstStyle/>
          <a:p>
            <a:pPr algn="just"/>
            <a:r>
              <a:rPr lang="ru-RU" sz="2800" dirty="0"/>
              <a:t>Цели метода - описать основные операции по обеспечению качества при работе с несоответствием и устранении его:</a:t>
            </a:r>
          </a:p>
          <a:p>
            <a:pPr marL="342900" lvl="0" indent="-342900" algn="just">
              <a:buFont typeface="Wingdings" panose="05000000000000000000" pitchFamily="2" charset="2"/>
              <a:buChar char="Ø"/>
            </a:pPr>
            <a:r>
              <a:rPr lang="ru-RU" dirty="0"/>
              <a:t>Захватить и идентифицировать несоответствующую единицу продукции, чтобы ее можно было отличить от соответствующей продукции, включая требования по разделению.</a:t>
            </a:r>
          </a:p>
          <a:p>
            <a:pPr marL="342900" lvl="0" indent="-342900" algn="just">
              <a:buFont typeface="Wingdings" panose="05000000000000000000" pitchFamily="2" charset="2"/>
              <a:buChar char="Ø"/>
            </a:pPr>
            <a:r>
              <a:rPr lang="ru-RU" dirty="0"/>
              <a:t>Реагировать на несоответствие.</a:t>
            </a:r>
          </a:p>
          <a:p>
            <a:pPr marL="342900" lvl="0" indent="-342900" algn="just">
              <a:buFont typeface="Wingdings" panose="05000000000000000000" pitchFamily="2" charset="2"/>
              <a:buChar char="Ø"/>
            </a:pPr>
            <a:r>
              <a:rPr lang="ru-RU" dirty="0"/>
              <a:t>Определите и задокументируйте, какие материалы, компоненты, продукты, партии или любая единица Медицинского изделия имеют отношение к несоответствию.</a:t>
            </a:r>
          </a:p>
          <a:p>
            <a:pPr marL="342900" lvl="0" indent="-342900" algn="just">
              <a:buFont typeface="Wingdings" panose="05000000000000000000" pitchFamily="2" charset="2"/>
              <a:buChar char="Ø"/>
            </a:pPr>
            <a:r>
              <a:rPr lang="ru-RU" dirty="0"/>
              <a:t>Оценить и задокументировать атрибуты или характеристики и их степень несоответствия.</a:t>
            </a:r>
          </a:p>
          <a:p>
            <a:pPr marL="342900" lvl="0" indent="-342900" algn="just">
              <a:buFont typeface="Wingdings" panose="05000000000000000000" pitchFamily="2" charset="2"/>
              <a:buChar char="Ø"/>
            </a:pPr>
            <a:r>
              <a:rPr lang="ru-RU" dirty="0"/>
              <a:t>Расставляйте приоритеты, анализируйте, классифицируйте и записывайте несоответствия и его детали.</a:t>
            </a:r>
          </a:p>
          <a:p>
            <a:pPr marL="342900" lvl="0" indent="-342900" algn="just">
              <a:buFont typeface="Wingdings" panose="05000000000000000000" pitchFamily="2" charset="2"/>
              <a:buChar char="Ø"/>
            </a:pPr>
            <a:r>
              <a:rPr lang="ru-RU" dirty="0"/>
              <a:t>Проанализировать и оценить несоответствие и выявить основную причину.</a:t>
            </a:r>
          </a:p>
          <a:p>
            <a:pPr marL="342900" lvl="0" indent="-342900" algn="just">
              <a:buFont typeface="Wingdings" panose="05000000000000000000" pitchFamily="2" charset="2"/>
              <a:buChar char="Ø"/>
            </a:pPr>
            <a:r>
              <a:rPr lang="ru-RU" dirty="0"/>
              <a:t>Обработка и устранение несоответствий путем планирования и выполнения корректирующих действий.</a:t>
            </a:r>
          </a:p>
          <a:p>
            <a:pPr marL="342900" lvl="0" indent="-342900" algn="just">
              <a:buFont typeface="Wingdings" panose="05000000000000000000" pitchFamily="2" charset="2"/>
              <a:buChar char="Ø"/>
            </a:pPr>
            <a:r>
              <a:rPr lang="ru-RU" dirty="0"/>
              <a:t>Отслеживайте корректирующие действия и оценивайте их эффективность</a:t>
            </a:r>
            <a:r>
              <a:rPr lang="ru-RU" dirty="0" smtClean="0"/>
              <a:t>.</a:t>
            </a:r>
            <a:endParaRPr lang="ru-RU" dirty="0"/>
          </a:p>
        </p:txBody>
      </p:sp>
      <p:pic>
        <p:nvPicPr>
          <p:cNvPr id="4098" name="Picture 2" descr="ISO Standart, International Organization For Standardization. Concept With  People, Letters, And Icons. Colored Flat Vector Illustration On White  Background. Royalty Free Cliparts, Vectors, And Stock Illustration. Image  12693859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61000" y="459000"/>
            <a:ext cx="5183724" cy="351297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6588405" y="6304334"/>
            <a:ext cx="6096000" cy="369332"/>
          </a:xfrm>
          <a:prstGeom prst="rect">
            <a:avLst/>
          </a:prstGeom>
        </p:spPr>
        <p:txBody>
          <a:bodyPr>
            <a:spAutoFit/>
          </a:bodyPr>
          <a:lstStyle/>
          <a:p>
            <a:r>
              <a:rPr lang="ru-RU" sz="900" dirty="0"/>
              <a:t>https://previews.123rf.com/images/goodstocker/goodstocker1812/goodstocker181200247/126938599-iso-standart-international-organization-for-standardization-concept-with-people-letters-and-icons-co.jpg</a:t>
            </a:r>
          </a:p>
        </p:txBody>
      </p:sp>
    </p:spTree>
    <p:extLst>
      <p:ext uri="{BB962C8B-B14F-4D97-AF65-F5344CB8AC3E}">
        <p14:creationId xmlns:p14="http://schemas.microsoft.com/office/powerpoint/2010/main" val="7238792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11000" y="279000"/>
            <a:ext cx="6390000" cy="6165000"/>
          </a:xfrm>
        </p:spPr>
        <p:txBody>
          <a:bodyPr>
            <a:noAutofit/>
          </a:bodyPr>
          <a:lstStyle/>
          <a:p>
            <a:pPr algn="just"/>
            <a:r>
              <a:rPr lang="ru-RU" dirty="0"/>
              <a:t>При планировании документированной процедуры необходимо учитывать следующие вопросы:</a:t>
            </a:r>
          </a:p>
          <a:p>
            <a:pPr marL="342900" lvl="0" indent="-342900" algn="just">
              <a:buFont typeface="Wingdings" panose="05000000000000000000" pitchFamily="2" charset="2"/>
              <a:buChar char="Ø"/>
            </a:pPr>
            <a:r>
              <a:rPr lang="ru-RU" sz="2200" dirty="0"/>
              <a:t>Обработка несоответствия должна следовать схеме категоризации и определения приоритетов несоответствия, его анализа и предложения соответствующих действий.</a:t>
            </a:r>
          </a:p>
          <a:p>
            <a:pPr marL="342900" lvl="0" indent="-342900" algn="just">
              <a:buFont typeface="Wingdings" panose="05000000000000000000" pitchFamily="2" charset="2"/>
              <a:buChar char="Ø"/>
            </a:pPr>
            <a:r>
              <a:rPr lang="ru-RU" sz="2200" dirty="0"/>
              <a:t>Эта процедура является одной из обязательных процедур обеспечения качества, и эта документация должна быть представлена для средств контроля, предложенных в пункте —Контроль документов.</a:t>
            </a:r>
          </a:p>
          <a:p>
            <a:pPr marL="342900" lvl="0" indent="-342900" algn="just">
              <a:buFont typeface="Wingdings" panose="05000000000000000000" pitchFamily="2" charset="2"/>
              <a:buChar char="Ø"/>
            </a:pPr>
            <a:r>
              <a:rPr lang="ru-RU" sz="2200" dirty="0"/>
              <a:t>Процедура должна определять и описывать взаимодействие процесса с другими соответствующими процессами и действиями системы менеджмента качества.</a:t>
            </a:r>
          </a:p>
          <a:p>
            <a:pPr marL="342900" indent="-342900" algn="just">
              <a:buFont typeface="Wingdings" panose="05000000000000000000" pitchFamily="2" charset="2"/>
              <a:buChar char="Ø"/>
            </a:pPr>
            <a:r>
              <a:rPr lang="ru-RU" sz="2200" dirty="0"/>
              <a:t>Процедура должна определять ответственные стороны, вовлеченные в процесс управления несоответствиями.</a:t>
            </a:r>
          </a:p>
        </p:txBody>
      </p:sp>
      <p:pic>
        <p:nvPicPr>
          <p:cNvPr id="4" name="Рисунок 3"/>
          <p:cNvPicPr>
            <a:picLocks noChangeAspect="1"/>
          </p:cNvPicPr>
          <p:nvPr/>
        </p:nvPicPr>
        <p:blipFill>
          <a:blip r:embed="rId2"/>
          <a:stretch>
            <a:fillRect/>
          </a:stretch>
        </p:blipFill>
        <p:spPr>
          <a:xfrm>
            <a:off x="6681000" y="510335"/>
            <a:ext cx="5400000" cy="4914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Прямоугольник 4"/>
          <p:cNvSpPr/>
          <p:nvPr/>
        </p:nvSpPr>
        <p:spPr>
          <a:xfrm>
            <a:off x="8346000" y="6259334"/>
            <a:ext cx="5187486" cy="369332"/>
          </a:xfrm>
          <a:prstGeom prst="rect">
            <a:avLst/>
          </a:prstGeom>
        </p:spPr>
        <p:txBody>
          <a:bodyPr wrap="square">
            <a:spAutoFit/>
          </a:bodyPr>
          <a:lstStyle/>
          <a:p>
            <a:r>
              <a:rPr lang="ru-RU" sz="900" dirty="0"/>
              <a:t>https://2xom5j4aqh9o3quhfzkge6t1-wpengine.netdna-ssl.com/wp-content/uploads/2016/10/Documentation-Concept-Top-View-300x300.png</a:t>
            </a:r>
          </a:p>
        </p:txBody>
      </p:sp>
    </p:spTree>
    <p:extLst>
      <p:ext uri="{BB962C8B-B14F-4D97-AF65-F5344CB8AC3E}">
        <p14:creationId xmlns:p14="http://schemas.microsoft.com/office/powerpoint/2010/main" val="23780947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01000" y="324000"/>
            <a:ext cx="5940000" cy="6165000"/>
          </a:xfrm>
        </p:spPr>
        <p:txBody>
          <a:bodyPr/>
          <a:lstStyle/>
          <a:p>
            <a:r>
              <a:rPr lang="ru-RU" sz="2800" dirty="0"/>
              <a:t>Обнаружение несоответствующей </a:t>
            </a:r>
            <a:r>
              <a:rPr lang="ru-RU" sz="2800" dirty="0" smtClean="0"/>
              <a:t>продукции</a:t>
            </a:r>
            <a:endParaRPr lang="en-US" sz="2800" dirty="0" smtClean="0"/>
          </a:p>
          <a:p>
            <a:pPr algn="just"/>
            <a:r>
              <a:rPr lang="en-US" dirty="0" smtClean="0"/>
              <a:t>	</a:t>
            </a:r>
            <a:r>
              <a:rPr lang="ru-RU" dirty="0" smtClean="0"/>
              <a:t>Чтобы </a:t>
            </a:r>
            <a:r>
              <a:rPr lang="ru-RU" dirty="0"/>
              <a:t>обращаться с несоответствующей продукцией, нужно сначала их обнаружить. Чтобы эффективно обнаруживать несоответствующие выходные данные, необходимо понимать, какие инструменты качества будут выдавать аварийные сигналы и указывать, что выход процесса не соответствует требованиям: действия или операции, которые будут измерять, исследовать, сравнивать и оценивать, является ли атрибут, функция, характеристика процесса, результаты процесса или элементы, которые являются частью QMS, работают должным образом.</a:t>
            </a:r>
          </a:p>
        </p:txBody>
      </p:sp>
      <p:pic>
        <p:nvPicPr>
          <p:cNvPr id="5122" name="Picture 2" descr="Nonconforming Product Requires Treatment Inspection - 5SManagement.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5999" y="644438"/>
            <a:ext cx="4364057" cy="5524123"/>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6220028" y="6298123"/>
            <a:ext cx="6096000" cy="369332"/>
          </a:xfrm>
          <a:prstGeom prst="rect">
            <a:avLst/>
          </a:prstGeom>
        </p:spPr>
        <p:txBody>
          <a:bodyPr>
            <a:spAutoFit/>
          </a:bodyPr>
          <a:lstStyle/>
          <a:p>
            <a:r>
              <a:rPr lang="ru-RU" sz="900" dirty="0"/>
              <a:t>https://lh3.googleusercontent.com/proxy/UPA_ZlY10538nCOxtc0YkS4-MuZptTvGpohCVRWv_EPJV_vPAZgdzNC807GvwZ92hqH_ZzYnHIY7J32uezA7o3q6ttSno3A1p4snWqLTVxCxZ-vC0GpQb1jquzQ</a:t>
            </a:r>
          </a:p>
        </p:txBody>
      </p:sp>
    </p:spTree>
    <p:extLst>
      <p:ext uri="{BB962C8B-B14F-4D97-AF65-F5344CB8AC3E}">
        <p14:creationId xmlns:p14="http://schemas.microsoft.com/office/powerpoint/2010/main" val="1128172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56000" y="234000"/>
            <a:ext cx="11925000" cy="6255000"/>
          </a:xfrm>
        </p:spPr>
        <p:txBody>
          <a:bodyPr>
            <a:noAutofit/>
          </a:bodyPr>
          <a:lstStyle/>
          <a:p>
            <a:pPr algn="just"/>
            <a:r>
              <a:rPr lang="ru-RU" sz="1900" dirty="0"/>
              <a:t>Стандарт ISO 13485 требует довольно много средств контроля, которые могут быть полезны и могут служить в качестве ресурсов для ввода несоответствий:</a:t>
            </a:r>
          </a:p>
          <a:p>
            <a:pPr marL="342900" lvl="0" indent="-342900" algn="just">
              <a:buFont typeface="Wingdings" panose="05000000000000000000" pitchFamily="2" charset="2"/>
              <a:buChar char="Ø"/>
            </a:pPr>
            <a:r>
              <a:rPr lang="ru-RU" sz="1900" dirty="0"/>
              <a:t>Действия по проверке. Когда проверки дают неудовлетворительные результаты, это может означать несоответствие</a:t>
            </a:r>
            <a:r>
              <a:rPr lang="ru-RU" sz="1900" dirty="0" smtClean="0"/>
              <a:t>.</a:t>
            </a:r>
            <a:endParaRPr lang="ru-RU" sz="1900" dirty="0"/>
          </a:p>
          <a:p>
            <a:pPr marL="342900" lvl="0" indent="-342900" algn="just">
              <a:buFont typeface="Wingdings" panose="05000000000000000000" pitchFamily="2" charset="2"/>
              <a:buChar char="Ø"/>
            </a:pPr>
            <a:r>
              <a:rPr lang="ru-RU" sz="1900" dirty="0"/>
              <a:t>Мониторинг, измерение и анализ - результаты мониторинга, измерения и анализа, особенно при использовании критериев приемлемости, могут указывать на то, что выходные данные процесса не соответствуют их спецификациям</a:t>
            </a:r>
            <a:r>
              <a:rPr lang="ru-RU" sz="1900" dirty="0" smtClean="0"/>
              <a:t>.</a:t>
            </a:r>
            <a:endParaRPr lang="ru-RU" sz="1900" dirty="0"/>
          </a:p>
          <a:p>
            <a:pPr marL="342900" lvl="0" indent="-342900" algn="just">
              <a:buFont typeface="Wingdings" panose="05000000000000000000" pitchFamily="2" charset="2"/>
              <a:buChar char="Ø"/>
            </a:pPr>
            <a:r>
              <a:rPr lang="ru-RU" sz="1900" dirty="0"/>
              <a:t>Обеспечение качества и контроль </a:t>
            </a:r>
            <a:r>
              <a:rPr lang="ru-RU" sz="1900" dirty="0" smtClean="0"/>
              <a:t>качества.</a:t>
            </a:r>
            <a:r>
              <a:rPr lang="en-US" sz="1900" dirty="0" smtClean="0"/>
              <a:t> </a:t>
            </a:r>
            <a:r>
              <a:rPr lang="ru-RU" sz="1900" dirty="0" smtClean="0"/>
              <a:t>Процесс </a:t>
            </a:r>
            <a:r>
              <a:rPr lang="ru-RU" sz="1900" dirty="0"/>
              <a:t>обеспечения качества состоит из двух основных концепций качества:</a:t>
            </a:r>
          </a:p>
          <a:p>
            <a:pPr marL="342900" indent="-342900" algn="just">
              <a:buFont typeface="Wingdings" panose="05000000000000000000" pitchFamily="2" charset="2"/>
              <a:buChar char="Ø"/>
            </a:pPr>
            <a:r>
              <a:rPr lang="ru-RU" sz="1900" dirty="0" smtClean="0"/>
              <a:t>Действия по проверке - где выходные данные процесса проверяются на соответствие требованиям к выходным продуктам.</a:t>
            </a:r>
            <a:endParaRPr lang="en-US" sz="1900" dirty="0" smtClean="0"/>
          </a:p>
          <a:p>
            <a:pPr marL="342900" lvl="0" indent="-342900" algn="just">
              <a:buFont typeface="Wingdings" panose="05000000000000000000" pitchFamily="2" charset="2"/>
              <a:buChar char="Ø"/>
            </a:pPr>
            <a:r>
              <a:rPr lang="ru-RU" sz="1900" dirty="0"/>
              <a:t>Действия по </a:t>
            </a:r>
            <a:r>
              <a:rPr lang="ru-RU" sz="1900" dirty="0" err="1"/>
              <a:t>валидации</a:t>
            </a:r>
            <a:r>
              <a:rPr lang="ru-RU" sz="1900" dirty="0"/>
              <a:t> - где параметры процесса оцениваются на соответствие заранее определенным требованиям.</a:t>
            </a:r>
          </a:p>
          <a:p>
            <a:pPr marL="342900" lvl="0" indent="-342900" algn="just">
              <a:buFont typeface="Wingdings" panose="05000000000000000000" pitchFamily="2" charset="2"/>
              <a:buChar char="Ø"/>
            </a:pPr>
            <a:r>
              <a:rPr lang="ru-RU" sz="1900" dirty="0"/>
              <a:t>Контроль поставщиков. При контроле продуктов, услуг или выходов процессов, поставляемых поставщиками, продукты или услуги могут быть признаны несоответствующими. Типы средств контроля, которые могут указывать на несоответствие, связанное с поставщиком:</a:t>
            </a:r>
          </a:p>
          <a:p>
            <a:pPr marL="342900" lvl="0" indent="-342900" algn="just">
              <a:buFont typeface="Wingdings" panose="05000000000000000000" pitchFamily="2" charset="2"/>
              <a:buChar char="Ø"/>
            </a:pPr>
            <a:r>
              <a:rPr lang="ru-RU" sz="1900" dirty="0"/>
              <a:t>Контроль входящей продукции или выходных данных процесса.</a:t>
            </a:r>
          </a:p>
          <a:p>
            <a:pPr marL="342900" lvl="0" indent="-342900" algn="just">
              <a:buFont typeface="Wingdings" panose="05000000000000000000" pitchFamily="2" charset="2"/>
              <a:buChar char="Ø"/>
            </a:pPr>
            <a:r>
              <a:rPr lang="ru-RU" sz="1900" dirty="0"/>
              <a:t>Аудит поставщиков</a:t>
            </a:r>
          </a:p>
          <a:p>
            <a:pPr marL="342900" lvl="0" indent="-342900" algn="just">
              <a:buFont typeface="Wingdings" panose="05000000000000000000" pitchFamily="2" charset="2"/>
              <a:buChar char="Ø"/>
            </a:pPr>
            <a:r>
              <a:rPr lang="ru-RU" sz="1900" dirty="0"/>
              <a:t>Контроль результатов процесса, в котором задействованы поставляемые товары или поставляемые процессы.</a:t>
            </a:r>
          </a:p>
          <a:p>
            <a:pPr algn="just"/>
            <a:endParaRPr lang="ru-RU" sz="1900" dirty="0"/>
          </a:p>
        </p:txBody>
      </p:sp>
    </p:spTree>
    <p:extLst>
      <p:ext uri="{BB962C8B-B14F-4D97-AF65-F5344CB8AC3E}">
        <p14:creationId xmlns:p14="http://schemas.microsoft.com/office/powerpoint/2010/main" val="38420474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56000" y="279000"/>
            <a:ext cx="11835000" cy="6300000"/>
          </a:xfrm>
        </p:spPr>
        <p:txBody>
          <a:bodyPr>
            <a:noAutofit/>
          </a:bodyPr>
          <a:lstStyle/>
          <a:p>
            <a:pPr marL="342900" lvl="0" indent="-342900" algn="just">
              <a:buFont typeface="Wingdings" panose="05000000000000000000" pitchFamily="2" charset="2"/>
              <a:buChar char="Ø"/>
            </a:pPr>
            <a:r>
              <a:rPr lang="ru-RU" sz="1900" dirty="0"/>
              <a:t>Действия по выпуску. Действия по выпуску - это список проверок того, что продукт прошел необходимые операции до того, как он был доставлен для использования заказчиком. Когда действия по выпуску показывают, что определенные действия не были выполнены или были выполнены, но их результаты были неудовлетворительными, это может указывать на несоответствие выходных данных</a:t>
            </a:r>
            <a:r>
              <a:rPr lang="ru-RU" sz="1900" dirty="0" smtClean="0"/>
              <a:t>.</a:t>
            </a:r>
            <a:endParaRPr lang="ru-RU" sz="1900" dirty="0"/>
          </a:p>
          <a:p>
            <a:pPr marL="342900" lvl="0" indent="-342900" algn="just">
              <a:buFont typeface="Wingdings" panose="05000000000000000000" pitchFamily="2" charset="2"/>
              <a:buChar char="Ø"/>
            </a:pPr>
            <a:r>
              <a:rPr lang="ru-RU" sz="1900" dirty="0"/>
              <a:t>Аудиты. Аудит системы менеджмента качества (внутренний или внешний) является эффективным способом выявления проблем и несоответствий, а результаты аудитов содержат информацию о соответствии заданным критериям, то есть несоответствия</a:t>
            </a:r>
            <a:r>
              <a:rPr lang="ru-RU" sz="1900" dirty="0" smtClean="0"/>
              <a:t>.</a:t>
            </a:r>
            <a:endParaRPr lang="ru-RU" sz="1900" dirty="0"/>
          </a:p>
          <a:p>
            <a:pPr marL="342900" lvl="0" indent="-342900" algn="just">
              <a:buFont typeface="Wingdings" panose="05000000000000000000" pitchFamily="2" charset="2"/>
              <a:buChar char="Ø"/>
            </a:pPr>
            <a:r>
              <a:rPr lang="ru-RU" sz="1900" dirty="0"/>
              <a:t>Затраты на качество. Увеличение затрат на качество, связанных с браком после доработки, может указывать на то, что существует проблема качества, и, следовательно, где-то в потоке процесса СМК существует </a:t>
            </a:r>
            <a:r>
              <a:rPr lang="ru-RU" sz="1900" dirty="0" smtClean="0"/>
              <a:t>несоответствие.</a:t>
            </a:r>
            <a:endParaRPr lang="ru-RU" sz="1900" dirty="0"/>
          </a:p>
          <a:p>
            <a:pPr marL="342900" lvl="0" indent="-342900" algn="just">
              <a:buFont typeface="Wingdings" panose="05000000000000000000" pitchFamily="2" charset="2"/>
              <a:buChar char="Ø"/>
            </a:pPr>
            <a:r>
              <a:rPr lang="ru-RU" sz="1900" dirty="0"/>
              <a:t>Обратная связь. Действия обратной связи могут указывать на случаи, когда несоответствующие процессы и результаты процесса были доставлены клиентам.</a:t>
            </a:r>
          </a:p>
          <a:p>
            <a:pPr marL="342900" lvl="0" indent="-342900" algn="just">
              <a:buFont typeface="Wingdings" panose="05000000000000000000" pitchFamily="2" charset="2"/>
              <a:buChar char="Ø"/>
            </a:pPr>
            <a:r>
              <a:rPr lang="ru-RU" sz="1900" dirty="0"/>
              <a:t>Жалобы потребителей. Жалоба - это эффективный способ узнать мнение клиента об использовании продукта. Жалоба - это приложение, переданное организации от клиента относительно событий или нарушений производительности, функциональности, предполагаемого использования или безопасности продукта во время использования</a:t>
            </a:r>
            <a:r>
              <a:rPr lang="ru-RU" sz="1900" dirty="0" smtClean="0"/>
              <a:t>.</a:t>
            </a:r>
            <a:endParaRPr lang="ru-RU" sz="1900" dirty="0"/>
          </a:p>
          <a:p>
            <a:pPr marL="342900" lvl="0" indent="-342900" algn="just">
              <a:buFont typeface="Wingdings" panose="05000000000000000000" pitchFamily="2" charset="2"/>
              <a:buChar char="Ø"/>
            </a:pPr>
            <a:r>
              <a:rPr lang="ru-RU" sz="1900" dirty="0"/>
              <a:t>Средства управления рисками. Во время развертывания деятельности по управлению рисками организация может решить, что определенные риски могут привести к несоответствующим выходным данным.</a:t>
            </a:r>
          </a:p>
          <a:p>
            <a:pPr marL="342900" indent="-342900" algn="just">
              <a:buFont typeface="Wingdings" panose="05000000000000000000" pitchFamily="2" charset="2"/>
              <a:buChar char="Ø"/>
            </a:pPr>
            <a:r>
              <a:rPr lang="ru-RU" sz="1900" dirty="0"/>
              <a:t>Необходимость повторной </a:t>
            </a:r>
            <a:r>
              <a:rPr lang="ru-RU" sz="1900" dirty="0" err="1"/>
              <a:t>валидации</a:t>
            </a:r>
            <a:r>
              <a:rPr lang="ru-RU" sz="1900" dirty="0"/>
              <a:t>. В определенных ситуациях необходимость в повторной </a:t>
            </a:r>
            <a:r>
              <a:rPr lang="ru-RU" sz="1900" dirty="0" err="1"/>
              <a:t>валидации</a:t>
            </a:r>
            <a:r>
              <a:rPr lang="ru-RU" sz="1900" dirty="0"/>
              <a:t> может указывать на то, что параметры процесса не соответствуют своим требованиям, и поэтому требуется корректирующее действие.</a:t>
            </a:r>
          </a:p>
        </p:txBody>
      </p:sp>
    </p:spTree>
    <p:extLst>
      <p:ext uri="{BB962C8B-B14F-4D97-AF65-F5344CB8AC3E}">
        <p14:creationId xmlns:p14="http://schemas.microsoft.com/office/powerpoint/2010/main" val="25310439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99000"/>
            <a:ext cx="4365000" cy="495000"/>
          </a:xfrm>
        </p:spPr>
        <p:txBody>
          <a:bodyPr>
            <a:normAutofit/>
          </a:bodyPr>
          <a:lstStyle/>
          <a:p>
            <a:r>
              <a:rPr lang="ru-RU" sz="2800" dirty="0"/>
              <a:t>Реакция на несоответствие</a:t>
            </a:r>
          </a:p>
        </p:txBody>
      </p:sp>
      <p:sp>
        <p:nvSpPr>
          <p:cNvPr id="2" name="Прямоугольник 1"/>
          <p:cNvSpPr/>
          <p:nvPr/>
        </p:nvSpPr>
        <p:spPr>
          <a:xfrm>
            <a:off x="111000" y="594000"/>
            <a:ext cx="6074647" cy="5634678"/>
          </a:xfrm>
          <a:prstGeom prst="rect">
            <a:avLst/>
          </a:prstGeom>
        </p:spPr>
        <p:txBody>
          <a:bodyPr wrap="square">
            <a:spAutoFit/>
          </a:bodyPr>
          <a:lstStyle/>
          <a:p>
            <a:pPr indent="449580" algn="just">
              <a:lnSpc>
                <a:spcPct val="115000"/>
              </a:lnSpc>
              <a:spcAft>
                <a:spcPts val="1000"/>
              </a:spcAft>
            </a:pPr>
            <a:r>
              <a:rPr lang="ru-RU" dirty="0">
                <a:latin typeface="Bahnschrift Light"/>
                <a:ea typeface="Calibri" panose="020F0502020204030204" pitchFamily="34" charset="0"/>
                <a:cs typeface="Times New Roman" panose="02020603050405020304" pitchFamily="18" charset="0"/>
              </a:rPr>
              <a:t>Как только несоответствующие результаты обнаружены, организация должна отреагировать на них и гарантировать, вне всяких сомнений или возможностей, что несоответствующая продукция не будет использоваться, применяться или передаваться в процессы жизненного цикла. Стандарт ISO 13485 предполагает несколько основных действий по управлению несоответствиями. Давайте рассмотрим их и то, как они могут быть реализованы в QMS:</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15000"/>
              </a:lnSpc>
              <a:buFont typeface="Wingdings" panose="05000000000000000000" pitchFamily="2" charset="2"/>
              <a:buChar char=""/>
            </a:pPr>
            <a:r>
              <a:rPr lang="ru-RU" dirty="0">
                <a:latin typeface="Bahnschrift Light"/>
                <a:ea typeface="Calibri" panose="020F0502020204030204" pitchFamily="34" charset="0"/>
                <a:cs typeface="Times New Roman" panose="02020603050405020304" pitchFamily="18" charset="0"/>
              </a:rPr>
              <a:t>Идентификация</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15000"/>
              </a:lnSpc>
              <a:buFont typeface="Wingdings" panose="05000000000000000000" pitchFamily="2" charset="2"/>
              <a:buChar char=""/>
            </a:pPr>
            <a:r>
              <a:rPr lang="ru-RU" dirty="0">
                <a:latin typeface="Bahnschrift Light"/>
                <a:ea typeface="Calibri" panose="020F0502020204030204" pitchFamily="34" charset="0"/>
                <a:cs typeface="Times New Roman" panose="02020603050405020304" pitchFamily="18" charset="0"/>
              </a:rPr>
              <a:t>Сегрегация</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15000"/>
              </a:lnSpc>
              <a:buFont typeface="Wingdings" panose="05000000000000000000" pitchFamily="2" charset="2"/>
              <a:buChar char=""/>
            </a:pPr>
            <a:r>
              <a:rPr lang="ru-RU" dirty="0">
                <a:latin typeface="Bahnschrift Light"/>
                <a:ea typeface="Calibri" panose="020F0502020204030204" pitchFamily="34" charset="0"/>
                <a:cs typeface="Times New Roman" panose="02020603050405020304" pitchFamily="18" charset="0"/>
              </a:rPr>
              <a:t>Коррекция</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15000"/>
              </a:lnSpc>
              <a:buFont typeface="Wingdings" panose="05000000000000000000" pitchFamily="2" charset="2"/>
              <a:buChar char=""/>
            </a:pPr>
            <a:r>
              <a:rPr lang="ru-RU" dirty="0">
                <a:latin typeface="Bahnschrift Light"/>
                <a:ea typeface="Calibri" panose="020F0502020204030204" pitchFamily="34" charset="0"/>
                <a:cs typeface="Times New Roman" panose="02020603050405020304" pitchFamily="18" charset="0"/>
              </a:rPr>
              <a:t>Сдерживание</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15000"/>
              </a:lnSpc>
              <a:buFont typeface="Wingdings" panose="05000000000000000000" pitchFamily="2" charset="2"/>
              <a:buChar char=""/>
            </a:pPr>
            <a:r>
              <a:rPr lang="ru-RU" dirty="0">
                <a:latin typeface="Bahnschrift Light"/>
                <a:ea typeface="Calibri" panose="020F0502020204030204" pitchFamily="34" charset="0"/>
                <a:cs typeface="Times New Roman" panose="02020603050405020304" pitchFamily="18" charset="0"/>
              </a:rPr>
              <a:t>Оценка</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15000"/>
              </a:lnSpc>
              <a:spcAft>
                <a:spcPts val="1000"/>
              </a:spcAft>
              <a:buFont typeface="Wingdings" panose="05000000000000000000" pitchFamily="2" charset="2"/>
              <a:buChar char=""/>
            </a:pPr>
            <a:r>
              <a:rPr lang="ru-RU" dirty="0">
                <a:latin typeface="Bahnschrift Light"/>
                <a:ea typeface="Calibri" panose="020F0502020204030204" pitchFamily="34" charset="0"/>
                <a:cs typeface="Times New Roman" panose="02020603050405020304" pitchFamily="18" charset="0"/>
              </a:rPr>
              <a:t>Распоряжение</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just"/>
            <a:r>
              <a:rPr lang="ru-RU" dirty="0">
                <a:latin typeface="Bahnschrift Light"/>
                <a:ea typeface="Calibri" panose="020F0502020204030204" pitchFamily="34" charset="0"/>
                <a:cs typeface="Times New Roman" panose="02020603050405020304" pitchFamily="18" charset="0"/>
              </a:rPr>
              <a:t>Я буду ссылаться на каждое действие в соответствующем абзаце этой главы.</a:t>
            </a:r>
            <a:endParaRPr lang="ru-RU" dirty="0"/>
          </a:p>
        </p:txBody>
      </p:sp>
      <p:pic>
        <p:nvPicPr>
          <p:cNvPr id="1026" name="Picture 2" descr="Insight on Non-Conformity in Food Industry - PMG Engineering"/>
          <p:cNvPicPr>
            <a:picLocks noChangeAspect="1" noChangeArrowheads="1"/>
          </p:cNvPicPr>
          <p:nvPr/>
        </p:nvPicPr>
        <p:blipFill rotWithShape="1">
          <a:blip r:embed="rId2">
            <a:extLst>
              <a:ext uri="{28A0092B-C50C-407E-A947-70E740481C1C}">
                <a14:useLocalDpi xmlns:a14="http://schemas.microsoft.com/office/drawing/2010/main" val="0"/>
              </a:ext>
            </a:extLst>
          </a:blip>
          <a:srcRect l="14623" r="14511" b="2250"/>
          <a:stretch/>
        </p:blipFill>
        <p:spPr bwMode="auto">
          <a:xfrm>
            <a:off x="6296647" y="594000"/>
            <a:ext cx="5670000" cy="39105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6456000" y="6534000"/>
            <a:ext cx="6096000" cy="230832"/>
          </a:xfrm>
          <a:prstGeom prst="rect">
            <a:avLst/>
          </a:prstGeom>
        </p:spPr>
        <p:txBody>
          <a:bodyPr>
            <a:spAutoFit/>
          </a:bodyPr>
          <a:lstStyle/>
          <a:p>
            <a:r>
              <a:rPr lang="ru-RU" sz="900" dirty="0"/>
              <a:t>https://www.pmg.engineering/wp-content/uploads/2021/06/1.-Main_Insight-on-non-conformance-in-food-industry.jpg</a:t>
            </a:r>
          </a:p>
        </p:txBody>
      </p:sp>
    </p:spTree>
    <p:extLst>
      <p:ext uri="{BB962C8B-B14F-4D97-AF65-F5344CB8AC3E}">
        <p14:creationId xmlns:p14="http://schemas.microsoft.com/office/powerpoint/2010/main" val="25905261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14000" y="0"/>
            <a:ext cx="5985000" cy="891000"/>
          </a:xfrm>
        </p:spPr>
        <p:txBody>
          <a:bodyPr/>
          <a:lstStyle/>
          <a:p>
            <a:r>
              <a:rPr lang="ru-RU" sz="2800" dirty="0"/>
              <a:t>Выявление несоответствующей продукции</a:t>
            </a:r>
          </a:p>
          <a:p>
            <a:endParaRPr lang="ru-RU" dirty="0"/>
          </a:p>
        </p:txBody>
      </p:sp>
      <p:sp>
        <p:nvSpPr>
          <p:cNvPr id="4" name="Прямоугольник 3"/>
          <p:cNvSpPr/>
          <p:nvPr/>
        </p:nvSpPr>
        <p:spPr>
          <a:xfrm>
            <a:off x="0" y="774000"/>
            <a:ext cx="6570000" cy="5909310"/>
          </a:xfrm>
          <a:prstGeom prst="rect">
            <a:avLst/>
          </a:prstGeom>
        </p:spPr>
        <p:txBody>
          <a:bodyPr wrap="square">
            <a:spAutoFit/>
          </a:bodyPr>
          <a:lstStyle/>
          <a:p>
            <a:pPr algn="just"/>
            <a:r>
              <a:rPr lang="ru-RU" dirty="0">
                <a:latin typeface="Bahnschrift Light"/>
                <a:ea typeface="Calibri" panose="020F0502020204030204" pitchFamily="34" charset="0"/>
                <a:cs typeface="Times New Roman" panose="02020603050405020304" pitchFamily="18" charset="0"/>
              </a:rPr>
              <a:t>После обнаружения несоответствующей продукции необходимо объективно идентифицировать ее как средство классификации. Это означает, что каждый несоответствующий продукт или услуга будет идентифицироваться независимо (как физически, так и логически). Цель классификации - предотвратить использование этого продукта до принятия решения о том, что с ним делать. Одна из целей - определить, какие другие продукты связаны с несоответствием или могут быть затронуты этим несоответствием. Идентификация будет осуществляться в соответствии с идентификаторами процесса реализации - временными интервалами производства, партиями, производственными машинами, производственными площадями или продуктами. Имейте в виду, что при обнаружении одного дефектного продукта подозревается вся партия. Следующая цель - гарантировать, вне всякого сомнения или возможности, что несоответствующий продукт не будет использоваться, применяться, передаваться в процессы жизненного цикла или выпускаться для использования до того, как будет принято решение, что с ним делать.</a:t>
            </a:r>
            <a:endParaRPr lang="ru-RU" dirty="0"/>
          </a:p>
        </p:txBody>
      </p:sp>
      <p:pic>
        <p:nvPicPr>
          <p:cNvPr id="2050" name="Picture 2" descr="Японская Takeda продаст свое подразделение американской Blackstone за $2,3  млрд - ПРАЙМ, 24.08.2020"/>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5040" b="15625"/>
          <a:stretch/>
        </p:blipFill>
        <p:spPr bwMode="auto">
          <a:xfrm>
            <a:off x="6538419" y="890999"/>
            <a:ext cx="5542581" cy="38430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59527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11000" y="324000"/>
            <a:ext cx="11970000" cy="6300000"/>
          </a:xfrm>
        </p:spPr>
        <p:txBody>
          <a:bodyPr>
            <a:normAutofit fontScale="85000" lnSpcReduction="20000"/>
          </a:bodyPr>
          <a:lstStyle/>
          <a:p>
            <a:pPr algn="just"/>
            <a:r>
              <a:rPr lang="ru-RU" dirty="0"/>
              <a:t>Для этого необходимо изменить статус продукта. Как они идентифицируются?</a:t>
            </a:r>
          </a:p>
          <a:p>
            <a:pPr marL="342900" lvl="0" indent="-342900" algn="just">
              <a:buFont typeface="Wingdings" panose="05000000000000000000" pitchFamily="2" charset="2"/>
              <a:buChar char="Ø"/>
            </a:pPr>
            <a:r>
              <a:rPr lang="ru-RU" dirty="0"/>
              <a:t>Статус продукта должен указывать на его соответствие или несоответствие. Другими словами, статус должен указывать пользователю или сотруднику, можно ли использовать товары (готовый продукт, предоставленную услугу или материалы). Статус должен быть четко определен, и любой сотрудник должен узнавать статус в любой момент в любом месте внутри организации или на территории клиента. Средства идентификации несоответствующих выходных данных должны поддерживаться в виде документированной информации.</a:t>
            </a:r>
          </a:p>
          <a:p>
            <a:pPr marL="342900" lvl="0" indent="-342900" algn="just">
              <a:buFont typeface="Wingdings" panose="05000000000000000000" pitchFamily="2" charset="2"/>
              <a:buChar char="Ø"/>
            </a:pPr>
            <a:r>
              <a:rPr lang="ru-RU" dirty="0"/>
              <a:t>Когда это ощутимый результат, такой как продукт или компонент, пользователю QMS будет ясно, что это несоответствующие: теги; знаки; наклейки; ленты; изменение серийных номеров; или определенные коробки, области или места в организации, где хранятся выходные данные, например, красная полоса, которая объявляет о сегрегации. Также рассмотрите возможность авторизации доступа к таким областям.</a:t>
            </a:r>
          </a:p>
          <a:p>
            <a:pPr marL="342900" lvl="0" indent="-342900" algn="just">
              <a:buFont typeface="Wingdings" panose="05000000000000000000" pitchFamily="2" charset="2"/>
              <a:buChar char="Ø"/>
            </a:pPr>
            <a:r>
              <a:rPr lang="ru-RU" dirty="0"/>
              <a:t>Если результат не ощутим, возможно, потребуется идентифицировать его соответствующим образом. Так обстоит дело с услугами. Можно создать какой-то формат, который будет указывать на то, что эта услуга, предоставленная в этот день этим сотрудником, не соответствует требованиям. Билетная система - классический пример.</a:t>
            </a:r>
          </a:p>
          <a:p>
            <a:pPr marL="342900" lvl="0" indent="-342900" algn="just">
              <a:buFont typeface="Wingdings" panose="05000000000000000000" pitchFamily="2" charset="2"/>
              <a:buChar char="Ø"/>
            </a:pPr>
            <a:r>
              <a:rPr lang="ru-RU" dirty="0"/>
              <a:t>Если обнаружено отклонение в процессе, можно затем отследить время, когда произошло отклонение, и отследить потенциально несоответствующие продукты. Также должны быть идентифицированы и протестированы области, затронутые несоответствием.</a:t>
            </a:r>
          </a:p>
          <a:p>
            <a:pPr algn="just"/>
            <a:r>
              <a:rPr lang="ru-RU" dirty="0"/>
              <a:t>Проблема выявления несоответствующих продуктов актуальна для медицинских устройств, которые уже были выпущены и доставлены для распространения или используются (и у одного есть информация об их статусе). Поскольку невозможно физически идентифицировать продукты, которые находятся за пределами помещений организации, необходимо идентифицировать их логически; то есть создайте список со всеми продуктами в соответствии с производственными идентификаторами, которые указывают на их несоответствие.</a:t>
            </a:r>
          </a:p>
        </p:txBody>
      </p:sp>
    </p:spTree>
    <p:extLst>
      <p:ext uri="{BB962C8B-B14F-4D97-AF65-F5344CB8AC3E}">
        <p14:creationId xmlns:p14="http://schemas.microsoft.com/office/powerpoint/2010/main" val="5840063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11000" y="234000"/>
            <a:ext cx="6705000" cy="6255000"/>
          </a:xfrm>
        </p:spPr>
        <p:txBody>
          <a:bodyPr>
            <a:normAutofit fontScale="77500" lnSpcReduction="20000"/>
          </a:bodyPr>
          <a:lstStyle/>
          <a:p>
            <a:r>
              <a:rPr lang="ru-RU" sz="3100" dirty="0"/>
              <a:t>Разделение несоответствующей </a:t>
            </a:r>
            <a:r>
              <a:rPr lang="ru-RU" sz="3100" dirty="0" smtClean="0"/>
              <a:t>продукции</a:t>
            </a:r>
            <a:endParaRPr lang="en-US" sz="3100" dirty="0" smtClean="0"/>
          </a:p>
          <a:p>
            <a:pPr algn="just"/>
            <a:r>
              <a:rPr lang="en-US" dirty="0" smtClean="0"/>
              <a:t>	</a:t>
            </a:r>
            <a:r>
              <a:rPr lang="ru-RU" dirty="0" smtClean="0"/>
              <a:t>Следующим </a:t>
            </a:r>
            <a:r>
              <a:rPr lang="ru-RU" dirty="0"/>
              <a:t>шагом в обращении с несоответствующей продукцией является дифференциация, сегрегация и четкое отличие несоответствующей продукции от соответствующей продукции. Это гарантирует, что несоответствующий продукт не загрязнит соответствующие. Неисправные продукты могут загрязнять, загрязнять, заражать или вызывать другие дефекты у других. Следовательно, будет применяться отделение от соответствующих продуктов; то есть несоответствующая продукция будет перемещена из зоны реализации в конкретную контролируемую зону. Если компонент, использованный при сборке продукта, или сырье, использованное для его реализации, было обнаружено как несоответствующее, вам придется подумать об идентификации готового продукта.</a:t>
            </a:r>
          </a:p>
          <a:p>
            <a:pPr algn="just"/>
            <a:r>
              <a:rPr lang="en-US" dirty="0" smtClean="0"/>
              <a:t>	</a:t>
            </a:r>
            <a:r>
              <a:rPr lang="ru-RU" dirty="0" smtClean="0"/>
              <a:t>Разделение </a:t>
            </a:r>
            <a:r>
              <a:rPr lang="ru-RU" dirty="0"/>
              <a:t>- это акт отделения несоответствующих результатов процесса от соответствующих путем переноса несоответствующих элементов из производственной или тестовой среды в отдельную среду. Цели заключаются в дифференциации и различении путем переноса выходных данных несоответствующего процесса в среду, отличную от среды реализации, и явного отличия несоответствующей продукции от соответствующей. Это гарантирует, что несоответствующие выходные данные не повлияют на соответствующие и не будут использоваться. Несоответствующая продукция будет перемещена из зоны реализации в специально контролируемую зону. Можно определить обозначенную область.</a:t>
            </a:r>
          </a:p>
        </p:txBody>
      </p:sp>
      <p:pic>
        <p:nvPicPr>
          <p:cNvPr id="3074" name="Picture 2" descr="How Does Privilege Separation Improve IT Security?"/>
          <p:cNvPicPr>
            <a:picLocks noChangeAspect="1" noChangeArrowheads="1"/>
          </p:cNvPicPr>
          <p:nvPr/>
        </p:nvPicPr>
        <p:blipFill rotWithShape="1">
          <a:blip r:embed="rId2">
            <a:extLst>
              <a:ext uri="{28A0092B-C50C-407E-A947-70E740481C1C}">
                <a14:useLocalDpi xmlns:a14="http://schemas.microsoft.com/office/drawing/2010/main" val="0"/>
              </a:ext>
            </a:extLst>
          </a:blip>
          <a:srcRect l="25217" t="9853" r="13356" b="10091"/>
          <a:stretch/>
        </p:blipFill>
        <p:spPr bwMode="auto">
          <a:xfrm>
            <a:off x="6819100" y="684000"/>
            <a:ext cx="5327308" cy="3645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6591000" y="6489000"/>
            <a:ext cx="6096000" cy="230832"/>
          </a:xfrm>
          <a:prstGeom prst="rect">
            <a:avLst/>
          </a:prstGeom>
        </p:spPr>
        <p:txBody>
          <a:bodyPr>
            <a:spAutoFit/>
          </a:bodyPr>
          <a:lstStyle/>
          <a:p>
            <a:r>
              <a:rPr lang="ru-RU" sz="900" dirty="0"/>
              <a:t>https://www.lepide.com/blog/wp-content/uploads/2018/11/How-Does-Privilege-Separation-Improve-IT-Security.png</a:t>
            </a:r>
          </a:p>
        </p:txBody>
      </p:sp>
    </p:spTree>
    <p:extLst>
      <p:ext uri="{BB962C8B-B14F-4D97-AF65-F5344CB8AC3E}">
        <p14:creationId xmlns:p14="http://schemas.microsoft.com/office/powerpoint/2010/main" val="235090656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56000" y="234000"/>
            <a:ext cx="6120000" cy="1655762"/>
          </a:xfrm>
        </p:spPr>
        <p:txBody>
          <a:bodyPr>
            <a:noAutofit/>
          </a:bodyPr>
          <a:lstStyle/>
          <a:p>
            <a:pPr algn="just"/>
            <a:r>
              <a:rPr lang="ru-RU" sz="2000" dirty="0"/>
              <a:t>При разделении можно подготовить список продуктов, подлежащих сегрегации. Классический способ - это управление запасами раздельных товаров. Обратите внимание, что в зоне разделения может потребоваться отделить каждый тип продукта от другого из-за рисков загрязнения в документированной процедуре, вы должны определить:</a:t>
            </a:r>
          </a:p>
          <a:p>
            <a:pPr marL="342900" lvl="0" indent="-342900" algn="just">
              <a:buFont typeface="Wingdings" panose="05000000000000000000" pitchFamily="2" charset="2"/>
              <a:buChar char="Ø"/>
            </a:pPr>
            <a:r>
              <a:rPr lang="ru-RU" sz="2000" dirty="0"/>
              <a:t>Где область сегрегации в организации</a:t>
            </a:r>
          </a:p>
          <a:p>
            <a:pPr marL="342900" lvl="0" indent="-342900" algn="just">
              <a:buFont typeface="Wingdings" panose="05000000000000000000" pitchFamily="2" charset="2"/>
              <a:buChar char="Ø"/>
            </a:pPr>
            <a:r>
              <a:rPr lang="ru-RU" sz="2000" dirty="0"/>
              <a:t>Как товар будет храниться в этой зоне; здесь я имею в виду, какие операции и действия должны выполняться при перемещении несоответствующей продукции в такую зону.</a:t>
            </a:r>
          </a:p>
          <a:p>
            <a:pPr marL="342900" lvl="0" indent="-342900" algn="just">
              <a:buFont typeface="Wingdings" panose="05000000000000000000" pitchFamily="2" charset="2"/>
              <a:buChar char="Ø"/>
            </a:pPr>
            <a:r>
              <a:rPr lang="ru-RU" sz="2000" dirty="0"/>
              <a:t>Как продукты идентифицируются в этой области</a:t>
            </a:r>
          </a:p>
          <a:p>
            <a:pPr marL="342900" lvl="0" indent="-342900" algn="just">
              <a:buFont typeface="Wingdings" panose="05000000000000000000" pitchFamily="2" charset="2"/>
              <a:buChar char="Ø"/>
            </a:pPr>
            <a:r>
              <a:rPr lang="ru-RU" sz="2000" dirty="0"/>
              <a:t>Кто отвечает за управление этой областью</a:t>
            </a:r>
          </a:p>
          <a:p>
            <a:pPr algn="just"/>
            <a:r>
              <a:rPr lang="ru-RU" sz="2000" dirty="0"/>
              <a:t>Записи о сегрегации будут включать:</a:t>
            </a:r>
          </a:p>
          <a:p>
            <a:pPr marL="342900" lvl="0" indent="-342900" algn="just">
              <a:buFont typeface="Wingdings" panose="05000000000000000000" pitchFamily="2" charset="2"/>
              <a:buChar char="Ø"/>
            </a:pPr>
            <a:r>
              <a:rPr lang="ru-RU" sz="2000" dirty="0"/>
              <a:t>Список продуктов, которые хранятся в этой зоне.</a:t>
            </a:r>
          </a:p>
          <a:p>
            <a:pPr marL="342900" indent="-342900" algn="just">
              <a:buFont typeface="Wingdings" panose="05000000000000000000" pitchFamily="2" charset="2"/>
              <a:buChar char="Ø"/>
            </a:pPr>
            <a:r>
              <a:rPr lang="ru-RU" sz="2000" dirty="0"/>
              <a:t>Для каждого продукта ссылка на документально подтвержденное несоответствие.</a:t>
            </a:r>
          </a:p>
        </p:txBody>
      </p:sp>
      <p:pic>
        <p:nvPicPr>
          <p:cNvPr id="4098" name="Picture 2" descr="Am I Separated? - Feldesman Tucker Leifer Fidell LLP"/>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76000" y="459000"/>
            <a:ext cx="5760000" cy="4114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92413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8000" y="99000"/>
            <a:ext cx="5763000" cy="540000"/>
          </a:xfrm>
        </p:spPr>
        <p:txBody>
          <a:bodyPr>
            <a:noAutofit/>
          </a:bodyPr>
          <a:lstStyle/>
          <a:p>
            <a:r>
              <a:rPr lang="ru-RU" dirty="0"/>
              <a:t>Описание </a:t>
            </a:r>
            <a:r>
              <a:rPr lang="ru-RU" dirty="0" smtClean="0"/>
              <a:t>несоответствующей продукции</a:t>
            </a:r>
            <a:endParaRPr lang="ru-RU" dirty="0"/>
          </a:p>
        </p:txBody>
      </p:sp>
      <p:sp>
        <p:nvSpPr>
          <p:cNvPr id="4" name="Прямоугольник 3"/>
          <p:cNvSpPr/>
          <p:nvPr/>
        </p:nvSpPr>
        <p:spPr>
          <a:xfrm>
            <a:off x="18000" y="389300"/>
            <a:ext cx="6333800" cy="6276590"/>
          </a:xfrm>
          <a:prstGeom prst="rect">
            <a:avLst/>
          </a:prstGeom>
        </p:spPr>
        <p:txBody>
          <a:bodyPr wrap="square">
            <a:spAutoFit/>
          </a:bodyPr>
          <a:lstStyle/>
          <a:p>
            <a:pPr indent="228600" algn="just">
              <a:lnSpc>
                <a:spcPct val="115000"/>
              </a:lnSpc>
              <a:spcAft>
                <a:spcPts val="1000"/>
              </a:spcAft>
            </a:pPr>
            <a:r>
              <a:rPr lang="ru-RU" dirty="0">
                <a:ea typeface="Calibri" panose="020F0502020204030204" pitchFamily="34" charset="0"/>
                <a:cs typeface="Times New Roman" panose="02020603050405020304" pitchFamily="18" charset="0"/>
              </a:rPr>
              <a:t>После обнаружения несоответствия необходимо предоставить его описание. Первым шагом эффективного описания и характеристики несоответствия является предоставление его четкого и фактического описания с использованием слов и терминов, которые используются и известны в организации, связаны с типом медицинского изделия и могут быть поняты внутренними и внешними заинтересованные стороны. При определении того, какие данные и информация следует использовать для описания несоответствия, необходимо учитывать следующие вопросы:</a:t>
            </a:r>
            <a:endParaRPr lang="ru-RU" sz="1400" dirty="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Информация о регистрируемом несоответствии должна быть точной.</a:t>
            </a:r>
            <a:endParaRPr lang="ru-RU" sz="1400" dirty="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Информация должна включать ссылки на соответствующие записи, образцы и процедуры.</a:t>
            </a:r>
            <a:endParaRPr lang="ru-RU" sz="1400" dirty="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Информация должна включать информацию и отчеты лица или стороны, обнаружившей несоответствие.</a:t>
            </a:r>
            <a:endParaRPr lang="ru-RU" sz="1400" dirty="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ru-RU" dirty="0">
                <a:ea typeface="Calibri" panose="020F0502020204030204" pitchFamily="34" charset="0"/>
                <a:cs typeface="Times New Roman" panose="02020603050405020304" pitchFamily="18" charset="0"/>
              </a:rPr>
              <a:t>Информация должна содержать подробную информацию о пользователе и местонахождении несоответствующего медицинского изделия.</a:t>
            </a:r>
            <a:endParaRPr lang="ru-RU" dirty="0"/>
          </a:p>
        </p:txBody>
      </p:sp>
      <p:pic>
        <p:nvPicPr>
          <p:cNvPr id="5122" name="Picture 2" descr="Separation stock illustration. Illustration of brick - 211447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7900" y="504000"/>
            <a:ext cx="5723100" cy="4292325"/>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8812549" y="6542779"/>
            <a:ext cx="3379451" cy="246221"/>
          </a:xfrm>
          <a:prstGeom prst="rect">
            <a:avLst/>
          </a:prstGeom>
        </p:spPr>
        <p:txBody>
          <a:bodyPr wrap="none">
            <a:spAutoFit/>
          </a:bodyPr>
          <a:lstStyle/>
          <a:p>
            <a:r>
              <a:rPr lang="ru-RU" sz="1000" dirty="0"/>
              <a:t>https://thumbs.dreamstime.com/b/separation-21144793.jpg</a:t>
            </a:r>
          </a:p>
        </p:txBody>
      </p:sp>
    </p:spTree>
    <p:extLst>
      <p:ext uri="{BB962C8B-B14F-4D97-AF65-F5344CB8AC3E}">
        <p14:creationId xmlns:p14="http://schemas.microsoft.com/office/powerpoint/2010/main" val="33621211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11000" y="234000"/>
            <a:ext cx="11925000" cy="6255000"/>
          </a:xfrm>
        </p:spPr>
        <p:txBody>
          <a:bodyPr>
            <a:noAutofit/>
          </a:bodyPr>
          <a:lstStyle/>
          <a:p>
            <a:pPr algn="just"/>
            <a:r>
              <a:rPr lang="ru-RU" sz="1900" dirty="0"/>
              <a:t>Документирование несоответствия должно быть подтверждено объективными доказательствами, которые продемонстрируют и объяснят, что именно было обнаружено или не обнаружено, на примерах. Организация может определить в документированной процедуре, какие данные и информация о несоответствии должны быть зарегистрированы, но в любом случае включают следующие типы данных и информации:</a:t>
            </a:r>
          </a:p>
          <a:p>
            <a:pPr marL="342900" lvl="0" indent="-342900" algn="just">
              <a:buFont typeface="Wingdings" panose="05000000000000000000" pitchFamily="2" charset="2"/>
              <a:buChar char="Ø"/>
            </a:pPr>
            <a:r>
              <a:rPr lang="ru-RU" sz="1900" dirty="0"/>
              <a:t>Точная идентификация задействованного медицинского устройства: название продукта, модель, номер по каталогу, серийный номер, номер партии, дата изготовления, версия и функция.</a:t>
            </a:r>
          </a:p>
          <a:p>
            <a:pPr marL="342900" lvl="0" indent="-342900" algn="just">
              <a:buFont typeface="Wingdings" panose="05000000000000000000" pitchFamily="2" charset="2"/>
              <a:buChar char="Ø"/>
            </a:pPr>
            <a:r>
              <a:rPr lang="ru-RU" sz="1900" dirty="0"/>
              <a:t>Идентификация лица, обнаружившего это (сотрудник, клиент, поставщик, регулирующий орган и т. Д.)</a:t>
            </a:r>
          </a:p>
          <a:p>
            <a:pPr marL="342900" lvl="0" indent="-342900" algn="just">
              <a:buFont typeface="Wingdings" panose="05000000000000000000" pitchFamily="2" charset="2"/>
              <a:buChar char="Ø"/>
            </a:pPr>
            <a:r>
              <a:rPr lang="ru-RU" sz="1900" dirty="0"/>
              <a:t>Время, дата и место получения или обнаружения несоответствия</a:t>
            </a:r>
          </a:p>
          <a:p>
            <a:pPr marL="342900" lvl="0" indent="-342900" algn="just">
              <a:buFont typeface="Wingdings" panose="05000000000000000000" pitchFamily="2" charset="2"/>
              <a:buChar char="Ø"/>
            </a:pPr>
            <a:r>
              <a:rPr lang="ru-RU" sz="1900" dirty="0"/>
              <a:t>Идентификация лица, ответственного за обращение с несоответствующей продукцией - это может быть физическое лицо или комитет.</a:t>
            </a:r>
          </a:p>
          <a:p>
            <a:pPr marL="342900" lvl="0" indent="-342900" algn="just">
              <a:buFont typeface="Wingdings" panose="05000000000000000000" pitchFamily="2" charset="2"/>
              <a:buChar char="Ø"/>
            </a:pPr>
            <a:r>
              <a:rPr lang="ru-RU" sz="1900" dirty="0"/>
              <a:t>Тип несоответствия (производственная ошибка, жалоба клиента, ошибка поставщика и т. Д.)</a:t>
            </a:r>
          </a:p>
          <a:p>
            <a:pPr marL="342900" lvl="0" indent="-342900" algn="just">
              <a:buFont typeface="Wingdings" panose="05000000000000000000" pitchFamily="2" charset="2"/>
              <a:buChar char="Ø"/>
            </a:pPr>
            <a:r>
              <a:rPr lang="ru-RU" sz="1900" dirty="0"/>
              <a:t>Количества, которые были определены как несоответствующие</a:t>
            </a:r>
          </a:p>
          <a:p>
            <a:pPr marL="342900" lvl="0" indent="-342900" algn="just">
              <a:buFont typeface="Wingdings" panose="05000000000000000000" pitchFamily="2" charset="2"/>
              <a:buChar char="Ø"/>
            </a:pPr>
            <a:r>
              <a:rPr lang="ru-RU" sz="1900" dirty="0"/>
              <a:t>Конкретная область, в которой было обнаружено несоответствие или связанное с продуктом (цех, производственный цех, оборудование и т. Д.)</a:t>
            </a:r>
          </a:p>
          <a:p>
            <a:pPr marL="342900" lvl="0" indent="-342900" algn="just">
              <a:buFont typeface="Wingdings" panose="05000000000000000000" pitchFamily="2" charset="2"/>
              <a:buChar char="Ø"/>
            </a:pPr>
            <a:r>
              <a:rPr lang="ru-RU" sz="1900" dirty="0"/>
              <a:t>Описание несоответствия (например, почему оно не соответствует требованиям - вы можете написать здесь дословное описание или даже приложить другие документы)</a:t>
            </a:r>
          </a:p>
          <a:p>
            <a:pPr marL="342900" lvl="0" indent="-342900" algn="just">
              <a:buFont typeface="Wingdings" panose="05000000000000000000" pitchFamily="2" charset="2"/>
              <a:buChar char="Ø"/>
            </a:pPr>
            <a:r>
              <a:rPr lang="ru-RU" sz="1900" dirty="0"/>
              <a:t>Немедленное лечение, которое было применено к этому вопросу</a:t>
            </a:r>
          </a:p>
          <a:p>
            <a:pPr marL="342900" lvl="0" indent="-342900" algn="just">
              <a:buFont typeface="Wingdings" panose="05000000000000000000" pitchFamily="2" charset="2"/>
              <a:buChar char="Ø"/>
            </a:pPr>
            <a:r>
              <a:rPr lang="ru-RU" sz="1900" dirty="0"/>
              <a:t>независимо от исправления)</a:t>
            </a:r>
          </a:p>
          <a:p>
            <a:pPr marL="342900" indent="-342900" algn="just">
              <a:buFont typeface="Wingdings" panose="05000000000000000000" pitchFamily="2" charset="2"/>
              <a:buChar char="Ø"/>
            </a:pPr>
            <a:r>
              <a:rPr lang="ru-RU" sz="1900" dirty="0"/>
              <a:t>Ссылка на документальные свидетельства</a:t>
            </a:r>
          </a:p>
        </p:txBody>
      </p:sp>
    </p:spTree>
    <p:extLst>
      <p:ext uri="{BB962C8B-B14F-4D97-AF65-F5344CB8AC3E}">
        <p14:creationId xmlns:p14="http://schemas.microsoft.com/office/powerpoint/2010/main" val="161168416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564000" y="144000"/>
            <a:ext cx="9990000" cy="1655762"/>
          </a:xfrm>
        </p:spPr>
        <p:txBody>
          <a:bodyPr/>
          <a:lstStyle/>
          <a:p>
            <a:r>
              <a:rPr lang="ru-RU" dirty="0"/>
              <a:t>Расследование и выявление первопричины несоответствия</a:t>
            </a:r>
          </a:p>
          <a:p>
            <a:endParaRPr lang="ru-RU" dirty="0"/>
          </a:p>
        </p:txBody>
      </p:sp>
      <p:sp>
        <p:nvSpPr>
          <p:cNvPr id="4" name="Прямоугольник 3"/>
          <p:cNvSpPr/>
          <p:nvPr/>
        </p:nvSpPr>
        <p:spPr>
          <a:xfrm>
            <a:off x="145500" y="594000"/>
            <a:ext cx="12046500" cy="5985741"/>
          </a:xfrm>
          <a:prstGeom prst="rect">
            <a:avLst/>
          </a:prstGeom>
        </p:spPr>
        <p:txBody>
          <a:bodyPr wrap="square">
            <a:spAutoFit/>
          </a:bodyPr>
          <a:lstStyle/>
          <a:p>
            <a:pPr indent="449580" algn="just">
              <a:lnSpc>
                <a:spcPct val="115000"/>
              </a:lnSpc>
              <a:spcAft>
                <a:spcPts val="1000"/>
              </a:spcAft>
            </a:pPr>
            <a:r>
              <a:rPr lang="ru-RU" dirty="0">
                <a:ea typeface="Calibri" panose="020F0502020204030204" pitchFamily="34" charset="0"/>
                <a:cs typeface="Times New Roman" panose="02020603050405020304" pitchFamily="18" charset="0"/>
              </a:rPr>
              <a:t>Когда несоответствие обнаруживается и сообщается, оно должно быть расследовано, и требуется методически выявить и исправить или устранить его основную причину. Цель исследования также поможет определить степень несоответствия. Настоящая причина несоответствия может быть неочевидной</a:t>
            </a:r>
            <a:r>
              <a:rPr lang="ru-RU" dirty="0" smtClean="0">
                <a:ea typeface="Calibri" panose="020F0502020204030204" pitchFamily="34" charset="0"/>
                <a:cs typeface="Times New Roman" panose="02020603050405020304" pitchFamily="18" charset="0"/>
              </a:rPr>
              <a:t>.</a:t>
            </a:r>
            <a:endParaRPr lang="ru-RU" sz="1400" dirty="0">
              <a:ea typeface="Calibri" panose="020F0502020204030204" pitchFamily="34" charset="0"/>
              <a:cs typeface="Times New Roman" panose="02020603050405020304" pitchFamily="18" charset="0"/>
            </a:endParaRPr>
          </a:p>
          <a:p>
            <a:pPr indent="449580" algn="just">
              <a:lnSpc>
                <a:spcPct val="115000"/>
              </a:lnSpc>
              <a:spcAft>
                <a:spcPts val="1000"/>
              </a:spcAft>
            </a:pPr>
            <a:r>
              <a:rPr lang="ru-RU" dirty="0">
                <a:ea typeface="Calibri" panose="020F0502020204030204" pitchFamily="34" charset="0"/>
                <a:cs typeface="Times New Roman" panose="02020603050405020304" pitchFamily="18" charset="0"/>
              </a:rPr>
              <a:t>Цель состоит в том, чтобы определить настоящую причину несоответствия: какие элементы процесса ответственны за несоответствие, и понять цепочку событий, которые привели к несоответствию, и полностью предотвратить повторение проблемы путем анализа событий и факторов, которые привели к несоответствию. на несоответствие и определение того, какие элементы процесса отклонялись от своих требований, были ответственны за несоответствие или повлияли на качество процесса или продукта. Расследование также может указать на наличие более одной причины несоответствия.</a:t>
            </a:r>
            <a:endParaRPr lang="ru-RU" sz="1400" dirty="0">
              <a:ea typeface="Calibri" panose="020F0502020204030204" pitchFamily="34" charset="0"/>
              <a:cs typeface="Times New Roman" panose="02020603050405020304" pitchFamily="18" charset="0"/>
            </a:endParaRPr>
          </a:p>
          <a:p>
            <a:pPr algn="just"/>
            <a:r>
              <a:rPr lang="ru-RU" dirty="0">
                <a:ea typeface="Calibri" panose="020F0502020204030204" pitchFamily="34" charset="0"/>
                <a:cs typeface="Times New Roman" panose="02020603050405020304" pitchFamily="18" charset="0"/>
              </a:rPr>
              <a:t>Несоответствие предполагает, что набор процессов или их результаты не удовлетворяют их ожиданиям, а их требования не выполняются. Можно сказать, что вам необходимо понять последовательность событий или сочетаний условий, которые привели к несоответствию. Источник несоответствия может проявляться в различных элементах системы менеджмента качества: продукте, процессе, машине, сотруднике, поставщике или инфраструктуре. Основная причина относится к отклонениям в заранее определенных условиях процесса в его предполагаемой среде. Одна или несколько основных причин могут привести к несоответствию. Эти условия не были доступны на момент реализации из-за определенной последовательности событий. Эти комбинации событий и условий создавали отклонения, которые влияли на процесс и его результаты. Причина отклонения от этих условий должна быть выявлена </a:t>
            </a:r>
            <a:r>
              <a:rPr lang="ru-RU" dirty="0">
                <a:ea typeface="Calibri" panose="020F0502020204030204" pitchFamily="34" charset="0"/>
              </a:rPr>
              <a:t>​​</a:t>
            </a:r>
            <a:r>
              <a:rPr lang="ru-RU" dirty="0">
                <a:ea typeface="Calibri" panose="020F0502020204030204" pitchFamily="34" charset="0"/>
                <a:cs typeface="Bahnschrift Light"/>
              </a:rPr>
              <a:t>и</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понятна</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Выявление</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и</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исправление</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или</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устранение</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этих</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факторов</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или</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условий</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предотвратит</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повторение</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несоответствия</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Другими</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словами</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устранение</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проблемы</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должно</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предотвратить</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повторение</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всей</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a:rPr>
              <a:t>последовательности</a:t>
            </a:r>
            <a:r>
              <a:rPr lang="ru-RU" dirty="0">
                <a:ea typeface="Calibri" panose="020F0502020204030204" pitchFamily="34" charset="0"/>
                <a:cs typeface="Times New Roman" panose="02020603050405020304" pitchFamily="18" charset="0"/>
              </a:rPr>
              <a:t> событий. </a:t>
            </a:r>
            <a:endParaRPr lang="ru-RU" dirty="0"/>
          </a:p>
        </p:txBody>
      </p:sp>
    </p:spTree>
    <p:extLst>
      <p:ext uri="{BB962C8B-B14F-4D97-AF65-F5344CB8AC3E}">
        <p14:creationId xmlns:p14="http://schemas.microsoft.com/office/powerpoint/2010/main" val="26128032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11000" y="234000"/>
            <a:ext cx="6255000" cy="540000"/>
          </a:xfrm>
        </p:spPr>
        <p:txBody>
          <a:bodyPr>
            <a:noAutofit/>
          </a:bodyPr>
          <a:lstStyle/>
          <a:p>
            <a:pPr algn="just"/>
            <a:r>
              <a:rPr lang="ru-RU" dirty="0"/>
              <a:t>Расследование первопричины должно привести к четырем основным выводам:</a:t>
            </a:r>
          </a:p>
          <a:p>
            <a:pPr algn="just"/>
            <a:r>
              <a:rPr lang="ru-RU" dirty="0"/>
              <a:t>1. Причина несоответствия, которую необходимо устранить. Какие условия или параметры не достигли своих целей. Это важно, потому что это различие между причиной несоответствия и его симптомами.</a:t>
            </a:r>
          </a:p>
          <a:p>
            <a:pPr algn="just"/>
            <a:r>
              <a:rPr lang="ru-RU" dirty="0"/>
              <a:t>2. Серьезность несоответствия - сколько ресурсов необходимо вложить, чтобы устранить основную причину.</a:t>
            </a:r>
          </a:p>
          <a:p>
            <a:pPr algn="just"/>
            <a:r>
              <a:rPr lang="ru-RU" dirty="0"/>
              <a:t>3. Влияние несоответствия - Какие другие продукты, элементы или области могли быть затронуты этим несоответствием.</a:t>
            </a:r>
          </a:p>
          <a:p>
            <a:pPr algn="just"/>
            <a:r>
              <a:rPr lang="ru-RU" dirty="0"/>
              <a:t>4. Возникновение - сколько раз произошло несоответствие или вероятность его повторения.</a:t>
            </a:r>
          </a:p>
        </p:txBody>
      </p:sp>
      <p:pic>
        <p:nvPicPr>
          <p:cNvPr id="6146" name="Picture 2" descr="How to Conduct an HR Investigation - BambooHR Blo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6200" y="489301"/>
            <a:ext cx="5719600" cy="42897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4" name="Прямоугольник 3"/>
          <p:cNvSpPr/>
          <p:nvPr/>
        </p:nvSpPr>
        <p:spPr>
          <a:xfrm>
            <a:off x="6358900" y="6444000"/>
            <a:ext cx="6096000" cy="230832"/>
          </a:xfrm>
          <a:prstGeom prst="rect">
            <a:avLst/>
          </a:prstGeom>
        </p:spPr>
        <p:txBody>
          <a:bodyPr>
            <a:spAutoFit/>
          </a:bodyPr>
          <a:lstStyle/>
          <a:p>
            <a:r>
              <a:rPr lang="ru-RU" sz="900" dirty="0"/>
              <a:t>https://www.bamboohr.com/blog/wp-content/uploads/How-to-Conduct-an-HR-Investigation_Blog_Image_700x525-1.png</a:t>
            </a:r>
          </a:p>
        </p:txBody>
      </p:sp>
    </p:spTree>
    <p:extLst>
      <p:ext uri="{BB962C8B-B14F-4D97-AF65-F5344CB8AC3E}">
        <p14:creationId xmlns:p14="http://schemas.microsoft.com/office/powerpoint/2010/main" val="2631582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56000" y="369000"/>
            <a:ext cx="11925000" cy="6075000"/>
          </a:xfrm>
        </p:spPr>
        <p:txBody>
          <a:bodyPr>
            <a:normAutofit fontScale="85000" lnSpcReduction="20000"/>
          </a:bodyPr>
          <a:lstStyle/>
          <a:p>
            <a:pPr algn="just"/>
            <a:r>
              <a:rPr lang="ru-RU" sz="2800" dirty="0"/>
              <a:t>Осознав это, вам, возможно, потребуется выполнить следующие действия</a:t>
            </a:r>
            <a:r>
              <a:rPr lang="ru-RU" sz="2800" dirty="0" smtClean="0"/>
              <a:t>:</a:t>
            </a:r>
            <a:endParaRPr lang="en-US" sz="2800" dirty="0" smtClean="0"/>
          </a:p>
          <a:p>
            <a:pPr algn="just"/>
            <a:endParaRPr lang="ru-RU" sz="2800" dirty="0"/>
          </a:p>
          <a:p>
            <a:pPr marL="342900" lvl="0" indent="-342900" algn="just">
              <a:buFont typeface="Wingdings" panose="05000000000000000000" pitchFamily="2" charset="2"/>
              <a:buChar char="Ø"/>
            </a:pPr>
            <a:r>
              <a:rPr lang="ru-RU" dirty="0"/>
              <a:t>Определение проблемы и понимание того, какая цель не была достигнута. Характеристика проблемы должна быть количественной или качественной в зависимости от нежелательных результатов.</a:t>
            </a:r>
          </a:p>
          <a:p>
            <a:pPr marL="342900" lvl="0" indent="-342900" algn="just">
              <a:buFont typeface="Wingdings" panose="05000000000000000000" pitchFamily="2" charset="2"/>
              <a:buChar char="Ø"/>
            </a:pPr>
            <a:r>
              <a:rPr lang="ru-RU" dirty="0"/>
              <a:t>Сбор данных, информации и фактов, связанных с проблемой, что облегчит эффективный анализ, позволяющий оценить ситуацию.</a:t>
            </a:r>
          </a:p>
          <a:p>
            <a:pPr marL="342900" lvl="0" indent="-342900" algn="just">
              <a:buFont typeface="Wingdings" panose="05000000000000000000" pitchFamily="2" charset="2"/>
              <a:buChar char="Ø"/>
            </a:pPr>
            <a:r>
              <a:rPr lang="ru-RU" dirty="0"/>
              <a:t>Определение критериев, которые помогут в оценке ситуации.</a:t>
            </a:r>
          </a:p>
          <a:p>
            <a:pPr marL="342900" lvl="0" indent="-342900" algn="just">
              <a:buFont typeface="Wingdings" panose="05000000000000000000" pitchFamily="2" charset="2"/>
              <a:buChar char="Ø"/>
            </a:pPr>
            <a:r>
              <a:rPr lang="ru-RU" dirty="0"/>
              <a:t>Анализ процесса и действий, относящихся к несоответствию.</a:t>
            </a:r>
          </a:p>
          <a:p>
            <a:pPr marL="342900" lvl="0" indent="-342900" algn="just">
              <a:buFont typeface="Wingdings" panose="05000000000000000000" pitchFamily="2" charset="2"/>
              <a:buChar char="Ø"/>
            </a:pPr>
            <a:r>
              <a:rPr lang="ru-RU" dirty="0"/>
              <a:t>Связывание собранных данных, информации и фактов с операциями и действиями процесса.</a:t>
            </a:r>
          </a:p>
          <a:p>
            <a:pPr marL="342900" lvl="0" indent="-342900" algn="just">
              <a:buFont typeface="Wingdings" panose="05000000000000000000" pitchFamily="2" charset="2"/>
              <a:buChar char="Ø"/>
            </a:pPr>
            <a:r>
              <a:rPr lang="ru-RU" dirty="0"/>
              <a:t>Понимание того, какое действие или операция вызвали проблему.</a:t>
            </a:r>
          </a:p>
          <a:p>
            <a:pPr marL="342900" lvl="0" indent="-342900" algn="just">
              <a:buFont typeface="Wingdings" panose="05000000000000000000" pitchFamily="2" charset="2"/>
              <a:buChar char="Ø"/>
            </a:pPr>
            <a:r>
              <a:rPr lang="ru-RU" dirty="0"/>
              <a:t>Анализируя условия и факторы, влияющие на деятельность, можно выделить следующие основные типы:</a:t>
            </a:r>
          </a:p>
          <a:p>
            <a:pPr marL="342900" lvl="0" indent="-342900" algn="just">
              <a:buFont typeface="Arial" panose="020B0604020202020204" pitchFamily="34" charset="0"/>
              <a:buChar char="•"/>
            </a:pPr>
            <a:r>
              <a:rPr lang="ru-RU" dirty="0"/>
              <a:t>Условия относительно входов процесса</a:t>
            </a:r>
          </a:p>
          <a:p>
            <a:pPr marL="342900" lvl="0" indent="-342900" algn="just">
              <a:buFont typeface="Arial" panose="020B0604020202020204" pitchFamily="34" charset="0"/>
              <a:buChar char="•"/>
            </a:pPr>
            <a:r>
              <a:rPr lang="ru-RU" dirty="0"/>
              <a:t>Условия относительно планирования процесса</a:t>
            </a:r>
          </a:p>
          <a:p>
            <a:pPr marL="342900" lvl="0" indent="-342900" algn="just">
              <a:buFont typeface="Arial" panose="020B0604020202020204" pitchFamily="34" charset="0"/>
              <a:buChar char="•"/>
            </a:pPr>
            <a:r>
              <a:rPr lang="ru-RU" dirty="0"/>
              <a:t>Условия в отношении ресурсов, поддерживающих процесс (компетенция, знания, документированная информация, инфраструктуры)</a:t>
            </a:r>
          </a:p>
          <a:p>
            <a:pPr marL="342900" lvl="0" indent="-342900" algn="just">
              <a:buFont typeface="Arial" panose="020B0604020202020204" pitchFamily="34" charset="0"/>
              <a:buChar char="•"/>
            </a:pPr>
            <a:r>
              <a:rPr lang="ru-RU" dirty="0"/>
              <a:t>Условия относительно контроля процесса</a:t>
            </a:r>
          </a:p>
          <a:p>
            <a:pPr marL="342900" lvl="0" indent="-342900" algn="just">
              <a:buFont typeface="Wingdings" panose="05000000000000000000" pitchFamily="2" charset="2"/>
              <a:buChar char="Ø"/>
            </a:pPr>
            <a:r>
              <a:rPr lang="ru-RU" dirty="0"/>
              <a:t>Понимание влияния этих условий и факторов.</a:t>
            </a:r>
          </a:p>
          <a:p>
            <a:pPr marL="342900" indent="-342900" algn="just">
              <a:buFont typeface="Wingdings" panose="05000000000000000000" pitchFamily="2" charset="2"/>
              <a:buChar char="Ø"/>
            </a:pPr>
            <a:r>
              <a:rPr lang="ru-RU" dirty="0"/>
              <a:t>Выявление основной причины несоответствия.</a:t>
            </a:r>
          </a:p>
        </p:txBody>
      </p:sp>
    </p:spTree>
    <p:extLst>
      <p:ext uri="{BB962C8B-B14F-4D97-AF65-F5344CB8AC3E}">
        <p14:creationId xmlns:p14="http://schemas.microsoft.com/office/powerpoint/2010/main" val="17646413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01000" y="594000"/>
            <a:ext cx="5445000" cy="5940000"/>
          </a:xfrm>
        </p:spPr>
        <p:txBody>
          <a:bodyPr>
            <a:normAutofit/>
          </a:bodyPr>
          <a:lstStyle/>
          <a:p>
            <a:pPr algn="just"/>
            <a:r>
              <a:rPr lang="ru-RU" sz="2000" dirty="0"/>
              <a:t>Организация может определить и реализовать план расследования. Выходные данные по управлению рисками могут помочь вам оценить серьезность несоответствия и необходимость контроля над ним. Расследование, его выводы и заключения будут задокументированы. Расследование, его результаты и заключения будут проводиться в соответствии с установленным и задокументированным методом, а его результаты должны быть зарегистрированы. Как только причина установлена, все соответствующие стороны и органы должны быть уведомлены, чтобы разрешить последующее лечение несоответствия. Вы можете реализовать и использовать различные методы для определения первопричины: гистограммы, диаграммы «рыбьи кости», использование анализа пяти </a:t>
            </a:r>
            <a:r>
              <a:rPr lang="en-US" sz="2000" dirty="0"/>
              <a:t>Why</a:t>
            </a:r>
            <a:r>
              <a:rPr lang="ru-RU" sz="2000" dirty="0"/>
              <a:t>`</a:t>
            </a:r>
            <a:r>
              <a:rPr lang="en-US" sz="2000" dirty="0"/>
              <a:t>s</a:t>
            </a:r>
            <a:r>
              <a:rPr lang="ru-RU" sz="2000" dirty="0"/>
              <a:t>, статистический анализ, корреляционные диаграммы и т. Д.</a:t>
            </a:r>
          </a:p>
          <a:p>
            <a:endParaRPr lang="ru-RU" sz="2000" dirty="0"/>
          </a:p>
        </p:txBody>
      </p:sp>
      <p:pic>
        <p:nvPicPr>
          <p:cNvPr id="7170" name="Picture 2" descr="Organization Theory - Open-systems theory, Basic organizational  characteristics, Organizational theory in the 1980s and 1990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616300"/>
            <a:ext cx="5580000" cy="53408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7986000" y="6410889"/>
            <a:ext cx="6096000" cy="246221"/>
          </a:xfrm>
          <a:prstGeom prst="rect">
            <a:avLst/>
          </a:prstGeom>
        </p:spPr>
        <p:txBody>
          <a:bodyPr>
            <a:spAutoFit/>
          </a:bodyPr>
          <a:lstStyle/>
          <a:p>
            <a:r>
              <a:rPr lang="ru-RU" sz="1000" dirty="0"/>
              <a:t>https://www.referenceforbusiness.com/photos/organization-theory-106.jpg</a:t>
            </a:r>
          </a:p>
        </p:txBody>
      </p:sp>
    </p:spTree>
    <p:extLst>
      <p:ext uri="{BB962C8B-B14F-4D97-AF65-F5344CB8AC3E}">
        <p14:creationId xmlns:p14="http://schemas.microsoft.com/office/powerpoint/2010/main" val="40741734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04000" y="99000"/>
            <a:ext cx="8195300" cy="720000"/>
          </a:xfrm>
        </p:spPr>
        <p:txBody>
          <a:bodyPr>
            <a:normAutofit/>
          </a:bodyPr>
          <a:lstStyle/>
          <a:p>
            <a:r>
              <a:rPr lang="ru-RU" dirty="0"/>
              <a:t>Оценка несоответствия и несоответствующей продукции</a:t>
            </a:r>
          </a:p>
        </p:txBody>
      </p:sp>
      <p:sp>
        <p:nvSpPr>
          <p:cNvPr id="4" name="Прямоугольник 3"/>
          <p:cNvSpPr/>
          <p:nvPr/>
        </p:nvSpPr>
        <p:spPr>
          <a:xfrm>
            <a:off x="0" y="459000"/>
            <a:ext cx="12010100" cy="6173550"/>
          </a:xfrm>
          <a:prstGeom prst="rect">
            <a:avLst/>
          </a:prstGeom>
        </p:spPr>
        <p:txBody>
          <a:bodyPr wrap="square">
            <a:spAutoFit/>
          </a:bodyPr>
          <a:lstStyle/>
          <a:p>
            <a:pPr indent="449580" algn="just">
              <a:lnSpc>
                <a:spcPct val="115000"/>
              </a:lnSpc>
              <a:spcAft>
                <a:spcPts val="1000"/>
              </a:spcAft>
            </a:pPr>
            <a:r>
              <a:rPr lang="ru-RU" sz="1900" dirty="0">
                <a:ea typeface="Calibri" panose="020F0502020204030204" pitchFamily="34" charset="0"/>
                <a:cs typeface="Times New Roman" panose="02020603050405020304" pitchFamily="18" charset="0"/>
              </a:rPr>
              <a:t>После выявления несоответствующего продукта вы должны оценить его влияние на различные элементы системы менеджмента качества. Оценка основана на оценке того, какое требование не было выполнено:</a:t>
            </a:r>
          </a:p>
          <a:p>
            <a:pPr marL="342900" marR="0" lvl="0" indent="-342900" algn="just">
              <a:lnSpc>
                <a:spcPct val="115000"/>
              </a:lnSpc>
              <a:spcBef>
                <a:spcPts val="0"/>
              </a:spcBef>
              <a:spcAft>
                <a:spcPts val="0"/>
              </a:spcAft>
              <a:buFont typeface="Wingdings" panose="05000000000000000000" pitchFamily="2" charset="2"/>
              <a:buChar char=""/>
            </a:pPr>
            <a:r>
              <a:rPr lang="ru-RU" sz="1900" dirty="0">
                <a:ea typeface="Calibri" panose="020F0502020204030204" pitchFamily="34" charset="0"/>
                <a:cs typeface="Times New Roman" panose="02020603050405020304" pitchFamily="18" charset="0"/>
              </a:rPr>
              <a:t>Требования, относящиеся к предполагаемому использованию медицинских устройств.</a:t>
            </a:r>
          </a:p>
          <a:p>
            <a:pPr marL="342900" marR="0" lvl="0" indent="-342900" algn="just">
              <a:lnSpc>
                <a:spcPct val="115000"/>
              </a:lnSpc>
              <a:spcBef>
                <a:spcPts val="0"/>
              </a:spcBef>
              <a:spcAft>
                <a:spcPts val="0"/>
              </a:spcAft>
              <a:buFont typeface="Wingdings" panose="05000000000000000000" pitchFamily="2" charset="2"/>
              <a:buChar char=""/>
            </a:pPr>
            <a:r>
              <a:rPr lang="ru-RU" sz="1900" dirty="0">
                <a:ea typeface="Calibri" panose="020F0502020204030204" pitchFamily="34" charset="0"/>
                <a:cs typeface="Times New Roman" panose="02020603050405020304" pitchFamily="18" charset="0"/>
              </a:rPr>
              <a:t>Требования, относящиеся к безопасности медицинского изделия.</a:t>
            </a:r>
          </a:p>
          <a:p>
            <a:pPr marL="342900" marR="0" lvl="0" indent="-342900" algn="just">
              <a:lnSpc>
                <a:spcPct val="115000"/>
              </a:lnSpc>
              <a:spcBef>
                <a:spcPts val="0"/>
              </a:spcBef>
              <a:spcAft>
                <a:spcPts val="0"/>
              </a:spcAft>
              <a:buFont typeface="Wingdings" panose="05000000000000000000" pitchFamily="2" charset="2"/>
              <a:buChar char=""/>
            </a:pPr>
            <a:r>
              <a:rPr lang="ru-RU" sz="1900" dirty="0">
                <a:ea typeface="Calibri" panose="020F0502020204030204" pitchFamily="34" charset="0"/>
                <a:cs typeface="Times New Roman" panose="02020603050405020304" pitchFamily="18" charset="0"/>
              </a:rPr>
              <a:t>Нормативные требования</a:t>
            </a:r>
          </a:p>
          <a:p>
            <a:pPr marL="342900" marR="0" lvl="0" indent="-342900" algn="just">
              <a:lnSpc>
                <a:spcPct val="115000"/>
              </a:lnSpc>
              <a:spcBef>
                <a:spcPts val="0"/>
              </a:spcBef>
              <a:spcAft>
                <a:spcPts val="1000"/>
              </a:spcAft>
              <a:buFont typeface="Wingdings" panose="05000000000000000000" pitchFamily="2" charset="2"/>
              <a:buChar char=""/>
            </a:pPr>
            <a:r>
              <a:rPr lang="ru-RU" sz="1900" dirty="0">
                <a:ea typeface="Calibri" panose="020F0502020204030204" pitchFamily="34" charset="0"/>
                <a:cs typeface="Times New Roman" panose="02020603050405020304" pitchFamily="18" charset="0"/>
              </a:rPr>
              <a:t>ISO 13485 или другие применимые стандартные требования</a:t>
            </a:r>
          </a:p>
          <a:p>
            <a:pPr indent="228600" algn="just">
              <a:lnSpc>
                <a:spcPct val="115000"/>
              </a:lnSpc>
              <a:spcAft>
                <a:spcPts val="1000"/>
              </a:spcAft>
            </a:pPr>
            <a:r>
              <a:rPr lang="ru-RU" sz="1900" dirty="0">
                <a:ea typeface="Calibri" panose="020F0502020204030204" pitchFamily="34" charset="0"/>
                <a:cs typeface="Times New Roman" panose="02020603050405020304" pitchFamily="18" charset="0"/>
              </a:rPr>
              <a:t>После определения того, какие требования не выполняются, необходимо оценить и понять влияние несоответствия на СМК:</a:t>
            </a:r>
          </a:p>
          <a:p>
            <a:pPr marL="342900" marR="0" lvl="0" indent="-342900" algn="just">
              <a:lnSpc>
                <a:spcPct val="115000"/>
              </a:lnSpc>
              <a:spcBef>
                <a:spcPts val="0"/>
              </a:spcBef>
              <a:spcAft>
                <a:spcPts val="0"/>
              </a:spcAft>
              <a:buFont typeface="Wingdings" panose="05000000000000000000" pitchFamily="2" charset="2"/>
              <a:buChar char=""/>
            </a:pPr>
            <a:r>
              <a:rPr lang="ru-RU" sz="1900" dirty="0">
                <a:ea typeface="Calibri" panose="020F0502020204030204" pitchFamily="34" charset="0"/>
                <a:cs typeface="Times New Roman" panose="02020603050405020304" pitchFamily="18" charset="0"/>
              </a:rPr>
              <a:t>Прямое воздействие, которое может изменить или повредить предполагаемое использование, производительность, безопасность и соответствие Медицинского устройства нормативным требованиям. Здесь мы сталкиваемся с несоответствиями, связанными, например, с безопасностью медицинского устройства, конструкцией медицинского устройства, процессами его реализации, мониторингом и измерениями, оборудованием для мониторинга и измерения.</a:t>
            </a:r>
          </a:p>
          <a:p>
            <a:pPr marL="342900" marR="0" lvl="0" indent="-342900" algn="just">
              <a:lnSpc>
                <a:spcPct val="115000"/>
              </a:lnSpc>
              <a:spcBef>
                <a:spcPts val="0"/>
              </a:spcBef>
              <a:spcAft>
                <a:spcPts val="1000"/>
              </a:spcAft>
              <a:buFont typeface="Wingdings" panose="05000000000000000000" pitchFamily="2" charset="2"/>
              <a:buChar char=""/>
            </a:pPr>
            <a:r>
              <a:rPr lang="ru-RU" sz="1900" dirty="0">
                <a:ea typeface="Calibri" panose="020F0502020204030204" pitchFamily="34" charset="0"/>
                <a:cs typeface="Times New Roman" panose="02020603050405020304" pitchFamily="18" charset="0"/>
              </a:rPr>
              <a:t>Косвенное воздействие, которое не позволит поддерживающим операциям QMS обеспечить необходимые условия и инструменты качества для достижения соответствия Медицинского изделия, например, несоответствия, относящиеся к планированию QMS, процедурам качества, обучению и анализу со стороны руководства.</a:t>
            </a:r>
            <a:endParaRPr lang="ru-RU" sz="19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381073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56000" y="414000"/>
            <a:ext cx="11925000" cy="6345000"/>
          </a:xfrm>
        </p:spPr>
        <p:txBody>
          <a:bodyPr>
            <a:noAutofit/>
          </a:bodyPr>
          <a:lstStyle/>
          <a:p>
            <a:pPr algn="just"/>
            <a:r>
              <a:rPr lang="en-US" sz="2200" dirty="0" smtClean="0"/>
              <a:t>	</a:t>
            </a:r>
            <a:r>
              <a:rPr lang="ru-RU" sz="2200" dirty="0" smtClean="0"/>
              <a:t>Непрямое </a:t>
            </a:r>
            <a:r>
              <a:rPr lang="ru-RU" sz="2200" dirty="0"/>
              <a:t>или прямое воздействие также должно быть оценено в соответствии с применимыми нормативными требованиями:</a:t>
            </a:r>
          </a:p>
          <a:p>
            <a:pPr marL="342900" lvl="0" indent="-342900" algn="just">
              <a:buFont typeface="Wingdings" panose="05000000000000000000" pitchFamily="2" charset="2"/>
              <a:buChar char="Ø"/>
            </a:pPr>
            <a:r>
              <a:rPr lang="ru-RU" sz="2200" dirty="0"/>
              <a:t>Несоответствие может повлиять только на требования стандарта ISO 13485.</a:t>
            </a:r>
          </a:p>
          <a:p>
            <a:pPr marL="342900" lvl="0" indent="-342900" algn="just">
              <a:buFont typeface="Wingdings" panose="05000000000000000000" pitchFamily="2" charset="2"/>
              <a:buChar char="Ø"/>
            </a:pPr>
            <a:r>
              <a:rPr lang="ru-RU" sz="2200" dirty="0"/>
              <a:t>Несоответствие может повлиять только на применимые нормативные требования.</a:t>
            </a:r>
          </a:p>
          <a:p>
            <a:pPr marL="342900" lvl="0" indent="-342900" algn="just">
              <a:buFont typeface="Wingdings" panose="05000000000000000000" pitchFamily="2" charset="2"/>
              <a:buChar char="Ø"/>
            </a:pPr>
            <a:r>
              <a:rPr lang="ru-RU" sz="2200" dirty="0"/>
              <a:t>Несоответствие может повлиять на требования стандарта ISO 13485, а также на применимые нормативные требования.</a:t>
            </a:r>
          </a:p>
          <a:p>
            <a:pPr algn="just"/>
            <a:r>
              <a:rPr lang="en-US" sz="2200" dirty="0" smtClean="0"/>
              <a:t>	</a:t>
            </a:r>
            <a:r>
              <a:rPr lang="ru-RU" sz="2200" dirty="0" smtClean="0"/>
              <a:t>После </a:t>
            </a:r>
            <a:r>
              <a:rPr lang="ru-RU" sz="2200" dirty="0"/>
              <a:t>того, как вы поймете, какое требование не было выполнено в результате несоответствия, вы сможете назначить ему соответствующее исправление и, в конечном итоге, при необходимости, корректирующее действие; если несоответствие произошло из-за того, что сотрудник не знал о необходимой деятельности во время реализации, и основная причина заключалась в том, что организация не следовала собственной процедуре обучения, вам не нужно изменять процессы, и несоответствие связано с процессами обучения в QMS. Но если несоответствие произошло из-за неправильного планирования параметра процесса и основной причиной было то, что входные данные производственного процесса не были обновлены, то требуется перепроектирование процесса, и несоответствие напрямую связано с реализацией медицинского устройства. Во время оценки вы также можете просмотреть исторические данные, относящиеся к несоответствиям, и исторические данные, полученные в ходе мониторинга и измерений.</a:t>
            </a:r>
          </a:p>
        </p:txBody>
      </p:sp>
    </p:spTree>
    <p:extLst>
      <p:ext uri="{BB962C8B-B14F-4D97-AF65-F5344CB8AC3E}">
        <p14:creationId xmlns:p14="http://schemas.microsoft.com/office/powerpoint/2010/main" val="4372600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11000" y="459000"/>
            <a:ext cx="6390000" cy="6075000"/>
          </a:xfrm>
        </p:spPr>
        <p:txBody>
          <a:bodyPr>
            <a:normAutofit/>
          </a:bodyPr>
          <a:lstStyle/>
          <a:p>
            <a:pPr algn="just"/>
            <a:r>
              <a:rPr lang="ru-RU" sz="2000" dirty="0"/>
              <a:t>Оценка должна оценивать возникновение несоответствия: сколько раз оно уже имело место и были ли ему уже назначены корректирующие действия. Для оценки вы можете использовать матрицу оценки, которая может оценить происшествие и его влияние на Медицинское устройство. Оценка должна оценивать требуемую документацию процессов, затронутых несоответствием</a:t>
            </a:r>
            <a:r>
              <a:rPr lang="ru-RU" sz="2000" dirty="0" smtClean="0"/>
              <a:t>:</a:t>
            </a:r>
            <a:endParaRPr lang="ru-RU" sz="2000" dirty="0"/>
          </a:p>
          <a:p>
            <a:pPr marL="342900" lvl="0" indent="-342900" algn="just">
              <a:buFont typeface="Wingdings" panose="05000000000000000000" pitchFamily="2" charset="2"/>
              <a:buChar char="Ø"/>
            </a:pPr>
            <a:r>
              <a:rPr lang="ru-RU" sz="2000" dirty="0"/>
              <a:t>Наличие необходимой документации</a:t>
            </a:r>
          </a:p>
          <a:p>
            <a:pPr marL="342900" lvl="0" indent="-342900" algn="just">
              <a:buFont typeface="Wingdings" panose="05000000000000000000" pitchFamily="2" charset="2"/>
              <a:buChar char="Ø"/>
            </a:pPr>
            <a:r>
              <a:rPr lang="ru-RU" sz="2000" dirty="0"/>
              <a:t>Эффективность документации</a:t>
            </a:r>
          </a:p>
          <a:p>
            <a:pPr marL="342900" lvl="0" indent="-342900" algn="just">
              <a:buFont typeface="Wingdings" panose="05000000000000000000" pitchFamily="2" charset="2"/>
              <a:buChar char="Ø"/>
            </a:pPr>
            <a:r>
              <a:rPr lang="ru-RU" sz="2000" dirty="0"/>
              <a:t>Соответствующие процедуры или рабочие </a:t>
            </a:r>
            <a:r>
              <a:rPr lang="ru-RU" sz="2000" dirty="0" smtClean="0"/>
              <a:t>инструкции</a:t>
            </a:r>
            <a:endParaRPr lang="en-US" sz="2000" dirty="0" smtClean="0"/>
          </a:p>
          <a:p>
            <a:pPr lvl="0" algn="just"/>
            <a:endParaRPr lang="ru-RU" sz="2000" dirty="0"/>
          </a:p>
          <a:p>
            <a:pPr algn="just"/>
            <a:r>
              <a:rPr lang="ru-RU" sz="2000" dirty="0"/>
              <a:t>Категоризация и </a:t>
            </a:r>
            <a:r>
              <a:rPr lang="ru-RU" sz="2000" dirty="0" err="1"/>
              <a:t>приоритезация</a:t>
            </a:r>
            <a:r>
              <a:rPr lang="ru-RU" sz="2000" dirty="0"/>
              <a:t> несоответствий - это не требуется стандартом ISO 13485, но настоятельно рекомендуется и поможет вам в дальнейшем при статистическом анализе и упростит анализ тенденций и решение проблем.</a:t>
            </a:r>
          </a:p>
        </p:txBody>
      </p:sp>
      <p:pic>
        <p:nvPicPr>
          <p:cNvPr id="8194" name="Picture 2" descr="Drum Grades 1-8 - Is It Worthwhile Doing Them? | Drumsta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1000" y="594001"/>
            <a:ext cx="5582723" cy="4185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8121000" y="6534000"/>
            <a:ext cx="6096000" cy="261610"/>
          </a:xfrm>
          <a:prstGeom prst="rect">
            <a:avLst/>
          </a:prstGeom>
        </p:spPr>
        <p:txBody>
          <a:bodyPr>
            <a:spAutoFit/>
          </a:bodyPr>
          <a:lstStyle/>
          <a:p>
            <a:r>
              <a:rPr lang="ru-RU" sz="1050" dirty="0"/>
              <a:t>https://drumstars.co.uk/wp-content/uploads/2021/02/Grade-A-PIC-.jpg</a:t>
            </a:r>
          </a:p>
        </p:txBody>
      </p:sp>
    </p:spTree>
    <p:extLst>
      <p:ext uri="{BB962C8B-B14F-4D97-AF65-F5344CB8AC3E}">
        <p14:creationId xmlns:p14="http://schemas.microsoft.com/office/powerpoint/2010/main" val="197640622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56000" y="99000"/>
            <a:ext cx="5850000" cy="495000"/>
          </a:xfrm>
        </p:spPr>
        <p:txBody>
          <a:bodyPr>
            <a:normAutofit/>
          </a:bodyPr>
          <a:lstStyle/>
          <a:p>
            <a:r>
              <a:rPr lang="ru-RU" sz="2800" dirty="0"/>
              <a:t>Обязанности и полномочия</a:t>
            </a:r>
          </a:p>
        </p:txBody>
      </p:sp>
      <p:sp>
        <p:nvSpPr>
          <p:cNvPr id="4" name="Прямоугольник 3"/>
          <p:cNvSpPr/>
          <p:nvPr/>
        </p:nvSpPr>
        <p:spPr>
          <a:xfrm>
            <a:off x="156000" y="594000"/>
            <a:ext cx="6255000" cy="5916491"/>
          </a:xfrm>
          <a:prstGeom prst="rect">
            <a:avLst/>
          </a:prstGeom>
        </p:spPr>
        <p:txBody>
          <a:bodyPr wrap="square">
            <a:spAutoFit/>
          </a:bodyPr>
          <a:lstStyle/>
          <a:p>
            <a:pPr indent="449580" algn="just">
              <a:lnSpc>
                <a:spcPct val="115000"/>
              </a:lnSpc>
              <a:spcAft>
                <a:spcPts val="1000"/>
              </a:spcAft>
            </a:pPr>
            <a:r>
              <a:rPr lang="ru-RU" dirty="0">
                <a:ea typeface="Calibri" panose="020F0502020204030204" pitchFamily="34" charset="0"/>
                <a:cs typeface="Times New Roman" panose="02020603050405020304" pitchFamily="18" charset="0"/>
              </a:rPr>
              <a:t>От организации требуется назначить и сертифицировать органы и ответственные стороны для выявления и контроля несоответствующей продукции в рамках процессов управления </a:t>
            </a:r>
            <a:r>
              <a:rPr lang="ru-RU" dirty="0" smtClean="0">
                <a:ea typeface="Calibri" panose="020F0502020204030204" pitchFamily="34" charset="0"/>
                <a:cs typeface="Times New Roman" panose="02020603050405020304" pitchFamily="18" charset="0"/>
              </a:rPr>
              <a:t>ими.</a:t>
            </a:r>
            <a:r>
              <a:rPr lang="en-US" dirty="0" smtClean="0">
                <a:ea typeface="Calibri" panose="020F0502020204030204" pitchFamily="34" charset="0"/>
                <a:cs typeface="Times New Roman" panose="02020603050405020304" pitchFamily="18" charset="0"/>
              </a:rPr>
              <a:t> </a:t>
            </a:r>
            <a:r>
              <a:rPr lang="ru-RU" dirty="0" smtClean="0">
                <a:ea typeface="Calibri" panose="020F0502020204030204" pitchFamily="34" charset="0"/>
                <a:cs typeface="Times New Roman" panose="02020603050405020304" pitchFamily="18" charset="0"/>
              </a:rPr>
              <a:t>Полномочия </a:t>
            </a:r>
            <a:r>
              <a:rPr lang="ru-RU" dirty="0">
                <a:ea typeface="Calibri" panose="020F0502020204030204" pitchFamily="34" charset="0"/>
                <a:cs typeface="Times New Roman" panose="02020603050405020304" pitchFamily="18" charset="0"/>
              </a:rPr>
              <a:t>по сообщению и документированию несоответствий руководителю должны быть предоставлены персоналу в организационной структуре:</a:t>
            </a:r>
            <a:endParaRPr lang="ru-RU" sz="1400" dirty="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Производственный работник будет иметь квалификацию для оценки результатов процесса во время реализации и принятия решения о том, соответствуют ли они</a:t>
            </a:r>
            <a:r>
              <a:rPr lang="ru-RU" dirty="0" smtClean="0">
                <a:ea typeface="Calibri" panose="020F0502020204030204" pitchFamily="34" charset="0"/>
                <a:cs typeface="Times New Roman" panose="02020603050405020304" pitchFamily="18" charset="0"/>
              </a:rPr>
              <a:t>.</a:t>
            </a:r>
            <a:endParaRPr lang="ru-RU" sz="1400" dirty="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Ответственный специалист по качеству (например, отдел обеспечения качества) будет выполнять необходимые тесты и исследования качества, чтобы контролировать процесс и его результаты.</a:t>
            </a:r>
            <a:endParaRPr lang="ru-RU" sz="1400" dirty="0">
              <a:ea typeface="Calibri" panose="020F0502020204030204" pitchFamily="34" charset="0"/>
              <a:cs typeface="Times New Roman" panose="02020603050405020304" pitchFamily="18" charset="0"/>
            </a:endParaRPr>
          </a:p>
          <a:p>
            <a:pPr algn="just"/>
            <a:r>
              <a:rPr lang="ru-RU" dirty="0">
                <a:ea typeface="Calibri" panose="020F0502020204030204" pitchFamily="34" charset="0"/>
                <a:cs typeface="Times New Roman" panose="02020603050405020304" pitchFamily="18" charset="0"/>
              </a:rPr>
              <a:t>Сотрудник склада будет иметь квалификацию, чтобы определять, правильно ли хранились товары, материалы, компоненты или готовая продукция, прежде чем отправлять их на реализацию или доставить заказчику.</a:t>
            </a:r>
            <a:endParaRPr lang="ru-RU" dirty="0"/>
          </a:p>
        </p:txBody>
      </p:sp>
      <p:pic>
        <p:nvPicPr>
          <p:cNvPr id="9218" name="Picture 2" descr="Power and Responsibility Balance, Harmony and Relation Pictured As Two  Equal Balls with Text Words Showing Abstract Idea and Stock Illustration -  Illustration of ball, explanation: 1646018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1000" y="594000"/>
            <a:ext cx="5711000" cy="360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5" name="Прямоугольник 4"/>
          <p:cNvSpPr/>
          <p:nvPr/>
        </p:nvSpPr>
        <p:spPr>
          <a:xfrm>
            <a:off x="7806000" y="6399000"/>
            <a:ext cx="4785450" cy="383849"/>
          </a:xfrm>
          <a:prstGeom prst="rect">
            <a:avLst/>
          </a:prstGeom>
        </p:spPr>
        <p:txBody>
          <a:bodyPr wrap="square">
            <a:spAutoFit/>
          </a:bodyPr>
          <a:lstStyle/>
          <a:p>
            <a:r>
              <a:rPr lang="ru-RU" sz="900" dirty="0"/>
              <a:t>https://thumbs.dreamstime.com/b/responsibility-power-as-choice-life-pictured-as-words-responsibility-power-doors-to-show-responsibility-power-173794477.jpg</a:t>
            </a:r>
          </a:p>
        </p:txBody>
      </p:sp>
    </p:spTree>
    <p:extLst>
      <p:ext uri="{BB962C8B-B14F-4D97-AF65-F5344CB8AC3E}">
        <p14:creationId xmlns:p14="http://schemas.microsoft.com/office/powerpoint/2010/main" val="15014404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46000" y="189000"/>
            <a:ext cx="11745000" cy="6300000"/>
          </a:xfrm>
        </p:spPr>
        <p:txBody>
          <a:bodyPr>
            <a:noAutofit/>
          </a:bodyPr>
          <a:lstStyle/>
          <a:p>
            <a:pPr algn="just"/>
            <a:r>
              <a:rPr lang="en-US" sz="2000" dirty="0" smtClean="0"/>
              <a:t>	</a:t>
            </a:r>
            <a:r>
              <a:rPr lang="ru-RU" sz="2000" dirty="0"/>
              <a:t>Такому человеку будет понятно</a:t>
            </a:r>
            <a:r>
              <a:rPr lang="en-US" sz="2000" dirty="0"/>
              <a:t>:</a:t>
            </a:r>
            <a:endParaRPr lang="ru-RU" sz="2000" dirty="0"/>
          </a:p>
          <a:p>
            <a:pPr marL="342900" lvl="0" indent="-342900" algn="just">
              <a:buFont typeface="Wingdings" panose="05000000000000000000" pitchFamily="2" charset="2"/>
              <a:buChar char="Ø"/>
            </a:pPr>
            <a:r>
              <a:rPr lang="ru-RU" sz="2000" dirty="0"/>
              <a:t>Когда он или она должен искать несоответствия - при проверке поступающих товаров, при подготовке материалов к реализации, при снятии продукта с машины или при упаковке продукта.</a:t>
            </a:r>
          </a:p>
          <a:p>
            <a:pPr marL="342900" lvl="0" indent="-342900" algn="just">
              <a:buFont typeface="Wingdings" panose="05000000000000000000" pitchFamily="2" charset="2"/>
              <a:buChar char="Ø"/>
            </a:pPr>
            <a:r>
              <a:rPr lang="ru-RU" sz="2000" dirty="0"/>
              <a:t>Какие характеристики продукта должен контролировать человек.</a:t>
            </a:r>
          </a:p>
          <a:p>
            <a:pPr marL="342900" lvl="0" indent="-342900" algn="just">
              <a:buFont typeface="Wingdings" panose="05000000000000000000" pitchFamily="2" charset="2"/>
              <a:buChar char="Ø"/>
            </a:pPr>
            <a:r>
              <a:rPr lang="ru-RU" sz="2000" dirty="0"/>
              <a:t>В случае обнаружения несоответствия, какие действия он должен выполнить: отложить выходные данные, остановить машину, сообщить об этом и т. Д.</a:t>
            </a:r>
          </a:p>
          <a:p>
            <a:pPr marL="342900" lvl="0" indent="-342900" algn="just">
              <a:buFont typeface="Wingdings" panose="05000000000000000000" pitchFamily="2" charset="2"/>
              <a:buChar char="Ø"/>
            </a:pPr>
            <a:r>
              <a:rPr lang="ru-RU" sz="2000" dirty="0"/>
              <a:t>Кому, как и какую информацию он должен сообщить</a:t>
            </a:r>
          </a:p>
          <a:p>
            <a:pPr algn="just"/>
            <a:r>
              <a:rPr lang="en-US" sz="2000" dirty="0" smtClean="0"/>
              <a:t>	</a:t>
            </a:r>
            <a:r>
              <a:rPr lang="ru-RU" sz="2000" dirty="0" smtClean="0"/>
              <a:t>Проблема </a:t>
            </a:r>
            <a:r>
              <a:rPr lang="ru-RU" sz="2000" dirty="0"/>
              <a:t>будет внедрена в каждую программу обучения. Это обеспечит своевременное обнаружение и устранение несоответствий. Ответственность второго уровня - это полномочия принимать решение или инициировать действие на основе открытия. Это лицо идентифицируется:</a:t>
            </a:r>
          </a:p>
          <a:p>
            <a:pPr marL="342900" lvl="0" indent="-342900" algn="just">
              <a:buFont typeface="Wingdings" panose="05000000000000000000" pitchFamily="2" charset="2"/>
              <a:buChar char="Ø"/>
            </a:pPr>
            <a:r>
              <a:rPr lang="ru-RU" sz="2000" dirty="0"/>
              <a:t>Полномочия должны быть предоставлены в должностной инструкции или процедуре, описывающей обращение с несоответствующими результатами.</a:t>
            </a:r>
          </a:p>
          <a:p>
            <a:pPr marL="342900" lvl="0" indent="-342900" algn="just">
              <a:buFont typeface="Wingdings" panose="05000000000000000000" pitchFamily="2" charset="2"/>
              <a:buChar char="Ø"/>
            </a:pPr>
            <a:r>
              <a:rPr lang="ru-RU" sz="2000" dirty="0"/>
              <a:t>Этот орган должен определить, когда и как будет инициировано решение и действие в отношении несоответствия. Эта идентификация должна быть указана в указанной документированной информации.</a:t>
            </a:r>
          </a:p>
          <a:p>
            <a:pPr algn="just"/>
            <a:r>
              <a:rPr lang="en-US" sz="2000" dirty="0" smtClean="0"/>
              <a:t>	</a:t>
            </a:r>
            <a:r>
              <a:rPr lang="ru-RU" sz="2000" dirty="0" smtClean="0"/>
              <a:t>Это </a:t>
            </a:r>
            <a:r>
              <a:rPr lang="ru-RU" sz="2000" dirty="0"/>
              <a:t>может быть человек или несколько человек. Однако цель ясна: в любой момент на протяжении всего процесса будет назначена ответственная сторона, имеющая право реагировать на несоответствие. Каким образом предоставляется ответственность и какие организационные роли отвечают за выявление несоответствий, будут задокументированы в процедуре.</a:t>
            </a:r>
          </a:p>
        </p:txBody>
      </p:sp>
    </p:spTree>
    <p:extLst>
      <p:ext uri="{BB962C8B-B14F-4D97-AF65-F5344CB8AC3E}">
        <p14:creationId xmlns:p14="http://schemas.microsoft.com/office/powerpoint/2010/main" val="183924389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04000" y="99000"/>
            <a:ext cx="9765000" cy="810000"/>
          </a:xfrm>
        </p:spPr>
        <p:txBody>
          <a:bodyPr/>
          <a:lstStyle/>
          <a:p>
            <a:r>
              <a:rPr lang="ru-RU" dirty="0"/>
              <a:t>Предотвращение непреднамеренного использования или доставки несоответствующей продукции</a:t>
            </a:r>
          </a:p>
          <a:p>
            <a:endParaRPr lang="ru-RU" dirty="0"/>
          </a:p>
        </p:txBody>
      </p:sp>
      <p:sp>
        <p:nvSpPr>
          <p:cNvPr id="4" name="Прямоугольник 3"/>
          <p:cNvSpPr/>
          <p:nvPr/>
        </p:nvSpPr>
        <p:spPr>
          <a:xfrm>
            <a:off x="20229" y="909000"/>
            <a:ext cx="6396543" cy="5795176"/>
          </a:xfrm>
          <a:prstGeom prst="rect">
            <a:avLst/>
          </a:prstGeom>
        </p:spPr>
        <p:txBody>
          <a:bodyPr wrap="square">
            <a:spAutoFit/>
          </a:bodyPr>
          <a:lstStyle/>
          <a:p>
            <a:pPr indent="449580" algn="just">
              <a:lnSpc>
                <a:spcPct val="115000"/>
              </a:lnSpc>
              <a:spcAft>
                <a:spcPts val="1000"/>
              </a:spcAft>
            </a:pPr>
            <a:r>
              <a:rPr lang="ru-RU" sz="2100" dirty="0">
                <a:ea typeface="Calibri" panose="020F0502020204030204" pitchFamily="34" charset="0"/>
                <a:cs typeface="Times New Roman" panose="02020603050405020304" pitchFamily="18" charset="0"/>
              </a:rPr>
              <a:t>Организация должна гарантировать, что несоответствующая продукция не будет использоваться или поставлена для дальнейшей реализации или использования потребителем после того, как она будет идентифицирована как несоответствующая. Это действие может включать:</a:t>
            </a:r>
          </a:p>
          <a:p>
            <a:pPr marL="342900" marR="0" lvl="0" indent="-342900" algn="just">
              <a:lnSpc>
                <a:spcPct val="115000"/>
              </a:lnSpc>
              <a:spcBef>
                <a:spcPts val="0"/>
              </a:spcBef>
              <a:spcAft>
                <a:spcPts val="0"/>
              </a:spcAft>
              <a:buFont typeface="Wingdings" panose="05000000000000000000" pitchFamily="2" charset="2"/>
              <a:buChar char=""/>
            </a:pPr>
            <a:r>
              <a:rPr lang="ru-RU" sz="2100" dirty="0">
                <a:ea typeface="Calibri" panose="020F0502020204030204" pitchFamily="34" charset="0"/>
                <a:cs typeface="Times New Roman" panose="02020603050405020304" pitchFamily="18" charset="0"/>
              </a:rPr>
              <a:t>Приостановление предоставления продуктов и услуг</a:t>
            </a:r>
          </a:p>
          <a:p>
            <a:pPr marL="342900" marR="0" lvl="0" indent="-342900" algn="just">
              <a:lnSpc>
                <a:spcPct val="115000"/>
              </a:lnSpc>
              <a:spcBef>
                <a:spcPts val="0"/>
              </a:spcBef>
              <a:spcAft>
                <a:spcPts val="0"/>
              </a:spcAft>
              <a:buFont typeface="Wingdings" panose="05000000000000000000" pitchFamily="2" charset="2"/>
              <a:buChar char=""/>
            </a:pPr>
            <a:r>
              <a:rPr lang="ru-RU" sz="2100" dirty="0">
                <a:ea typeface="Calibri" panose="020F0502020204030204" pitchFamily="34" charset="0"/>
                <a:cs typeface="Times New Roman" panose="02020603050405020304" pitchFamily="18" charset="0"/>
              </a:rPr>
              <a:t>Выявление или обнаружение других продуктов или услуг, которые были предоставлены клиентам, которые не соответствуют или могут не соответствовать требованиям.</a:t>
            </a:r>
          </a:p>
          <a:p>
            <a:pPr marL="342900" marR="0" lvl="0" indent="-342900" algn="just">
              <a:lnSpc>
                <a:spcPct val="115000"/>
              </a:lnSpc>
              <a:spcBef>
                <a:spcPts val="0"/>
              </a:spcBef>
              <a:spcAft>
                <a:spcPts val="0"/>
              </a:spcAft>
              <a:buFont typeface="Wingdings" panose="05000000000000000000" pitchFamily="2" charset="2"/>
              <a:buChar char=""/>
            </a:pPr>
            <a:r>
              <a:rPr lang="ru-RU" sz="2100" dirty="0">
                <a:ea typeface="Calibri" panose="020F0502020204030204" pitchFamily="34" charset="0"/>
                <a:cs typeface="Times New Roman" panose="02020603050405020304" pitchFamily="18" charset="0"/>
              </a:rPr>
              <a:t>Связь с дистрибьюторами и информирование их о несоответствующей продукции или продукции.</a:t>
            </a:r>
          </a:p>
          <a:p>
            <a:pPr marL="342900" marR="0" lvl="0" indent="-342900" algn="just">
              <a:lnSpc>
                <a:spcPct val="115000"/>
              </a:lnSpc>
              <a:spcBef>
                <a:spcPts val="0"/>
              </a:spcBef>
              <a:spcAft>
                <a:spcPts val="1000"/>
              </a:spcAft>
              <a:buFont typeface="Wingdings" panose="05000000000000000000" pitchFamily="2" charset="2"/>
              <a:buChar char=""/>
            </a:pPr>
            <a:r>
              <a:rPr lang="ru-RU" sz="2100" dirty="0">
                <a:ea typeface="Calibri" panose="020F0502020204030204" pitchFamily="34" charset="0"/>
                <a:cs typeface="Times New Roman" panose="02020603050405020304" pitchFamily="18" charset="0"/>
              </a:rPr>
              <a:t>Уведомление пользователей</a:t>
            </a:r>
            <a:endParaRPr lang="ru-RU" sz="2100" dirty="0">
              <a:effectLst/>
              <a:ea typeface="Calibri" panose="020F0502020204030204" pitchFamily="34" charset="0"/>
              <a:cs typeface="Times New Roman" panose="02020603050405020304" pitchFamily="18" charset="0"/>
            </a:endParaRPr>
          </a:p>
        </p:txBody>
      </p:sp>
      <p:pic>
        <p:nvPicPr>
          <p:cNvPr id="10242" name="Picture 2" descr="What Is the Difference Between Shipping and Delivery | Shipping vs. Delive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1886" y="1044000"/>
            <a:ext cx="5639114" cy="3870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
        <p:nvSpPr>
          <p:cNvPr id="5" name="Прямоугольник 4"/>
          <p:cNvSpPr/>
          <p:nvPr/>
        </p:nvSpPr>
        <p:spPr>
          <a:xfrm>
            <a:off x="7581000" y="6581065"/>
            <a:ext cx="6096000" cy="246221"/>
          </a:xfrm>
          <a:prstGeom prst="rect">
            <a:avLst/>
          </a:prstGeom>
        </p:spPr>
        <p:txBody>
          <a:bodyPr>
            <a:spAutoFit/>
          </a:bodyPr>
          <a:lstStyle/>
          <a:p>
            <a:r>
              <a:rPr lang="ru-RU" sz="1000" dirty="0"/>
              <a:t>https://www.apsfulfillment.com/wp-content/uploads/2017/03/APS_28-1144x763.jpg</a:t>
            </a:r>
          </a:p>
        </p:txBody>
      </p:sp>
    </p:spTree>
    <p:extLst>
      <p:ext uri="{BB962C8B-B14F-4D97-AF65-F5344CB8AC3E}">
        <p14:creationId xmlns:p14="http://schemas.microsoft.com/office/powerpoint/2010/main" val="83250126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879000" y="99000"/>
            <a:ext cx="7515000" cy="405000"/>
          </a:xfrm>
        </p:spPr>
        <p:txBody>
          <a:bodyPr>
            <a:noAutofit/>
          </a:bodyPr>
          <a:lstStyle/>
          <a:p>
            <a:r>
              <a:rPr lang="ru-RU" sz="2800" dirty="0"/>
              <a:t>Утилизация медицинского изделия</a:t>
            </a:r>
            <a:r>
              <a:rPr lang="ru-RU" sz="2800" dirty="0"/>
              <a:t> </a:t>
            </a:r>
            <a:br>
              <a:rPr lang="ru-RU" sz="2800" dirty="0"/>
            </a:br>
            <a:endParaRPr lang="ru-RU" sz="2800" dirty="0"/>
          </a:p>
        </p:txBody>
      </p:sp>
      <p:sp>
        <p:nvSpPr>
          <p:cNvPr id="5" name="Прямоугольник 4"/>
          <p:cNvSpPr/>
          <p:nvPr/>
        </p:nvSpPr>
        <p:spPr>
          <a:xfrm>
            <a:off x="0" y="504000"/>
            <a:ext cx="12192000" cy="5639493"/>
          </a:xfrm>
          <a:prstGeom prst="rect">
            <a:avLst/>
          </a:prstGeom>
        </p:spPr>
        <p:txBody>
          <a:bodyPr wrap="square">
            <a:spAutoFit/>
          </a:bodyPr>
          <a:lstStyle/>
          <a:p>
            <a:pPr indent="449580" algn="just">
              <a:lnSpc>
                <a:spcPct val="115000"/>
              </a:lnSpc>
              <a:spcAft>
                <a:spcPts val="1000"/>
              </a:spcAft>
            </a:pPr>
            <a:r>
              <a:rPr lang="ru-RU" dirty="0">
                <a:ea typeface="Calibri" panose="020F0502020204030204" pitchFamily="34" charset="0"/>
                <a:cs typeface="Times New Roman" panose="02020603050405020304" pitchFamily="18" charset="0"/>
              </a:rPr>
              <a:t>В случае необходимости на основе запланированных критериев производитель инициирует действия по утилизации дефектных медицинских устройств, деталей, компонентов или материалов. </a:t>
            </a:r>
            <a:r>
              <a:rPr lang="ru-RU" dirty="0" smtClean="0">
                <a:ea typeface="Calibri" panose="020F0502020204030204" pitchFamily="34" charset="0"/>
                <a:cs typeface="Times New Roman" panose="02020603050405020304" pitchFamily="18" charset="0"/>
              </a:rPr>
              <a:t>Действия </a:t>
            </a:r>
            <a:r>
              <a:rPr lang="ru-RU" dirty="0">
                <a:ea typeface="Calibri" panose="020F0502020204030204" pitchFamily="34" charset="0"/>
                <a:cs typeface="Times New Roman" panose="02020603050405020304" pitchFamily="18" charset="0"/>
              </a:rPr>
              <a:t>по утилизации будут определяться и контролироваться:</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Продукция, устройства, детали, компоненты или материалы должны быть исследованы и оценены. Как только будет принято решение об их утилизации, их статус будет изменен, и они будут идентифицированы и помещены в карантин.</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Действия по утилизации будут определены и задокументированы в процедуре или рабочей инструкции. Это требование применяется к медицинским изделиям, находящимся под контролем системы менеджмента качества, и медицинским изделиям, которые уже поставлены</a:t>
            </a:r>
            <a:r>
              <a:rPr lang="ru-RU" dirty="0" smtClean="0">
                <a:ea typeface="Calibri" panose="020F0502020204030204" pitchFamily="34" charset="0"/>
                <a:cs typeface="Times New Roman" panose="02020603050405020304" pitchFamily="18" charset="0"/>
              </a:rPr>
              <a:t>.</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Сегрегация важна для решения экологических проблем. Производитель определяет зону разделения для устройств, которые необходимо утилизировать.</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Если медицинское изделие или один из его компонентов имеют ограниченный срок хранения и должны быть утилизированы, эта информация должна быть отправлена ​​</a:t>
            </a:r>
            <a:r>
              <a:rPr lang="ru-RU" dirty="0">
                <a:ea typeface="Calibri" panose="020F0502020204030204" pitchFamily="34" charset="0"/>
                <a:cs typeface="Bahnschrift Light" panose="020B0502040204020203" pitchFamily="34" charset="0"/>
              </a:rPr>
              <a:t>дистрибьюторам</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panose="020B0502040204020203" pitchFamily="34" charset="0"/>
              </a:rPr>
              <a:t>покупателям</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panose="020B0502040204020203" pitchFamily="34" charset="0"/>
              </a:rPr>
              <a:t>и</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panose="020B0502040204020203" pitchFamily="34" charset="0"/>
              </a:rPr>
              <a:t>конечным</a:t>
            </a:r>
            <a:r>
              <a:rPr lang="ru-RU" dirty="0">
                <a:ea typeface="Calibri" panose="020F0502020204030204" pitchFamily="34" charset="0"/>
                <a:cs typeface="Times New Roman" panose="02020603050405020304" pitchFamily="18" charset="0"/>
              </a:rPr>
              <a:t> </a:t>
            </a:r>
            <a:r>
              <a:rPr lang="ru-RU" dirty="0">
                <a:ea typeface="Calibri" panose="020F0502020204030204" pitchFamily="34" charset="0"/>
                <a:cs typeface="Bahnschrift Light" panose="020B0502040204020203" pitchFamily="34" charset="0"/>
              </a:rPr>
              <a:t>пользователям</a:t>
            </a:r>
            <a:r>
              <a:rPr lang="ru-RU" dirty="0">
                <a:ea typeface="Calibri" panose="020F0502020204030204" pitchFamily="34" charset="0"/>
                <a:cs typeface="Times New Roman" panose="02020603050405020304" pitchFamily="18" charset="0"/>
              </a:rPr>
              <a:t>.</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Результаты проектирования и разработки могут указывать на спецификации утилизации.</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Организация должна использовать записи </a:t>
            </a:r>
            <a:r>
              <a:rPr lang="ru-RU" dirty="0" err="1">
                <a:ea typeface="Calibri" panose="020F0502020204030204" pitchFamily="34" charset="0"/>
                <a:cs typeface="Times New Roman" panose="02020603050405020304" pitchFamily="18" charset="0"/>
              </a:rPr>
              <a:t>прослеживаемости</a:t>
            </a:r>
            <a:r>
              <a:rPr lang="ru-RU" dirty="0">
                <a:ea typeface="Calibri" panose="020F0502020204030204" pitchFamily="34" charset="0"/>
                <a:cs typeface="Times New Roman" panose="02020603050405020304" pitchFamily="18" charset="0"/>
              </a:rPr>
              <a:t> и идентификации для управления утилизацией.</a:t>
            </a:r>
            <a:endParaRPr lang="ru-RU" sz="1400" dirty="0">
              <a:ea typeface="Calibri" panose="020F0502020204030204" pitchFamily="34" charset="0"/>
              <a:cs typeface="Times New Roman" panose="02020603050405020304" pitchFamily="18" charset="0"/>
            </a:endParaRPr>
          </a:p>
          <a:p>
            <a:pPr algn="just"/>
            <a:r>
              <a:rPr lang="ru-RU" dirty="0">
                <a:ea typeface="Calibri" panose="020F0502020204030204" pitchFamily="34" charset="0"/>
                <a:cs typeface="Times New Roman" panose="02020603050405020304" pitchFamily="18" charset="0"/>
              </a:rPr>
              <a:t>Если утилизация должна быть произведена во время сервисных работ, сервисный техник будет сертифицирован для утилизации. Когда поставщик должен выполнить утилизацию, производитель должен предоставить ему четкие инструкции.</a:t>
            </a:r>
            <a:endParaRPr lang="ru-RU" dirty="0"/>
          </a:p>
        </p:txBody>
      </p:sp>
    </p:spTree>
    <p:extLst>
      <p:ext uri="{BB962C8B-B14F-4D97-AF65-F5344CB8AC3E}">
        <p14:creationId xmlns:p14="http://schemas.microsoft.com/office/powerpoint/2010/main" val="34901640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11000" y="459000"/>
            <a:ext cx="12081000" cy="6255000"/>
          </a:xfrm>
        </p:spPr>
        <p:txBody>
          <a:bodyPr>
            <a:normAutofit fontScale="85000" lnSpcReduction="20000"/>
          </a:bodyPr>
          <a:lstStyle/>
          <a:p>
            <a:pPr marL="342900" lvl="0" indent="-342900" algn="just">
              <a:buFont typeface="Wingdings" panose="05000000000000000000" pitchFamily="2" charset="2"/>
              <a:buChar char="Ø"/>
            </a:pPr>
            <a:r>
              <a:rPr lang="ru-RU" sz="2500" dirty="0"/>
              <a:t>В случае разборки медицинского изделия процесс будет контролироваться и проверяться, чтобы гарантировать, что дефектные детали будут уничтожены.</a:t>
            </a:r>
          </a:p>
          <a:p>
            <a:pPr marL="342900" lvl="0" indent="-342900" algn="just">
              <a:buFont typeface="Wingdings" panose="05000000000000000000" pitchFamily="2" charset="2"/>
              <a:buChar char="Ø"/>
            </a:pPr>
            <a:r>
              <a:rPr lang="ru-RU" sz="2500" dirty="0"/>
              <a:t>Запланированные действия по утилизации должны относиться к выходным данным управления рисками и безопасности пользователя, и любое лицо, которое участвует в утилизации, должно быть рассмотрено, и должны быть применены соответствующие меры контроля.</a:t>
            </a:r>
          </a:p>
          <a:p>
            <a:pPr marL="342900" lvl="0" indent="-342900" algn="just">
              <a:buFont typeface="Wingdings" panose="05000000000000000000" pitchFamily="2" charset="2"/>
              <a:buChar char="Ø"/>
            </a:pPr>
            <a:r>
              <a:rPr lang="ru-RU" sz="2500" dirty="0"/>
              <a:t>Когда компоненты и части утилизированного медицинского устройства должны быть извлечены и впоследствии использованы, это должно быть задокументировано, а записи об этих действиях должны быть зарегистрированы.</a:t>
            </a:r>
          </a:p>
          <a:p>
            <a:pPr marL="342900" lvl="0" indent="-342900" algn="just">
              <a:buFont typeface="Wingdings" panose="05000000000000000000" pitchFamily="2" charset="2"/>
              <a:buChar char="Ø"/>
            </a:pPr>
            <a:r>
              <a:rPr lang="ru-RU" sz="2500" dirty="0"/>
              <a:t>Когда регулирующие требования требуют определенных действий или ведения определенных записей, они должны быть идентифицированы и интегрированы в операции по утилизации. Имейте в виду, что в разных регионах могут быть разные нормативные требования в отношении утилизации.</a:t>
            </a:r>
          </a:p>
          <a:p>
            <a:pPr algn="just"/>
            <a:r>
              <a:rPr lang="ru-RU" sz="2500" dirty="0"/>
              <a:t>Действия по утилизации будут регистрироваться в качестве записей качества. Записи подтвердят, что утилизация была проведена в соответствии с требованиями (количество, серийные номера, выполненные действия и идентификационные данные). Записи должны включать информацию и данные, например:</a:t>
            </a:r>
          </a:p>
          <a:p>
            <a:pPr marL="342900" lvl="0" indent="-342900" algn="just">
              <a:buFont typeface="Wingdings" panose="05000000000000000000" pitchFamily="2" charset="2"/>
              <a:buChar char="Ø"/>
            </a:pPr>
            <a:r>
              <a:rPr lang="ru-RU" sz="2500" dirty="0"/>
              <a:t>Идентификационные данные и данные отслеживания утилизированного медицинского изделия.</a:t>
            </a:r>
          </a:p>
          <a:p>
            <a:pPr marL="342900" lvl="0" indent="-342900" algn="just">
              <a:buFont typeface="Wingdings" panose="05000000000000000000" pitchFamily="2" charset="2"/>
              <a:buChar char="Ø"/>
            </a:pPr>
            <a:r>
              <a:rPr lang="ru-RU" sz="2500" dirty="0"/>
              <a:t>Статус медицинского устройства (если имеется).</a:t>
            </a:r>
          </a:p>
          <a:p>
            <a:pPr marL="342900" lvl="0" indent="-342900" algn="just">
              <a:buFont typeface="Wingdings" panose="05000000000000000000" pitchFamily="2" charset="2"/>
              <a:buChar char="Ø"/>
            </a:pPr>
            <a:r>
              <a:rPr lang="ru-RU" sz="2500" dirty="0"/>
              <a:t>Кто выполнил утилизацию</a:t>
            </a:r>
          </a:p>
          <a:p>
            <a:pPr marL="342900" lvl="0" indent="-342900" algn="just">
              <a:buFont typeface="Wingdings" panose="05000000000000000000" pitchFamily="2" charset="2"/>
              <a:buChar char="Ø"/>
            </a:pPr>
            <a:r>
              <a:rPr lang="ru-RU" sz="2500" dirty="0"/>
              <a:t>Когда была произведена утилизация</a:t>
            </a:r>
          </a:p>
          <a:p>
            <a:pPr algn="just"/>
            <a:r>
              <a:rPr lang="ru-RU" sz="2500" dirty="0"/>
              <a:t>В этом случае вам может потребоваться потребовать от дистрибьюторов ведения таких записей.</a:t>
            </a:r>
          </a:p>
          <a:p>
            <a:pPr marL="342900" indent="-342900" algn="just">
              <a:buFont typeface="Wingdings" panose="05000000000000000000" pitchFamily="2" charset="2"/>
              <a:buChar char="Ø"/>
            </a:pPr>
            <a:endParaRPr lang="ru-RU" dirty="0"/>
          </a:p>
        </p:txBody>
      </p:sp>
    </p:spTree>
    <p:extLst>
      <p:ext uri="{BB962C8B-B14F-4D97-AF65-F5344CB8AC3E}">
        <p14:creationId xmlns:p14="http://schemas.microsoft.com/office/powerpoint/2010/main" val="29443038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6000" y="504000"/>
            <a:ext cx="5985000" cy="5077287"/>
          </a:xfrm>
          <a:prstGeom prst="rect">
            <a:avLst/>
          </a:prstGeom>
        </p:spPr>
        <p:txBody>
          <a:bodyPr wrap="square">
            <a:spAutoFit/>
          </a:bodyPr>
          <a:lstStyle/>
          <a:p>
            <a:pPr indent="449580" algn="just">
              <a:lnSpc>
                <a:spcPct val="115000"/>
              </a:lnSpc>
              <a:spcAft>
                <a:spcPts val="1000"/>
              </a:spcAft>
            </a:pPr>
            <a:r>
              <a:rPr lang="ru-RU" sz="2400" b="1" dirty="0">
                <a:latin typeface="Bahnschrift Light" panose="020B0502040204020203" pitchFamily="34" charset="0"/>
                <a:ea typeface="Calibri" panose="020F0502020204030204" pitchFamily="34" charset="0"/>
                <a:cs typeface="Times New Roman" panose="02020603050405020304" pitchFamily="18" charset="0"/>
              </a:rPr>
              <a:t>Ведение записей о несоответствиях</a:t>
            </a:r>
            <a:endParaRPr lang="ru-RU" sz="2400" b="1" dirty="0">
              <a:latin typeface="Calibri" panose="020F0502020204030204" pitchFamily="34" charset="0"/>
              <a:ea typeface="Calibri" panose="020F0502020204030204" pitchFamily="34" charset="0"/>
              <a:cs typeface="Times New Roman" panose="02020603050405020304" pitchFamily="18" charset="0"/>
            </a:endParaRPr>
          </a:p>
          <a:p>
            <a:pPr algn="just"/>
            <a:r>
              <a:rPr lang="ru-RU" sz="2400" dirty="0">
                <a:latin typeface="Bahnschrift Light" panose="020B0502040204020203" pitchFamily="34" charset="0"/>
                <a:ea typeface="Calibri" panose="020F0502020204030204" pitchFamily="34" charset="0"/>
                <a:cs typeface="Times New Roman" panose="02020603050405020304" pitchFamily="18" charset="0"/>
              </a:rPr>
              <a:t>Записи о несоответствиях считаются критическими, поскольку они включают основную информацию, собранную о несоответствующей продукции, и любую информацию, которая поможет вам в дальнейшем расследовать несоответствие. Цель записей - помочь вам в картировании проблемы и выявлении первопричины. Помните, что эти записи являются первым шагом в процессе, который позже приведет к корректирующим действиям.</a:t>
            </a:r>
            <a:endParaRPr lang="ru-RU" sz="2400" dirty="0"/>
          </a:p>
        </p:txBody>
      </p:sp>
      <p:pic>
        <p:nvPicPr>
          <p:cNvPr id="1026" name="Picture 2" descr="Введение курсовой работы"/>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66000" y="815143"/>
            <a:ext cx="5489834" cy="445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08116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1000" y="324000"/>
            <a:ext cx="11946000" cy="6318140"/>
          </a:xfrm>
          <a:prstGeom prst="rect">
            <a:avLst/>
          </a:prstGeom>
        </p:spPr>
        <p:txBody>
          <a:bodyPr wrap="square">
            <a:spAutoFit/>
          </a:bodyPr>
          <a:lstStyle/>
          <a:p>
            <a:pPr indent="449580" algn="just">
              <a:lnSpc>
                <a:spcPct val="115000"/>
              </a:lnSpc>
              <a:spcAft>
                <a:spcPts val="1000"/>
              </a:spcAft>
            </a:pPr>
            <a:r>
              <a:rPr lang="ru-RU" dirty="0">
                <a:ea typeface="Calibri" panose="020F0502020204030204" pitchFamily="34" charset="0"/>
                <a:cs typeface="Times New Roman" panose="02020603050405020304" pitchFamily="18" charset="0"/>
              </a:rPr>
              <a:t>Подробности, информация и данные о несоответствующей продукции, которые будут задокументированы, включают следующее:</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Заявление о начальной дате</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Идентификация и детали продукта (например, название продукта, модель, каталожный номер, серийный номер, номер партии, дата производства) </a:t>
            </a:r>
            <a:endParaRPr lang="ru-RU" dirty="0" smtClean="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smtClean="0">
                <a:ea typeface="Calibri" panose="020F0502020204030204" pitchFamily="34" charset="0"/>
                <a:cs typeface="Times New Roman" panose="02020603050405020304" pitchFamily="18" charset="0"/>
              </a:rPr>
              <a:t>Идентификация </a:t>
            </a:r>
            <a:r>
              <a:rPr lang="ru-RU" dirty="0">
                <a:ea typeface="Calibri" panose="020F0502020204030204" pitchFamily="34" charset="0"/>
                <a:cs typeface="Times New Roman" panose="02020603050405020304" pitchFamily="18" charset="0"/>
              </a:rPr>
              <a:t>лица, обнаружившего или идентифицировавшего несоответствующий результат (сотрудник, клиент, поставщик, регулирующий орган, так далее.)</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Тип несоответствия (производственная ошибка, отзывы клиентов, ошибка поставщика и т. Д.)</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Время и дата получения или обнаружения несоответствия</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Количества, которые были определены как несоответствующие</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Описание того, как были помечены несоответствующие результаты</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Конкретные области, в которых был обнаружен несоответствующий выпуск продукции или связанный с продуктом (цех, производственный цех, оборудование и т. Д.)</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Описание несоответствия</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Ссылка на документальные свидетельства</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Немедленное корректирующее действие, примененное к делу (исправление, изоляция и т. Д.)</a:t>
            </a:r>
            <a:endParaRPr lang="ru-RU" sz="14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Times New Roman" panose="02020603050405020304" pitchFamily="18" charset="0"/>
              </a:rPr>
              <a:t>Соответствующие процедуры или рабочие инструкции</a:t>
            </a:r>
            <a:endParaRPr lang="ru-RU" sz="1400" dirty="0">
              <a:ea typeface="Calibri" panose="020F0502020204030204" pitchFamily="34" charset="0"/>
              <a:cs typeface="Times New Roman" panose="02020603050405020304" pitchFamily="18" charset="0"/>
            </a:endParaRPr>
          </a:p>
          <a:p>
            <a:r>
              <a:rPr lang="ru-RU" dirty="0">
                <a:ea typeface="Calibri" panose="020F0502020204030204" pitchFamily="34" charset="0"/>
                <a:cs typeface="Times New Roman" panose="02020603050405020304" pitchFamily="18" charset="0"/>
              </a:rPr>
              <a:t>Категоризация несоответствий - это не требуется стандартом ISO 13485, но настоятельно рекомендуется и поможет вам в дальнейшем при статистическом анализе несоответствий.</a:t>
            </a:r>
            <a:endParaRPr lang="ru-RU" dirty="0"/>
          </a:p>
        </p:txBody>
      </p:sp>
    </p:spTree>
    <p:extLst>
      <p:ext uri="{BB962C8B-B14F-4D97-AF65-F5344CB8AC3E}">
        <p14:creationId xmlns:p14="http://schemas.microsoft.com/office/powerpoint/2010/main" val="7084904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101" y="144000"/>
            <a:ext cx="6512680" cy="523220"/>
          </a:xfrm>
          <a:prstGeom prst="rect">
            <a:avLst/>
          </a:prstGeom>
        </p:spPr>
        <p:txBody>
          <a:bodyPr wrap="none">
            <a:spAutoFit/>
          </a:bodyPr>
          <a:lstStyle/>
          <a:p>
            <a:r>
              <a:rPr lang="ru-RU" sz="2800" dirty="0">
                <a:ea typeface="Calibri" panose="020F0502020204030204" pitchFamily="34" charset="0"/>
                <a:cs typeface="Times New Roman" panose="02020603050405020304" pitchFamily="18" charset="0"/>
              </a:rPr>
              <a:t>Работа с несоответствующей продукцией</a:t>
            </a:r>
            <a:endParaRPr lang="ru-RU" sz="2800" dirty="0"/>
          </a:p>
        </p:txBody>
      </p:sp>
      <p:sp>
        <p:nvSpPr>
          <p:cNvPr id="5" name="Прямоугольник 4"/>
          <p:cNvSpPr/>
          <p:nvPr/>
        </p:nvSpPr>
        <p:spPr>
          <a:xfrm>
            <a:off x="3101" y="549000"/>
            <a:ext cx="12081000" cy="6197851"/>
          </a:xfrm>
          <a:prstGeom prst="rect">
            <a:avLst/>
          </a:prstGeom>
        </p:spPr>
        <p:txBody>
          <a:bodyPr wrap="square">
            <a:spAutoFit/>
          </a:bodyPr>
          <a:lstStyle/>
          <a:p>
            <a:pPr indent="449580" algn="just">
              <a:lnSpc>
                <a:spcPct val="115000"/>
              </a:lnSpc>
              <a:spcAft>
                <a:spcPts val="1000"/>
              </a:spcAft>
            </a:pPr>
            <a:r>
              <a:rPr lang="ru-RU" sz="1900" dirty="0">
                <a:ea typeface="Calibri" panose="020F0502020204030204" pitchFamily="34" charset="0"/>
                <a:cs typeface="Times New Roman" panose="02020603050405020304" pitchFamily="18" charset="0"/>
              </a:rPr>
              <a:t>Работа с несоответствиями означает инициирование разумных действий в отношении несоответствия, несмотря на трудности, и предоставление решения в рамках ограничений и ограничений, которые являются спецификациями продукции и нормативными требованиями. Стандарт ISO 13485 требует трех основных действий по устранению несоответствий:</a:t>
            </a:r>
          </a:p>
          <a:p>
            <a:pPr indent="449580" algn="just">
              <a:lnSpc>
                <a:spcPct val="115000"/>
              </a:lnSpc>
              <a:spcAft>
                <a:spcPts val="1000"/>
              </a:spcAft>
            </a:pPr>
            <a:r>
              <a:rPr lang="ru-RU" sz="1900" dirty="0">
                <a:ea typeface="Calibri" panose="020F0502020204030204" pitchFamily="34" charset="0"/>
                <a:cs typeface="Times New Roman" panose="02020603050405020304" pitchFamily="18" charset="0"/>
              </a:rPr>
              <a:t>1. Инициирование действий по устранению обнаруженного несоответствия.</a:t>
            </a:r>
          </a:p>
          <a:p>
            <a:pPr indent="449580" algn="just">
              <a:lnSpc>
                <a:spcPct val="115000"/>
              </a:lnSpc>
              <a:spcAft>
                <a:spcPts val="1000"/>
              </a:spcAft>
            </a:pPr>
            <a:r>
              <a:rPr lang="ru-RU" sz="1900" dirty="0">
                <a:ea typeface="Calibri" panose="020F0502020204030204" pitchFamily="34" charset="0"/>
                <a:cs typeface="Times New Roman" panose="02020603050405020304" pitchFamily="18" charset="0"/>
              </a:rPr>
              <a:t>2. Инициирование действий по предотвращению его первоначального предполагаемого использования или применения</a:t>
            </a:r>
          </a:p>
          <a:p>
            <a:pPr indent="449580" algn="just">
              <a:lnSpc>
                <a:spcPct val="115000"/>
              </a:lnSpc>
              <a:spcAft>
                <a:spcPts val="1000"/>
              </a:spcAft>
            </a:pPr>
            <a:r>
              <a:rPr lang="ru-RU" sz="1900" dirty="0">
                <a:ea typeface="Calibri" panose="020F0502020204030204" pitchFamily="34" charset="0"/>
                <a:cs typeface="Times New Roman" panose="02020603050405020304" pitchFamily="18" charset="0"/>
              </a:rPr>
              <a:t>3. Разрешение на использование, выпуск или прием несоответствующего медицинского изделия по концессии.</a:t>
            </a:r>
          </a:p>
          <a:p>
            <a:pPr algn="just">
              <a:lnSpc>
                <a:spcPct val="115000"/>
              </a:lnSpc>
              <a:spcAft>
                <a:spcPts val="1000"/>
              </a:spcAft>
            </a:pPr>
            <a:r>
              <a:rPr lang="ru-RU" sz="1900" dirty="0">
                <a:ea typeface="Calibri" panose="020F0502020204030204" pitchFamily="34" charset="0"/>
                <a:cs typeface="Times New Roman" panose="02020603050405020304" pitchFamily="18" charset="0"/>
              </a:rPr>
              <a:t>	Для каждого типа медицинского устройства, инцидента и несоответствия может потребоваться отдельная реакция. Реагирование на несоответствие и его исправление должны дать вам возможность понять, каковы его последствия, что поможет вам справиться с последствиями - предложит действия по устранению ущерба, вызванного несоответствием, и обеспечит соответствие продукта его спецификациям. Чтобы справиться с последствиями несоответствия, в первую очередь, требуется понимание</a:t>
            </a:r>
          </a:p>
          <a:p>
            <a:pPr marL="342900" lvl="0" indent="-342900" algn="just">
              <a:lnSpc>
                <a:spcPct val="115000"/>
              </a:lnSpc>
              <a:spcAft>
                <a:spcPts val="1000"/>
              </a:spcAft>
              <a:buFont typeface="Wingdings" panose="05000000000000000000" pitchFamily="2" charset="2"/>
              <a:buChar char=""/>
            </a:pPr>
            <a:r>
              <a:rPr lang="ru-RU" sz="1900" dirty="0">
                <a:ea typeface="Calibri" panose="020F0502020204030204" pitchFamily="34" charset="0"/>
                <a:cs typeface="Times New Roman" panose="02020603050405020304" pitchFamily="18" charset="0"/>
              </a:rPr>
              <a:t>Влияние несоответствия на процесс</a:t>
            </a:r>
          </a:p>
          <a:p>
            <a:pPr marL="285750" indent="-285750">
              <a:buFont typeface="Wingdings" panose="05000000000000000000" pitchFamily="2" charset="2"/>
              <a:buChar char="Ø"/>
            </a:pPr>
            <a:r>
              <a:rPr lang="ru-RU" sz="1900" dirty="0">
                <a:ea typeface="Calibri" panose="020F0502020204030204" pitchFamily="34" charset="0"/>
                <a:cs typeface="Times New Roman" panose="02020603050405020304" pitchFamily="18" charset="0"/>
              </a:rPr>
              <a:t>Влияние несоответствия на результаты процесса</a:t>
            </a:r>
            <a:endParaRPr lang="ru-RU" sz="1900" dirty="0"/>
          </a:p>
        </p:txBody>
      </p:sp>
    </p:spTree>
    <p:extLst>
      <p:ext uri="{BB962C8B-B14F-4D97-AF65-F5344CB8AC3E}">
        <p14:creationId xmlns:p14="http://schemas.microsoft.com/office/powerpoint/2010/main" val="27921495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6000" y="369000"/>
            <a:ext cx="11880000" cy="5919569"/>
          </a:xfrm>
          <a:prstGeom prst="rect">
            <a:avLst/>
          </a:prstGeom>
        </p:spPr>
        <p:txBody>
          <a:bodyPr wrap="square">
            <a:spAutoFit/>
          </a:bodyPr>
          <a:lstStyle/>
          <a:p>
            <a:pPr algn="just">
              <a:lnSpc>
                <a:spcPct val="115000"/>
              </a:lnSpc>
              <a:spcAft>
                <a:spcPts val="1000"/>
              </a:spcAft>
            </a:pPr>
            <a:r>
              <a:rPr lang="ru-RU" sz="2000" dirty="0">
                <a:ea typeface="Calibri" panose="020F0502020204030204" pitchFamily="34" charset="0"/>
                <a:cs typeface="Times New Roman" panose="02020603050405020304" pitchFamily="18" charset="0"/>
              </a:rPr>
              <a:t>Действия по устранению несоответствия могут быть реализованы путем ремонта, доработки, замены продуктов, предоставления уступок или отклонения. Чтобы эффективно бороться с последствиями, вы должны</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Times New Roman" panose="02020603050405020304" pitchFamily="18" charset="0"/>
              </a:rPr>
              <a:t>Определите объем действия - в какой области процесса или продукта должно быть действие, которое необходимо применить.</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Times New Roman" panose="02020603050405020304" pitchFamily="18" charset="0"/>
              </a:rPr>
              <a:t>Определите цель действия - что должно быть достигнуто</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Times New Roman" panose="02020603050405020304" pitchFamily="18" charset="0"/>
              </a:rPr>
              <a:t>Определите необходимые действия - какие действия необходимо предпринять, каковы соответствующие инструменты и оборудование, какова необходимая документация и какова необходимая квалификация.</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Times New Roman" panose="02020603050405020304" pitchFamily="18" charset="0"/>
              </a:rPr>
              <a:t>Оценить соответствующие риски - оценка дальнейших последствий этих действий и того, какие меры контроля должны быть установлены.</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Times New Roman" panose="02020603050405020304" pitchFamily="18" charset="0"/>
              </a:rPr>
              <a:t>Распределите обязанности и ресурсы - кто должен выполнять эти действия и какие ресурсы требуются.</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000" dirty="0">
                <a:ea typeface="Calibri" panose="020F0502020204030204" pitchFamily="34" charset="0"/>
                <a:cs typeface="Times New Roman" panose="02020603050405020304" pitchFamily="18" charset="0"/>
              </a:rPr>
              <a:t>Принятие уступки - когда требуется признать ответственность за действия, которые привели к несоответствию.</a:t>
            </a:r>
            <a:endParaRPr lang="ru-RU" sz="1600" dirty="0">
              <a:ea typeface="Calibri" panose="020F0502020204030204" pitchFamily="34" charset="0"/>
              <a:cs typeface="Times New Roman" panose="02020603050405020304" pitchFamily="18" charset="0"/>
            </a:endParaRPr>
          </a:p>
          <a:p>
            <a:pPr algn="just"/>
            <a:r>
              <a:rPr lang="ru-RU" sz="2000" dirty="0">
                <a:ea typeface="Calibri" panose="020F0502020204030204" pitchFamily="34" charset="0"/>
                <a:cs typeface="Times New Roman" panose="02020603050405020304" pitchFamily="18" charset="0"/>
              </a:rPr>
              <a:t>Метод работы с исправлениями и их применения должен быть задокументирован в процедуре, и записи должны поддерживаться в рабочем состоянии.</a:t>
            </a:r>
            <a:endParaRPr lang="ru-RU" sz="2000" dirty="0"/>
          </a:p>
        </p:txBody>
      </p:sp>
    </p:spTree>
    <p:extLst>
      <p:ext uri="{BB962C8B-B14F-4D97-AF65-F5344CB8AC3E}">
        <p14:creationId xmlns:p14="http://schemas.microsoft.com/office/powerpoint/2010/main" val="39288810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204743"/>
            <a:ext cx="11406000" cy="523220"/>
          </a:xfrm>
          <a:prstGeom prst="rect">
            <a:avLst/>
          </a:prstGeom>
        </p:spPr>
        <p:txBody>
          <a:bodyPr wrap="square">
            <a:spAutoFit/>
          </a:bodyPr>
          <a:lstStyle/>
          <a:p>
            <a:r>
              <a:rPr lang="ru-RU" sz="2800" dirty="0">
                <a:ea typeface="Calibri" panose="020F0502020204030204" pitchFamily="34" charset="0"/>
                <a:cs typeface="Times New Roman" panose="02020603050405020304" pitchFamily="18" charset="0"/>
              </a:rPr>
              <a:t>Устранение выявленного несоответствия при реализации</a:t>
            </a:r>
            <a:endParaRPr lang="ru-RU" sz="2800" dirty="0"/>
          </a:p>
        </p:txBody>
      </p:sp>
      <p:sp>
        <p:nvSpPr>
          <p:cNvPr id="5" name="Прямоугольник 4"/>
          <p:cNvSpPr/>
          <p:nvPr/>
        </p:nvSpPr>
        <p:spPr>
          <a:xfrm>
            <a:off x="16429" y="727963"/>
            <a:ext cx="12036000" cy="5734903"/>
          </a:xfrm>
          <a:prstGeom prst="rect">
            <a:avLst/>
          </a:prstGeom>
        </p:spPr>
        <p:txBody>
          <a:bodyPr wrap="square">
            <a:spAutoFit/>
          </a:bodyPr>
          <a:lstStyle/>
          <a:p>
            <a:pPr indent="449580" algn="just">
              <a:lnSpc>
                <a:spcPct val="115000"/>
              </a:lnSpc>
              <a:spcAft>
                <a:spcPts val="1000"/>
              </a:spcAft>
            </a:pPr>
            <a:r>
              <a:rPr lang="ru-RU" sz="2000" dirty="0">
                <a:ea typeface="Calibri" panose="020F0502020204030204" pitchFamily="34" charset="0"/>
                <a:cs typeface="Times New Roman" panose="02020603050405020304" pitchFamily="18" charset="0"/>
              </a:rPr>
              <a:t>Одной из основных целей контроля несоответствующей продукции является разработка действий по устранению несоответствия, устранению его после обнаружения и обеспечению того, чтобы оно не повторилось. Устранение обнаруженных несоответствий относится к принятию действий по удалению обнаруженных несоответствующих продуктов или процессов из их среды и обеспечению того, чтобы они больше не использовались при реализации продукта. Устранение будет достигнуто путем определения обозначенных действий, направленных на устранение несоответствующих факторов. Он включает в себя два основных действия:</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000" dirty="0">
                <a:ea typeface="Calibri" panose="020F0502020204030204" pitchFamily="34" charset="0"/>
                <a:cs typeface="Times New Roman" panose="02020603050405020304" pitchFamily="18" charset="0"/>
              </a:rPr>
              <a:t>Исправление - исправление относится к немедленным действиям, которые должны быть предприняты для устранения распространения ошибки или несоответствия: остановка процесса, замена материалов или компонентов, удаление результатов процесса из реализации.</a:t>
            </a:r>
            <a:endParaRPr lang="ru-RU" sz="1600" dirty="0">
              <a:ea typeface="Calibri" panose="020F0502020204030204" pitchFamily="34" charset="0"/>
              <a:cs typeface="Times New Roman" panose="02020603050405020304" pitchFamily="18" charset="0"/>
            </a:endParaRPr>
          </a:p>
          <a:p>
            <a:pPr marL="342900" indent="-342900" algn="just">
              <a:buFont typeface="Wingdings" panose="05000000000000000000" pitchFamily="2" charset="2"/>
              <a:buChar char="Ø"/>
            </a:pPr>
            <a:r>
              <a:rPr lang="ru-RU" sz="2000" dirty="0">
                <a:ea typeface="Calibri" panose="020F0502020204030204" pitchFamily="34" charset="0"/>
                <a:cs typeface="Times New Roman" panose="02020603050405020304" pitchFamily="18" charset="0"/>
              </a:rPr>
              <a:t>Корректирующее действие. Корректирующее действие относится к систематическим и задокументированным действиям по устранению основной причины несоответствий с целью предотвращения их повторения. Результаты оценки несоответствия должны позволить провести расследование и предложить соответствующее корректирующее действие, действие, которое устранит несоответствие навсегда</a:t>
            </a:r>
            <a:r>
              <a:rPr lang="ru-RU" sz="2000" dirty="0" smtClean="0">
                <a:ea typeface="Calibri" panose="020F0502020204030204" pitchFamily="34" charset="0"/>
                <a:cs typeface="Times New Roman" panose="02020603050405020304" pitchFamily="18" charset="0"/>
              </a:rPr>
              <a:t>.</a:t>
            </a:r>
          </a:p>
          <a:p>
            <a:pPr marL="342900" indent="-342900" algn="just">
              <a:buFont typeface="Wingdings" panose="05000000000000000000" pitchFamily="2" charset="2"/>
              <a:buChar char="Ø"/>
            </a:pPr>
            <a:endParaRPr lang="ru-RU" sz="2000" dirty="0"/>
          </a:p>
        </p:txBody>
      </p:sp>
    </p:spTree>
    <p:extLst>
      <p:ext uri="{BB962C8B-B14F-4D97-AF65-F5344CB8AC3E}">
        <p14:creationId xmlns:p14="http://schemas.microsoft.com/office/powerpoint/2010/main" val="5809968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6000" y="147419"/>
            <a:ext cx="7079630" cy="523220"/>
          </a:xfrm>
          <a:prstGeom prst="rect">
            <a:avLst/>
          </a:prstGeom>
        </p:spPr>
        <p:txBody>
          <a:bodyPr wrap="none">
            <a:spAutoFit/>
          </a:bodyPr>
          <a:lstStyle/>
          <a:p>
            <a:r>
              <a:rPr lang="ru-RU" sz="2800" dirty="0">
                <a:ea typeface="Calibri" panose="020F0502020204030204" pitchFamily="34" charset="0"/>
                <a:cs typeface="Times New Roman" panose="02020603050405020304" pitchFamily="18" charset="0"/>
              </a:rPr>
              <a:t>Исправление несоответствующей продукции</a:t>
            </a:r>
            <a:endParaRPr lang="ru-RU" sz="2800" dirty="0"/>
          </a:p>
        </p:txBody>
      </p:sp>
      <p:sp>
        <p:nvSpPr>
          <p:cNvPr id="5" name="Прямоугольник 4"/>
          <p:cNvSpPr/>
          <p:nvPr/>
        </p:nvSpPr>
        <p:spPr>
          <a:xfrm>
            <a:off x="159971" y="670639"/>
            <a:ext cx="12032029" cy="5641031"/>
          </a:xfrm>
          <a:prstGeom prst="rect">
            <a:avLst/>
          </a:prstGeom>
        </p:spPr>
        <p:txBody>
          <a:bodyPr wrap="square">
            <a:spAutoFit/>
          </a:bodyPr>
          <a:lstStyle/>
          <a:p>
            <a:pPr indent="449580" algn="just">
              <a:lnSpc>
                <a:spcPct val="115000"/>
              </a:lnSpc>
              <a:spcAft>
                <a:spcPts val="1000"/>
              </a:spcAft>
            </a:pPr>
            <a:r>
              <a:rPr lang="ru-RU" sz="1900" dirty="0">
                <a:ea typeface="Calibri" panose="020F0502020204030204" pitchFamily="34" charset="0"/>
                <a:cs typeface="Times New Roman" panose="02020603050405020304" pitchFamily="18" charset="0"/>
              </a:rPr>
              <a:t>Частью работы с несоответствием является его исправление. Исправление несоответствующего продукта или процесса означает немедленное действие, которое должно быть предпринято для предотвращения распространения ошибки или несоответствия: остановка процесса, замена материалов или компонентов, повторная обработка, удаление результатов процесса из реализации, доработка или корректировка. продукта, чтобы устранить несоответствие и убедиться, что продукт соответствует его спецификациям. Исправление может относиться к деталям, компонентам, материалам, продукту в целом, повторному выполнению сервисных операций или корректировке процессов или операций. Как и все остальное, будут учтены и запланированы параметры коррекции, которые могут повлиять на качество продукта:</a:t>
            </a: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Times New Roman" panose="02020603050405020304" pitchFamily="18" charset="0"/>
              </a:rPr>
              <a:t>Объем исправления и идентификация продукта или операции - будет идентифицирован каждый компонент или часть продукта или деятельности, требующие исправления.</a:t>
            </a: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Times New Roman" panose="02020603050405020304" pitchFamily="18" charset="0"/>
              </a:rPr>
              <a:t>Цель исправления - определите, какую проблему или несоответствие решит исправление. Можно включить ссылку на документацию о несоответствии, инициировавшем процесс.</a:t>
            </a:r>
          </a:p>
          <a:p>
            <a:pPr marL="342900" lvl="0" indent="-342900" algn="just">
              <a:lnSpc>
                <a:spcPct val="115000"/>
              </a:lnSpc>
              <a:spcAft>
                <a:spcPts val="1000"/>
              </a:spcAft>
              <a:buFont typeface="Wingdings" panose="05000000000000000000" pitchFamily="2" charset="2"/>
              <a:buChar char=""/>
            </a:pPr>
            <a:r>
              <a:rPr lang="ru-RU" sz="1900" dirty="0">
                <a:ea typeface="Calibri" panose="020F0502020204030204" pitchFamily="34" charset="0"/>
                <a:cs typeface="Times New Roman" panose="02020603050405020304" pitchFamily="18" charset="0"/>
              </a:rPr>
              <a:t>Планирование корректирующих действий - определите, какие действия и действия необходимы для достижения цели.</a:t>
            </a:r>
          </a:p>
          <a:p>
            <a:pPr marL="342900" indent="-342900">
              <a:buFont typeface="Wingdings" panose="05000000000000000000" pitchFamily="2" charset="2"/>
              <a:buChar char="Ø"/>
            </a:pPr>
            <a:r>
              <a:rPr lang="ru-RU" sz="1900" dirty="0">
                <a:ea typeface="Calibri" panose="020F0502020204030204" pitchFamily="34" charset="0"/>
                <a:cs typeface="Times New Roman" panose="02020603050405020304" pitchFamily="18" charset="0"/>
              </a:rPr>
              <a:t>Источники данных и информации, необходимые для исправления, и действия, которые их генерируют (оценка, исследование), должны быть идентифицированы.</a:t>
            </a:r>
            <a:endParaRPr lang="ru-RU" sz="1900" dirty="0"/>
          </a:p>
        </p:txBody>
      </p:sp>
    </p:spTree>
    <p:extLst>
      <p:ext uri="{BB962C8B-B14F-4D97-AF65-F5344CB8AC3E}">
        <p14:creationId xmlns:p14="http://schemas.microsoft.com/office/powerpoint/2010/main" val="4877757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01000" y="279000"/>
            <a:ext cx="11991000" cy="6374822"/>
          </a:xfrm>
          <a:prstGeom prst="rect">
            <a:avLst/>
          </a:prstGeom>
        </p:spPr>
        <p:txBody>
          <a:bodyPr wrap="square">
            <a:spAutoFit/>
          </a:bodyPr>
          <a:lstStyle/>
          <a:p>
            <a:pPr marL="342900" lvl="0" indent="-342900" algn="just">
              <a:lnSpc>
                <a:spcPct val="115000"/>
              </a:lnSpc>
              <a:spcAft>
                <a:spcPts val="0"/>
              </a:spcAft>
              <a:buFont typeface="Wingdings" panose="05000000000000000000" pitchFamily="2" charset="2"/>
              <a:buChar char=""/>
            </a:pPr>
            <a:r>
              <a:rPr lang="ru-RU" sz="2100" dirty="0">
                <a:ea typeface="Calibri" panose="020F0502020204030204" pitchFamily="34" charset="0"/>
                <a:cs typeface="Times New Roman" panose="02020603050405020304" pitchFamily="18" charset="0"/>
              </a:rPr>
              <a:t>Повторная проверка - определение тестов для повторной проверки продукта после того, как исправление будет выполнено.</a:t>
            </a:r>
          </a:p>
          <a:p>
            <a:pPr marL="342900" lvl="0" indent="-342900" algn="just">
              <a:lnSpc>
                <a:spcPct val="115000"/>
              </a:lnSpc>
              <a:spcAft>
                <a:spcPts val="0"/>
              </a:spcAft>
              <a:buFont typeface="Wingdings" panose="05000000000000000000" pitchFamily="2" charset="2"/>
              <a:buChar char=""/>
            </a:pPr>
            <a:r>
              <a:rPr lang="ru-RU" sz="2100" dirty="0">
                <a:ea typeface="Calibri" panose="020F0502020204030204" pitchFamily="34" charset="0"/>
                <a:cs typeface="Times New Roman" panose="02020603050405020304" pitchFamily="18" charset="0"/>
              </a:rPr>
              <a:t>Обучение - внесите поправки в программу обучения, чтобы она соответствовала соответствующим ролям.</a:t>
            </a:r>
          </a:p>
          <a:p>
            <a:pPr marL="342900" lvl="0" indent="-342900" algn="just">
              <a:lnSpc>
                <a:spcPct val="115000"/>
              </a:lnSpc>
              <a:spcAft>
                <a:spcPts val="1000"/>
              </a:spcAft>
              <a:buFont typeface="Wingdings" panose="05000000000000000000" pitchFamily="2" charset="2"/>
              <a:buChar char=""/>
            </a:pPr>
            <a:r>
              <a:rPr lang="ru-RU" sz="2100" dirty="0">
                <a:ea typeface="Calibri" panose="020F0502020204030204" pitchFamily="34" charset="0"/>
                <a:cs typeface="Times New Roman" panose="02020603050405020304" pitchFamily="18" charset="0"/>
              </a:rPr>
              <a:t>Статистический анализ - данные, относящиеся к исправлению, будут записаны и позже будут использоваться для анализа продукта.</a:t>
            </a:r>
          </a:p>
          <a:p>
            <a:pPr indent="449580" algn="just">
              <a:lnSpc>
                <a:spcPct val="115000"/>
              </a:lnSpc>
              <a:spcAft>
                <a:spcPts val="1000"/>
              </a:spcAft>
            </a:pPr>
            <a:r>
              <a:rPr lang="ru-RU" sz="2100" dirty="0">
                <a:ea typeface="Calibri" panose="020F0502020204030204" pitchFamily="34" charset="0"/>
                <a:cs typeface="Times New Roman" panose="02020603050405020304" pitchFamily="18" charset="0"/>
              </a:rPr>
              <a:t>Все эти действия должны быть запланированы и определены в процедуре обработки несоответствий, как требуется в этом разделе. В методе должна быть указана необходимая информация и детали для включения действий, упомянутых в этом параграфе. Какие виды коррекции могут быть инициированы?</a:t>
            </a:r>
          </a:p>
          <a:p>
            <a:pPr marL="342900" lvl="0" indent="-342900" algn="just">
              <a:lnSpc>
                <a:spcPct val="115000"/>
              </a:lnSpc>
              <a:spcAft>
                <a:spcPts val="0"/>
              </a:spcAft>
              <a:buFont typeface="Wingdings" panose="05000000000000000000" pitchFamily="2" charset="2"/>
              <a:buChar char=""/>
            </a:pPr>
            <a:r>
              <a:rPr lang="ru-RU" sz="2100" dirty="0">
                <a:ea typeface="Calibri" panose="020F0502020204030204" pitchFamily="34" charset="0"/>
                <a:cs typeface="Times New Roman" panose="02020603050405020304" pitchFamily="18" charset="0"/>
              </a:rPr>
              <a:t>Замена</a:t>
            </a:r>
          </a:p>
          <a:p>
            <a:pPr marL="342900" lvl="0" indent="-342900" algn="just">
              <a:lnSpc>
                <a:spcPct val="115000"/>
              </a:lnSpc>
              <a:spcAft>
                <a:spcPts val="0"/>
              </a:spcAft>
              <a:buFont typeface="Wingdings" panose="05000000000000000000" pitchFamily="2" charset="2"/>
              <a:buChar char=""/>
            </a:pPr>
            <a:r>
              <a:rPr lang="ru-RU" sz="2100" dirty="0">
                <a:ea typeface="Calibri" panose="020F0502020204030204" pitchFamily="34" charset="0"/>
                <a:cs typeface="Times New Roman" panose="02020603050405020304" pitchFamily="18" charset="0"/>
              </a:rPr>
              <a:t>Доработка</a:t>
            </a:r>
          </a:p>
          <a:p>
            <a:pPr marL="342900" lvl="0" indent="-342900" algn="just">
              <a:lnSpc>
                <a:spcPct val="115000"/>
              </a:lnSpc>
              <a:spcAft>
                <a:spcPts val="0"/>
              </a:spcAft>
              <a:buFont typeface="Wingdings" panose="05000000000000000000" pitchFamily="2" charset="2"/>
              <a:buChar char=""/>
            </a:pPr>
            <a:r>
              <a:rPr lang="ru-RU" sz="2100" dirty="0">
                <a:ea typeface="Calibri" panose="020F0502020204030204" pitchFamily="34" charset="0"/>
                <a:cs typeface="Times New Roman" panose="02020603050405020304" pitchFamily="18" charset="0"/>
              </a:rPr>
              <a:t>Прекратите использовать медицинское устройство.</a:t>
            </a:r>
          </a:p>
          <a:p>
            <a:pPr marL="342900" lvl="0" indent="-342900" algn="just">
              <a:lnSpc>
                <a:spcPct val="115000"/>
              </a:lnSpc>
              <a:spcAft>
                <a:spcPts val="0"/>
              </a:spcAft>
              <a:buFont typeface="Wingdings" panose="05000000000000000000" pitchFamily="2" charset="2"/>
              <a:buChar char=""/>
            </a:pPr>
            <a:r>
              <a:rPr lang="ru-RU" sz="2100" dirty="0">
                <a:ea typeface="Calibri" panose="020F0502020204030204" pitchFamily="34" charset="0"/>
                <a:cs typeface="Times New Roman" panose="02020603050405020304" pitchFamily="18" charset="0"/>
              </a:rPr>
              <a:t>Применение исправления через службу, клиента или пользователя.</a:t>
            </a:r>
          </a:p>
          <a:p>
            <a:pPr marL="342900" lvl="0" indent="-342900" algn="just">
              <a:lnSpc>
                <a:spcPct val="115000"/>
              </a:lnSpc>
              <a:spcAft>
                <a:spcPts val="1000"/>
              </a:spcAft>
              <a:buFont typeface="Wingdings" panose="05000000000000000000" pitchFamily="2" charset="2"/>
              <a:buChar char=""/>
            </a:pPr>
            <a:r>
              <a:rPr lang="ru-RU" sz="2100" dirty="0">
                <a:ea typeface="Calibri" panose="020F0502020204030204" pitchFamily="34" charset="0"/>
                <a:cs typeface="Times New Roman" panose="02020603050405020304" pitchFamily="18" charset="0"/>
              </a:rPr>
              <a:t>Отзывать</a:t>
            </a:r>
          </a:p>
          <a:p>
            <a:pPr algn="just"/>
            <a:r>
              <a:rPr lang="ru-RU" sz="2100" dirty="0">
                <a:ea typeface="Calibri" panose="020F0502020204030204" pitchFamily="34" charset="0"/>
                <a:cs typeface="Times New Roman" panose="02020603050405020304" pitchFamily="18" charset="0"/>
              </a:rPr>
              <a:t>Вызов нежелательного явления</a:t>
            </a:r>
            <a:endParaRPr lang="ru-RU" sz="2100" dirty="0"/>
          </a:p>
        </p:txBody>
      </p:sp>
    </p:spTree>
    <p:extLst>
      <p:ext uri="{BB962C8B-B14F-4D97-AF65-F5344CB8AC3E}">
        <p14:creationId xmlns:p14="http://schemas.microsoft.com/office/powerpoint/2010/main" val="23014773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12A1E4A6-7EB5-43F2-AECE-2CE164D79456}"/>
              </a:ext>
            </a:extLst>
          </p:cNvPr>
          <p:cNvSpPr>
            <a:spLocks noGrp="1"/>
          </p:cNvSpPr>
          <p:nvPr>
            <p:ph type="title"/>
          </p:nvPr>
        </p:nvSpPr>
        <p:spPr>
          <a:xfrm>
            <a:off x="770800" y="137040"/>
            <a:ext cx="10515600" cy="1325563"/>
          </a:xfrm>
        </p:spPr>
        <p:txBody>
          <a:bodyPr>
            <a:normAutofit fontScale="90000"/>
          </a:bodyPr>
          <a:lstStyle/>
          <a:p>
            <a:r>
              <a:rPr lang="ru-RU" sz="5300" dirty="0"/>
              <a:t>Использованная литература.</a:t>
            </a:r>
            <a:r>
              <a:rPr lang="ru-RU" sz="5400" dirty="0"/>
              <a:t/>
            </a:r>
            <a:br>
              <a:rPr lang="ru-RU" sz="5400" dirty="0"/>
            </a:br>
            <a:endParaRPr lang="ru-RU" sz="5400" dirty="0"/>
          </a:p>
        </p:txBody>
      </p:sp>
      <p:sp>
        <p:nvSpPr>
          <p:cNvPr id="5" name="Объект 4">
            <a:extLst>
              <a:ext uri="{FF2B5EF4-FFF2-40B4-BE49-F238E27FC236}">
                <a16:creationId xmlns:a16="http://schemas.microsoft.com/office/drawing/2014/main" xmlns="" id="{4E5203F6-9308-471D-930E-01AB4FE482F3}"/>
              </a:ext>
            </a:extLst>
          </p:cNvPr>
          <p:cNvSpPr>
            <a:spLocks noGrp="1"/>
          </p:cNvSpPr>
          <p:nvPr>
            <p:ph idx="1"/>
          </p:nvPr>
        </p:nvSpPr>
        <p:spPr>
          <a:xfrm>
            <a:off x="201000" y="954000"/>
            <a:ext cx="9360000" cy="5454000"/>
          </a:xfrm>
        </p:spPr>
        <p:txBody>
          <a:bodyPr numCol="2">
            <a:normAutofit/>
          </a:bodyPr>
          <a:lstStyle/>
          <a:p>
            <a:pPr marL="514350" lvl="0" indent="-514350">
              <a:buFont typeface="+mj-lt"/>
              <a:buAutoNum type="arabicParenR"/>
            </a:pPr>
            <a:r>
              <a:rPr lang="ru-RU" sz="2000" dirty="0"/>
              <a:t>«Биомедицинская инженерия. Проблемы и перспективы», Г.Н. </a:t>
            </a:r>
            <a:r>
              <a:rPr lang="ru-RU" sz="2000" dirty="0" err="1"/>
              <a:t>Пахарьков</a:t>
            </a:r>
            <a:r>
              <a:rPr lang="ru-RU" sz="2000" dirty="0"/>
              <a:t>. Российская Федерация, 2011год.</a:t>
            </a:r>
          </a:p>
          <a:p>
            <a:pPr marL="514350" lvl="0" indent="-514350">
              <a:buFont typeface="+mj-lt"/>
              <a:buAutoNum type="arabicParenR"/>
            </a:pPr>
            <a:r>
              <a:rPr lang="ru-RU" sz="2000" dirty="0"/>
              <a:t>«Международные стандарты аккредитации медицинских организаций», Яковлева И.Н, </a:t>
            </a:r>
            <a:r>
              <a:rPr lang="ru-RU" sz="2000" dirty="0" err="1"/>
              <a:t>Балкизов</a:t>
            </a:r>
            <a:r>
              <a:rPr lang="ru-RU" sz="2000" dirty="0"/>
              <a:t> </a:t>
            </a:r>
            <a:r>
              <a:rPr lang="ru-RU" sz="2000" dirty="0" err="1"/>
              <a:t>Залим</a:t>
            </a:r>
            <a:r>
              <a:rPr lang="ru-RU" sz="2000" dirty="0"/>
              <a:t> </a:t>
            </a:r>
            <a:r>
              <a:rPr lang="ru-RU" sz="2000" dirty="0" err="1"/>
              <a:t>Замирович</a:t>
            </a:r>
            <a:r>
              <a:rPr lang="ru-RU" sz="2000" dirty="0"/>
              <a:t>, Новиков П.И. РФ-2013</a:t>
            </a:r>
          </a:p>
          <a:p>
            <a:pPr marL="514350" lvl="0" indent="-514350">
              <a:buFont typeface="+mj-lt"/>
              <a:buAutoNum type="arabicParenR"/>
            </a:pPr>
            <a:r>
              <a:rPr lang="en-US" sz="2000" dirty="0"/>
              <a:t>ISO 13485 - the Quality Management System for Medical Devices: Understanding Quality, Risk and Design Control, </a:t>
            </a:r>
            <a:r>
              <a:rPr lang="en-US" sz="2000" dirty="0" err="1"/>
              <a:t>Mr</a:t>
            </a:r>
            <a:r>
              <a:rPr lang="en-US" sz="2000" dirty="0"/>
              <a:t> Brendan Cooper.  Paperback – April 14, 2017</a:t>
            </a:r>
            <a:endParaRPr lang="ru-RU" sz="2000" dirty="0"/>
          </a:p>
          <a:p>
            <a:pPr marL="514350" lvl="0" indent="-514350">
              <a:buFont typeface="+mj-lt"/>
              <a:buAutoNum type="arabicParenR"/>
            </a:pPr>
            <a:r>
              <a:rPr lang="en-US" sz="2000" dirty="0"/>
              <a:t>Medical Device Quality Assurance and Regulatory Compliance, Richard C. Fries, Published September 19, 2019.</a:t>
            </a:r>
            <a:endParaRPr lang="ru-RU" sz="2000" dirty="0"/>
          </a:p>
        </p:txBody>
      </p:sp>
      <p:sp>
        <p:nvSpPr>
          <p:cNvPr id="2" name="Прямоугольник 1"/>
          <p:cNvSpPr/>
          <p:nvPr/>
        </p:nvSpPr>
        <p:spPr>
          <a:xfrm>
            <a:off x="8751000" y="6414300"/>
            <a:ext cx="6096000" cy="261610"/>
          </a:xfrm>
          <a:prstGeom prst="rect">
            <a:avLst/>
          </a:prstGeom>
        </p:spPr>
        <p:txBody>
          <a:bodyPr>
            <a:spAutoFit/>
          </a:bodyPr>
          <a:lstStyle/>
          <a:p>
            <a:r>
              <a:rPr lang="en-US" sz="1050"/>
              <a:t>https://www.computerhope.com/jargon/r/reference.jpg</a:t>
            </a:r>
            <a:endParaRPr lang="ru-RU" sz="1050" dirty="0"/>
          </a:p>
        </p:txBody>
      </p:sp>
      <p:pic>
        <p:nvPicPr>
          <p:cNvPr id="23554" name="Picture 2" descr="What is a Refer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9900" y="685584"/>
            <a:ext cx="4961700" cy="5725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248346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xmlns="" id="{8E7EAC4F-4CA6-4923-B32A-5AC1D764DEB0}"/>
              </a:ext>
            </a:extLst>
          </p:cNvPr>
          <p:cNvSpPr>
            <a:spLocks noGrp="1"/>
          </p:cNvSpPr>
          <p:nvPr>
            <p:ph type="ctrTitle"/>
          </p:nvPr>
        </p:nvSpPr>
        <p:spPr>
          <a:xfrm>
            <a:off x="-1350597" y="2550288"/>
            <a:ext cx="9855000" cy="1687998"/>
          </a:xfrm>
        </p:spPr>
        <p:txBody>
          <a:bodyPr>
            <a:normAutofit fontScale="90000"/>
          </a:bodyPr>
          <a:lstStyle/>
          <a:p>
            <a:r>
              <a:rPr lang="ru-RU" sz="8800" dirty="0" smtClean="0">
                <a:solidFill>
                  <a:srgbClr val="2191C9"/>
                </a:solidFill>
              </a:rPr>
              <a:t>СПАСИБО ЗА ВНИМАНИЕ</a:t>
            </a:r>
            <a:endParaRPr lang="ru-RU" sz="8800" dirty="0">
              <a:solidFill>
                <a:srgbClr val="2191C9"/>
              </a:solidFill>
            </a:endParaRPr>
          </a:p>
        </p:txBody>
      </p:sp>
      <p:sp>
        <p:nvSpPr>
          <p:cNvPr id="11" name="Подзаголовок 10">
            <a:extLst>
              <a:ext uri="{FF2B5EF4-FFF2-40B4-BE49-F238E27FC236}">
                <a16:creationId xmlns:a16="http://schemas.microsoft.com/office/drawing/2014/main" xmlns="" id="{AF29B94B-341B-4130-A56C-69AFAE243B10}"/>
              </a:ext>
            </a:extLst>
          </p:cNvPr>
          <p:cNvSpPr>
            <a:spLocks noGrp="1"/>
          </p:cNvSpPr>
          <p:nvPr>
            <p:ph type="subTitle" idx="1"/>
          </p:nvPr>
        </p:nvSpPr>
        <p:spPr>
          <a:xfrm>
            <a:off x="393528" y="3039401"/>
            <a:ext cx="6705000" cy="1191681"/>
          </a:xfrm>
        </p:spPr>
        <p:txBody>
          <a:bodyPr/>
          <a:lstStyle/>
          <a:p>
            <a:pPr algn="l"/>
            <a:r>
              <a:rPr lang="ru-RU" dirty="0" smtClean="0"/>
              <a:t> </a:t>
            </a:r>
            <a:endParaRPr lang="en-US" dirty="0"/>
          </a:p>
        </p:txBody>
      </p:sp>
      <p:sp>
        <p:nvSpPr>
          <p:cNvPr id="13" name="Прямоугольник 12">
            <a:extLst>
              <a:ext uri="{FF2B5EF4-FFF2-40B4-BE49-F238E27FC236}">
                <a16:creationId xmlns:a16="http://schemas.microsoft.com/office/drawing/2014/main" xmlns=""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a:extLst>
              <a:ext uri="{FF2B5EF4-FFF2-40B4-BE49-F238E27FC236}">
                <a16:creationId xmlns:a16="http://schemas.microsoft.com/office/drawing/2014/main" xmlns=""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5" name="Группа 14">
            <a:extLst>
              <a:ext uri="{FF2B5EF4-FFF2-40B4-BE49-F238E27FC236}">
                <a16:creationId xmlns:a16="http://schemas.microsoft.com/office/drawing/2014/main" xmlns=""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a16="http://schemas.microsoft.com/office/drawing/2014/main" xmlns=""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a16="http://schemas.microsoft.com/office/drawing/2014/main" xmlns=""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Группа 17">
            <a:extLst>
              <a:ext uri="{FF2B5EF4-FFF2-40B4-BE49-F238E27FC236}">
                <a16:creationId xmlns:a16="http://schemas.microsoft.com/office/drawing/2014/main" xmlns=""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a16="http://schemas.microsoft.com/office/drawing/2014/main" xmlns=""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a16="http://schemas.microsoft.com/office/drawing/2014/main" xmlns=""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9218" name="Picture 2" descr="Картинки для презентации &amp;quot;thank you for your attention&amp;quot; (20 фото) |  Приколист"/>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0277" y="955206"/>
            <a:ext cx="5173946" cy="494758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916390" y="5440024"/>
            <a:ext cx="3469219" cy="246221"/>
          </a:xfrm>
          <a:prstGeom prst="rect">
            <a:avLst/>
          </a:prstGeom>
        </p:spPr>
        <p:txBody>
          <a:bodyPr wrap="none">
            <a:spAutoFit/>
          </a:bodyPr>
          <a:lstStyle/>
          <a:p>
            <a:r>
              <a:rPr lang="ru-RU" sz="1000" dirty="0"/>
              <a:t>https://prikolist.club/wp-content/uploads/2019/11/10-243.jpg</a:t>
            </a:r>
          </a:p>
        </p:txBody>
      </p:sp>
    </p:spTree>
    <p:extLst>
      <p:ext uri="{BB962C8B-B14F-4D97-AF65-F5344CB8AC3E}">
        <p14:creationId xmlns:p14="http://schemas.microsoft.com/office/powerpoint/2010/main" val="207459674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312d7a383a0ab338a6a5525e6aa9db33a90a2de"/>
</p:tagLst>
</file>

<file path=ppt/theme/theme1.xml><?xml version="1.0" encoding="utf-8"?>
<a:theme xmlns:a="http://schemas.openxmlformats.org/drawingml/2006/main" name="Тема Office">
  <a:themeElements>
    <a:clrScheme name="Синий">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2072</TotalTime>
  <Words>4569</Words>
  <Application>Microsoft Office PowerPoint</Application>
  <PresentationFormat>Широкоэкранный</PresentationFormat>
  <Paragraphs>261</Paragraphs>
  <Slides>38</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38</vt:i4>
      </vt:variant>
    </vt:vector>
  </HeadingPairs>
  <TitlesOfParts>
    <vt:vector size="45" baseType="lpstr">
      <vt:lpstr>Arial</vt:lpstr>
      <vt:lpstr>Bahnschrift Light</vt:lpstr>
      <vt:lpstr>Calibri</vt:lpstr>
      <vt:lpstr>Calibri Light</vt:lpstr>
      <vt:lpstr>Times New Roman</vt:lpstr>
      <vt:lpstr>Wingdings</vt:lpstr>
      <vt:lpstr>Тема Office</vt:lpstr>
      <vt:lpstr>Medical Device Quality Management Systems  Strategy and Techniques for Improving Efficiency and Effectiveness Стратегия систем управления качеством медицинских изделий и методы повышения эффективности и результативности  Course№11: Control of nonconforming product. Курс№11: Контроль несоответствующей продукции.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Использованная литература. </vt:lpstr>
      <vt:lpstr>СПАСИБО ЗА ВНИМАНИЕ</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Юрий Козырев</dc:creator>
  <cp:lastModifiedBy>RePack by Diakov</cp:lastModifiedBy>
  <cp:revision>177</cp:revision>
  <dcterms:created xsi:type="dcterms:W3CDTF">2020-05-02T19:28:51Z</dcterms:created>
  <dcterms:modified xsi:type="dcterms:W3CDTF">2021-11-03T13:43:51Z</dcterms:modified>
</cp:coreProperties>
</file>