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07" r:id="rId4"/>
    <p:sldId id="258" r:id="rId5"/>
    <p:sldId id="30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319" r:id="rId15"/>
    <p:sldId id="277" r:id="rId16"/>
    <p:sldId id="278" r:id="rId17"/>
    <p:sldId id="279" r:id="rId18"/>
    <p:sldId id="280" r:id="rId19"/>
    <p:sldId id="281" r:id="rId20"/>
    <p:sldId id="283" r:id="rId21"/>
    <p:sldId id="282" r:id="rId22"/>
    <p:sldId id="284" r:id="rId23"/>
    <p:sldId id="285" r:id="rId24"/>
    <p:sldId id="286" r:id="rId25"/>
    <p:sldId id="287" r:id="rId26"/>
    <p:sldId id="288" r:id="rId27"/>
    <p:sldId id="289" r:id="rId28"/>
    <p:sldId id="290" r:id="rId29"/>
    <p:sldId id="291" r:id="rId30"/>
    <p:sldId id="309" r:id="rId31"/>
    <p:sldId id="310" r:id="rId32"/>
    <p:sldId id="311" r:id="rId33"/>
    <p:sldId id="316" r:id="rId34"/>
    <p:sldId id="315" r:id="rId35"/>
    <p:sldId id="313" r:id="rId36"/>
    <p:sldId id="321" r:id="rId37"/>
    <p:sldId id="267" r:id="rId38"/>
    <p:sldId id="266" r:id="rId39"/>
  </p:sldIdLst>
  <p:sldSz cx="12192000" cy="6858000"/>
  <p:notesSz cx="6858000" cy="9144000"/>
  <p:custDataLst>
    <p:tags r:id="rId40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Юрий Козырев" initials="ЮК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91C9"/>
    <a:srgbClr val="0484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howGuides="1">
      <p:cViewPr varScale="1">
        <p:scale>
          <a:sx n="74" d="100"/>
          <a:sy n="74" d="100"/>
        </p:scale>
        <p:origin x="612" y="72"/>
      </p:cViewPr>
      <p:guideLst>
        <p:guide orient="horz" pos="213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0" cy="450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ags" Target="tags/tag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ABC3AFA-8B86-4293-B902-9021326BE6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 b="1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46C4383A-71FB-4918-AAD8-8C2DB747D9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271A8163-8720-4BB4-BF1C-E4094FFB6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CC583-3D21-4AAF-9AF3-3FB5AD7DB367}" type="datetimeFigureOut">
              <a:rPr lang="ru-RU" smtClean="0"/>
              <a:t>06.11.2021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5D9B074B-F4A6-4B01-9774-6E7CB82234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ABF54E4-0E75-4D82-AC2E-C029F6613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C6B13-FA37-453B-9FCD-77DFEB918F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87932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ABC3AFA-8B86-4293-B902-9021326BE6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31000" y="774000"/>
            <a:ext cx="7515000" cy="2387600"/>
          </a:xfrm>
        </p:spPr>
        <p:txBody>
          <a:bodyPr anchor="b"/>
          <a:lstStyle>
            <a:lvl1pPr algn="ctr">
              <a:defRPr sz="6000" b="1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46C4383A-71FB-4918-AAD8-8C2DB747D9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31000" y="3253675"/>
            <a:ext cx="7515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7161DC3A-B5EC-4569-A878-59E0E341E8D4}"/>
              </a:ext>
            </a:extLst>
          </p:cNvPr>
          <p:cNvSpPr/>
          <p:nvPr userDrawn="1"/>
        </p:nvSpPr>
        <p:spPr>
          <a:xfrm>
            <a:off x="0" y="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F84E6EDC-8F7C-401B-A727-8F55A5763A7B}"/>
              </a:ext>
            </a:extLst>
          </p:cNvPr>
          <p:cNvSpPr/>
          <p:nvPr userDrawn="1"/>
        </p:nvSpPr>
        <p:spPr>
          <a:xfrm>
            <a:off x="0" y="675900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9" name="Группа 8">
            <a:extLst>
              <a:ext uri="{FF2B5EF4-FFF2-40B4-BE49-F238E27FC236}">
                <a16:creationId xmlns="" xmlns:a16="http://schemas.microsoft.com/office/drawing/2014/main" id="{D897D550-7C44-4D29-A125-A534610B3308}"/>
              </a:ext>
            </a:extLst>
          </p:cNvPr>
          <p:cNvGrpSpPr/>
          <p:nvPr userDrawn="1"/>
        </p:nvGrpSpPr>
        <p:grpSpPr>
          <a:xfrm>
            <a:off x="9347250" y="37980"/>
            <a:ext cx="2844750" cy="286020"/>
            <a:chOff x="9347250" y="37980"/>
            <a:chExt cx="2844750" cy="286020"/>
          </a:xfrm>
        </p:grpSpPr>
        <p:sp>
          <p:nvSpPr>
            <p:cNvPr id="10" name="Прямоугольник 9">
              <a:extLst>
                <a:ext uri="{FF2B5EF4-FFF2-40B4-BE49-F238E27FC236}">
                  <a16:creationId xmlns="" xmlns:a16="http://schemas.microsoft.com/office/drawing/2014/main" id="{B4370B82-17EE-4AB1-B4F1-D75CFA4BEB82}"/>
                </a:ext>
              </a:extLst>
            </p:cNvPr>
            <p:cNvSpPr/>
            <p:nvPr userDrawn="1"/>
          </p:nvSpPr>
          <p:spPr>
            <a:xfrm>
              <a:off x="9651000" y="49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1" name="Блок-схема: объединение 10">
              <a:extLst>
                <a:ext uri="{FF2B5EF4-FFF2-40B4-BE49-F238E27FC236}">
                  <a16:creationId xmlns="" xmlns:a16="http://schemas.microsoft.com/office/drawing/2014/main" id="{129D3A90-247A-4CD1-9840-86AF448F7477}"/>
                </a:ext>
              </a:extLst>
            </p:cNvPr>
            <p:cNvSpPr/>
            <p:nvPr userDrawn="1"/>
          </p:nvSpPr>
          <p:spPr>
            <a:xfrm>
              <a:off x="9347250" y="3798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2" name="Группа 11">
            <a:extLst>
              <a:ext uri="{FF2B5EF4-FFF2-40B4-BE49-F238E27FC236}">
                <a16:creationId xmlns="" xmlns:a16="http://schemas.microsoft.com/office/drawing/2014/main" id="{7D6CBDAA-8C3E-408C-B9CD-B7012953E0CC}"/>
              </a:ext>
            </a:extLst>
          </p:cNvPr>
          <p:cNvGrpSpPr/>
          <p:nvPr userDrawn="1"/>
        </p:nvGrpSpPr>
        <p:grpSpPr>
          <a:xfrm>
            <a:off x="-35250" y="6583500"/>
            <a:ext cx="2844750" cy="274500"/>
            <a:chOff x="-35250" y="6583500"/>
            <a:chExt cx="2844750" cy="274500"/>
          </a:xfrm>
        </p:grpSpPr>
        <p:sp>
          <p:nvSpPr>
            <p:cNvPr id="13" name="Прямоугольник 12">
              <a:extLst>
                <a:ext uri="{FF2B5EF4-FFF2-40B4-BE49-F238E27FC236}">
                  <a16:creationId xmlns="" xmlns:a16="http://schemas.microsoft.com/office/drawing/2014/main" id="{0FAEDE28-86E6-4595-BBEE-95FF191E91D6}"/>
                </a:ext>
              </a:extLst>
            </p:cNvPr>
            <p:cNvSpPr/>
            <p:nvPr userDrawn="1"/>
          </p:nvSpPr>
          <p:spPr>
            <a:xfrm>
              <a:off x="-35250" y="6583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4" name="Блок-схема: объединение 13">
              <a:extLst>
                <a:ext uri="{FF2B5EF4-FFF2-40B4-BE49-F238E27FC236}">
                  <a16:creationId xmlns="" xmlns:a16="http://schemas.microsoft.com/office/drawing/2014/main" id="{E3901798-1904-46FF-A8F6-2582959F592D}"/>
                </a:ext>
              </a:extLst>
            </p:cNvPr>
            <p:cNvSpPr/>
            <p:nvPr userDrawn="1"/>
          </p:nvSpPr>
          <p:spPr>
            <a:xfrm rot="10800000">
              <a:off x="2202000" y="658350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6929038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AB09B1CA-EBC3-45ED-866C-A928D25B7DCC}"/>
              </a:ext>
            </a:extLst>
          </p:cNvPr>
          <p:cNvSpPr/>
          <p:nvPr userDrawn="1"/>
        </p:nvSpPr>
        <p:spPr>
          <a:xfrm>
            <a:off x="0" y="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E8176F4C-DDB5-47C0-9A2D-BC6D072E2A86}"/>
              </a:ext>
            </a:extLst>
          </p:cNvPr>
          <p:cNvSpPr/>
          <p:nvPr userDrawn="1"/>
        </p:nvSpPr>
        <p:spPr>
          <a:xfrm>
            <a:off x="0" y="675900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3" name="Группа 12">
            <a:extLst>
              <a:ext uri="{FF2B5EF4-FFF2-40B4-BE49-F238E27FC236}">
                <a16:creationId xmlns="" xmlns:a16="http://schemas.microsoft.com/office/drawing/2014/main" id="{95C691DB-68BF-4C8D-A575-7EBB0EE0C76A}"/>
              </a:ext>
            </a:extLst>
          </p:cNvPr>
          <p:cNvGrpSpPr/>
          <p:nvPr userDrawn="1"/>
        </p:nvGrpSpPr>
        <p:grpSpPr>
          <a:xfrm>
            <a:off x="9347250" y="37980"/>
            <a:ext cx="2844750" cy="286020"/>
            <a:chOff x="9347250" y="37980"/>
            <a:chExt cx="2844750" cy="286020"/>
          </a:xfrm>
        </p:grpSpPr>
        <p:sp>
          <p:nvSpPr>
            <p:cNvPr id="10" name="Прямоугольник 9">
              <a:extLst>
                <a:ext uri="{FF2B5EF4-FFF2-40B4-BE49-F238E27FC236}">
                  <a16:creationId xmlns="" xmlns:a16="http://schemas.microsoft.com/office/drawing/2014/main" id="{E9C69038-A7C2-46DA-995C-B089B30ADF2F}"/>
                </a:ext>
              </a:extLst>
            </p:cNvPr>
            <p:cNvSpPr/>
            <p:nvPr userDrawn="1"/>
          </p:nvSpPr>
          <p:spPr>
            <a:xfrm>
              <a:off x="9651000" y="49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2" name="Блок-схема: объединение 11">
              <a:extLst>
                <a:ext uri="{FF2B5EF4-FFF2-40B4-BE49-F238E27FC236}">
                  <a16:creationId xmlns="" xmlns:a16="http://schemas.microsoft.com/office/drawing/2014/main" id="{F3850B92-9E22-42B8-A39E-5BA489B0EB65}"/>
                </a:ext>
              </a:extLst>
            </p:cNvPr>
            <p:cNvSpPr/>
            <p:nvPr userDrawn="1"/>
          </p:nvSpPr>
          <p:spPr>
            <a:xfrm>
              <a:off x="9347250" y="3798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7" name="Группа 16">
            <a:extLst>
              <a:ext uri="{FF2B5EF4-FFF2-40B4-BE49-F238E27FC236}">
                <a16:creationId xmlns="" xmlns:a16="http://schemas.microsoft.com/office/drawing/2014/main" id="{7822E466-855B-4442-A397-FDD24D99F19E}"/>
              </a:ext>
            </a:extLst>
          </p:cNvPr>
          <p:cNvGrpSpPr/>
          <p:nvPr userDrawn="1"/>
        </p:nvGrpSpPr>
        <p:grpSpPr>
          <a:xfrm>
            <a:off x="-35250" y="6583500"/>
            <a:ext cx="2844750" cy="274500"/>
            <a:chOff x="-35250" y="6583500"/>
            <a:chExt cx="2844750" cy="274500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="" xmlns:a16="http://schemas.microsoft.com/office/drawing/2014/main" id="{6658A08D-6070-41C7-B9C3-9579B8979EA2}"/>
                </a:ext>
              </a:extLst>
            </p:cNvPr>
            <p:cNvSpPr/>
            <p:nvPr userDrawn="1"/>
          </p:nvSpPr>
          <p:spPr>
            <a:xfrm>
              <a:off x="-35250" y="6583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6" name="Блок-схема: объединение 15">
              <a:extLst>
                <a:ext uri="{FF2B5EF4-FFF2-40B4-BE49-F238E27FC236}">
                  <a16:creationId xmlns="" xmlns:a16="http://schemas.microsoft.com/office/drawing/2014/main" id="{F321DC82-A1D0-4D3B-B1CC-E6EF61B43CDB}"/>
                </a:ext>
              </a:extLst>
            </p:cNvPr>
            <p:cNvSpPr/>
            <p:nvPr userDrawn="1"/>
          </p:nvSpPr>
          <p:spPr>
            <a:xfrm rot="10800000">
              <a:off x="2202000" y="658350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0" name="Заголовок 1">
            <a:extLst>
              <a:ext uri="{FF2B5EF4-FFF2-40B4-BE49-F238E27FC236}">
                <a16:creationId xmlns="" xmlns:a16="http://schemas.microsoft.com/office/drawing/2014/main" id="{2AF3CEDE-46AE-4D4F-93A9-CDDF28AD5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 b="1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21" name="Объект 2">
            <a:extLst>
              <a:ext uri="{FF2B5EF4-FFF2-40B4-BE49-F238E27FC236}">
                <a16:creationId xmlns="" xmlns:a16="http://schemas.microsoft.com/office/drawing/2014/main" id="{24E023CD-DED5-4691-A1DC-108A375C47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0769194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AB09B1CA-EBC3-45ED-866C-A928D25B7DCC}"/>
              </a:ext>
            </a:extLst>
          </p:cNvPr>
          <p:cNvSpPr/>
          <p:nvPr userDrawn="1"/>
        </p:nvSpPr>
        <p:spPr>
          <a:xfrm>
            <a:off x="0" y="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E8176F4C-DDB5-47C0-9A2D-BC6D072E2A86}"/>
              </a:ext>
            </a:extLst>
          </p:cNvPr>
          <p:cNvSpPr/>
          <p:nvPr userDrawn="1"/>
        </p:nvSpPr>
        <p:spPr>
          <a:xfrm>
            <a:off x="0" y="675900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3" name="Группа 12">
            <a:extLst>
              <a:ext uri="{FF2B5EF4-FFF2-40B4-BE49-F238E27FC236}">
                <a16:creationId xmlns="" xmlns:a16="http://schemas.microsoft.com/office/drawing/2014/main" id="{95C691DB-68BF-4C8D-A575-7EBB0EE0C76A}"/>
              </a:ext>
            </a:extLst>
          </p:cNvPr>
          <p:cNvGrpSpPr/>
          <p:nvPr userDrawn="1"/>
        </p:nvGrpSpPr>
        <p:grpSpPr>
          <a:xfrm>
            <a:off x="4161000" y="150"/>
            <a:ext cx="2844750" cy="286020"/>
            <a:chOff x="9347250" y="37980"/>
            <a:chExt cx="2844750" cy="286020"/>
          </a:xfrm>
        </p:grpSpPr>
        <p:sp>
          <p:nvSpPr>
            <p:cNvPr id="10" name="Прямоугольник 9">
              <a:extLst>
                <a:ext uri="{FF2B5EF4-FFF2-40B4-BE49-F238E27FC236}">
                  <a16:creationId xmlns="" xmlns:a16="http://schemas.microsoft.com/office/drawing/2014/main" id="{E9C69038-A7C2-46DA-995C-B089B30ADF2F}"/>
                </a:ext>
              </a:extLst>
            </p:cNvPr>
            <p:cNvSpPr/>
            <p:nvPr userDrawn="1"/>
          </p:nvSpPr>
          <p:spPr>
            <a:xfrm>
              <a:off x="9651000" y="49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2" name="Блок-схема: объединение 11">
              <a:extLst>
                <a:ext uri="{FF2B5EF4-FFF2-40B4-BE49-F238E27FC236}">
                  <a16:creationId xmlns="" xmlns:a16="http://schemas.microsoft.com/office/drawing/2014/main" id="{F3850B92-9E22-42B8-A39E-5BA489B0EB65}"/>
                </a:ext>
              </a:extLst>
            </p:cNvPr>
            <p:cNvSpPr/>
            <p:nvPr userDrawn="1"/>
          </p:nvSpPr>
          <p:spPr>
            <a:xfrm>
              <a:off x="9347250" y="3798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7" name="Группа 16">
            <a:extLst>
              <a:ext uri="{FF2B5EF4-FFF2-40B4-BE49-F238E27FC236}">
                <a16:creationId xmlns="" xmlns:a16="http://schemas.microsoft.com/office/drawing/2014/main" id="{7822E466-855B-4442-A397-FDD24D99F19E}"/>
              </a:ext>
            </a:extLst>
          </p:cNvPr>
          <p:cNvGrpSpPr/>
          <p:nvPr userDrawn="1"/>
        </p:nvGrpSpPr>
        <p:grpSpPr>
          <a:xfrm>
            <a:off x="-35250" y="6583500"/>
            <a:ext cx="2844750" cy="274500"/>
            <a:chOff x="-35250" y="6583500"/>
            <a:chExt cx="2844750" cy="274500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="" xmlns:a16="http://schemas.microsoft.com/office/drawing/2014/main" id="{6658A08D-6070-41C7-B9C3-9579B8979EA2}"/>
                </a:ext>
              </a:extLst>
            </p:cNvPr>
            <p:cNvSpPr/>
            <p:nvPr userDrawn="1"/>
          </p:nvSpPr>
          <p:spPr>
            <a:xfrm>
              <a:off x="-35250" y="6583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6" name="Блок-схема: объединение 15">
              <a:extLst>
                <a:ext uri="{FF2B5EF4-FFF2-40B4-BE49-F238E27FC236}">
                  <a16:creationId xmlns="" xmlns:a16="http://schemas.microsoft.com/office/drawing/2014/main" id="{F321DC82-A1D0-4D3B-B1CC-E6EF61B43CDB}"/>
                </a:ext>
              </a:extLst>
            </p:cNvPr>
            <p:cNvSpPr/>
            <p:nvPr userDrawn="1"/>
          </p:nvSpPr>
          <p:spPr>
            <a:xfrm rot="10800000">
              <a:off x="2202000" y="658350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EA81D2C4-237B-4375-A124-443EEE9EFDA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005638" y="0"/>
            <a:ext cx="5186362" cy="6846330"/>
          </a:xfrm>
        </p:spPr>
        <p:txBody>
          <a:bodyPr/>
          <a:lstStyle/>
          <a:p>
            <a:endParaRPr lang="ru-RU"/>
          </a:p>
        </p:txBody>
      </p:sp>
      <p:sp>
        <p:nvSpPr>
          <p:cNvPr id="19" name="Заголовок 16">
            <a:extLst>
              <a:ext uri="{FF2B5EF4-FFF2-40B4-BE49-F238E27FC236}">
                <a16:creationId xmlns="" xmlns:a16="http://schemas.microsoft.com/office/drawing/2014/main" id="{C1DC7014-C657-46AE-BDA0-0F2510881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987" y="485501"/>
            <a:ext cx="5257800" cy="1325563"/>
          </a:xfrm>
        </p:spPr>
        <p:txBody>
          <a:bodyPr/>
          <a:lstStyle>
            <a:lvl1pPr>
              <a:defRPr b="1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20" name="Текст 18">
            <a:extLst>
              <a:ext uri="{FF2B5EF4-FFF2-40B4-BE49-F238E27FC236}">
                <a16:creationId xmlns="" xmlns:a16="http://schemas.microsoft.com/office/drawing/2014/main" id="{4889B129-E379-4BE5-B414-02CE978C23B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64987" y="2153964"/>
            <a:ext cx="5186363" cy="404971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031326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AB09B1CA-EBC3-45ED-866C-A928D25B7DCC}"/>
              </a:ext>
            </a:extLst>
          </p:cNvPr>
          <p:cNvSpPr/>
          <p:nvPr userDrawn="1"/>
        </p:nvSpPr>
        <p:spPr>
          <a:xfrm>
            <a:off x="0" y="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E8176F4C-DDB5-47C0-9A2D-BC6D072E2A86}"/>
              </a:ext>
            </a:extLst>
          </p:cNvPr>
          <p:cNvSpPr/>
          <p:nvPr userDrawn="1"/>
        </p:nvSpPr>
        <p:spPr>
          <a:xfrm>
            <a:off x="0" y="675900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3" name="Группа 12">
            <a:extLst>
              <a:ext uri="{FF2B5EF4-FFF2-40B4-BE49-F238E27FC236}">
                <a16:creationId xmlns="" xmlns:a16="http://schemas.microsoft.com/office/drawing/2014/main" id="{95C691DB-68BF-4C8D-A575-7EBB0EE0C76A}"/>
              </a:ext>
            </a:extLst>
          </p:cNvPr>
          <p:cNvGrpSpPr/>
          <p:nvPr userDrawn="1"/>
        </p:nvGrpSpPr>
        <p:grpSpPr>
          <a:xfrm>
            <a:off x="4161000" y="150"/>
            <a:ext cx="2844750" cy="286020"/>
            <a:chOff x="9347250" y="37980"/>
            <a:chExt cx="2844750" cy="286020"/>
          </a:xfrm>
        </p:grpSpPr>
        <p:sp>
          <p:nvSpPr>
            <p:cNvPr id="10" name="Прямоугольник 9">
              <a:extLst>
                <a:ext uri="{FF2B5EF4-FFF2-40B4-BE49-F238E27FC236}">
                  <a16:creationId xmlns="" xmlns:a16="http://schemas.microsoft.com/office/drawing/2014/main" id="{E9C69038-A7C2-46DA-995C-B089B30ADF2F}"/>
                </a:ext>
              </a:extLst>
            </p:cNvPr>
            <p:cNvSpPr/>
            <p:nvPr userDrawn="1"/>
          </p:nvSpPr>
          <p:spPr>
            <a:xfrm>
              <a:off x="9651000" y="49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2" name="Блок-схема: объединение 11">
              <a:extLst>
                <a:ext uri="{FF2B5EF4-FFF2-40B4-BE49-F238E27FC236}">
                  <a16:creationId xmlns="" xmlns:a16="http://schemas.microsoft.com/office/drawing/2014/main" id="{F3850B92-9E22-42B8-A39E-5BA489B0EB65}"/>
                </a:ext>
              </a:extLst>
            </p:cNvPr>
            <p:cNvSpPr/>
            <p:nvPr userDrawn="1"/>
          </p:nvSpPr>
          <p:spPr>
            <a:xfrm>
              <a:off x="9347250" y="3798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7" name="Группа 16">
            <a:extLst>
              <a:ext uri="{FF2B5EF4-FFF2-40B4-BE49-F238E27FC236}">
                <a16:creationId xmlns="" xmlns:a16="http://schemas.microsoft.com/office/drawing/2014/main" id="{7822E466-855B-4442-A397-FDD24D99F19E}"/>
              </a:ext>
            </a:extLst>
          </p:cNvPr>
          <p:cNvGrpSpPr/>
          <p:nvPr userDrawn="1"/>
        </p:nvGrpSpPr>
        <p:grpSpPr>
          <a:xfrm>
            <a:off x="-35250" y="6583500"/>
            <a:ext cx="2844750" cy="274500"/>
            <a:chOff x="-35250" y="6583500"/>
            <a:chExt cx="2844750" cy="274500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="" xmlns:a16="http://schemas.microsoft.com/office/drawing/2014/main" id="{6658A08D-6070-41C7-B9C3-9579B8979EA2}"/>
                </a:ext>
              </a:extLst>
            </p:cNvPr>
            <p:cNvSpPr/>
            <p:nvPr userDrawn="1"/>
          </p:nvSpPr>
          <p:spPr>
            <a:xfrm>
              <a:off x="-35250" y="6583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6" name="Блок-схема: объединение 15">
              <a:extLst>
                <a:ext uri="{FF2B5EF4-FFF2-40B4-BE49-F238E27FC236}">
                  <a16:creationId xmlns="" xmlns:a16="http://schemas.microsoft.com/office/drawing/2014/main" id="{F321DC82-A1D0-4D3B-B1CC-E6EF61B43CDB}"/>
                </a:ext>
              </a:extLst>
            </p:cNvPr>
            <p:cNvSpPr/>
            <p:nvPr userDrawn="1"/>
          </p:nvSpPr>
          <p:spPr>
            <a:xfrm rot="10800000">
              <a:off x="2202000" y="658350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EA81D2C4-237B-4375-A124-443EEE9EFDA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005638" y="9000"/>
            <a:ext cx="5186362" cy="3330000"/>
          </a:xfrm>
        </p:spPr>
        <p:txBody>
          <a:bodyPr/>
          <a:lstStyle/>
          <a:p>
            <a:endParaRPr lang="ru-RU"/>
          </a:p>
        </p:txBody>
      </p:sp>
      <p:sp>
        <p:nvSpPr>
          <p:cNvPr id="19" name="Заголовок 16">
            <a:extLst>
              <a:ext uri="{FF2B5EF4-FFF2-40B4-BE49-F238E27FC236}">
                <a16:creationId xmlns="" xmlns:a16="http://schemas.microsoft.com/office/drawing/2014/main" id="{C1DC7014-C657-46AE-BDA0-0F2510881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987" y="485501"/>
            <a:ext cx="5257800" cy="1325563"/>
          </a:xfrm>
        </p:spPr>
        <p:txBody>
          <a:bodyPr/>
          <a:lstStyle>
            <a:lvl1pPr>
              <a:defRPr b="1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20" name="Текст 18">
            <a:extLst>
              <a:ext uri="{FF2B5EF4-FFF2-40B4-BE49-F238E27FC236}">
                <a16:creationId xmlns="" xmlns:a16="http://schemas.microsoft.com/office/drawing/2014/main" id="{4889B129-E379-4BE5-B414-02CE978C23B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64987" y="2153964"/>
            <a:ext cx="5186363" cy="404971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4" name="Рисунок 2">
            <a:extLst>
              <a:ext uri="{FF2B5EF4-FFF2-40B4-BE49-F238E27FC236}">
                <a16:creationId xmlns="" xmlns:a16="http://schemas.microsoft.com/office/drawing/2014/main" id="{9FB325DF-4766-47F9-9CBB-0CD6BE92611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984638" y="3519000"/>
            <a:ext cx="5186362" cy="333000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14802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EA81D2C4-237B-4375-A124-443EEE9EFDA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62250" y="2980500"/>
            <a:ext cx="2086538" cy="2468749"/>
          </a:xfrm>
        </p:spPr>
        <p:txBody>
          <a:bodyPr/>
          <a:lstStyle/>
          <a:p>
            <a:endParaRPr lang="ru-RU"/>
          </a:p>
        </p:txBody>
      </p:sp>
      <p:sp>
        <p:nvSpPr>
          <p:cNvPr id="19" name="Заголовок 16">
            <a:extLst>
              <a:ext uri="{FF2B5EF4-FFF2-40B4-BE49-F238E27FC236}">
                <a16:creationId xmlns="" xmlns:a16="http://schemas.microsoft.com/office/drawing/2014/main" id="{C1DC7014-C657-46AE-BDA0-0F2510881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986" y="234000"/>
            <a:ext cx="11236013" cy="1233499"/>
          </a:xfrm>
        </p:spPr>
        <p:txBody>
          <a:bodyPr/>
          <a:lstStyle>
            <a:lvl1pPr>
              <a:defRPr b="1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20" name="Текст 18">
            <a:extLst>
              <a:ext uri="{FF2B5EF4-FFF2-40B4-BE49-F238E27FC236}">
                <a16:creationId xmlns="" xmlns:a16="http://schemas.microsoft.com/office/drawing/2014/main" id="{4889B129-E379-4BE5-B414-02CE978C23B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64987" y="1598653"/>
            <a:ext cx="11236012" cy="94761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4" name="Рисунок 2">
            <a:extLst>
              <a:ext uri="{FF2B5EF4-FFF2-40B4-BE49-F238E27FC236}">
                <a16:creationId xmlns="" xmlns:a16="http://schemas.microsoft.com/office/drawing/2014/main" id="{9FB325DF-4766-47F9-9CBB-0CD6BE92611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686737" y="2983650"/>
            <a:ext cx="2086539" cy="2466150"/>
          </a:xfrm>
        </p:spPr>
        <p:txBody>
          <a:bodyPr/>
          <a:lstStyle/>
          <a:p>
            <a:endParaRPr lang="ru-RU"/>
          </a:p>
        </p:txBody>
      </p:sp>
      <p:sp>
        <p:nvSpPr>
          <p:cNvPr id="18" name="Рисунок 2">
            <a:extLst>
              <a:ext uri="{FF2B5EF4-FFF2-40B4-BE49-F238E27FC236}">
                <a16:creationId xmlns="" xmlns:a16="http://schemas.microsoft.com/office/drawing/2014/main" id="{2E5AA54B-D26A-4FDD-8A32-11E46BA12CB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711224" y="2979000"/>
            <a:ext cx="2086539" cy="2466150"/>
          </a:xfrm>
        </p:spPr>
        <p:txBody>
          <a:bodyPr/>
          <a:lstStyle/>
          <a:p>
            <a:endParaRPr lang="ru-RU"/>
          </a:p>
        </p:txBody>
      </p:sp>
      <p:sp>
        <p:nvSpPr>
          <p:cNvPr id="21" name="Рисунок 2">
            <a:extLst>
              <a:ext uri="{FF2B5EF4-FFF2-40B4-BE49-F238E27FC236}">
                <a16:creationId xmlns="" xmlns:a16="http://schemas.microsoft.com/office/drawing/2014/main" id="{68C4A39F-8F8F-4CC0-88E8-7EDD8086DC2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735711" y="2979000"/>
            <a:ext cx="2086539" cy="2466150"/>
          </a:xfrm>
        </p:spPr>
        <p:txBody>
          <a:bodyPr/>
          <a:lstStyle/>
          <a:p>
            <a:endParaRPr lang="ru-RU"/>
          </a:p>
        </p:txBody>
      </p:sp>
      <p:sp>
        <p:nvSpPr>
          <p:cNvPr id="22" name="Прямоугольник 21">
            <a:extLst>
              <a:ext uri="{FF2B5EF4-FFF2-40B4-BE49-F238E27FC236}">
                <a16:creationId xmlns="" xmlns:a16="http://schemas.microsoft.com/office/drawing/2014/main" id="{DFE45483-3B73-4DC3-A78E-F49C4277EF3E}"/>
              </a:ext>
            </a:extLst>
          </p:cNvPr>
          <p:cNvSpPr/>
          <p:nvPr userDrawn="1"/>
        </p:nvSpPr>
        <p:spPr>
          <a:xfrm>
            <a:off x="0" y="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extLst>
              <a:ext uri="{FF2B5EF4-FFF2-40B4-BE49-F238E27FC236}">
                <a16:creationId xmlns="" xmlns:a16="http://schemas.microsoft.com/office/drawing/2014/main" id="{B44A4B93-1154-4427-B0B0-93F9D2048A2B}"/>
              </a:ext>
            </a:extLst>
          </p:cNvPr>
          <p:cNvSpPr/>
          <p:nvPr userDrawn="1"/>
        </p:nvSpPr>
        <p:spPr>
          <a:xfrm>
            <a:off x="-33750" y="675900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4" name="Группа 23">
            <a:extLst>
              <a:ext uri="{FF2B5EF4-FFF2-40B4-BE49-F238E27FC236}">
                <a16:creationId xmlns="" xmlns:a16="http://schemas.microsoft.com/office/drawing/2014/main" id="{F7250F2F-6A76-4381-A16F-6B918D1A847E}"/>
              </a:ext>
            </a:extLst>
          </p:cNvPr>
          <p:cNvGrpSpPr/>
          <p:nvPr userDrawn="1"/>
        </p:nvGrpSpPr>
        <p:grpSpPr>
          <a:xfrm>
            <a:off x="9347250" y="37980"/>
            <a:ext cx="2844750" cy="286020"/>
            <a:chOff x="9347250" y="37980"/>
            <a:chExt cx="2844750" cy="286020"/>
          </a:xfrm>
        </p:grpSpPr>
        <p:sp>
          <p:nvSpPr>
            <p:cNvPr id="25" name="Прямоугольник 24">
              <a:extLst>
                <a:ext uri="{FF2B5EF4-FFF2-40B4-BE49-F238E27FC236}">
                  <a16:creationId xmlns="" xmlns:a16="http://schemas.microsoft.com/office/drawing/2014/main" id="{C0F37CB5-26B5-4698-BC4B-E07005B713BE}"/>
                </a:ext>
              </a:extLst>
            </p:cNvPr>
            <p:cNvSpPr/>
            <p:nvPr userDrawn="1"/>
          </p:nvSpPr>
          <p:spPr>
            <a:xfrm>
              <a:off x="9651000" y="49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6" name="Блок-схема: объединение 25">
              <a:extLst>
                <a:ext uri="{FF2B5EF4-FFF2-40B4-BE49-F238E27FC236}">
                  <a16:creationId xmlns="" xmlns:a16="http://schemas.microsoft.com/office/drawing/2014/main" id="{42E112E2-B4E8-40B3-BED9-D47D5A5CD455}"/>
                </a:ext>
              </a:extLst>
            </p:cNvPr>
            <p:cNvSpPr/>
            <p:nvPr userDrawn="1"/>
          </p:nvSpPr>
          <p:spPr>
            <a:xfrm>
              <a:off x="9347250" y="3798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7" name="Группа 26">
            <a:extLst>
              <a:ext uri="{FF2B5EF4-FFF2-40B4-BE49-F238E27FC236}">
                <a16:creationId xmlns="" xmlns:a16="http://schemas.microsoft.com/office/drawing/2014/main" id="{409C83AA-7C31-4F01-99A3-B9D941353FE4}"/>
              </a:ext>
            </a:extLst>
          </p:cNvPr>
          <p:cNvGrpSpPr/>
          <p:nvPr userDrawn="1"/>
        </p:nvGrpSpPr>
        <p:grpSpPr>
          <a:xfrm>
            <a:off x="-69000" y="6583500"/>
            <a:ext cx="2844750" cy="274500"/>
            <a:chOff x="-35250" y="6583500"/>
            <a:chExt cx="2844750" cy="274500"/>
          </a:xfrm>
        </p:grpSpPr>
        <p:sp>
          <p:nvSpPr>
            <p:cNvPr id="28" name="Прямоугольник 27">
              <a:extLst>
                <a:ext uri="{FF2B5EF4-FFF2-40B4-BE49-F238E27FC236}">
                  <a16:creationId xmlns="" xmlns:a16="http://schemas.microsoft.com/office/drawing/2014/main" id="{31F3CD7D-983F-4060-8337-A23954D6CDF4}"/>
                </a:ext>
              </a:extLst>
            </p:cNvPr>
            <p:cNvSpPr/>
            <p:nvPr userDrawn="1"/>
          </p:nvSpPr>
          <p:spPr>
            <a:xfrm>
              <a:off x="-35250" y="6583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9" name="Блок-схема: объединение 28">
              <a:extLst>
                <a:ext uri="{FF2B5EF4-FFF2-40B4-BE49-F238E27FC236}">
                  <a16:creationId xmlns="" xmlns:a16="http://schemas.microsoft.com/office/drawing/2014/main" id="{AF2D8482-AB5B-4496-9ED4-C69853A1DFEF}"/>
                </a:ext>
              </a:extLst>
            </p:cNvPr>
            <p:cNvSpPr/>
            <p:nvPr userDrawn="1"/>
          </p:nvSpPr>
          <p:spPr>
            <a:xfrm rot="10800000">
              <a:off x="2202000" y="658350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0" name="Текст 18">
            <a:extLst>
              <a:ext uri="{FF2B5EF4-FFF2-40B4-BE49-F238E27FC236}">
                <a16:creationId xmlns="" xmlns:a16="http://schemas.microsoft.com/office/drawing/2014/main" id="{E72E958C-C475-41B5-937E-46FEA027572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62250" y="5586390"/>
            <a:ext cx="2086538" cy="94761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32" name="Текст 18">
            <a:extLst>
              <a:ext uri="{FF2B5EF4-FFF2-40B4-BE49-F238E27FC236}">
                <a16:creationId xmlns="" xmlns:a16="http://schemas.microsoft.com/office/drawing/2014/main" id="{D1C827B0-45A2-484F-BB66-00CB8DD2443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686737" y="5597640"/>
            <a:ext cx="2086538" cy="94761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33" name="Текст 18">
            <a:extLst>
              <a:ext uri="{FF2B5EF4-FFF2-40B4-BE49-F238E27FC236}">
                <a16:creationId xmlns="" xmlns:a16="http://schemas.microsoft.com/office/drawing/2014/main" id="{026CA1D3-D999-4A98-8BD2-1061975B6CB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711225" y="5597640"/>
            <a:ext cx="2086538" cy="94761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34" name="Текст 18">
            <a:extLst>
              <a:ext uri="{FF2B5EF4-FFF2-40B4-BE49-F238E27FC236}">
                <a16:creationId xmlns="" xmlns:a16="http://schemas.microsoft.com/office/drawing/2014/main" id="{BF3A0BD0-8227-4841-92AB-1553AE2A2F4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735711" y="5597640"/>
            <a:ext cx="2086538" cy="94761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537273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02C8BD39-1AD3-49EC-AD88-8991F8046859}"/>
              </a:ext>
            </a:extLst>
          </p:cNvPr>
          <p:cNvSpPr/>
          <p:nvPr userDrawn="1"/>
        </p:nvSpPr>
        <p:spPr>
          <a:xfrm>
            <a:off x="0" y="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AE9FB482-CF5D-48DE-B265-E9EAA917DC52}"/>
              </a:ext>
            </a:extLst>
          </p:cNvPr>
          <p:cNvSpPr/>
          <p:nvPr userDrawn="1"/>
        </p:nvSpPr>
        <p:spPr>
          <a:xfrm>
            <a:off x="12450" y="6772425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исунок 2">
            <a:extLst>
              <a:ext uri="{FF2B5EF4-FFF2-40B4-BE49-F238E27FC236}">
                <a16:creationId xmlns="" xmlns:a16="http://schemas.microsoft.com/office/drawing/2014/main" id="{BC8214BF-AB9F-4AF4-A384-AF76185EC8F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0850" y="-575"/>
            <a:ext cx="5186362" cy="6858575"/>
          </a:xfrm>
        </p:spPr>
        <p:txBody>
          <a:bodyPr/>
          <a:lstStyle/>
          <a:p>
            <a:endParaRPr lang="ru-RU"/>
          </a:p>
        </p:txBody>
      </p:sp>
      <p:grpSp>
        <p:nvGrpSpPr>
          <p:cNvPr id="12" name="Группа 11">
            <a:extLst>
              <a:ext uri="{FF2B5EF4-FFF2-40B4-BE49-F238E27FC236}">
                <a16:creationId xmlns="" xmlns:a16="http://schemas.microsoft.com/office/drawing/2014/main" id="{C5AA7176-3A2C-49F1-9C4E-FE527AD17C8A}"/>
              </a:ext>
            </a:extLst>
          </p:cNvPr>
          <p:cNvGrpSpPr/>
          <p:nvPr userDrawn="1"/>
        </p:nvGrpSpPr>
        <p:grpSpPr>
          <a:xfrm>
            <a:off x="5207212" y="36075"/>
            <a:ext cx="2844750" cy="274500"/>
            <a:chOff x="5228062" y="49500"/>
            <a:chExt cx="2844750" cy="274500"/>
          </a:xfrm>
        </p:grpSpPr>
        <p:sp>
          <p:nvSpPr>
            <p:cNvPr id="10" name="Прямоугольник 9">
              <a:extLst>
                <a:ext uri="{FF2B5EF4-FFF2-40B4-BE49-F238E27FC236}">
                  <a16:creationId xmlns="" xmlns:a16="http://schemas.microsoft.com/office/drawing/2014/main" id="{6DD6CEFC-74C9-42E3-9A15-7E5AD03F1AB5}"/>
                </a:ext>
              </a:extLst>
            </p:cNvPr>
            <p:cNvSpPr/>
            <p:nvPr userDrawn="1"/>
          </p:nvSpPr>
          <p:spPr>
            <a:xfrm>
              <a:off x="5228062" y="49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1" name="Блок-схема: объединение 10">
              <a:extLst>
                <a:ext uri="{FF2B5EF4-FFF2-40B4-BE49-F238E27FC236}">
                  <a16:creationId xmlns="" xmlns:a16="http://schemas.microsoft.com/office/drawing/2014/main" id="{B05CC5AB-B2FE-45A2-8351-F7FAC24576A8}"/>
                </a:ext>
              </a:extLst>
            </p:cNvPr>
            <p:cNvSpPr/>
            <p:nvPr userDrawn="1"/>
          </p:nvSpPr>
          <p:spPr>
            <a:xfrm>
              <a:off x="7465312" y="4950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6" name="Группа 15">
            <a:extLst>
              <a:ext uri="{FF2B5EF4-FFF2-40B4-BE49-F238E27FC236}">
                <a16:creationId xmlns="" xmlns:a16="http://schemas.microsoft.com/office/drawing/2014/main" id="{7E39241B-876E-4AED-942B-6E85AD20689C}"/>
              </a:ext>
            </a:extLst>
          </p:cNvPr>
          <p:cNvGrpSpPr/>
          <p:nvPr userDrawn="1"/>
        </p:nvGrpSpPr>
        <p:grpSpPr>
          <a:xfrm>
            <a:off x="9382650" y="6596925"/>
            <a:ext cx="2844750" cy="274500"/>
            <a:chOff x="9347250" y="6571200"/>
            <a:chExt cx="2844750" cy="274500"/>
          </a:xfrm>
        </p:grpSpPr>
        <p:sp>
          <p:nvSpPr>
            <p:cNvPr id="14" name="Прямоугольник 13">
              <a:extLst>
                <a:ext uri="{FF2B5EF4-FFF2-40B4-BE49-F238E27FC236}">
                  <a16:creationId xmlns="" xmlns:a16="http://schemas.microsoft.com/office/drawing/2014/main" id="{8B3513E3-026C-49C0-B81A-C96422514B45}"/>
                </a:ext>
              </a:extLst>
            </p:cNvPr>
            <p:cNvSpPr/>
            <p:nvPr userDrawn="1"/>
          </p:nvSpPr>
          <p:spPr>
            <a:xfrm>
              <a:off x="9651000" y="65712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5" name="Блок-схема: объединение 14">
              <a:extLst>
                <a:ext uri="{FF2B5EF4-FFF2-40B4-BE49-F238E27FC236}">
                  <a16:creationId xmlns="" xmlns:a16="http://schemas.microsoft.com/office/drawing/2014/main" id="{0B32E86A-746E-4797-A91A-A3FBCC6E9DF4}"/>
                </a:ext>
              </a:extLst>
            </p:cNvPr>
            <p:cNvSpPr/>
            <p:nvPr userDrawn="1"/>
          </p:nvSpPr>
          <p:spPr>
            <a:xfrm rot="10800000">
              <a:off x="9347250" y="657120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7" name="Заголовок 16">
            <a:extLst>
              <a:ext uri="{FF2B5EF4-FFF2-40B4-BE49-F238E27FC236}">
                <a16:creationId xmlns="" xmlns:a16="http://schemas.microsoft.com/office/drawing/2014/main" id="{F575B0D5-22DA-440E-9C31-B2A4DBC1DF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365125"/>
            <a:ext cx="5257800" cy="1325563"/>
          </a:xfrm>
        </p:spPr>
        <p:txBody>
          <a:bodyPr/>
          <a:lstStyle>
            <a:lvl1pPr>
              <a:defRPr b="1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9" name="Текст 18">
            <a:extLst>
              <a:ext uri="{FF2B5EF4-FFF2-40B4-BE49-F238E27FC236}">
                <a16:creationId xmlns="" xmlns:a16="http://schemas.microsoft.com/office/drawing/2014/main" id="{434E2D8C-514C-4478-9755-114A8D47B73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96000" y="2033588"/>
            <a:ext cx="5186363" cy="404971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0326691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C25D0F7-19DC-456E-839C-DB1B2201F5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3E5D3E1-3BCD-461E-AC6D-8399001F76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FB0495C8-42D1-424C-8AB4-32DCC9796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CC583-3D21-4AAF-9AF3-3FB5AD7DB367}" type="datetimeFigureOut">
              <a:rPr lang="ru-RU" smtClean="0"/>
              <a:t>06.11.2021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75AEE0F-97C6-4584-AC12-DA7F007C9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4E45AFAD-8A50-4EB2-BC1A-D8A6EAAA81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C6B13-FA37-453B-9FCD-77DFEB918FA8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50684085-A65D-48CB-853F-BA40CE30AECB}"/>
              </a:ext>
            </a:extLst>
          </p:cNvPr>
          <p:cNvSpPr/>
          <p:nvPr userDrawn="1"/>
        </p:nvSpPr>
        <p:spPr>
          <a:xfrm>
            <a:off x="0" y="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2B24EF2B-DCC6-4F42-B182-52EA31DA44C1}"/>
              </a:ext>
            </a:extLst>
          </p:cNvPr>
          <p:cNvSpPr/>
          <p:nvPr userDrawn="1"/>
        </p:nvSpPr>
        <p:spPr>
          <a:xfrm>
            <a:off x="0" y="675900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9" name="Группа 8">
            <a:extLst>
              <a:ext uri="{FF2B5EF4-FFF2-40B4-BE49-F238E27FC236}">
                <a16:creationId xmlns="" xmlns:a16="http://schemas.microsoft.com/office/drawing/2014/main" id="{70B8F308-D14E-468A-BDD0-FE5CA6BCC169}"/>
              </a:ext>
            </a:extLst>
          </p:cNvPr>
          <p:cNvGrpSpPr/>
          <p:nvPr userDrawn="1"/>
        </p:nvGrpSpPr>
        <p:grpSpPr>
          <a:xfrm>
            <a:off x="9347250" y="37980"/>
            <a:ext cx="2844750" cy="286020"/>
            <a:chOff x="9347250" y="37980"/>
            <a:chExt cx="2844750" cy="286020"/>
          </a:xfrm>
        </p:grpSpPr>
        <p:sp>
          <p:nvSpPr>
            <p:cNvPr id="10" name="Прямоугольник 9">
              <a:extLst>
                <a:ext uri="{FF2B5EF4-FFF2-40B4-BE49-F238E27FC236}">
                  <a16:creationId xmlns="" xmlns:a16="http://schemas.microsoft.com/office/drawing/2014/main" id="{0A290FDB-D55C-47F4-8A80-20C71FD04293}"/>
                </a:ext>
              </a:extLst>
            </p:cNvPr>
            <p:cNvSpPr/>
            <p:nvPr userDrawn="1"/>
          </p:nvSpPr>
          <p:spPr>
            <a:xfrm>
              <a:off x="9651000" y="49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1" name="Блок-схема: объединение 10">
              <a:extLst>
                <a:ext uri="{FF2B5EF4-FFF2-40B4-BE49-F238E27FC236}">
                  <a16:creationId xmlns="" xmlns:a16="http://schemas.microsoft.com/office/drawing/2014/main" id="{7A9E373D-E381-4700-9BA1-4757289B2458}"/>
                </a:ext>
              </a:extLst>
            </p:cNvPr>
            <p:cNvSpPr/>
            <p:nvPr userDrawn="1"/>
          </p:nvSpPr>
          <p:spPr>
            <a:xfrm>
              <a:off x="9347250" y="3798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2" name="Группа 11">
            <a:extLst>
              <a:ext uri="{FF2B5EF4-FFF2-40B4-BE49-F238E27FC236}">
                <a16:creationId xmlns="" xmlns:a16="http://schemas.microsoft.com/office/drawing/2014/main" id="{8F2AEF08-A2F0-4D1E-808A-CE246DB84EBE}"/>
              </a:ext>
            </a:extLst>
          </p:cNvPr>
          <p:cNvGrpSpPr/>
          <p:nvPr userDrawn="1"/>
        </p:nvGrpSpPr>
        <p:grpSpPr>
          <a:xfrm>
            <a:off x="-35250" y="6583500"/>
            <a:ext cx="2844750" cy="274500"/>
            <a:chOff x="-35250" y="6583500"/>
            <a:chExt cx="2844750" cy="274500"/>
          </a:xfrm>
        </p:grpSpPr>
        <p:sp>
          <p:nvSpPr>
            <p:cNvPr id="13" name="Прямоугольник 12">
              <a:extLst>
                <a:ext uri="{FF2B5EF4-FFF2-40B4-BE49-F238E27FC236}">
                  <a16:creationId xmlns="" xmlns:a16="http://schemas.microsoft.com/office/drawing/2014/main" id="{8D3008D3-099D-4E42-8849-EAF8119FD912}"/>
                </a:ext>
              </a:extLst>
            </p:cNvPr>
            <p:cNvSpPr/>
            <p:nvPr userDrawn="1"/>
          </p:nvSpPr>
          <p:spPr>
            <a:xfrm>
              <a:off x="-35250" y="6583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4" name="Блок-схема: объединение 13">
              <a:extLst>
                <a:ext uri="{FF2B5EF4-FFF2-40B4-BE49-F238E27FC236}">
                  <a16:creationId xmlns="" xmlns:a16="http://schemas.microsoft.com/office/drawing/2014/main" id="{40C47B08-6053-429A-8F6A-35A633767771}"/>
                </a:ext>
              </a:extLst>
            </p:cNvPr>
            <p:cNvSpPr/>
            <p:nvPr userDrawn="1"/>
          </p:nvSpPr>
          <p:spPr>
            <a:xfrm rot="10800000">
              <a:off x="2202000" y="658350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6276259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7A2455A-A5BA-427C-9E38-9BE884964C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05F5BE39-AF33-4136-BAD5-30C84A28D7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10C0E4E-C9B5-430F-A9D0-B611903A8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CC583-3D21-4AAF-9AF3-3FB5AD7DB367}" type="datetimeFigureOut">
              <a:rPr lang="ru-RU" smtClean="0"/>
              <a:t>06.11.2021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88CA34D2-7520-407B-9C96-08E844DF46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256B5428-3B62-484E-B940-38E8EE6F8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C6B13-FA37-453B-9FCD-77DFEB918F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3529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730A772-F936-4A06-8F25-474334A9F3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5F017A4C-35A7-4E9B-A6D4-F84E1810A7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1F70B6F8-7585-47D6-A0AE-AA4D8A4710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5CC19E8B-3206-4DDD-B292-617841A61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CC583-3D21-4AAF-9AF3-3FB5AD7DB367}" type="datetimeFigureOut">
              <a:rPr lang="ru-RU" smtClean="0"/>
              <a:t>06.11.2021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9926FDD4-78D2-459E-A8C4-ED0BEF9EF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F2599A41-4DCD-4AD1-A58D-6F4DEBD7DF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C6B13-FA37-453B-9FCD-77DFEB918F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5786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69A023C-3718-4D92-9AF3-0C13EDC35A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95691B40-21F7-4CDF-8D77-78395A419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F5472072-9261-4DD4-B006-3FA4DDAFB4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D4CB5001-4BDD-47F0-8C08-E7F8539C57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D88D7B85-098B-47AA-AE26-961B328EE1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55995E15-1A87-43F0-9983-D156DB3AE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CC583-3D21-4AAF-9AF3-3FB5AD7DB367}" type="datetimeFigureOut">
              <a:rPr lang="ru-RU" smtClean="0"/>
              <a:t>06.11.2021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9B7BFA66-E95E-4B3D-A368-5C8A5AEE8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A85B3603-98D2-47C5-9FA9-5A016E352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C6B13-FA37-453B-9FCD-77DFEB918F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5490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60DAC91-0EC4-45B7-B41F-0A3CB7853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901D47AB-3BD7-424A-A796-BB161CF574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CC583-3D21-4AAF-9AF3-3FB5AD7DB367}" type="datetimeFigureOut">
              <a:rPr lang="ru-RU" smtClean="0"/>
              <a:t>06.11.2021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94D49663-BD51-4BB2-8E02-1DE4689BB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DBBBE390-0444-49BE-804C-F8F7BDCB5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C6B13-FA37-453B-9FCD-77DFEB918F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67294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06C29B13-3E5C-46F0-A823-F33D540F3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CC583-3D21-4AAF-9AF3-3FB5AD7DB367}" type="datetimeFigureOut">
              <a:rPr lang="ru-RU" smtClean="0"/>
              <a:t>06.11.2021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2770CC80-50D2-4524-8F9A-5648C9334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248D228C-244E-41C2-9475-A3F7620E4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C6B13-FA37-453B-9FCD-77DFEB918F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30344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939BFFF-7D4B-46A7-AA40-C6E376C0CC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9096F27A-7FC7-40C8-BD87-50F549F5D5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C9E14689-0759-4941-B4AE-6FC39ECFF8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3C875869-43D1-4EA2-A0AB-2E5E194A42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CC583-3D21-4AAF-9AF3-3FB5AD7DB367}" type="datetimeFigureOut">
              <a:rPr lang="ru-RU" smtClean="0"/>
              <a:t>06.11.2021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3FE07204-E155-4664-A93C-2CFD4C717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D63BA261-09B2-4B55-BAD1-FBB8B35D7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C6B13-FA37-453B-9FCD-77DFEB918F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45393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CACDD31-F738-4BBC-8197-60F2B6F85B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A42B7746-6DE4-4A58-BDA0-BD2B3AC1C6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C437B5AC-39D7-4EEF-80FB-F10FC0533F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DAA86078-E0BB-4EAF-BE97-AFE34FB78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CC583-3D21-4AAF-9AF3-3FB5AD7DB367}" type="datetimeFigureOut">
              <a:rPr lang="ru-RU" smtClean="0"/>
              <a:t>06.11.2021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5EC9C38B-3ED7-4C08-8B53-64AABBFFC9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EE460EB6-84B5-4D9D-9421-77AA717CF8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C6B13-FA37-453B-9FCD-77DFEB918F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3683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51CA08B-21C5-48B3-BBD4-516F89769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D1DC6044-086D-4123-9A52-7023A8CAA8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331F93CA-E619-4D30-84C4-F0EE705C3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CC583-3D21-4AAF-9AF3-3FB5AD7DB367}" type="datetimeFigureOut">
              <a:rPr lang="ru-RU" smtClean="0"/>
              <a:t>06.11.2021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BF3E8E11-418A-45BD-BE48-9A018E597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5C7D2DA-5EFC-422F-93C7-B6A5C1FCD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C6B13-FA37-453B-9FCD-77DFEB918F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21714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587425A3-DB50-4B33-ACEE-6BCFD722B7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9CDA87A4-01C8-4083-8921-F46C3CBB95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4F22CEBC-8441-45EE-84F1-77262CBE1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CC583-3D21-4AAF-9AF3-3FB5AD7DB367}" type="datetimeFigureOut">
              <a:rPr lang="ru-RU" smtClean="0"/>
              <a:t>06.11.2021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11EB80D2-964F-4ED7-B22B-00C198AF7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A9FDA51E-F499-4E15-A6C9-3D4C7ACF3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C6B13-FA37-453B-9FCD-77DFEB918F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2327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hyperlink" Target="https://presentation-creation.ru/" TargetMode="Externa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791E3D0-687F-4DE6-B6F0-85C1D7081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D35D4ADB-7653-4AC5-A885-1DE9BAA65C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83300A36-AF8E-4392-8277-191CACCFE4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CC583-3D21-4AAF-9AF3-3FB5AD7DB367}" type="datetimeFigureOut">
              <a:rPr lang="ru-RU" smtClean="0"/>
              <a:t>06.11.2021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8BE257E4-61BE-4214-979E-63457ADDB3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40F8A263-EAA6-4512-A9EB-C85D57E123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5C6B13-FA37-453B-9FCD-77DFEB918FA8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19"/>
            <a:extLst>
              <a:ext uri="{FF2B5EF4-FFF2-40B4-BE49-F238E27FC236}">
                <a16:creationId xmlns="" xmlns:a16="http://schemas.microsoft.com/office/drawing/2014/main" id="{3338D9FF-21EF-468B-966D-AC02DDF30269}"/>
              </a:ext>
            </a:extLst>
          </p:cNvPr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94000" y="367393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95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60" r:id="rId3"/>
    <p:sldLayoutId id="2147483661" r:id="rId4"/>
    <p:sldLayoutId id="2147483665" r:id="rId5"/>
    <p:sldLayoutId id="2147483666" r:id="rId6"/>
    <p:sldLayoutId id="2147483662" r:id="rId7"/>
    <p:sldLayoutId id="2147483650" r:id="rId8"/>
    <p:sldLayoutId id="2147483651" r:id="rId9"/>
    <p:sldLayoutId id="2147483652" r:id="rId10"/>
    <p:sldLayoutId id="2147483653" r:id="rId11"/>
    <p:sldLayoutId id="2147483654" r:id="rId12"/>
    <p:sldLayoutId id="2147483655" r:id="rId13"/>
    <p:sldLayoutId id="2147483656" r:id="rId14"/>
    <p:sldLayoutId id="2147483657" r:id="rId15"/>
    <p:sldLayoutId id="2147483658" r:id="rId16"/>
    <p:sldLayoutId id="2147483659" r:id="rId17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>
            <a:extLst>
              <a:ext uri="{FF2B5EF4-FFF2-40B4-BE49-F238E27FC236}">
                <a16:creationId xmlns="" xmlns:a16="http://schemas.microsoft.com/office/drawing/2014/main" id="{8E7EAC4F-4CA6-4923-B32A-5AC1D764DE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27000" y="5671683"/>
            <a:ext cx="7065000" cy="610338"/>
          </a:xfrm>
        </p:spPr>
        <p:txBody>
          <a:bodyPr>
            <a:noAutofit/>
          </a:bodyPr>
          <a:lstStyle/>
          <a:p>
            <a:r>
              <a:rPr lang="en-US" sz="3200" dirty="0" smtClean="0"/>
              <a:t>Medical Device Quality Management Systems 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en-US" sz="3200" dirty="0" smtClean="0"/>
              <a:t>Strategy and Techniques for Improving Efficiency and Effectiveness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ru-RU" sz="3200" dirty="0" smtClean="0"/>
              <a:t>Стратегия систем управления качеством медицинских изделий и методы повышения эффективности и результативности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en-US" sz="3200" dirty="0"/>
              <a:t>Course</a:t>
            </a:r>
            <a:r>
              <a:rPr lang="en-US" sz="3200" dirty="0" smtClean="0"/>
              <a:t>№12: </a:t>
            </a:r>
            <a:r>
              <a:rPr lang="en-US" sz="3200" dirty="0"/>
              <a:t>Production and service provision</a:t>
            </a:r>
            <a:r>
              <a:rPr lang="en-US" sz="3200" dirty="0" smtClean="0"/>
              <a:t>.</a:t>
            </a:r>
            <a:br>
              <a:rPr lang="en-US" sz="3200" dirty="0" smtClean="0"/>
            </a:br>
            <a:r>
              <a:rPr lang="ru-RU" sz="3200" dirty="0" smtClean="0"/>
              <a:t>Курс</a:t>
            </a:r>
            <a:r>
              <a:rPr lang="en-US" sz="3200" dirty="0" smtClean="0"/>
              <a:t>№12: </a:t>
            </a:r>
            <a:r>
              <a:rPr lang="ru-RU" sz="3200" dirty="0"/>
              <a:t>Производство и предоставление услуг</a:t>
            </a:r>
            <a:r>
              <a:rPr lang="ru-RU" sz="3200" dirty="0" smtClean="0"/>
              <a:t>. </a:t>
            </a:r>
            <a:endParaRPr lang="ru-RU" sz="3200" dirty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F7CFC1E0-04B4-4DF4-880F-E699422B9A4B}"/>
              </a:ext>
            </a:extLst>
          </p:cNvPr>
          <p:cNvSpPr/>
          <p:nvPr/>
        </p:nvSpPr>
        <p:spPr>
          <a:xfrm>
            <a:off x="0" y="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5A8F3379-E67C-4B72-84CA-BF535167ECA6}"/>
              </a:ext>
            </a:extLst>
          </p:cNvPr>
          <p:cNvSpPr/>
          <p:nvPr/>
        </p:nvSpPr>
        <p:spPr>
          <a:xfrm>
            <a:off x="0" y="675900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15" name="Группа 14">
            <a:extLst>
              <a:ext uri="{FF2B5EF4-FFF2-40B4-BE49-F238E27FC236}">
                <a16:creationId xmlns="" xmlns:a16="http://schemas.microsoft.com/office/drawing/2014/main" id="{007CF127-4088-463B-9FF9-7846F45FB650}"/>
              </a:ext>
            </a:extLst>
          </p:cNvPr>
          <p:cNvGrpSpPr/>
          <p:nvPr/>
        </p:nvGrpSpPr>
        <p:grpSpPr>
          <a:xfrm>
            <a:off x="9347250" y="37980"/>
            <a:ext cx="2844750" cy="286020"/>
            <a:chOff x="9347250" y="37980"/>
            <a:chExt cx="2844750" cy="286020"/>
          </a:xfrm>
        </p:grpSpPr>
        <p:sp>
          <p:nvSpPr>
            <p:cNvPr id="16" name="Прямоугольник 15">
              <a:extLst>
                <a:ext uri="{FF2B5EF4-FFF2-40B4-BE49-F238E27FC236}">
                  <a16:creationId xmlns="" xmlns:a16="http://schemas.microsoft.com/office/drawing/2014/main" id="{C820479F-3D54-4A8D-B7C0-FD8BAB64BB3F}"/>
                </a:ext>
              </a:extLst>
            </p:cNvPr>
            <p:cNvSpPr/>
            <p:nvPr userDrawn="1"/>
          </p:nvSpPr>
          <p:spPr>
            <a:xfrm>
              <a:off x="9651000" y="49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7" name="Блок-схема: объединение 16">
              <a:extLst>
                <a:ext uri="{FF2B5EF4-FFF2-40B4-BE49-F238E27FC236}">
                  <a16:creationId xmlns="" xmlns:a16="http://schemas.microsoft.com/office/drawing/2014/main" id="{B582E1CD-4706-48AF-9A34-9F54D5177C5D}"/>
                </a:ext>
              </a:extLst>
            </p:cNvPr>
            <p:cNvSpPr/>
            <p:nvPr userDrawn="1"/>
          </p:nvSpPr>
          <p:spPr>
            <a:xfrm>
              <a:off x="9347250" y="3798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grpSp>
        <p:nvGrpSpPr>
          <p:cNvPr id="18" name="Группа 17">
            <a:extLst>
              <a:ext uri="{FF2B5EF4-FFF2-40B4-BE49-F238E27FC236}">
                <a16:creationId xmlns="" xmlns:a16="http://schemas.microsoft.com/office/drawing/2014/main" id="{71A15713-6F86-4436-A01D-BCBAAEEBBD1B}"/>
              </a:ext>
            </a:extLst>
          </p:cNvPr>
          <p:cNvGrpSpPr/>
          <p:nvPr/>
        </p:nvGrpSpPr>
        <p:grpSpPr>
          <a:xfrm>
            <a:off x="-35250" y="6583500"/>
            <a:ext cx="2844750" cy="274500"/>
            <a:chOff x="-35250" y="6583500"/>
            <a:chExt cx="2844750" cy="274500"/>
          </a:xfrm>
        </p:grpSpPr>
        <p:sp>
          <p:nvSpPr>
            <p:cNvPr id="19" name="Прямоугольник 18">
              <a:extLst>
                <a:ext uri="{FF2B5EF4-FFF2-40B4-BE49-F238E27FC236}">
                  <a16:creationId xmlns="" xmlns:a16="http://schemas.microsoft.com/office/drawing/2014/main" id="{E3F0F0A3-967A-4525-9622-587DF8FB0754}"/>
                </a:ext>
              </a:extLst>
            </p:cNvPr>
            <p:cNvSpPr/>
            <p:nvPr userDrawn="1"/>
          </p:nvSpPr>
          <p:spPr>
            <a:xfrm>
              <a:off x="-35250" y="6583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0" name="Блок-схема: объединение 19">
              <a:extLst>
                <a:ext uri="{FF2B5EF4-FFF2-40B4-BE49-F238E27FC236}">
                  <a16:creationId xmlns="" xmlns:a16="http://schemas.microsoft.com/office/drawing/2014/main" id="{FD653D20-87A3-4A65-9DB0-1DE7E7DD3858}"/>
                </a:ext>
              </a:extLst>
            </p:cNvPr>
            <p:cNvSpPr/>
            <p:nvPr userDrawn="1"/>
          </p:nvSpPr>
          <p:spPr>
            <a:xfrm rot="10800000">
              <a:off x="2202000" y="658350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pic>
        <p:nvPicPr>
          <p:cNvPr id="1028" name="Picture 4" descr="Top Tips - Building your ISO Quality Management System - PharmaLe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10653"/>
            <a:ext cx="4882071" cy="2533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7415" y="6282021"/>
            <a:ext cx="343715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dirty="0"/>
              <a:t>https://www.pharmalex.com/wp-content/uploads/2019/04/QMS.jpg</a:t>
            </a:r>
            <a:endParaRPr lang="ru-RU" sz="9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3531604"/>
            <a:ext cx="536003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b="1"/>
              <a:t>https://arab-academy.b-cdn.net/wp-content/uploads/2020</a:t>
            </a:r>
            <a:endParaRPr lang="ru-RU" sz="800"/>
          </a:p>
        </p:txBody>
      </p:sp>
      <p:pic>
        <p:nvPicPr>
          <p:cNvPr id="21" name="Рисунок 20" descr="Clause 8.5.1 ISO 9001:2015 Production control and service provision - Arab  Professionals Center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8" y="99000"/>
            <a:ext cx="4648672" cy="33928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112267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="" xmlns:a16="http://schemas.microsoft.com/office/drawing/2014/main" id="{9CB5E0D7-A100-4360-B842-E165E2E10A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66000" y="187580"/>
            <a:ext cx="2295000" cy="270000"/>
          </a:xfrm>
        </p:spPr>
        <p:txBody>
          <a:bodyPr>
            <a:noAutofit/>
          </a:bodyPr>
          <a:lstStyle/>
          <a:p>
            <a:r>
              <a:rPr lang="ru-RU" sz="2800" dirty="0" smtClean="0"/>
              <a:t>ВВЕДЕНИЕ</a:t>
            </a:r>
            <a:endParaRPr lang="ru-RU" sz="2800" dirty="0">
              <a:solidFill>
                <a:srgbClr val="2191C9"/>
              </a:solidFill>
            </a:endParaRPr>
          </a:p>
        </p:txBody>
      </p:sp>
      <p:sp>
        <p:nvSpPr>
          <p:cNvPr id="8" name="Текст 7">
            <a:extLst>
              <a:ext uri="{FF2B5EF4-FFF2-40B4-BE49-F238E27FC236}">
                <a16:creationId xmlns="" xmlns:a16="http://schemas.microsoft.com/office/drawing/2014/main" id="{A98C920F-FE29-4D43-90EC-355F494088E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196000" y="466050"/>
            <a:ext cx="6996000" cy="211541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/>
              <a:t>От организации требуется выполнение продукции и предоставление услуг в контролируемых условиях. Осуществление производства и предоставления услуг в контролируемых условиях относится к обеспечению переменных, которые влияют на производительность элемента, используемого при реализации продукта или услуги. Контроль достигается путем применения и обеспечения соблюдения ряда принципов и условий, которые будут направлять и сопровождать процессы реализации. Контроль позволяет организации отслеживать различные переменные во время реализации, которые могут повлиять на работу системы менеджмента качества и качество продукции, а также извлекать надежные данные и информацию о реализации. Эти данные будут использованы для проверки результатов. Давайте рассмотрим требования стандарта ISO 13485: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6534000"/>
            <a:ext cx="740100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/>
              <a:t>https://previews.123rf.com/images/rawpixel/rawpixel1510/rawpixel151010898/46395463-design-team-planning-new-project-teamwork-concept.jpg</a:t>
            </a:r>
            <a:endParaRPr lang="ru-RU" sz="9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68000" y="4996860"/>
            <a:ext cx="11856000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Чтобы гарантировать соответствие продукции спецификациям, необходимо планировать, выполнять, контролировать и контролировать производство и обслуживание.</a:t>
            </a:r>
          </a:p>
          <a:p>
            <a:pPr marL="342900" lvl="0" indent="-342900" algn="just">
              <a:buFont typeface="Wingdings" panose="05000000000000000000" pitchFamily="2" charset="2"/>
              <a:buChar char="Ø"/>
            </a:pPr>
            <a:r>
              <a:rPr lang="ru-RU" sz="2000" dirty="0"/>
              <a:t>Организация должна вести учет каждого медицинского изделия или партии медицинских изделий.</a:t>
            </a:r>
          </a:p>
          <a:p>
            <a:pPr marL="342900" lvl="0" indent="-342900" algn="just">
              <a:buFont typeface="Wingdings" panose="05000000000000000000" pitchFamily="2" charset="2"/>
              <a:buChar char="Ø"/>
            </a:pPr>
            <a:r>
              <a:rPr lang="ru-RU" sz="2000" dirty="0"/>
              <a:t>Записи для </a:t>
            </a:r>
            <a:r>
              <a:rPr lang="ru-RU" sz="2000" dirty="0" err="1"/>
              <a:t>прослеживаемости</a:t>
            </a:r>
            <a:r>
              <a:rPr lang="ru-RU" sz="2000" dirty="0"/>
              <a:t> должны быть проверены и утверждены.</a:t>
            </a:r>
          </a:p>
        </p:txBody>
      </p:sp>
      <p:pic>
        <p:nvPicPr>
          <p:cNvPr id="1026" name="Picture 2" descr="Design Team Planning New Project Teamwork Concept Stock Photo, Picture And  Royalty Free Image. Image 46395463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77" y="672487"/>
            <a:ext cx="5053031" cy="38179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6674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601000" y="377064"/>
            <a:ext cx="5257800" cy="1325563"/>
          </a:xfrm>
        </p:spPr>
        <p:txBody>
          <a:bodyPr/>
          <a:lstStyle/>
          <a:p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1"/>
          </p:nvPr>
        </p:nvSpPr>
        <p:spPr>
          <a:xfrm>
            <a:off x="13132269" y="2180009"/>
            <a:ext cx="773631" cy="38894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9665" y="692140"/>
            <a:ext cx="6796335" cy="5940088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algn="just"/>
            <a:r>
              <a:rPr lang="ru-RU" sz="2000"/>
              <a:t>Перед планированием и представлением контроля производитель должен определить и определить требуемые условия, необходимые для реализации медицинского изделия, посредством действий и ресурсов. Это будет сделано путем организации и обеспечения набора условий, процессов и действий, которые превратят требования в продукт. Реализация процессов реализации включает в себя спецификацию входов процесса, параметров и условий, которые будут гарантировать соответствие выходных данных процесса, например, при условиях, при которых могут быть достигнуты запланированные выходы, или требований процесса и операционной среды, которые необходимы для достижения предполагаемые результаты. Действия, средства и ресурсы были определены как часть плана качества при выполнении требований. Планирование осуществлялось с учетом целей, задач в области качества, спецификаций продукции, средств реализации и ресурсов. Пришло время проверить, есть ли условия для достижения плана.</a:t>
            </a: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0955" y="230475"/>
            <a:ext cx="72286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/>
              <a:t>Обеспечение наличия определенных условий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423084" y="6401396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900"/>
              <a:t>https://rococpm.com/welcome/wp-content/uploads/2016/06/iStock_000041516854_Medium.jpg</a:t>
            </a:r>
            <a:endParaRPr lang="ru-RU" sz="900" dirty="0"/>
          </a:p>
        </p:txBody>
      </p:sp>
      <p:pic>
        <p:nvPicPr>
          <p:cNvPr id="2050" name="Picture 2" descr="Time for the Church to Join the Revolu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000" y="892791"/>
            <a:ext cx="5260904" cy="350507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208895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760" y="1128202"/>
            <a:ext cx="2025581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en-US" sz="2000" dirty="0" smtClean="0"/>
              <a:t>	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0" y="283062"/>
            <a:ext cx="10876014" cy="378499"/>
          </a:xfrm>
        </p:spPr>
        <p:txBody>
          <a:bodyPr>
            <a:noAutofit/>
          </a:bodyPr>
          <a:lstStyle/>
          <a:p>
            <a:r>
              <a:rPr lang="ru-RU" sz="2400" b="0">
                <a:latin typeface="+mn-lt"/>
              </a:rPr>
              <a:t>Наличие документации с описанием необходимых действий</a:t>
            </a:r>
            <a:endParaRPr lang="ru-RU" sz="2400" b="0" dirty="0"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-1904" y="672178"/>
            <a:ext cx="12082904" cy="5999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Стандарт требует, чтобы организация обеспечивала доступ ко всей существенной деятельности, необходимой для процессов жизненного цикла, с соответствующей </a:t>
            </a:r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документацией.</a:t>
            </a:r>
            <a:r>
              <a:rPr lang="en-US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Какие 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типы документации могут служить документированной информацией, описывающей следующие необходимые действия?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Для общего планирования организация может использовать документированный план качества в качестве производственного плана для реализации, который гарантирует, что все необходимые этапы реализации запланированы и будут соответствовать спецификациям </a:t>
            </a:r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медицинского устройства.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Для обеспечения качества требуется документация, которая идентифицирует часть или процесс, подлежащие тестированию, ресурсы, которые используются для его </a:t>
            </a:r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реализации, интервал 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тестирования, последовательность </a:t>
            </a:r>
            <a:r>
              <a:rPr lang="ru-RU" dirty="0" err="1">
                <a:ea typeface="Calibri" panose="020F0502020204030204" pitchFamily="34" charset="0"/>
                <a:cs typeface="Times New Roman" panose="02020603050405020304" pitchFamily="18" charset="0"/>
              </a:rPr>
              <a:t>валидации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 (тест), использование контрольно-измерительного оборудования и критерии приемки</a:t>
            </a:r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Для реализации продукта, например, сборка, специальные инструкции, формы данных и инструкции по проверке, включая всю необходимую документацию, такую ​​</a:t>
            </a:r>
            <a:r>
              <a:rPr lang="ru-RU" dirty="0">
                <a:ea typeface="Calibri" panose="020F0502020204030204" pitchFamily="34" charset="0"/>
                <a:cs typeface="Bahnschrift Light" panose="020B0502040204020203" pitchFamily="34" charset="0"/>
              </a:rPr>
              <a:t>как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ea typeface="Calibri" panose="020F0502020204030204" pitchFamily="34" charset="0"/>
                <a:cs typeface="Bahnschrift Light" panose="020B0502040204020203" pitchFamily="34" charset="0"/>
              </a:rPr>
              <a:t>диаграммы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ea typeface="Calibri" panose="020F0502020204030204" pitchFamily="34" charset="0"/>
                <a:cs typeface="Bahnschrift Light" panose="020B0502040204020203" pitchFamily="34" charset="0"/>
              </a:rPr>
              <a:t>и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ea typeface="Calibri" panose="020F0502020204030204" pitchFamily="34" charset="0"/>
                <a:cs typeface="Bahnschrift Light" panose="020B0502040204020203" pitchFamily="34" charset="0"/>
              </a:rPr>
              <a:t>критерии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>
                <a:ea typeface="Calibri" panose="020F0502020204030204" pitchFamily="34" charset="0"/>
                <a:cs typeface="Bahnschrift Light" panose="020B0502040204020203" pitchFamily="34" charset="0"/>
              </a:rPr>
              <a:t>будут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ea typeface="Calibri" panose="020F0502020204030204" pitchFamily="34" charset="0"/>
                <a:cs typeface="Bahnschrift Light" panose="020B0502040204020203" pitchFamily="34" charset="0"/>
              </a:rPr>
              <a:t>доступны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ea typeface="Calibri" panose="020F0502020204030204" pitchFamily="34" charset="0"/>
                <a:cs typeface="Bahnschrift Light" panose="020B0502040204020203" pitchFamily="34" charset="0"/>
              </a:rPr>
              <a:t>на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ea typeface="Calibri" panose="020F0502020204030204" pitchFamily="34" charset="0"/>
                <a:cs typeface="Bahnschrift Light" panose="020B0502040204020203" pitchFamily="34" charset="0"/>
              </a:rPr>
              <a:t>месте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ea typeface="Calibri" panose="020F0502020204030204" pitchFamily="34" charset="0"/>
                <a:cs typeface="Bahnschrift Light" panose="020B0502040204020203" pitchFamily="34" charset="0"/>
              </a:rPr>
              <a:t>работы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>
                <a:ea typeface="Calibri" panose="020F0502020204030204" pitchFamily="34" charset="0"/>
                <a:cs typeface="Bahnschrift Light" panose="020B0502040204020203" pitchFamily="34" charset="0"/>
              </a:rPr>
              <a:t>например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>
                <a:ea typeface="Calibri" panose="020F0502020204030204" pitchFamily="34" charset="0"/>
                <a:cs typeface="Bahnschrift Light" panose="020B0502040204020203" pitchFamily="34" charset="0"/>
              </a:rPr>
              <a:t>на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ea typeface="Calibri" panose="020F0502020204030204" pitchFamily="34" charset="0"/>
                <a:cs typeface="Bahnschrift Light" panose="020B0502040204020203" pitchFamily="34" charset="0"/>
              </a:rPr>
              <a:t>рабочей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ea typeface="Calibri" panose="020F0502020204030204" pitchFamily="34" charset="0"/>
                <a:cs typeface="Bahnschrift Light" panose="020B0502040204020203" pitchFamily="34" charset="0"/>
              </a:rPr>
              <a:t>станции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Документация, необходимая для обслуживания продукта, включая списки деталей и соответствующие схемы, относящиеся к спецификации медицинского устройства, где это необходимо.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Когда нормативное требование требует наличия определенной документации для реализации, например, на рабочем месте, она должна быть доступна для сотрудников.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Когда правила техники безопасности и гигиены труда требуют наличия диаграмм, они будут доступны во время реализации.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6432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6887" y="219737"/>
            <a:ext cx="13095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700" dirty="0">
                <a:ea typeface="Calibri" panose="020F0502020204030204" pitchFamily="34" charset="0"/>
                <a:cs typeface="Times New Roman" panose="02020603050405020304" pitchFamily="18" charset="0"/>
              </a:rPr>
              <a:t>Планируемая документация будет охватывать следующие вопросы реализации:</a:t>
            </a:r>
            <a:endParaRPr lang="ru-RU" sz="27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75457" y="802517"/>
            <a:ext cx="11880000" cy="55202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200" dirty="0">
                <a:ea typeface="Calibri" panose="020F0502020204030204" pitchFamily="34" charset="0"/>
                <a:cs typeface="Times New Roman" panose="02020603050405020304" pitchFamily="18" charset="0"/>
              </a:rPr>
              <a:t>Общее планирование реализации для обеспечения соответствия спецификации медицинского устройства.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200" dirty="0">
                <a:ea typeface="Calibri" panose="020F0502020204030204" pitchFamily="34" charset="0"/>
                <a:cs typeface="Times New Roman" panose="02020603050405020304" pitchFamily="18" charset="0"/>
              </a:rPr>
              <a:t>Процесс или поток процессов, о которых должны знать лица или стороны, участвующие в реализации.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200" dirty="0">
                <a:ea typeface="Calibri" panose="020F0502020204030204" pitchFamily="34" charset="0"/>
                <a:cs typeface="Times New Roman" panose="02020603050405020304" pitchFamily="18" charset="0"/>
              </a:rPr>
              <a:t>Задачи или действия, которые необходимо выполнить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200" dirty="0">
                <a:ea typeface="Calibri" panose="020F0502020204030204" pitchFamily="34" charset="0"/>
                <a:cs typeface="Times New Roman" panose="02020603050405020304" pitchFamily="18" charset="0"/>
              </a:rPr>
              <a:t>Описание ответственности за задачи или действия и их требуемая квалификация (когда такие указания могут повлиять на качество продукции и организация считает важным упомянуть)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200" dirty="0">
                <a:ea typeface="Calibri" panose="020F0502020204030204" pitchFamily="34" charset="0"/>
                <a:cs typeface="Times New Roman" panose="02020603050405020304" pitchFamily="18" charset="0"/>
              </a:rPr>
              <a:t>Меры контроля, необходимые для снижения известных рисков, включая необходимость в документации, такой как требования к контролю или меры безопасности.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200" dirty="0">
                <a:ea typeface="Calibri" panose="020F0502020204030204" pitchFamily="34" charset="0"/>
                <a:cs typeface="Times New Roman" panose="02020603050405020304" pitchFamily="18" charset="0"/>
              </a:rPr>
              <a:t>Использование инструментов, оборудования, инфраструктуры и поведения в рабочей среде.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200" dirty="0">
                <a:ea typeface="Calibri" panose="020F0502020204030204" pitchFamily="34" charset="0"/>
                <a:cs typeface="Times New Roman" panose="02020603050405020304" pitchFamily="18" charset="0"/>
              </a:rPr>
              <a:t>Описание ожидаемых условий на рабочем месте.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200" dirty="0">
                <a:ea typeface="Calibri" panose="020F0502020204030204" pitchFamily="34" charset="0"/>
                <a:cs typeface="Times New Roman" panose="02020603050405020304" pitchFamily="18" charset="0"/>
              </a:rPr>
              <a:t>Соответствующее оборудование, которое будет использоваться во время мероприятий.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200" dirty="0">
                <a:ea typeface="Calibri" panose="020F0502020204030204" pitchFamily="34" charset="0"/>
                <a:cs typeface="Times New Roman" panose="02020603050405020304" pitchFamily="18" charset="0"/>
              </a:rPr>
              <a:t>Ожидаемые результаты деятельности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sz="2200" dirty="0">
                <a:ea typeface="Calibri" panose="020F0502020204030204" pitchFamily="34" charset="0"/>
                <a:cs typeface="Times New Roman" panose="02020603050405020304" pitchFamily="18" charset="0"/>
              </a:rPr>
              <a:t>Ожидаемые рекорды</a:t>
            </a:r>
            <a:endParaRPr lang="ru-RU" sz="2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021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6000" y="234000"/>
            <a:ext cx="11880000" cy="648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При создании такой документированной информации вы должны убедиться, что участники реализации знают, где находится документированная информация и как ее </a:t>
            </a:r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использовать Например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, когда документированная информация включает технические детали, вы гарантируете, что персонал, использующий эту документированную информацию, понимает содержание и цели. Когда документированная информация подвергается воздействию условий окружающей среды, которые могут повредить ее и привести к ее износу, необходимо принять меры защиты и разместить документацию в безопасном месте, чтобы гарантировать ее использование (например, в сумке, в ламинированной папке или обложках и т. Д.).</a:t>
            </a: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Типы документации включают: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Разработка основной записи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Блок-схемы, диаграммы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Рабочие инструкции, документированные инструкции, стандартные рабочие процедуры, спецификации, рабочие инструкции, пошаговые процедуры, процедуры смешивания или смешивания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Технические требования к испытаниям, справочные материалы по измерениям и мониторингу, справочные материалы по процедурам измерения, диаграммы управления процессом.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Маршрутные карты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Процедуры упаковки, руководства по эксплуатации.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Производственные чертежи, сборочные чертежи, сборочные чертежи, технические (инженерные) чертежи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Чертежи этикеток, чертежи упаковки</a:t>
            </a:r>
          </a:p>
          <a:p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Образцы готовой продукции, образцы узлов, моделей, справочный материал.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2375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781000" y="6524435"/>
            <a:ext cx="778500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/>
              <a:t>https://images.hindustantimes.com/img/2021/11/02/550x309/results_222603a6-641a-11e8-b4a9-2154dcd09999_1635827958905.jpg</a:t>
            </a:r>
            <a:endParaRPr lang="ru-RU" sz="9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3456" y="189000"/>
            <a:ext cx="120637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/>
              <a:t>Наличие необходимых записей для демонстрации ожидаемых результатов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9752" y="804232"/>
            <a:ext cx="6165000" cy="5684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Организация должна гарантировать, что записи, которые определяют свидетельства и результаты контроля реализации, будут доступны во время реализации процессов. Цель записей - облегчить </a:t>
            </a:r>
            <a:r>
              <a:rPr lang="ru-RU" sz="1900" dirty="0" err="1">
                <a:ea typeface="Calibri" panose="020F0502020204030204" pitchFamily="34" charset="0"/>
                <a:cs typeface="Times New Roman" panose="02020603050405020304" pitchFamily="18" charset="0"/>
              </a:rPr>
              <a:t>прослеживаемость</a:t>
            </a:r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 и обзор произведенного устройства или партии. В доказательствах указываются: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Условия на момент реализации и предоставленные им ресурсы: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Наличие подходящих входов для реализации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Состояние и статус ресурсов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Наличие знаний и компетенций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Наличие необходимой документации для реализации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Результаты технологических испытаний и степень их соответствия их спецификациям: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Результаты характеристик продукта</a:t>
            </a:r>
          </a:p>
          <a:p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Результаты параметров процесса</a:t>
            </a:r>
            <a:endParaRPr lang="ru-RU" sz="1900" dirty="0"/>
          </a:p>
        </p:txBody>
      </p:sp>
      <p:pic>
        <p:nvPicPr>
          <p:cNvPr id="3074" name="Picture 2" descr="REET Result 2021 declared for Level 1 and 2, here&amp;#39;s direct link to check -  Hindustan Tim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000" y="954000"/>
            <a:ext cx="5824382" cy="333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830999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5696" y="-12879"/>
            <a:ext cx="4635000" cy="783499"/>
          </a:xfrm>
        </p:spPr>
        <p:txBody>
          <a:bodyPr>
            <a:noAutofit/>
          </a:bodyPr>
          <a:lstStyle/>
          <a:p>
            <a:r>
              <a:rPr lang="en-US" sz="2800" dirty="0" smtClean="0"/>
              <a:t> </a:t>
            </a:r>
            <a:endParaRPr lang="ru-RU" sz="28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407211" y="6426973"/>
            <a:ext cx="478981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/>
              <a:t>https://static.businessworld.in/article/article_extra_large_image/1595244575_R3MroE_South_Koreas_Myongji_Hospital_Implements_Blockchain_for_Medical_Healthcare_Services_696x449.jpg</a:t>
            </a:r>
            <a:endParaRPr lang="ru-RU" sz="9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474000" y="97059"/>
            <a:ext cx="8370000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lnSpc>
                <a:spcPct val="115000"/>
              </a:lnSpc>
              <a:spcAft>
                <a:spcPts val="0"/>
              </a:spcAft>
            </a:pPr>
            <a:r>
              <a:rPr lang="ru-RU" sz="2800" dirty="0"/>
              <a:t>Контрольная квалификация инфраструктуры</a:t>
            </a:r>
            <a:endParaRPr lang="ru-RU" sz="28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457" y="573063"/>
            <a:ext cx="6801543" cy="6038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100" dirty="0"/>
              <a:t>Организация должна определить, какие средства управления будут обеспечивать квалификацию инфраструктур. Аттестация инфраструктур относится к набору действий, которые покажут, </a:t>
            </a:r>
            <a:r>
              <a:rPr lang="ru-RU" sz="2100" dirty="0" err="1"/>
              <a:t>валидированы</a:t>
            </a:r>
            <a:r>
              <a:rPr lang="ru-RU" sz="2100" dirty="0"/>
              <a:t> ли инфраструктуры, подходят и адекватны ли они для использования при реализации медицинского устройства. Разработка этих средств управления широко обсуждалась в предыдущем разделе. Пожалуйста, обратитесь к этому разделу для разработки этих элементов управления. Здесь, в предыдущем пункте, вы должны внедрить эти средства управления во время реализации медицинского устройства и предоставить доказательства с выводами относительно статуса </a:t>
            </a:r>
            <a:r>
              <a:rPr lang="ru-RU" sz="2100" dirty="0" err="1"/>
              <a:t>валидации</a:t>
            </a:r>
            <a:r>
              <a:rPr lang="ru-RU" sz="2100" dirty="0"/>
              <a:t> инфраструктуры и оборудования, которые будут указывать на то, что инфраструктуры были аттестованы во время реализации.</a:t>
            </a:r>
          </a:p>
        </p:txBody>
      </p:sp>
      <p:pic>
        <p:nvPicPr>
          <p:cNvPr id="4098" name="Picture 2" descr="Union Budget Introduces Rs 64 180 Cr Scheme To Upgrade Healthcare  Infrastructure-ANI - BW Businessworl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907"/>
          <a:stretch/>
        </p:blipFill>
        <p:spPr bwMode="auto">
          <a:xfrm>
            <a:off x="6836153" y="685571"/>
            <a:ext cx="5238022" cy="403715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984623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234000"/>
            <a:ext cx="12192000" cy="649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В этом курсе я поддерживаю методы IQ, OQ и PQ. В процессе реализации организация должна доказать, что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Эти типы контроля были развернуты.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Инфраструктуры, которые использовались для реализации, квалифицированы.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Их результаты отслеживаются.</a:t>
            </a: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Требуемые 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документированные мероприятия, описывающие действия IQ, OQ и PQ, должны быть спланированы и реализованы. Действия должны предоставлять доказательства в виде записей о качестве.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Определите, что нужно проверить или измерить.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Определите, как это будет проверяться или измеряться.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Определите, сколько будет проверено или измерено, то есть статистическая значимость.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Определите, когда он будет проверяться или измеряться.</a:t>
            </a:r>
          </a:p>
          <a:p>
            <a:pPr marL="228600" algn="just"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IQ 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и OQ должны быть завершены до начала реализации.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Квалификационные действия по установке инфраструктуры относятся к процессам и действиям по </a:t>
            </a:r>
            <a:r>
              <a:rPr lang="ru-RU" dirty="0" err="1">
                <a:ea typeface="Calibri" panose="020F0502020204030204" pitchFamily="34" charset="0"/>
                <a:cs typeface="Times New Roman" panose="02020603050405020304" pitchFamily="18" charset="0"/>
              </a:rPr>
              <a:t>валидации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 внедрения инфраструктуры или оборудования в реализацию и получению документированного подтверждения (с доказательствами) того, что инфраструктура, оборудование и любые вспомогательные элементы были поставлены и установлены в соответствии с требованиями. со своими характеристиками</a:t>
            </a:r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Операционная аттестация обеспечит гарантию работоспособности процесса: установление и документирование ожидаемых действий, необходимых для обеспечения того, чтобы установленная инфраструктура и оборудование работали последовательно в определенных пределах и в соответствии с их спецификациями при использовании в соответствии с операционными процедурами.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1905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1000" y="2844000"/>
            <a:ext cx="5265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/>
              <a:t> </a:t>
            </a:r>
            <a:r>
              <a:rPr lang="en-US" sz="2000" dirty="0" smtClean="0"/>
              <a:t>     </a:t>
            </a: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01000" y="324000"/>
            <a:ext cx="11862971" cy="62324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1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ru-RU" sz="21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Эти </a:t>
            </a:r>
            <a:r>
              <a:rPr lang="ru-RU" sz="2100" dirty="0">
                <a:ea typeface="Calibri" panose="020F0502020204030204" pitchFamily="34" charset="0"/>
                <a:cs typeface="Times New Roman" panose="02020603050405020304" pitchFamily="18" charset="0"/>
              </a:rPr>
              <a:t>средства контроля должны быть выполнены до утверждения любой инфраструктуры для использования при реализации. Следовательно, перед реализацией вы должны убедиться, что эти элементы управления были выполнены, а инфраструктура одобрена для использования. Эти две проверки должны быть задокументированы как записи о качестве перед использованием инфраструктуры. Элементы управления </a:t>
            </a:r>
            <a:r>
              <a:rPr lang="en-US" sz="2100" dirty="0">
                <a:ea typeface="Calibri" panose="020F0502020204030204" pitchFamily="34" charset="0"/>
                <a:cs typeface="Times New Roman" panose="02020603050405020304" pitchFamily="18" charset="0"/>
              </a:rPr>
              <a:t>PQ</a:t>
            </a:r>
            <a:r>
              <a:rPr lang="ru-RU" sz="2100" dirty="0">
                <a:ea typeface="Calibri" panose="020F0502020204030204" pitchFamily="34" charset="0"/>
                <a:cs typeface="Times New Roman" panose="02020603050405020304" pitchFamily="18" charset="0"/>
              </a:rPr>
              <a:t> должны предоставлять свидетельства, подтверждающие, что инфраструктура или оборудование работают, как ожидалось: результаты находятся в пределах указанных допусков или пределов или соответствуют их критериям приемлемости. Результаты деятельности </a:t>
            </a:r>
            <a:r>
              <a:rPr lang="en-US" sz="2100" dirty="0">
                <a:ea typeface="Calibri" panose="020F0502020204030204" pitchFamily="34" charset="0"/>
                <a:cs typeface="Times New Roman" panose="02020603050405020304" pitchFamily="18" charset="0"/>
              </a:rPr>
              <a:t>PQ</a:t>
            </a:r>
            <a:r>
              <a:rPr lang="ru-RU" sz="2100" dirty="0">
                <a:ea typeface="Calibri" panose="020F0502020204030204" pitchFamily="34" charset="0"/>
                <a:cs typeface="Times New Roman" panose="02020603050405020304" pitchFamily="18" charset="0"/>
              </a:rPr>
              <a:t> должны предоставить свидетельство того, что процессы реализации, установленные требования к намеченным результатам и медицинское устройство соблюдаются (характеристики, предполагаемое использование, производительность, безопасность и нормативные требования). Элементы управления </a:t>
            </a:r>
            <a:r>
              <a:rPr lang="en-US" sz="2100" dirty="0">
                <a:ea typeface="Calibri" panose="020F0502020204030204" pitchFamily="34" charset="0"/>
                <a:cs typeface="Times New Roman" panose="02020603050405020304" pitchFamily="18" charset="0"/>
              </a:rPr>
              <a:t>PQ</a:t>
            </a:r>
            <a:r>
              <a:rPr lang="ru-RU" sz="2100" dirty="0">
                <a:ea typeface="Calibri" panose="020F0502020204030204" pitchFamily="34" charset="0"/>
                <a:cs typeface="Times New Roman" panose="02020603050405020304" pitchFamily="18" charset="0"/>
              </a:rPr>
              <a:t> должны служить в качестве непрерывных элементов управления для мониторинга производительности и обслуживания инфраструктуры и оборудования. Элементы управления </a:t>
            </a:r>
            <a:r>
              <a:rPr lang="en-US" sz="2100" dirty="0">
                <a:ea typeface="Calibri" panose="020F0502020204030204" pitchFamily="34" charset="0"/>
                <a:cs typeface="Times New Roman" panose="02020603050405020304" pitchFamily="18" charset="0"/>
              </a:rPr>
              <a:t>PQ</a:t>
            </a:r>
            <a:r>
              <a:rPr lang="ru-RU" sz="2100" dirty="0">
                <a:ea typeface="Calibri" panose="020F0502020204030204" pitchFamily="34" charset="0"/>
                <a:cs typeface="Times New Roman" panose="02020603050405020304" pitchFamily="18" charset="0"/>
              </a:rPr>
              <a:t> должны подтверждать эффективность инфраструктуры или оборудования и проверять их с помощью тестов, имитирующих нормальные условия, которые будут встречаться во время фактической реализации. Проблемы будут включать в себя ряд определенных условий, пределов и допусков, которые были установлены в ходе работ </a:t>
            </a:r>
            <a:r>
              <a:rPr lang="en-US" sz="2100" dirty="0">
                <a:ea typeface="Calibri" panose="020F0502020204030204" pitchFamily="34" charset="0"/>
                <a:cs typeface="Times New Roman" panose="02020603050405020304" pitchFamily="18" charset="0"/>
              </a:rPr>
              <a:t>OQ</a:t>
            </a:r>
            <a:r>
              <a:rPr lang="ru-RU" sz="2100" dirty="0">
                <a:ea typeface="Calibri" panose="020F0502020204030204" pitchFamily="34" charset="0"/>
                <a:cs typeface="Times New Roman" panose="02020603050405020304" pitchFamily="18" charset="0"/>
              </a:rPr>
              <a:t>. Эти условия, пределы и допуски должны быть представлены в виде задокументированных мероприятий (например, в документированной процедуре). Эти действия по </a:t>
            </a:r>
            <a:r>
              <a:rPr lang="ru-RU" sz="2100" dirty="0" err="1">
                <a:ea typeface="Calibri" panose="020F0502020204030204" pitchFamily="34" charset="0"/>
                <a:cs typeface="Times New Roman" panose="02020603050405020304" pitchFamily="18" charset="0"/>
              </a:rPr>
              <a:t>валидации</a:t>
            </a:r>
            <a:r>
              <a:rPr lang="ru-RU" sz="2100" dirty="0">
                <a:ea typeface="Calibri" panose="020F0502020204030204" pitchFamily="34" charset="0"/>
                <a:cs typeface="Times New Roman" panose="02020603050405020304" pitchFamily="18" charset="0"/>
              </a:rPr>
              <a:t> должны выполняться в соответствии с планом и повторяться достаточное количество раз, чтобы гарантировать, что результаты соответствуют их спецификациям.</a:t>
            </a:r>
            <a:endParaRPr lang="ru-RU" sz="2100" dirty="0"/>
          </a:p>
        </p:txBody>
      </p:sp>
    </p:spTree>
    <p:extLst>
      <p:ext uri="{BB962C8B-B14F-4D97-AF65-F5344CB8AC3E}">
        <p14:creationId xmlns:p14="http://schemas.microsoft.com/office/powerpoint/2010/main" val="11852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1000" y="235649"/>
            <a:ext cx="6570000" cy="63596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Действия PQ должны проводиться в виде задокументированных квалификационных испытаний, результаты которых будут сравниваться с указанными критериями приемки. Испытания должны продемонстрировать, что указанные критерии приемки соблюдаются во время реализации, посредством таких параметров процесса, как время, количество, требуемые условия и входные данные процесса, доставленные в указанную инфраструктуру или оборудование. На практике во время использования инфраструктуры или оборудования ожидается, что вы предоставите доказательства того, что параметры процесса находятся в пределах и допусках, а результаты процесса соответствуют ожидаемым (соответствуют их критериям приемлемости). Тесты должны охватывать такие вопросы, как: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Материалы, которые были доставлены в процесс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Квалификация и знания, применяемые в процессе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Производственные параметры, которые были представлены в качестве исходных данных.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Функции машины, которые используются для реализации</a:t>
            </a:r>
            <a:endParaRPr lang="ru-RU" dirty="0"/>
          </a:p>
        </p:txBody>
      </p:sp>
      <p:pic>
        <p:nvPicPr>
          <p:cNvPr id="5122" name="Picture 2" descr="Healthcare cloud computing growth due in part to curbing infrastructure  costs | Healthcare Finance New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000" y="395374"/>
            <a:ext cx="5400000" cy="36636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6" name="Прямоугольник 5"/>
          <p:cNvSpPr/>
          <p:nvPr/>
        </p:nvSpPr>
        <p:spPr>
          <a:xfrm>
            <a:off x="7279971" y="6410673"/>
            <a:ext cx="4803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900" dirty="0"/>
              <a:t>https://www.healthcarefinancenews.com/sites/healthcarefinancenews.com/files/styles/companion_top/public/cloud_crop_0.jpg?itok=AMsaXNji</a:t>
            </a:r>
          </a:p>
        </p:txBody>
      </p:sp>
    </p:spTree>
    <p:extLst>
      <p:ext uri="{BB962C8B-B14F-4D97-AF65-F5344CB8AC3E}">
        <p14:creationId xmlns:p14="http://schemas.microsoft.com/office/powerpoint/2010/main" val="1603654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68199" y="6284326"/>
            <a:ext cx="4230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/>
              <a:t>https://cdn0.scrvt.com/39b415fb07de4d9656c7b516d8e2d907/1800000003643430/d0b7413c43b9/v/1248989daa9d/Teaserbild_16-9_1800000003643430.jpg</a:t>
            </a:r>
            <a:endParaRPr lang="ru-RU" sz="9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0" y="229335"/>
            <a:ext cx="6112429" cy="6239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ea typeface="Calibri" panose="020F0502020204030204" pitchFamily="34" charset="0"/>
                <a:cs typeface="Times New Roman" panose="02020603050405020304" pitchFamily="18" charset="0"/>
              </a:rPr>
              <a:t>Типы параметров, которые можно контролировать и проверять:</a:t>
            </a:r>
            <a:endParaRPr lang="ru-R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400" dirty="0">
                <a:ea typeface="Calibri" panose="020F0502020204030204" pitchFamily="34" charset="0"/>
                <a:cs typeface="Times New Roman" panose="02020603050405020304" pitchFamily="18" charset="0"/>
              </a:rPr>
              <a:t>Температура</a:t>
            </a:r>
            <a:endParaRPr lang="ru-R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400" dirty="0">
                <a:ea typeface="Calibri" panose="020F0502020204030204" pitchFamily="34" charset="0"/>
                <a:cs typeface="Times New Roman" panose="02020603050405020304" pitchFamily="18" charset="0"/>
              </a:rPr>
              <a:t>Влажность</a:t>
            </a:r>
            <a:endParaRPr lang="ru-R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400" dirty="0">
                <a:ea typeface="Calibri" panose="020F0502020204030204" pitchFamily="34" charset="0"/>
                <a:cs typeface="Times New Roman" panose="02020603050405020304" pitchFamily="18" charset="0"/>
              </a:rPr>
              <a:t>Изменения в электроснабжении.</a:t>
            </a:r>
            <a:endParaRPr lang="ru-R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400" dirty="0">
                <a:ea typeface="Calibri" panose="020F0502020204030204" pitchFamily="34" charset="0"/>
                <a:cs typeface="Times New Roman" panose="02020603050405020304" pitchFamily="18" charset="0"/>
              </a:rPr>
              <a:t>Вибрация</a:t>
            </a:r>
            <a:endParaRPr lang="ru-R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400" dirty="0">
                <a:ea typeface="Calibri" panose="020F0502020204030204" pitchFamily="34" charset="0"/>
                <a:cs typeface="Times New Roman" panose="02020603050405020304" pitchFamily="18" charset="0"/>
              </a:rPr>
              <a:t>Загрязнения окружающей среды</a:t>
            </a:r>
            <a:endParaRPr lang="ru-R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400" dirty="0">
                <a:ea typeface="Calibri" panose="020F0502020204030204" pitchFamily="34" charset="0"/>
                <a:cs typeface="Times New Roman" panose="02020603050405020304" pitchFamily="18" charset="0"/>
              </a:rPr>
              <a:t>Чистота технологической воды</a:t>
            </a:r>
            <a:endParaRPr lang="ru-R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400" dirty="0">
                <a:ea typeface="Calibri" panose="020F0502020204030204" pitchFamily="34" charset="0"/>
                <a:cs typeface="Times New Roman" panose="02020603050405020304" pitchFamily="18" charset="0"/>
              </a:rPr>
              <a:t>Свет</a:t>
            </a:r>
            <a:endParaRPr lang="ru-R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400" dirty="0">
                <a:ea typeface="Calibri" panose="020F0502020204030204" pitchFamily="34" charset="0"/>
                <a:cs typeface="Times New Roman" panose="02020603050405020304" pitchFamily="18" charset="0"/>
              </a:rPr>
              <a:t>Человеческий фактор (обучение, эргономические факторы, стресс и т. Д.)</a:t>
            </a:r>
            <a:endParaRPr lang="ru-R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sz="2400" dirty="0">
                <a:ea typeface="Calibri" panose="020F0502020204030204" pitchFamily="34" charset="0"/>
                <a:cs typeface="Times New Roman" panose="02020603050405020304" pitchFamily="18" charset="0"/>
              </a:rPr>
              <a:t>Разнообразие материалов</a:t>
            </a:r>
            <a:endParaRPr lang="ru-R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ru-RU" sz="2400" dirty="0">
                <a:ea typeface="Calibri" panose="020F0502020204030204" pitchFamily="34" charset="0"/>
                <a:cs typeface="Times New Roman" panose="02020603050405020304" pitchFamily="18" charset="0"/>
              </a:rPr>
              <a:t>Износ оборудования</a:t>
            </a:r>
            <a:endParaRPr lang="ru-RU" sz="3200" dirty="0"/>
          </a:p>
        </p:txBody>
      </p:sp>
      <p:pic>
        <p:nvPicPr>
          <p:cNvPr id="6146" name="Picture 2" descr="Parameters for Healthcare Business Models are Changing Throughout the Worl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2429" y="594000"/>
            <a:ext cx="5999999" cy="3735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3488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543" y="234000"/>
            <a:ext cx="127345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Мониторинг и измерение параметров процесса и характеристик продукции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01000" y="757220"/>
            <a:ext cx="11799186" cy="59041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Стандарт требует, чтобы организация отслеживала и измеряла параметры процесса и характеристики продукции, которые могут повлиять на качество продукции, ее предполагаемое использование, производительность, безопасность и соответствие нормативным требованиям. Мониторинг и измерение относятся к деятельности в процессе, который включает сырье, оборудование, методы и процедуры с целями:</a:t>
            </a:r>
            <a:endParaRPr lang="ru-RU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Обеспечение подходящих результатов, описывающих ситуацию в реализации</a:t>
            </a:r>
            <a:endParaRPr lang="ru-RU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Обеспечение уверенности в способности процесса приносить удовлетворительные результаты.</a:t>
            </a:r>
            <a:endParaRPr lang="ru-RU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Как для продуктов, так и для процессов, мониторинг и измерения являются ценными инструментами для достижения целей, упомянутых выше. Эти методы и методы должны быть определены при рассмотрении и реализации требований предыдущих разделов - Измерение, анализ и улучшение. Мониторинг и измерения должны выполняться с определенными действиями по верификации и </a:t>
            </a:r>
            <a:r>
              <a:rPr lang="ru-RU" sz="2000" dirty="0" err="1">
                <a:ea typeface="Calibri" panose="020F0502020204030204" pitchFamily="34" charset="0"/>
                <a:cs typeface="Times New Roman" panose="02020603050405020304" pitchFamily="18" charset="0"/>
              </a:rPr>
              <a:t>валидации</a:t>
            </a: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 и контролировать как производственные, так и сервисные процессы. Эти характеристики должны быть четкими и доступными с использованием соответствующей документации во время реализации. Цель этой документации - предоставить сотруднику, поставщику, субподрядчику или любой другой стороне, которая участвует в процессах реализации, полный доступ к требуемым характеристикам продукции. С помощью этой документации они могут оценить и оценить соответствие выходных данных процесса спецификациям продукта.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5915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-1686" y="282020"/>
            <a:ext cx="6636000" cy="6276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Эффективная документация будет использоваться для проверки и подтверждения параметров процесса и характеристик продукции. Это можно использовать дважды: один раз во время процесса, чтобы оценить производительность процесса, и один раз, когда процесс завершится, чтобы проверить и подтвердить результаты процесса. В документации следует идентифицировать те аспекты конструкции, материалы и процессы, а также их параметры, которые могут потребовать мониторинга и измерений. Например, </a:t>
            </a:r>
            <a:r>
              <a:rPr lang="ru-RU" dirty="0" err="1">
                <a:ea typeface="Calibri" panose="020F0502020204030204" pitchFamily="34" charset="0"/>
                <a:cs typeface="Times New Roman" panose="02020603050405020304" pitchFamily="18" charset="0"/>
              </a:rPr>
              <a:t>тестировщик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 качества будет располагать необходимой информацией, которая укажет, какие результаты процесса он или она должен подтвердить при тестировании продукта; у тестера качества есть инструкция по тестированию, которая определяет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Соответствующие характеристики продукта, которые обеспечат качество продукта: размеры продукта, вес или функциональные возможности.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Параметры процесса, которые имеют решающее значение для качества продукта: интервал между станками, температура и т. Д.</a:t>
            </a:r>
            <a:endParaRPr lang="ru-RU" dirty="0"/>
          </a:p>
        </p:txBody>
      </p:sp>
      <p:pic>
        <p:nvPicPr>
          <p:cNvPr id="7170" name="Picture 2" descr="Product Characteristics Meaning &amp;amp; Definition | MBA Sk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6000" y="282020"/>
            <a:ext cx="4770000" cy="4770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166000" y="6558610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900" dirty="0"/>
              <a:t>https://www.mbaskool.com/2015_images/stories/dec-images/avi-pdtchrcts.jpg</a:t>
            </a:r>
          </a:p>
        </p:txBody>
      </p:sp>
    </p:spTree>
    <p:extLst>
      <p:ext uri="{BB962C8B-B14F-4D97-AF65-F5344CB8AC3E}">
        <p14:creationId xmlns:p14="http://schemas.microsoft.com/office/powerpoint/2010/main" val="40059267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34000"/>
            <a:ext cx="6456000" cy="6272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В этой документации должно быть указано, когда и какие критерии будут использоваться для оценки результатов и кто несет ответственность за эти действия. </a:t>
            </a:r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В такой документации должны быть указаны интервал испытания, последовательность </a:t>
            </a:r>
            <a:r>
              <a:rPr lang="ru-RU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валидации</a:t>
            </a:r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(испытания) и критерии приемки. Все 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необходимые данные и информация определены, задокументированы и доступны на соответствующем этапе процесса и в соответствующих местах. Каковы цели такой документации?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Определение соответствующих характеристик продукта (или услуги), которые необходимо отслеживать и измерять, включая спецификацию и описание предполагаемого использования.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Определение ожиданий соответствующих сторон: потребителя, конечных пользователей и регулирующих органов.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Определение материалов, деталей или компонентов, из которых состоит изделие, которые имеют отношение к мониторингу и измерениям.</a:t>
            </a:r>
            <a:endParaRPr lang="ru-RU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Using the &amp;quot;Five Whys&amp;quot;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08" r="23228" b="919"/>
          <a:stretch/>
        </p:blipFill>
        <p:spPr bwMode="auto">
          <a:xfrm>
            <a:off x="6771000" y="504000"/>
            <a:ext cx="5175000" cy="520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671000" y="6506999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900" dirty="0"/>
              <a:t>https://accendoreliability.com/wp-content/uploads/2019/07/SpecialTopicsgraphic.jpg</a:t>
            </a:r>
          </a:p>
        </p:txBody>
      </p:sp>
    </p:spTree>
    <p:extLst>
      <p:ext uri="{BB962C8B-B14F-4D97-AF65-F5344CB8AC3E}">
        <p14:creationId xmlns:p14="http://schemas.microsoft.com/office/powerpoint/2010/main" val="190671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-7650" y="290761"/>
            <a:ext cx="7170450" cy="6235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определенных случаях, например, когда это требуется нормативными актами, когда необходимо контролировать рабочие параметры медицинского изделия, организация должна спланировать </a:t>
            </a:r>
            <a:r>
              <a:rPr lang="ru-RU" dirty="0" smtClean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инструкции, позволяющие персоналу подтверждать правильность мониторинга процесса. </a:t>
            </a: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Типы документации могут включать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Разработка основной записи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Планы, которые включают конкретные методы обеспечения качества, методы измерения продукции, критерии испытаний и приемки, порядок ведения записей, требования к документации, необходимые ресурсы и последовательность действий, относящихся к конкретному медицинскому устройству.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Спецификация требований - документированные требования к материалам, конструкции, продукции или услугам.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Bahnschrift Ligh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Функциональная спецификация - задокументированные спецификации, которые описывают функциональность продукта с использованием такого метода, как блок-схема или блок-схема.</a:t>
            </a:r>
            <a:endParaRPr lang="ru-RU" dirty="0"/>
          </a:p>
        </p:txBody>
      </p:sp>
      <p:pic>
        <p:nvPicPr>
          <p:cNvPr id="9218" name="Picture 2" descr="Какие импортные медизделия больше не допустят к госзакупкам — Российская  газет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59000"/>
            <a:ext cx="4928496" cy="328730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7" name="Прямоугольник 6"/>
          <p:cNvSpPr/>
          <p:nvPr/>
        </p:nvSpPr>
        <p:spPr>
          <a:xfrm>
            <a:off x="8526000" y="6535601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900" dirty="0"/>
              <a:t>https://cdnimg.rg.ru/img/content/171/47/04/iStock-956989024_d_850.jpg</a:t>
            </a:r>
          </a:p>
        </p:txBody>
      </p:sp>
    </p:spTree>
    <p:extLst>
      <p:ext uri="{BB962C8B-B14F-4D97-AF65-F5344CB8AC3E}">
        <p14:creationId xmlns:p14="http://schemas.microsoft.com/office/powerpoint/2010/main" val="162170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07449"/>
            <a:ext cx="11901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ea typeface="Calibri" panose="020F0502020204030204" pitchFamily="34" charset="0"/>
                <a:cs typeface="Times New Roman" panose="02020603050405020304" pitchFamily="18" charset="0"/>
              </a:rPr>
              <a:t>Наличие и использование контрольно-измерительного оборудования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11000" y="658085"/>
            <a:ext cx="619297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В процессе реализации используются устройства мониторинга и измерения для проверки продуктов, процессов, инфраструктуры, оборудования и требуемых условий окружающей среды. Выбор таких устройств и их реализация будут производиться в соответствии с характером продукта или процесса, который измеряется, а также типом и классом медицинского устройства. Использование этих контрольно-измерительных устройств играет важную роль в процессе реализации. Для каждого продукта, процесса, инфраструктуры, единицы оборудования и рабочей среды, которые необходимо отслеживать и измерять, организация определит, выделит и предоставит соответствующее устройство для мониторинга и измерения, например весы, штангенциркуль, программное обеспечение или счетчики частиц. Организация определит роли, которые несут ответственность за использование и эксплуатацию этих устройств или за их деятельность, а именно: тестеры качества, техники по техническому обслуживанию, лаборанты и сборщики. Каждый из них использует разные инструменты для контроля своей деятельности и результатов процесса.</a:t>
            </a:r>
            <a:endParaRPr lang="ru-RU" dirty="0"/>
          </a:p>
        </p:txBody>
      </p:sp>
      <p:pic>
        <p:nvPicPr>
          <p:cNvPr id="10242" name="Picture 2" descr="Testing and Measuring Instruments Retail Trader from Raipu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6658" y="730669"/>
            <a:ext cx="5594342" cy="4195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8031000" y="6551081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900" dirty="0"/>
              <a:t>https://5.imimg.com/data5/ZK/QX/ZE/GLADMIN-5711232/selection-142-500x500.png</a:t>
            </a:r>
          </a:p>
        </p:txBody>
      </p:sp>
    </p:spTree>
    <p:extLst>
      <p:ext uri="{BB962C8B-B14F-4D97-AF65-F5344CB8AC3E}">
        <p14:creationId xmlns:p14="http://schemas.microsoft.com/office/powerpoint/2010/main" val="3240246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55332" y="6581378"/>
            <a:ext cx="6096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000"/>
              <a:t>https://www.ene2u.com/image/ene2u/image/data/category_images/Electrical-Measuring-Instruments.jpg</a:t>
            </a:r>
            <a:endParaRPr lang="ru-RU" sz="1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" y="234000"/>
            <a:ext cx="6996000" cy="64704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Документированные меры требуются в зависимости от контекста использования устройств для мониторинга и измерения. Другими словами, если для подтверждения соответствия продукта необходимы задокументированные меры, связанные с использованием устройств для мониторинга и измерения, вам может потребоваться документировать методы использования устройств для мониторинга и измерения. Записи должны служить доказательством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Наличие контрольно-измерительных приборов во время реализации.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Идентификация оборудования для мониторинга и измерения, которое использовалось для измерений.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Идентификация человека, выполнявшего действия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Результаты измерений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Например, если вы измеряете результат процесса, и результаты необходимы для выпуска продукта, идентификация устройства для мониторинга и измерения, которое использовалось для выполнения этого измерения, должна быть задокументирована в дополнение к результатам в качестве доказательства пригодности. контрольно-измерительного прибора.</a:t>
            </a:r>
            <a:endParaRPr lang="ru-RU" dirty="0"/>
          </a:p>
        </p:txBody>
      </p:sp>
      <p:pic>
        <p:nvPicPr>
          <p:cNvPr id="11266" name="Picture 2" descr="Testing &amp;amp; Measuring Instrume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6000" y="413999"/>
            <a:ext cx="5085000" cy="4334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6430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543" y="16343"/>
            <a:ext cx="42498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/>
              <a:t>Маркировка деятельности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786000" y="6533620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900"/>
              <a:t>https://smartcode.ru/uploads/image/83.jpg</a:t>
            </a:r>
            <a:endParaRPr lang="ru-RU" sz="9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857" y="390913"/>
            <a:ext cx="6780657" cy="62581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Маркировка используется для идентификации, технического описания и использования медицинского устройства и относится к письменным, печатным, электронным или графическим материалам, прикрепленным к медицинскому устройству: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Прикреплен к медицинскому устройству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Прикреплен к его системе упаковки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Сопровождение медицинского устройства</a:t>
            </a:r>
          </a:p>
          <a:p>
            <a:pPr algn="just"/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Этикетка играет важную роль в использовании и функциональности продукта; это печатный или графический элемент, который предоставляет информацию о предполагаемом использовании, характеристиках и безопасности Медицинского устройства</a:t>
            </a:r>
            <a:r>
              <a:rPr lang="ru-RU" sz="20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/>
              <a:t>Он может быть встроен в само медицинское устройство или на упаковку. Стандарт </a:t>
            </a:r>
            <a:r>
              <a:rPr lang="en-US" sz="2000" dirty="0"/>
              <a:t>ISO</a:t>
            </a:r>
            <a:r>
              <a:rPr lang="ru-RU" sz="2000" dirty="0"/>
              <a:t> 13485 конкретно требует определения процессов маркировки: действий, с помощью которых этикетка интегрируется с медицинским устройством, и средств управления, обеспечивающих их выполнение.</a:t>
            </a:r>
          </a:p>
        </p:txBody>
      </p:sp>
      <p:pic>
        <p:nvPicPr>
          <p:cNvPr id="12290" name="Picture 2" descr="Обязательная маркировка товаров в 2019 – полезные статьи Smartcode.ru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29" r="11181"/>
          <a:stretch/>
        </p:blipFill>
        <p:spPr bwMode="auto">
          <a:xfrm>
            <a:off x="6823971" y="539563"/>
            <a:ext cx="5316718" cy="36544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3239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356000" y="6464161"/>
            <a:ext cx="73350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/>
              <a:t>https://www.centrattek.ru/media/cache/44/30/44303ad276bd3ee8e1f04d99eb91fe0b.jpg</a:t>
            </a:r>
            <a:endParaRPr lang="ru-RU" sz="1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21686" y="265733"/>
            <a:ext cx="6771000" cy="643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en-US" sz="1900" dirty="0" err="1">
                <a:ea typeface="Calibri" panose="020F0502020204030204" pitchFamily="34" charset="0"/>
                <a:cs typeface="Times New Roman" panose="02020603050405020304" pitchFamily="18" charset="0"/>
              </a:rPr>
              <a:t>Маркировка</a:t>
            </a:r>
            <a:r>
              <a:rPr lang="en-US" sz="19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a typeface="Calibri" panose="020F0502020204030204" pitchFamily="34" charset="0"/>
                <a:cs typeface="Times New Roman" panose="02020603050405020304" pitchFamily="18" charset="0"/>
              </a:rPr>
              <a:t>относится</a:t>
            </a:r>
            <a:r>
              <a:rPr lang="en-US" sz="1900" dirty="0">
                <a:ea typeface="Calibri" panose="020F0502020204030204" pitchFamily="34" charset="0"/>
                <a:cs typeface="Times New Roman" panose="02020603050405020304" pitchFamily="18" charset="0"/>
              </a:rPr>
              <a:t> к </a:t>
            </a:r>
            <a:r>
              <a:rPr lang="en-US" sz="1900" dirty="0" err="1">
                <a:ea typeface="Calibri" panose="020F0502020204030204" pitchFamily="34" charset="0"/>
                <a:cs typeface="Times New Roman" panose="02020603050405020304" pitchFamily="18" charset="0"/>
              </a:rPr>
              <a:t>таким</a:t>
            </a:r>
            <a:r>
              <a:rPr lang="en-US" sz="19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a typeface="Calibri" panose="020F0502020204030204" pitchFamily="34" charset="0"/>
                <a:cs typeface="Times New Roman" panose="02020603050405020304" pitchFamily="18" charset="0"/>
              </a:rPr>
              <a:t>вопросам</a:t>
            </a:r>
            <a:r>
              <a:rPr lang="en-US" sz="1900" dirty="0"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ea typeface="Calibri" panose="020F0502020204030204" pitchFamily="34" charset="0"/>
                <a:cs typeface="Times New Roman" panose="02020603050405020304" pitchFamily="18" charset="0"/>
              </a:rPr>
              <a:t>как</a:t>
            </a:r>
            <a:endParaRPr lang="ru-RU" sz="19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Идентификация самого продукта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1900" dirty="0" err="1">
                <a:ea typeface="Calibri" panose="020F0502020204030204" pitchFamily="34" charset="0"/>
                <a:cs typeface="Times New Roman" panose="02020603050405020304" pitchFamily="18" charset="0"/>
              </a:rPr>
              <a:t>Прослеживаемость</a:t>
            </a:r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 и уникальная идентификация продукта (с помощью серийных номеров или номеров партий).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Идентификация компонентов в продукте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Статус продукта относительно его готовности к использованию, то есть не выпущен, готов к использованию и дисквалифицирован.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Безопасность, функциональность, производительность и использование продукта по назначению.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Особые требования, такие как нормативные требования или применимые стандарты.</a:t>
            </a:r>
          </a:p>
          <a:p>
            <a:pPr algn="just"/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Что касается маркировки, организация должна разработать политику, то есть план или список мероприятий, которые помогут выполнить требования к маркировке. Из политики вы получите определенный метод и элементы управления для действий по маркировке. Контроль за процессом маркировки и этикетками устранит любую путаницу или ошибки, которые могут возникнуть в результате действий по маркировке.</a:t>
            </a:r>
            <a:endParaRPr lang="ru-RU" sz="1900" dirty="0"/>
          </a:p>
        </p:txBody>
      </p:sp>
      <p:pic>
        <p:nvPicPr>
          <p:cNvPr id="13314" name="Picture 2" descr="Маркировка медицинских изделий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61" r="1574"/>
          <a:stretch/>
        </p:blipFill>
        <p:spPr bwMode="auto">
          <a:xfrm>
            <a:off x="6767257" y="774000"/>
            <a:ext cx="5331969" cy="297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456340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200" y="324000"/>
            <a:ext cx="12025800" cy="614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Такие ошибки могут повлиять на безопасность и функциональность медицинского устройства или неправильно идентифицировать медицинское устройство. При определении методов и этикеток следует учитывать следующие вопросы.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Этикетка должна быть неповрежденной и устойчивой к разрушительным воздействиям времени, окружающей среды, хранения, доставки и использования.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некоторых случаях для интеграции этикетки с медицинским устройством требуется разрешение.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Важно убедиться, что этикетка не повредит продукт или компоненты и не повлияет на их функциональность или производительность, то есть на электрические токи, стерилизацию или химические реакции.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Расположение этикетки на продукте должно быть определено.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Действия по разработке этикетки и маркировки будут относиться к таким параметрам, как тип, размер, структура этикетки, детали, графика, рисунки, необходимые символы и знаки, действия по прикреплению к медицинскому устройству и язык. Все параметры будут определены и задокументированы для каждой этикетки.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Графика, диаграммы и изображения будут контролироваться и поддерживаться как записи качества.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Этикетки и маркировка должны планироваться в соответствии со стандартами, техническими спецификациями, а также региональными и нормативными требованиями.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Язык этикетки должен быть настроен в соответствии с регионом, в котором продается медицинское изделие.</a:t>
            </a:r>
          </a:p>
          <a:p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Единообразие 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и последовательность между медицинским устройством и его этикетками необходимы для того, чтобы пользователь мог различать различные медицинские устройства в отношении функций и атрибутов; другими словами, чтобы все говорили об одном и том же устройстве.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311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1000" y="0"/>
            <a:ext cx="4621013" cy="828499"/>
          </a:xfrm>
        </p:spPr>
        <p:txBody>
          <a:bodyPr>
            <a:noAutofit/>
          </a:bodyPr>
          <a:lstStyle/>
          <a:p>
            <a:r>
              <a:rPr lang="en-US" sz="3600" dirty="0" smtClean="0"/>
              <a:t> </a:t>
            </a:r>
            <a:endParaRPr lang="ru-RU" sz="3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491000" y="6511400"/>
            <a:ext cx="580500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/>
              <a:t>https://cf.ppt-online.org/files/slide/b/BaY6pAdvsfPOj87tghIRoDSGMJxKNHcywVUQZ9/slide-0.jpg</a:t>
            </a:r>
            <a:endParaRPr lang="ru-RU" sz="9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0" y="279000"/>
            <a:ext cx="6096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	Помимо 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того, что этикетка является средством идентификации, она также выполняет функцию управления и определения статуса материалов, компонентов или устройств. Этот вопрос будет подробно рассмотрен в предыдущем разделе - Идентификация. Однако важно указать, что этикетки и действия по маркировке могут использоваться для физического карантина медицинских изделий в соответствии с процессами их реализации или уровнем соответствия и отделить их от других продуктов, частей или компонентов. </a:t>
            </a:r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Такая 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маркировка указывает на статус продукта в отношении использования медицинского устройства и предотвращает отправку незавершенных устройств.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3896177"/>
            <a:ext cx="6096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	Перевод 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этикеток необходимо учитывать в соответствии с региональными нормативными требованиями. Это логичное требование, учитывая, что это медицинское устройство с аспектами безопасности и что пользователь должен уметь четко читать инструкции и упаковку. Перевод этикетки относится не только к текстовому содержанию, но также к знакам и символам, и проблемы перевода могут быть решены с использованием согласованных на международном уровне символов.</a:t>
            </a:r>
            <a:endParaRPr lang="ru-RU" dirty="0"/>
          </a:p>
        </p:txBody>
      </p:sp>
      <p:pic>
        <p:nvPicPr>
          <p:cNvPr id="14338" name="Picture 2" descr="Идентификация товаров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6" t="36829" r="28925" b="12389"/>
          <a:stretch/>
        </p:blipFill>
        <p:spPr bwMode="auto">
          <a:xfrm>
            <a:off x="6098700" y="828499"/>
            <a:ext cx="5963387" cy="3678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3394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5">
            <a:extLst>
              <a:ext uri="{FF2B5EF4-FFF2-40B4-BE49-F238E27FC236}">
                <a16:creationId xmlns="" xmlns:a16="http://schemas.microsoft.com/office/drawing/2014/main" id="{FCDDA247-1A86-4EAE-A75B-61CBDD23AC79}"/>
              </a:ext>
            </a:extLst>
          </p:cNvPr>
          <p:cNvSpPr txBox="1">
            <a:spLocks/>
          </p:cNvSpPr>
          <p:nvPr/>
        </p:nvSpPr>
        <p:spPr>
          <a:xfrm>
            <a:off x="364497" y="2459943"/>
            <a:ext cx="11432515" cy="3953857"/>
          </a:xfrm>
          <a:prstGeom prst="rect">
            <a:avLst/>
          </a:prstGeom>
        </p:spPr>
        <p:txBody>
          <a:bodyPr vert="horz" lIns="91440" tIns="45720" rIns="91440" bIns="45720" numCol="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rgbClr val="2191C9"/>
                </a:solidFill>
              </a:rPr>
              <a:t> </a:t>
            </a:r>
            <a:endParaRPr lang="ru-RU" dirty="0">
              <a:solidFill>
                <a:srgbClr val="2191C9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1000" y="230096"/>
            <a:ext cx="6255000" cy="62989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Производитель будет поддерживать определенный метод перевода этикеток и упаковок как часть управления процессом: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Следите за тем, чтобы содержание было переведено надлежащим образом.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Учет языковых потребностей (в некоторых странах существует более одного разговорного языка)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Обзор нормативных требований.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Обзор разрешенных знаков и символов</a:t>
            </a:r>
          </a:p>
          <a:p>
            <a:pPr algn="just"/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Изменения в медицинском изделии напрямую влияют на этикетки. Таким образом, требуется ссылка и контроль между статусом медицинского изделия - его редакция и издание - и набором этикеток. Этот элемент управления гарантирует, что изменения будут внесены в метки, как и любые другие записи. Я рекомендую вам управлять этикетками как продуктами в вашей системе управления, чтобы вы могли убедиться, что к этикетке применяются необходимые элементы управления: версия, издание, статус и т. Д.</a:t>
            </a:r>
            <a:endParaRPr lang="ru-RU" sz="1900" dirty="0"/>
          </a:p>
        </p:txBody>
      </p:sp>
      <p:pic>
        <p:nvPicPr>
          <p:cNvPr id="15362" name="Picture 2" descr="UPM Raflatac выпускает новые материалы для этикетирования медицинских  препаратов | Печать этикеток Киев. Самоклеящиеся этикетки. Разработка  дизайна этикетки. Производство этикето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0862" y="369000"/>
            <a:ext cx="5737500" cy="3825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6" name="Прямоугольник 5"/>
          <p:cNvSpPr/>
          <p:nvPr/>
        </p:nvSpPr>
        <p:spPr>
          <a:xfrm>
            <a:off x="8436000" y="6542400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900" dirty="0"/>
              <a:t>https://greentrade.com.ua/wp-content/uploads/2017/10/file1505824262.jpg</a:t>
            </a:r>
          </a:p>
        </p:txBody>
      </p:sp>
    </p:spTree>
    <p:extLst>
      <p:ext uri="{BB962C8B-B14F-4D97-AF65-F5344CB8AC3E}">
        <p14:creationId xmlns:p14="http://schemas.microsoft.com/office/powerpoint/2010/main" val="2543547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1000" y="112236"/>
            <a:ext cx="48456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>
                <a:ea typeface="Calibri" panose="020F0502020204030204" pitchFamily="34" charset="0"/>
                <a:cs typeface="Times New Roman" panose="02020603050405020304" pitchFamily="18" charset="0"/>
              </a:rPr>
              <a:t>Упаковочная деятельность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697011"/>
            <a:ext cx="6186000" cy="56471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sz="2200" dirty="0">
                <a:ea typeface="Calibri" panose="020F0502020204030204" pitchFamily="34" charset="0"/>
                <a:cs typeface="Times New Roman" panose="02020603050405020304" pitchFamily="18" charset="0"/>
              </a:rPr>
              <a:t>Работа и действия по упаковке продукта могут быть критическими проблемами и повлиять на качество медицинского устройства, и процессы упаковки рассматриваются как любой другой процесс реализации. </a:t>
            </a:r>
            <a:r>
              <a:rPr lang="ru-RU" sz="22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Еще </a:t>
            </a:r>
            <a:r>
              <a:rPr lang="ru-RU" sz="2200" dirty="0">
                <a:ea typeface="Calibri" panose="020F0502020204030204" pitchFamily="34" charset="0"/>
                <a:cs typeface="Times New Roman" panose="02020603050405020304" pitchFamily="18" charset="0"/>
              </a:rPr>
              <a:t>одна цель - привить сотрудникам понимание важности проблемы. Упаковка считается одной из спецификаций продукта и должна защищать продукт от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200" dirty="0">
                <a:ea typeface="Calibri" panose="020F0502020204030204" pitchFamily="34" charset="0"/>
                <a:cs typeface="Times New Roman" panose="02020603050405020304" pitchFamily="18" charset="0"/>
              </a:rPr>
              <a:t>Обработка, обработка и хранение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sz="2200" dirty="0">
                <a:ea typeface="Calibri" panose="020F0502020204030204" pitchFamily="34" charset="0"/>
                <a:cs typeface="Times New Roman" panose="02020603050405020304" pitchFamily="18" charset="0"/>
              </a:rPr>
              <a:t>Действия по доставке до вскрытия упаковки</a:t>
            </a:r>
          </a:p>
          <a:p>
            <a:pPr algn="just"/>
            <a:r>
              <a:rPr lang="ru-RU" sz="2200" dirty="0">
                <a:ea typeface="Calibri" panose="020F0502020204030204" pitchFamily="34" charset="0"/>
                <a:cs typeface="Times New Roman" panose="02020603050405020304" pitchFamily="18" charset="0"/>
              </a:rPr>
              <a:t>Условия окружающей среды, которые могут повредить или загрязнить материалы, компоненты или само медицинское устройство.</a:t>
            </a:r>
            <a:endParaRPr lang="ru-RU" sz="2200" dirty="0"/>
          </a:p>
        </p:txBody>
      </p:sp>
      <p:pic>
        <p:nvPicPr>
          <p:cNvPr id="16386" name="Picture 2" descr="Сборка медицинских изделий, упаковка медицинских издел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173" y="697011"/>
            <a:ext cx="5785484" cy="38569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6" name="Прямоугольник 5"/>
          <p:cNvSpPr/>
          <p:nvPr/>
        </p:nvSpPr>
        <p:spPr>
          <a:xfrm>
            <a:off x="8661000" y="6418225"/>
            <a:ext cx="6096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000" dirty="0"/>
              <a:t>https://steri-pack.ru/images/userfiles/_stp_z25fcelxmti120_.jpg</a:t>
            </a:r>
          </a:p>
        </p:txBody>
      </p:sp>
    </p:spTree>
    <p:extLst>
      <p:ext uri="{BB962C8B-B14F-4D97-AF65-F5344CB8AC3E}">
        <p14:creationId xmlns:p14="http://schemas.microsoft.com/office/powerpoint/2010/main" val="585786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1000" y="414000"/>
            <a:ext cx="6096000" cy="590931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Обработка упаковок и материалов будет контролироваться с целью сохранения их и их характеристик во время хранения, обработки, погрузочно-разгрузочных работ и доставки. Контроль должен охватывать такие вопросы, как запечатывание упаковок (при необходимости); использование соответствующих материалов для упаковки; выполнение правильных упаковочных мероприятий (которые не повредят продукт); обеспечение безопасности, функциональности и производительности продукта; и сохранение упаковочных материалов при обращении с ними или их хранении. Контроль упаковочной деятельности должен также включать </a:t>
            </a:r>
            <a:r>
              <a:rPr lang="ru-RU" dirty="0" err="1">
                <a:ea typeface="Calibri" panose="020F0502020204030204" pitchFamily="34" charset="0"/>
                <a:cs typeface="Times New Roman" panose="02020603050405020304" pitchFamily="18" charset="0"/>
              </a:rPr>
              <a:t>валидацию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 оборудования, инструментов и процессов, а также материалов. Также учитываются </a:t>
            </a:r>
            <a:r>
              <a:rPr lang="ru-RU" dirty="0" err="1">
                <a:ea typeface="Calibri" panose="020F0502020204030204" pitchFamily="34" charset="0"/>
                <a:cs typeface="Times New Roman" panose="02020603050405020304" pitchFamily="18" charset="0"/>
              </a:rPr>
              <a:t>аутсорсинговые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 процессы упаковки. В некоторых случаях упаковка влияет на дальнейшую деятельность по реализации продукта. Например, определенные продукты или результаты процессов должны быть доставлены в специально отведенных упаковках. В других случаях пакет может представлять или поддерживать функцию продукта или нести важную информацию о продукте и его использовании.</a:t>
            </a:r>
            <a:endParaRPr lang="ru-RU" dirty="0"/>
          </a:p>
        </p:txBody>
      </p:sp>
      <p:pic>
        <p:nvPicPr>
          <p:cNvPr id="17410" name="Picture 2" descr="Упаковка. Тара - online present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87"/>
          <a:stretch/>
        </p:blipFill>
        <p:spPr bwMode="auto">
          <a:xfrm>
            <a:off x="6194000" y="549000"/>
            <a:ext cx="5946150" cy="396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Прямоугольник 3"/>
          <p:cNvSpPr/>
          <p:nvPr/>
        </p:nvSpPr>
        <p:spPr>
          <a:xfrm>
            <a:off x="7491000" y="6489000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900" dirty="0"/>
              <a:t>https://cf.ppt-online.org/files/slide/f/f25Rl0OoAqFzS3MQapPnk1vEhNgeDuycZxtT8V/slide-37.jpg</a:t>
            </a:r>
          </a:p>
        </p:txBody>
      </p:sp>
    </p:spTree>
    <p:extLst>
      <p:ext uri="{BB962C8B-B14F-4D97-AF65-F5344CB8AC3E}">
        <p14:creationId xmlns:p14="http://schemas.microsoft.com/office/powerpoint/2010/main" val="1328120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000" y="189000"/>
            <a:ext cx="11925000" cy="64676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sz="2300" dirty="0">
                <a:ea typeface="Calibri" panose="020F0502020204030204" pitchFamily="34" charset="0"/>
                <a:cs typeface="Times New Roman" panose="02020603050405020304" pitchFamily="18" charset="0"/>
              </a:rPr>
              <a:t>Операции по упаковке и их контроль планируются и разрабатываются на этапах проектирования и разработки. Во время реализации эти операции и средства управления должны быть реализованы и должны быть проверены или подтверждены. Если действия по упаковке и упаковке могут повлиять на качество продукта и существует риск неправильного выполнения действий или неиспользования упаковки, как указано, необходимо спланировать и провести </a:t>
            </a:r>
            <a:r>
              <a:rPr lang="ru-RU" sz="2300" dirty="0" err="1">
                <a:ea typeface="Calibri" panose="020F0502020204030204" pitchFamily="34" charset="0"/>
                <a:cs typeface="Times New Roman" panose="02020603050405020304" pitchFamily="18" charset="0"/>
              </a:rPr>
              <a:t>валидации</a:t>
            </a:r>
            <a:r>
              <a:rPr lang="ru-RU" sz="2300" dirty="0">
                <a:ea typeface="Calibri" panose="020F0502020204030204" pitchFamily="34" charset="0"/>
                <a:cs typeface="Times New Roman" panose="02020603050405020304" pitchFamily="18" charset="0"/>
              </a:rPr>
              <a:t>, чтобы гарантировать, что качество продукта соответствует требованиям. поддерживается. Например, если продукт должен быть запечатан, существует множество критических проблем, которые могут повлиять на продукт и его характеристики: физические, химические и биологические. Контроль может включать в себя тесты по обеспечению качества на образцах упакованной продукции и </a:t>
            </a:r>
            <a:r>
              <a:rPr lang="ru-RU" sz="2300" dirty="0" err="1">
                <a:ea typeface="Calibri" panose="020F0502020204030204" pitchFamily="34" charset="0"/>
                <a:cs typeface="Times New Roman" panose="02020603050405020304" pitchFamily="18" charset="0"/>
              </a:rPr>
              <a:t>валидацию</a:t>
            </a:r>
            <a:r>
              <a:rPr lang="ru-RU" sz="2300" dirty="0">
                <a:ea typeface="Calibri" panose="020F0502020204030204" pitchFamily="34" charset="0"/>
                <a:cs typeface="Times New Roman" panose="02020603050405020304" pitchFamily="18" charset="0"/>
              </a:rPr>
              <a:t> процесса самой пломбировки.</a:t>
            </a:r>
          </a:p>
          <a:p>
            <a:pPr algn="just"/>
            <a:r>
              <a:rPr lang="ru-RU" sz="2300" dirty="0">
                <a:ea typeface="Calibri" panose="020F0502020204030204" pitchFamily="34" charset="0"/>
                <a:cs typeface="Times New Roman" panose="02020603050405020304" pitchFamily="18" charset="0"/>
              </a:rPr>
              <a:t>Действия по обращению с упаковками и работе с ними будут планироваться и документироваться на основе современных методов и технологий, обеспечивающих заданное качество упаковки и медицинского изделия. На рабочих местах можно спланировать процедуры, рабочие инструкции, чертежи, изображения или примеры упаковки.</a:t>
            </a:r>
            <a:endParaRPr lang="ru-RU" sz="2300" dirty="0"/>
          </a:p>
        </p:txBody>
      </p:sp>
    </p:spTree>
    <p:extLst>
      <p:ext uri="{BB962C8B-B14F-4D97-AF65-F5344CB8AC3E}">
        <p14:creationId xmlns:p14="http://schemas.microsoft.com/office/powerpoint/2010/main" val="1935300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6000" y="234000"/>
            <a:ext cx="11925000" cy="63196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Документированные инструкции должны относиться к операциям по упаковке и содержать конкретное описание действий, которые должны быть выполнены. Когда требуется документированная информация, она охватывает следующие вопросы: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Идентификация соответствующего продукта, который будет упакован.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Идентификация различных типов упаковок и необходимой упаковки и материалов, необходимых для процесса упаковки (например, клея и стерилизаторов).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Определение ответственности и ролей, которые будут выполнять действия по упаковке.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Хранение и обращение с упаковками и сопутствующими материалами.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Определение требуемых инструментов, оборудования или механизмов, включая настройки, необходимое обслуживание и их работу.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Необходимо определить физические параметры упаковки (размер и размеры, форма или форма, вес, консистенция, цвет и графика, а также требования к питанию).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Описание упаковочной деятельности (например, используемых материалов, упаковочной деятельности и работы инструментов, оборудования или механизмов).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Необходимые элементы управления для </a:t>
            </a:r>
            <a:r>
              <a:rPr lang="ru-RU" sz="2000" dirty="0" err="1">
                <a:ea typeface="Calibri" panose="020F0502020204030204" pitchFamily="34" charset="0"/>
                <a:cs typeface="Times New Roman" panose="02020603050405020304" pitchFamily="18" charset="0"/>
              </a:rPr>
              <a:t>валидации</a:t>
            </a: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 (если применимо).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Необходимый контроль качества упаковки.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Необходимые условия поставки.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907888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000" y="279000"/>
            <a:ext cx="6570000" cy="61657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1000"/>
              </a:spcAft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При хранении и реализации материалов для упаковки необходимо учитывать факторы окружающей среды. Параметры окружающей среды, которые могут повлиять на упаковку, должны быть определены и контролироваться, например,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Допустимый уровень влажности и влажности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Допустимый диапазон температур хранения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Срок службы упаковок и материалов.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Гигиена, загрязнение или контроль </a:t>
            </a:r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стерилизации</a:t>
            </a:r>
          </a:p>
          <a:p>
            <a:pPr algn="just"/>
            <a:r>
              <a:rPr lang="ru-RU" dirty="0"/>
              <a:t> </a:t>
            </a:r>
            <a:r>
              <a:rPr lang="ru-RU" dirty="0" smtClean="0"/>
              <a:t>       Такие </a:t>
            </a:r>
            <a:r>
              <a:rPr lang="ru-RU" dirty="0"/>
              <a:t>спецификации материалов и упаковки должны быть задокументированы и реализованы. Должны быть внедрены и поддерживаются средства контроля для проверки производительности. Другими словами, когда упаковки и материалы должны храниться и обрабатываться определенным образом или в определенных условиях, производитель должен задокументировать это и убедиться, что назначенные лица поддерживают такие условия (например, в зоне хранения рекомендуется что вы применяете форму для записи таких параметров, как температура и влажность). Каждый определенный период производитель должен гарантировать, что он оценивает данные, собранные в форме, и проверяет, соответствуют ли условия указанным.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1000" y="414000"/>
            <a:ext cx="5400000" cy="404494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6096000" y="6464374"/>
            <a:ext cx="680362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/>
              <a:t>https://www.gemma-ltd.ru/pictures/primeri_medicinskaya_tehnika/01_instapak_logement_apparat_proverki_zrenia_mod.jpg</a:t>
            </a:r>
            <a:endParaRPr lang="ru-RU" sz="900" dirty="0"/>
          </a:p>
        </p:txBody>
      </p:sp>
    </p:spTree>
    <p:extLst>
      <p:ext uri="{BB962C8B-B14F-4D97-AF65-F5344CB8AC3E}">
        <p14:creationId xmlns:p14="http://schemas.microsoft.com/office/powerpoint/2010/main" val="57794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800" y="324000"/>
            <a:ext cx="6525000" cy="6391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Информация и инструкции по обращению с упаковкой должны быть переданы любой стороне на протяжении жизненного цикла Медицинского устройства, например, дистрибьюторам, и будут определены и должным образом переданы им. Цель состоит в том, чтобы дать инструкции относительно безопасности упаковки.</a:t>
            </a:r>
          </a:p>
          <a:p>
            <a:pPr algn="just"/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Когда это применимо, значение будет уделяться нормативным требованиям, стандартам и техническим спецификациям, относящимся к продукту, которые описывают требования к упаковке. Когда они уместны, организация должна идентифицировать их, интегрировать в действия по упаковке и контролировать выполнение спецификаций и действий, чтобы требуемые средства управления были внедрены и применялись на практике. Информация об упаковке будет передана дистрибьюторам. Цель состоит в том, чтобы дать инструкции относительно рисков, связанных с упаковкой, а также обращения с упаковкой и ее безопасности.</a:t>
            </a:r>
            <a:endParaRPr lang="ru-RU" sz="2000" dirty="0"/>
          </a:p>
        </p:txBody>
      </p:sp>
      <p:pic>
        <p:nvPicPr>
          <p:cNvPr id="18434" name="Picture 2" descr="Чеки, инструкции, упаковки: где хранить документы в доме - Стиль жизни -  WomanHit.r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5515" y="324000"/>
            <a:ext cx="5741228" cy="40071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131000" y="6463975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900" dirty="0"/>
              <a:t>https://www.womanhit.ru/media/CACHE/images/article/doc/39426ac93e17c60ee1eabaaeff54adda.png</a:t>
            </a:r>
          </a:p>
        </p:txBody>
      </p:sp>
    </p:spTree>
    <p:extLst>
      <p:ext uri="{BB962C8B-B14F-4D97-AF65-F5344CB8AC3E}">
        <p14:creationId xmlns:p14="http://schemas.microsoft.com/office/powerpoint/2010/main" val="1872161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56000" y="324000"/>
            <a:ext cx="11894914" cy="6269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После планирования и определения действий по упаковке требуется, чтобы вы их проверили, чтобы с доказательствами установить, что результатом действий является пакет, соответствующий его спецификациям: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Важно определить критические параметры в процессе, чтобы применить объективными соответствующие меры контроля. Например, если производитель планирует процесс герметизации, необходимо решить множество важных вопросов - физических, химических и биологических. Если медицинское устройство содержит влажные агенты, такие как смазки, реагенты или масла, важно соответствующим образом спланировать параметры очистки.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Для каждого параметра, который может повлиять на упаковку и, следовательно, на медицинское изделие, должны быть назначены соответствующие действия по контролю и </a:t>
            </a:r>
            <a:r>
              <a:rPr lang="ru-RU" sz="1900" dirty="0" err="1">
                <a:ea typeface="Calibri" panose="020F0502020204030204" pitchFamily="34" charset="0"/>
                <a:cs typeface="Times New Roman" panose="02020603050405020304" pitchFamily="18" charset="0"/>
              </a:rPr>
              <a:t>валидации</a:t>
            </a:r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. Контроль будет включать тесты по обеспечению качества на образцах упакованных медицинских изделий.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Контроль будет планироваться и осуществляться вместе с процессами реализации - после упаковки, хранения и после доставки.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Результаты будут задокументированы как записи о качестве. Рекомендуемый способ - выполнить статистический анализ собранных данных о производительности пакета (т. Е. Выборка, тестирование, запись, анализ и оценка). Такой статистический анализ подтвердит эффективность пакета.</a:t>
            </a:r>
          </a:p>
          <a:p>
            <a:pPr algn="just"/>
            <a:r>
              <a:rPr lang="ru-RU" sz="1900" dirty="0">
                <a:ea typeface="Calibri" panose="020F0502020204030204" pitchFamily="34" charset="0"/>
                <a:cs typeface="Times New Roman" panose="02020603050405020304" pitchFamily="18" charset="0"/>
              </a:rPr>
              <a:t>Средства контроля будут включать необходимые предупреждения относительно упаковки медицинского изделия и будут относиться к воздействию, которое упаковка может оказать на медицинское изделие, если таковое имеется.</a:t>
            </a:r>
            <a:endParaRPr lang="ru-RU" sz="1900" dirty="0"/>
          </a:p>
        </p:txBody>
      </p:sp>
    </p:spTree>
    <p:extLst>
      <p:ext uri="{BB962C8B-B14F-4D97-AF65-F5344CB8AC3E}">
        <p14:creationId xmlns:p14="http://schemas.microsoft.com/office/powerpoint/2010/main" val="216856964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-834000" y="0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800" dirty="0"/>
              <a:t>Освободите деятельность.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9400" y="369000"/>
            <a:ext cx="6879499" cy="6176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Выпуск продукта или услуги относится к требуемым действиям и их документально подтвержденному утверждению, что продукты или услуги, которые будут доставлены на следующий этап реализации или доставлены и в конечном итоге будут использованы. Релиз означает, что выпущенные результаты процесса полностью соответствуют их спецификациям и требованиям. Целью действий по выпуску является обеспечение того, чтобы реализация продукта или услуги была успешно завершена, и что продукт или услуга соответствовали всем требованиям и были готовы к доставке на следующий этап.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       Организация 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должна внедрить запланированные и задокументированные меры по выпуску продукции или услуг на соответствующих этапах процесса и в местах, необходимых для проверки выполнения требований к продукции и услугам. В процессе реализации необходимо убедиться, что эти требования выполняются и выполняются на практике. Общая идея утверждает, что реализация продукта состоит из различных элементов. В какой-то момент общего процесса перед доставкой потребителю организация должна остановить и проанализировать реализацию и решить, соответствует ли продукт его требованиям.</a:t>
            </a:r>
            <a:endParaRPr lang="ru-RU" dirty="0"/>
          </a:p>
        </p:txBody>
      </p:sp>
      <p:pic>
        <p:nvPicPr>
          <p:cNvPr id="19458" name="Picture 2" descr="По каким специальностям осуществляется медицинская деятельность | NORMA.UZ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89" r="30120"/>
          <a:stretch/>
        </p:blipFill>
        <p:spPr bwMode="auto">
          <a:xfrm>
            <a:off x="6939238" y="1494000"/>
            <a:ext cx="5141001" cy="41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8436000" y="6550479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900"/>
              <a:t>https://www.norma.uz/img/1a/38/4753892166e9576d3dc75004c79a.png</a:t>
            </a:r>
            <a:endParaRPr lang="ru-RU" sz="900" dirty="0"/>
          </a:p>
        </p:txBody>
      </p:sp>
      <p:pic>
        <p:nvPicPr>
          <p:cNvPr id="19460" name="Picture 4" descr="По каким специальностям осуществляется медицинская деятельность | NORMA.UZ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27" b="57480"/>
          <a:stretch/>
        </p:blipFill>
        <p:spPr bwMode="auto">
          <a:xfrm>
            <a:off x="10639965" y="261610"/>
            <a:ext cx="1432217" cy="135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948979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314" y="296163"/>
            <a:ext cx="11991000" cy="63904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ea typeface="Calibri" panose="020F0502020204030204" pitchFamily="34" charset="0"/>
                <a:cs typeface="Times New Roman" panose="02020603050405020304" pitchFamily="18" charset="0"/>
              </a:rPr>
              <a:t>Таким образом, выпуск продукта или услуги для доставки покупателям означает: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Реализация продукта или предоставление услуги завершены; продукт или услуга прошли все необходимые этапы реализации и действия.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Каждый процесс и деятельность контролировались: тестировались, верифицировались, </a:t>
            </a:r>
            <a:r>
              <a:rPr lang="ru-RU" sz="2000" dirty="0" err="1">
                <a:ea typeface="Calibri" panose="020F0502020204030204" pitchFamily="34" charset="0"/>
                <a:cs typeface="Times New Roman" panose="02020603050405020304" pitchFamily="18" charset="0"/>
              </a:rPr>
              <a:t>валидировались</a:t>
            </a: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 и утверждались в соответствии с установленными критериями приемки.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Все необходимые действия по </a:t>
            </a:r>
            <a:r>
              <a:rPr lang="ru-RU" sz="2000" dirty="0" err="1">
                <a:ea typeface="Calibri" panose="020F0502020204030204" pitchFamily="34" charset="0"/>
                <a:cs typeface="Times New Roman" panose="02020603050405020304" pitchFamily="18" charset="0"/>
              </a:rPr>
              <a:t>валидации</a:t>
            </a: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 и тесты качества (для продуктов, частей и процессов) во время и после процессов были завершены, а результаты являются удовлетворительными.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Средства управления рисками внедрены надлежащим образом, и их результаты удовлетворительны.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Лица, участвовавшие в реализации, имеют квалификацию (согласно рабочему плану).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Релиз одобрен уполномоченным лицом.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Оборудование, инструменты и инфраструктура, которые использовались для реализации продукта, обслуживаются и контролируются, и во время процесса не было никаких нарушений.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Заполнены и доступны необходимые записи о реализации.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Необходимая </a:t>
            </a: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документация была в наличии.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Все необходимые записи, необходимые для подтверждения того, что реализация завершена.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sz="20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Деятельность </a:t>
            </a: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по упаковке контролировалась, и продукт был упакован соответствующим образом.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Условия хранения подходящие.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60474505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01000" y="279000"/>
            <a:ext cx="11749485" cy="6188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sz="2200" dirty="0">
                <a:ea typeface="Calibri" panose="020F0502020204030204" pitchFamily="34" charset="0"/>
                <a:cs typeface="Times New Roman" panose="02020603050405020304" pitchFamily="18" charset="0"/>
              </a:rPr>
              <a:t>Окончательный выпуск медицинского изделия будет основан на заключительной проверке, которая включает в себя определенные действия: осмотр, проверку, измерение или испытание, а также анализ результатов. Они будут выполняться в соответствии с указанными характеристиками и напрямую связаны с типом и классом медицинского изделия и его предполагаемым использованием. После рассмотрения результатов выпуск продукта (или услуги) будет утвержден. Окончательное тестирование может включать, где это возможно, тестирование в смоделированных или реальных условиях использования продуктов, выбранных из партии или партии.</a:t>
            </a: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sz="2200" dirty="0">
                <a:ea typeface="Calibri" panose="020F0502020204030204" pitchFamily="34" charset="0"/>
                <a:cs typeface="Times New Roman" panose="02020603050405020304" pitchFamily="18" charset="0"/>
              </a:rPr>
              <a:t>Чтобы поддерживать эффективную деятельность по выпуску, необходимо обеспечить, чтобы все необходимые входные данные и данные были доступны соответствующему лицу во время выпуска. Эта информация должна помочь человеку решить, соответствует ли продукт его требованиям: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200" dirty="0">
                <a:ea typeface="Calibri" panose="020F0502020204030204" pitchFamily="34" charset="0"/>
                <a:cs typeface="Times New Roman" panose="02020603050405020304" pitchFamily="18" charset="0"/>
              </a:rPr>
              <a:t>Доказательства того, что продукт прошел все необходимые этапы процесса.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sz="2200" dirty="0">
                <a:ea typeface="Calibri" panose="020F0502020204030204" pitchFamily="34" charset="0"/>
                <a:cs typeface="Times New Roman" panose="02020603050405020304" pitchFamily="18" charset="0"/>
              </a:rPr>
              <a:t>Характерное свидетельство того, что продукт соответствует его требованиям: тесты качества, проверки и </a:t>
            </a:r>
            <a:r>
              <a:rPr lang="ru-RU" sz="2200" dirty="0" err="1">
                <a:ea typeface="Calibri" panose="020F0502020204030204" pitchFamily="34" charset="0"/>
                <a:cs typeface="Times New Roman" panose="02020603050405020304" pitchFamily="18" charset="0"/>
              </a:rPr>
              <a:t>валидации</a:t>
            </a:r>
            <a:r>
              <a:rPr lang="ru-RU" sz="2200" dirty="0">
                <a:ea typeface="Calibri" panose="020F0502020204030204" pitchFamily="34" charset="0"/>
                <a:cs typeface="Times New Roman" panose="02020603050405020304" pitchFamily="18" charset="0"/>
              </a:rPr>
              <a:t> доступны и понятны</a:t>
            </a:r>
            <a:r>
              <a:rPr lang="ru-RU" sz="22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8162214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6700" y="279000"/>
            <a:ext cx="12081000" cy="6318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Определенная роль будет назначена для рассмотрения вышеизложенного и для выдачи разрешения на выпуск медицинского изделия. Определение может появиться в описании должности, форме или </a:t>
            </a:r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процедуре. 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Чтобы определить критерии выпуска и эффективно провести выпуск, я предлагаю провести небольшой аудит и разработать инструмент (формат, контрольный список или процедуру), который будет измерять и определять степень выполнения требований продукта. Какие вопросы должен охватывать этот аудит?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Идентификация продукта или услуги, которая должна быть выпущена.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Проверка того, что все входные данные процесса, такие как материалы, компоненты или информация, были доступны для реализации.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Проверка того, что сотрудники, реализующие продукт, были квалифицированы и обучены.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Проверка того, что оборудование, инструменты и инфраструктура, которые использовались для реализации продукта, находились под контролем, и не было ли каких-либо нарушений во время процесса.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Подтверждение того, что процессы были проверены и одобрены уполномоченными сторонами.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Проверка 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наличия необходимой документации.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Проверка того, что упаковочная деятельность контролировалась, и что продукт был упакован надлежащим образом.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Проверка того, что упаковка хранилась в надлежащих условиях перед доставкой.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Проверка соответствия условий хранения.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Проверка всех записей и проверок на полноту и точность.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Когда проблемы качества обнаруживаются во время деятельности по выпуску, они должны быть задокументированы и устранены.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6435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91000" y="28166"/>
            <a:ext cx="36697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/>
              <a:t>Разрешение на выпуск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0" y="551386"/>
            <a:ext cx="6274000" cy="5965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Выпуск продукта или услуги должен осуществляться уполномоченным лицом организации. Это лицо должно разрешить выпуск продукта для дальнейшего использования после определенной проверки (действия по выпуску) и с удовлетворительными результатами. Разрешение на выпуск должно храниться в качестве записей качества. Записи должны включать: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Подробная информация о выпущенной партии или устройстве, например, модель устройства с серийными номерами.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Подробная информация о деятельности по реализации, например, номер производственного заказа.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Идентификация лица, санкционировавшего выпуск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Дата выпуска</a:t>
            </a:r>
            <a:endParaRPr lang="ru-RU" sz="2000" dirty="0"/>
          </a:p>
        </p:txBody>
      </p:sp>
      <p:pic>
        <p:nvPicPr>
          <p:cNvPr id="20482" name="Picture 2" descr="В Нижегородской области к 2024 году выпуск продукции в обработке вырастет  на 30%. Московские новости. Московский бизнес порта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4000" y="684000"/>
            <a:ext cx="5860608" cy="36500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Прямоугольник 2"/>
          <p:cNvSpPr/>
          <p:nvPr/>
        </p:nvSpPr>
        <p:spPr>
          <a:xfrm>
            <a:off x="8938677" y="6517122"/>
            <a:ext cx="325762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https://globalmsk.ru/usr/news/fullnewsi-15410419200.jpg</a:t>
            </a:r>
          </a:p>
        </p:txBody>
      </p:sp>
    </p:spTree>
    <p:extLst>
      <p:ext uri="{BB962C8B-B14F-4D97-AF65-F5344CB8AC3E}">
        <p14:creationId xmlns:p14="http://schemas.microsoft.com/office/powerpoint/2010/main" val="2862911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08862" y="6501000"/>
            <a:ext cx="3096738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/>
              <a:t>https://derinceninsesi.com/wp-content/uploads/2021/07/Anket.jpg</a:t>
            </a:r>
            <a:endParaRPr lang="ru-RU" sz="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00" y="241136"/>
            <a:ext cx="66600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Документирование лица, санкционирующего выпуск, обеспечивает </a:t>
            </a:r>
            <a:r>
              <a:rPr lang="ru-RU" sz="2000" dirty="0" err="1">
                <a:ea typeface="Calibri" panose="020F0502020204030204" pitchFamily="34" charset="0"/>
                <a:cs typeface="Times New Roman" panose="02020603050405020304" pitchFamily="18" charset="0"/>
              </a:rPr>
              <a:t>прослеживаемость</a:t>
            </a: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 к квалификации и подотчетности лица. Такая </a:t>
            </a:r>
            <a:r>
              <a:rPr lang="ru-RU" sz="2000" dirty="0" err="1">
                <a:ea typeface="Calibri" panose="020F0502020204030204" pitchFamily="34" charset="0"/>
                <a:cs typeface="Times New Roman" panose="02020603050405020304" pitchFamily="18" charset="0"/>
              </a:rPr>
              <a:t>прослеживаемость</a:t>
            </a: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 поможет организации в случае возникновения проблем с качеством позже. В соответствии с характером, типом или работой реализации будет назначена определенная роль для проверки и авторизации выпуска. Определение уполномоченного может появиться в описании должности или процедуре. Вы можете определить обзор в контрольном списке, форме или процедуре. Другой способ контролировать процесс перед выпуском - использовать карту маршрутизации, которая прикрепляется к партии во время процесса реализации и на которой каждая ответственная сторона подтверждает, что средства управления были реализованы и результаты получены. Любой метод, который вы выберете, должен быть подтвержден доказательствами того, что средства управления были реализованы и результаты соответствуют спецификациям; то есть результаты испытаний, протоколы качества, выходные данные машины и т. д.</a:t>
            </a:r>
            <a:endParaRPr lang="ru-RU" sz="20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5300" y="414000"/>
            <a:ext cx="5415700" cy="3465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41787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="" xmlns:a16="http://schemas.microsoft.com/office/drawing/2014/main" id="{12A1E4A6-7EB5-43F2-AECE-2CE164D79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800" y="137040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sz="5300" dirty="0"/>
              <a:t>Использованная литература.</a:t>
            </a:r>
            <a:r>
              <a:rPr lang="ru-RU" sz="5400" dirty="0"/>
              <a:t/>
            </a:r>
            <a:br>
              <a:rPr lang="ru-RU" sz="5400" dirty="0"/>
            </a:br>
            <a:endParaRPr lang="ru-RU" sz="5400" dirty="0"/>
          </a:p>
        </p:txBody>
      </p:sp>
      <p:sp>
        <p:nvSpPr>
          <p:cNvPr id="5" name="Объект 4">
            <a:extLst>
              <a:ext uri="{FF2B5EF4-FFF2-40B4-BE49-F238E27FC236}">
                <a16:creationId xmlns="" xmlns:a16="http://schemas.microsoft.com/office/drawing/2014/main" id="{4E5203F6-9308-471D-930E-01AB4FE482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000" y="954000"/>
            <a:ext cx="9360000" cy="5454000"/>
          </a:xfrm>
        </p:spPr>
        <p:txBody>
          <a:bodyPr numCol="2">
            <a:normAutofit/>
          </a:bodyPr>
          <a:lstStyle/>
          <a:p>
            <a:pPr marL="514350" lvl="0" indent="-514350">
              <a:buFont typeface="+mj-lt"/>
              <a:buAutoNum type="arabicParenR"/>
            </a:pPr>
            <a:r>
              <a:rPr lang="ru-RU" sz="2000" dirty="0"/>
              <a:t>«Биомедицинская инженерия. Проблемы и перспективы», Г.Н. </a:t>
            </a:r>
            <a:r>
              <a:rPr lang="ru-RU" sz="2000" dirty="0" err="1"/>
              <a:t>Пахарьков</a:t>
            </a:r>
            <a:r>
              <a:rPr lang="ru-RU" sz="2000" dirty="0"/>
              <a:t>. Российская Федерация, 2011год.</a:t>
            </a:r>
          </a:p>
          <a:p>
            <a:pPr marL="514350" lvl="0" indent="-514350">
              <a:buFont typeface="+mj-lt"/>
              <a:buAutoNum type="arabicParenR"/>
            </a:pPr>
            <a:r>
              <a:rPr lang="ru-RU" sz="2000" dirty="0"/>
              <a:t>«Международные стандарты аккредитации медицинских организаций», Яковлева И.Н, </a:t>
            </a:r>
            <a:r>
              <a:rPr lang="ru-RU" sz="2000" dirty="0" err="1"/>
              <a:t>Балкизов</a:t>
            </a:r>
            <a:r>
              <a:rPr lang="ru-RU" sz="2000" dirty="0"/>
              <a:t> </a:t>
            </a:r>
            <a:r>
              <a:rPr lang="ru-RU" sz="2000" dirty="0" err="1"/>
              <a:t>Залим</a:t>
            </a:r>
            <a:r>
              <a:rPr lang="ru-RU" sz="2000" dirty="0"/>
              <a:t> </a:t>
            </a:r>
            <a:r>
              <a:rPr lang="ru-RU" sz="2000" dirty="0" err="1"/>
              <a:t>Замирович</a:t>
            </a:r>
            <a:r>
              <a:rPr lang="ru-RU" sz="2000" dirty="0"/>
              <a:t>, Новиков П.И. РФ-2013</a:t>
            </a:r>
          </a:p>
          <a:p>
            <a:pPr marL="514350" lvl="0" indent="-514350">
              <a:buFont typeface="+mj-lt"/>
              <a:buAutoNum type="arabicParenR"/>
            </a:pPr>
            <a:r>
              <a:rPr lang="en-US" sz="2000" dirty="0"/>
              <a:t>ISO 13485 - the Quality Management System for Medical Devices: Understanding Quality, Risk and Design Control, </a:t>
            </a:r>
            <a:r>
              <a:rPr lang="en-US" sz="2000" dirty="0" err="1"/>
              <a:t>Mr</a:t>
            </a:r>
            <a:r>
              <a:rPr lang="en-US" sz="2000" dirty="0"/>
              <a:t> Brendan Cooper.  Paperback – April 14, 2017</a:t>
            </a:r>
            <a:endParaRPr lang="ru-RU" sz="2000" dirty="0"/>
          </a:p>
          <a:p>
            <a:pPr marL="514350" lvl="0" indent="-514350">
              <a:buFont typeface="+mj-lt"/>
              <a:buAutoNum type="arabicParenR"/>
            </a:pPr>
            <a:r>
              <a:rPr lang="en-US" sz="2000" dirty="0"/>
              <a:t>Medical Device Quality Assurance and Regulatory Compliance, Richard C. Fries, Published September 19, 2019.</a:t>
            </a:r>
            <a:endParaRPr lang="ru-RU" sz="20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8751000" y="6414300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050"/>
              <a:t>https://www.computerhope.com/jargon/r/reference.jpg</a:t>
            </a:r>
            <a:endParaRPr lang="ru-RU" sz="1050" dirty="0"/>
          </a:p>
        </p:txBody>
      </p:sp>
      <p:pic>
        <p:nvPicPr>
          <p:cNvPr id="23554" name="Picture 2" descr="What is a Reference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9900" y="685584"/>
            <a:ext cx="4961700" cy="5725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2337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>
            <a:extLst>
              <a:ext uri="{FF2B5EF4-FFF2-40B4-BE49-F238E27FC236}">
                <a16:creationId xmlns="" xmlns:a16="http://schemas.microsoft.com/office/drawing/2014/main" id="{8E7EAC4F-4CA6-4923-B32A-5AC1D764DE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350597" y="2550288"/>
            <a:ext cx="9855000" cy="1687998"/>
          </a:xfrm>
        </p:spPr>
        <p:txBody>
          <a:bodyPr>
            <a:normAutofit fontScale="90000"/>
          </a:bodyPr>
          <a:lstStyle/>
          <a:p>
            <a:r>
              <a:rPr lang="ru-RU" sz="8800" dirty="0" smtClean="0">
                <a:solidFill>
                  <a:srgbClr val="2191C9"/>
                </a:solidFill>
              </a:rPr>
              <a:t>СПАСИБО ЗА ВНИМАНИЕ</a:t>
            </a:r>
            <a:endParaRPr lang="ru-RU" sz="8800" dirty="0">
              <a:solidFill>
                <a:srgbClr val="2191C9"/>
              </a:solidFill>
            </a:endParaRPr>
          </a:p>
        </p:txBody>
      </p:sp>
      <p:sp>
        <p:nvSpPr>
          <p:cNvPr id="11" name="Подзаголовок 10">
            <a:extLst>
              <a:ext uri="{FF2B5EF4-FFF2-40B4-BE49-F238E27FC236}">
                <a16:creationId xmlns="" xmlns:a16="http://schemas.microsoft.com/office/drawing/2014/main" id="{AF29B94B-341B-4130-A56C-69AFAE243B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3528" y="3039401"/>
            <a:ext cx="6705000" cy="1191681"/>
          </a:xfrm>
        </p:spPr>
        <p:txBody>
          <a:bodyPr/>
          <a:lstStyle/>
          <a:p>
            <a:pPr algn="l"/>
            <a:r>
              <a:rPr lang="ru-RU" dirty="0" smtClean="0"/>
              <a:t> </a:t>
            </a:r>
            <a:endParaRPr lang="en-US" dirty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F7CFC1E0-04B4-4DF4-880F-E699422B9A4B}"/>
              </a:ext>
            </a:extLst>
          </p:cNvPr>
          <p:cNvSpPr/>
          <p:nvPr/>
        </p:nvSpPr>
        <p:spPr>
          <a:xfrm>
            <a:off x="0" y="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5A8F3379-E67C-4B72-84CA-BF535167ECA6}"/>
              </a:ext>
            </a:extLst>
          </p:cNvPr>
          <p:cNvSpPr/>
          <p:nvPr/>
        </p:nvSpPr>
        <p:spPr>
          <a:xfrm>
            <a:off x="0" y="6759000"/>
            <a:ext cx="12192000" cy="99000"/>
          </a:xfrm>
          <a:prstGeom prst="rect">
            <a:avLst/>
          </a:prstGeom>
          <a:solidFill>
            <a:srgbClr val="2191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5" name="Группа 14">
            <a:extLst>
              <a:ext uri="{FF2B5EF4-FFF2-40B4-BE49-F238E27FC236}">
                <a16:creationId xmlns="" xmlns:a16="http://schemas.microsoft.com/office/drawing/2014/main" id="{007CF127-4088-463B-9FF9-7846F45FB650}"/>
              </a:ext>
            </a:extLst>
          </p:cNvPr>
          <p:cNvGrpSpPr/>
          <p:nvPr/>
        </p:nvGrpSpPr>
        <p:grpSpPr>
          <a:xfrm>
            <a:off x="9347250" y="37980"/>
            <a:ext cx="2844750" cy="286020"/>
            <a:chOff x="9347250" y="37980"/>
            <a:chExt cx="2844750" cy="286020"/>
          </a:xfrm>
        </p:grpSpPr>
        <p:sp>
          <p:nvSpPr>
            <p:cNvPr id="16" name="Прямоугольник 15">
              <a:extLst>
                <a:ext uri="{FF2B5EF4-FFF2-40B4-BE49-F238E27FC236}">
                  <a16:creationId xmlns="" xmlns:a16="http://schemas.microsoft.com/office/drawing/2014/main" id="{C820479F-3D54-4A8D-B7C0-FD8BAB64BB3F}"/>
                </a:ext>
              </a:extLst>
            </p:cNvPr>
            <p:cNvSpPr/>
            <p:nvPr userDrawn="1"/>
          </p:nvSpPr>
          <p:spPr>
            <a:xfrm>
              <a:off x="9651000" y="49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7" name="Блок-схема: объединение 16">
              <a:extLst>
                <a:ext uri="{FF2B5EF4-FFF2-40B4-BE49-F238E27FC236}">
                  <a16:creationId xmlns="" xmlns:a16="http://schemas.microsoft.com/office/drawing/2014/main" id="{B582E1CD-4706-48AF-9A34-9F54D5177C5D}"/>
                </a:ext>
              </a:extLst>
            </p:cNvPr>
            <p:cNvSpPr/>
            <p:nvPr userDrawn="1"/>
          </p:nvSpPr>
          <p:spPr>
            <a:xfrm>
              <a:off x="9347250" y="3798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8" name="Группа 17">
            <a:extLst>
              <a:ext uri="{FF2B5EF4-FFF2-40B4-BE49-F238E27FC236}">
                <a16:creationId xmlns="" xmlns:a16="http://schemas.microsoft.com/office/drawing/2014/main" id="{71A15713-6F86-4436-A01D-BCBAAEEBBD1B}"/>
              </a:ext>
            </a:extLst>
          </p:cNvPr>
          <p:cNvGrpSpPr/>
          <p:nvPr/>
        </p:nvGrpSpPr>
        <p:grpSpPr>
          <a:xfrm>
            <a:off x="-35250" y="6583500"/>
            <a:ext cx="2844750" cy="274500"/>
            <a:chOff x="-35250" y="6583500"/>
            <a:chExt cx="2844750" cy="274500"/>
          </a:xfrm>
        </p:grpSpPr>
        <p:sp>
          <p:nvSpPr>
            <p:cNvPr id="19" name="Прямоугольник 18">
              <a:extLst>
                <a:ext uri="{FF2B5EF4-FFF2-40B4-BE49-F238E27FC236}">
                  <a16:creationId xmlns="" xmlns:a16="http://schemas.microsoft.com/office/drawing/2014/main" id="{E3F0F0A3-967A-4525-9622-587DF8FB0754}"/>
                </a:ext>
              </a:extLst>
            </p:cNvPr>
            <p:cNvSpPr/>
            <p:nvPr userDrawn="1"/>
          </p:nvSpPr>
          <p:spPr>
            <a:xfrm>
              <a:off x="-35250" y="6583500"/>
              <a:ext cx="2541000" cy="274500"/>
            </a:xfrm>
            <a:prstGeom prst="rect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0" name="Блок-схема: объединение 19">
              <a:extLst>
                <a:ext uri="{FF2B5EF4-FFF2-40B4-BE49-F238E27FC236}">
                  <a16:creationId xmlns="" xmlns:a16="http://schemas.microsoft.com/office/drawing/2014/main" id="{FD653D20-87A3-4A65-9DB0-1DE7E7DD3858}"/>
                </a:ext>
              </a:extLst>
            </p:cNvPr>
            <p:cNvSpPr/>
            <p:nvPr userDrawn="1"/>
          </p:nvSpPr>
          <p:spPr>
            <a:xfrm rot="10800000">
              <a:off x="2202000" y="6583500"/>
              <a:ext cx="607500" cy="274500"/>
            </a:xfrm>
            <a:prstGeom prst="flowChartMerge">
              <a:avLst/>
            </a:prstGeom>
            <a:solidFill>
              <a:srgbClr val="2191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9218" name="Picture 2" descr="Картинки для презентации &amp;quot;thank you for your attention&amp;quot; (20 фото) |  Приколис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277" y="955206"/>
            <a:ext cx="5173946" cy="4947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916390" y="5440024"/>
            <a:ext cx="346921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https://prikolist.club/wp-content/uploads/2019/11/10-243.jpg</a:t>
            </a:r>
          </a:p>
        </p:txBody>
      </p:sp>
    </p:spTree>
    <p:extLst>
      <p:ext uri="{BB962C8B-B14F-4D97-AF65-F5344CB8AC3E}">
        <p14:creationId xmlns:p14="http://schemas.microsoft.com/office/powerpoint/2010/main" val="3302853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312d7a383a0ab338a6a5525e6aa9db33a90a2de"/>
</p:tagLst>
</file>

<file path=ppt/theme/theme1.xml><?xml version="1.0" encoding="utf-8"?>
<a:theme xmlns:a="http://schemas.openxmlformats.org/drawingml/2006/main" name="Тема Office">
  <a:themeElements>
    <a:clrScheme name="Синий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6596</TotalTime>
  <Words>5026</Words>
  <Application>Microsoft Office PowerPoint</Application>
  <PresentationFormat>Широкоэкранный</PresentationFormat>
  <Paragraphs>249</Paragraphs>
  <Slides>38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45" baseType="lpstr">
      <vt:lpstr>Arial</vt:lpstr>
      <vt:lpstr>Bahnschrift Light</vt:lpstr>
      <vt:lpstr>Calibri</vt:lpstr>
      <vt:lpstr>Calibri Light</vt:lpstr>
      <vt:lpstr>Times New Roman</vt:lpstr>
      <vt:lpstr>Wingdings</vt:lpstr>
      <vt:lpstr>Тема Office</vt:lpstr>
      <vt:lpstr>Medical Device Quality Management Systems  Strategy and Techniques for Improving Efficiency and Effectiveness Стратегия систем управления качеством медицинских изделий и методы повышения эффективности и результативности  Course№12: Production and service provision. Курс№12: Производство и предоставление услуг. </vt:lpstr>
      <vt:lpstr>ВВЕДЕНИЕ</vt:lpstr>
      <vt:lpstr> </vt:lpstr>
      <vt:lpstr>Наличие документации с описанием необходимых действий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Использованная литература. </vt:lpstr>
      <vt:lpstr>СПАСИБО ЗА ВНИМАНИЕ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Юрий Козырев</dc:creator>
  <cp:lastModifiedBy>RePack by Diakov</cp:lastModifiedBy>
  <cp:revision>287</cp:revision>
  <dcterms:created xsi:type="dcterms:W3CDTF">2020-05-02T19:28:51Z</dcterms:created>
  <dcterms:modified xsi:type="dcterms:W3CDTF">2021-11-06T14:04:09Z</dcterms:modified>
</cp:coreProperties>
</file>