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307" r:id="rId4"/>
    <p:sldId id="258" r:id="rId5"/>
    <p:sldId id="322" r:id="rId6"/>
    <p:sldId id="308" r:id="rId7"/>
    <p:sldId id="269" r:id="rId8"/>
    <p:sldId id="270" r:id="rId9"/>
    <p:sldId id="271" r:id="rId10"/>
    <p:sldId id="272" r:id="rId11"/>
    <p:sldId id="273" r:id="rId12"/>
    <p:sldId id="274" r:id="rId13"/>
    <p:sldId id="275" r:id="rId14"/>
    <p:sldId id="276" r:id="rId15"/>
    <p:sldId id="319" r:id="rId16"/>
    <p:sldId id="277" r:id="rId17"/>
    <p:sldId id="278" r:id="rId18"/>
    <p:sldId id="279" r:id="rId19"/>
    <p:sldId id="280" r:id="rId20"/>
    <p:sldId id="281" r:id="rId21"/>
    <p:sldId id="283" r:id="rId22"/>
    <p:sldId id="282" r:id="rId23"/>
    <p:sldId id="284" r:id="rId24"/>
    <p:sldId id="285" r:id="rId25"/>
    <p:sldId id="286" r:id="rId26"/>
    <p:sldId id="287" r:id="rId27"/>
    <p:sldId id="288" r:id="rId28"/>
    <p:sldId id="289" r:id="rId29"/>
    <p:sldId id="290" r:id="rId30"/>
    <p:sldId id="291" r:id="rId31"/>
    <p:sldId id="309" r:id="rId32"/>
    <p:sldId id="310" r:id="rId33"/>
    <p:sldId id="311" r:id="rId34"/>
    <p:sldId id="316" r:id="rId35"/>
    <p:sldId id="315" r:id="rId36"/>
    <p:sldId id="313" r:id="rId37"/>
    <p:sldId id="267" r:id="rId38"/>
    <p:sldId id="266" r:id="rId39"/>
  </p:sldIdLst>
  <p:sldSz cx="12192000" cy="6858000"/>
  <p:notesSz cx="6858000" cy="9144000"/>
  <p:custDataLst>
    <p:tags r:id="rId40"/>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2"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Юрий Козырев" initials="ЮК"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91C9"/>
    <a:srgbClr val="0484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howGuides="1">
      <p:cViewPr varScale="1">
        <p:scale>
          <a:sx n="74" d="100"/>
          <a:sy n="74" d="100"/>
        </p:scale>
        <p:origin x="612" y="72"/>
      </p:cViewPr>
      <p:guideLst>
        <p:guide orient="horz" pos="2132"/>
        <p:guide pos="3840"/>
      </p:guideLst>
    </p:cSldViewPr>
  </p:slideViewPr>
  <p:notesTextViewPr>
    <p:cViewPr>
      <p:scale>
        <a:sx n="1" d="1"/>
        <a:sy n="1" d="1"/>
      </p:scale>
      <p:origin x="0" y="0"/>
    </p:cViewPr>
  </p:notesTextViewPr>
  <p:gridSpacing cx="45000" cy="450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ags" Target="tags/tag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3ABC3AFA-8B86-4293-B902-9021326BE6DA}"/>
              </a:ext>
            </a:extLst>
          </p:cNvPr>
          <p:cNvSpPr>
            <a:spLocks noGrp="1"/>
          </p:cNvSpPr>
          <p:nvPr>
            <p:ph type="ctrTitle"/>
          </p:nvPr>
        </p:nvSpPr>
        <p:spPr>
          <a:xfrm>
            <a:off x="1524000" y="1122363"/>
            <a:ext cx="9144000" cy="2387600"/>
          </a:xfrm>
        </p:spPr>
        <p:txBody>
          <a:bodyPr anchor="b"/>
          <a:lstStyle>
            <a:lvl1pPr algn="ctr">
              <a:defRPr sz="6000" b="1"/>
            </a:lvl1pPr>
          </a:lstStyle>
          <a:p>
            <a:r>
              <a:rPr lang="ru-RU" dirty="0"/>
              <a:t>Образец заголовка</a:t>
            </a:r>
          </a:p>
        </p:txBody>
      </p:sp>
      <p:sp>
        <p:nvSpPr>
          <p:cNvPr id="3" name="Подзаголовок 2">
            <a:extLst>
              <a:ext uri="{FF2B5EF4-FFF2-40B4-BE49-F238E27FC236}">
                <a16:creationId xmlns="" xmlns:a16="http://schemas.microsoft.com/office/drawing/2014/main" id="{46C4383A-71FB-4918-AAD8-8C2DB747D90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 xmlns:a16="http://schemas.microsoft.com/office/drawing/2014/main" id="{271A8163-8720-4BB4-BF1C-E4094FFB62C1}"/>
              </a:ext>
            </a:extLst>
          </p:cNvPr>
          <p:cNvSpPr>
            <a:spLocks noGrp="1"/>
          </p:cNvSpPr>
          <p:nvPr>
            <p:ph type="dt" sz="half" idx="10"/>
          </p:nvPr>
        </p:nvSpPr>
        <p:spPr/>
        <p:txBody>
          <a:bodyPr/>
          <a:lstStyle/>
          <a:p>
            <a:fld id="{30DCC583-3D21-4AAF-9AF3-3FB5AD7DB367}" type="datetimeFigureOut">
              <a:rPr lang="ru-RU" smtClean="0"/>
              <a:t>06.11.2021</a:t>
            </a:fld>
            <a:endParaRPr lang="ru-RU"/>
          </a:p>
        </p:txBody>
      </p:sp>
      <p:sp>
        <p:nvSpPr>
          <p:cNvPr id="5" name="Нижний колонтитул 4">
            <a:extLst>
              <a:ext uri="{FF2B5EF4-FFF2-40B4-BE49-F238E27FC236}">
                <a16:creationId xmlns="" xmlns:a16="http://schemas.microsoft.com/office/drawing/2014/main" id="{5D9B074B-F4A6-4B01-9774-6E7CB822343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6ABF54E4-0E75-4D82-AC2E-C029F661344B}"/>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43879329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3ABC3AFA-8B86-4293-B902-9021326BE6DA}"/>
              </a:ext>
            </a:extLst>
          </p:cNvPr>
          <p:cNvSpPr>
            <a:spLocks noGrp="1"/>
          </p:cNvSpPr>
          <p:nvPr>
            <p:ph type="ctrTitle"/>
          </p:nvPr>
        </p:nvSpPr>
        <p:spPr>
          <a:xfrm>
            <a:off x="4431000" y="774000"/>
            <a:ext cx="7515000" cy="2387600"/>
          </a:xfrm>
        </p:spPr>
        <p:txBody>
          <a:bodyPr anchor="b"/>
          <a:lstStyle>
            <a:lvl1pPr algn="ctr">
              <a:defRPr sz="6000" b="1"/>
            </a:lvl1pPr>
          </a:lstStyle>
          <a:p>
            <a:r>
              <a:rPr lang="ru-RU" dirty="0"/>
              <a:t>Образец заголовка</a:t>
            </a:r>
          </a:p>
        </p:txBody>
      </p:sp>
      <p:sp>
        <p:nvSpPr>
          <p:cNvPr id="3" name="Подзаголовок 2">
            <a:extLst>
              <a:ext uri="{FF2B5EF4-FFF2-40B4-BE49-F238E27FC236}">
                <a16:creationId xmlns="" xmlns:a16="http://schemas.microsoft.com/office/drawing/2014/main" id="{46C4383A-71FB-4918-AAD8-8C2DB747D905}"/>
              </a:ext>
            </a:extLst>
          </p:cNvPr>
          <p:cNvSpPr>
            <a:spLocks noGrp="1"/>
          </p:cNvSpPr>
          <p:nvPr>
            <p:ph type="subTitle" idx="1"/>
          </p:nvPr>
        </p:nvSpPr>
        <p:spPr>
          <a:xfrm>
            <a:off x="4431000" y="3253675"/>
            <a:ext cx="7515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7" name="Прямоугольник 6">
            <a:extLst>
              <a:ext uri="{FF2B5EF4-FFF2-40B4-BE49-F238E27FC236}">
                <a16:creationId xmlns="" xmlns:a16="http://schemas.microsoft.com/office/drawing/2014/main" id="{7161DC3A-B5EC-4569-A878-59E0E341E8D4}"/>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 xmlns:a16="http://schemas.microsoft.com/office/drawing/2014/main" id="{F84E6EDC-8F7C-401B-A727-8F55A5763A7B}"/>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 xmlns:a16="http://schemas.microsoft.com/office/drawing/2014/main" id="{D897D550-7C44-4D29-A125-A534610B3308}"/>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 xmlns:a16="http://schemas.microsoft.com/office/drawing/2014/main" id="{B4370B82-17EE-4AB1-B4F1-D75CFA4BEB82}"/>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 xmlns:a16="http://schemas.microsoft.com/office/drawing/2014/main" id="{129D3A90-247A-4CD1-9840-86AF448F7477}"/>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 xmlns:a16="http://schemas.microsoft.com/office/drawing/2014/main" id="{7D6CBDAA-8C3E-408C-B9CD-B7012953E0CC}"/>
              </a:ext>
            </a:extLst>
          </p:cNvPr>
          <p:cNvGrpSpPr/>
          <p:nvPr userDrawn="1"/>
        </p:nvGrpSpPr>
        <p:grpSpPr>
          <a:xfrm>
            <a:off x="-35250" y="6583500"/>
            <a:ext cx="2844750" cy="274500"/>
            <a:chOff x="-35250" y="6583500"/>
            <a:chExt cx="2844750" cy="274500"/>
          </a:xfrm>
        </p:grpSpPr>
        <p:sp>
          <p:nvSpPr>
            <p:cNvPr id="13" name="Прямоугольник 12">
              <a:extLst>
                <a:ext uri="{FF2B5EF4-FFF2-40B4-BE49-F238E27FC236}">
                  <a16:creationId xmlns="" xmlns:a16="http://schemas.microsoft.com/office/drawing/2014/main" id="{0FAEDE28-86E6-4595-BBEE-95FF191E91D6}"/>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 xmlns:a16="http://schemas.microsoft.com/office/drawing/2014/main" id="{E3901798-1904-46FF-A8F6-2582959F592D}"/>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3692903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 xmlns:a16="http://schemas.microsoft.com/office/drawing/2014/main"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 xmlns:a16="http://schemas.microsoft.com/office/drawing/2014/main"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 xmlns:a16="http://schemas.microsoft.com/office/drawing/2014/main" id="{95C691DB-68BF-4C8D-A575-7EBB0EE0C76A}"/>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 xmlns:a16="http://schemas.microsoft.com/office/drawing/2014/main"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 xmlns:a16="http://schemas.microsoft.com/office/drawing/2014/main"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 xmlns:a16="http://schemas.microsoft.com/office/drawing/2014/main"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 xmlns:a16="http://schemas.microsoft.com/office/drawing/2014/main"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 xmlns:a16="http://schemas.microsoft.com/office/drawing/2014/main"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0" name="Заголовок 1">
            <a:extLst>
              <a:ext uri="{FF2B5EF4-FFF2-40B4-BE49-F238E27FC236}">
                <a16:creationId xmlns="" xmlns:a16="http://schemas.microsoft.com/office/drawing/2014/main" id="{2AF3CEDE-46AE-4D4F-93A9-CDDF28AD57AC}"/>
              </a:ext>
            </a:extLst>
          </p:cNvPr>
          <p:cNvSpPr>
            <a:spLocks noGrp="1"/>
          </p:cNvSpPr>
          <p:nvPr>
            <p:ph type="title"/>
          </p:nvPr>
        </p:nvSpPr>
        <p:spPr>
          <a:xfrm>
            <a:off x="838200" y="365125"/>
            <a:ext cx="10515600" cy="1325563"/>
          </a:xfrm>
        </p:spPr>
        <p:txBody>
          <a:bodyPr/>
          <a:lstStyle>
            <a:lvl1pPr>
              <a:defRPr b="1"/>
            </a:lvl1pPr>
          </a:lstStyle>
          <a:p>
            <a:r>
              <a:rPr lang="ru-RU" dirty="0"/>
              <a:t>Образец заголовка</a:t>
            </a:r>
          </a:p>
        </p:txBody>
      </p:sp>
      <p:sp>
        <p:nvSpPr>
          <p:cNvPr id="21" name="Объект 2">
            <a:extLst>
              <a:ext uri="{FF2B5EF4-FFF2-40B4-BE49-F238E27FC236}">
                <a16:creationId xmlns="" xmlns:a16="http://schemas.microsoft.com/office/drawing/2014/main" id="{24E023CD-DED5-4691-A1DC-108A375C475C}"/>
              </a:ext>
            </a:extLst>
          </p:cNvPr>
          <p:cNvSpPr>
            <a:spLocks noGrp="1"/>
          </p:cNvSpPr>
          <p:nvPr>
            <p:ph idx="1"/>
          </p:nvPr>
        </p:nvSpPr>
        <p:spPr>
          <a:xfrm>
            <a:off x="838200" y="1825625"/>
            <a:ext cx="10515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207691945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 xmlns:a16="http://schemas.microsoft.com/office/drawing/2014/main"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 xmlns:a16="http://schemas.microsoft.com/office/drawing/2014/main"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 xmlns:a16="http://schemas.microsoft.com/office/drawing/2014/main" id="{95C691DB-68BF-4C8D-A575-7EBB0EE0C76A}"/>
              </a:ext>
            </a:extLst>
          </p:cNvPr>
          <p:cNvGrpSpPr/>
          <p:nvPr userDrawn="1"/>
        </p:nvGrpSpPr>
        <p:grpSpPr>
          <a:xfrm>
            <a:off x="4161000" y="150"/>
            <a:ext cx="2844750" cy="286020"/>
            <a:chOff x="9347250" y="37980"/>
            <a:chExt cx="2844750" cy="286020"/>
          </a:xfrm>
        </p:grpSpPr>
        <p:sp>
          <p:nvSpPr>
            <p:cNvPr id="10" name="Прямоугольник 9">
              <a:extLst>
                <a:ext uri="{FF2B5EF4-FFF2-40B4-BE49-F238E27FC236}">
                  <a16:creationId xmlns="" xmlns:a16="http://schemas.microsoft.com/office/drawing/2014/main"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 xmlns:a16="http://schemas.microsoft.com/office/drawing/2014/main"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 xmlns:a16="http://schemas.microsoft.com/office/drawing/2014/main"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 xmlns:a16="http://schemas.microsoft.com/office/drawing/2014/main"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 xmlns:a16="http://schemas.microsoft.com/office/drawing/2014/main"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 name="Рисунок 2">
            <a:extLst>
              <a:ext uri="{FF2B5EF4-FFF2-40B4-BE49-F238E27FC236}">
                <a16:creationId xmlns="" xmlns:a16="http://schemas.microsoft.com/office/drawing/2014/main" id="{EA81D2C4-237B-4375-A124-443EEE9EFDAA}"/>
              </a:ext>
            </a:extLst>
          </p:cNvPr>
          <p:cNvSpPr>
            <a:spLocks noGrp="1"/>
          </p:cNvSpPr>
          <p:nvPr>
            <p:ph type="pic" sz="quarter" idx="10"/>
          </p:nvPr>
        </p:nvSpPr>
        <p:spPr>
          <a:xfrm>
            <a:off x="7005638" y="0"/>
            <a:ext cx="5186362" cy="6846330"/>
          </a:xfrm>
        </p:spPr>
        <p:txBody>
          <a:bodyPr/>
          <a:lstStyle/>
          <a:p>
            <a:endParaRPr lang="ru-RU"/>
          </a:p>
        </p:txBody>
      </p:sp>
      <p:sp>
        <p:nvSpPr>
          <p:cNvPr id="19" name="Заголовок 16">
            <a:extLst>
              <a:ext uri="{FF2B5EF4-FFF2-40B4-BE49-F238E27FC236}">
                <a16:creationId xmlns="" xmlns:a16="http://schemas.microsoft.com/office/drawing/2014/main" id="{C1DC7014-C657-46AE-BDA0-0F251088163E}"/>
              </a:ext>
            </a:extLst>
          </p:cNvPr>
          <p:cNvSpPr>
            <a:spLocks noGrp="1"/>
          </p:cNvSpPr>
          <p:nvPr>
            <p:ph type="title"/>
          </p:nvPr>
        </p:nvSpPr>
        <p:spPr>
          <a:xfrm>
            <a:off x="664987" y="485501"/>
            <a:ext cx="5257800" cy="1325563"/>
          </a:xfrm>
        </p:spPr>
        <p:txBody>
          <a:bodyPr/>
          <a:lstStyle>
            <a:lvl1pPr>
              <a:defRPr b="1"/>
            </a:lvl1pPr>
          </a:lstStyle>
          <a:p>
            <a:r>
              <a:rPr lang="ru-RU" dirty="0"/>
              <a:t>Образец заголовка</a:t>
            </a:r>
          </a:p>
        </p:txBody>
      </p:sp>
      <p:sp>
        <p:nvSpPr>
          <p:cNvPr id="20" name="Текст 18">
            <a:extLst>
              <a:ext uri="{FF2B5EF4-FFF2-40B4-BE49-F238E27FC236}">
                <a16:creationId xmlns="" xmlns:a16="http://schemas.microsoft.com/office/drawing/2014/main" id="{4889B129-E379-4BE5-B414-02CE978C23BA}"/>
              </a:ext>
            </a:extLst>
          </p:cNvPr>
          <p:cNvSpPr>
            <a:spLocks noGrp="1"/>
          </p:cNvSpPr>
          <p:nvPr>
            <p:ph type="body" sz="quarter" idx="11"/>
          </p:nvPr>
        </p:nvSpPr>
        <p:spPr>
          <a:xfrm>
            <a:off x="664987" y="2153964"/>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3031326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 xmlns:a16="http://schemas.microsoft.com/office/drawing/2014/main"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 xmlns:a16="http://schemas.microsoft.com/office/drawing/2014/main"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 xmlns:a16="http://schemas.microsoft.com/office/drawing/2014/main" id="{95C691DB-68BF-4C8D-A575-7EBB0EE0C76A}"/>
              </a:ext>
            </a:extLst>
          </p:cNvPr>
          <p:cNvGrpSpPr/>
          <p:nvPr userDrawn="1"/>
        </p:nvGrpSpPr>
        <p:grpSpPr>
          <a:xfrm>
            <a:off x="4161000" y="150"/>
            <a:ext cx="2844750" cy="286020"/>
            <a:chOff x="9347250" y="37980"/>
            <a:chExt cx="2844750" cy="286020"/>
          </a:xfrm>
        </p:grpSpPr>
        <p:sp>
          <p:nvSpPr>
            <p:cNvPr id="10" name="Прямоугольник 9">
              <a:extLst>
                <a:ext uri="{FF2B5EF4-FFF2-40B4-BE49-F238E27FC236}">
                  <a16:creationId xmlns="" xmlns:a16="http://schemas.microsoft.com/office/drawing/2014/main"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 xmlns:a16="http://schemas.microsoft.com/office/drawing/2014/main"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 xmlns:a16="http://schemas.microsoft.com/office/drawing/2014/main"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 xmlns:a16="http://schemas.microsoft.com/office/drawing/2014/main"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 xmlns:a16="http://schemas.microsoft.com/office/drawing/2014/main"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 name="Рисунок 2">
            <a:extLst>
              <a:ext uri="{FF2B5EF4-FFF2-40B4-BE49-F238E27FC236}">
                <a16:creationId xmlns="" xmlns:a16="http://schemas.microsoft.com/office/drawing/2014/main" id="{EA81D2C4-237B-4375-A124-443EEE9EFDAA}"/>
              </a:ext>
            </a:extLst>
          </p:cNvPr>
          <p:cNvSpPr>
            <a:spLocks noGrp="1"/>
          </p:cNvSpPr>
          <p:nvPr>
            <p:ph type="pic" sz="quarter" idx="10"/>
          </p:nvPr>
        </p:nvSpPr>
        <p:spPr>
          <a:xfrm>
            <a:off x="7005638" y="9000"/>
            <a:ext cx="5186362" cy="3330000"/>
          </a:xfrm>
        </p:spPr>
        <p:txBody>
          <a:bodyPr/>
          <a:lstStyle/>
          <a:p>
            <a:endParaRPr lang="ru-RU"/>
          </a:p>
        </p:txBody>
      </p:sp>
      <p:sp>
        <p:nvSpPr>
          <p:cNvPr id="19" name="Заголовок 16">
            <a:extLst>
              <a:ext uri="{FF2B5EF4-FFF2-40B4-BE49-F238E27FC236}">
                <a16:creationId xmlns="" xmlns:a16="http://schemas.microsoft.com/office/drawing/2014/main" id="{C1DC7014-C657-46AE-BDA0-0F251088163E}"/>
              </a:ext>
            </a:extLst>
          </p:cNvPr>
          <p:cNvSpPr>
            <a:spLocks noGrp="1"/>
          </p:cNvSpPr>
          <p:nvPr>
            <p:ph type="title"/>
          </p:nvPr>
        </p:nvSpPr>
        <p:spPr>
          <a:xfrm>
            <a:off x="664987" y="485501"/>
            <a:ext cx="5257800" cy="1325563"/>
          </a:xfrm>
        </p:spPr>
        <p:txBody>
          <a:bodyPr/>
          <a:lstStyle>
            <a:lvl1pPr>
              <a:defRPr b="1"/>
            </a:lvl1pPr>
          </a:lstStyle>
          <a:p>
            <a:r>
              <a:rPr lang="ru-RU" dirty="0"/>
              <a:t>Образец заголовка</a:t>
            </a:r>
          </a:p>
        </p:txBody>
      </p:sp>
      <p:sp>
        <p:nvSpPr>
          <p:cNvPr id="20" name="Текст 18">
            <a:extLst>
              <a:ext uri="{FF2B5EF4-FFF2-40B4-BE49-F238E27FC236}">
                <a16:creationId xmlns="" xmlns:a16="http://schemas.microsoft.com/office/drawing/2014/main" id="{4889B129-E379-4BE5-B414-02CE978C23BA}"/>
              </a:ext>
            </a:extLst>
          </p:cNvPr>
          <p:cNvSpPr>
            <a:spLocks noGrp="1"/>
          </p:cNvSpPr>
          <p:nvPr>
            <p:ph type="body" sz="quarter" idx="11"/>
          </p:nvPr>
        </p:nvSpPr>
        <p:spPr>
          <a:xfrm>
            <a:off x="664987" y="2153964"/>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14" name="Рисунок 2">
            <a:extLst>
              <a:ext uri="{FF2B5EF4-FFF2-40B4-BE49-F238E27FC236}">
                <a16:creationId xmlns="" xmlns:a16="http://schemas.microsoft.com/office/drawing/2014/main" id="{9FB325DF-4766-47F9-9CBB-0CD6BE926111}"/>
              </a:ext>
            </a:extLst>
          </p:cNvPr>
          <p:cNvSpPr>
            <a:spLocks noGrp="1"/>
          </p:cNvSpPr>
          <p:nvPr>
            <p:ph type="pic" sz="quarter" idx="12"/>
          </p:nvPr>
        </p:nvSpPr>
        <p:spPr>
          <a:xfrm>
            <a:off x="6984638" y="3519000"/>
            <a:ext cx="5186362" cy="3330000"/>
          </a:xfrm>
        </p:spPr>
        <p:txBody>
          <a:bodyPr/>
          <a:lstStyle/>
          <a:p>
            <a:endParaRPr lang="ru-RU"/>
          </a:p>
        </p:txBody>
      </p:sp>
    </p:spTree>
    <p:extLst>
      <p:ext uri="{BB962C8B-B14F-4D97-AF65-F5344CB8AC3E}">
        <p14:creationId xmlns:p14="http://schemas.microsoft.com/office/powerpoint/2010/main" val="87148022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Пользовательский макет">
    <p:spTree>
      <p:nvGrpSpPr>
        <p:cNvPr id="1" name=""/>
        <p:cNvGrpSpPr/>
        <p:nvPr/>
      </p:nvGrpSpPr>
      <p:grpSpPr>
        <a:xfrm>
          <a:off x="0" y="0"/>
          <a:ext cx="0" cy="0"/>
          <a:chOff x="0" y="0"/>
          <a:chExt cx="0" cy="0"/>
        </a:xfrm>
      </p:grpSpPr>
      <p:sp>
        <p:nvSpPr>
          <p:cNvPr id="3" name="Рисунок 2">
            <a:extLst>
              <a:ext uri="{FF2B5EF4-FFF2-40B4-BE49-F238E27FC236}">
                <a16:creationId xmlns="" xmlns:a16="http://schemas.microsoft.com/office/drawing/2014/main" id="{EA81D2C4-237B-4375-A124-443EEE9EFDAA}"/>
              </a:ext>
            </a:extLst>
          </p:cNvPr>
          <p:cNvSpPr>
            <a:spLocks noGrp="1"/>
          </p:cNvSpPr>
          <p:nvPr>
            <p:ph type="pic" sz="quarter" idx="10"/>
          </p:nvPr>
        </p:nvSpPr>
        <p:spPr>
          <a:xfrm>
            <a:off x="662250" y="2980500"/>
            <a:ext cx="2086538" cy="2468749"/>
          </a:xfrm>
        </p:spPr>
        <p:txBody>
          <a:bodyPr/>
          <a:lstStyle/>
          <a:p>
            <a:endParaRPr lang="ru-RU"/>
          </a:p>
        </p:txBody>
      </p:sp>
      <p:sp>
        <p:nvSpPr>
          <p:cNvPr id="19" name="Заголовок 16">
            <a:extLst>
              <a:ext uri="{FF2B5EF4-FFF2-40B4-BE49-F238E27FC236}">
                <a16:creationId xmlns="" xmlns:a16="http://schemas.microsoft.com/office/drawing/2014/main" id="{C1DC7014-C657-46AE-BDA0-0F251088163E}"/>
              </a:ext>
            </a:extLst>
          </p:cNvPr>
          <p:cNvSpPr>
            <a:spLocks noGrp="1"/>
          </p:cNvSpPr>
          <p:nvPr>
            <p:ph type="title"/>
          </p:nvPr>
        </p:nvSpPr>
        <p:spPr>
          <a:xfrm>
            <a:off x="664986" y="234000"/>
            <a:ext cx="11236013" cy="1233499"/>
          </a:xfrm>
        </p:spPr>
        <p:txBody>
          <a:bodyPr/>
          <a:lstStyle>
            <a:lvl1pPr>
              <a:defRPr b="1"/>
            </a:lvl1pPr>
          </a:lstStyle>
          <a:p>
            <a:r>
              <a:rPr lang="ru-RU" dirty="0"/>
              <a:t>Образец заголовка</a:t>
            </a:r>
          </a:p>
        </p:txBody>
      </p:sp>
      <p:sp>
        <p:nvSpPr>
          <p:cNvPr id="20" name="Текст 18">
            <a:extLst>
              <a:ext uri="{FF2B5EF4-FFF2-40B4-BE49-F238E27FC236}">
                <a16:creationId xmlns="" xmlns:a16="http://schemas.microsoft.com/office/drawing/2014/main" id="{4889B129-E379-4BE5-B414-02CE978C23BA}"/>
              </a:ext>
            </a:extLst>
          </p:cNvPr>
          <p:cNvSpPr>
            <a:spLocks noGrp="1"/>
          </p:cNvSpPr>
          <p:nvPr>
            <p:ph type="body" sz="quarter" idx="11"/>
          </p:nvPr>
        </p:nvSpPr>
        <p:spPr>
          <a:xfrm>
            <a:off x="664987" y="1598653"/>
            <a:ext cx="11236012"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14" name="Рисунок 2">
            <a:extLst>
              <a:ext uri="{FF2B5EF4-FFF2-40B4-BE49-F238E27FC236}">
                <a16:creationId xmlns="" xmlns:a16="http://schemas.microsoft.com/office/drawing/2014/main" id="{9FB325DF-4766-47F9-9CBB-0CD6BE926111}"/>
              </a:ext>
            </a:extLst>
          </p:cNvPr>
          <p:cNvSpPr>
            <a:spLocks noGrp="1"/>
          </p:cNvSpPr>
          <p:nvPr>
            <p:ph type="pic" sz="quarter" idx="12"/>
          </p:nvPr>
        </p:nvSpPr>
        <p:spPr>
          <a:xfrm>
            <a:off x="3686737" y="2983650"/>
            <a:ext cx="2086539" cy="2466150"/>
          </a:xfrm>
        </p:spPr>
        <p:txBody>
          <a:bodyPr/>
          <a:lstStyle/>
          <a:p>
            <a:endParaRPr lang="ru-RU"/>
          </a:p>
        </p:txBody>
      </p:sp>
      <p:sp>
        <p:nvSpPr>
          <p:cNvPr id="18" name="Рисунок 2">
            <a:extLst>
              <a:ext uri="{FF2B5EF4-FFF2-40B4-BE49-F238E27FC236}">
                <a16:creationId xmlns="" xmlns:a16="http://schemas.microsoft.com/office/drawing/2014/main" id="{2E5AA54B-D26A-4FDD-8A32-11E46BA12CBF}"/>
              </a:ext>
            </a:extLst>
          </p:cNvPr>
          <p:cNvSpPr>
            <a:spLocks noGrp="1"/>
          </p:cNvSpPr>
          <p:nvPr>
            <p:ph type="pic" sz="quarter" idx="13"/>
          </p:nvPr>
        </p:nvSpPr>
        <p:spPr>
          <a:xfrm>
            <a:off x="6711224" y="2979000"/>
            <a:ext cx="2086539" cy="2466150"/>
          </a:xfrm>
        </p:spPr>
        <p:txBody>
          <a:bodyPr/>
          <a:lstStyle/>
          <a:p>
            <a:endParaRPr lang="ru-RU"/>
          </a:p>
        </p:txBody>
      </p:sp>
      <p:sp>
        <p:nvSpPr>
          <p:cNvPr id="21" name="Рисунок 2">
            <a:extLst>
              <a:ext uri="{FF2B5EF4-FFF2-40B4-BE49-F238E27FC236}">
                <a16:creationId xmlns="" xmlns:a16="http://schemas.microsoft.com/office/drawing/2014/main" id="{68C4A39F-8F8F-4CC0-88E8-7EDD8086DC23}"/>
              </a:ext>
            </a:extLst>
          </p:cNvPr>
          <p:cNvSpPr>
            <a:spLocks noGrp="1"/>
          </p:cNvSpPr>
          <p:nvPr>
            <p:ph type="pic" sz="quarter" idx="14"/>
          </p:nvPr>
        </p:nvSpPr>
        <p:spPr>
          <a:xfrm>
            <a:off x="9735711" y="2979000"/>
            <a:ext cx="2086539" cy="2466150"/>
          </a:xfrm>
        </p:spPr>
        <p:txBody>
          <a:bodyPr/>
          <a:lstStyle/>
          <a:p>
            <a:endParaRPr lang="ru-RU"/>
          </a:p>
        </p:txBody>
      </p:sp>
      <p:sp>
        <p:nvSpPr>
          <p:cNvPr id="22" name="Прямоугольник 21">
            <a:extLst>
              <a:ext uri="{FF2B5EF4-FFF2-40B4-BE49-F238E27FC236}">
                <a16:creationId xmlns="" xmlns:a16="http://schemas.microsoft.com/office/drawing/2014/main" id="{DFE45483-3B73-4DC3-A78E-F49C4277EF3E}"/>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Прямоугольник 22">
            <a:extLst>
              <a:ext uri="{FF2B5EF4-FFF2-40B4-BE49-F238E27FC236}">
                <a16:creationId xmlns="" xmlns:a16="http://schemas.microsoft.com/office/drawing/2014/main" id="{B44A4B93-1154-4427-B0B0-93F9D2048A2B}"/>
              </a:ext>
            </a:extLst>
          </p:cNvPr>
          <p:cNvSpPr/>
          <p:nvPr userDrawn="1"/>
        </p:nvSpPr>
        <p:spPr>
          <a:xfrm>
            <a:off x="-3375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24" name="Группа 23">
            <a:extLst>
              <a:ext uri="{FF2B5EF4-FFF2-40B4-BE49-F238E27FC236}">
                <a16:creationId xmlns="" xmlns:a16="http://schemas.microsoft.com/office/drawing/2014/main" id="{F7250F2F-6A76-4381-A16F-6B918D1A847E}"/>
              </a:ext>
            </a:extLst>
          </p:cNvPr>
          <p:cNvGrpSpPr/>
          <p:nvPr userDrawn="1"/>
        </p:nvGrpSpPr>
        <p:grpSpPr>
          <a:xfrm>
            <a:off x="9347250" y="37980"/>
            <a:ext cx="2844750" cy="286020"/>
            <a:chOff x="9347250" y="37980"/>
            <a:chExt cx="2844750" cy="286020"/>
          </a:xfrm>
        </p:grpSpPr>
        <p:sp>
          <p:nvSpPr>
            <p:cNvPr id="25" name="Прямоугольник 24">
              <a:extLst>
                <a:ext uri="{FF2B5EF4-FFF2-40B4-BE49-F238E27FC236}">
                  <a16:creationId xmlns="" xmlns:a16="http://schemas.microsoft.com/office/drawing/2014/main" id="{C0F37CB5-26B5-4698-BC4B-E07005B713BE}"/>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6" name="Блок-схема: объединение 25">
              <a:extLst>
                <a:ext uri="{FF2B5EF4-FFF2-40B4-BE49-F238E27FC236}">
                  <a16:creationId xmlns="" xmlns:a16="http://schemas.microsoft.com/office/drawing/2014/main" id="{42E112E2-B4E8-40B3-BED9-D47D5A5CD45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27" name="Группа 26">
            <a:extLst>
              <a:ext uri="{FF2B5EF4-FFF2-40B4-BE49-F238E27FC236}">
                <a16:creationId xmlns="" xmlns:a16="http://schemas.microsoft.com/office/drawing/2014/main" id="{409C83AA-7C31-4F01-99A3-B9D941353FE4}"/>
              </a:ext>
            </a:extLst>
          </p:cNvPr>
          <p:cNvGrpSpPr/>
          <p:nvPr userDrawn="1"/>
        </p:nvGrpSpPr>
        <p:grpSpPr>
          <a:xfrm>
            <a:off x="-69000" y="6583500"/>
            <a:ext cx="2844750" cy="274500"/>
            <a:chOff x="-35250" y="6583500"/>
            <a:chExt cx="2844750" cy="274500"/>
          </a:xfrm>
        </p:grpSpPr>
        <p:sp>
          <p:nvSpPr>
            <p:cNvPr id="28" name="Прямоугольник 27">
              <a:extLst>
                <a:ext uri="{FF2B5EF4-FFF2-40B4-BE49-F238E27FC236}">
                  <a16:creationId xmlns="" xmlns:a16="http://schemas.microsoft.com/office/drawing/2014/main" id="{31F3CD7D-983F-4060-8337-A23954D6CDF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9" name="Блок-схема: объединение 28">
              <a:extLst>
                <a:ext uri="{FF2B5EF4-FFF2-40B4-BE49-F238E27FC236}">
                  <a16:creationId xmlns="" xmlns:a16="http://schemas.microsoft.com/office/drawing/2014/main" id="{AF2D8482-AB5B-4496-9ED4-C69853A1DFEF}"/>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0" name="Текст 18">
            <a:extLst>
              <a:ext uri="{FF2B5EF4-FFF2-40B4-BE49-F238E27FC236}">
                <a16:creationId xmlns="" xmlns:a16="http://schemas.microsoft.com/office/drawing/2014/main" id="{E72E958C-C475-41B5-937E-46FEA0275727}"/>
              </a:ext>
            </a:extLst>
          </p:cNvPr>
          <p:cNvSpPr>
            <a:spLocks noGrp="1"/>
          </p:cNvSpPr>
          <p:nvPr>
            <p:ph type="body" sz="quarter" idx="15"/>
          </p:nvPr>
        </p:nvSpPr>
        <p:spPr>
          <a:xfrm>
            <a:off x="662250" y="558639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2" name="Текст 18">
            <a:extLst>
              <a:ext uri="{FF2B5EF4-FFF2-40B4-BE49-F238E27FC236}">
                <a16:creationId xmlns="" xmlns:a16="http://schemas.microsoft.com/office/drawing/2014/main" id="{D1C827B0-45A2-484F-BB66-00CB8DD24433}"/>
              </a:ext>
            </a:extLst>
          </p:cNvPr>
          <p:cNvSpPr>
            <a:spLocks noGrp="1"/>
          </p:cNvSpPr>
          <p:nvPr>
            <p:ph type="body" sz="quarter" idx="16"/>
          </p:nvPr>
        </p:nvSpPr>
        <p:spPr>
          <a:xfrm>
            <a:off x="3686737"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3" name="Текст 18">
            <a:extLst>
              <a:ext uri="{FF2B5EF4-FFF2-40B4-BE49-F238E27FC236}">
                <a16:creationId xmlns="" xmlns:a16="http://schemas.microsoft.com/office/drawing/2014/main" id="{026CA1D3-D999-4A98-8BD2-1061975B6CB0}"/>
              </a:ext>
            </a:extLst>
          </p:cNvPr>
          <p:cNvSpPr>
            <a:spLocks noGrp="1"/>
          </p:cNvSpPr>
          <p:nvPr>
            <p:ph type="body" sz="quarter" idx="17"/>
          </p:nvPr>
        </p:nvSpPr>
        <p:spPr>
          <a:xfrm>
            <a:off x="6711225"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4" name="Текст 18">
            <a:extLst>
              <a:ext uri="{FF2B5EF4-FFF2-40B4-BE49-F238E27FC236}">
                <a16:creationId xmlns="" xmlns:a16="http://schemas.microsoft.com/office/drawing/2014/main" id="{BF3A0BD0-8227-4841-92AB-1553AE2A2F47}"/>
              </a:ext>
            </a:extLst>
          </p:cNvPr>
          <p:cNvSpPr>
            <a:spLocks noGrp="1"/>
          </p:cNvSpPr>
          <p:nvPr>
            <p:ph type="body" sz="quarter" idx="18"/>
          </p:nvPr>
        </p:nvSpPr>
        <p:spPr>
          <a:xfrm>
            <a:off x="9735711"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25372739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 xmlns:a16="http://schemas.microsoft.com/office/drawing/2014/main" id="{02C8BD39-1AD3-49EC-AD88-8991F8046859}"/>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 xmlns:a16="http://schemas.microsoft.com/office/drawing/2014/main" id="{AE9FB482-CF5D-48DE-B265-E9EAA917DC52}"/>
              </a:ext>
            </a:extLst>
          </p:cNvPr>
          <p:cNvSpPr/>
          <p:nvPr userDrawn="1"/>
        </p:nvSpPr>
        <p:spPr>
          <a:xfrm>
            <a:off x="12450" y="6772425"/>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Рисунок 2">
            <a:extLst>
              <a:ext uri="{FF2B5EF4-FFF2-40B4-BE49-F238E27FC236}">
                <a16:creationId xmlns="" xmlns:a16="http://schemas.microsoft.com/office/drawing/2014/main" id="{BC8214BF-AB9F-4AF4-A384-AF76185EC8FB}"/>
              </a:ext>
            </a:extLst>
          </p:cNvPr>
          <p:cNvSpPr>
            <a:spLocks noGrp="1"/>
          </p:cNvSpPr>
          <p:nvPr>
            <p:ph type="pic" sz="quarter" idx="10"/>
          </p:nvPr>
        </p:nvSpPr>
        <p:spPr>
          <a:xfrm>
            <a:off x="20850" y="-575"/>
            <a:ext cx="5186362" cy="6858575"/>
          </a:xfrm>
        </p:spPr>
        <p:txBody>
          <a:bodyPr/>
          <a:lstStyle/>
          <a:p>
            <a:endParaRPr lang="ru-RU"/>
          </a:p>
        </p:txBody>
      </p:sp>
      <p:grpSp>
        <p:nvGrpSpPr>
          <p:cNvPr id="12" name="Группа 11">
            <a:extLst>
              <a:ext uri="{FF2B5EF4-FFF2-40B4-BE49-F238E27FC236}">
                <a16:creationId xmlns="" xmlns:a16="http://schemas.microsoft.com/office/drawing/2014/main" id="{C5AA7176-3A2C-49F1-9C4E-FE527AD17C8A}"/>
              </a:ext>
            </a:extLst>
          </p:cNvPr>
          <p:cNvGrpSpPr/>
          <p:nvPr userDrawn="1"/>
        </p:nvGrpSpPr>
        <p:grpSpPr>
          <a:xfrm>
            <a:off x="5207212" y="36075"/>
            <a:ext cx="2844750" cy="274500"/>
            <a:chOff x="5228062" y="49500"/>
            <a:chExt cx="2844750" cy="274500"/>
          </a:xfrm>
        </p:grpSpPr>
        <p:sp>
          <p:nvSpPr>
            <p:cNvPr id="10" name="Прямоугольник 9">
              <a:extLst>
                <a:ext uri="{FF2B5EF4-FFF2-40B4-BE49-F238E27FC236}">
                  <a16:creationId xmlns="" xmlns:a16="http://schemas.microsoft.com/office/drawing/2014/main" id="{6DD6CEFC-74C9-42E3-9A15-7E5AD03F1AB5}"/>
                </a:ext>
              </a:extLst>
            </p:cNvPr>
            <p:cNvSpPr/>
            <p:nvPr userDrawn="1"/>
          </p:nvSpPr>
          <p:spPr>
            <a:xfrm>
              <a:off x="5228062"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 xmlns:a16="http://schemas.microsoft.com/office/drawing/2014/main" id="{B05CC5AB-B2FE-45A2-8351-F7FAC24576A8}"/>
                </a:ext>
              </a:extLst>
            </p:cNvPr>
            <p:cNvSpPr/>
            <p:nvPr userDrawn="1"/>
          </p:nvSpPr>
          <p:spPr>
            <a:xfrm>
              <a:off x="7465312" y="49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6" name="Группа 15">
            <a:extLst>
              <a:ext uri="{FF2B5EF4-FFF2-40B4-BE49-F238E27FC236}">
                <a16:creationId xmlns="" xmlns:a16="http://schemas.microsoft.com/office/drawing/2014/main" id="{7E39241B-876E-4AED-942B-6E85AD20689C}"/>
              </a:ext>
            </a:extLst>
          </p:cNvPr>
          <p:cNvGrpSpPr/>
          <p:nvPr userDrawn="1"/>
        </p:nvGrpSpPr>
        <p:grpSpPr>
          <a:xfrm>
            <a:off x="9382650" y="6596925"/>
            <a:ext cx="2844750" cy="274500"/>
            <a:chOff x="9347250" y="6571200"/>
            <a:chExt cx="2844750" cy="274500"/>
          </a:xfrm>
        </p:grpSpPr>
        <p:sp>
          <p:nvSpPr>
            <p:cNvPr id="14" name="Прямоугольник 13">
              <a:extLst>
                <a:ext uri="{FF2B5EF4-FFF2-40B4-BE49-F238E27FC236}">
                  <a16:creationId xmlns="" xmlns:a16="http://schemas.microsoft.com/office/drawing/2014/main" id="{8B3513E3-026C-49C0-B81A-C96422514B45}"/>
                </a:ext>
              </a:extLst>
            </p:cNvPr>
            <p:cNvSpPr/>
            <p:nvPr userDrawn="1"/>
          </p:nvSpPr>
          <p:spPr>
            <a:xfrm>
              <a:off x="9651000" y="65712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Блок-схема: объединение 14">
              <a:extLst>
                <a:ext uri="{FF2B5EF4-FFF2-40B4-BE49-F238E27FC236}">
                  <a16:creationId xmlns="" xmlns:a16="http://schemas.microsoft.com/office/drawing/2014/main" id="{0B32E86A-746E-4797-A91A-A3FBCC6E9DF4}"/>
                </a:ext>
              </a:extLst>
            </p:cNvPr>
            <p:cNvSpPr/>
            <p:nvPr userDrawn="1"/>
          </p:nvSpPr>
          <p:spPr>
            <a:xfrm rot="10800000">
              <a:off x="9347250" y="65712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17" name="Заголовок 16">
            <a:extLst>
              <a:ext uri="{FF2B5EF4-FFF2-40B4-BE49-F238E27FC236}">
                <a16:creationId xmlns="" xmlns:a16="http://schemas.microsoft.com/office/drawing/2014/main" id="{F575B0D5-22DA-440E-9C31-B2A4DBC1DFE8}"/>
              </a:ext>
            </a:extLst>
          </p:cNvPr>
          <p:cNvSpPr>
            <a:spLocks noGrp="1"/>
          </p:cNvSpPr>
          <p:nvPr>
            <p:ph type="title"/>
          </p:nvPr>
        </p:nvSpPr>
        <p:spPr>
          <a:xfrm>
            <a:off x="6096000" y="365125"/>
            <a:ext cx="5257800" cy="1325563"/>
          </a:xfrm>
        </p:spPr>
        <p:txBody>
          <a:bodyPr/>
          <a:lstStyle>
            <a:lvl1pPr>
              <a:defRPr b="1"/>
            </a:lvl1pPr>
          </a:lstStyle>
          <a:p>
            <a:r>
              <a:rPr lang="ru-RU" dirty="0"/>
              <a:t>Образец заголовка</a:t>
            </a:r>
          </a:p>
        </p:txBody>
      </p:sp>
      <p:sp>
        <p:nvSpPr>
          <p:cNvPr id="19" name="Текст 18">
            <a:extLst>
              <a:ext uri="{FF2B5EF4-FFF2-40B4-BE49-F238E27FC236}">
                <a16:creationId xmlns="" xmlns:a16="http://schemas.microsoft.com/office/drawing/2014/main" id="{434E2D8C-514C-4478-9755-114A8D47B737}"/>
              </a:ext>
            </a:extLst>
          </p:cNvPr>
          <p:cNvSpPr>
            <a:spLocks noGrp="1"/>
          </p:cNvSpPr>
          <p:nvPr>
            <p:ph type="body" sz="quarter" idx="11"/>
          </p:nvPr>
        </p:nvSpPr>
        <p:spPr>
          <a:xfrm>
            <a:off x="6096000" y="2033588"/>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403266914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CC25D0F7-19DC-456E-839C-DB1B2201F5BF}"/>
              </a:ext>
            </a:extLst>
          </p:cNvPr>
          <p:cNvSpPr>
            <a:spLocks noGrp="1"/>
          </p:cNvSpPr>
          <p:nvPr>
            <p:ph type="title"/>
          </p:nvPr>
        </p:nvSpPr>
        <p:spPr/>
        <p:txBody>
          <a:bodyPr/>
          <a:lstStyle>
            <a:lvl1pPr>
              <a:defRPr b="1"/>
            </a:lvl1pPr>
          </a:lstStyle>
          <a:p>
            <a:r>
              <a:rPr lang="ru-RU" dirty="0"/>
              <a:t>Образец заголовка</a:t>
            </a:r>
          </a:p>
        </p:txBody>
      </p:sp>
      <p:sp>
        <p:nvSpPr>
          <p:cNvPr id="3" name="Объект 2">
            <a:extLst>
              <a:ext uri="{FF2B5EF4-FFF2-40B4-BE49-F238E27FC236}">
                <a16:creationId xmlns="" xmlns:a16="http://schemas.microsoft.com/office/drawing/2014/main" id="{B3E5D3E1-3BCD-461E-AC6D-8399001F768B}"/>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FB0495C8-42D1-424C-8AB4-32DCC979616F}"/>
              </a:ext>
            </a:extLst>
          </p:cNvPr>
          <p:cNvSpPr>
            <a:spLocks noGrp="1"/>
          </p:cNvSpPr>
          <p:nvPr>
            <p:ph type="dt" sz="half" idx="10"/>
          </p:nvPr>
        </p:nvSpPr>
        <p:spPr/>
        <p:txBody>
          <a:bodyPr/>
          <a:lstStyle/>
          <a:p>
            <a:fld id="{30DCC583-3D21-4AAF-9AF3-3FB5AD7DB367}" type="datetimeFigureOut">
              <a:rPr lang="ru-RU" smtClean="0"/>
              <a:t>06.11.2021</a:t>
            </a:fld>
            <a:endParaRPr lang="ru-RU"/>
          </a:p>
        </p:txBody>
      </p:sp>
      <p:sp>
        <p:nvSpPr>
          <p:cNvPr id="5" name="Нижний колонтитул 4">
            <a:extLst>
              <a:ext uri="{FF2B5EF4-FFF2-40B4-BE49-F238E27FC236}">
                <a16:creationId xmlns="" xmlns:a16="http://schemas.microsoft.com/office/drawing/2014/main" id="{475AEE0F-97C6-4584-AC12-DA7F007C983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4E45AFAD-8A50-4EB2-BC1A-D8A6EAAA8167}"/>
              </a:ext>
            </a:extLst>
          </p:cNvPr>
          <p:cNvSpPr>
            <a:spLocks noGrp="1"/>
          </p:cNvSpPr>
          <p:nvPr>
            <p:ph type="sldNum" sz="quarter" idx="12"/>
          </p:nvPr>
        </p:nvSpPr>
        <p:spPr/>
        <p:txBody>
          <a:bodyPr/>
          <a:lstStyle/>
          <a:p>
            <a:fld id="{B65C6B13-FA37-453B-9FCD-77DFEB918FA8}" type="slidenum">
              <a:rPr lang="ru-RU" smtClean="0"/>
              <a:t>‹#›</a:t>
            </a:fld>
            <a:endParaRPr lang="ru-RU"/>
          </a:p>
        </p:txBody>
      </p:sp>
      <p:sp>
        <p:nvSpPr>
          <p:cNvPr id="7" name="Прямоугольник 6">
            <a:extLst>
              <a:ext uri="{FF2B5EF4-FFF2-40B4-BE49-F238E27FC236}">
                <a16:creationId xmlns="" xmlns:a16="http://schemas.microsoft.com/office/drawing/2014/main" id="{50684085-A65D-48CB-853F-BA40CE30AECB}"/>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 xmlns:a16="http://schemas.microsoft.com/office/drawing/2014/main" id="{2B24EF2B-DCC6-4F42-B182-52EA31DA44C1}"/>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 xmlns:a16="http://schemas.microsoft.com/office/drawing/2014/main" id="{70B8F308-D14E-468A-BDD0-FE5CA6BCC169}"/>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 xmlns:a16="http://schemas.microsoft.com/office/drawing/2014/main" id="{0A290FDB-D55C-47F4-8A80-20C71FD04293}"/>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 xmlns:a16="http://schemas.microsoft.com/office/drawing/2014/main" id="{7A9E373D-E381-4700-9BA1-4757289B2458}"/>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 xmlns:a16="http://schemas.microsoft.com/office/drawing/2014/main" id="{8F2AEF08-A2F0-4D1E-808A-CE246DB84EBE}"/>
              </a:ext>
            </a:extLst>
          </p:cNvPr>
          <p:cNvGrpSpPr/>
          <p:nvPr userDrawn="1"/>
        </p:nvGrpSpPr>
        <p:grpSpPr>
          <a:xfrm>
            <a:off x="-35250" y="6583500"/>
            <a:ext cx="2844750" cy="274500"/>
            <a:chOff x="-35250" y="6583500"/>
            <a:chExt cx="2844750" cy="274500"/>
          </a:xfrm>
        </p:grpSpPr>
        <p:sp>
          <p:nvSpPr>
            <p:cNvPr id="13" name="Прямоугольник 12">
              <a:extLst>
                <a:ext uri="{FF2B5EF4-FFF2-40B4-BE49-F238E27FC236}">
                  <a16:creationId xmlns="" xmlns:a16="http://schemas.microsoft.com/office/drawing/2014/main" id="{8D3008D3-099D-4E42-8849-EAF8119FD91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 xmlns:a16="http://schemas.microsoft.com/office/drawing/2014/main" id="{40C47B08-6053-429A-8F6A-35A633767771}"/>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262762595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37A2455A-A5BA-427C-9E38-9BE884964C0F}"/>
              </a:ext>
            </a:extLst>
          </p:cNvPr>
          <p:cNvSpPr>
            <a:spLocks noGrp="1"/>
          </p:cNvSpPr>
          <p:nvPr>
            <p:ph type="title"/>
          </p:nvPr>
        </p:nvSpPr>
        <p:spPr>
          <a:xfrm>
            <a:off x="831850" y="1709738"/>
            <a:ext cx="10515600" cy="2852737"/>
          </a:xfrm>
        </p:spPr>
        <p:txBody>
          <a:bodyPr anchor="b"/>
          <a:lstStyle>
            <a:lvl1pPr>
              <a:defRPr sz="6000"/>
            </a:lvl1pPr>
          </a:lstStyle>
          <a:p>
            <a:r>
              <a:rPr lang="ru-RU" dirty="0"/>
              <a:t>Образец заголовка</a:t>
            </a:r>
          </a:p>
        </p:txBody>
      </p:sp>
      <p:sp>
        <p:nvSpPr>
          <p:cNvPr id="3" name="Текст 2">
            <a:extLst>
              <a:ext uri="{FF2B5EF4-FFF2-40B4-BE49-F238E27FC236}">
                <a16:creationId xmlns="" xmlns:a16="http://schemas.microsoft.com/office/drawing/2014/main" id="{05F5BE39-AF33-4136-BAD5-30C84A28D79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 xmlns:a16="http://schemas.microsoft.com/office/drawing/2014/main" id="{910C0E4E-C9B5-430F-A9D0-B611903A8719}"/>
              </a:ext>
            </a:extLst>
          </p:cNvPr>
          <p:cNvSpPr>
            <a:spLocks noGrp="1"/>
          </p:cNvSpPr>
          <p:nvPr>
            <p:ph type="dt" sz="half" idx="10"/>
          </p:nvPr>
        </p:nvSpPr>
        <p:spPr/>
        <p:txBody>
          <a:bodyPr/>
          <a:lstStyle/>
          <a:p>
            <a:fld id="{30DCC583-3D21-4AAF-9AF3-3FB5AD7DB367}" type="datetimeFigureOut">
              <a:rPr lang="ru-RU" smtClean="0"/>
              <a:t>06.11.2021</a:t>
            </a:fld>
            <a:endParaRPr lang="ru-RU"/>
          </a:p>
        </p:txBody>
      </p:sp>
      <p:sp>
        <p:nvSpPr>
          <p:cNvPr id="5" name="Нижний колонтитул 4">
            <a:extLst>
              <a:ext uri="{FF2B5EF4-FFF2-40B4-BE49-F238E27FC236}">
                <a16:creationId xmlns="" xmlns:a16="http://schemas.microsoft.com/office/drawing/2014/main" id="{88CA34D2-7520-407B-9C96-08E844DF462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256B5428-3B62-484E-B940-38E8EE6F884F}"/>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683529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2730A772-F936-4A06-8F25-474334A9F3E7}"/>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 xmlns:a16="http://schemas.microsoft.com/office/drawing/2014/main" id="{5F017A4C-35A7-4E9B-A6D4-F84E1810A7F2}"/>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 xmlns:a16="http://schemas.microsoft.com/office/drawing/2014/main" id="{1F70B6F8-7585-47D6-A0AE-AA4D8A4710EB}"/>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 xmlns:a16="http://schemas.microsoft.com/office/drawing/2014/main" id="{5CC19E8B-3206-4DDD-B292-617841A615E0}"/>
              </a:ext>
            </a:extLst>
          </p:cNvPr>
          <p:cNvSpPr>
            <a:spLocks noGrp="1"/>
          </p:cNvSpPr>
          <p:nvPr>
            <p:ph type="dt" sz="half" idx="10"/>
          </p:nvPr>
        </p:nvSpPr>
        <p:spPr/>
        <p:txBody>
          <a:bodyPr/>
          <a:lstStyle/>
          <a:p>
            <a:fld id="{30DCC583-3D21-4AAF-9AF3-3FB5AD7DB367}" type="datetimeFigureOut">
              <a:rPr lang="ru-RU" smtClean="0"/>
              <a:t>06.11.2021</a:t>
            </a:fld>
            <a:endParaRPr lang="ru-RU"/>
          </a:p>
        </p:txBody>
      </p:sp>
      <p:sp>
        <p:nvSpPr>
          <p:cNvPr id="6" name="Нижний колонтитул 5">
            <a:extLst>
              <a:ext uri="{FF2B5EF4-FFF2-40B4-BE49-F238E27FC236}">
                <a16:creationId xmlns="" xmlns:a16="http://schemas.microsoft.com/office/drawing/2014/main" id="{9926FDD4-78D2-459E-A8C4-ED0BEF9EFD3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 xmlns:a16="http://schemas.microsoft.com/office/drawing/2014/main" id="{F2599A41-4DCD-4AD1-A58D-6F4DEBD7DFDA}"/>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555786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469A023C-3718-4D92-9AF3-0C13EDC35AD0}"/>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 xmlns:a16="http://schemas.microsoft.com/office/drawing/2014/main" id="{95691B40-21F7-4CDF-8D77-78395A4196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 xmlns:a16="http://schemas.microsoft.com/office/drawing/2014/main" id="{F5472072-9261-4DD4-B006-3FA4DDAFB483}"/>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 xmlns:a16="http://schemas.microsoft.com/office/drawing/2014/main" id="{D4CB5001-4BDD-47F0-8C08-E7F8539C573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 xmlns:a16="http://schemas.microsoft.com/office/drawing/2014/main" id="{D88D7B85-098B-47AA-AE26-961B328EE1E9}"/>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 xmlns:a16="http://schemas.microsoft.com/office/drawing/2014/main" id="{55995E15-1A87-43F0-9983-D156DB3AE3D4}"/>
              </a:ext>
            </a:extLst>
          </p:cNvPr>
          <p:cNvSpPr>
            <a:spLocks noGrp="1"/>
          </p:cNvSpPr>
          <p:nvPr>
            <p:ph type="dt" sz="half" idx="10"/>
          </p:nvPr>
        </p:nvSpPr>
        <p:spPr/>
        <p:txBody>
          <a:bodyPr/>
          <a:lstStyle/>
          <a:p>
            <a:fld id="{30DCC583-3D21-4AAF-9AF3-3FB5AD7DB367}" type="datetimeFigureOut">
              <a:rPr lang="ru-RU" smtClean="0"/>
              <a:t>06.11.2021</a:t>
            </a:fld>
            <a:endParaRPr lang="ru-RU"/>
          </a:p>
        </p:txBody>
      </p:sp>
      <p:sp>
        <p:nvSpPr>
          <p:cNvPr id="8" name="Нижний колонтитул 7">
            <a:extLst>
              <a:ext uri="{FF2B5EF4-FFF2-40B4-BE49-F238E27FC236}">
                <a16:creationId xmlns="" xmlns:a16="http://schemas.microsoft.com/office/drawing/2014/main" id="{9B7BFA66-E95E-4B3D-A368-5C8A5AEE86E2}"/>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 xmlns:a16="http://schemas.microsoft.com/office/drawing/2014/main" id="{A85B3603-98D2-47C5-9FA9-5A016E35269B}"/>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7925490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E60DAC91-0EC4-45B7-B41F-0A3CB78533E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 xmlns:a16="http://schemas.microsoft.com/office/drawing/2014/main" id="{901D47AB-3BD7-424A-A796-BB161CF57449}"/>
              </a:ext>
            </a:extLst>
          </p:cNvPr>
          <p:cNvSpPr>
            <a:spLocks noGrp="1"/>
          </p:cNvSpPr>
          <p:nvPr>
            <p:ph type="dt" sz="half" idx="10"/>
          </p:nvPr>
        </p:nvSpPr>
        <p:spPr/>
        <p:txBody>
          <a:bodyPr/>
          <a:lstStyle/>
          <a:p>
            <a:fld id="{30DCC583-3D21-4AAF-9AF3-3FB5AD7DB367}" type="datetimeFigureOut">
              <a:rPr lang="ru-RU" smtClean="0"/>
              <a:t>06.11.2021</a:t>
            </a:fld>
            <a:endParaRPr lang="ru-RU"/>
          </a:p>
        </p:txBody>
      </p:sp>
      <p:sp>
        <p:nvSpPr>
          <p:cNvPr id="4" name="Нижний колонтитул 3">
            <a:extLst>
              <a:ext uri="{FF2B5EF4-FFF2-40B4-BE49-F238E27FC236}">
                <a16:creationId xmlns="" xmlns:a16="http://schemas.microsoft.com/office/drawing/2014/main" id="{94D49663-BD51-4BB2-8E02-1DE4689BBE82}"/>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 xmlns:a16="http://schemas.microsoft.com/office/drawing/2014/main" id="{DBBBE390-0444-49BE-804C-F8F7BDCB59A9}"/>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436729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 xmlns:a16="http://schemas.microsoft.com/office/drawing/2014/main" id="{06C29B13-3E5C-46F0-A823-F33D540F3E16}"/>
              </a:ext>
            </a:extLst>
          </p:cNvPr>
          <p:cNvSpPr>
            <a:spLocks noGrp="1"/>
          </p:cNvSpPr>
          <p:nvPr>
            <p:ph type="dt" sz="half" idx="10"/>
          </p:nvPr>
        </p:nvSpPr>
        <p:spPr/>
        <p:txBody>
          <a:bodyPr/>
          <a:lstStyle/>
          <a:p>
            <a:fld id="{30DCC583-3D21-4AAF-9AF3-3FB5AD7DB367}" type="datetimeFigureOut">
              <a:rPr lang="ru-RU" smtClean="0"/>
              <a:t>06.11.2021</a:t>
            </a:fld>
            <a:endParaRPr lang="ru-RU"/>
          </a:p>
        </p:txBody>
      </p:sp>
      <p:sp>
        <p:nvSpPr>
          <p:cNvPr id="3" name="Нижний колонтитул 2">
            <a:extLst>
              <a:ext uri="{FF2B5EF4-FFF2-40B4-BE49-F238E27FC236}">
                <a16:creationId xmlns="" xmlns:a16="http://schemas.microsoft.com/office/drawing/2014/main" id="{2770CC80-50D2-4524-8F9A-5648C9334464}"/>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 xmlns:a16="http://schemas.microsoft.com/office/drawing/2014/main" id="{248D228C-244E-41C2-9475-A3F7620E4D7E}"/>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9630344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7939BFFF-7D4B-46A7-AA40-C6E376C0CC16}"/>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 xmlns:a16="http://schemas.microsoft.com/office/drawing/2014/main" id="{9096F27A-7FC7-40C8-BD87-50F549F5D5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 xmlns:a16="http://schemas.microsoft.com/office/drawing/2014/main" id="{C9E14689-0759-4941-B4AE-6FC39ECFF8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 xmlns:a16="http://schemas.microsoft.com/office/drawing/2014/main" id="{3C875869-43D1-4EA2-A0AB-2E5E194A4240}"/>
              </a:ext>
            </a:extLst>
          </p:cNvPr>
          <p:cNvSpPr>
            <a:spLocks noGrp="1"/>
          </p:cNvSpPr>
          <p:nvPr>
            <p:ph type="dt" sz="half" idx="10"/>
          </p:nvPr>
        </p:nvSpPr>
        <p:spPr/>
        <p:txBody>
          <a:bodyPr/>
          <a:lstStyle/>
          <a:p>
            <a:fld id="{30DCC583-3D21-4AAF-9AF3-3FB5AD7DB367}" type="datetimeFigureOut">
              <a:rPr lang="ru-RU" smtClean="0"/>
              <a:t>06.11.2021</a:t>
            </a:fld>
            <a:endParaRPr lang="ru-RU"/>
          </a:p>
        </p:txBody>
      </p:sp>
      <p:sp>
        <p:nvSpPr>
          <p:cNvPr id="6" name="Нижний колонтитул 5">
            <a:extLst>
              <a:ext uri="{FF2B5EF4-FFF2-40B4-BE49-F238E27FC236}">
                <a16:creationId xmlns="" xmlns:a16="http://schemas.microsoft.com/office/drawing/2014/main" id="{3FE07204-E155-4664-A93C-2CFD4C71722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 xmlns:a16="http://schemas.microsoft.com/office/drawing/2014/main" id="{D63BA261-09B2-4B55-BAD1-FBB8B35D71D2}"/>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6445393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6CACDD31-F738-4BBC-8197-60F2B6F85B3C}"/>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 xmlns:a16="http://schemas.microsoft.com/office/drawing/2014/main" id="{A42B7746-6DE4-4A58-BDA0-BD2B3AC1C6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 xmlns:a16="http://schemas.microsoft.com/office/drawing/2014/main" id="{C437B5AC-39D7-4EEF-80FB-F10FC0533F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 xmlns:a16="http://schemas.microsoft.com/office/drawing/2014/main" id="{DAA86078-E0BB-4EAF-BE97-AFE34FB78F9A}"/>
              </a:ext>
            </a:extLst>
          </p:cNvPr>
          <p:cNvSpPr>
            <a:spLocks noGrp="1"/>
          </p:cNvSpPr>
          <p:nvPr>
            <p:ph type="dt" sz="half" idx="10"/>
          </p:nvPr>
        </p:nvSpPr>
        <p:spPr/>
        <p:txBody>
          <a:bodyPr/>
          <a:lstStyle/>
          <a:p>
            <a:fld id="{30DCC583-3D21-4AAF-9AF3-3FB5AD7DB367}" type="datetimeFigureOut">
              <a:rPr lang="ru-RU" smtClean="0"/>
              <a:t>06.11.2021</a:t>
            </a:fld>
            <a:endParaRPr lang="ru-RU"/>
          </a:p>
        </p:txBody>
      </p:sp>
      <p:sp>
        <p:nvSpPr>
          <p:cNvPr id="6" name="Нижний колонтитул 5">
            <a:extLst>
              <a:ext uri="{FF2B5EF4-FFF2-40B4-BE49-F238E27FC236}">
                <a16:creationId xmlns="" xmlns:a16="http://schemas.microsoft.com/office/drawing/2014/main" id="{5EC9C38B-3ED7-4C08-8B53-64AABBFFC9D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 xmlns:a16="http://schemas.microsoft.com/office/drawing/2014/main" id="{EE460EB6-84B5-4D9D-9421-77AA717CF8BF}"/>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663683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1CA08B-21C5-48B3-BBD4-516F89769282}"/>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 xmlns:a16="http://schemas.microsoft.com/office/drawing/2014/main" id="{D1DC6044-086D-4123-9A52-7023A8CAA8DE}"/>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331F93CA-E619-4D30-84C4-F0EE705C3161}"/>
              </a:ext>
            </a:extLst>
          </p:cNvPr>
          <p:cNvSpPr>
            <a:spLocks noGrp="1"/>
          </p:cNvSpPr>
          <p:nvPr>
            <p:ph type="dt" sz="half" idx="10"/>
          </p:nvPr>
        </p:nvSpPr>
        <p:spPr/>
        <p:txBody>
          <a:bodyPr/>
          <a:lstStyle/>
          <a:p>
            <a:fld id="{30DCC583-3D21-4AAF-9AF3-3FB5AD7DB367}" type="datetimeFigureOut">
              <a:rPr lang="ru-RU" smtClean="0"/>
              <a:t>06.11.2021</a:t>
            </a:fld>
            <a:endParaRPr lang="ru-RU"/>
          </a:p>
        </p:txBody>
      </p:sp>
      <p:sp>
        <p:nvSpPr>
          <p:cNvPr id="5" name="Нижний колонтитул 4">
            <a:extLst>
              <a:ext uri="{FF2B5EF4-FFF2-40B4-BE49-F238E27FC236}">
                <a16:creationId xmlns="" xmlns:a16="http://schemas.microsoft.com/office/drawing/2014/main" id="{BF3E8E11-418A-45BD-BE48-9A018E597EA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D5C7D2DA-5EFC-422F-93C7-B6A5C1FCDA20}"/>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682171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 xmlns:a16="http://schemas.microsoft.com/office/drawing/2014/main" id="{587425A3-DB50-4B33-ACEE-6BCFD722B79F}"/>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 xmlns:a16="http://schemas.microsoft.com/office/drawing/2014/main" id="{9CDA87A4-01C8-4083-8921-F46C3CBB9595}"/>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4F22CEBC-8441-45EE-84F1-77262CBE18CB}"/>
              </a:ext>
            </a:extLst>
          </p:cNvPr>
          <p:cNvSpPr>
            <a:spLocks noGrp="1"/>
          </p:cNvSpPr>
          <p:nvPr>
            <p:ph type="dt" sz="half" idx="10"/>
          </p:nvPr>
        </p:nvSpPr>
        <p:spPr/>
        <p:txBody>
          <a:bodyPr/>
          <a:lstStyle/>
          <a:p>
            <a:fld id="{30DCC583-3D21-4AAF-9AF3-3FB5AD7DB367}" type="datetimeFigureOut">
              <a:rPr lang="ru-RU" smtClean="0"/>
              <a:t>06.11.2021</a:t>
            </a:fld>
            <a:endParaRPr lang="ru-RU"/>
          </a:p>
        </p:txBody>
      </p:sp>
      <p:sp>
        <p:nvSpPr>
          <p:cNvPr id="5" name="Нижний колонтитул 4">
            <a:extLst>
              <a:ext uri="{FF2B5EF4-FFF2-40B4-BE49-F238E27FC236}">
                <a16:creationId xmlns="" xmlns:a16="http://schemas.microsoft.com/office/drawing/2014/main" id="{11EB80D2-964F-4ED7-B22B-00C198AF77D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A9FDA51E-F499-4E15-A6C9-3D4C7ACF376C}"/>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3372327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hyperlink" Target="https://presentation-creation.ru/" TargetMode="Externa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0791E3D0-687F-4DE6-B6F0-85C1D70812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 xmlns:a16="http://schemas.microsoft.com/office/drawing/2014/main" id="{D35D4ADB-7653-4AC5-A885-1DE9BAA65C7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83300A36-AF8E-4392-8277-191CACCFE4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DCC583-3D21-4AAF-9AF3-3FB5AD7DB367}" type="datetimeFigureOut">
              <a:rPr lang="ru-RU" smtClean="0"/>
              <a:t>06.11.2021</a:t>
            </a:fld>
            <a:endParaRPr lang="ru-RU"/>
          </a:p>
        </p:txBody>
      </p:sp>
      <p:sp>
        <p:nvSpPr>
          <p:cNvPr id="5" name="Нижний колонтитул 4">
            <a:extLst>
              <a:ext uri="{FF2B5EF4-FFF2-40B4-BE49-F238E27FC236}">
                <a16:creationId xmlns="" xmlns:a16="http://schemas.microsoft.com/office/drawing/2014/main" id="{8BE257E4-61BE-4214-979E-63457ADDB3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 xmlns:a16="http://schemas.microsoft.com/office/drawing/2014/main" id="{40F8A263-EAA6-4512-A9EB-C85D57E123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5C6B13-FA37-453B-9FCD-77DFEB918FA8}" type="slidenum">
              <a:rPr lang="ru-RU" smtClean="0"/>
              <a:t>‹#›</a:t>
            </a:fld>
            <a:endParaRPr lang="ru-RU"/>
          </a:p>
        </p:txBody>
      </p:sp>
      <p:pic>
        <p:nvPicPr>
          <p:cNvPr id="7" name="Рисунок 6">
            <a:hlinkClick r:id="rId19"/>
            <a:extLst>
              <a:ext uri="{FF2B5EF4-FFF2-40B4-BE49-F238E27FC236}">
                <a16:creationId xmlns="" xmlns:a16="http://schemas.microsoft.com/office/drawing/2014/main" id="{3338D9FF-21EF-468B-966D-AC02DDF30269}"/>
              </a:ext>
            </a:extLst>
          </p:cNvPr>
          <p:cNvPicPr>
            <a:picLocks noChangeAspect="1"/>
          </p:cNvPicPr>
          <p:nvPr userDrawn="1"/>
        </p:nvPicPr>
        <p:blipFill>
          <a:blip r:embed="rId20">
            <a:extLst>
              <a:ext uri="{28A0092B-C50C-407E-A947-70E740481C1C}">
                <a14:useLocalDpi xmlns:a14="http://schemas.microsoft.com/office/drawing/2010/main"/>
              </a:ext>
            </a:extLst>
          </a:blip>
          <a:stretch>
            <a:fillRect/>
          </a:stretch>
        </p:blipFill>
        <p:spPr>
          <a:xfrm>
            <a:off x="-1194000" y="367393"/>
            <a:ext cx="757762" cy="757762"/>
          </a:xfrm>
          <a:prstGeom prst="rect">
            <a:avLst/>
          </a:prstGeom>
        </p:spPr>
      </p:pic>
    </p:spTree>
    <p:extLst>
      <p:ext uri="{BB962C8B-B14F-4D97-AF65-F5344CB8AC3E}">
        <p14:creationId xmlns:p14="http://schemas.microsoft.com/office/powerpoint/2010/main" val="270595274"/>
      </p:ext>
    </p:extLst>
  </p:cSld>
  <p:clrMap bg1="lt1" tx1="dk1" bg2="lt2" tx2="dk2" accent1="accent1" accent2="accent2" accent3="accent3" accent4="accent4" accent5="accent5" accent6="accent6" hlink="hlink" folHlink="folHlink"/>
  <p:sldLayoutIdLst>
    <p:sldLayoutId id="2147483649" r:id="rId1"/>
    <p:sldLayoutId id="2147483664" r:id="rId2"/>
    <p:sldLayoutId id="2147483660" r:id="rId3"/>
    <p:sldLayoutId id="2147483661" r:id="rId4"/>
    <p:sldLayoutId id="2147483665" r:id="rId5"/>
    <p:sldLayoutId id="2147483666" r:id="rId6"/>
    <p:sldLayoutId id="2147483662" r:id="rId7"/>
    <p:sldLayoutId id="2147483650" r:id="rId8"/>
    <p:sldLayoutId id="2147483651" r:id="rId9"/>
    <p:sldLayoutId id="2147483652" r:id="rId10"/>
    <p:sldLayoutId id="2147483653" r:id="rId11"/>
    <p:sldLayoutId id="2147483654" r:id="rId12"/>
    <p:sldLayoutId id="2147483655" r:id="rId13"/>
    <p:sldLayoutId id="2147483656" r:id="rId14"/>
    <p:sldLayoutId id="2147483657" r:id="rId15"/>
    <p:sldLayoutId id="2147483658" r:id="rId16"/>
    <p:sldLayoutId id="2147483659" r:id="rId17"/>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a:extLst>
              <a:ext uri="{FF2B5EF4-FFF2-40B4-BE49-F238E27FC236}">
                <a16:creationId xmlns="" xmlns:a16="http://schemas.microsoft.com/office/drawing/2014/main" id="{8E7EAC4F-4CA6-4923-B32A-5AC1D764DEB0}"/>
              </a:ext>
            </a:extLst>
          </p:cNvPr>
          <p:cNvSpPr>
            <a:spLocks noGrp="1"/>
          </p:cNvSpPr>
          <p:nvPr>
            <p:ph type="ctrTitle"/>
          </p:nvPr>
        </p:nvSpPr>
        <p:spPr>
          <a:xfrm>
            <a:off x="5127000" y="5184000"/>
            <a:ext cx="7065000" cy="610338"/>
          </a:xfrm>
        </p:spPr>
        <p:txBody>
          <a:bodyPr>
            <a:noAutofit/>
          </a:bodyPr>
          <a:lstStyle/>
          <a:p>
            <a:r>
              <a:rPr lang="en-US" sz="3000" dirty="0" smtClean="0"/>
              <a:t>Medical Device Quality Management Systems </a:t>
            </a:r>
            <a:r>
              <a:rPr lang="ru-RU" sz="3000" dirty="0" smtClean="0"/>
              <a:t/>
            </a:r>
            <a:br>
              <a:rPr lang="ru-RU" sz="3000" dirty="0" smtClean="0"/>
            </a:br>
            <a:r>
              <a:rPr lang="en-US" sz="3000" dirty="0" smtClean="0"/>
              <a:t>Strategy and Techniques for Improving Efficiency and Effectiveness</a:t>
            </a:r>
            <a:br>
              <a:rPr lang="en-US" sz="3000" dirty="0" smtClean="0"/>
            </a:br>
            <a:r>
              <a:rPr lang="ru-RU" sz="3000" dirty="0" smtClean="0"/>
              <a:t>Стратегия систем управления качеством медицинских изделий и методы повышения эффективности и результативности</a:t>
            </a:r>
            <a:r>
              <a:rPr lang="en-US" sz="3000" dirty="0" smtClean="0"/>
              <a:t/>
            </a:r>
            <a:br>
              <a:rPr lang="en-US" sz="3000" dirty="0" smtClean="0"/>
            </a:br>
            <a:r>
              <a:rPr lang="ru-RU" sz="3000" dirty="0" smtClean="0"/>
              <a:t/>
            </a:r>
            <a:br>
              <a:rPr lang="ru-RU" sz="3000" dirty="0" smtClean="0"/>
            </a:br>
            <a:r>
              <a:rPr lang="en-US" sz="3000" dirty="0"/>
              <a:t>Course</a:t>
            </a:r>
            <a:r>
              <a:rPr lang="en-US" sz="3000" dirty="0" smtClean="0"/>
              <a:t>№13: </a:t>
            </a:r>
            <a:r>
              <a:rPr lang="en-US" sz="3000" dirty="0"/>
              <a:t>Control of monitoring and measuring equipment</a:t>
            </a:r>
            <a:r>
              <a:rPr lang="en-US" sz="3000" dirty="0" smtClean="0"/>
              <a:t>.</a:t>
            </a:r>
            <a:br>
              <a:rPr lang="en-US" sz="3000" dirty="0" smtClean="0"/>
            </a:br>
            <a:r>
              <a:rPr lang="ru-RU" sz="3000" dirty="0" smtClean="0"/>
              <a:t>Курс</a:t>
            </a:r>
            <a:r>
              <a:rPr lang="en-US" sz="3000" dirty="0" smtClean="0"/>
              <a:t>№13: </a:t>
            </a:r>
            <a:r>
              <a:rPr lang="ru-RU" sz="3000" dirty="0"/>
              <a:t>Управление контрольно-измерительным </a:t>
            </a:r>
            <a:r>
              <a:rPr lang="ru-RU" sz="3000" dirty="0" smtClean="0"/>
              <a:t>оборудованием. </a:t>
            </a:r>
            <a:endParaRPr lang="ru-RU" sz="3000" dirty="0"/>
          </a:p>
        </p:txBody>
      </p:sp>
      <p:sp>
        <p:nvSpPr>
          <p:cNvPr id="13" name="Прямоугольник 12">
            <a:extLst>
              <a:ext uri="{FF2B5EF4-FFF2-40B4-BE49-F238E27FC236}">
                <a16:creationId xmlns="" xmlns:a16="http://schemas.microsoft.com/office/drawing/2014/main" id="{F7CFC1E0-04B4-4DF4-880F-E699422B9A4B}"/>
              </a:ext>
            </a:extLst>
          </p:cNvPr>
          <p:cNvSpPr/>
          <p:nvPr/>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Прямоугольник 13">
            <a:extLst>
              <a:ext uri="{FF2B5EF4-FFF2-40B4-BE49-F238E27FC236}">
                <a16:creationId xmlns="" xmlns:a16="http://schemas.microsoft.com/office/drawing/2014/main" id="{5A8F3379-E67C-4B72-84CA-BF535167ECA6}"/>
              </a:ext>
            </a:extLst>
          </p:cNvPr>
          <p:cNvSpPr/>
          <p:nvPr/>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nvGrpSpPr>
          <p:cNvPr id="15" name="Группа 14">
            <a:extLst>
              <a:ext uri="{FF2B5EF4-FFF2-40B4-BE49-F238E27FC236}">
                <a16:creationId xmlns="" xmlns:a16="http://schemas.microsoft.com/office/drawing/2014/main" id="{007CF127-4088-463B-9FF9-7846F45FB650}"/>
              </a:ext>
            </a:extLst>
          </p:cNvPr>
          <p:cNvGrpSpPr/>
          <p:nvPr/>
        </p:nvGrpSpPr>
        <p:grpSpPr>
          <a:xfrm>
            <a:off x="9347250" y="37980"/>
            <a:ext cx="2844750" cy="286020"/>
            <a:chOff x="9347250" y="37980"/>
            <a:chExt cx="2844750" cy="286020"/>
          </a:xfrm>
        </p:grpSpPr>
        <p:sp>
          <p:nvSpPr>
            <p:cNvPr id="16" name="Прямоугольник 15">
              <a:extLst>
                <a:ext uri="{FF2B5EF4-FFF2-40B4-BE49-F238E27FC236}">
                  <a16:creationId xmlns="" xmlns:a16="http://schemas.microsoft.com/office/drawing/2014/main" id="{C820479F-3D54-4A8D-B7C0-FD8BAB64BB3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Блок-схема: объединение 16">
              <a:extLst>
                <a:ext uri="{FF2B5EF4-FFF2-40B4-BE49-F238E27FC236}">
                  <a16:creationId xmlns="" xmlns:a16="http://schemas.microsoft.com/office/drawing/2014/main" id="{B582E1CD-4706-48AF-9A34-9F54D5177C5D}"/>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8" name="Группа 17">
            <a:extLst>
              <a:ext uri="{FF2B5EF4-FFF2-40B4-BE49-F238E27FC236}">
                <a16:creationId xmlns="" xmlns:a16="http://schemas.microsoft.com/office/drawing/2014/main" id="{71A15713-6F86-4436-A01D-BCBAAEEBBD1B}"/>
              </a:ext>
            </a:extLst>
          </p:cNvPr>
          <p:cNvGrpSpPr/>
          <p:nvPr/>
        </p:nvGrpSpPr>
        <p:grpSpPr>
          <a:xfrm>
            <a:off x="-35250" y="6583500"/>
            <a:ext cx="2844750" cy="274500"/>
            <a:chOff x="-35250" y="6583500"/>
            <a:chExt cx="2844750" cy="274500"/>
          </a:xfrm>
        </p:grpSpPr>
        <p:sp>
          <p:nvSpPr>
            <p:cNvPr id="19" name="Прямоугольник 18">
              <a:extLst>
                <a:ext uri="{FF2B5EF4-FFF2-40B4-BE49-F238E27FC236}">
                  <a16:creationId xmlns="" xmlns:a16="http://schemas.microsoft.com/office/drawing/2014/main" id="{E3F0F0A3-967A-4525-9622-587DF8FB075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Блок-схема: объединение 19">
              <a:extLst>
                <a:ext uri="{FF2B5EF4-FFF2-40B4-BE49-F238E27FC236}">
                  <a16:creationId xmlns="" xmlns:a16="http://schemas.microsoft.com/office/drawing/2014/main" id="{FD653D20-87A3-4A65-9DB0-1DE7E7DD3858}"/>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pic>
        <p:nvPicPr>
          <p:cNvPr id="1028" name="Picture 4" descr="Top Tips - Building your ISO Quality Management System - PharmaLe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10653"/>
            <a:ext cx="4882071" cy="2533051"/>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57415" y="6282021"/>
            <a:ext cx="3437159" cy="230832"/>
          </a:xfrm>
          <a:prstGeom prst="rect">
            <a:avLst/>
          </a:prstGeom>
        </p:spPr>
        <p:txBody>
          <a:bodyPr wrap="none">
            <a:spAutoFit/>
          </a:bodyPr>
          <a:lstStyle/>
          <a:p>
            <a:r>
              <a:rPr lang="en-US" sz="900" dirty="0"/>
              <a:t>https://www.pharmalex.com/wp-content/uploads/2019/04/QMS.jpg</a:t>
            </a:r>
            <a:endParaRPr lang="ru-RU" sz="900" dirty="0"/>
          </a:p>
        </p:txBody>
      </p:sp>
      <p:sp>
        <p:nvSpPr>
          <p:cNvPr id="7" name="Прямоугольник 6"/>
          <p:cNvSpPr/>
          <p:nvPr/>
        </p:nvSpPr>
        <p:spPr>
          <a:xfrm>
            <a:off x="0" y="3531604"/>
            <a:ext cx="5360030" cy="215444"/>
          </a:xfrm>
          <a:prstGeom prst="rect">
            <a:avLst/>
          </a:prstGeom>
        </p:spPr>
        <p:txBody>
          <a:bodyPr wrap="square">
            <a:spAutoFit/>
          </a:bodyPr>
          <a:lstStyle/>
          <a:p>
            <a:r>
              <a:rPr lang="en-US" sz="800" b="1" dirty="0"/>
              <a:t>https://media.dekra.com/media/monitoring-of-measurement-equipment-dekra_402x226.jpg</a:t>
            </a:r>
            <a:endParaRPr lang="ru-RU" sz="800" dirty="0"/>
          </a:p>
        </p:txBody>
      </p:sp>
      <p:pic>
        <p:nvPicPr>
          <p:cNvPr id="3" name="Picture 2" descr="Monitoring of Measurement Equip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15" y="146730"/>
            <a:ext cx="4824656" cy="334507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22676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a:extLst>
              <a:ext uri="{FF2B5EF4-FFF2-40B4-BE49-F238E27FC236}">
                <a16:creationId xmlns="" xmlns:a16="http://schemas.microsoft.com/office/drawing/2014/main" id="{9CB5E0D7-A100-4360-B842-E165E2E10A95}"/>
              </a:ext>
            </a:extLst>
          </p:cNvPr>
          <p:cNvSpPr>
            <a:spLocks noGrp="1"/>
          </p:cNvSpPr>
          <p:nvPr>
            <p:ph type="title"/>
          </p:nvPr>
        </p:nvSpPr>
        <p:spPr>
          <a:xfrm>
            <a:off x="8166000" y="324000"/>
            <a:ext cx="2295000" cy="270000"/>
          </a:xfrm>
        </p:spPr>
        <p:txBody>
          <a:bodyPr>
            <a:noAutofit/>
          </a:bodyPr>
          <a:lstStyle/>
          <a:p>
            <a:r>
              <a:rPr lang="ru-RU" sz="2800" dirty="0" smtClean="0">
                <a:latin typeface="+mn-lt"/>
              </a:rPr>
              <a:t>ВВЕДЕНИЕ</a:t>
            </a:r>
            <a:endParaRPr lang="ru-RU" sz="2800" dirty="0">
              <a:solidFill>
                <a:srgbClr val="2191C9"/>
              </a:solidFill>
              <a:latin typeface="+mn-lt"/>
            </a:endParaRPr>
          </a:p>
        </p:txBody>
      </p:sp>
      <p:sp>
        <p:nvSpPr>
          <p:cNvPr id="8" name="Текст 7">
            <a:extLst>
              <a:ext uri="{FF2B5EF4-FFF2-40B4-BE49-F238E27FC236}">
                <a16:creationId xmlns="" xmlns:a16="http://schemas.microsoft.com/office/drawing/2014/main" id="{A98C920F-FE29-4D43-90EC-355F494088EC}"/>
              </a:ext>
            </a:extLst>
          </p:cNvPr>
          <p:cNvSpPr>
            <a:spLocks noGrp="1"/>
          </p:cNvSpPr>
          <p:nvPr>
            <p:ph type="body" sz="quarter" idx="11"/>
          </p:nvPr>
        </p:nvSpPr>
        <p:spPr>
          <a:xfrm>
            <a:off x="5691000" y="924394"/>
            <a:ext cx="6411000" cy="2115412"/>
          </a:xfrm>
        </p:spPr>
        <p:txBody>
          <a:bodyPr>
            <a:noAutofit/>
          </a:bodyPr>
          <a:lstStyle/>
          <a:p>
            <a:pPr marL="0" indent="0" algn="just">
              <a:buNone/>
            </a:pPr>
            <a:r>
              <a:rPr lang="ru-RU" sz="2400" dirty="0"/>
              <a:t>Ресурсы для мониторинга и измерения считаются ключевыми элементами процесса реализации в соответствии со стандартом ISO 13485: измерения и мониторинг необходимы для обеспечения соответствия результатов процесса и продукции их спецификациям. Цели управления контрольно-измерительными приборами:</a:t>
            </a:r>
          </a:p>
          <a:p>
            <a:pPr lvl="0" algn="just">
              <a:buFont typeface="Wingdings" panose="05000000000000000000" pitchFamily="2" charset="2"/>
              <a:buChar char="Ø"/>
            </a:pPr>
            <a:r>
              <a:rPr lang="en-US" sz="2400" dirty="0" smtClean="0"/>
              <a:t> </a:t>
            </a:r>
            <a:r>
              <a:rPr lang="ru-RU" sz="2400" dirty="0" smtClean="0"/>
              <a:t>Для </a:t>
            </a:r>
            <a:r>
              <a:rPr lang="ru-RU" sz="2400" dirty="0"/>
              <a:t>управления контрольно-измерительными приборами.</a:t>
            </a:r>
          </a:p>
          <a:p>
            <a:pPr algn="just">
              <a:buFont typeface="Wingdings" panose="05000000000000000000" pitchFamily="2" charset="2"/>
              <a:buChar char="Ø"/>
            </a:pPr>
            <a:r>
              <a:rPr lang="en-US" sz="2400" dirty="0" smtClean="0"/>
              <a:t> </a:t>
            </a:r>
            <a:r>
              <a:rPr lang="ru-RU" sz="2400" dirty="0" smtClean="0"/>
              <a:t>Гарантировать</a:t>
            </a:r>
            <a:r>
              <a:rPr lang="ru-RU" sz="2400" dirty="0"/>
              <a:t>, что мероприятия по измерению и мониторингу планируются в соответствии с требованиями и выполняются надлежащим образом.</a:t>
            </a:r>
            <a:endParaRPr lang="ru-RU" sz="2600" dirty="0"/>
          </a:p>
        </p:txBody>
      </p:sp>
      <p:sp>
        <p:nvSpPr>
          <p:cNvPr id="4" name="Прямоугольник 3"/>
          <p:cNvSpPr/>
          <p:nvPr/>
        </p:nvSpPr>
        <p:spPr>
          <a:xfrm>
            <a:off x="32759" y="6399000"/>
            <a:ext cx="6096000" cy="369332"/>
          </a:xfrm>
          <a:prstGeom prst="rect">
            <a:avLst/>
          </a:prstGeom>
        </p:spPr>
        <p:txBody>
          <a:bodyPr>
            <a:spAutoFit/>
          </a:bodyPr>
          <a:lstStyle/>
          <a:p>
            <a:r>
              <a:rPr lang="en-US" sz="900" dirty="0"/>
              <a:t>https://lh3.googleusercontent.com/proxy/Xyli1ba9IEXde9JEuovQErulpUBAgN4Belq6m7kxiFqYeWVGdXwCoYhv05VGy3rKIrpxURgAGSKjwYRBjR0uTsMtiYBpDnNFAcd7lBXPG0XZJNgk4C5NNqxugfFQHZvta8nUmPbd</a:t>
            </a:r>
            <a:endParaRPr lang="ru-RU" sz="900" dirty="0"/>
          </a:p>
        </p:txBody>
      </p:sp>
      <p:pic>
        <p:nvPicPr>
          <p:cNvPr id="3" name="Picture 2" descr="Temperature Measurement - CAS Group"/>
          <p:cNvPicPr>
            <a:picLocks noChangeAspect="1" noChangeArrowheads="1"/>
          </p:cNvPicPr>
          <p:nvPr/>
        </p:nvPicPr>
        <p:blipFill rotWithShape="1">
          <a:blip r:embed="rId2">
            <a:extLst>
              <a:ext uri="{28A0092B-C50C-407E-A947-70E740481C1C}">
                <a14:useLocalDpi xmlns:a14="http://schemas.microsoft.com/office/drawing/2010/main" val="0"/>
              </a:ext>
            </a:extLst>
          </a:blip>
          <a:srcRect l="1383" t="2544" r="1590" b="2065"/>
          <a:stretch/>
        </p:blipFill>
        <p:spPr bwMode="auto">
          <a:xfrm>
            <a:off x="0" y="594000"/>
            <a:ext cx="5709598" cy="378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66740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601000" y="377064"/>
            <a:ext cx="5257800" cy="1325563"/>
          </a:xfrm>
        </p:spPr>
        <p:txBody>
          <a:bodyPr/>
          <a:lstStyle/>
          <a:p>
            <a:r>
              <a:rPr lang="en-US" dirty="0" smtClean="0"/>
              <a:t> </a:t>
            </a:r>
            <a:endParaRPr lang="ru-RU" dirty="0"/>
          </a:p>
        </p:txBody>
      </p:sp>
      <p:sp>
        <p:nvSpPr>
          <p:cNvPr id="4" name="Текст 3"/>
          <p:cNvSpPr>
            <a:spLocks noGrp="1"/>
          </p:cNvSpPr>
          <p:nvPr>
            <p:ph type="body" sz="quarter" idx="11"/>
          </p:nvPr>
        </p:nvSpPr>
        <p:spPr>
          <a:xfrm>
            <a:off x="13132269" y="2180009"/>
            <a:ext cx="773631" cy="388944"/>
          </a:xfrm>
        </p:spPr>
        <p:txBody>
          <a:bodyPr>
            <a:normAutofit fontScale="92500" lnSpcReduction="20000"/>
          </a:bodyPr>
          <a:lstStyle/>
          <a:p>
            <a:pPr marL="0" indent="0">
              <a:buNone/>
            </a:pPr>
            <a:r>
              <a:rPr lang="en-US" dirty="0" smtClean="0"/>
              <a:t> </a:t>
            </a:r>
            <a:endParaRPr lang="ru-RU" dirty="0"/>
          </a:p>
        </p:txBody>
      </p:sp>
      <p:sp>
        <p:nvSpPr>
          <p:cNvPr id="10" name="Прямоугольник 9"/>
          <p:cNvSpPr/>
          <p:nvPr/>
        </p:nvSpPr>
        <p:spPr>
          <a:xfrm>
            <a:off x="7810800" y="6370566"/>
            <a:ext cx="6096000" cy="230832"/>
          </a:xfrm>
          <a:prstGeom prst="rect">
            <a:avLst/>
          </a:prstGeom>
        </p:spPr>
        <p:txBody>
          <a:bodyPr>
            <a:spAutoFit/>
          </a:bodyPr>
          <a:lstStyle/>
          <a:p>
            <a:r>
              <a:rPr lang="en-US" sz="900"/>
              <a:t>https://5.imimg.com/data5/BB/JI/IV/SELLER-419417/measuring-instruments-500x500.jpg</a:t>
            </a:r>
            <a:endParaRPr lang="ru-RU" sz="900" dirty="0"/>
          </a:p>
        </p:txBody>
      </p:sp>
      <p:sp>
        <p:nvSpPr>
          <p:cNvPr id="2" name="Прямоугольник 1"/>
          <p:cNvSpPr/>
          <p:nvPr/>
        </p:nvSpPr>
        <p:spPr>
          <a:xfrm>
            <a:off x="87872" y="303554"/>
            <a:ext cx="6953127" cy="6318140"/>
          </a:xfrm>
          <a:prstGeom prst="rect">
            <a:avLst/>
          </a:prstGeom>
        </p:spPr>
        <p:txBody>
          <a:bodyPr wrap="square">
            <a:spAutoFit/>
          </a:bodyPr>
          <a:lstStyle/>
          <a:p>
            <a:pPr algn="just">
              <a:lnSpc>
                <a:spcPct val="115000"/>
              </a:lnSpc>
              <a:spcAft>
                <a:spcPts val="1000"/>
              </a:spcAft>
            </a:pPr>
            <a:r>
              <a:rPr lang="ru-RU" dirty="0">
                <a:ea typeface="Calibri" panose="020F0502020204030204" pitchFamily="34" charset="0"/>
                <a:cs typeface="Sakkal Majalla"/>
              </a:rPr>
              <a:t>Прежде чем мы попытаемся понять требования стандарта ISO 13485, давайте рассмотрим их:</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Организация должна определить необходимые действия по мониторингу и измерению, необходимые для предоставления свидетельств того, что продукция и результаты процессов соответствуют их требованиям и спецификациям.</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Для целей этой деятельности организация должна определить необходимые устройства для мониторинга и измерения, чтобы предоставить свидетельство соответствия продукции установленным требованиям.</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Организация должна установить и поддерживать документированную процедуру (ы), описывающую:</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Arial" panose="020B0604020202020204" pitchFamily="34" charset="0"/>
              <a:buChar char="•"/>
            </a:pPr>
            <a:r>
              <a:rPr lang="ru-RU" dirty="0">
                <a:ea typeface="Calibri" panose="020F0502020204030204" pitchFamily="34" charset="0"/>
                <a:cs typeface="Sakkal Majalla"/>
              </a:rPr>
              <a:t>Методы и действия, обеспечивающие выполнение мероприятий по мониторингу и измерениям в соответствии с требованиями.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Arial" panose="020B0604020202020204" pitchFamily="34" charset="0"/>
              <a:buChar char="•"/>
            </a:pPr>
            <a:r>
              <a:rPr lang="ru-RU" dirty="0">
                <a:ea typeface="Calibri" panose="020F0502020204030204" pitchFamily="34" charset="0"/>
                <a:cs typeface="Sakkal Majalla"/>
              </a:rPr>
              <a:t>Необходимые записи о тех действиях, которые обеспечивают доказательство соответствия результатов требованиям мониторинга и </a:t>
            </a:r>
            <a:r>
              <a:rPr lang="ru-RU" dirty="0" smtClean="0">
                <a:ea typeface="Calibri" panose="020F0502020204030204" pitchFamily="34" charset="0"/>
                <a:cs typeface="Sakkal Majalla"/>
              </a:rPr>
              <a:t>измерения</a:t>
            </a:r>
            <a:r>
              <a:rPr lang="en-US" dirty="0" smtClean="0">
                <a:ea typeface="Calibri" panose="020F0502020204030204" pitchFamily="34" charset="0"/>
                <a:cs typeface="Sakkal Majalla"/>
              </a:rPr>
              <a:t>.</a:t>
            </a:r>
            <a:endParaRPr lang="ru-RU" sz="1400" dirty="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ru-RU" dirty="0">
                <a:ea typeface="Calibri" panose="020F0502020204030204" pitchFamily="34" charset="0"/>
                <a:cs typeface="Sakkal Majalla"/>
              </a:rPr>
              <a:t>Оборудование для мониторинга и измерения должно быть идентифицировано, а его статус калибровки будет управляться.</a:t>
            </a:r>
            <a:endParaRPr lang="ru-RU" dirty="0"/>
          </a:p>
        </p:txBody>
      </p:sp>
      <p:pic>
        <p:nvPicPr>
          <p:cNvPr id="3074" name="Picture 2" descr="Measuring Instruments, For Measurement, Packaging Type: Box, | ID:  12401627433"/>
          <p:cNvPicPr>
            <a:picLocks noChangeAspect="1" noChangeArrowheads="1"/>
          </p:cNvPicPr>
          <p:nvPr/>
        </p:nvPicPr>
        <p:blipFill rotWithShape="1">
          <a:blip r:embed="rId2">
            <a:extLst>
              <a:ext uri="{28A0092B-C50C-407E-A947-70E740481C1C}">
                <a14:useLocalDpi xmlns:a14="http://schemas.microsoft.com/office/drawing/2010/main" val="0"/>
              </a:ext>
            </a:extLst>
          </a:blip>
          <a:srcRect l="9450" t="2378" r="6456" b="3985"/>
          <a:stretch/>
        </p:blipFill>
        <p:spPr bwMode="auto">
          <a:xfrm>
            <a:off x="7040999" y="504000"/>
            <a:ext cx="4998876" cy="3707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8895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Прямоугольник 16">
            <a:extLst>
              <a:ext uri="{FF2B5EF4-FFF2-40B4-BE49-F238E27FC236}">
                <a16:creationId xmlns="" xmlns:a16="http://schemas.microsoft.com/office/drawing/2014/main" id="{704C62DA-6304-485B-B8F3-C76176D2001B}"/>
              </a:ext>
            </a:extLst>
          </p:cNvPr>
          <p:cNvSpPr/>
          <p:nvPr/>
        </p:nvSpPr>
        <p:spPr>
          <a:xfrm>
            <a:off x="776461" y="3629513"/>
            <a:ext cx="5625000" cy="400110"/>
          </a:xfrm>
          <a:prstGeom prst="rect">
            <a:avLst/>
          </a:prstGeom>
        </p:spPr>
        <p:txBody>
          <a:bodyPr wrap="square">
            <a:spAutoFit/>
          </a:bodyPr>
          <a:lstStyle/>
          <a:p>
            <a:r>
              <a:rPr lang="ru-RU" sz="2000" b="1" dirty="0" smtClean="0"/>
              <a:t> </a:t>
            </a:r>
            <a:endParaRPr lang="ru-RU" dirty="0"/>
          </a:p>
        </p:txBody>
      </p:sp>
      <p:sp>
        <p:nvSpPr>
          <p:cNvPr id="2" name="Прямоугольник 1"/>
          <p:cNvSpPr/>
          <p:nvPr/>
        </p:nvSpPr>
        <p:spPr>
          <a:xfrm>
            <a:off x="161760" y="1128202"/>
            <a:ext cx="2025581" cy="446276"/>
          </a:xfrm>
          <a:prstGeom prst="rect">
            <a:avLst/>
          </a:prstGeom>
        </p:spPr>
        <p:txBody>
          <a:bodyPr wrap="square">
            <a:spAutoFit/>
          </a:bodyPr>
          <a:lstStyle/>
          <a:p>
            <a:pPr indent="449580" algn="just">
              <a:lnSpc>
                <a:spcPct val="115000"/>
              </a:lnSpc>
              <a:spcAft>
                <a:spcPts val="1000"/>
              </a:spcAft>
            </a:pPr>
            <a:r>
              <a:rPr lang="en-US" sz="2000" dirty="0" smtClean="0"/>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Заголовок 6"/>
          <p:cNvSpPr>
            <a:spLocks noGrp="1"/>
          </p:cNvSpPr>
          <p:nvPr>
            <p:ph type="title"/>
          </p:nvPr>
        </p:nvSpPr>
        <p:spPr/>
        <p:txBody>
          <a:bodyPr/>
          <a:lstStyle/>
          <a:p>
            <a:r>
              <a:rPr lang="en-US" dirty="0" smtClean="0"/>
              <a:t> </a:t>
            </a:r>
            <a:endParaRPr lang="ru-RU" dirty="0"/>
          </a:p>
        </p:txBody>
      </p:sp>
      <p:sp>
        <p:nvSpPr>
          <p:cNvPr id="4" name="Прямоугольник 3"/>
          <p:cNvSpPr/>
          <p:nvPr/>
        </p:nvSpPr>
        <p:spPr>
          <a:xfrm>
            <a:off x="150046" y="369000"/>
            <a:ext cx="12030240" cy="6144759"/>
          </a:xfrm>
          <a:prstGeom prst="rect">
            <a:avLst/>
          </a:prstGeom>
        </p:spPr>
        <p:txBody>
          <a:bodyPr wrap="square">
            <a:spAutoFit/>
          </a:bodyPr>
          <a:lstStyle/>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Калибровка контрольно-измерительного оборудования.</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При необходимости для обеспечения достоверных результатов оборудование для мониторинга и измерения должно быть откалибровано или </a:t>
            </a:r>
            <a:r>
              <a:rPr lang="ru-RU" dirty="0" err="1">
                <a:ea typeface="Calibri" panose="020F0502020204030204" pitchFamily="34" charset="0"/>
                <a:cs typeface="Sakkal Majalla"/>
              </a:rPr>
              <a:t>поверено</a:t>
            </a:r>
            <a:r>
              <a:rPr lang="ru-RU" dirty="0">
                <a:ea typeface="Calibri" panose="020F0502020204030204" pitchFamily="34" charset="0"/>
                <a:cs typeface="Sakkal Majalla"/>
              </a:rPr>
              <a:t> до его первоначального использования.</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Калибровка должна производиться через определенные промежутки времени.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Калибровка будет соответствовать международным или национальным стандартным измерениям. В случаях, когда такие стандарты не существуют или неприменимы, калибровка и основа для процесса калибровки (физическая или расчетная) должны быть определены, обоснованы и зарегистрированы организацией.</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Все контрольно-измерительное оборудование должно быть идентифицировано, чтобы определить статус, достоверность и целостность калибровки.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Организация должна вести записи о калибровке и техническом обслуживании как записи о качестве.</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Контрольно-измерительное оборудование должно быть защищено и защищено, чтобы исключить любые ситуации или условия, которые сделали бы результаты измерений недействительными.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Контрольно-измерительное оборудование следует отрегулировать или перенастроить по мере необходимости. Организация должна вести записи таких корректировок или корректировок.</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Контрольно-измерительное оборудование должно быть защищено от настроек, которые могут повлиять на результаты деятельности по мониторингу и измерениям.</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Контрольно-измерительное оборудование должно быть защищено от повреждений, условий окружающей среды и порчи, которые могут повлиять на его целостность во время хранения, обращения и измерения. В случае необходимости должны быть определены мероприятия по техническому обслуживанию</a:t>
            </a:r>
            <a:r>
              <a:rPr lang="ru-RU" dirty="0" smtClean="0">
                <a:ea typeface="Calibri" panose="020F0502020204030204" pitchFamily="34" charset="0"/>
                <a:cs typeface="Sakkal Majalla"/>
              </a:rPr>
              <a:t>.</a:t>
            </a:r>
            <a:endParaRPr lang="ru-RU" sz="14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064320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56000" y="369000"/>
            <a:ext cx="11925000" cy="6125075"/>
          </a:xfrm>
          <a:prstGeom prst="rect">
            <a:avLst/>
          </a:prstGeom>
        </p:spPr>
        <p:txBody>
          <a:bodyPr wrap="square">
            <a:spAutoFit/>
          </a:bodyPr>
          <a:lstStyle/>
          <a:p>
            <a:pPr marL="342900" lvl="0" indent="-342900" algn="just">
              <a:lnSpc>
                <a:spcPct val="115000"/>
              </a:lnSpc>
              <a:spcAft>
                <a:spcPts val="0"/>
              </a:spcAft>
              <a:buFont typeface="Wingdings" panose="05000000000000000000" pitchFamily="2" charset="2"/>
              <a:buChar char=""/>
            </a:pPr>
            <a:r>
              <a:rPr lang="ru-RU" sz="1900" dirty="0">
                <a:ea typeface="Calibri" panose="020F0502020204030204" pitchFamily="34" charset="0"/>
                <a:cs typeface="Sakkal Majalla"/>
              </a:rPr>
              <a:t>Организация должна выполнять калибровку или проверку в соответствии с документированными процедурами.</a:t>
            </a:r>
            <a:endParaRPr lang="ru-RU" sz="19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900" dirty="0">
                <a:ea typeface="Calibri" panose="020F0502020204030204" pitchFamily="34" charset="0"/>
                <a:cs typeface="Sakkal Majalla"/>
              </a:rPr>
              <a:t>Записи результатов калибровки и поверки должны сохраняться.</a:t>
            </a:r>
            <a:endParaRPr lang="ru-RU" sz="19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900" dirty="0">
                <a:ea typeface="Calibri" panose="020F0502020204030204" pitchFamily="34" charset="0"/>
                <a:cs typeface="Sakkal Majalla"/>
              </a:rPr>
              <a:t>Когда обнаруживается, что оборудование для мониторинга и измерения непригодно для использования, не соответствует требованиям или его калибровка оказывается неточной, организация должна оценить и зарегистрировать достоверность предыдущих результатов измерений.</a:t>
            </a:r>
            <a:endParaRPr lang="ru-RU" sz="19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900" dirty="0">
                <a:ea typeface="Calibri" panose="020F0502020204030204" pitchFamily="34" charset="0"/>
                <a:cs typeface="Sakkal Majalla"/>
              </a:rPr>
              <a:t>Соответствующие меры должны применяться к продукции и результатам процессов, на которые повлияло несоответствующее оборудование для мониторинга и измерения.</a:t>
            </a:r>
            <a:endParaRPr lang="ru-RU" sz="19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900" dirty="0">
                <a:ea typeface="Calibri" panose="020F0502020204030204" pitchFamily="34" charset="0"/>
                <a:cs typeface="Sakkal Majalla"/>
              </a:rPr>
              <a:t>Использование компьютерного программного обеспечения для мониторинга и измерений:</a:t>
            </a:r>
            <a:endParaRPr lang="ru-RU" sz="19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900" dirty="0">
                <a:ea typeface="Calibri" panose="020F0502020204030204" pitchFamily="34" charset="0"/>
                <a:cs typeface="Sakkal Majalla"/>
              </a:rPr>
              <a:t>Когда компьютерное программное обеспечение используется для выполнения или поддержки деятельности по мониторингу или измерению, его способность предоставлять соответствующие результаты должна быть подтверждена до первоначального использования или после внесения изменений в такое программное обеспечение или его приложение.</a:t>
            </a:r>
            <a:endParaRPr lang="ru-RU" sz="19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900" dirty="0">
                <a:ea typeface="Calibri" panose="020F0502020204030204" pitchFamily="34" charset="0"/>
                <a:cs typeface="Sakkal Majalla"/>
              </a:rPr>
              <a:t>Организация должна поддерживать документированные процедуры для </a:t>
            </a:r>
            <a:r>
              <a:rPr lang="ru-RU" sz="1900" dirty="0" err="1">
                <a:ea typeface="Calibri" panose="020F0502020204030204" pitchFamily="34" charset="0"/>
                <a:cs typeface="Sakkal Majalla"/>
              </a:rPr>
              <a:t>валидации</a:t>
            </a:r>
            <a:r>
              <a:rPr lang="ru-RU" sz="1900" dirty="0">
                <a:ea typeface="Calibri" panose="020F0502020204030204" pitchFamily="34" charset="0"/>
                <a:cs typeface="Sakkal Majalla"/>
              </a:rPr>
              <a:t> применения компьютерного программного обеспечения, используемого для мониторинга и измерения требований.</a:t>
            </a:r>
            <a:endParaRPr lang="ru-RU" sz="19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1900" dirty="0">
                <a:ea typeface="Calibri" panose="020F0502020204030204" pitchFamily="34" charset="0"/>
                <a:cs typeface="Sakkal Majalla"/>
              </a:rPr>
              <a:t>Конкретный подход и действия, связанные с </a:t>
            </a:r>
            <a:r>
              <a:rPr lang="ru-RU" sz="1900" dirty="0" err="1">
                <a:ea typeface="Calibri" panose="020F0502020204030204" pitchFamily="34" charset="0"/>
                <a:cs typeface="Sakkal Majalla"/>
              </a:rPr>
              <a:t>валидацией</a:t>
            </a:r>
            <a:r>
              <a:rPr lang="ru-RU" sz="1900" dirty="0">
                <a:ea typeface="Calibri" panose="020F0502020204030204" pitchFamily="34" charset="0"/>
                <a:cs typeface="Sakkal Majalla"/>
              </a:rPr>
              <a:t> и повторной </a:t>
            </a:r>
            <a:r>
              <a:rPr lang="ru-RU" sz="1900" dirty="0" err="1">
                <a:ea typeface="Calibri" panose="020F0502020204030204" pitchFamily="34" charset="0"/>
                <a:cs typeface="Sakkal Majalla"/>
              </a:rPr>
              <a:t>валидацией</a:t>
            </a:r>
            <a:r>
              <a:rPr lang="ru-RU" sz="1900" dirty="0">
                <a:ea typeface="Calibri" panose="020F0502020204030204" pitchFamily="34" charset="0"/>
                <a:cs typeface="Sakkal Majalla"/>
              </a:rPr>
              <a:t> программного обеспечения, должны быть пропорциональны риску, связанному с использованием программного обеспечения, включая влияние на способность продукта соответствовать спецификациям.</a:t>
            </a:r>
            <a:endParaRPr lang="ru-RU" sz="19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561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228" y="267335"/>
            <a:ext cx="12186229" cy="461665"/>
          </a:xfrm>
          <a:prstGeom prst="rect">
            <a:avLst/>
          </a:prstGeom>
        </p:spPr>
        <p:txBody>
          <a:bodyPr wrap="square">
            <a:spAutoFit/>
          </a:bodyPr>
          <a:lstStyle/>
          <a:p>
            <a:r>
              <a:rPr lang="ru-RU" sz="2400" dirty="0">
                <a:ea typeface="Calibri" panose="020F0502020204030204" pitchFamily="34" charset="0"/>
                <a:cs typeface="Sakkal Majalla"/>
              </a:rPr>
              <a:t>Определить необходимое контрольно-измерительное оборудование</a:t>
            </a:r>
            <a:endParaRPr lang="ru-RU" sz="2400" dirty="0"/>
          </a:p>
        </p:txBody>
      </p:sp>
      <p:sp>
        <p:nvSpPr>
          <p:cNvPr id="4" name="Прямоугольник 3"/>
          <p:cNvSpPr/>
          <p:nvPr/>
        </p:nvSpPr>
        <p:spPr>
          <a:xfrm>
            <a:off x="156000" y="731000"/>
            <a:ext cx="6096000" cy="5681042"/>
          </a:xfrm>
          <a:prstGeom prst="rect">
            <a:avLst/>
          </a:prstGeom>
        </p:spPr>
        <p:txBody>
          <a:bodyPr>
            <a:spAutoFit/>
          </a:bodyPr>
          <a:lstStyle/>
          <a:p>
            <a:pPr algn="just">
              <a:lnSpc>
                <a:spcPct val="115000"/>
              </a:lnSpc>
              <a:spcAft>
                <a:spcPts val="1000"/>
              </a:spcAft>
            </a:pPr>
            <a:r>
              <a:rPr lang="ru-RU" dirty="0">
                <a:latin typeface="Bahnschrift Light" panose="020B0502040204020203" pitchFamily="34" charset="0"/>
                <a:ea typeface="Calibri" panose="020F0502020204030204" pitchFamily="34" charset="0"/>
                <a:cs typeface="Sakkal Majalla"/>
              </a:rPr>
              <a:t>В этом разделе изложены требования и определены средства управления инструментами и приборами для измерения и мониторинга. Эти ресурсы измеряют и отслеживают характеристики выходных результатов процесса, которые влияют на качество и безопасность конечного медицинского изделия и необходимы для обеспечения их соответствия их собственным спецификациям. Элементы управления, упомянутые в предыдущем пункте, обеспечат их точность и точность. Это контрольно-измерительное оборудование:</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Определяется как контроль результатов процесса в результатах проектирования и разработки.</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Должен быть идентифицирован и упомянут в плане качества.</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ru-RU" dirty="0">
                <a:latin typeface="Bahnschrift Light" panose="020B0502040204020203" pitchFamily="34" charset="0"/>
                <a:ea typeface="Calibri" panose="020F0502020204030204" pitchFamily="34" charset="0"/>
                <a:cs typeface="Sakkal Majalla"/>
              </a:rPr>
              <a:t>Подлежит контролю в рамках контроля производства и предоставления услуг. </a:t>
            </a:r>
            <a:endParaRPr lang="ru-RU" dirty="0"/>
          </a:p>
        </p:txBody>
      </p:sp>
      <p:pic>
        <p:nvPicPr>
          <p:cNvPr id="5" name="Рисунок 4"/>
          <p:cNvPicPr>
            <a:picLocks noChangeAspect="1"/>
          </p:cNvPicPr>
          <p:nvPr/>
        </p:nvPicPr>
        <p:blipFill rotWithShape="1">
          <a:blip r:embed="rId2"/>
          <a:srcRect l="2418" r="4038" b="-2036"/>
          <a:stretch/>
        </p:blipFill>
        <p:spPr>
          <a:xfrm>
            <a:off x="6251999" y="734028"/>
            <a:ext cx="5729755" cy="4224971"/>
          </a:xfrm>
          <a:prstGeom prst="rect">
            <a:avLst/>
          </a:prstGeom>
        </p:spPr>
      </p:pic>
      <p:sp>
        <p:nvSpPr>
          <p:cNvPr id="7" name="Прямоугольник 6"/>
          <p:cNvSpPr/>
          <p:nvPr/>
        </p:nvSpPr>
        <p:spPr>
          <a:xfrm>
            <a:off x="8031000" y="6466827"/>
            <a:ext cx="6096000" cy="230832"/>
          </a:xfrm>
          <a:prstGeom prst="rect">
            <a:avLst/>
          </a:prstGeom>
        </p:spPr>
        <p:txBody>
          <a:bodyPr>
            <a:spAutoFit/>
          </a:bodyPr>
          <a:lstStyle/>
          <a:p>
            <a:r>
              <a:rPr lang="ru-RU" sz="900" dirty="0"/>
              <a:t>https://5.imimg.com/data5/MY/FN/AN/SELLER-10426489/baker-gauges-500x500.png</a:t>
            </a:r>
          </a:p>
        </p:txBody>
      </p:sp>
    </p:spTree>
    <p:extLst>
      <p:ext uri="{BB962C8B-B14F-4D97-AF65-F5344CB8AC3E}">
        <p14:creationId xmlns:p14="http://schemas.microsoft.com/office/powerpoint/2010/main" val="1531021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11000" y="144000"/>
            <a:ext cx="6615000" cy="6503575"/>
          </a:xfrm>
          <a:prstGeom prst="rect">
            <a:avLst/>
          </a:prstGeom>
        </p:spPr>
        <p:txBody>
          <a:bodyPr wrap="square">
            <a:spAutoFit/>
          </a:bodyPr>
          <a:lstStyle/>
          <a:p>
            <a:pPr algn="just">
              <a:lnSpc>
                <a:spcPct val="115000"/>
              </a:lnSpc>
              <a:spcAft>
                <a:spcPts val="1000"/>
              </a:spcAft>
            </a:pPr>
            <a:r>
              <a:rPr lang="ru-RU" sz="1900" dirty="0">
                <a:ea typeface="Calibri" panose="020F0502020204030204" pitchFamily="34" charset="0"/>
                <a:cs typeface="Sakkal Majalla"/>
              </a:rPr>
              <a:t>Цели этого пункта:</a:t>
            </a:r>
            <a:endParaRPr lang="ru-RU" sz="19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900" dirty="0">
                <a:ea typeface="Calibri" panose="020F0502020204030204" pitchFamily="34" charset="0"/>
                <a:cs typeface="Sakkal Majalla"/>
              </a:rPr>
              <a:t>Определить оборудование для мониторинга и измерения.</a:t>
            </a:r>
            <a:endParaRPr lang="ru-RU" sz="19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900" dirty="0">
                <a:ea typeface="Calibri" panose="020F0502020204030204" pitchFamily="34" charset="0"/>
                <a:cs typeface="Sakkal Majalla"/>
              </a:rPr>
              <a:t>Чтобы устройство могло выполнять ряд задач.</a:t>
            </a:r>
            <a:endParaRPr lang="ru-RU" sz="19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1900" dirty="0">
                <a:ea typeface="Calibri" panose="020F0502020204030204" pitchFamily="34" charset="0"/>
                <a:cs typeface="Sakkal Majalla"/>
              </a:rPr>
              <a:t>Обеспечить его соответствие цели: предоставление достоверных и надежных результатов во время мониторинга и измерений, необходимых для соответствия продукции и услуг требованиям.</a:t>
            </a:r>
            <a:endParaRPr lang="ru-RU" sz="1900" dirty="0">
              <a:ea typeface="Calibri" panose="020F0502020204030204" pitchFamily="34" charset="0"/>
              <a:cs typeface="Times New Roman" panose="02020603050405020304" pitchFamily="18" charset="0"/>
            </a:endParaRPr>
          </a:p>
          <a:p>
            <a:pPr algn="just"/>
            <a:r>
              <a:rPr lang="ru-RU" sz="1900" dirty="0">
                <a:ea typeface="Calibri" panose="020F0502020204030204" pitchFamily="34" charset="0"/>
                <a:cs typeface="Sakkal Majalla"/>
              </a:rPr>
              <a:t>	Как мы узнаем, считается ли устройство контрольно-измерительным устройством и должно ли им управляться? Когда устройство измеряет характеристику продукта, которая имеет отношение к его предполагаемому использованию и необходима для проверки соответствия требованиям продукта, это означает, что это устройство несет определенную ответственность за качество продукта. Каждое такое устройство необходимо контролировать - идентифицировать, обслуживать, сохранять и калибровать. Результатом такого определения является список оборудования и устройств для мониторинга и измерения, которые включены в соответствии с требованиями этого пункта.</a:t>
            </a:r>
            <a:endParaRPr lang="ru-RU" sz="1900" dirty="0"/>
          </a:p>
        </p:txBody>
      </p:sp>
      <p:pic>
        <p:nvPicPr>
          <p:cNvPr id="6" name="Рисунок 5"/>
          <p:cNvPicPr>
            <a:picLocks noChangeAspect="1"/>
          </p:cNvPicPr>
          <p:nvPr/>
        </p:nvPicPr>
        <p:blipFill>
          <a:blip r:embed="rId2"/>
          <a:stretch>
            <a:fillRect/>
          </a:stretch>
        </p:blipFill>
        <p:spPr>
          <a:xfrm>
            <a:off x="6709029" y="1089000"/>
            <a:ext cx="5417000" cy="2654999"/>
          </a:xfrm>
          <a:prstGeom prst="rect">
            <a:avLst/>
          </a:prstGeom>
        </p:spPr>
      </p:pic>
      <p:sp>
        <p:nvSpPr>
          <p:cNvPr id="7" name="Прямоугольник 6"/>
          <p:cNvSpPr/>
          <p:nvPr/>
        </p:nvSpPr>
        <p:spPr>
          <a:xfrm>
            <a:off x="7266000" y="6524464"/>
            <a:ext cx="6096000" cy="246221"/>
          </a:xfrm>
          <a:prstGeom prst="rect">
            <a:avLst/>
          </a:prstGeom>
        </p:spPr>
        <p:txBody>
          <a:bodyPr>
            <a:spAutoFit/>
          </a:bodyPr>
          <a:lstStyle/>
          <a:p>
            <a:r>
              <a:rPr lang="ru-RU" sz="1000" dirty="0"/>
              <a:t>https://bearingtoolscentre.com/wp-content/uploads/2016/10/bakergauges-banner-img.png</a:t>
            </a:r>
          </a:p>
        </p:txBody>
      </p:sp>
    </p:spTree>
    <p:extLst>
      <p:ext uri="{BB962C8B-B14F-4D97-AF65-F5344CB8AC3E}">
        <p14:creationId xmlns:p14="http://schemas.microsoft.com/office/powerpoint/2010/main" val="84237505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56000" y="189792"/>
            <a:ext cx="11163743" cy="523220"/>
          </a:xfrm>
          <a:prstGeom prst="rect">
            <a:avLst/>
          </a:prstGeom>
        </p:spPr>
        <p:txBody>
          <a:bodyPr wrap="square">
            <a:spAutoFit/>
          </a:bodyPr>
          <a:lstStyle/>
          <a:p>
            <a:pPr algn="just"/>
            <a:r>
              <a:rPr lang="ru-RU" sz="2800" dirty="0"/>
              <a:t>Типы ресурсов для контрольно-измерительного оборудования</a:t>
            </a:r>
          </a:p>
        </p:txBody>
      </p:sp>
      <p:sp>
        <p:nvSpPr>
          <p:cNvPr id="3" name="Прямоугольник 2"/>
          <p:cNvSpPr/>
          <p:nvPr/>
        </p:nvSpPr>
        <p:spPr>
          <a:xfrm>
            <a:off x="156000" y="713012"/>
            <a:ext cx="11880000" cy="5632311"/>
          </a:xfrm>
          <a:prstGeom prst="rect">
            <a:avLst/>
          </a:prstGeom>
        </p:spPr>
        <p:txBody>
          <a:bodyPr wrap="square">
            <a:spAutoFit/>
          </a:bodyPr>
          <a:lstStyle/>
          <a:p>
            <a:pPr algn="just"/>
            <a:r>
              <a:rPr lang="ru-RU" sz="2000" dirty="0">
                <a:latin typeface="Bahnschrift Light" panose="020B0502040204020203" pitchFamily="34" charset="0"/>
                <a:ea typeface="Calibri" panose="020F0502020204030204" pitchFamily="34" charset="0"/>
                <a:cs typeface="Sakkal Majalla"/>
              </a:rPr>
              <a:t>Различные типы оборудования для мониторинга и измерения требуют различных типов контроля. Если мы возьмем классический пример весов, необходимые элементы управления довольно очевидны: ежегодное обслуживание и калибровка, обычно выполняемые сертифицированной лабораторией. Запись об этом контроле - это документально подтвержденная сертификация, полученная с устройством после завершения контроля. Но обычно в организации есть другие устройства или другие методы мониторинга и измерения, которые используются для </a:t>
            </a:r>
            <a:r>
              <a:rPr lang="ru-RU" sz="2000" dirty="0" err="1">
                <a:latin typeface="Bahnschrift Light" panose="020B0502040204020203" pitchFamily="34" charset="0"/>
                <a:ea typeface="Calibri" panose="020F0502020204030204" pitchFamily="34" charset="0"/>
                <a:cs typeface="Sakkal Majalla"/>
              </a:rPr>
              <a:t>валидации</a:t>
            </a:r>
            <a:r>
              <a:rPr lang="ru-RU" sz="2000" dirty="0">
                <a:latin typeface="Bahnschrift Light" panose="020B0502040204020203" pitchFamily="34" charset="0"/>
                <a:ea typeface="Calibri" panose="020F0502020204030204" pitchFamily="34" charset="0"/>
                <a:cs typeface="Sakkal Majalla"/>
              </a:rPr>
              <a:t> или верификации процессов и результатов процессов, не имеющих четких и определенных средств управления. Но все же их необходимо контролировать и проверять перед первым использованием. Если клиент поставляет вам устройство для контроля функций продукта, который вы производите, он также является своего рода измерительным устройством. Например, в индустрии литья под давлением выходные данные процесса могут быть проверены на их функциональность с помощью специального устройства, такого как сборка детали с другими частями, чтобы гарантировать ее функциональность. Эти обозначенные детали, которые будут собираться, были одобрены и доставлены заказчиком. Для каждой партии обычно определяется, сколько деталей должно быть собрано: когда начинается производство партии, служба контроля качества берет некоторые образцы и собирает их с утвержденными поставленными деталями. Эти обозначенные части служат в качестве оборудования для мониторинга и измерения и должны контролироваться.</a:t>
            </a:r>
            <a:endParaRPr lang="ru-RU" sz="2000" dirty="0"/>
          </a:p>
        </p:txBody>
      </p:sp>
    </p:spTree>
    <p:extLst>
      <p:ext uri="{BB962C8B-B14F-4D97-AF65-F5344CB8AC3E}">
        <p14:creationId xmlns:p14="http://schemas.microsoft.com/office/powerpoint/2010/main" val="8309994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696" y="-12879"/>
            <a:ext cx="4635000" cy="783499"/>
          </a:xfrm>
        </p:spPr>
        <p:txBody>
          <a:bodyPr>
            <a:noAutofit/>
          </a:bodyPr>
          <a:lstStyle/>
          <a:p>
            <a:r>
              <a:rPr lang="en-US" sz="2800" dirty="0" smtClean="0"/>
              <a:t> </a:t>
            </a:r>
            <a:endParaRPr lang="ru-RU" sz="2800" dirty="0"/>
          </a:p>
        </p:txBody>
      </p:sp>
      <p:sp>
        <p:nvSpPr>
          <p:cNvPr id="2" name="Прямоугольник 1"/>
          <p:cNvSpPr/>
          <p:nvPr/>
        </p:nvSpPr>
        <p:spPr>
          <a:xfrm>
            <a:off x="7581000" y="6448471"/>
            <a:ext cx="5175000" cy="369332"/>
          </a:xfrm>
          <a:prstGeom prst="rect">
            <a:avLst/>
          </a:prstGeom>
        </p:spPr>
        <p:txBody>
          <a:bodyPr wrap="square">
            <a:spAutoFit/>
          </a:bodyPr>
          <a:lstStyle/>
          <a:p>
            <a:r>
              <a:rPr lang="en-US" sz="900"/>
              <a:t>https://images.squarespace-cdn.com/content/v1/5a29677d51a5848378cd34ba/1579052756204-9PGXGSQGK05CUC69BGVA/Understanding+ISO+13485%3A2016</a:t>
            </a:r>
            <a:endParaRPr lang="ru-RU" sz="900" dirty="0"/>
          </a:p>
        </p:txBody>
      </p:sp>
      <p:sp>
        <p:nvSpPr>
          <p:cNvPr id="8" name="Прямоугольник 7"/>
          <p:cNvSpPr/>
          <p:nvPr/>
        </p:nvSpPr>
        <p:spPr>
          <a:xfrm>
            <a:off x="-171543" y="264327"/>
            <a:ext cx="12240000" cy="1054263"/>
          </a:xfrm>
          <a:prstGeom prst="rect">
            <a:avLst/>
          </a:prstGeom>
        </p:spPr>
        <p:txBody>
          <a:bodyPr wrap="square">
            <a:spAutoFit/>
          </a:bodyPr>
          <a:lstStyle/>
          <a:p>
            <a:pPr marL="457200" algn="ctr">
              <a:lnSpc>
                <a:spcPct val="115000"/>
              </a:lnSpc>
              <a:spcAft>
                <a:spcPts val="0"/>
              </a:spcAft>
            </a:pPr>
            <a:r>
              <a:rPr lang="ru-RU" sz="2800" dirty="0"/>
              <a:t>Разработка процедуры управления и контроля мониторингового и измерительного оборудования.</a:t>
            </a:r>
            <a:endParaRPr lang="ru-RU" sz="2800" dirty="0">
              <a:ea typeface="Calibri" panose="020F0502020204030204" pitchFamily="34" charset="0"/>
              <a:cs typeface="Times New Roman" panose="02020603050405020304" pitchFamily="18" charset="0"/>
            </a:endParaRPr>
          </a:p>
        </p:txBody>
      </p:sp>
      <p:sp>
        <p:nvSpPr>
          <p:cNvPr id="5" name="Прямоугольник 4"/>
          <p:cNvSpPr/>
          <p:nvPr/>
        </p:nvSpPr>
        <p:spPr>
          <a:xfrm>
            <a:off x="97943" y="1411805"/>
            <a:ext cx="6480000" cy="4476097"/>
          </a:xfrm>
          <a:prstGeom prst="rect">
            <a:avLst/>
          </a:prstGeom>
        </p:spPr>
        <p:txBody>
          <a:bodyPr wrap="square">
            <a:spAutoFit/>
          </a:bodyPr>
          <a:lstStyle/>
          <a:p>
            <a:pPr algn="just">
              <a:lnSpc>
                <a:spcPct val="115000"/>
              </a:lnSpc>
              <a:spcAft>
                <a:spcPts val="1000"/>
              </a:spcAft>
            </a:pPr>
            <a:r>
              <a:rPr lang="ru-RU" dirty="0">
                <a:latin typeface="Bahnschrift Light" panose="020B0502040204020203" pitchFamily="34" charset="0"/>
                <a:ea typeface="Calibri" panose="020F0502020204030204" pitchFamily="34" charset="0"/>
                <a:cs typeface="Sakkal Majalla"/>
              </a:rPr>
              <a:t>Стандарт ISO 13485 требует установления и поддержания документированной процедуры для того, чтобы:</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Контролировать контрольно-измерительные приборы.</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Гарантировать, что мероприятия по измерению и мониторингу планируются в соответствии с требованиями и выполняются надлежащим образом.</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r>
              <a:rPr lang="ru-RU" dirty="0">
                <a:latin typeface="Bahnschrift Light" panose="020B0502040204020203" pitchFamily="34" charset="0"/>
                <a:ea typeface="Calibri" panose="020F0502020204030204" pitchFamily="34" charset="0"/>
                <a:cs typeface="Sakkal Majalla"/>
              </a:rPr>
              <a:t>	Стандарт ISO 13485 предполагает, что процедура будет описывать руководящие принципы, касающиеся внедрения и контроля оборудования для мониторинга и измерения, и определять, какие записи должны служить свидетельством этой деятельности. Я предлагаю здесь некоторые руководящие принципы и принципы для определения управления и контроля оборудования для мониторинга и измерения. </a:t>
            </a:r>
            <a:endParaRPr lang="ru-RU" dirty="0"/>
          </a:p>
        </p:txBody>
      </p:sp>
      <p:pic>
        <p:nvPicPr>
          <p:cNvPr id="5122" name="Picture 2" descr="Understanding Risk Management Requirements in ISO 13485:2016 — Exe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6000" y="1597713"/>
            <a:ext cx="5445000" cy="330486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19846235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56001" y="181044"/>
            <a:ext cx="11880000" cy="6512039"/>
          </a:xfrm>
          <a:prstGeom prst="rect">
            <a:avLst/>
          </a:prstGeom>
        </p:spPr>
        <p:txBody>
          <a:bodyPr wrap="square">
            <a:spAutoFit/>
          </a:bodyPr>
          <a:lstStyle/>
          <a:p>
            <a:pPr algn="just">
              <a:lnSpc>
                <a:spcPct val="115000"/>
              </a:lnSpc>
              <a:spcAft>
                <a:spcPts val="1000"/>
              </a:spcAft>
            </a:pPr>
            <a:r>
              <a:rPr lang="ru-RU" dirty="0">
                <a:ea typeface="Calibri" panose="020F0502020204030204" pitchFamily="34" charset="0"/>
                <a:cs typeface="Sakkal Majalla"/>
              </a:rPr>
              <a:t>Эти руководящие принципы помогут нам в планировании соответствующих действий и средств контроля:</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Потребности в измерении и мониторинге. Прежде всего, мы должны определить, как будет анализироваться процесс или продукт и какие из измеримых характеристик будут измеряться</a:t>
            </a:r>
            <a:r>
              <a:rPr lang="ru-RU" dirty="0" smtClean="0">
                <a:ea typeface="Calibri" panose="020F0502020204030204" pitchFamily="34" charset="0"/>
                <a:cs typeface="Sakkal Majalla"/>
              </a:rPr>
              <a:t>.</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Определенный и задокументированный метод - организация должна разработать и внедрить процедуру, описывающую процессы мониторинга и измерения.</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Определение деятельности по мониторингу и измерению - после определения того, что должно быть измерено, процедура определит, как будут выполняться действия по измерению. Вы можете ссылаться на такие вопросы, как инструкции, частота, площади, измеряемые материалы, продукты и процессы. Выходные данные проектирования и разработки могут служить входными данными для определения.</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Условия - процедура должна определять, какие условия требуются для выполнения действий по мониторингу и измерению: комнатная температура, влажность, определенный момент времени после получения результата процесса.</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Sakkal Majalla"/>
              </a:rPr>
              <a:t>Документация. Эти методы и действия по мониторингу и измерениям должны сопровождаться соответствующей документацией: процедурами, рабочими инструкциями, рабочими инструкциями, формами и контрольными списками.</a:t>
            </a:r>
            <a:endParaRPr lang="ru-RU" sz="1400" dirty="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ru-RU" dirty="0">
                <a:ea typeface="Calibri" panose="020F0502020204030204" pitchFamily="34" charset="0"/>
                <a:cs typeface="Sakkal Majalla"/>
              </a:rPr>
              <a:t>Определение соответствующих критериев - определены требования и действия. Следующим шагом будет определение того, как производитель устанавливает критерии для результатов измерений, например допуски, пределы, ожидаемые результаты испытаний, требования потребителей и нормативные требования. При рассмотрении критериев следует обращаться к соответствующим стандартам для сравнения или оценки результатов.</a:t>
            </a:r>
            <a:endParaRPr lang="ru-RU" dirty="0"/>
          </a:p>
        </p:txBody>
      </p:sp>
    </p:spTree>
    <p:extLst>
      <p:ext uri="{BB962C8B-B14F-4D97-AF65-F5344CB8AC3E}">
        <p14:creationId xmlns:p14="http://schemas.microsoft.com/office/powerpoint/2010/main" val="16819055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1000" y="2844000"/>
            <a:ext cx="5265000" cy="400110"/>
          </a:xfrm>
          <a:prstGeom prst="rect">
            <a:avLst/>
          </a:prstGeom>
        </p:spPr>
        <p:txBody>
          <a:bodyPr wrap="square">
            <a:spAutoFit/>
          </a:bodyPr>
          <a:lstStyle/>
          <a:p>
            <a:pPr algn="just"/>
            <a:r>
              <a:rPr lang="en-US" sz="2000" dirty="0"/>
              <a:t> </a:t>
            </a:r>
            <a:r>
              <a:rPr lang="en-US" sz="2000" dirty="0" smtClean="0"/>
              <a:t>     </a:t>
            </a:r>
            <a:endParaRPr lang="ru-RU" sz="2000" dirty="0"/>
          </a:p>
        </p:txBody>
      </p:sp>
      <p:sp>
        <p:nvSpPr>
          <p:cNvPr id="3" name="Прямоугольник 2"/>
          <p:cNvSpPr/>
          <p:nvPr/>
        </p:nvSpPr>
        <p:spPr>
          <a:xfrm>
            <a:off x="156000" y="279000"/>
            <a:ext cx="12036000" cy="6231449"/>
          </a:xfrm>
          <a:prstGeom prst="rect">
            <a:avLst/>
          </a:prstGeom>
        </p:spPr>
        <p:txBody>
          <a:bodyPr wrap="square">
            <a:spAutoFit/>
          </a:bodyPr>
          <a:lstStyle/>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Распределение инструментов и оборудования. Следующим шагом будет определение и распределение устройств и принадлежностей, необходимых для измерений</a:t>
            </a:r>
            <a:r>
              <a:rPr lang="ru-RU" dirty="0" smtClean="0">
                <a:latin typeface="Bahnschrift Light" panose="020B0502040204020203" pitchFamily="34" charset="0"/>
                <a:ea typeface="Calibri" panose="020F0502020204030204" pitchFamily="34" charset="0"/>
                <a:cs typeface="Sakkal Majalla"/>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Идентификация устройств. После определения того, какие устройства и оборудование необходимы, мы должны спланировать метод их идентификации, например, имена, типы, серийные номера, номера по каталогу, а также соответствующие процессы и местоположения.</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Средства контроля - необходимо определить, как требуемые средства контроля и проверки таких инструментов и оборудования </a:t>
            </a:r>
            <a:r>
              <a:rPr lang="ru-RU" dirty="0" smtClean="0">
                <a:latin typeface="Bahnschrift Light" panose="020B0502040204020203" pitchFamily="34" charset="0"/>
                <a:ea typeface="Calibri" panose="020F0502020204030204" pitchFamily="34" charset="0"/>
                <a:cs typeface="Sakkal Majalla"/>
              </a:rPr>
              <a:t>определяются.</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Техническое обслуживание оборудования для мониторинга и измерения - определение действий, необходимых для сохранения оборудования для мониторинга и измерения, состояния его калибровки и поддержания его исправности и функциональности.</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Несоответствующее оборудование - действия должны быть четко определены для работы с инструментами и оборудованием, которые были дисквалифицированы. Вопрос также касается утилизации таких устройств.</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Записи. Организация должна сохранять записи в качестве свидетельств, которые показывают, что устройства для мониторинга и измерения подходят для своего назначения. Должны быть разработаны и внедрены необходимые записи, подтверждающие проведение мероприятий по мониторингу и измерениям, а также свидетельство соответствия результатов:</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800100" lvl="1" indent="-342900" algn="just">
              <a:lnSpc>
                <a:spcPct val="115000"/>
              </a:lnSpc>
              <a:spcAft>
                <a:spcPts val="1000"/>
              </a:spcAft>
              <a:buFont typeface="Arial" panose="020B0604020202020204" pitchFamily="34" charset="0"/>
              <a:buChar char="•"/>
            </a:pPr>
            <a:r>
              <a:rPr lang="ru-RU" dirty="0">
                <a:latin typeface="Bahnschrift Light" panose="020B0502040204020203" pitchFamily="34" charset="0"/>
                <a:ea typeface="Calibri" panose="020F0502020204030204" pitchFamily="34" charset="0"/>
                <a:cs typeface="Sakkal Majalla"/>
              </a:rPr>
              <a:t>Действия выполняются в соответствующие моменты времени в процессе.</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buFont typeface="Arial" panose="020B0604020202020204" pitchFamily="34" charset="0"/>
              <a:buChar char="•"/>
            </a:pPr>
            <a:r>
              <a:rPr lang="ru-RU" dirty="0">
                <a:latin typeface="Bahnschrift Light" panose="020B0502040204020203" pitchFamily="34" charset="0"/>
                <a:ea typeface="Calibri" panose="020F0502020204030204" pitchFamily="34" charset="0"/>
                <a:cs typeface="Sakkal Majalla"/>
              </a:rPr>
              <a:t>Результаты мониторинга и измерений соответствуют требованиям и соответствуют спецификациям.</a:t>
            </a:r>
            <a:endParaRPr lang="ru-RU" dirty="0"/>
          </a:p>
        </p:txBody>
      </p:sp>
    </p:spTree>
    <p:extLst>
      <p:ext uri="{BB962C8B-B14F-4D97-AF65-F5344CB8AC3E}">
        <p14:creationId xmlns:p14="http://schemas.microsoft.com/office/powerpoint/2010/main" val="1185241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24000" y="243866"/>
            <a:ext cx="14355000" cy="492443"/>
          </a:xfrm>
          <a:prstGeom prst="rect">
            <a:avLst/>
          </a:prstGeom>
        </p:spPr>
        <p:txBody>
          <a:bodyPr wrap="square">
            <a:spAutoFit/>
          </a:bodyPr>
          <a:lstStyle/>
          <a:p>
            <a:pPr algn="ctr"/>
            <a:r>
              <a:rPr lang="ru-RU" sz="2600" dirty="0"/>
              <a:t>Идентификация и </a:t>
            </a:r>
            <a:r>
              <a:rPr lang="ru-RU" sz="2600" dirty="0" err="1"/>
              <a:t>отслеживаемость</a:t>
            </a:r>
            <a:r>
              <a:rPr lang="ru-RU" sz="2600" dirty="0"/>
              <a:t> оборудования </a:t>
            </a:r>
            <a:r>
              <a:rPr lang="ru-RU" sz="2600" dirty="0" smtClean="0"/>
              <a:t>для</a:t>
            </a:r>
            <a:r>
              <a:rPr lang="en-US" sz="2600" dirty="0" smtClean="0"/>
              <a:t> </a:t>
            </a:r>
            <a:r>
              <a:rPr lang="ru-RU" sz="2600" dirty="0" smtClean="0"/>
              <a:t>мониторинга </a:t>
            </a:r>
            <a:r>
              <a:rPr lang="ru-RU" sz="2600" dirty="0"/>
              <a:t>и измерения</a:t>
            </a:r>
          </a:p>
        </p:txBody>
      </p:sp>
      <p:sp>
        <p:nvSpPr>
          <p:cNvPr id="4" name="Прямоугольник 3"/>
          <p:cNvSpPr/>
          <p:nvPr/>
        </p:nvSpPr>
        <p:spPr>
          <a:xfrm>
            <a:off x="7131000" y="6522508"/>
            <a:ext cx="5182829" cy="246221"/>
          </a:xfrm>
          <a:prstGeom prst="rect">
            <a:avLst/>
          </a:prstGeom>
        </p:spPr>
        <p:txBody>
          <a:bodyPr wrap="none">
            <a:spAutoFit/>
          </a:bodyPr>
          <a:lstStyle/>
          <a:p>
            <a:r>
              <a:rPr lang="en-US" sz="1000"/>
              <a:t>https://zdrav.expert/images/5/5b/8034c852241d%D0%B2%D1%8Bc279742bf10d40056269.jpg</a:t>
            </a:r>
            <a:endParaRPr lang="ru-RU" sz="1000" dirty="0"/>
          </a:p>
        </p:txBody>
      </p:sp>
      <p:sp>
        <p:nvSpPr>
          <p:cNvPr id="5" name="Прямоугольник 4"/>
          <p:cNvSpPr/>
          <p:nvPr/>
        </p:nvSpPr>
        <p:spPr>
          <a:xfrm>
            <a:off x="157500" y="736309"/>
            <a:ext cx="6096000" cy="5909310"/>
          </a:xfrm>
          <a:prstGeom prst="rect">
            <a:avLst/>
          </a:prstGeom>
        </p:spPr>
        <p:txBody>
          <a:bodyPr>
            <a:spAutoFit/>
          </a:bodyPr>
          <a:lstStyle/>
          <a:p>
            <a:pPr algn="just"/>
            <a:r>
              <a:rPr lang="ru-RU" sz="2100" dirty="0" err="1">
                <a:latin typeface="Bahnschrift Light" panose="020B0502040204020203" pitchFamily="34" charset="0"/>
                <a:ea typeface="Calibri" panose="020F0502020204030204" pitchFamily="34" charset="0"/>
                <a:cs typeface="Sakkal Majalla"/>
              </a:rPr>
              <a:t>Прослеживаемость</a:t>
            </a:r>
            <a:r>
              <a:rPr lang="ru-RU" sz="2100" dirty="0">
                <a:latin typeface="Bahnschrift Light" panose="020B0502040204020203" pitchFamily="34" charset="0"/>
                <a:ea typeface="Calibri" panose="020F0502020204030204" pitchFamily="34" charset="0"/>
                <a:cs typeface="Sakkal Majalla"/>
              </a:rPr>
              <a:t> устройств мониторинга и измерения относится к способности связывать выходные данные процесса с устройствами, которые проверили или подтвердили их и выпустили. Например, когда производитель производит деталь с серийным номером, и эта деталь контролировалась и измерялась с помощью идентифицированного оборудования для мониторинга и измерения, должно быть где-то задокументировано (с записью в качестве доказательства), что это устройство измеряло эту деталь с этим серийным номером. Этот тип </a:t>
            </a:r>
            <a:r>
              <a:rPr lang="ru-RU" sz="2100" dirty="0" err="1">
                <a:latin typeface="Bahnschrift Light" panose="020B0502040204020203" pitchFamily="34" charset="0"/>
                <a:ea typeface="Calibri" panose="020F0502020204030204" pitchFamily="34" charset="0"/>
                <a:cs typeface="Sakkal Majalla"/>
              </a:rPr>
              <a:t>прослеживаемости</a:t>
            </a:r>
            <a:r>
              <a:rPr lang="ru-RU" sz="2100" dirty="0">
                <a:latin typeface="Bahnschrift Light" panose="020B0502040204020203" pitchFamily="34" charset="0"/>
                <a:ea typeface="Calibri" panose="020F0502020204030204" pitchFamily="34" charset="0"/>
                <a:cs typeface="Sakkal Majalla"/>
              </a:rPr>
              <a:t> должен практиковаться в отношении компонентов, материалов или результатов процесса, которые могут повлиять на качество и безопасность медицинского изделия.</a:t>
            </a:r>
            <a:endParaRPr lang="ru-RU" sz="2100" dirty="0"/>
          </a:p>
        </p:txBody>
      </p:sp>
      <p:pic>
        <p:nvPicPr>
          <p:cNvPr id="6146" name="Picture 2" descr="Медицинское оборудование (мировой рын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3500" y="864000"/>
            <a:ext cx="5856779" cy="390452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365448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8457" y="293988"/>
            <a:ext cx="12183543" cy="6093976"/>
          </a:xfrm>
          <a:prstGeom prst="rect">
            <a:avLst/>
          </a:prstGeom>
        </p:spPr>
        <p:txBody>
          <a:bodyPr wrap="square">
            <a:spAutoFit/>
          </a:bodyPr>
          <a:lstStyle/>
          <a:p>
            <a:pPr algn="just"/>
            <a:r>
              <a:rPr lang="ru-RU" sz="1950" dirty="0" smtClean="0">
                <a:ea typeface="Calibri" panose="020F0502020204030204" pitchFamily="34" charset="0"/>
                <a:cs typeface="Sakkal Majalla"/>
              </a:rPr>
              <a:t>	Если </a:t>
            </a:r>
            <a:r>
              <a:rPr lang="ru-RU" sz="1950" dirty="0">
                <a:ea typeface="Calibri" panose="020F0502020204030204" pitchFamily="34" charset="0"/>
                <a:cs typeface="Sakkal Majalla"/>
              </a:rPr>
              <a:t>на более поздних этапах жизненного цикла медицинского изделия обнаруживается, что контрольно-измерительное оборудование не соответствовало требованиям на момент выпуска или неисправно, а проведенные измерения являются или могут быть неправильными, эта идентификация и </a:t>
            </a:r>
            <a:r>
              <a:rPr lang="ru-RU" sz="1950" dirty="0" err="1">
                <a:ea typeface="Calibri" panose="020F0502020204030204" pitchFamily="34" charset="0"/>
                <a:cs typeface="Sakkal Majalla"/>
              </a:rPr>
              <a:t>отслеживаемость</a:t>
            </a:r>
            <a:r>
              <a:rPr lang="ru-RU" sz="1950" dirty="0">
                <a:ea typeface="Calibri" panose="020F0502020204030204" pitchFamily="34" charset="0"/>
                <a:cs typeface="Sakkal Majalla"/>
              </a:rPr>
              <a:t> должны позволить вы для отслеживания </a:t>
            </a:r>
            <a:r>
              <a:rPr lang="ru-RU" sz="1950" dirty="0" err="1">
                <a:ea typeface="Calibri" panose="020F0502020204030204" pitchFamily="34" charset="0"/>
                <a:cs typeface="Sakkal Majalla"/>
              </a:rPr>
              <a:t>Прослеживаемость</a:t>
            </a:r>
            <a:r>
              <a:rPr lang="ru-RU" sz="1950" dirty="0">
                <a:ea typeface="Calibri" panose="020F0502020204030204" pitchFamily="34" charset="0"/>
                <a:cs typeface="Sakkal Majalla"/>
              </a:rPr>
              <a:t> устройств мониторинга и измерения относится к способности связывать выходные данные процесса с устройствами, которые их проверяли или </a:t>
            </a:r>
            <a:r>
              <a:rPr lang="ru-RU" sz="1950" dirty="0" err="1">
                <a:ea typeface="Calibri" panose="020F0502020204030204" pitchFamily="34" charset="0"/>
                <a:cs typeface="Sakkal Majalla"/>
              </a:rPr>
              <a:t>валидировали</a:t>
            </a:r>
            <a:r>
              <a:rPr lang="ru-RU" sz="1950" dirty="0">
                <a:ea typeface="Calibri" panose="020F0502020204030204" pitchFamily="34" charset="0"/>
                <a:cs typeface="Sakkal Majalla"/>
              </a:rPr>
              <a:t> и выпускали. Например, когда производитель производит деталь с серийным номером, и эта деталь контролировалась и измерялась с помощью идентифицированного оборудования для мониторинга и измерения, должно быть где-то задокументировано (с записью в качестве доказательства), что это устройство измеряло эту деталь с этим серийным номером. Этот тип </a:t>
            </a:r>
            <a:r>
              <a:rPr lang="ru-RU" sz="1950" dirty="0" err="1">
                <a:ea typeface="Calibri" panose="020F0502020204030204" pitchFamily="34" charset="0"/>
                <a:cs typeface="Sakkal Majalla"/>
              </a:rPr>
              <a:t>прослеживаемости</a:t>
            </a:r>
            <a:r>
              <a:rPr lang="ru-RU" sz="1950" dirty="0">
                <a:ea typeface="Calibri" panose="020F0502020204030204" pitchFamily="34" charset="0"/>
                <a:cs typeface="Sakkal Majalla"/>
              </a:rPr>
              <a:t> должен практиковаться в отношении компонентов, материалов или результатов процесса, которые могут повлиять на качество и безопасность медицинского изделия. Если на более поздних этапах жизненного цикла медицинского изделия обнаруживается, что контрольно-измерительное оборудование не соответствовало требованиям на момент выпуска или неисправно, а проведенные измерения являются или могут быть неправильными, эта идентификация и </a:t>
            </a:r>
            <a:r>
              <a:rPr lang="ru-RU" sz="1950" dirty="0" err="1">
                <a:ea typeface="Calibri" panose="020F0502020204030204" pitchFamily="34" charset="0"/>
                <a:cs typeface="Sakkal Majalla"/>
              </a:rPr>
              <a:t>отслеживаемость</a:t>
            </a:r>
            <a:r>
              <a:rPr lang="ru-RU" sz="1950" dirty="0">
                <a:ea typeface="Calibri" panose="020F0502020204030204" pitchFamily="34" charset="0"/>
                <a:cs typeface="Sakkal Majalla"/>
              </a:rPr>
              <a:t> должны позволить вы должны отследить те результаты процесса, на которые могло повлиять это несоответствующее оборудование для мониторинга и измерения. Идентификация оборудования для мониторинга и измерения должна использоваться для управления и отслеживания статуса калибровки оборудования для мониторинга и измерения. Я расскажу о состоянии оборудования для мониторинга и измерения в Разделе «Управление состоянием ресурсов для мониторинга и измерения». Оборудование для мониторинга и измерения может быть идентифицировано с помощью таких переменных, как внутренний номер, серийный номер производителя, местонахождение или ответственная сторона.</a:t>
            </a:r>
            <a:endParaRPr lang="ru-RU" sz="1950" dirty="0"/>
          </a:p>
        </p:txBody>
      </p:sp>
    </p:spTree>
    <p:extLst>
      <p:ext uri="{BB962C8B-B14F-4D97-AF65-F5344CB8AC3E}">
        <p14:creationId xmlns:p14="http://schemas.microsoft.com/office/powerpoint/2010/main" val="390348815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11000" y="234000"/>
            <a:ext cx="8414543" cy="517065"/>
          </a:xfrm>
          <a:prstGeom prst="rect">
            <a:avLst/>
          </a:prstGeom>
        </p:spPr>
        <p:txBody>
          <a:bodyPr wrap="square">
            <a:spAutoFit/>
          </a:bodyPr>
          <a:lstStyle/>
          <a:p>
            <a:pPr algn="just">
              <a:lnSpc>
                <a:spcPct val="115000"/>
              </a:lnSpc>
              <a:spcAft>
                <a:spcPts val="1000"/>
              </a:spcAft>
            </a:pPr>
            <a:r>
              <a:rPr lang="ru-RU" sz="2400" dirty="0"/>
              <a:t>Действительность предыдущих результатов измерений</a:t>
            </a:r>
          </a:p>
        </p:txBody>
      </p:sp>
      <p:pic>
        <p:nvPicPr>
          <p:cNvPr id="7170" name="Picture 2" descr="Медицинское оборудование (мировой рынок)"/>
          <p:cNvPicPr>
            <a:picLocks noChangeAspect="1" noChangeArrowheads="1"/>
          </p:cNvPicPr>
          <p:nvPr/>
        </p:nvPicPr>
        <p:blipFill rotWithShape="1">
          <a:blip r:embed="rId2">
            <a:extLst>
              <a:ext uri="{28A0092B-C50C-407E-A947-70E740481C1C}">
                <a14:useLocalDpi xmlns:a14="http://schemas.microsoft.com/office/drawing/2010/main" val="0"/>
              </a:ext>
            </a:extLst>
          </a:blip>
          <a:srcRect l="10073" r="10625"/>
          <a:stretch/>
        </p:blipFill>
        <p:spPr bwMode="auto">
          <a:xfrm>
            <a:off x="7162284" y="756522"/>
            <a:ext cx="4967865" cy="352747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286" y="747065"/>
            <a:ext cx="7169571" cy="5917069"/>
          </a:xfrm>
          <a:prstGeom prst="rect">
            <a:avLst/>
          </a:prstGeom>
        </p:spPr>
        <p:txBody>
          <a:bodyPr wrap="square">
            <a:spAutoFit/>
          </a:bodyPr>
          <a:lstStyle/>
          <a:p>
            <a:pPr algn="just">
              <a:lnSpc>
                <a:spcPct val="115000"/>
              </a:lnSpc>
              <a:spcAft>
                <a:spcPts val="1000"/>
              </a:spcAft>
            </a:pPr>
            <a:r>
              <a:rPr lang="ru-RU" sz="1900" dirty="0">
                <a:ea typeface="Calibri" panose="020F0502020204030204" pitchFamily="34" charset="0"/>
                <a:cs typeface="Sakkal Majalla"/>
              </a:rPr>
              <a:t>	Как упоминалось в предыдущем параграфе, </a:t>
            </a:r>
            <a:r>
              <a:rPr lang="ru-RU" sz="1900" dirty="0" err="1">
                <a:ea typeface="Calibri" panose="020F0502020204030204" pitchFamily="34" charset="0"/>
                <a:cs typeface="Sakkal Majalla"/>
              </a:rPr>
              <a:t>прослеживаемость</a:t>
            </a:r>
            <a:r>
              <a:rPr lang="ru-RU" sz="1900" dirty="0">
                <a:ea typeface="Calibri" panose="020F0502020204030204" pitchFamily="34" charset="0"/>
                <a:cs typeface="Sakkal Majalla"/>
              </a:rPr>
              <a:t> оборудования для мониторинга и измерения должна позволять принимать соответствующие меры, когда оборудование для мониторинга и измерения оказывается непригодным для использования в ретроспективе. Оборудование для мониторинга и измерения играет важную роль в реализации продуктов или услуг - по результатам измерений решается, будет ли выпущен продукт. </a:t>
            </a:r>
            <a:r>
              <a:rPr lang="ru-RU" sz="1900" dirty="0" smtClean="0">
                <a:ea typeface="Calibri" panose="020F0502020204030204" pitchFamily="34" charset="0"/>
                <a:cs typeface="Sakkal Majalla"/>
              </a:rPr>
              <a:t>Это </a:t>
            </a:r>
            <a:r>
              <a:rPr lang="ru-RU" sz="1900" dirty="0">
                <a:ea typeface="Calibri" panose="020F0502020204030204" pitchFamily="34" charset="0"/>
                <a:cs typeface="Sakkal Majalla"/>
              </a:rPr>
              <a:t>означает, что:</a:t>
            </a:r>
            <a:endParaRPr lang="ru-RU" sz="19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900" dirty="0">
                <a:ea typeface="Calibri" panose="020F0502020204030204" pitchFamily="34" charset="0"/>
                <a:cs typeface="Sakkal Majalla"/>
              </a:rPr>
              <a:t>Результаты, полученные с помощью такого оборудования для мониторинга и измерения, могут быть недействительными.</a:t>
            </a:r>
            <a:endParaRPr lang="ru-RU" sz="19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900" dirty="0">
                <a:ea typeface="Calibri" panose="020F0502020204030204" pitchFamily="34" charset="0"/>
                <a:cs typeface="Sakkal Majalla"/>
              </a:rPr>
              <a:t>Существует вероятность того, что проблема качества, неисправность, несоответствие или проблема безопасности не были обнаружены вовремя.</a:t>
            </a:r>
            <a:endParaRPr lang="ru-RU" sz="19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1900" dirty="0">
                <a:ea typeface="Calibri" panose="020F0502020204030204" pitchFamily="34" charset="0"/>
                <a:cs typeface="Sakkal Majalla"/>
              </a:rPr>
              <a:t>Выходные данные процесса или медицинское устройство, которое было выпущено на основании измерений, проведенных с дефектными устройствами, не соответствуют их требованиям и спецификациям.</a:t>
            </a:r>
            <a:endParaRPr lang="ru-RU" sz="1900" dirty="0">
              <a:effectLst/>
              <a:ea typeface="Calibri" panose="020F0502020204030204" pitchFamily="34" charset="0"/>
              <a:cs typeface="Times New Roman" panose="02020603050405020304" pitchFamily="18" charset="0"/>
            </a:endParaRPr>
          </a:p>
        </p:txBody>
      </p:sp>
      <p:sp>
        <p:nvSpPr>
          <p:cNvPr id="3" name="Прямоугольник 2"/>
          <p:cNvSpPr/>
          <p:nvPr/>
        </p:nvSpPr>
        <p:spPr>
          <a:xfrm>
            <a:off x="7671000" y="6433302"/>
            <a:ext cx="6096000" cy="230832"/>
          </a:xfrm>
          <a:prstGeom prst="rect">
            <a:avLst/>
          </a:prstGeom>
        </p:spPr>
        <p:txBody>
          <a:bodyPr>
            <a:spAutoFit/>
          </a:bodyPr>
          <a:lstStyle/>
          <a:p>
            <a:r>
              <a:rPr lang="ru-RU" sz="900" dirty="0"/>
              <a:t>https://zdrav.expert/images/thumb/c/c3/Meditsinskoe-1.jpg/840px-Meditsinskoe-1.jpg</a:t>
            </a:r>
          </a:p>
        </p:txBody>
      </p:sp>
    </p:spTree>
    <p:extLst>
      <p:ext uri="{BB962C8B-B14F-4D97-AF65-F5344CB8AC3E}">
        <p14:creationId xmlns:p14="http://schemas.microsoft.com/office/powerpoint/2010/main" val="59150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266000" y="6499818"/>
            <a:ext cx="6096000" cy="246221"/>
          </a:xfrm>
          <a:prstGeom prst="rect">
            <a:avLst/>
          </a:prstGeom>
        </p:spPr>
        <p:txBody>
          <a:bodyPr>
            <a:spAutoFit/>
          </a:bodyPr>
          <a:lstStyle/>
          <a:p>
            <a:r>
              <a:rPr lang="en-US" sz="1000"/>
              <a:t>https://www.snta.ru/upload/medialibrary/442/442866e081b8b7f1412aae8e0f038c7b.png</a:t>
            </a:r>
            <a:endParaRPr lang="ru-RU" sz="1000" dirty="0"/>
          </a:p>
        </p:txBody>
      </p:sp>
      <p:sp>
        <p:nvSpPr>
          <p:cNvPr id="3" name="Прямоугольник 2"/>
          <p:cNvSpPr/>
          <p:nvPr/>
        </p:nvSpPr>
        <p:spPr>
          <a:xfrm>
            <a:off x="18486" y="234000"/>
            <a:ext cx="6887514" cy="6512039"/>
          </a:xfrm>
          <a:prstGeom prst="rect">
            <a:avLst/>
          </a:prstGeom>
        </p:spPr>
        <p:txBody>
          <a:bodyPr wrap="square">
            <a:spAutoFit/>
          </a:bodyPr>
          <a:lstStyle/>
          <a:p>
            <a:pPr algn="just">
              <a:lnSpc>
                <a:spcPct val="115000"/>
              </a:lnSpc>
              <a:spcAft>
                <a:spcPts val="1000"/>
              </a:spcAft>
            </a:pPr>
            <a:r>
              <a:rPr lang="ru-RU" dirty="0">
                <a:ea typeface="Calibri" panose="020F0502020204030204" pitchFamily="34" charset="0"/>
                <a:cs typeface="Sakkal Majalla"/>
              </a:rPr>
              <a:t>Когда возникает такая ситуация, организация должна оценить влияние неточных измерений на качество и безопасность медицинского изделия:</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Необходимо отследить все медицинские устройства, которые были протестированы с дефектным устройством, или все выходные данные процесса, которые связаны с процессом, управляемым с помощью дефектного устройства. Здесь вам пригодятся </a:t>
            </a:r>
            <a:r>
              <a:rPr lang="ru-RU" dirty="0" err="1">
                <a:ea typeface="Calibri" panose="020F0502020204030204" pitchFamily="34" charset="0"/>
                <a:cs typeface="Sakkal Majalla"/>
              </a:rPr>
              <a:t>прослеживаемость</a:t>
            </a:r>
            <a:r>
              <a:rPr lang="ru-RU" dirty="0">
                <a:ea typeface="Calibri" panose="020F0502020204030204" pitchFamily="34" charset="0"/>
                <a:cs typeface="Sakkal Majalla"/>
              </a:rPr>
              <a:t> и связь между устройством и выходами процесса.</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Требуется подтвердить достоверность результатов, которые были приняты с неисправным контрольно-измерительным оборудованием.</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Sakkal Majalla"/>
              </a:rPr>
              <a:t>Требуется, чтобы вы оценили влияние измерений на качество продукта и возможность возникновения потенциального несоответствия в результате неправильных измерений.</a:t>
            </a:r>
            <a:endParaRPr lang="ru-RU" sz="1400" dirty="0">
              <a:ea typeface="Calibri" panose="020F0502020204030204" pitchFamily="34" charset="0"/>
              <a:cs typeface="Times New Roman" panose="02020603050405020304" pitchFamily="18" charset="0"/>
            </a:endParaRPr>
          </a:p>
          <a:p>
            <a:pPr algn="just"/>
            <a:r>
              <a:rPr lang="ru-RU" dirty="0">
                <a:ea typeface="Calibri" panose="020F0502020204030204" pitchFamily="34" charset="0"/>
                <a:cs typeface="Sakkal Majalla"/>
              </a:rPr>
              <a:t>	В случае выявления несоответствия необходимо указать, какие меры должны быть применены, например, отзыв продукта для повторного измерения, выдача консультативного уведомления, доработка, техническое обслуживание или действия по обслуживанию и т. Д.</a:t>
            </a:r>
            <a:endParaRPr lang="ru-RU" dirty="0"/>
          </a:p>
        </p:txBody>
      </p:sp>
      <p:pic>
        <p:nvPicPr>
          <p:cNvPr id="8194" name="Picture 2" descr="Метрология медицинского оборудования и метрологическое обеспечение  здравоохранения — Курсы профессиональной переподготовки — Учебный центр  «Бизнес-арт»"/>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1000" y="234000"/>
            <a:ext cx="5063425" cy="499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592674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916000" y="6368449"/>
            <a:ext cx="6570000" cy="400110"/>
          </a:xfrm>
          <a:prstGeom prst="rect">
            <a:avLst/>
          </a:prstGeom>
        </p:spPr>
        <p:txBody>
          <a:bodyPr wrap="square">
            <a:spAutoFit/>
          </a:bodyPr>
          <a:lstStyle/>
          <a:p>
            <a:r>
              <a:rPr lang="en-US" sz="1000"/>
              <a:t>https://lh3.googleusercontent.com/proxy/1S1neSCGU3L1_UYx5wapfIaIOuBG5E6DXzK-_AovtETJuUoEzVjc4O63QInckdA6w9XPYfOqzHNbuQEc3cQ78ASzOEND1gPDdgnNuTibViENszkGZFnHaiOehgtgSdRhCxKt</a:t>
            </a:r>
            <a:endParaRPr lang="ru-RU" sz="1000" dirty="0"/>
          </a:p>
        </p:txBody>
      </p:sp>
      <p:sp>
        <p:nvSpPr>
          <p:cNvPr id="4" name="Прямоугольник 3"/>
          <p:cNvSpPr/>
          <p:nvPr/>
        </p:nvSpPr>
        <p:spPr>
          <a:xfrm>
            <a:off x="0" y="209147"/>
            <a:ext cx="7242432" cy="461665"/>
          </a:xfrm>
          <a:prstGeom prst="rect">
            <a:avLst/>
          </a:prstGeom>
        </p:spPr>
        <p:txBody>
          <a:bodyPr wrap="none">
            <a:spAutoFit/>
          </a:bodyPr>
          <a:lstStyle/>
          <a:p>
            <a:r>
              <a:rPr lang="ru-RU" sz="2400" dirty="0">
                <a:ea typeface="Calibri" panose="020F0502020204030204" pitchFamily="34" charset="0"/>
                <a:cs typeface="Sakkal Majalla"/>
              </a:rPr>
              <a:t>Обслуживание контрольно-измерительных приборов</a:t>
            </a:r>
            <a:endParaRPr lang="ru-RU" sz="2400" dirty="0"/>
          </a:p>
        </p:txBody>
      </p:sp>
      <p:sp>
        <p:nvSpPr>
          <p:cNvPr id="5" name="Прямоугольник 4"/>
          <p:cNvSpPr/>
          <p:nvPr/>
        </p:nvSpPr>
        <p:spPr>
          <a:xfrm>
            <a:off x="41627" y="740665"/>
            <a:ext cx="6684373" cy="5958041"/>
          </a:xfrm>
          <a:prstGeom prst="rect">
            <a:avLst/>
          </a:prstGeom>
        </p:spPr>
        <p:txBody>
          <a:bodyPr wrap="square">
            <a:spAutoFit/>
          </a:bodyPr>
          <a:lstStyle/>
          <a:p>
            <a:pPr algn="just">
              <a:lnSpc>
                <a:spcPct val="115000"/>
              </a:lnSpc>
              <a:spcAft>
                <a:spcPts val="1000"/>
              </a:spcAft>
            </a:pPr>
            <a:r>
              <a:rPr lang="ru-RU" dirty="0">
                <a:latin typeface="Bahnschrift Light" panose="020B0502040204020203" pitchFamily="34" charset="0"/>
                <a:ea typeface="Calibri" panose="020F0502020204030204" pitchFamily="34" charset="0"/>
                <a:cs typeface="Sakkal Majalla"/>
              </a:rPr>
              <a:t>Стандарт ISO 13485 специально требует, чтобы оборудование для мониторинга и измерения было отрегулировано или перенастроено по мере необходимости для обеспечения достоверных результатов. Чтобы выполнить это требование, я предлагаю здесь разработать процесс обслуживания оборудования для мониторинга и измерения. Такой процесс преследует следующие цели:</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Сохранение пригодности оборудования для мониторинга и измерения - качества пригодности или квалификации для выполнения измерений и получения надежных результатов. Помните, что целью технического обслуживания является защита устройства.</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Сохранять целостность и функциональность, включая износ с течением времени.</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r>
              <a:rPr lang="ru-RU" dirty="0">
                <a:latin typeface="Bahnschrift Light" panose="020B0502040204020203" pitchFamily="34" charset="0"/>
                <a:ea typeface="Calibri" panose="020F0502020204030204" pitchFamily="34" charset="0"/>
                <a:cs typeface="Sakkal Majalla"/>
              </a:rPr>
              <a:t>Сохранять статус калибровки - устройство должно быть защищено от любой причины, которая может изменить или повредить его статус калибровки.</a:t>
            </a:r>
            <a:endParaRPr lang="ru-RU" dirty="0"/>
          </a:p>
        </p:txBody>
      </p:sp>
      <p:pic>
        <p:nvPicPr>
          <p:cNvPr id="9220" name="Picture 4" descr="Метрология в медицин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6057" y="909000"/>
            <a:ext cx="5387762" cy="358833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6712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7629" y="295899"/>
            <a:ext cx="6515144" cy="6431248"/>
          </a:xfrm>
          <a:prstGeom prst="rect">
            <a:avLst/>
          </a:prstGeom>
        </p:spPr>
        <p:txBody>
          <a:bodyPr wrap="square">
            <a:spAutoFit/>
          </a:bodyPr>
          <a:lstStyle/>
          <a:p>
            <a:pPr algn="just">
              <a:lnSpc>
                <a:spcPct val="115000"/>
              </a:lnSpc>
              <a:spcAft>
                <a:spcPts val="1000"/>
              </a:spcAft>
            </a:pPr>
            <a:r>
              <a:rPr lang="ru-RU" sz="2400" dirty="0">
                <a:ea typeface="Calibri" panose="020F0502020204030204" pitchFamily="34" charset="0"/>
                <a:cs typeface="Sakkal Majalla"/>
              </a:rPr>
              <a:t>Как вы практикуете обслуживание?</a:t>
            </a:r>
            <a:endParaRPr lang="ru-RU" sz="2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900" dirty="0">
                <a:ea typeface="Calibri" panose="020F0502020204030204" pitchFamily="34" charset="0"/>
                <a:cs typeface="Sakkal Majalla"/>
              </a:rPr>
              <a:t>Мышление, основанное на рисках: вы можете провести небольшой анализ рисков и выявить риски, связанные с устройствами для мониторинга и измерения. Что следует учитывать при анализе рисков?</a:t>
            </a:r>
            <a:endParaRPr lang="ru-RU" sz="1900" dirty="0">
              <a:ea typeface="Calibri" panose="020F0502020204030204" pitchFamily="34" charset="0"/>
              <a:cs typeface="Times New Roman" panose="02020603050405020304" pitchFamily="18" charset="0"/>
            </a:endParaRPr>
          </a:p>
          <a:p>
            <a:pPr marL="800100" lvl="1" indent="-342900" algn="just">
              <a:lnSpc>
                <a:spcPct val="115000"/>
              </a:lnSpc>
              <a:buFont typeface="Symbol" panose="05050102010706020507" pitchFamily="18" charset="2"/>
              <a:buChar char=""/>
            </a:pPr>
            <a:r>
              <a:rPr lang="ru-RU" sz="1900" dirty="0">
                <a:ea typeface="Calibri" panose="020F0502020204030204" pitchFamily="34" charset="0"/>
                <a:cs typeface="Sakkal Majalla"/>
              </a:rPr>
              <a:t>Неблагоприятное влияние на калибровку</a:t>
            </a:r>
            <a:endParaRPr lang="ru-RU" sz="1900" dirty="0">
              <a:ea typeface="Calibri" panose="020F0502020204030204" pitchFamily="34" charset="0"/>
              <a:cs typeface="Times New Roman" panose="02020603050405020304" pitchFamily="18" charset="0"/>
            </a:endParaRPr>
          </a:p>
          <a:p>
            <a:pPr marL="742950" lvl="1" indent="-285750" algn="just">
              <a:lnSpc>
                <a:spcPct val="115000"/>
              </a:lnSpc>
              <a:spcAft>
                <a:spcPts val="0"/>
              </a:spcAft>
              <a:buFont typeface="Symbol" panose="05050102010706020507" pitchFamily="18" charset="2"/>
              <a:buChar char=""/>
            </a:pPr>
            <a:r>
              <a:rPr lang="ru-RU" sz="1900" dirty="0">
                <a:ea typeface="Calibri" panose="020F0502020204030204" pitchFamily="34" charset="0"/>
                <a:cs typeface="Sakkal Majalla"/>
              </a:rPr>
              <a:t>Повреждения при использовании, транспортировке или хранении</a:t>
            </a:r>
            <a:endParaRPr lang="ru-RU" sz="1900" dirty="0">
              <a:ea typeface="Calibri" panose="020F0502020204030204" pitchFamily="34" charset="0"/>
              <a:cs typeface="Times New Roman" panose="02020603050405020304" pitchFamily="18" charset="0"/>
            </a:endParaRPr>
          </a:p>
          <a:p>
            <a:pPr marL="742950" lvl="1" indent="-285750" algn="just">
              <a:lnSpc>
                <a:spcPct val="115000"/>
              </a:lnSpc>
              <a:spcAft>
                <a:spcPts val="1000"/>
              </a:spcAft>
              <a:buFont typeface="Symbol" panose="05050102010706020507" pitchFamily="18" charset="2"/>
              <a:buChar char=""/>
            </a:pPr>
            <a:r>
              <a:rPr lang="ru-RU" sz="1900" dirty="0">
                <a:ea typeface="Calibri" panose="020F0502020204030204" pitchFamily="34" charset="0"/>
                <a:cs typeface="Sakkal Majalla"/>
              </a:rPr>
              <a:t>Повреждение в результате воздействия условий (влажность или электростатика)</a:t>
            </a:r>
            <a:endParaRPr lang="ru-RU" sz="1900" dirty="0">
              <a:ea typeface="Calibri" panose="020F0502020204030204" pitchFamily="34" charset="0"/>
              <a:cs typeface="Times New Roman" panose="02020603050405020304" pitchFamily="18" charset="0"/>
            </a:endParaRPr>
          </a:p>
          <a:p>
            <a:pPr marL="342900" indent="-342900" algn="just">
              <a:buFont typeface="Wingdings" panose="05000000000000000000" pitchFamily="2" charset="2"/>
              <a:buChar char="Ø"/>
            </a:pPr>
            <a:r>
              <a:rPr lang="ru-RU" sz="1900" dirty="0">
                <a:ea typeface="Calibri" panose="020F0502020204030204" pitchFamily="34" charset="0"/>
                <a:cs typeface="Sakkal Majalla"/>
              </a:rPr>
              <a:t>Защита: при определении необходимой защиты следует обращаться к параметрам, которые могут повлиять на устройство и его статус калибровки, например, температура, влажность, транспортировка, работа или хранение. Степень защиты зависит от самого устройства: конкретного случая, помещения с кондиционером и, если это программное обеспечение, соответствующей операционной системы или антивирусного программного обеспечения.</a:t>
            </a:r>
            <a:endParaRPr lang="ru-RU" sz="1900" dirty="0"/>
          </a:p>
        </p:txBody>
      </p:sp>
      <p:pic>
        <p:nvPicPr>
          <p:cNvPr id="10242" name="Picture 2" descr="Инженер по стандартизации, метрологии и сертификации - Өмірлік таңдау"/>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6000" y="819000"/>
            <a:ext cx="5391529" cy="3590844"/>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sp>
        <p:nvSpPr>
          <p:cNvPr id="7" name="Прямоугольник 6"/>
          <p:cNvSpPr/>
          <p:nvPr/>
        </p:nvSpPr>
        <p:spPr>
          <a:xfrm>
            <a:off x="6861000" y="6357815"/>
            <a:ext cx="6096000" cy="369332"/>
          </a:xfrm>
          <a:prstGeom prst="rect">
            <a:avLst/>
          </a:prstGeom>
        </p:spPr>
        <p:txBody>
          <a:bodyPr>
            <a:spAutoFit/>
          </a:bodyPr>
          <a:lstStyle/>
          <a:p>
            <a:r>
              <a:rPr lang="ru-RU" sz="900" dirty="0"/>
              <a:t>https://lh3.googleusercontent.com/proxy/n41trjCbqt0Uoi7dIna15H4BLOL4O8Kjh7WxGWiOeH0a_PT5oes4Z-pfItXaqaH5EdHuHsMVY4yvFuvTt1oDgAEaBFxduo_ZzXsEESIpVhE</a:t>
            </a:r>
          </a:p>
        </p:txBody>
      </p:sp>
    </p:spTree>
    <p:extLst>
      <p:ext uri="{BB962C8B-B14F-4D97-AF65-F5344CB8AC3E}">
        <p14:creationId xmlns:p14="http://schemas.microsoft.com/office/powerpoint/2010/main" val="1621703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46000" y="279000"/>
            <a:ext cx="11946000" cy="6297621"/>
          </a:xfrm>
          <a:prstGeom prst="rect">
            <a:avLst/>
          </a:prstGeom>
        </p:spPr>
        <p:txBody>
          <a:bodyPr wrap="square">
            <a:spAutoFit/>
          </a:bodyPr>
          <a:lstStyle/>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Документация: при необходимости будут выпущены специальные инструкции для обеспечения обслуживания.</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Symbol" panose="05050102010706020507" pitchFamily="18" charset="2"/>
              <a:buChar char=""/>
            </a:pPr>
            <a:r>
              <a:rPr lang="ru-RU" dirty="0">
                <a:ea typeface="Calibri" panose="020F0502020204030204" pitchFamily="34" charset="0"/>
                <a:cs typeface="Sakkal Majalla"/>
              </a:rPr>
              <a:t>Инструкции по уходу за контрольно-измерительными приборами.</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Symbol" panose="05050102010706020507" pitchFamily="18" charset="2"/>
              <a:buChar char=""/>
            </a:pPr>
            <a:r>
              <a:rPr lang="ru-RU" dirty="0">
                <a:ea typeface="Calibri" panose="020F0502020204030204" pitchFamily="34" charset="0"/>
                <a:cs typeface="Sakkal Majalla"/>
              </a:rPr>
              <a:t>Инструкции по защите контрольно-измерительных устройств.</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Обучение: при необходимости сотрудники и персонал будут обучены тому, как использовать и обращаться с устройствами мониторинга и измерения.</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План технического обслуживания: когда устройства для мониторинга и измерения нуждаются в периодическом техническом обслуживании, он должен быть задокументирован, а записи о мероприятиях по техническому обслуживанию будут храниться в качестве доказательства того, что:</a:t>
            </a:r>
            <a:endParaRPr lang="ru-RU" dirty="0">
              <a:ea typeface="Calibri" panose="020F0502020204030204" pitchFamily="34" charset="0"/>
              <a:cs typeface="Times New Roman" panose="02020603050405020304" pitchFamily="18" charset="0"/>
            </a:endParaRPr>
          </a:p>
          <a:p>
            <a:pPr marL="742950" lvl="1" indent="-285750" algn="just">
              <a:lnSpc>
                <a:spcPct val="115000"/>
              </a:lnSpc>
              <a:spcAft>
                <a:spcPts val="0"/>
              </a:spcAft>
              <a:buFont typeface="Symbol" panose="05050102010706020507" pitchFamily="18" charset="2"/>
              <a:buChar char=""/>
            </a:pPr>
            <a:r>
              <a:rPr lang="ru-RU" dirty="0">
                <a:ea typeface="Calibri" panose="020F0502020204030204" pitchFamily="34" charset="0"/>
                <a:cs typeface="Sakkal Majalla"/>
              </a:rPr>
              <a:t>Мероприятия выполнены</a:t>
            </a:r>
            <a:endParaRPr lang="ru-RU" dirty="0">
              <a:ea typeface="Calibri" panose="020F0502020204030204" pitchFamily="34" charset="0"/>
              <a:cs typeface="Times New Roman" panose="02020603050405020304" pitchFamily="18" charset="0"/>
            </a:endParaRPr>
          </a:p>
          <a:p>
            <a:pPr marL="742950" lvl="1" indent="-285750" algn="just">
              <a:lnSpc>
                <a:spcPct val="115000"/>
              </a:lnSpc>
              <a:spcAft>
                <a:spcPts val="1000"/>
              </a:spcAft>
              <a:buFont typeface="Symbol" panose="05050102010706020507" pitchFamily="18" charset="2"/>
              <a:buChar char=""/>
            </a:pPr>
            <a:r>
              <a:rPr lang="ru-RU" dirty="0">
                <a:ea typeface="Calibri" panose="020F0502020204030204" pitchFamily="34" charset="0"/>
                <a:cs typeface="Sakkal Majalla"/>
              </a:rPr>
              <a:t>Результаты подтверждают, что контрольно-измерительные приборы подходят для своего назначения.</a:t>
            </a:r>
            <a:endParaRPr lang="ru-RU" dirty="0">
              <a:ea typeface="Calibri" panose="020F0502020204030204" pitchFamily="34" charset="0"/>
              <a:cs typeface="Times New Roman" panose="02020603050405020304" pitchFamily="18" charset="0"/>
            </a:endParaRPr>
          </a:p>
          <a:p>
            <a:pPr algn="just">
              <a:lnSpc>
                <a:spcPct val="115000"/>
              </a:lnSpc>
              <a:spcAft>
                <a:spcPts val="1000"/>
              </a:spcAft>
            </a:pPr>
            <a:r>
              <a:rPr lang="ru-RU" dirty="0">
                <a:ea typeface="Calibri" panose="020F0502020204030204" pitchFamily="34" charset="0"/>
                <a:cs typeface="Sakkal Majalla"/>
              </a:rPr>
              <a:t>	Обычно производитель инструмента дает инструкции относительно защиты устройства. Вы можете использовать их или ссылаться на </a:t>
            </a:r>
            <a:r>
              <a:rPr lang="ru-RU" dirty="0" smtClean="0">
                <a:ea typeface="Calibri" panose="020F0502020204030204" pitchFamily="34" charset="0"/>
                <a:cs typeface="Sakkal Majalla"/>
              </a:rPr>
              <a:t>них. Самый </a:t>
            </a:r>
            <a:r>
              <a:rPr lang="ru-RU" dirty="0">
                <a:ea typeface="Calibri" panose="020F0502020204030204" pitchFamily="34" charset="0"/>
                <a:cs typeface="Sakkal Majalla"/>
              </a:rPr>
              <a:t>простой пример - калибр штангенциркуля; он должен храниться в сумке, защищен от механических повреждений, таких как удары или </a:t>
            </a:r>
            <a:r>
              <a:rPr lang="ru-RU" dirty="0" smtClean="0">
                <a:ea typeface="Calibri" panose="020F0502020204030204" pitchFamily="34" charset="0"/>
                <a:cs typeface="Sakkal Majalla"/>
              </a:rPr>
              <a:t>тряска, необходимо </a:t>
            </a:r>
            <a:r>
              <a:rPr lang="ru-RU" dirty="0">
                <a:ea typeface="Calibri" panose="020F0502020204030204" pitchFamily="34" charset="0"/>
                <a:cs typeface="Sakkal Majalla"/>
              </a:rPr>
              <a:t>калибровать один раз в год. </a:t>
            </a:r>
            <a:endParaRPr lang="ru-RU" dirty="0">
              <a:ea typeface="Calibri" panose="020F0502020204030204" pitchFamily="34" charset="0"/>
              <a:cs typeface="Times New Roman" panose="02020603050405020304" pitchFamily="18" charset="0"/>
            </a:endParaRPr>
          </a:p>
          <a:p>
            <a:pPr algn="just">
              <a:lnSpc>
                <a:spcPct val="115000"/>
              </a:lnSpc>
              <a:spcAft>
                <a:spcPts val="1000"/>
              </a:spcAft>
            </a:pPr>
            <a:r>
              <a:rPr lang="ru-RU" dirty="0">
                <a:ea typeface="Calibri" panose="020F0502020204030204" pitchFamily="34" charset="0"/>
                <a:cs typeface="Sakkal Majalla"/>
              </a:rPr>
              <a:t>	Существует требование вести записи действий, предпринятых для обслуживания устройства. Документированная информация должна доказывать, что</a:t>
            </a:r>
            <a:r>
              <a:rPr lang="ru-RU" dirty="0">
                <a:ea typeface="Calibri" panose="020F0502020204030204" pitchFamily="34" charset="0"/>
                <a:cs typeface="Times New Roman" panose="02020603050405020304" pitchFamily="18" charset="0"/>
              </a:rPr>
              <a:t> </a:t>
            </a: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Сотрудники действительно обращаются с этим осторожно (обучение, инструкции)</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Sakkal Majalla"/>
              </a:rPr>
              <a:t>Калибровка раз в год (сертификат калибровки).</a:t>
            </a:r>
            <a:endParaRPr lang="ru-RU" dirty="0">
              <a:ea typeface="Calibri" panose="020F0502020204030204" pitchFamily="34" charset="0"/>
              <a:cs typeface="Times New Roman" panose="02020603050405020304" pitchFamily="18" charset="0"/>
            </a:endParaRPr>
          </a:p>
          <a:p>
            <a:pPr marL="285750" indent="-285750">
              <a:buFont typeface="Wingdings" panose="05000000000000000000" pitchFamily="2" charset="2"/>
              <a:buChar char="Ø"/>
            </a:pPr>
            <a:r>
              <a:rPr lang="ru-RU" dirty="0">
                <a:ea typeface="Calibri" panose="020F0502020204030204" pitchFamily="34" charset="0"/>
                <a:cs typeface="Sakkal Majalla"/>
              </a:rPr>
              <a:t>Результаты калибровки позволяют использовать манометр (сертификат калибровки).</a:t>
            </a:r>
            <a:endParaRPr lang="ru-RU" dirty="0"/>
          </a:p>
        </p:txBody>
      </p:sp>
    </p:spTree>
    <p:extLst>
      <p:ext uri="{BB962C8B-B14F-4D97-AF65-F5344CB8AC3E}">
        <p14:creationId xmlns:p14="http://schemas.microsoft.com/office/powerpoint/2010/main" val="324024699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73754" y="99000"/>
            <a:ext cx="2264146" cy="584775"/>
          </a:xfrm>
          <a:prstGeom prst="rect">
            <a:avLst/>
          </a:prstGeom>
        </p:spPr>
        <p:txBody>
          <a:bodyPr wrap="none">
            <a:spAutoFit/>
          </a:bodyPr>
          <a:lstStyle/>
          <a:p>
            <a:r>
              <a:rPr lang="ru-RU" sz="3200"/>
              <a:t>Калибровка</a:t>
            </a:r>
          </a:p>
        </p:txBody>
      </p:sp>
      <p:sp>
        <p:nvSpPr>
          <p:cNvPr id="6" name="Прямоугольник 5"/>
          <p:cNvSpPr/>
          <p:nvPr/>
        </p:nvSpPr>
        <p:spPr>
          <a:xfrm>
            <a:off x="88500" y="954000"/>
            <a:ext cx="5366300" cy="4693593"/>
          </a:xfrm>
          <a:prstGeom prst="rect">
            <a:avLst/>
          </a:prstGeom>
        </p:spPr>
        <p:txBody>
          <a:bodyPr wrap="square">
            <a:spAutoFit/>
          </a:bodyPr>
          <a:lstStyle/>
          <a:p>
            <a:pPr algn="just"/>
            <a:r>
              <a:rPr lang="ru-RU" sz="2300" dirty="0"/>
              <a:t>Калибровка - это сравнение точности прибора с известным стандартом - например, длину линейки A можно откалибровать, сравнив ее со стандартной линейкой B, длина которой известна и которая была протестирована и одобрена в соответствии с заранее определенным стандартом. Как только ссылка линейки A на стандарт известна и определена, линейка A откалибрована и может использоваться для измерения длины других объектов, например, выходных данных процесса. </a:t>
            </a:r>
            <a:endParaRPr lang="en-US" sz="2300" dirty="0">
              <a:ea typeface="Calibri" panose="020F0502020204030204" pitchFamily="34" charset="0"/>
              <a:cs typeface="Sakkal Majalla"/>
            </a:endParaRPr>
          </a:p>
        </p:txBody>
      </p:sp>
      <p:sp>
        <p:nvSpPr>
          <p:cNvPr id="2" name="Прямоугольник 1"/>
          <p:cNvSpPr/>
          <p:nvPr/>
        </p:nvSpPr>
        <p:spPr>
          <a:xfrm>
            <a:off x="6456000" y="6309000"/>
            <a:ext cx="6096000" cy="400110"/>
          </a:xfrm>
          <a:prstGeom prst="rect">
            <a:avLst/>
          </a:prstGeom>
        </p:spPr>
        <p:txBody>
          <a:bodyPr>
            <a:spAutoFit/>
          </a:bodyPr>
          <a:lstStyle/>
          <a:p>
            <a:r>
              <a:rPr lang="en-US" sz="1000"/>
              <a:t>http://ru.ellab.com/Admin/Public/getImage.ashx?Image=/Files/Images/Products/Calibration/Instrument-calibration.jpg&amp;width=1600&amp;compression=75&amp;resolution=72</a:t>
            </a:r>
            <a:endParaRPr lang="ru-RU" sz="1000" dirty="0"/>
          </a:p>
        </p:txBody>
      </p:sp>
      <p:pic>
        <p:nvPicPr>
          <p:cNvPr id="11266" name="Picture 2" descr="Instrument Calibration | Temperature Calibr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4800" y="954000"/>
            <a:ext cx="6694317" cy="460234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64305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000" y="234000"/>
            <a:ext cx="6886000" cy="6388416"/>
          </a:xfrm>
          <a:prstGeom prst="rect">
            <a:avLst/>
          </a:prstGeom>
        </p:spPr>
        <p:txBody>
          <a:bodyPr wrap="square">
            <a:spAutoFit/>
          </a:bodyPr>
          <a:lstStyle/>
          <a:p>
            <a:pPr algn="just">
              <a:lnSpc>
                <a:spcPct val="115000"/>
              </a:lnSpc>
            </a:pPr>
            <a:r>
              <a:rPr lang="ru-RU" sz="2100" dirty="0"/>
              <a:t>Калиброванные инструменты и оборудование необходимы для достижения целей в области качества и безопасности продукции, а также для обеспечения соответствия процессов их спецификациям. Продукты или услуги (или процессы реализации) имеют измеримые характеристики, которые необходимо контролировать, проверять или </a:t>
            </a:r>
            <a:r>
              <a:rPr lang="ru-RU" sz="2100" dirty="0" err="1"/>
              <a:t>валидировать</a:t>
            </a:r>
            <a:r>
              <a:rPr lang="ru-RU" sz="2100" dirty="0"/>
              <a:t>. Посредством набора операций, которые могут повлиять на работоспособность устройства и результаты его измерений, калибровка гарантирует, что измерительные устройства соответствуют требованиям их предполагаемого использования. Каждая единица контрольно-измерительного оборудования имеет несколько характеристик, которые определяют его производительность и влияние результатов, которые оно генерирует. Калибровка и набор операций гарантируют, что устройство будет соответствовать требованиям для предполагаемого использования.</a:t>
            </a:r>
          </a:p>
        </p:txBody>
      </p:sp>
      <p:sp>
        <p:nvSpPr>
          <p:cNvPr id="4" name="Прямоугольник 3"/>
          <p:cNvSpPr/>
          <p:nvPr/>
        </p:nvSpPr>
        <p:spPr>
          <a:xfrm>
            <a:off x="8796000" y="6507000"/>
            <a:ext cx="6096000" cy="230832"/>
          </a:xfrm>
          <a:prstGeom prst="rect">
            <a:avLst/>
          </a:prstGeom>
        </p:spPr>
        <p:txBody>
          <a:bodyPr>
            <a:spAutoFit/>
          </a:bodyPr>
          <a:lstStyle/>
          <a:p>
            <a:r>
              <a:rPr lang="en-US" sz="900"/>
              <a:t>https://media.americanlaboratory.com/m/20/article/178631-fig1.jpg</a:t>
            </a:r>
            <a:endParaRPr lang="ru-RU" sz="900" dirty="0"/>
          </a:p>
        </p:txBody>
      </p:sp>
      <p:pic>
        <p:nvPicPr>
          <p:cNvPr id="12290" name="Picture 2" descr="In-House Pipette Calibration: The Lean Way | American Laborato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07743" y="504000"/>
            <a:ext cx="5204243" cy="4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323969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6861000" y="6489000"/>
            <a:ext cx="7335000" cy="246221"/>
          </a:xfrm>
          <a:prstGeom prst="rect">
            <a:avLst/>
          </a:prstGeom>
        </p:spPr>
        <p:txBody>
          <a:bodyPr wrap="square">
            <a:spAutoFit/>
          </a:bodyPr>
          <a:lstStyle/>
          <a:p>
            <a:r>
              <a:rPr lang="en-US" sz="1000"/>
              <a:t>http://atlanticscale.wpengine.com/wp-content/uploads/2014/09/XPE-analytical-balance-pipette.jpg</a:t>
            </a:r>
            <a:endParaRPr lang="ru-RU" sz="1000" dirty="0"/>
          </a:p>
        </p:txBody>
      </p:sp>
      <p:sp>
        <p:nvSpPr>
          <p:cNvPr id="4" name="Прямоугольник 3"/>
          <p:cNvSpPr/>
          <p:nvPr/>
        </p:nvSpPr>
        <p:spPr>
          <a:xfrm>
            <a:off x="156000" y="324000"/>
            <a:ext cx="6566765" cy="5941114"/>
          </a:xfrm>
          <a:prstGeom prst="rect">
            <a:avLst/>
          </a:prstGeom>
        </p:spPr>
        <p:txBody>
          <a:bodyPr wrap="square">
            <a:spAutoFit/>
          </a:bodyPr>
          <a:lstStyle/>
          <a:p>
            <a:pPr algn="just">
              <a:lnSpc>
                <a:spcPct val="115000"/>
              </a:lnSpc>
              <a:spcAft>
                <a:spcPts val="1000"/>
              </a:spcAft>
            </a:pPr>
            <a:r>
              <a:rPr lang="ru-RU" sz="2400" dirty="0">
                <a:ea typeface="Calibri" panose="020F0502020204030204" pitchFamily="34" charset="0"/>
                <a:cs typeface="Sakkal Majalla"/>
              </a:rPr>
              <a:t>Эти действия обычно включают</a:t>
            </a:r>
            <a:endParaRPr lang="ru-RU" sz="2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300" dirty="0">
                <a:ea typeface="Calibri" panose="020F0502020204030204" pitchFamily="34" charset="0"/>
                <a:cs typeface="Sakkal Majalla"/>
              </a:rPr>
              <a:t>Действия по калибровке - набор действий, необходимых для подтверждения способности оборудования для мониторинга и измерения достигать намеченных результатов.</a:t>
            </a:r>
            <a:endParaRPr lang="ru-RU" sz="23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300" dirty="0">
                <a:ea typeface="Calibri" panose="020F0502020204030204" pitchFamily="34" charset="0"/>
                <a:cs typeface="Sakkal Majalla"/>
              </a:rPr>
              <a:t>Проверка - сравнение результатов теста с применимыми критериями.</a:t>
            </a:r>
            <a:endParaRPr lang="ru-RU" sz="23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300" dirty="0">
                <a:ea typeface="Calibri" panose="020F0502020204030204" pitchFamily="34" charset="0"/>
                <a:cs typeface="Sakkal Majalla"/>
              </a:rPr>
              <a:t>Необходимые настройки или ремонт в случае, если контрольно-измерительный прибор не отвечает его требованиям.</a:t>
            </a:r>
            <a:endParaRPr lang="ru-RU" sz="23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2300" dirty="0">
                <a:ea typeface="Calibri" panose="020F0502020204030204" pitchFamily="34" charset="0"/>
                <a:cs typeface="Sakkal Majalla"/>
              </a:rPr>
              <a:t>Последующая повторная калибровка - для повторной проверки</a:t>
            </a:r>
            <a:endParaRPr lang="ru-RU" sz="2300" dirty="0">
              <a:ea typeface="Calibri" panose="020F0502020204030204" pitchFamily="34" charset="0"/>
              <a:cs typeface="Times New Roman" panose="02020603050405020304" pitchFamily="18" charset="0"/>
            </a:endParaRPr>
          </a:p>
          <a:p>
            <a:pPr algn="just"/>
            <a:r>
              <a:rPr lang="ru-RU" sz="2300" dirty="0">
                <a:ea typeface="Calibri" panose="020F0502020204030204" pitchFamily="34" charset="0"/>
                <a:cs typeface="Sakkal Majalla"/>
              </a:rPr>
              <a:t>Маркировка - указание на то, что устройство одобрено для использования.</a:t>
            </a:r>
            <a:endParaRPr lang="ru-RU" sz="2300" dirty="0"/>
          </a:p>
        </p:txBody>
      </p:sp>
      <p:pic>
        <p:nvPicPr>
          <p:cNvPr id="13314" name="Picture 2" descr="Pipette Calibration Service | Atlantic Scale 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61000" y="459000"/>
            <a:ext cx="5265000" cy="5265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634017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p:txBody>
          <a:bodyPr/>
          <a:lstStyle/>
          <a:p>
            <a:pPr marL="0" indent="0">
              <a:buNone/>
            </a:pPr>
            <a:r>
              <a:rPr lang="ru-RU" dirty="0"/>
              <a:t> </a:t>
            </a:r>
          </a:p>
        </p:txBody>
      </p:sp>
      <p:sp>
        <p:nvSpPr>
          <p:cNvPr id="7" name="Прямоугольник 6"/>
          <p:cNvSpPr/>
          <p:nvPr/>
        </p:nvSpPr>
        <p:spPr>
          <a:xfrm>
            <a:off x="8436000" y="6531994"/>
            <a:ext cx="6096000" cy="230832"/>
          </a:xfrm>
          <a:prstGeom prst="rect">
            <a:avLst/>
          </a:prstGeom>
        </p:spPr>
        <p:txBody>
          <a:bodyPr>
            <a:spAutoFit/>
          </a:bodyPr>
          <a:lstStyle/>
          <a:p>
            <a:r>
              <a:rPr lang="en-US" sz="900"/>
              <a:t>https://tkc.by/upload/iblock/364/3648c8d2a2de427adbefb5aed1bda508.jpg</a:t>
            </a:r>
            <a:endParaRPr lang="ru-RU" sz="900" dirty="0"/>
          </a:p>
        </p:txBody>
      </p:sp>
      <p:sp>
        <p:nvSpPr>
          <p:cNvPr id="3" name="Прямоугольник 2"/>
          <p:cNvSpPr/>
          <p:nvPr/>
        </p:nvSpPr>
        <p:spPr>
          <a:xfrm>
            <a:off x="0" y="207185"/>
            <a:ext cx="6726000" cy="6555641"/>
          </a:xfrm>
          <a:prstGeom prst="rect">
            <a:avLst/>
          </a:prstGeom>
        </p:spPr>
        <p:txBody>
          <a:bodyPr wrap="square">
            <a:spAutoFit/>
          </a:bodyPr>
          <a:lstStyle/>
          <a:p>
            <a:pPr algn="just"/>
            <a:r>
              <a:rPr lang="ru-RU" sz="2100" dirty="0">
                <a:ea typeface="Calibri" panose="020F0502020204030204" pitchFamily="34" charset="0"/>
                <a:cs typeface="Sakkal Majalla"/>
              </a:rPr>
              <a:t>Калибровка инструментов, устройств для мониторинга и измерений должна быть прослеживаемой по заранее определенным критериям. Критерии могут быть международными или национальными эталонами, внутренними стандартами или заранее определенной и задокументированной основой, установленной производителем, потребителем или нормативным требованием. Это требование стандарта ISO 13485. При необходимости результаты калибровки должны соответствовать международным стандартам. Обычно (и эффективно) это достигается путем отправки устройств в сертифицированные калибровочные лаборатории, которые обладают знаниями и инструментами для выполнения, исправления, стандартизации и калибровки устройств в соответствии с международными стандартами. Когда калибровка выполняется внешне, организация получит документ с указанием стандарта, по которому были откалиброваны инструменты. Это свидетельство </a:t>
            </a:r>
            <a:r>
              <a:rPr lang="ru-RU" sz="2100" dirty="0" err="1">
                <a:ea typeface="Calibri" panose="020F0502020204030204" pitchFamily="34" charset="0"/>
                <a:cs typeface="Sakkal Majalla"/>
              </a:rPr>
              <a:t>прослеживаемости</a:t>
            </a:r>
            <a:r>
              <a:rPr lang="ru-RU" sz="2100" dirty="0">
                <a:ea typeface="Calibri" panose="020F0502020204030204" pitchFamily="34" charset="0"/>
                <a:cs typeface="Sakkal Majalla"/>
              </a:rPr>
              <a:t> к такому стандарту.</a:t>
            </a:r>
            <a:endParaRPr lang="ru-RU" sz="2100" dirty="0"/>
          </a:p>
        </p:txBody>
      </p:sp>
      <p:pic>
        <p:nvPicPr>
          <p:cNvPr id="14338" name="Picture 2" descr="Калибровка измерительных приборов (Calibration of Measure Instruments) -  TKC-МиСБоС"/>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6000" y="353964"/>
            <a:ext cx="5400000" cy="360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3114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11000" y="0"/>
            <a:ext cx="4621013" cy="828499"/>
          </a:xfrm>
        </p:spPr>
        <p:txBody>
          <a:bodyPr>
            <a:noAutofit/>
          </a:bodyPr>
          <a:lstStyle/>
          <a:p>
            <a:r>
              <a:rPr lang="en-US" sz="3600" dirty="0" smtClean="0"/>
              <a:t> </a:t>
            </a:r>
            <a:endParaRPr lang="ru-RU" sz="3600" dirty="0"/>
          </a:p>
        </p:txBody>
      </p:sp>
      <p:sp>
        <p:nvSpPr>
          <p:cNvPr id="4" name="Прямоугольник 3"/>
          <p:cNvSpPr/>
          <p:nvPr/>
        </p:nvSpPr>
        <p:spPr>
          <a:xfrm>
            <a:off x="0" y="401963"/>
            <a:ext cx="6861000" cy="6247864"/>
          </a:xfrm>
          <a:prstGeom prst="rect">
            <a:avLst/>
          </a:prstGeom>
        </p:spPr>
        <p:txBody>
          <a:bodyPr wrap="square">
            <a:spAutoFit/>
          </a:bodyPr>
          <a:lstStyle/>
          <a:p>
            <a:pPr algn="just"/>
            <a:r>
              <a:rPr lang="ru-RU" sz="2000" dirty="0" smtClean="0"/>
              <a:t>	Если </a:t>
            </a:r>
            <a:r>
              <a:rPr lang="ru-RU" sz="2000" dirty="0"/>
              <a:t>такие международные или национальные стандарты неприменимы, и организация выполняет калибровку в соответствии с независимыми или внутренними требованиями к калибровке, вы должны задокументировать эти требования к калибровке в качестве справочных. Если вы используете манометр, поставляемый заказчиком, для проверки характеристик детали, вам необходимо установить эталонную или эталонную деталь для калибровки прибора перед каждой партией. В этом случае это может быть продукт, одобренный заказчиком в качестве основного продукта. Проверив манометр, вы можете убедиться, что он соответствует назначению. Этот вопрос должен быть описан и задокументирован в процедуре (например, в инструкциях по тестированию детали). Инструкции поставщика или производителя могут служить требованиями к калибровке. Однако следует иметь в виду, что эти инструкции, если они используются в качестве требований к калибровке, должны контролироваться в соответствии с требованиями предыдущего пункта - Контроль документов.</a:t>
            </a:r>
          </a:p>
        </p:txBody>
      </p:sp>
      <p:pic>
        <p:nvPicPr>
          <p:cNvPr id="15362" name="Picture 2" descr="Поверка измерительных приборов"/>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71314" y="460721"/>
            <a:ext cx="5227705" cy="3012893"/>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7806000" y="6534411"/>
            <a:ext cx="6096000" cy="230832"/>
          </a:xfrm>
          <a:prstGeom prst="rect">
            <a:avLst/>
          </a:prstGeom>
        </p:spPr>
        <p:txBody>
          <a:bodyPr>
            <a:spAutoFit/>
          </a:bodyPr>
          <a:lstStyle/>
          <a:p>
            <a:r>
              <a:rPr lang="ru-RU" sz="900" dirty="0"/>
              <a:t>https://elektronchic.ru/wp-content/uploads/2020/06/poverka-izmeritelnyh-priborov.jpg</a:t>
            </a:r>
          </a:p>
        </p:txBody>
      </p:sp>
    </p:spTree>
    <p:extLst>
      <p:ext uri="{BB962C8B-B14F-4D97-AF65-F5344CB8AC3E}">
        <p14:creationId xmlns:p14="http://schemas.microsoft.com/office/powerpoint/2010/main" val="229339400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399425" y="6182473"/>
            <a:ext cx="4792575" cy="553998"/>
          </a:xfrm>
          <a:prstGeom prst="rect">
            <a:avLst/>
          </a:prstGeom>
        </p:spPr>
        <p:txBody>
          <a:bodyPr wrap="square">
            <a:spAutoFit/>
          </a:bodyPr>
          <a:lstStyle/>
          <a:p>
            <a:r>
              <a:rPr lang="en-US" sz="1000" dirty="0"/>
              <a:t>https://dpo-ilm.ru/media/uploads/%D0%9D%D0%BE%D0%B2%D0%BE%D1%81%D1%82%D0%B82/%D0%98%D0%B7%D0%BC%D0%B5%D1%80%D0%B5%D0%BD%D0%B8%D1%8F.jpg</a:t>
            </a:r>
            <a:endParaRPr lang="ru-RU" sz="1000" dirty="0"/>
          </a:p>
        </p:txBody>
      </p:sp>
      <p:sp>
        <p:nvSpPr>
          <p:cNvPr id="3" name="Прямоугольник 2"/>
          <p:cNvSpPr/>
          <p:nvPr/>
        </p:nvSpPr>
        <p:spPr>
          <a:xfrm>
            <a:off x="0" y="182882"/>
            <a:ext cx="6861000" cy="6553589"/>
          </a:xfrm>
          <a:prstGeom prst="rect">
            <a:avLst/>
          </a:prstGeom>
        </p:spPr>
        <p:txBody>
          <a:bodyPr wrap="square">
            <a:spAutoFit/>
          </a:bodyPr>
          <a:lstStyle/>
          <a:p>
            <a:pPr algn="just">
              <a:lnSpc>
                <a:spcPct val="115000"/>
              </a:lnSpc>
              <a:spcAft>
                <a:spcPts val="1000"/>
              </a:spcAft>
            </a:pPr>
            <a:r>
              <a:rPr lang="ru-RU" dirty="0">
                <a:ea typeface="Calibri" panose="020F0502020204030204" pitchFamily="34" charset="0"/>
                <a:cs typeface="Sakkal Majalla"/>
              </a:rPr>
              <a:t>Калибровка и ее проверка будут выполнены до первого использования контрольно-измерительного оборудования. Это гарантирует, что только откалиброванные и проверенные устройства использовались для проверки или подтверждения выходных данных процессов, сервисных действий или процессов. Это означает, что если вы представили манометр для измерения характеристик продукта, вы не можете использовать его, пока он не будет подвергнут калибровке (внутренней или внешней). Это вы подтверждаете, показывая, что дата калибровки предшествует дате первоначального использования. Если это новый манометр, убедитесь, что он уже откалиброван. Записи калибровки должны быть определены и поддерживаться. Записи должны охватывать следующие детали:</a:t>
            </a:r>
            <a:r>
              <a:rPr lang="ru-RU" sz="1400" dirty="0">
                <a:ea typeface="Calibri" panose="020F0502020204030204" pitchFamily="34" charset="0"/>
                <a:cs typeface="Times New Roman" panose="02020603050405020304" pitchFamily="18" charset="0"/>
              </a:rPr>
              <a:t> </a:t>
            </a: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Уникальный идентификатор тестируемого устройства.</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Sakkal Majalla"/>
              </a:rPr>
              <a:t>Описание всех измерений и калибровок, которые были выполнены для одного устройства.</a:t>
            </a:r>
            <a:endParaRPr lang="ru-RU" sz="1400" dirty="0">
              <a:ea typeface="Calibri" panose="020F0502020204030204" pitchFamily="34" charset="0"/>
              <a:cs typeface="Times New Roman" panose="02020603050405020304" pitchFamily="18" charset="0"/>
            </a:endParaRPr>
          </a:p>
          <a:p>
            <a:pPr algn="just"/>
            <a:r>
              <a:rPr lang="ru-RU" dirty="0">
                <a:ea typeface="Calibri" panose="020F0502020204030204" pitchFamily="34" charset="0"/>
                <a:cs typeface="Sakkal Majalla"/>
              </a:rPr>
              <a:t>Подробная информация об измерениях, то есть дата, место, условия (при необходимости), лицо, проводившее тесты, а также инструменты и оборудование, использованные во время измерений.</a:t>
            </a:r>
            <a:endParaRPr lang="ru-RU" dirty="0"/>
          </a:p>
        </p:txBody>
      </p:sp>
      <p:pic>
        <p:nvPicPr>
          <p:cNvPr id="16386" name="Picture 2" descr="Внесены изменения в закон об обеспечении единства измерени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1000" y="459000"/>
            <a:ext cx="4924425" cy="5448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354757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343192"/>
            <a:ext cx="11587457" cy="461665"/>
          </a:xfrm>
          <a:prstGeom prst="rect">
            <a:avLst/>
          </a:prstGeom>
        </p:spPr>
        <p:txBody>
          <a:bodyPr wrap="square">
            <a:spAutoFit/>
          </a:bodyPr>
          <a:lstStyle/>
          <a:p>
            <a:r>
              <a:rPr lang="ru-RU" sz="2400" dirty="0">
                <a:ea typeface="Calibri" panose="020F0502020204030204" pitchFamily="34" charset="0"/>
                <a:cs typeface="Sakkal Majalla"/>
              </a:rPr>
              <a:t>Контроль состояния ресурсов мониторинга и измерения</a:t>
            </a:r>
            <a:endParaRPr lang="ru-RU" sz="2400" dirty="0"/>
          </a:p>
        </p:txBody>
      </p:sp>
      <p:sp>
        <p:nvSpPr>
          <p:cNvPr id="4" name="Прямоугольник 3"/>
          <p:cNvSpPr/>
          <p:nvPr/>
        </p:nvSpPr>
        <p:spPr>
          <a:xfrm>
            <a:off x="89200" y="819000"/>
            <a:ext cx="12081000" cy="5255285"/>
          </a:xfrm>
          <a:prstGeom prst="rect">
            <a:avLst/>
          </a:prstGeom>
        </p:spPr>
        <p:txBody>
          <a:bodyPr wrap="square">
            <a:spAutoFit/>
          </a:bodyPr>
          <a:lstStyle/>
          <a:p>
            <a:pPr algn="just">
              <a:lnSpc>
                <a:spcPct val="115000"/>
              </a:lnSpc>
              <a:spcAft>
                <a:spcPts val="1000"/>
              </a:spcAft>
            </a:pPr>
            <a:r>
              <a:rPr lang="ru-RU" dirty="0">
                <a:ea typeface="Calibri" panose="020F0502020204030204" pitchFamily="34" charset="0"/>
                <a:cs typeface="Sakkal Majalla"/>
              </a:rPr>
              <a:t>Целью управления устройствами для мониторинга и измерения является предоставление информации и определение состояния оборудования для мониторинга и измерения - указание того, работает ли устройство для мониторинга и измерения.</a:t>
            </a:r>
            <a:endParaRPr lang="ru-RU" dirty="0">
              <a:ea typeface="Calibri" panose="020F0502020204030204" pitchFamily="34" charset="0"/>
              <a:cs typeface="Times New Roman" panose="02020603050405020304" pitchFamily="18" charset="0"/>
            </a:endParaRPr>
          </a:p>
          <a:p>
            <a:pPr marL="742950" lvl="1" indent="-28575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Откалиброван и разрешен к использованию</a:t>
            </a:r>
            <a:endParaRPr lang="ru-RU" dirty="0">
              <a:ea typeface="Calibri" panose="020F0502020204030204" pitchFamily="34" charset="0"/>
              <a:cs typeface="Times New Roman" panose="02020603050405020304" pitchFamily="18" charset="0"/>
            </a:endParaRPr>
          </a:p>
          <a:p>
            <a:pPr marL="742950" lvl="1" indent="-28575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Не откалиброван и не разрешен к использованию</a:t>
            </a:r>
            <a:endParaRPr lang="ru-RU" dirty="0">
              <a:ea typeface="Calibri" panose="020F0502020204030204" pitchFamily="34" charset="0"/>
              <a:cs typeface="Times New Roman" panose="02020603050405020304" pitchFamily="18" charset="0"/>
            </a:endParaRPr>
          </a:p>
          <a:p>
            <a:pPr marL="742950" lvl="1" indent="-285750" algn="just">
              <a:lnSpc>
                <a:spcPct val="115000"/>
              </a:lnSpc>
              <a:spcAft>
                <a:spcPts val="1000"/>
              </a:spcAft>
              <a:buFont typeface="Wingdings" panose="05000000000000000000" pitchFamily="2" charset="2"/>
              <a:buChar char=""/>
            </a:pPr>
            <a:r>
              <a:rPr lang="ru-RU" dirty="0">
                <a:ea typeface="Calibri" panose="020F0502020204030204" pitchFamily="34" charset="0"/>
                <a:cs typeface="Sakkal Majalla"/>
              </a:rPr>
              <a:t>Разрешены к использованию, но с ограничениями.</a:t>
            </a:r>
            <a:endParaRPr lang="ru-RU" dirty="0">
              <a:ea typeface="Calibri" panose="020F0502020204030204" pitchFamily="34" charset="0"/>
              <a:cs typeface="Times New Roman" panose="02020603050405020304" pitchFamily="18" charset="0"/>
            </a:endParaRPr>
          </a:p>
          <a:p>
            <a:pPr algn="just">
              <a:lnSpc>
                <a:spcPct val="115000"/>
              </a:lnSpc>
              <a:spcAft>
                <a:spcPts val="1000"/>
              </a:spcAft>
            </a:pPr>
            <a:r>
              <a:rPr lang="ru-RU" dirty="0">
                <a:ea typeface="Calibri" panose="020F0502020204030204" pitchFamily="34" charset="0"/>
                <a:cs typeface="Sakkal Majalla"/>
              </a:rPr>
              <a:t>	Система управления будет управлять инструментами по различным параметрам. При планировании управления оборудованием для мониторинга и измерения вы можете учитывать следующие аспекты (если применимо):</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Идентификация: оборудование для мониторинга и измерения должно быть идентифицировано, и статус калибровки должен относиться к этой идентификации. На практике минимум, которого ожидает стандарт ISO 13485, - это список оборудования для мониторинга и измерения, его идентификация и статус.</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Категория: попробуйте отсортировать устройства для мониторинга и измерения по типу семейства, то есть по использованию, ассортименту, отделу, процессу или продукту.</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Sakkal Majalla"/>
              </a:rPr>
              <a:t>Внешняя или внутренняя калибровка: определите для каждого устройства мониторинга и измерения его требования к внешней и внутренней калибровке</a:t>
            </a:r>
            <a:r>
              <a:rPr lang="ru-RU" dirty="0" smtClean="0">
                <a:ea typeface="Calibri" panose="020F0502020204030204" pitchFamily="34" charset="0"/>
                <a:cs typeface="Sakkal Majalla"/>
              </a:rPr>
              <a:t>.</a:t>
            </a:r>
            <a:endParaRPr lang="ru-RU"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8578603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324000"/>
            <a:ext cx="11970000" cy="6297621"/>
          </a:xfrm>
          <a:prstGeom prst="rect">
            <a:avLst/>
          </a:prstGeom>
        </p:spPr>
        <p:txBody>
          <a:bodyPr wrap="square">
            <a:spAutoFit/>
          </a:bodyPr>
          <a:lstStyle/>
          <a:p>
            <a:pPr marL="342900" lvl="0" indent="-342900" algn="just">
              <a:lnSpc>
                <a:spcPct val="115000"/>
              </a:lnSpc>
              <a:spcAft>
                <a:spcPts val="0"/>
              </a:spcAft>
              <a:buFont typeface="Wingdings" panose="05000000000000000000" pitchFamily="2" charset="2"/>
              <a:buChar char=""/>
            </a:pPr>
            <a:r>
              <a:rPr lang="ru-RU" sz="2200" dirty="0">
                <a:ea typeface="Calibri" panose="020F0502020204030204" pitchFamily="34" charset="0"/>
                <a:cs typeface="Sakkal Majalla"/>
              </a:rPr>
              <a:t>Местоположение: документ, где хранятся устройства для мониторинга и измерения и за которые они несут ответственность. Когда устройства для мониторинга и измерения используются более чем одной стороной в организации (например, разными отделами), рекомендуется управлять их местонахождением, чтобы обеспечить достаточную </a:t>
            </a:r>
            <a:r>
              <a:rPr lang="ru-RU" sz="2200" dirty="0" err="1">
                <a:ea typeface="Calibri" panose="020F0502020204030204" pitchFamily="34" charset="0"/>
                <a:cs typeface="Sakkal Majalla"/>
              </a:rPr>
              <a:t>прослеживаемость</a:t>
            </a:r>
            <a:r>
              <a:rPr lang="ru-RU" sz="2200" dirty="0">
                <a:ea typeface="Calibri" panose="020F0502020204030204" pitchFamily="34" charset="0"/>
                <a:cs typeface="Sakkal Majalla"/>
              </a:rPr>
              <a:t>.</a:t>
            </a:r>
            <a:endParaRPr lang="ru-RU" sz="22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200" dirty="0">
                <a:ea typeface="Calibri" panose="020F0502020204030204" pitchFamily="34" charset="0"/>
                <a:cs typeface="Sakkal Majalla"/>
              </a:rPr>
              <a:t>Интервал калибровки: определите для каждого устройства мониторинга и измерения свой интервал калибровки. Это может быть определено в соответствии с периодами времени или количеством использований; например, для каждых 100 партий устройство необходимо калибровать. Если вы не знаете, какой интервал, попробуйте поискать его в инструкции производителя. Это требование стандарта ISO 13485.</a:t>
            </a:r>
            <a:endParaRPr lang="ru-RU" sz="22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2200" dirty="0">
                <a:ea typeface="Calibri" panose="020F0502020204030204" pitchFamily="34" charset="0"/>
                <a:cs typeface="Sakkal Majalla"/>
              </a:rPr>
              <a:t>Состояние калибровки: указывает, откалибровано ли устройство и одобрено для использования, дисквалифицировано или одобрено для использования при определенных условиях.</a:t>
            </a:r>
            <a:endParaRPr lang="ru-RU" sz="2200" dirty="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ru-RU" sz="2200" dirty="0">
                <a:ea typeface="Calibri" panose="020F0502020204030204" pitchFamily="34" charset="0"/>
                <a:cs typeface="Sakkal Majalla"/>
              </a:rPr>
              <a:t>Владелец: вы можете получать от клиентов устройства для мониторинга и измерения или измерительные приборы для проведения измерений на специальных продуктах. В этом случае вы должны задокументировать их под имуществом, принадлежащим клиентам.</a:t>
            </a:r>
            <a:endParaRPr lang="ru-RU" sz="2200" dirty="0"/>
          </a:p>
        </p:txBody>
      </p:sp>
    </p:spTree>
    <p:extLst>
      <p:ext uri="{BB962C8B-B14F-4D97-AF65-F5344CB8AC3E}">
        <p14:creationId xmlns:p14="http://schemas.microsoft.com/office/powerpoint/2010/main" val="132812099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1000" y="189000"/>
            <a:ext cx="6840000" cy="6789038"/>
          </a:xfrm>
          <a:prstGeom prst="rect">
            <a:avLst/>
          </a:prstGeom>
        </p:spPr>
        <p:txBody>
          <a:bodyPr wrap="square">
            <a:spAutoFit/>
          </a:bodyPr>
          <a:lstStyle/>
          <a:p>
            <a:pPr algn="just">
              <a:lnSpc>
                <a:spcPct val="115000"/>
              </a:lnSpc>
              <a:spcAft>
                <a:spcPts val="1000"/>
              </a:spcAft>
            </a:pPr>
            <a:r>
              <a:rPr lang="ru-RU" dirty="0">
                <a:ea typeface="Calibri" panose="020F0502020204030204" pitchFamily="34" charset="0"/>
                <a:cs typeface="Sakkal Majalla"/>
              </a:rPr>
              <a:t>Основная идея - управлять списком вашего контрольно-измерительного оборудования. Выберите наиболее подходящий для вас </a:t>
            </a:r>
            <a:r>
              <a:rPr lang="ru-RU" dirty="0" smtClean="0">
                <a:ea typeface="Calibri" panose="020F0502020204030204" pitchFamily="34" charset="0"/>
                <a:cs typeface="Sakkal Majalla"/>
              </a:rPr>
              <a:t>способ. </a:t>
            </a:r>
            <a:r>
              <a:rPr lang="ru-RU" dirty="0">
                <a:ea typeface="Calibri" panose="020F0502020204030204" pitchFamily="34" charset="0"/>
                <a:cs typeface="Sakkal Majalla"/>
              </a:rPr>
              <a:t>Совет: Некоторые организации могут владеть множеством устройств контроля и измерения, которые никто не использует; эти устройства либо старые (были куплены предыдущими работодателями), либо больше не подходят для производства. Однако причина, по которой их всегда следует калибровать перед внешним аудитом, заключается в том, что стандартным требованием является то, что все устройства мониторинга и измерения в организации, связанные с реализацией, должны быть откалиброваны. </a:t>
            </a:r>
            <a:r>
              <a:rPr lang="ru-RU" dirty="0" smtClean="0">
                <a:ea typeface="Calibri" panose="020F0502020204030204" pitchFamily="34" charset="0"/>
                <a:cs typeface="Sakkal Majalla"/>
              </a:rPr>
              <a:t>Вот </a:t>
            </a:r>
            <a:r>
              <a:rPr lang="ru-RU" dirty="0">
                <a:ea typeface="Calibri" panose="020F0502020204030204" pitchFamily="34" charset="0"/>
                <a:cs typeface="Sakkal Majalla"/>
              </a:rPr>
              <a:t>мое предложение по работе с подобными устройствами: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Отделите использованные инструменты от неиспользованных.</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Sakkal Majalla"/>
              </a:rPr>
              <a:t>Для неиспользуемых определите состояние как непригодное для использования (не обязательно не откалиброванное).</a:t>
            </a:r>
            <a:endParaRPr lang="ru-RU" sz="1400" dirty="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ru-RU" dirty="0">
                <a:ea typeface="Calibri" panose="020F0502020204030204" pitchFamily="34" charset="0"/>
                <a:cs typeface="Sakkal Majalla"/>
              </a:rPr>
              <a:t>Оберните или упакуйте их таким образом, чтобы любое вмешательство или использование их было немедленно заметно</a:t>
            </a:r>
            <a:r>
              <a:rPr lang="ru-RU" dirty="0" smtClean="0">
                <a:ea typeface="Calibri" panose="020F0502020204030204" pitchFamily="34" charset="0"/>
                <a:cs typeface="Sakkal Majalla"/>
              </a:rPr>
              <a:t>.</a:t>
            </a:r>
          </a:p>
          <a:p>
            <a:pPr algn="just"/>
            <a:r>
              <a:rPr lang="ru-RU" dirty="0" smtClean="0"/>
              <a:t>Со </a:t>
            </a:r>
            <a:r>
              <a:rPr lang="ru-RU" dirty="0"/>
              <a:t>временем вы сможете сократить количество контрольно-измерительных устройств, не нарушая требований.</a:t>
            </a:r>
          </a:p>
          <a:p>
            <a:pPr algn="just"/>
            <a:endParaRPr lang="ru-RU" dirty="0"/>
          </a:p>
        </p:txBody>
      </p:sp>
      <p:pic>
        <p:nvPicPr>
          <p:cNvPr id="17412" name="Picture 4" descr="Измерительные системы – поверка средств измерений Саратов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1200" y="774000"/>
            <a:ext cx="5246602" cy="3825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7941000" y="6606582"/>
            <a:ext cx="6096000" cy="230832"/>
          </a:xfrm>
          <a:prstGeom prst="rect">
            <a:avLst/>
          </a:prstGeom>
        </p:spPr>
        <p:txBody>
          <a:bodyPr>
            <a:spAutoFit/>
          </a:bodyPr>
          <a:lstStyle/>
          <a:p>
            <a:r>
              <a:rPr lang="ru-RU" sz="900" dirty="0"/>
              <a:t>https://saratov.poverka.info/wp-content/uploads/2019/02/poverka-si-na-glavnuyu.png</a:t>
            </a:r>
          </a:p>
        </p:txBody>
      </p:sp>
    </p:spTree>
    <p:extLst>
      <p:ext uri="{BB962C8B-B14F-4D97-AF65-F5344CB8AC3E}">
        <p14:creationId xmlns:p14="http://schemas.microsoft.com/office/powerpoint/2010/main" val="193530061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59000" y="7935"/>
            <a:ext cx="4365000" cy="523220"/>
          </a:xfrm>
          <a:prstGeom prst="rect">
            <a:avLst/>
          </a:prstGeom>
        </p:spPr>
        <p:txBody>
          <a:bodyPr wrap="square">
            <a:spAutoFit/>
          </a:bodyPr>
          <a:lstStyle/>
          <a:p>
            <a:pPr algn="ctr"/>
            <a:r>
              <a:rPr lang="ru-RU" sz="2800" dirty="0"/>
              <a:t>Защита и профилактика</a:t>
            </a:r>
          </a:p>
        </p:txBody>
      </p:sp>
      <p:sp>
        <p:nvSpPr>
          <p:cNvPr id="2" name="Прямоугольник 1"/>
          <p:cNvSpPr/>
          <p:nvPr/>
        </p:nvSpPr>
        <p:spPr>
          <a:xfrm>
            <a:off x="111000" y="531155"/>
            <a:ext cx="6366394" cy="5958041"/>
          </a:xfrm>
          <a:prstGeom prst="rect">
            <a:avLst/>
          </a:prstGeom>
        </p:spPr>
        <p:txBody>
          <a:bodyPr wrap="square">
            <a:spAutoFit/>
          </a:bodyPr>
          <a:lstStyle/>
          <a:p>
            <a:pPr algn="just">
              <a:lnSpc>
                <a:spcPct val="115000"/>
              </a:lnSpc>
              <a:spcAft>
                <a:spcPts val="1000"/>
              </a:spcAft>
            </a:pPr>
            <a:r>
              <a:rPr lang="ru-RU" dirty="0">
                <a:ea typeface="Calibri" panose="020F0502020204030204" pitchFamily="34" charset="0"/>
                <a:cs typeface="Sakkal Majalla"/>
              </a:rPr>
              <a:t>Стандарт ISO 13485 особо требует, чтобы контрольно-измерительное оборудование было защищено от повреждений и ухудшения во время обращения, технического обслуживания и хранения. Целью этого требования является обеспечение условий и мер, которые сохранят и защитят оборудование для мониторинга и измерения и предотвратят условия, которые могут нанести вред оборудованию для мониторинга и измерения. Если это простой калибр, может быть достаточно пластиковой коробки в запертом шкафу. Но когда устройство является более чувствительным и более сложным, необходимо инициировать другие измерения. Имейте в виду, что основная цель защиты - не предотвратить появление царапин на поверхности, а защитить:</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Sakkal Majalla"/>
              </a:rPr>
              <a:t>Целостность и функциональность, в том числе ухудшение со временем.</a:t>
            </a:r>
            <a:endParaRPr lang="ru-RU" sz="1400" dirty="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ru-RU" dirty="0">
                <a:ea typeface="Calibri" panose="020F0502020204030204" pitchFamily="34" charset="0"/>
                <a:cs typeface="Sakkal Majalla"/>
              </a:rPr>
              <a:t>Статус калибровки - устройство должно быть защищено от любой причины, которая может изменить или повредить его статус калибровки.</a:t>
            </a:r>
            <a:endParaRPr lang="ru-RU" dirty="0"/>
          </a:p>
        </p:txBody>
      </p:sp>
      <p:pic>
        <p:nvPicPr>
          <p:cNvPr id="18434" name="Picture 2" descr="End Point Protection &amp;amp; Prevention for Social Engineering Attac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1250" y="458170"/>
            <a:ext cx="5889750" cy="4908125"/>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7716000" y="6365428"/>
            <a:ext cx="4720965" cy="369332"/>
          </a:xfrm>
          <a:prstGeom prst="rect">
            <a:avLst/>
          </a:prstGeom>
        </p:spPr>
        <p:txBody>
          <a:bodyPr wrap="square">
            <a:spAutoFit/>
          </a:bodyPr>
          <a:lstStyle/>
          <a:p>
            <a:r>
              <a:rPr lang="ru-RU" sz="900" dirty="0"/>
              <a:t>https://www.thegatewaydigital.com/wp-content/uploads/2020/07/End-Point-Protection-Prevention-for-Social-Engineering-Attacks_level-2-page.png</a:t>
            </a:r>
          </a:p>
        </p:txBody>
      </p:sp>
    </p:spTree>
    <p:extLst>
      <p:ext uri="{BB962C8B-B14F-4D97-AF65-F5344CB8AC3E}">
        <p14:creationId xmlns:p14="http://schemas.microsoft.com/office/powerpoint/2010/main" val="90788821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1000" y="234000"/>
            <a:ext cx="6300000" cy="6524863"/>
          </a:xfrm>
          <a:prstGeom prst="rect">
            <a:avLst/>
          </a:prstGeom>
        </p:spPr>
        <p:txBody>
          <a:bodyPr wrap="square">
            <a:spAutoFit/>
          </a:bodyPr>
          <a:lstStyle/>
          <a:p>
            <a:pPr algn="just"/>
            <a:r>
              <a:rPr lang="ru-RU" sz="2200" dirty="0">
                <a:ea typeface="Calibri" panose="020F0502020204030204" pitchFamily="34" charset="0"/>
                <a:cs typeface="Sakkal Majalla"/>
              </a:rPr>
              <a:t>При определении защиты вы должны ссылаться на параметры, которые могут повлиять на устройство и его статус калибровки, например, температура, влажность, транспортировка, работа или хранение. В некоторых случаях вы можете провести небольшой анализ рисков и выявить риски, связанные с оборудованием для мониторинга и измерения. Степень защиты зависит от самого устройства. Обычно производитель инструмента дает инструкции относительно защиты устройства. Вы можете перенести их в процедуру или сослаться на них. Если таких инструкций нет, вам следует связаться с производителем. В любом случае вы должны доказать способность защищать контрольно-измерительные устройства, их целостность и статус калибровки. Естественно, этот вопрос будет затронут в порядке управления контрольно-измерительной аппаратурой.</a:t>
            </a:r>
            <a:endParaRPr lang="ru-RU" sz="2200" dirty="0"/>
          </a:p>
        </p:txBody>
      </p:sp>
      <p:pic>
        <p:nvPicPr>
          <p:cNvPr id="19458" name="Picture 2" descr="Engineering vector png 4 » PNG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1629" y="414000"/>
            <a:ext cx="5535000" cy="5376859"/>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7671000" y="6507928"/>
            <a:ext cx="6096000" cy="246221"/>
          </a:xfrm>
          <a:prstGeom prst="rect">
            <a:avLst/>
          </a:prstGeom>
        </p:spPr>
        <p:txBody>
          <a:bodyPr>
            <a:spAutoFit/>
          </a:bodyPr>
          <a:lstStyle/>
          <a:p>
            <a:r>
              <a:rPr lang="ru-RU" sz="1000" dirty="0"/>
              <a:t>https://pngimage.net/wp-content/uploads/2018/05/engineering-vector-png-4.png</a:t>
            </a:r>
          </a:p>
        </p:txBody>
      </p:sp>
    </p:spTree>
    <p:extLst>
      <p:ext uri="{BB962C8B-B14F-4D97-AF65-F5344CB8AC3E}">
        <p14:creationId xmlns:p14="http://schemas.microsoft.com/office/powerpoint/2010/main" val="5779491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2000" y="234000"/>
            <a:ext cx="8704947" cy="523220"/>
          </a:xfrm>
          <a:prstGeom prst="rect">
            <a:avLst/>
          </a:prstGeom>
        </p:spPr>
        <p:txBody>
          <a:bodyPr wrap="none">
            <a:spAutoFit/>
          </a:bodyPr>
          <a:lstStyle/>
          <a:p>
            <a:r>
              <a:rPr lang="ru-RU" sz="2800" dirty="0" err="1">
                <a:ea typeface="Calibri" panose="020F0502020204030204" pitchFamily="34" charset="0"/>
                <a:cs typeface="Sakkal Majalla"/>
              </a:rPr>
              <a:t>Валидация</a:t>
            </a:r>
            <a:r>
              <a:rPr lang="ru-RU" sz="2800" dirty="0">
                <a:ea typeface="Calibri" panose="020F0502020204030204" pitchFamily="34" charset="0"/>
                <a:cs typeface="Sakkal Majalla"/>
              </a:rPr>
              <a:t> компьютерного программного обеспечения</a:t>
            </a:r>
            <a:endParaRPr lang="ru-RU" sz="2800" dirty="0"/>
          </a:p>
        </p:txBody>
      </p:sp>
      <p:sp>
        <p:nvSpPr>
          <p:cNvPr id="3" name="Прямоугольник 2"/>
          <p:cNvSpPr/>
          <p:nvPr/>
        </p:nvSpPr>
        <p:spPr>
          <a:xfrm>
            <a:off x="92000" y="757220"/>
            <a:ext cx="11970000" cy="5861092"/>
          </a:xfrm>
          <a:prstGeom prst="rect">
            <a:avLst/>
          </a:prstGeom>
        </p:spPr>
        <p:txBody>
          <a:bodyPr wrap="square">
            <a:spAutoFit/>
          </a:bodyPr>
          <a:lstStyle/>
          <a:p>
            <a:pPr algn="just">
              <a:lnSpc>
                <a:spcPct val="115000"/>
              </a:lnSpc>
              <a:spcAft>
                <a:spcPts val="1000"/>
              </a:spcAft>
            </a:pPr>
            <a:r>
              <a:rPr lang="ru-RU" dirty="0">
                <a:ea typeface="Calibri" panose="020F0502020204030204" pitchFamily="34" charset="0"/>
                <a:cs typeface="Sakkal Majalla"/>
              </a:rPr>
              <a:t>Стандарт ISO 13485 требует, чтобы компьютеры или автоматизированные системы обработки данных, которые используются для измерения и мониторинга результатов процессов и продуктов, прошли </a:t>
            </a:r>
            <a:r>
              <a:rPr lang="ru-RU" dirty="0" err="1">
                <a:ea typeface="Calibri" panose="020F0502020204030204" pitchFamily="34" charset="0"/>
                <a:cs typeface="Sakkal Majalla"/>
              </a:rPr>
              <a:t>валидацию</a:t>
            </a:r>
            <a:r>
              <a:rPr lang="ru-RU" dirty="0">
                <a:ea typeface="Calibri" panose="020F0502020204030204" pitchFamily="34" charset="0"/>
                <a:cs typeface="Sakkal Majalla"/>
              </a:rPr>
              <a:t> до их первоначального использования. Производитель медицинского устройства несет ответственность за то, чтобы программное обеспечение:</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Проверено в соответствии с документированной процедурой.</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Sakkal Majalla"/>
              </a:rPr>
              <a:t>Дадут надежные результаты</a:t>
            </a:r>
            <a:endParaRPr lang="ru-RU" sz="1400" dirty="0">
              <a:ea typeface="Calibri" panose="020F0502020204030204" pitchFamily="34" charset="0"/>
              <a:cs typeface="Times New Roman" panose="02020603050405020304" pitchFamily="18" charset="0"/>
            </a:endParaRPr>
          </a:p>
          <a:p>
            <a:pPr algn="just"/>
            <a:r>
              <a:rPr lang="ru-RU" dirty="0">
                <a:ea typeface="Calibri" panose="020F0502020204030204" pitchFamily="34" charset="0"/>
                <a:cs typeface="Sakkal Majalla"/>
              </a:rPr>
              <a:t>	Изготовитель должен подтвердить это программное обеспечение для использования по назначению в соответствии с определенным процессом. </a:t>
            </a:r>
            <a:r>
              <a:rPr lang="ru-RU" dirty="0" err="1">
                <a:ea typeface="Calibri" panose="020F0502020204030204" pitchFamily="34" charset="0"/>
                <a:cs typeface="Sakkal Majalla"/>
              </a:rPr>
              <a:t>Валидация</a:t>
            </a:r>
            <a:r>
              <a:rPr lang="ru-RU" dirty="0">
                <a:ea typeface="Calibri" panose="020F0502020204030204" pitchFamily="34" charset="0"/>
                <a:cs typeface="Sakkal Majalla"/>
              </a:rPr>
              <a:t> программного обеспечения - это важный инструмент, используемый для обеспечения того, чтобы на результаты, полученные от программного обеспечения во время мониторинга и измерений, можно было положиться для публикации результатов процесса или медицинского устройства для использования. </a:t>
            </a:r>
            <a:r>
              <a:rPr lang="ru-RU" dirty="0" err="1">
                <a:ea typeface="Calibri" panose="020F0502020204030204" pitchFamily="34" charset="0"/>
                <a:cs typeface="Sakkal Majalla"/>
              </a:rPr>
              <a:t>Валидация</a:t>
            </a:r>
            <a:r>
              <a:rPr lang="ru-RU" dirty="0">
                <a:ea typeface="Calibri" panose="020F0502020204030204" pitchFamily="34" charset="0"/>
                <a:cs typeface="Sakkal Majalla"/>
              </a:rPr>
              <a:t> программного обеспечения осуществляется посредством серии действий и задач, которые планируются и выполняются на различных этапах жизненного цикла разработки программного обеспечения и гарантируют, что программное обеспечение достигает своих целей в отношении его предполагаемого </a:t>
            </a:r>
            <a:r>
              <a:rPr lang="ru-RU" dirty="0" smtClean="0">
                <a:ea typeface="Calibri" panose="020F0502020204030204" pitchFamily="34" charset="0"/>
                <a:cs typeface="Sakkal Majalla"/>
              </a:rPr>
              <a:t>использования. </a:t>
            </a:r>
            <a:r>
              <a:rPr lang="ru-RU" dirty="0" smtClean="0"/>
              <a:t>В </a:t>
            </a:r>
            <a:r>
              <a:rPr lang="ru-RU" dirty="0"/>
              <a:t>случае оборудования для мониторинга и измерения </a:t>
            </a:r>
            <a:r>
              <a:rPr lang="ru-RU" dirty="0" err="1"/>
              <a:t>валидация</a:t>
            </a:r>
            <a:r>
              <a:rPr lang="ru-RU" dirty="0"/>
              <a:t> должна продемонстрировать, что:</a:t>
            </a:r>
          </a:p>
          <a:p>
            <a:pPr marL="285750" lvl="0" indent="-285750">
              <a:buFont typeface="Wingdings" panose="05000000000000000000" pitchFamily="2" charset="2"/>
              <a:buChar char="Ø"/>
            </a:pPr>
            <a:r>
              <a:rPr lang="ru-RU" dirty="0"/>
              <a:t>Расчеты соответствуют их спецификациям.</a:t>
            </a:r>
          </a:p>
          <a:p>
            <a:pPr marL="285750" lvl="0" indent="-285750">
              <a:buFont typeface="Wingdings" panose="05000000000000000000" pitchFamily="2" charset="2"/>
              <a:buChar char="Ø"/>
            </a:pPr>
            <a:r>
              <a:rPr lang="ru-RU" dirty="0"/>
              <a:t>Правильные операции (сбор данных и расчеты) выполняются программным обеспечением в правильные моменты времени.</a:t>
            </a:r>
          </a:p>
          <a:p>
            <a:pPr marL="285750" lvl="0" indent="-285750">
              <a:buFont typeface="Wingdings" panose="05000000000000000000" pitchFamily="2" charset="2"/>
              <a:buChar char="Ø"/>
            </a:pPr>
            <a:r>
              <a:rPr lang="ru-RU" dirty="0"/>
              <a:t>Результаты интерпретируются правильно</a:t>
            </a:r>
          </a:p>
          <a:p>
            <a:pPr marL="285750" indent="-285750">
              <a:buFont typeface="Wingdings" panose="05000000000000000000" pitchFamily="2" charset="2"/>
              <a:buChar char="Ø"/>
            </a:pPr>
            <a:r>
              <a:rPr lang="ru-RU" dirty="0"/>
              <a:t>Правильные данные сохраняются</a:t>
            </a:r>
          </a:p>
        </p:txBody>
      </p:sp>
    </p:spTree>
    <p:extLst>
      <p:ext uri="{BB962C8B-B14F-4D97-AF65-F5344CB8AC3E}">
        <p14:creationId xmlns:p14="http://schemas.microsoft.com/office/powerpoint/2010/main" val="187216166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11000" y="369000"/>
            <a:ext cx="6210000" cy="6109365"/>
          </a:xfrm>
          <a:prstGeom prst="rect">
            <a:avLst/>
          </a:prstGeom>
        </p:spPr>
        <p:txBody>
          <a:bodyPr wrap="square">
            <a:spAutoFit/>
          </a:bodyPr>
          <a:lstStyle/>
          <a:p>
            <a:pPr algn="just"/>
            <a:r>
              <a:rPr lang="ru-RU" sz="2300" dirty="0">
                <a:ea typeface="Calibri" panose="020F0502020204030204" pitchFamily="34" charset="0"/>
                <a:cs typeface="Sakkal Majalla"/>
              </a:rPr>
              <a:t>Тема проверки программного обеспечения подробно обсуждается в предыдущем разделе «Проверка программного обеспечения, используемого при реализации медицинского устройства», где вас проинструктируют и посоветуют, как подойти к этой проблеме. Пожалуйста, обратитесь к этому разделу, потому что принципы проверки программного обеспечения для реализации медицинского устройства и программного обеспечения, используемого для мониторинга и измерения, почти одинаковы. Единственное отличие состоит в том, что риски, связанные с </a:t>
            </a:r>
            <a:r>
              <a:rPr lang="ru-RU" sz="2300" dirty="0" err="1">
                <a:ea typeface="Calibri" panose="020F0502020204030204" pitchFamily="34" charset="0"/>
                <a:cs typeface="Sakkal Majalla"/>
              </a:rPr>
              <a:t>валидацией</a:t>
            </a:r>
            <a:r>
              <a:rPr lang="ru-RU" sz="2300" dirty="0">
                <a:ea typeface="Calibri" panose="020F0502020204030204" pitchFamily="34" charset="0"/>
                <a:cs typeface="Sakkal Majalla"/>
              </a:rPr>
              <a:t> программного обеспечения, используемого для мониторинга и измерения, должны учитывать влияние на способность продукта соответствовать спецификациям.</a:t>
            </a:r>
            <a:endParaRPr lang="ru-RU" sz="2300" dirty="0"/>
          </a:p>
        </p:txBody>
      </p:sp>
      <p:pic>
        <p:nvPicPr>
          <p:cNvPr id="20482" name="Picture 2" descr="Специальность Программное обеспечение информационных технологи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2914" y="504000"/>
            <a:ext cx="5760000" cy="35520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8931000" y="6472251"/>
            <a:ext cx="6096000" cy="230832"/>
          </a:xfrm>
          <a:prstGeom prst="rect">
            <a:avLst/>
          </a:prstGeom>
        </p:spPr>
        <p:txBody>
          <a:bodyPr>
            <a:spAutoFit/>
          </a:bodyPr>
          <a:lstStyle/>
          <a:p>
            <a:r>
              <a:rPr lang="ru-RU" sz="900" dirty="0"/>
              <a:t>http://budny.by/Portals/0/EasyDNNnews/555/5552014032it.jpg</a:t>
            </a:r>
          </a:p>
        </p:txBody>
      </p:sp>
    </p:spTree>
    <p:extLst>
      <p:ext uri="{BB962C8B-B14F-4D97-AF65-F5344CB8AC3E}">
        <p14:creationId xmlns:p14="http://schemas.microsoft.com/office/powerpoint/2010/main" val="21685696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324000"/>
            <a:ext cx="12081000" cy="6148350"/>
          </a:xfrm>
          <a:prstGeom prst="rect">
            <a:avLst/>
          </a:prstGeom>
        </p:spPr>
        <p:txBody>
          <a:bodyPr wrap="square">
            <a:spAutoFit/>
          </a:bodyPr>
          <a:lstStyle/>
          <a:p>
            <a:pPr algn="just">
              <a:lnSpc>
                <a:spcPct val="115000"/>
              </a:lnSpc>
              <a:spcAft>
                <a:spcPts val="1000"/>
              </a:spcAft>
            </a:pPr>
            <a:r>
              <a:rPr lang="ru-RU" dirty="0">
                <a:ea typeface="Calibri" panose="020F0502020204030204" pitchFamily="34" charset="0"/>
                <a:cs typeface="Sakkal Majalla"/>
              </a:rPr>
              <a:t>Но тем не менее, давайте рассмотрим принципы:</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Контекст и область </a:t>
            </a:r>
            <a:r>
              <a:rPr lang="ru-RU" dirty="0" err="1">
                <a:ea typeface="Calibri" panose="020F0502020204030204" pitchFamily="34" charset="0"/>
                <a:cs typeface="Sakkal Majalla"/>
              </a:rPr>
              <a:t>валидации</a:t>
            </a:r>
            <a:r>
              <a:rPr lang="ru-RU" dirty="0">
                <a:ea typeface="Calibri" panose="020F0502020204030204" pitchFamily="34" charset="0"/>
                <a:cs typeface="Sakkal Majalla"/>
              </a:rPr>
              <a:t> программного обеспечения в этом  разделе - Управление оборудованием для мониторинга и измерения относится к программному обеспечению, которое используется для управления процессами мониторинга и измерения, выходными данными процесса и условиями рабочей среды. По сути, каждое программное обеспечение для контроля и измерения результатов процесса или продуктов, которое используется в системе менеджмента качества, независимо от того, разработано ли оно собственными силами производителем устройства, разработано подрядчиком или приобретено как готовая система, является обязательным. включены в эти требования. С каким типом контрольно-измерительного оборудования мы можем столкнуться?</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Symbol" panose="05050102010706020507" pitchFamily="18" charset="2"/>
              <a:buChar char=""/>
            </a:pPr>
            <a:r>
              <a:rPr lang="ru-RU" dirty="0">
                <a:ea typeface="Calibri" panose="020F0502020204030204" pitchFamily="34" charset="0"/>
                <a:cs typeface="Sakkal Majalla"/>
              </a:rPr>
              <a:t>Точные инструменты (программные приложения), которые измеряют и отслеживают характеристики продукта, а также записывают и анализируют данные в деталях.</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Symbol" panose="05050102010706020507" pitchFamily="18" charset="2"/>
              <a:buChar char=""/>
            </a:pPr>
            <a:r>
              <a:rPr lang="ru-RU" dirty="0">
                <a:ea typeface="Calibri" panose="020F0502020204030204" pitchFamily="34" charset="0"/>
                <a:cs typeface="Sakkal Majalla"/>
              </a:rPr>
              <a:t>Контрольно-измерительное оборудование, использующее программное обеспечение для анализа результатов.</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Цели и задачи </a:t>
            </a:r>
            <a:r>
              <a:rPr lang="ru-RU" dirty="0" err="1">
                <a:ea typeface="Calibri" panose="020F0502020204030204" pitchFamily="34" charset="0"/>
                <a:cs typeface="Sakkal Majalla"/>
              </a:rPr>
              <a:t>валидации</a:t>
            </a:r>
            <a:r>
              <a:rPr lang="ru-RU" dirty="0">
                <a:ea typeface="Calibri" panose="020F0502020204030204" pitchFamily="34" charset="0"/>
                <a:cs typeface="Sakkal Majalla"/>
              </a:rPr>
              <a:t> программного обеспечения:</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Symbol" panose="05050102010706020507" pitchFamily="18" charset="2"/>
              <a:buChar char=""/>
            </a:pPr>
            <a:r>
              <a:rPr lang="ru-RU" dirty="0">
                <a:ea typeface="Calibri" panose="020F0502020204030204" pitchFamily="34" charset="0"/>
                <a:cs typeface="Sakkal Majalla"/>
              </a:rPr>
              <a:t>Обеспечение соответствия оригинального программного обеспечения, используемого для мониторинга и измерений, всем его спецификациям.</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Symbol" panose="05050102010706020507" pitchFamily="18" charset="2"/>
              <a:buChar char=""/>
            </a:pPr>
            <a:r>
              <a:rPr lang="ru-RU" dirty="0">
                <a:ea typeface="Calibri" panose="020F0502020204030204" pitchFamily="34" charset="0"/>
                <a:cs typeface="Sakkal Majalla"/>
              </a:rPr>
              <a:t>Демонстрация того, что все завершенные программные функции, функциональные возможности, части или компоненты соответствуют всему документированному программному обеспечению и системным требованиям.</a:t>
            </a:r>
            <a:endParaRPr lang="ru-RU" dirty="0">
              <a:ea typeface="Calibri" panose="020F0502020204030204" pitchFamily="34" charset="0"/>
              <a:cs typeface="Times New Roman" panose="02020603050405020304" pitchFamily="18" charset="0"/>
            </a:endParaRPr>
          </a:p>
          <a:p>
            <a:pPr algn="just"/>
            <a:r>
              <a:rPr lang="ru-RU" dirty="0" smtClean="0">
                <a:ea typeface="Calibri" panose="020F0502020204030204" pitchFamily="34" charset="0"/>
                <a:cs typeface="Sakkal Majalla"/>
              </a:rPr>
              <a:t>Снижение </a:t>
            </a:r>
            <a:r>
              <a:rPr lang="ru-RU" dirty="0">
                <a:ea typeface="Calibri" panose="020F0502020204030204" pitchFamily="34" charset="0"/>
                <a:cs typeface="Sakkal Majalla"/>
              </a:rPr>
              <a:t>проблем с качеством или безопасностью и связанных с ними затрат за счет уменьшения потребности в изменениях в системе менеджмента качества и программного обеспечения и за счет уменьшения необходимости проверки каждой последующей версии программного обеспечения.</a:t>
            </a:r>
            <a:endParaRPr lang="ru-RU" dirty="0"/>
          </a:p>
        </p:txBody>
      </p:sp>
    </p:spTree>
    <p:extLst>
      <p:ext uri="{BB962C8B-B14F-4D97-AF65-F5344CB8AC3E}">
        <p14:creationId xmlns:p14="http://schemas.microsoft.com/office/powerpoint/2010/main" val="42694897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71000" y="99000"/>
            <a:ext cx="3297249" cy="523220"/>
          </a:xfrm>
          <a:prstGeom prst="rect">
            <a:avLst/>
          </a:prstGeom>
        </p:spPr>
        <p:txBody>
          <a:bodyPr wrap="none">
            <a:spAutoFit/>
          </a:bodyPr>
          <a:lstStyle/>
          <a:p>
            <a:r>
              <a:rPr lang="ru-RU" sz="2800" dirty="0">
                <a:ea typeface="Calibri" panose="020F0502020204030204" pitchFamily="34" charset="0"/>
                <a:cs typeface="Sakkal Majalla"/>
              </a:rPr>
              <a:t>Ссылка на ISO 10012</a:t>
            </a:r>
            <a:endParaRPr lang="ru-RU" sz="2800" dirty="0"/>
          </a:p>
        </p:txBody>
      </p:sp>
      <p:pic>
        <p:nvPicPr>
          <p:cNvPr id="21506" name="Picture 2" descr="Iso 10012 Logo [ Download - Logo - icon ] png svg"/>
          <p:cNvPicPr>
            <a:picLocks noChangeAspect="1" noChangeArrowheads="1"/>
          </p:cNvPicPr>
          <p:nvPr/>
        </p:nvPicPr>
        <p:blipFill rotWithShape="1">
          <a:blip r:embed="rId2">
            <a:extLst>
              <a:ext uri="{28A0092B-C50C-407E-A947-70E740481C1C}">
                <a14:useLocalDpi xmlns:a14="http://schemas.microsoft.com/office/drawing/2010/main" val="0"/>
              </a:ext>
            </a:extLst>
          </a:blip>
          <a:srcRect t="799" b="20945"/>
          <a:stretch/>
        </p:blipFill>
        <p:spPr bwMode="auto">
          <a:xfrm>
            <a:off x="7086000" y="626277"/>
            <a:ext cx="4721786" cy="508499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201000" y="642163"/>
            <a:ext cx="6345000" cy="5519460"/>
          </a:xfrm>
          <a:prstGeom prst="rect">
            <a:avLst/>
          </a:prstGeom>
        </p:spPr>
        <p:txBody>
          <a:bodyPr wrap="square">
            <a:spAutoFit/>
          </a:bodyPr>
          <a:lstStyle/>
          <a:p>
            <a:pPr algn="just">
              <a:lnSpc>
                <a:spcPct val="115000"/>
              </a:lnSpc>
              <a:spcAft>
                <a:spcPts val="1000"/>
              </a:spcAft>
            </a:pPr>
            <a:r>
              <a:rPr lang="ru-RU" sz="2000" dirty="0">
                <a:ea typeface="Calibri" panose="020F0502020204030204" pitchFamily="34" charset="0"/>
                <a:cs typeface="Sakkal Majalla"/>
              </a:rPr>
              <a:t>Стандарт ISO 13485 отсылает нас к ISO 10012. Этот стандарт содержит общие требования и руководство по управлению процессами измерения и метрологическому подтверждению измерительного оборудования, используемого для поддержки и демонстрации соответствия метрологическим требованиям. Основные цели стандарта ISO 10012:</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Создать систему управления измерениями для планирования, внедрения и управления процессами и действиями мониторинга и измерения.</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2000" dirty="0">
                <a:ea typeface="Calibri" panose="020F0502020204030204" pitchFamily="34" charset="0"/>
                <a:cs typeface="Sakkal Majalla"/>
              </a:rPr>
              <a:t>Определите уровень контроля, необходимый для эффективного выполнения внедрения.</a:t>
            </a:r>
            <a:endParaRPr lang="ru-RU" sz="1600" dirty="0">
              <a:ea typeface="Calibri" panose="020F0502020204030204" pitchFamily="34" charset="0"/>
              <a:cs typeface="Times New Roman" panose="02020603050405020304" pitchFamily="18" charset="0"/>
            </a:endParaRPr>
          </a:p>
          <a:p>
            <a:pPr algn="just"/>
            <a:r>
              <a:rPr lang="ru-RU" sz="2000" dirty="0">
                <a:ea typeface="Calibri" panose="020F0502020204030204" pitchFamily="34" charset="0"/>
                <a:cs typeface="Sakkal Majalla"/>
              </a:rPr>
              <a:t>	Необязательно, чтобы вы внедряли стандарт ISO 10012, но рекомендуется обращаться к нему при планировании действий по мониторингу и измерениям.</a:t>
            </a:r>
            <a:endParaRPr lang="ru-RU" sz="2000" dirty="0"/>
          </a:p>
        </p:txBody>
      </p:sp>
      <p:sp>
        <p:nvSpPr>
          <p:cNvPr id="6" name="Прямоугольник 5"/>
          <p:cNvSpPr/>
          <p:nvPr/>
        </p:nvSpPr>
        <p:spPr>
          <a:xfrm>
            <a:off x="8526000" y="6489000"/>
            <a:ext cx="6096000" cy="230832"/>
          </a:xfrm>
          <a:prstGeom prst="rect">
            <a:avLst/>
          </a:prstGeom>
        </p:spPr>
        <p:txBody>
          <a:bodyPr>
            <a:spAutoFit/>
          </a:bodyPr>
          <a:lstStyle/>
          <a:p>
            <a:r>
              <a:rPr lang="ru-RU" sz="900" dirty="0"/>
              <a:t>https://iconape.com/wp-content/files/ia/274856/png/iso-10012-logo.png</a:t>
            </a:r>
          </a:p>
        </p:txBody>
      </p:sp>
    </p:spTree>
    <p:extLst>
      <p:ext uri="{BB962C8B-B14F-4D97-AF65-F5344CB8AC3E}">
        <p14:creationId xmlns:p14="http://schemas.microsoft.com/office/powerpoint/2010/main" val="6047450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11000" y="250780"/>
            <a:ext cx="7284430" cy="523220"/>
          </a:xfrm>
          <a:prstGeom prst="rect">
            <a:avLst/>
          </a:prstGeom>
        </p:spPr>
        <p:txBody>
          <a:bodyPr wrap="none">
            <a:spAutoFit/>
          </a:bodyPr>
          <a:lstStyle/>
          <a:p>
            <a:r>
              <a:rPr lang="ru-RU" sz="2800" dirty="0"/>
              <a:t>Какие типы документов мы можем встретить?</a:t>
            </a:r>
          </a:p>
        </p:txBody>
      </p:sp>
      <p:sp>
        <p:nvSpPr>
          <p:cNvPr id="5" name="Прямоугольник 4"/>
          <p:cNvSpPr/>
          <p:nvPr/>
        </p:nvSpPr>
        <p:spPr>
          <a:xfrm>
            <a:off x="111000" y="774000"/>
            <a:ext cx="11967486" cy="5791329"/>
          </a:xfrm>
          <a:prstGeom prst="rect">
            <a:avLst/>
          </a:prstGeom>
        </p:spPr>
        <p:txBody>
          <a:bodyPr wrap="square">
            <a:spAutoFit/>
          </a:bodyPr>
          <a:lstStyle/>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Процедура, описывающая, как техническое обслуживание оборудования для мониторинга и измерений осуществляется в организации.</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Особые инструкции по обслуживанию конкретного оборудования для мониторинга и измерения (интервалы калибровки, хранения, разрешения на использование и т. Д.)</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Процедуры и инструкции для управления и выполнения калибровок как снаружи, так и внутри компании.</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Конкретные инструкции по использованию специального оборудования для мониторинга и измерения.</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Конкретные инструкции по тестированию, относящиеся к выходным данным процесса или процессам, которые описывают, что должно быть измерено, когда, как и каковы соответствующие критерии (на этот тип инструкций можно ссылаться из плана качества)</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Инструкции о том, как действовать, если оборудование для мониторинга и измерения обнаружено дефектным или несоответствующим.</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2000" dirty="0">
                <a:ea typeface="Calibri" panose="020F0502020204030204" pitchFamily="34" charset="0"/>
                <a:cs typeface="Sakkal Majalla"/>
              </a:rPr>
              <a:t>Процедуры проверки применения компьютерного программного обеспечения, используемого для мониторинга и измерения требований.</a:t>
            </a:r>
            <a:endParaRPr lang="ru-RU" sz="1600" dirty="0">
              <a:ea typeface="Calibri" panose="020F0502020204030204" pitchFamily="34" charset="0"/>
              <a:cs typeface="Times New Roman" panose="02020603050405020304" pitchFamily="18" charset="0"/>
            </a:endParaRPr>
          </a:p>
          <a:p>
            <a:pPr algn="just"/>
            <a:r>
              <a:rPr lang="ru-RU" sz="2000" dirty="0" smtClean="0">
                <a:ea typeface="Calibri" panose="020F0502020204030204" pitchFamily="34" charset="0"/>
                <a:cs typeface="Sakkal Majalla"/>
              </a:rPr>
              <a:t>Имейте </a:t>
            </a:r>
            <a:r>
              <a:rPr lang="ru-RU" sz="2000" dirty="0">
                <a:ea typeface="Calibri" panose="020F0502020204030204" pitchFamily="34" charset="0"/>
                <a:cs typeface="Sakkal Majalla"/>
              </a:rPr>
              <a:t>в виду, что вы можете включать документацию других типов, например инструкции по работе или тестированию.</a:t>
            </a:r>
            <a:endParaRPr lang="ru-RU" sz="2000" dirty="0"/>
          </a:p>
        </p:txBody>
      </p:sp>
    </p:spTree>
    <p:extLst>
      <p:ext uri="{BB962C8B-B14F-4D97-AF65-F5344CB8AC3E}">
        <p14:creationId xmlns:p14="http://schemas.microsoft.com/office/powerpoint/2010/main" val="5816221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11000" y="324000"/>
            <a:ext cx="11901000" cy="6138091"/>
          </a:xfrm>
          <a:prstGeom prst="rect">
            <a:avLst/>
          </a:prstGeom>
        </p:spPr>
        <p:txBody>
          <a:bodyPr wrap="square">
            <a:spAutoFit/>
          </a:bodyPr>
          <a:lstStyle/>
          <a:p>
            <a:pPr algn="just">
              <a:lnSpc>
                <a:spcPct val="115000"/>
              </a:lnSpc>
              <a:spcAft>
                <a:spcPts val="1000"/>
              </a:spcAft>
            </a:pPr>
            <a:r>
              <a:rPr lang="ru-RU" sz="2200" dirty="0">
                <a:ea typeface="Calibri" panose="020F0502020204030204" pitchFamily="34" charset="0"/>
                <a:cs typeface="Sakkal Majalla"/>
              </a:rPr>
              <a:t>С какими типами записей мы можем столкнуться?</a:t>
            </a:r>
            <a:endParaRPr lang="ru-RU" sz="22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200" dirty="0">
                <a:ea typeface="Calibri" panose="020F0502020204030204" pitchFamily="34" charset="0"/>
                <a:cs typeface="Sakkal Majalla"/>
              </a:rPr>
              <a:t>Списки одобренного, дисквалифицированного, внешнего или внутреннего оборудования для мониторинга и измерения, используемого производителем для контроля, мониторинга и измерения результатов процесса и продукции.</a:t>
            </a:r>
            <a:endParaRPr lang="ru-RU" sz="22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200" dirty="0">
                <a:ea typeface="Calibri" panose="020F0502020204030204" pitchFamily="34" charset="0"/>
                <a:cs typeface="Sakkal Majalla"/>
              </a:rPr>
              <a:t>Записи с подробной информацией об оборудовании для мониторинга и измерения: идентификация, модель, использование, серийный номер и т. Д.</a:t>
            </a:r>
            <a:endParaRPr lang="ru-RU" sz="22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200" dirty="0">
                <a:ea typeface="Calibri" panose="020F0502020204030204" pitchFamily="34" charset="0"/>
                <a:cs typeface="Sakkal Majalla"/>
              </a:rPr>
              <a:t>Записи о внутренней или внешней калибровке, включая результаты измерений.</a:t>
            </a:r>
            <a:endParaRPr lang="ru-RU" sz="22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200" dirty="0">
                <a:ea typeface="Calibri" panose="020F0502020204030204" pitchFamily="34" charset="0"/>
                <a:cs typeface="Sakkal Majalla"/>
              </a:rPr>
              <a:t>Сертификаты контрольно-измерительных приборов в соответствии с определенными стандартами.</a:t>
            </a:r>
            <a:endParaRPr lang="ru-RU" sz="22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200" dirty="0">
                <a:ea typeface="Calibri" panose="020F0502020204030204" pitchFamily="34" charset="0"/>
                <a:cs typeface="Sakkal Majalla"/>
              </a:rPr>
              <a:t>Списки одобренных лабораторий для калибровки контрольно-измерительных приборов (в конечном итоге могут быть включены в список одобренных поставщиков)</a:t>
            </a:r>
            <a:endParaRPr lang="ru-RU" sz="22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200" dirty="0">
                <a:ea typeface="Calibri" panose="020F0502020204030204" pitchFamily="34" charset="0"/>
                <a:cs typeface="Sakkal Majalla"/>
              </a:rPr>
              <a:t>Записи об обслуживании и техническом обслуживании устройств для мониторинга и измерения, включая ремонт или регулировку. </a:t>
            </a:r>
            <a:endParaRPr lang="ru-RU" sz="22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endParaRPr lang="ru-RU" sz="2200" dirty="0" smtClean="0">
              <a:ea typeface="Calibri" panose="020F0502020204030204" pitchFamily="34" charset="0"/>
              <a:cs typeface="Sakkal Majalla"/>
            </a:endParaRPr>
          </a:p>
          <a:p>
            <a:pPr algn="just"/>
            <a:r>
              <a:rPr lang="ru-RU" sz="2200" dirty="0" smtClean="0">
                <a:ea typeface="Calibri" panose="020F0502020204030204" pitchFamily="34" charset="0"/>
                <a:cs typeface="Sakkal Majalla"/>
              </a:rPr>
              <a:t>Записи</a:t>
            </a:r>
            <a:r>
              <a:rPr lang="ru-RU" sz="2200" dirty="0">
                <a:ea typeface="Calibri" panose="020F0502020204030204" pitchFamily="34" charset="0"/>
                <a:cs typeface="Sakkal Majalla"/>
              </a:rPr>
              <a:t>, указывающие на достоверность предыдущих результатов измерений</a:t>
            </a:r>
            <a:endParaRPr lang="ru-RU" sz="2200" dirty="0"/>
          </a:p>
        </p:txBody>
      </p:sp>
    </p:spTree>
    <p:extLst>
      <p:ext uri="{BB962C8B-B14F-4D97-AF65-F5344CB8AC3E}">
        <p14:creationId xmlns:p14="http://schemas.microsoft.com/office/powerpoint/2010/main" val="78643595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6978713" y="6505007"/>
            <a:ext cx="5213287" cy="253916"/>
          </a:xfrm>
          <a:prstGeom prst="rect">
            <a:avLst/>
          </a:prstGeom>
        </p:spPr>
        <p:txBody>
          <a:bodyPr wrap="none">
            <a:spAutoFit/>
          </a:bodyPr>
          <a:lstStyle/>
          <a:p>
            <a:r>
              <a:rPr lang="en-US" sz="1050"/>
              <a:t>https://www.etq.com/app/uploads/2016/10/etq-risk-management-tools-min-1500x938.jpg</a:t>
            </a:r>
            <a:endParaRPr lang="ru-RU" sz="1050" dirty="0"/>
          </a:p>
        </p:txBody>
      </p:sp>
      <p:sp>
        <p:nvSpPr>
          <p:cNvPr id="2" name="Прямоугольник 1"/>
          <p:cNvSpPr/>
          <p:nvPr/>
        </p:nvSpPr>
        <p:spPr>
          <a:xfrm>
            <a:off x="2686" y="273558"/>
            <a:ext cx="12039000" cy="6231449"/>
          </a:xfrm>
          <a:prstGeom prst="rect">
            <a:avLst/>
          </a:prstGeom>
        </p:spPr>
        <p:txBody>
          <a:bodyPr wrap="square">
            <a:spAutoFit/>
          </a:bodyPr>
          <a:lstStyle/>
          <a:p>
            <a:pPr algn="just">
              <a:lnSpc>
                <a:spcPct val="115000"/>
              </a:lnSpc>
              <a:spcAft>
                <a:spcPts val="1000"/>
              </a:spcAft>
            </a:pPr>
            <a:r>
              <a:rPr lang="ru-RU" dirty="0">
                <a:ea typeface="Calibri" panose="020F0502020204030204" pitchFamily="34" charset="0"/>
                <a:cs typeface="Sakkal Majalla"/>
              </a:rPr>
              <a:t>Я хотел бы подробнее рассказать о внутренней или внешней калибровке. Записи о калибровке и свидетельства того, что устройства для мониторинга и измерения соответствуют их требованиям, должны рассматриваться как записи о качестве и будут передаваться для управления записями, как требуется в предыдущем пункте - Управление записями. Записи о калибровке должны содержать следующую информацию (если необходимо или применимо):</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Описание и уникальная идентификация оборудования, включая информацию для его идентификации, такую </a:t>
            </a:r>
            <a:r>
              <a:rPr lang="ru-RU" dirty="0">
                <a:ea typeface="Calibri" panose="020F0502020204030204" pitchFamily="34" charset="0"/>
                <a:cs typeface="Times New Roman" panose="02020603050405020304" pitchFamily="18" charset="0"/>
              </a:rPr>
              <a:t>​​</a:t>
            </a:r>
            <a:r>
              <a:rPr lang="ru-RU" dirty="0">
                <a:ea typeface="Calibri" panose="020F0502020204030204" pitchFamily="34" charset="0"/>
                <a:cs typeface="Bahnschrift Light" panose="020B0502040204020203" pitchFamily="34" charset="0"/>
              </a:rPr>
              <a:t>как</a:t>
            </a:r>
            <a:r>
              <a:rPr lang="ru-RU" dirty="0">
                <a:ea typeface="Calibri" panose="020F0502020204030204" pitchFamily="34" charset="0"/>
                <a:cs typeface="Sakkal Majalla"/>
              </a:rPr>
              <a:t> </a:t>
            </a:r>
            <a:r>
              <a:rPr lang="ru-RU" dirty="0">
                <a:ea typeface="Calibri" panose="020F0502020204030204" pitchFamily="34" charset="0"/>
                <a:cs typeface="Bahnschrift Light" panose="020B0502040204020203" pitchFamily="34" charset="0"/>
              </a:rPr>
              <a:t>произв</a:t>
            </a:r>
            <a:r>
              <a:rPr lang="ru-RU" dirty="0">
                <a:ea typeface="Calibri" panose="020F0502020204030204" pitchFamily="34" charset="0"/>
                <a:cs typeface="Sakkal Majalla"/>
              </a:rPr>
              <a:t>одитель, тип, модель, серийный номер и т. Д.</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Дата, когда действие было выполнено и завершено.</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Интервал, необходимый для калибровки. Этот интервал будет использован для планирования следующего теста.</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В случае, если для калибровки требуется процедура или протокол, это будет упомянуто.</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Список всех калибровочных сертификатов и отчетов, а также других соответствующих документов.</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Максимально допустимые погрешности, если применимо. Они могут быть определены лицом, выполняющим калибровку, или со ссылкой на спецификацию производителя измерительного оборудования.</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Соответствующие условия окружающей среды для калибровки.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Идентификация человека, проводившего тест. Здесь вы можете указать компетентность человека.</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Результаты калибровки, полученные после проведения работ. Если это необходимо, результаты будут сравниваться с результатом перед любой регулировкой, модификацией или ремонтом.</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Подробная информация о любом проведенном обслуживании, таком как регулировка, ремонт или модификации.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Заявление о любых исправлениях, если это необходимо.</a:t>
            </a:r>
            <a:endParaRPr lang="ru-RU" sz="1400" dirty="0">
              <a:ea typeface="Calibri" panose="020F0502020204030204" pitchFamily="34" charset="0"/>
              <a:cs typeface="Times New Roman" panose="02020603050405020304" pitchFamily="18" charset="0"/>
            </a:endParaRPr>
          </a:p>
          <a:p>
            <a:pPr marL="285750" indent="-285750">
              <a:buFont typeface="Wingdings" panose="05000000000000000000" pitchFamily="2" charset="2"/>
              <a:buChar char="Ø"/>
            </a:pPr>
            <a:r>
              <a:rPr lang="ru-RU" dirty="0" smtClean="0">
                <a:ea typeface="Calibri" panose="020F0502020204030204" pitchFamily="34" charset="0"/>
                <a:cs typeface="Sakkal Majalla"/>
              </a:rPr>
              <a:t>Свидетельство </a:t>
            </a:r>
            <a:r>
              <a:rPr lang="ru-RU" dirty="0" err="1">
                <a:ea typeface="Calibri" panose="020F0502020204030204" pitchFamily="34" charset="0"/>
                <a:cs typeface="Sakkal Majalla"/>
              </a:rPr>
              <a:t>прослеживаемости</a:t>
            </a:r>
            <a:r>
              <a:rPr lang="ru-RU" dirty="0">
                <a:ea typeface="Calibri" panose="020F0502020204030204" pitchFamily="34" charset="0"/>
                <a:cs typeface="Sakkal Majalla"/>
              </a:rPr>
              <a:t> результатов калибровки.</a:t>
            </a:r>
            <a:endParaRPr lang="ru-RU" dirty="0"/>
          </a:p>
        </p:txBody>
      </p:sp>
    </p:spTree>
    <p:extLst>
      <p:ext uri="{BB962C8B-B14F-4D97-AF65-F5344CB8AC3E}">
        <p14:creationId xmlns:p14="http://schemas.microsoft.com/office/powerpoint/2010/main" val="286291187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12A1E4A6-7EB5-43F2-AECE-2CE164D79456}"/>
              </a:ext>
            </a:extLst>
          </p:cNvPr>
          <p:cNvSpPr>
            <a:spLocks noGrp="1"/>
          </p:cNvSpPr>
          <p:nvPr>
            <p:ph type="title"/>
          </p:nvPr>
        </p:nvSpPr>
        <p:spPr>
          <a:xfrm>
            <a:off x="770800" y="137040"/>
            <a:ext cx="10515600" cy="1325563"/>
          </a:xfrm>
        </p:spPr>
        <p:txBody>
          <a:bodyPr>
            <a:normAutofit fontScale="90000"/>
          </a:bodyPr>
          <a:lstStyle/>
          <a:p>
            <a:r>
              <a:rPr lang="ru-RU" sz="5300" dirty="0"/>
              <a:t>Использованная литература.</a:t>
            </a:r>
            <a:r>
              <a:rPr lang="ru-RU" sz="5400" dirty="0"/>
              <a:t/>
            </a:r>
            <a:br>
              <a:rPr lang="ru-RU" sz="5400" dirty="0"/>
            </a:br>
            <a:endParaRPr lang="ru-RU" sz="5400" dirty="0"/>
          </a:p>
        </p:txBody>
      </p:sp>
      <p:sp>
        <p:nvSpPr>
          <p:cNvPr id="5" name="Объект 4">
            <a:extLst>
              <a:ext uri="{FF2B5EF4-FFF2-40B4-BE49-F238E27FC236}">
                <a16:creationId xmlns="" xmlns:a16="http://schemas.microsoft.com/office/drawing/2014/main" id="{4E5203F6-9308-471D-930E-01AB4FE482F3}"/>
              </a:ext>
            </a:extLst>
          </p:cNvPr>
          <p:cNvSpPr>
            <a:spLocks noGrp="1"/>
          </p:cNvSpPr>
          <p:nvPr>
            <p:ph idx="1"/>
          </p:nvPr>
        </p:nvSpPr>
        <p:spPr>
          <a:xfrm>
            <a:off x="201000" y="954000"/>
            <a:ext cx="9360000" cy="5454000"/>
          </a:xfrm>
        </p:spPr>
        <p:txBody>
          <a:bodyPr numCol="2">
            <a:normAutofit/>
          </a:bodyPr>
          <a:lstStyle/>
          <a:p>
            <a:pPr marL="514350" lvl="0" indent="-514350">
              <a:buFont typeface="+mj-lt"/>
              <a:buAutoNum type="arabicParenR"/>
            </a:pPr>
            <a:r>
              <a:rPr lang="ru-RU" sz="2000" dirty="0"/>
              <a:t>«Биомедицинская инженерия. Проблемы и перспективы», Г.Н. </a:t>
            </a:r>
            <a:r>
              <a:rPr lang="ru-RU" sz="2000" dirty="0" err="1"/>
              <a:t>Пахарьков</a:t>
            </a:r>
            <a:r>
              <a:rPr lang="ru-RU" sz="2000" dirty="0"/>
              <a:t>. Российская Федерация, 2011год.</a:t>
            </a:r>
          </a:p>
          <a:p>
            <a:pPr marL="514350" lvl="0" indent="-514350">
              <a:buFont typeface="+mj-lt"/>
              <a:buAutoNum type="arabicParenR"/>
            </a:pPr>
            <a:r>
              <a:rPr lang="ru-RU" sz="2000" dirty="0"/>
              <a:t>«Международные стандарты аккредитации медицинских организаций», Яковлева И.Н, </a:t>
            </a:r>
            <a:r>
              <a:rPr lang="ru-RU" sz="2000" dirty="0" err="1"/>
              <a:t>Балкизов</a:t>
            </a:r>
            <a:r>
              <a:rPr lang="ru-RU" sz="2000" dirty="0"/>
              <a:t> </a:t>
            </a:r>
            <a:r>
              <a:rPr lang="ru-RU" sz="2000" dirty="0" err="1"/>
              <a:t>Залим</a:t>
            </a:r>
            <a:r>
              <a:rPr lang="ru-RU" sz="2000" dirty="0"/>
              <a:t> </a:t>
            </a:r>
            <a:r>
              <a:rPr lang="ru-RU" sz="2000" dirty="0" err="1"/>
              <a:t>Замирович</a:t>
            </a:r>
            <a:r>
              <a:rPr lang="ru-RU" sz="2000" dirty="0"/>
              <a:t>, Новиков П.И. РФ-2013</a:t>
            </a:r>
          </a:p>
          <a:p>
            <a:pPr marL="514350" lvl="0" indent="-514350">
              <a:buFont typeface="+mj-lt"/>
              <a:buAutoNum type="arabicParenR"/>
            </a:pPr>
            <a:r>
              <a:rPr lang="en-US" sz="2000" dirty="0"/>
              <a:t>ISO 13485 - the Quality Management System for Medical Devices: Understanding Quality, Risk and Design Control, </a:t>
            </a:r>
            <a:r>
              <a:rPr lang="en-US" sz="2000" dirty="0" err="1"/>
              <a:t>Mr</a:t>
            </a:r>
            <a:r>
              <a:rPr lang="en-US" sz="2000" dirty="0"/>
              <a:t> Brendan Cooper.  Paperback – April 14, 2017</a:t>
            </a:r>
            <a:endParaRPr lang="ru-RU" sz="2000" dirty="0"/>
          </a:p>
          <a:p>
            <a:pPr marL="514350" lvl="0" indent="-514350">
              <a:buFont typeface="+mj-lt"/>
              <a:buAutoNum type="arabicParenR"/>
            </a:pPr>
            <a:r>
              <a:rPr lang="en-US" sz="2000" dirty="0"/>
              <a:t>Medical Device Quality Assurance and Regulatory Compliance, Richard C. Fries, Published September 19, 2019.</a:t>
            </a:r>
            <a:endParaRPr lang="ru-RU" sz="2000" dirty="0"/>
          </a:p>
        </p:txBody>
      </p:sp>
      <p:sp>
        <p:nvSpPr>
          <p:cNvPr id="2" name="Прямоугольник 1"/>
          <p:cNvSpPr/>
          <p:nvPr/>
        </p:nvSpPr>
        <p:spPr>
          <a:xfrm>
            <a:off x="8751000" y="6414300"/>
            <a:ext cx="6096000" cy="261610"/>
          </a:xfrm>
          <a:prstGeom prst="rect">
            <a:avLst/>
          </a:prstGeom>
        </p:spPr>
        <p:txBody>
          <a:bodyPr>
            <a:spAutoFit/>
          </a:bodyPr>
          <a:lstStyle/>
          <a:p>
            <a:r>
              <a:rPr lang="en-US" sz="1050"/>
              <a:t>https://www.computerhope.com/jargon/r/reference.jpg</a:t>
            </a:r>
            <a:endParaRPr lang="ru-RU" sz="1050" dirty="0"/>
          </a:p>
        </p:txBody>
      </p:sp>
      <p:pic>
        <p:nvPicPr>
          <p:cNvPr id="23554" name="Picture 2" descr="What is a Refer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9900" y="685584"/>
            <a:ext cx="4961700" cy="5725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233795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a:extLst>
              <a:ext uri="{FF2B5EF4-FFF2-40B4-BE49-F238E27FC236}">
                <a16:creationId xmlns="" xmlns:a16="http://schemas.microsoft.com/office/drawing/2014/main" id="{8E7EAC4F-4CA6-4923-B32A-5AC1D764DEB0}"/>
              </a:ext>
            </a:extLst>
          </p:cNvPr>
          <p:cNvSpPr>
            <a:spLocks noGrp="1"/>
          </p:cNvSpPr>
          <p:nvPr>
            <p:ph type="ctrTitle"/>
          </p:nvPr>
        </p:nvSpPr>
        <p:spPr>
          <a:xfrm>
            <a:off x="-1350597" y="2550288"/>
            <a:ext cx="9855000" cy="1687998"/>
          </a:xfrm>
        </p:spPr>
        <p:txBody>
          <a:bodyPr>
            <a:normAutofit fontScale="90000"/>
          </a:bodyPr>
          <a:lstStyle/>
          <a:p>
            <a:r>
              <a:rPr lang="ru-RU" sz="8800" dirty="0" smtClean="0">
                <a:solidFill>
                  <a:srgbClr val="2191C9"/>
                </a:solidFill>
              </a:rPr>
              <a:t>СПАСИБО ЗА ВНИМАНИЕ</a:t>
            </a:r>
            <a:endParaRPr lang="ru-RU" sz="8800" dirty="0">
              <a:solidFill>
                <a:srgbClr val="2191C9"/>
              </a:solidFill>
            </a:endParaRPr>
          </a:p>
        </p:txBody>
      </p:sp>
      <p:sp>
        <p:nvSpPr>
          <p:cNvPr id="11" name="Подзаголовок 10">
            <a:extLst>
              <a:ext uri="{FF2B5EF4-FFF2-40B4-BE49-F238E27FC236}">
                <a16:creationId xmlns="" xmlns:a16="http://schemas.microsoft.com/office/drawing/2014/main" id="{AF29B94B-341B-4130-A56C-69AFAE243B10}"/>
              </a:ext>
            </a:extLst>
          </p:cNvPr>
          <p:cNvSpPr>
            <a:spLocks noGrp="1"/>
          </p:cNvSpPr>
          <p:nvPr>
            <p:ph type="subTitle" idx="1"/>
          </p:nvPr>
        </p:nvSpPr>
        <p:spPr>
          <a:xfrm>
            <a:off x="393528" y="3039401"/>
            <a:ext cx="6705000" cy="1191681"/>
          </a:xfrm>
        </p:spPr>
        <p:txBody>
          <a:bodyPr/>
          <a:lstStyle/>
          <a:p>
            <a:pPr algn="l"/>
            <a:r>
              <a:rPr lang="ru-RU" dirty="0" smtClean="0"/>
              <a:t> </a:t>
            </a:r>
            <a:endParaRPr lang="en-US" dirty="0"/>
          </a:p>
        </p:txBody>
      </p:sp>
      <p:sp>
        <p:nvSpPr>
          <p:cNvPr id="13" name="Прямоугольник 12">
            <a:extLst>
              <a:ext uri="{FF2B5EF4-FFF2-40B4-BE49-F238E27FC236}">
                <a16:creationId xmlns="" xmlns:a16="http://schemas.microsoft.com/office/drawing/2014/main" id="{F7CFC1E0-04B4-4DF4-880F-E699422B9A4B}"/>
              </a:ext>
            </a:extLst>
          </p:cNvPr>
          <p:cNvSpPr/>
          <p:nvPr/>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a:extLst>
              <a:ext uri="{FF2B5EF4-FFF2-40B4-BE49-F238E27FC236}">
                <a16:creationId xmlns="" xmlns:a16="http://schemas.microsoft.com/office/drawing/2014/main" id="{5A8F3379-E67C-4B72-84CA-BF535167ECA6}"/>
              </a:ext>
            </a:extLst>
          </p:cNvPr>
          <p:cNvSpPr/>
          <p:nvPr/>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5" name="Группа 14">
            <a:extLst>
              <a:ext uri="{FF2B5EF4-FFF2-40B4-BE49-F238E27FC236}">
                <a16:creationId xmlns="" xmlns:a16="http://schemas.microsoft.com/office/drawing/2014/main" id="{007CF127-4088-463B-9FF9-7846F45FB650}"/>
              </a:ext>
            </a:extLst>
          </p:cNvPr>
          <p:cNvGrpSpPr/>
          <p:nvPr/>
        </p:nvGrpSpPr>
        <p:grpSpPr>
          <a:xfrm>
            <a:off x="9347250" y="37980"/>
            <a:ext cx="2844750" cy="286020"/>
            <a:chOff x="9347250" y="37980"/>
            <a:chExt cx="2844750" cy="286020"/>
          </a:xfrm>
        </p:grpSpPr>
        <p:sp>
          <p:nvSpPr>
            <p:cNvPr id="16" name="Прямоугольник 15">
              <a:extLst>
                <a:ext uri="{FF2B5EF4-FFF2-40B4-BE49-F238E27FC236}">
                  <a16:creationId xmlns="" xmlns:a16="http://schemas.microsoft.com/office/drawing/2014/main" id="{C820479F-3D54-4A8D-B7C0-FD8BAB64BB3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Блок-схема: объединение 16">
              <a:extLst>
                <a:ext uri="{FF2B5EF4-FFF2-40B4-BE49-F238E27FC236}">
                  <a16:creationId xmlns="" xmlns:a16="http://schemas.microsoft.com/office/drawing/2014/main" id="{B582E1CD-4706-48AF-9A34-9F54D5177C5D}"/>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8" name="Группа 17">
            <a:extLst>
              <a:ext uri="{FF2B5EF4-FFF2-40B4-BE49-F238E27FC236}">
                <a16:creationId xmlns="" xmlns:a16="http://schemas.microsoft.com/office/drawing/2014/main" id="{71A15713-6F86-4436-A01D-BCBAAEEBBD1B}"/>
              </a:ext>
            </a:extLst>
          </p:cNvPr>
          <p:cNvGrpSpPr/>
          <p:nvPr/>
        </p:nvGrpSpPr>
        <p:grpSpPr>
          <a:xfrm>
            <a:off x="-35250" y="6583500"/>
            <a:ext cx="2844750" cy="274500"/>
            <a:chOff x="-35250" y="6583500"/>
            <a:chExt cx="2844750" cy="274500"/>
          </a:xfrm>
        </p:grpSpPr>
        <p:sp>
          <p:nvSpPr>
            <p:cNvPr id="19" name="Прямоугольник 18">
              <a:extLst>
                <a:ext uri="{FF2B5EF4-FFF2-40B4-BE49-F238E27FC236}">
                  <a16:creationId xmlns="" xmlns:a16="http://schemas.microsoft.com/office/drawing/2014/main" id="{E3F0F0A3-967A-4525-9622-587DF8FB075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Блок-схема: объединение 19">
              <a:extLst>
                <a:ext uri="{FF2B5EF4-FFF2-40B4-BE49-F238E27FC236}">
                  <a16:creationId xmlns="" xmlns:a16="http://schemas.microsoft.com/office/drawing/2014/main" id="{FD653D20-87A3-4A65-9DB0-1DE7E7DD3858}"/>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pic>
        <p:nvPicPr>
          <p:cNvPr id="9218" name="Picture 2" descr="Картинки для презентации &amp;quot;thank you for your attention&amp;quot; (20 фото) |  Приколист"/>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0277" y="955206"/>
            <a:ext cx="5173946" cy="4947587"/>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916390" y="5440024"/>
            <a:ext cx="3469219" cy="246221"/>
          </a:xfrm>
          <a:prstGeom prst="rect">
            <a:avLst/>
          </a:prstGeom>
        </p:spPr>
        <p:txBody>
          <a:bodyPr wrap="none">
            <a:spAutoFit/>
          </a:bodyPr>
          <a:lstStyle/>
          <a:p>
            <a:r>
              <a:rPr lang="ru-RU" sz="1000" dirty="0"/>
              <a:t>https://prikolist.club/wp-content/uploads/2019/11/10-243.jpg</a:t>
            </a:r>
          </a:p>
        </p:txBody>
      </p:sp>
    </p:spTree>
    <p:extLst>
      <p:ext uri="{BB962C8B-B14F-4D97-AF65-F5344CB8AC3E}">
        <p14:creationId xmlns:p14="http://schemas.microsoft.com/office/powerpoint/2010/main" val="330285383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312d7a383a0ab338a6a5525e6aa9db33a90a2de"/>
</p:tagLst>
</file>

<file path=ppt/theme/theme1.xml><?xml version="1.0" encoding="utf-8"?>
<a:theme xmlns:a="http://schemas.openxmlformats.org/drawingml/2006/main" name="Тема Office">
  <a:themeElements>
    <a:clrScheme name="Синий">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6763</TotalTime>
  <Words>4211</Words>
  <Application>Microsoft Office PowerPoint</Application>
  <PresentationFormat>Широкоэкранный</PresentationFormat>
  <Paragraphs>232</Paragraphs>
  <Slides>38</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38</vt:i4>
      </vt:variant>
    </vt:vector>
  </HeadingPairs>
  <TitlesOfParts>
    <vt:vector size="47" baseType="lpstr">
      <vt:lpstr>Arial</vt:lpstr>
      <vt:lpstr>Bahnschrift Light</vt:lpstr>
      <vt:lpstr>Calibri</vt:lpstr>
      <vt:lpstr>Calibri Light</vt:lpstr>
      <vt:lpstr>Sakkal Majalla</vt:lpstr>
      <vt:lpstr>Symbol</vt:lpstr>
      <vt:lpstr>Times New Roman</vt:lpstr>
      <vt:lpstr>Wingdings</vt:lpstr>
      <vt:lpstr>Тема Office</vt:lpstr>
      <vt:lpstr>Medical Device Quality Management Systems  Strategy and Techniques for Improving Efficiency and Effectiveness Стратегия систем управления качеством медицинских изделий и методы повышения эффективности и результативности  Course№13: Control of monitoring and measuring equipment. Курс№13: Управление контрольно-измерительным оборудованием. </vt:lpstr>
      <vt:lpstr>ВВЕДЕНИЕ</vt:lpstr>
      <vt:lpstr> </vt:lpstr>
      <vt:lpstr> </vt:lpstr>
      <vt:lpstr>Презентация PowerPoint</vt:lpstr>
      <vt:lpstr>Презентация PowerPoint</vt:lpstr>
      <vt:lpstr>Презентация PowerPoint</vt:lpstr>
      <vt:lpstr>Презентация PowerPoint</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Использованная литература. </vt:lpstr>
      <vt:lpstr>СПАСИБО ЗА ВНИМАНИЕ</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Юрий Козырев</dc:creator>
  <cp:lastModifiedBy>RePack by Diakov</cp:lastModifiedBy>
  <cp:revision>280</cp:revision>
  <dcterms:created xsi:type="dcterms:W3CDTF">2020-05-02T19:28:51Z</dcterms:created>
  <dcterms:modified xsi:type="dcterms:W3CDTF">2021-11-06T15:58:49Z</dcterms:modified>
</cp:coreProperties>
</file>