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91" r:id="rId3"/>
    <p:sldId id="257" r:id="rId4"/>
    <p:sldId id="290" r:id="rId5"/>
    <p:sldId id="258" r:id="rId6"/>
    <p:sldId id="292" r:id="rId7"/>
    <p:sldId id="293" r:id="rId8"/>
    <p:sldId id="260" r:id="rId9"/>
    <p:sldId id="294" r:id="rId10"/>
    <p:sldId id="289" r:id="rId11"/>
    <p:sldId id="262" r:id="rId12"/>
    <p:sldId id="295" r:id="rId13"/>
    <p:sldId id="298" r:id="rId14"/>
    <p:sldId id="299" r:id="rId15"/>
    <p:sldId id="296" r:id="rId16"/>
    <p:sldId id="300" r:id="rId17"/>
    <p:sldId id="307" r:id="rId18"/>
    <p:sldId id="301" r:id="rId19"/>
    <p:sldId id="309" r:id="rId20"/>
    <p:sldId id="308" r:id="rId21"/>
    <p:sldId id="302" r:id="rId22"/>
    <p:sldId id="303" r:id="rId23"/>
    <p:sldId id="304" r:id="rId24"/>
    <p:sldId id="268" r:id="rId25"/>
    <p:sldId id="310" r:id="rId26"/>
    <p:sldId id="269" r:id="rId27"/>
    <p:sldId id="311" r:id="rId28"/>
    <p:sldId id="312" r:id="rId29"/>
    <p:sldId id="313" r:id="rId30"/>
    <p:sldId id="270" r:id="rId31"/>
    <p:sldId id="314" r:id="rId32"/>
    <p:sldId id="272" r:id="rId33"/>
    <p:sldId id="315" r:id="rId34"/>
    <p:sldId id="273" r:id="rId35"/>
    <p:sldId id="274" r:id="rId36"/>
    <p:sldId id="275" r:id="rId37"/>
    <p:sldId id="316" r:id="rId38"/>
    <p:sldId id="276" r:id="rId39"/>
    <p:sldId id="277" r:id="rId40"/>
    <p:sldId id="278" r:id="rId41"/>
    <p:sldId id="279" r:id="rId42"/>
    <p:sldId id="317" r:id="rId43"/>
    <p:sldId id="280" r:id="rId44"/>
    <p:sldId id="281" r:id="rId45"/>
    <p:sldId id="282" r:id="rId46"/>
    <p:sldId id="283" r:id="rId47"/>
    <p:sldId id="284" r:id="rId48"/>
    <p:sldId id="288"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74" autoAdjust="0"/>
    <p:restoredTop sz="94660"/>
  </p:normalViewPr>
  <p:slideViewPr>
    <p:cSldViewPr snapToGrid="0">
      <p:cViewPr varScale="1">
        <p:scale>
          <a:sx n="67" d="100"/>
          <a:sy n="67"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CD91-78B0-40D9-8CB0-1D40339E71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23BC64-5D25-42F4-B12D-0268E8822C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F73A67-C562-40A8-ADB0-260396A29D42}"/>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E14AC634-78F1-486E-85BF-E66C5386F4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E32C75-E1C6-4F97-870E-DAF9A2555AD1}"/>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1966831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0689B-47C9-4775-9033-360CD059AB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DF568D-8FB3-4E4E-8C65-15D8EFD9F2A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AAB986-E63B-4D20-91D4-E1A769F80389}"/>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C7114DB2-5F71-4BED-966D-BED6B9F8F1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324114-E768-4A5A-B07E-3BDD0582132D}"/>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1491235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67E24-498A-47C9-8738-88E33C193C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55F365C-2445-4398-84F8-1C5620C03D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13FBCB-7702-429E-B695-1F548FC91A63}"/>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E3A3E421-0140-4294-81D1-406E339247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4AE742-05D8-488A-ADEB-7803B0474600}"/>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337483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285F7-78A5-4126-A4BC-A089E88002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A126E0-81A7-4A6D-B528-4600BBD7B5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4A269AC-8407-4E36-BFC9-F15E6DDF3E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550C8B1-8FD2-43FB-95B5-3E6BCAF084F3}"/>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6" name="Footer Placeholder 5">
            <a:extLst>
              <a:ext uri="{FF2B5EF4-FFF2-40B4-BE49-F238E27FC236}">
                <a16:creationId xmlns:a16="http://schemas.microsoft.com/office/drawing/2014/main" id="{2ECA8472-0A6E-471B-883F-CE376A6437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72045A-0AFA-4911-9191-CA32625922EB}"/>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2489956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C95CD-4EAA-41D1-86AE-4E956C4A538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42970A-790A-4764-A460-B5AC14C57A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E141AC-8808-4C66-81AF-A50856E9FC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643964-8B66-48B7-BAEB-560900A5CC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CC847A-068C-4597-BC0A-D461A40135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F422B0B-2FE3-4859-A7C2-AAFB536F9F18}"/>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8" name="Footer Placeholder 7">
            <a:extLst>
              <a:ext uri="{FF2B5EF4-FFF2-40B4-BE49-F238E27FC236}">
                <a16:creationId xmlns:a16="http://schemas.microsoft.com/office/drawing/2014/main" id="{99C5D28F-29D8-4186-A950-7CDE136AD86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0DE1F3E-329C-4CB2-AA30-FD314EB7C6AD}"/>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1936152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0733-1176-446D-B4C4-68E518E6D65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5A9E5B-41C4-4E54-9D83-B32F03CC9A3F}"/>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4" name="Footer Placeholder 3">
            <a:extLst>
              <a:ext uri="{FF2B5EF4-FFF2-40B4-BE49-F238E27FC236}">
                <a16:creationId xmlns:a16="http://schemas.microsoft.com/office/drawing/2014/main" id="{479D7F77-660F-441C-AD5C-75093EA447E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1DFB03A-B2B6-41D9-9175-23AD52EF6B64}"/>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4026420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A166D4-6571-4680-BB29-881D8B4AA3F8}"/>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3" name="Footer Placeholder 2">
            <a:extLst>
              <a:ext uri="{FF2B5EF4-FFF2-40B4-BE49-F238E27FC236}">
                <a16:creationId xmlns:a16="http://schemas.microsoft.com/office/drawing/2014/main" id="{A18BB5E8-C5E2-4CE4-9C72-84ED2F3533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45DAE03-EC6B-4AB1-8C4C-F7A23628BBC9}"/>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3311393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C1A63-4575-467A-AFEF-1FEDBA5581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9512B5C-B382-498A-B2EB-D44FFDA41F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C37B536-DE82-49B2-8825-C966E9B42E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9DB28E-3436-495A-A357-273458FDA510}"/>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6" name="Footer Placeholder 5">
            <a:extLst>
              <a:ext uri="{FF2B5EF4-FFF2-40B4-BE49-F238E27FC236}">
                <a16:creationId xmlns:a16="http://schemas.microsoft.com/office/drawing/2014/main" id="{A2F0797A-FE1E-4BFA-822B-94327526F4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EB207B-453C-493C-923A-5F9AE04E40A6}"/>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140235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0E4E3-DD39-42CA-AFA9-66A9B077CF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69FCCC-1480-4220-9470-9014AFCA94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546D42A-277F-4AC5-A387-0671907F6B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399393-22BC-4798-ADC4-B7CECF550668}"/>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6" name="Footer Placeholder 5">
            <a:extLst>
              <a:ext uri="{FF2B5EF4-FFF2-40B4-BE49-F238E27FC236}">
                <a16:creationId xmlns:a16="http://schemas.microsoft.com/office/drawing/2014/main" id="{216BF02A-2C1D-499E-AC13-899BB6E923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16830E-024E-448D-9EDA-A5AE5142A406}"/>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1838109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E8172-8BCE-4F5A-B9A5-EF69434CAB5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ECE24B2-544E-4BA9-B4FF-F7CDAD10C7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98C7F3-5355-483C-A6D3-810BAAFC73BC}"/>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4EC6203F-A42F-47E5-9634-0D350D0C78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28F24-577F-4B13-809C-46254F355C36}"/>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394534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0EA333-7E1E-4E1E-8D03-24B0720AB0C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9BEC5C7-C68E-4997-925D-4093E8C499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8505BC-A507-4587-B7AC-2F3DF6DAD54F}"/>
              </a:ext>
            </a:extLst>
          </p:cNvPr>
          <p:cNvSpPr>
            <a:spLocks noGrp="1"/>
          </p:cNvSpPr>
          <p:nvPr>
            <p:ph type="dt" sz="half" idx="10"/>
          </p:nvPr>
        </p:nvSpPr>
        <p:spPr/>
        <p:txBody>
          <a:body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A234C354-886D-4735-BAE3-FAD97F78A3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46DC36-24D1-494D-AF4C-1E5F2754A0D2}"/>
              </a:ext>
            </a:extLst>
          </p:cNvPr>
          <p:cNvSpPr>
            <a:spLocks noGrp="1"/>
          </p:cNvSpPr>
          <p:nvPr>
            <p:ph type="sldNum" sz="quarter" idx="12"/>
          </p:nvPr>
        </p:nvSpPr>
        <p:spPr/>
        <p:txBody>
          <a:bodyPr/>
          <a:lstStyle/>
          <a:p>
            <a:fld id="{8E385852-55FA-4C44-A372-FC8BA5A74F92}" type="slidenum">
              <a:rPr lang="en-US" smtClean="0"/>
              <a:t>‹#›</a:t>
            </a:fld>
            <a:endParaRPr lang="en-US"/>
          </a:p>
        </p:txBody>
      </p:sp>
    </p:spTree>
    <p:extLst>
      <p:ext uri="{BB962C8B-B14F-4D97-AF65-F5344CB8AC3E}">
        <p14:creationId xmlns:p14="http://schemas.microsoft.com/office/powerpoint/2010/main" val="2319784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F42963-8B5A-43E1-94D5-3BD4AD72F6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25081D4-3B0F-49D9-B096-BFE5A3A19C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0C233E-8307-435E-9555-0057D34552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CE7A29-D20F-4C18-B56D-D8333C447B16}" type="datetimeFigureOut">
              <a:rPr lang="en-US" smtClean="0"/>
              <a:t>9/22/2021</a:t>
            </a:fld>
            <a:endParaRPr lang="en-US"/>
          </a:p>
        </p:txBody>
      </p:sp>
      <p:sp>
        <p:nvSpPr>
          <p:cNvPr id="5" name="Footer Placeholder 4">
            <a:extLst>
              <a:ext uri="{FF2B5EF4-FFF2-40B4-BE49-F238E27FC236}">
                <a16:creationId xmlns:a16="http://schemas.microsoft.com/office/drawing/2014/main" id="{55FE9AE6-7B74-4B3D-AAB7-55EC095174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E69974B-C714-4A31-964D-1CE94E8684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85852-55FA-4C44-A372-FC8BA5A74F92}" type="slidenum">
              <a:rPr lang="en-US" smtClean="0"/>
              <a:t>‹#›</a:t>
            </a:fld>
            <a:endParaRPr lang="en-US"/>
          </a:p>
        </p:txBody>
      </p:sp>
    </p:spTree>
    <p:extLst>
      <p:ext uri="{BB962C8B-B14F-4D97-AF65-F5344CB8AC3E}">
        <p14:creationId xmlns:p14="http://schemas.microsoft.com/office/powerpoint/2010/main" val="271318802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tutorialspoint.com/software_quality_management/software_quality_management_introduction.htm" TargetMode="External"/><Relationship Id="rId2" Type="http://schemas.openxmlformats.org/officeDocument/2006/relationships/hyperlink" Target="https://uh.edu/~jhansen/Chapter%201/UniversalSystemsModel.htm" TargetMode="External"/><Relationship Id="rId1" Type="http://schemas.openxmlformats.org/officeDocument/2006/relationships/slideLayout" Target="../slideLayouts/slideLayout2.xml"/><Relationship Id="rId5" Type="http://schemas.openxmlformats.org/officeDocument/2006/relationships/hyperlink" Target="https://www.tutorialspoint.com/software_engineering/software_engineering_overview.htm" TargetMode="External"/><Relationship Id="rId4" Type="http://schemas.openxmlformats.org/officeDocument/2006/relationships/hyperlink" Target="https://www.scirp.org/(S(i43dyn45teexjx455qlt3d2q))/reference/ReferencesPapers.aspx?ReferenceID=87017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7CB5D-3D42-414E-BEB8-3371A04EEFA0}"/>
              </a:ext>
            </a:extLst>
          </p:cNvPr>
          <p:cNvSpPr>
            <a:spLocks noGrp="1"/>
          </p:cNvSpPr>
          <p:nvPr>
            <p:ph type="ctrTitle"/>
          </p:nvPr>
        </p:nvSpPr>
        <p:spPr>
          <a:xfrm>
            <a:off x="2611904" y="1609725"/>
            <a:ext cx="7584851" cy="3838575"/>
          </a:xfrm>
        </p:spPr>
        <p:txBody>
          <a:bodyPr anchor="b">
            <a:normAutofit/>
          </a:bodyPr>
          <a:lstStyle/>
          <a:p>
            <a:r>
              <a:rPr lang="en-US" sz="2800" b="1" i="0" dirty="0">
                <a:solidFill>
                  <a:srgbClr val="000000"/>
                </a:solidFill>
                <a:effectLst/>
                <a:latin typeface="Times New Roman" panose="02020603050405020304" pitchFamily="18" charset="0"/>
              </a:rPr>
              <a:t>SYSTEMS DEVELOPMENT PROJECT</a:t>
            </a:r>
            <a:br>
              <a:rPr lang="en-US" sz="2800" b="1" i="0" dirty="0">
                <a:solidFill>
                  <a:srgbClr val="000000"/>
                </a:solidFill>
                <a:effectLst/>
                <a:latin typeface="Times New Roman" panose="02020603050405020304" pitchFamily="18" charset="0"/>
              </a:rPr>
            </a:br>
            <a:br>
              <a:rPr lang="en-US" sz="2800" b="1" i="0" dirty="0">
                <a:solidFill>
                  <a:srgbClr val="000000"/>
                </a:solidFill>
                <a:effectLst/>
                <a:latin typeface="Times New Roman" panose="02020603050405020304" pitchFamily="18" charset="0"/>
              </a:rPr>
            </a:br>
            <a:r>
              <a:rPr lang="en-US" sz="2800" b="1" i="0" dirty="0">
                <a:solidFill>
                  <a:srgbClr val="000000"/>
                </a:solidFill>
                <a:effectLst/>
                <a:latin typeface="Times New Roman" panose="02020603050405020304" pitchFamily="18" charset="0"/>
              </a:rPr>
              <a:t>Chapter 1</a:t>
            </a:r>
            <a:br>
              <a:rPr lang="en-US" sz="2800" b="1" i="0" dirty="0">
                <a:solidFill>
                  <a:srgbClr val="000000"/>
                </a:solidFill>
                <a:effectLst/>
                <a:latin typeface="Times New Roman" panose="02020603050405020304" pitchFamily="18" charset="0"/>
              </a:rPr>
            </a:br>
            <a:br>
              <a:rPr lang="en-US" sz="2800" b="1" i="0" dirty="0">
                <a:solidFill>
                  <a:srgbClr val="000000"/>
                </a:solidFill>
                <a:effectLst/>
                <a:latin typeface="Times New Roman" panose="02020603050405020304" pitchFamily="18" charset="0"/>
              </a:rPr>
            </a:br>
            <a:r>
              <a:rPr lang="en-US" sz="2400" b="1" dirty="0">
                <a:solidFill>
                  <a:srgbClr val="000000"/>
                </a:solidFill>
                <a:latin typeface="Times New Roman" panose="02020603050405020304" pitchFamily="18" charset="0"/>
              </a:rPr>
              <a:t>SYSTEM </a:t>
            </a:r>
            <a:r>
              <a:rPr lang="en-US" sz="2400" b="1" dirty="0">
                <a:effectLst/>
                <a:latin typeface="Times New Roman" panose="02020603050405020304" pitchFamily="18" charset="0"/>
                <a:ea typeface="Calibri" panose="020F0502020204030204" pitchFamily="34" charset="0"/>
              </a:rPr>
              <a:t>ANALYSIS &amp; DESIGN</a:t>
            </a:r>
            <a:br>
              <a:rPr lang="en-US" sz="2800" b="1" i="0" dirty="0">
                <a:solidFill>
                  <a:srgbClr val="000000"/>
                </a:solidFill>
                <a:effectLst/>
                <a:latin typeface="Times New Roman" panose="02020603050405020304" pitchFamily="18" charset="0"/>
              </a:rPr>
            </a:br>
            <a:r>
              <a:rPr lang="en-US" sz="2400" b="1" i="0" dirty="0">
                <a:solidFill>
                  <a:srgbClr val="000000"/>
                </a:solidFill>
                <a:effectLst/>
                <a:latin typeface="Times New Roman" panose="02020603050405020304" pitchFamily="18" charset="0"/>
              </a:rPr>
              <a:t>Lecturer: Dr. Joshua Okemwa, PHD.</a:t>
            </a:r>
            <a:br>
              <a:rPr lang="en-US" sz="2800" b="1" i="0" dirty="0">
                <a:solidFill>
                  <a:srgbClr val="000000"/>
                </a:solidFill>
                <a:effectLst/>
                <a:latin typeface="Times New Roman" panose="02020603050405020304" pitchFamily="18" charset="0"/>
              </a:rPr>
            </a:br>
            <a:br>
              <a:rPr lang="en-US" sz="2800" b="1" i="0" dirty="0">
                <a:solidFill>
                  <a:srgbClr val="000000"/>
                </a:solidFill>
                <a:effectLst/>
                <a:latin typeface="Times New Roman" panose="02020603050405020304" pitchFamily="18" charset="0"/>
              </a:rPr>
            </a:br>
            <a:endParaRPr lang="en-US" sz="2800" b="1" dirty="0">
              <a:solidFill>
                <a:schemeClr val="tx1">
                  <a:lumMod val="65000"/>
                  <a:lumOff val="35000"/>
                </a:schemeClr>
              </a:solidFill>
            </a:endParaRPr>
          </a:p>
        </p:txBody>
      </p:sp>
    </p:spTree>
    <p:extLst>
      <p:ext uri="{BB962C8B-B14F-4D97-AF65-F5344CB8AC3E}">
        <p14:creationId xmlns:p14="http://schemas.microsoft.com/office/powerpoint/2010/main" val="16992056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345012-485C-4B1A-8796-5F77DBEF9CD9}"/>
              </a:ext>
            </a:extLst>
          </p:cNvPr>
          <p:cNvSpPr>
            <a:spLocks noGrp="1"/>
          </p:cNvSpPr>
          <p:nvPr>
            <p:ph idx="1"/>
          </p:nvPr>
        </p:nvSpPr>
        <p:spPr>
          <a:xfrm>
            <a:off x="110169" y="826266"/>
            <a:ext cx="11821098" cy="5927074"/>
          </a:xfrm>
        </p:spPr>
        <p:txBody>
          <a:bodyPr/>
          <a:lstStyle/>
          <a:p>
            <a:pPr marL="0" marR="0" lvl="0" indent="0" algn="ctr">
              <a:lnSpc>
                <a:spcPct val="107000"/>
              </a:lnSpc>
              <a:spcBef>
                <a:spcPts val="750"/>
              </a:spcBef>
              <a:spcAft>
                <a:spcPts val="0"/>
              </a:spcAft>
              <a:buNone/>
            </a:pP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pPr marL="0" indent="0" algn="ctr">
              <a:lnSpc>
                <a:spcPct val="200000"/>
              </a:lnSpc>
              <a:spcBef>
                <a:spcPts val="750"/>
              </a:spcBef>
              <a:buNone/>
            </a:pPr>
            <a:r>
              <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rPr>
              <a:t>OUTLINE </a:t>
            </a: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R="0" lvl="0" algn="ctr">
              <a:lnSpc>
                <a:spcPct val="200000"/>
              </a:lnSpc>
              <a:spcBef>
                <a:spcPts val="75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Systems and Software Quality</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0" lvl="0" algn="ctr">
              <a:lnSpc>
                <a:spcPct val="200000"/>
              </a:lnSpc>
              <a:spcBef>
                <a:spcPts val="75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Software Engineering</a:t>
            </a:r>
            <a:endParaRPr lang="en-US" sz="2400" dirty="0">
              <a:latin typeface="Aharoni" panose="02010803020104030203" pitchFamily="2" charset="-79"/>
              <a:ea typeface="Calibri" panose="020F0502020204030204" pitchFamily="34" charset="0"/>
              <a:cs typeface="Aharoni" panose="02010803020104030203" pitchFamily="2" charset="-79"/>
            </a:endParaRPr>
          </a:p>
          <a:p>
            <a:pPr marR="0" lvl="0" algn="ctr">
              <a:lnSpc>
                <a:spcPct val="200000"/>
              </a:lnSpc>
              <a:spcBef>
                <a:spcPts val="750"/>
              </a:spcBef>
              <a:spcAft>
                <a:spcPts val="0"/>
              </a:spcAft>
              <a:buFont typeface="Wingdings" panose="05000000000000000000" pitchFamily="2" charset="2"/>
              <a:buChar char="Ø"/>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System Development Life Cycle </a:t>
            </a:r>
          </a:p>
          <a:p>
            <a:pPr marR="0" lvl="0" algn="ctr">
              <a:lnSpc>
                <a:spcPct val="200000"/>
              </a:lnSpc>
              <a:spcBef>
                <a:spcPts val="75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Analysis and Design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1862384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45CF9F-F2DB-437A-B94D-F2974D5C7B1C}"/>
              </a:ext>
            </a:extLst>
          </p:cNvPr>
          <p:cNvSpPr>
            <a:spLocks noGrp="1"/>
          </p:cNvSpPr>
          <p:nvPr>
            <p:ph idx="1"/>
          </p:nvPr>
        </p:nvSpPr>
        <p:spPr>
          <a:xfrm>
            <a:off x="133350" y="266700"/>
            <a:ext cx="11925299" cy="6400800"/>
          </a:xfrm>
        </p:spPr>
        <p:txBody>
          <a:bodyPr>
            <a:normAutofit lnSpcReduction="10000"/>
          </a:bodyPr>
          <a:lstStyle/>
          <a:p>
            <a:pPr marL="0" indent="0" algn="ctr">
              <a:buNone/>
            </a:pPr>
            <a:r>
              <a:rPr lang="en-US" b="1" dirty="0"/>
              <a:t>DEFINITIONS </a:t>
            </a:r>
          </a:p>
          <a:p>
            <a:pPr marL="0" indent="0" algn="just">
              <a:lnSpc>
                <a:spcPct val="150000"/>
              </a:lnSpc>
              <a:buNone/>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effectLst/>
                <a:latin typeface="Aharoni" panose="02010803020104030203" pitchFamily="2" charset="-79"/>
                <a:ea typeface="Times New Roman" panose="02020603050405020304" pitchFamily="18" charset="0"/>
                <a:cs typeface="Aharoni" panose="02010803020104030203" pitchFamily="2" charset="-79"/>
              </a:rPr>
              <a:t>What is a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word System is derived from Greek word </a:t>
            </a:r>
            <a:r>
              <a:rPr lang="en-US" sz="2400" dirty="0" err="1">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Systema</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which essentially means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organized relationship of any set of components to achieve some common cause,  Therefore </a:t>
            </a:r>
            <a:r>
              <a:rPr lang="en-US" sz="2400" dirty="0">
                <a:latin typeface="Aharoni" panose="02010803020104030203" pitchFamily="2" charset="-79"/>
                <a:ea typeface="Times New Roman" panose="02020603050405020304" pitchFamily="18" charset="0"/>
                <a:cs typeface="Aharoni" panose="02010803020104030203" pitchFamily="2" charset="-79"/>
              </a:rPr>
              <a:t>a </a:t>
            </a:r>
            <a:r>
              <a:rPr lang="en-US" sz="2400" dirty="0">
                <a:effectLst/>
                <a:latin typeface="Aharoni" panose="02010803020104030203" pitchFamily="2" charset="-79"/>
                <a:ea typeface="Times New Roman" panose="02020603050405020304" pitchFamily="18" charset="0"/>
                <a:cs typeface="Aharoni" panose="02010803020104030203" pitchFamily="2" charset="-79"/>
              </a:rPr>
              <a:t>system is “an orderly grouping of interdependent components linked together according to a plan to achieve a specific goal.</a:t>
            </a:r>
          </a:p>
          <a:p>
            <a:pPr algn="just">
              <a:lnSpc>
                <a:spcPct val="150000"/>
              </a:lnSpc>
            </a:pPr>
            <a:r>
              <a:rPr lang="en-US" sz="2400" dirty="0">
                <a:latin typeface="Aharoni" panose="02010803020104030203" pitchFamily="2" charset="-79"/>
                <a:cs typeface="Aharoni" panose="02010803020104030203" pitchFamily="2" charset="-79"/>
              </a:rPr>
              <a:t>Systems are composed of a number of components (component1, component 2, ……………….. Component n) which essentially need to be connected in an orderly way to achieve a certain objective. </a:t>
            </a:r>
          </a:p>
          <a:p>
            <a:pPr algn="just">
              <a:lnSpc>
                <a:spcPct val="150000"/>
              </a:lnSpc>
            </a:pPr>
            <a:r>
              <a:rPr lang="en-US" sz="2400" dirty="0">
                <a:latin typeface="Aharoni" panose="02010803020104030203" pitchFamily="2" charset="-79"/>
                <a:cs typeface="Aharoni" panose="02010803020104030203" pitchFamily="2" charset="-79"/>
              </a:rPr>
              <a:t>Each subcomponent is developed to achieve  a </a:t>
            </a:r>
            <a:r>
              <a:rPr lang="en-US" sz="2400" dirty="0" err="1">
                <a:latin typeface="Aharoni" panose="02010803020104030203" pitchFamily="2" charset="-79"/>
                <a:cs typeface="Aharoni" panose="02010803020104030203" pitchFamily="2" charset="-79"/>
              </a:rPr>
              <a:t>ceratin</a:t>
            </a:r>
            <a:r>
              <a:rPr lang="en-US" sz="2400" dirty="0">
                <a:latin typeface="Aharoni" panose="02010803020104030203" pitchFamily="2" charset="-79"/>
                <a:cs typeface="Aharoni" panose="02010803020104030203" pitchFamily="2" charset="-79"/>
              </a:rPr>
              <a:t> goal and they goals are linked together to achieve a specific goal.</a:t>
            </a:r>
          </a:p>
          <a:p>
            <a:endParaRPr lang="en-US" dirty="0"/>
          </a:p>
        </p:txBody>
      </p:sp>
    </p:spTree>
    <p:extLst>
      <p:ext uri="{BB962C8B-B14F-4D97-AF65-F5344CB8AC3E}">
        <p14:creationId xmlns:p14="http://schemas.microsoft.com/office/powerpoint/2010/main" val="3729738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DDE5D9-F9B4-46E7-8EA6-DD19A4C36C10}"/>
              </a:ext>
            </a:extLst>
          </p:cNvPr>
          <p:cNvSpPr>
            <a:spLocks noGrp="1"/>
          </p:cNvSpPr>
          <p:nvPr>
            <p:ph idx="1"/>
          </p:nvPr>
        </p:nvSpPr>
        <p:spPr>
          <a:xfrm>
            <a:off x="110169" y="99152"/>
            <a:ext cx="11964318" cy="6566053"/>
          </a:xfrm>
        </p:spPr>
        <p:txBody>
          <a:bodyPr>
            <a:normAutofit/>
          </a:bodyPr>
          <a:lstStyle/>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system </a:t>
            </a: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should</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have three basic restrictions. </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R="30480" lvl="1" algn="just">
              <a:lnSpc>
                <a:spcPct val="150000"/>
              </a:lnSpc>
              <a:spcBef>
                <a:spcPts val="600"/>
              </a:spcBef>
              <a:spcAft>
                <a:spcPts val="720"/>
              </a:spcAft>
              <a:buSzPts val="1000"/>
              <a:buFont typeface="Wingdings" panose="05000000000000000000" pitchFamily="2" charset="2"/>
              <a:buChar char="Ø"/>
              <a:tabLst>
                <a:tab pos="457200" algn="l"/>
              </a:tabLst>
            </a:pP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system </a:t>
            </a:r>
            <a:r>
              <a:rPr lang="en-US" dirty="0">
                <a:solidFill>
                  <a:srgbClr val="000000"/>
                </a:solidFill>
                <a:latin typeface="Aharoni" panose="02010803020104030203" pitchFamily="2" charset="-79"/>
                <a:ea typeface="Times New Roman" panose="02020603050405020304" pitchFamily="18" charset="0"/>
                <a:cs typeface="Aharoni" panose="02010803020104030203" pitchFamily="2" charset="-79"/>
              </a:rPr>
              <a:t>must contain  </a:t>
            </a:r>
            <a:r>
              <a:rPr lang="en-US" dirty="0">
                <a:solidFill>
                  <a:srgbClr val="FF0000"/>
                </a:solidFill>
                <a:latin typeface="Aharoni" panose="02010803020104030203" pitchFamily="2" charset="-79"/>
                <a:ea typeface="Times New Roman" panose="02020603050405020304" pitchFamily="18" charset="0"/>
                <a:cs typeface="Aharoni" panose="02010803020104030203" pitchFamily="2" charset="-79"/>
              </a:rPr>
              <a:t>a </a:t>
            </a:r>
            <a:r>
              <a:rPr lang="en-US"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structure and behavior</a:t>
            </a:r>
            <a:r>
              <a:rPr lang="en-US"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a:t>
            </a: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designed to achieve predefined goal.</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30480" lvl="1" algn="just">
              <a:lnSpc>
                <a:spcPct val="150000"/>
              </a:lnSpc>
              <a:spcBef>
                <a:spcPts val="600"/>
              </a:spcBef>
              <a:spcAft>
                <a:spcPts val="720"/>
              </a:spcAft>
              <a:buSzPts val="1000"/>
              <a:buFont typeface="Wingdings" panose="05000000000000000000" pitchFamily="2" charset="2"/>
              <a:buChar char="Ø"/>
              <a:tabLst>
                <a:tab pos="457200" algn="l"/>
              </a:tabLst>
            </a:pPr>
            <a:r>
              <a:rPr lang="en-US"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Interconnectivity</a:t>
            </a:r>
            <a:r>
              <a:rPr lang="en-US"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and </a:t>
            </a:r>
            <a:r>
              <a:rPr lang="en-US"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interdependence</a:t>
            </a:r>
            <a:r>
              <a:rPr lang="en-US"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 </a:t>
            </a:r>
            <a:r>
              <a:rPr lang="en-US" dirty="0">
                <a:solidFill>
                  <a:srgbClr val="000000"/>
                </a:solidFill>
                <a:latin typeface="Aharoni" panose="02010803020104030203" pitchFamily="2" charset="-79"/>
                <a:ea typeface="Times New Roman" panose="02020603050405020304" pitchFamily="18" charset="0"/>
                <a:cs typeface="Aharoni" panose="02010803020104030203" pitchFamily="2" charset="-79"/>
              </a:rPr>
              <a:t>must be contained among the </a:t>
            </a: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components.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R="30480" lvl="1" algn="just">
              <a:lnSpc>
                <a:spcPct val="150000"/>
              </a:lnSpc>
              <a:spcBef>
                <a:spcPts val="600"/>
              </a:spcBef>
              <a:spcAft>
                <a:spcPts val="720"/>
              </a:spcAft>
              <a:buSzPts val="1000"/>
              <a:buFont typeface="Wingdings" panose="05000000000000000000" pitchFamily="2" charset="2"/>
              <a:buChar char="Ø"/>
              <a:tabLst>
                <a:tab pos="457200" algn="l"/>
              </a:tabLst>
            </a:pPr>
            <a:r>
              <a:rPr lang="en-US"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Organizational objectives</a:t>
            </a:r>
            <a:r>
              <a:rPr lang="en-US"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have a </a:t>
            </a:r>
            <a:r>
              <a:rPr lang="en-US" b="1"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higher priority</a:t>
            </a: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than the objectives of its subsystems.</a:t>
            </a:r>
            <a:endParaRPr lang="en-US" dirty="0">
              <a:latin typeface="Aharoni" panose="02010803020104030203" pitchFamily="2" charset="-79"/>
              <a:ea typeface="Times New Roman" panose="02020603050405020304" pitchFamily="18" charset="0"/>
              <a:cs typeface="Aharoni" panose="02010803020104030203" pitchFamily="2" charset="-79"/>
            </a:endParaRPr>
          </a:p>
          <a:p>
            <a:pPr marL="457200" marR="30480" lvl="1" indent="0" algn="just">
              <a:lnSpc>
                <a:spcPct val="150000"/>
              </a:lnSpc>
              <a:spcBef>
                <a:spcPts val="600"/>
              </a:spcBef>
              <a:spcAft>
                <a:spcPts val="720"/>
              </a:spcAft>
              <a:buSzPts val="1000"/>
              <a:buNone/>
              <a:tabLst>
                <a:tab pos="457200" algn="l"/>
              </a:tabLst>
            </a:pPr>
            <a:r>
              <a:rPr lang="en-US"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 example of systems include:</a:t>
            </a:r>
            <a:r>
              <a:rPr lang="en-US"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traffic management system, payroll system automatic library system, human resources information system.</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457200" marR="30480" lvl="1" indent="0" algn="just">
              <a:lnSpc>
                <a:spcPct val="150000"/>
              </a:lnSpc>
              <a:spcBef>
                <a:spcPts val="600"/>
              </a:spcBef>
              <a:spcAft>
                <a:spcPts val="720"/>
              </a:spcAft>
              <a:buSzPts val="1000"/>
              <a:buNone/>
              <a:tabLst>
                <a:tab pos="457200" algn="l"/>
              </a:tabLs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29331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F48F5-713B-438B-8A04-1002AC1C47CC}"/>
              </a:ext>
            </a:extLst>
          </p:cNvPr>
          <p:cNvSpPr>
            <a:spLocks noGrp="1"/>
          </p:cNvSpPr>
          <p:nvPr>
            <p:ph type="title"/>
          </p:nvPr>
        </p:nvSpPr>
        <p:spPr>
          <a:xfrm>
            <a:off x="937352" y="0"/>
            <a:ext cx="10515600" cy="695326"/>
          </a:xfrm>
        </p:spPr>
        <p:txBody>
          <a:bodyPr>
            <a:normAutofit fontScale="90000"/>
          </a:bodyPr>
          <a:lstStyle/>
          <a:p>
            <a:pPr algn="ctr"/>
            <a:br>
              <a:rPr lang="en-US" sz="44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cs typeface="Times New Roman" panose="02020603050405020304" pitchFamily="18" charset="0"/>
              </a:rPr>
              <a:t>PROPERTIES OF A SYSTEM</a:t>
            </a:r>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8C9FED0-8BE9-493A-BE40-3F2DB60641CA}"/>
              </a:ext>
            </a:extLst>
          </p:cNvPr>
          <p:cNvSpPr>
            <a:spLocks noGrp="1"/>
          </p:cNvSpPr>
          <p:nvPr>
            <p:ph idx="1"/>
          </p:nvPr>
        </p:nvSpPr>
        <p:spPr>
          <a:xfrm>
            <a:off x="0" y="815248"/>
            <a:ext cx="12096520" cy="5883007"/>
          </a:xfrm>
        </p:spPr>
        <p:txBody>
          <a:bodyPr>
            <a:normAutofit fontScale="77500" lnSpcReduction="20000"/>
          </a:bodyPr>
          <a:lstStyle/>
          <a:p>
            <a:pPr marL="30480" marR="30480" algn="just">
              <a:lnSpc>
                <a:spcPct val="150000"/>
              </a:lnSpc>
              <a:spcBef>
                <a:spcPts val="600"/>
              </a:spcBef>
              <a:spcAft>
                <a:spcPts val="720"/>
              </a:spcAft>
            </a:pPr>
            <a:r>
              <a:rPr lang="en-US" sz="3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system has the following properties −</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50000"/>
              </a:lnSpc>
              <a:spcBef>
                <a:spcPts val="0"/>
              </a:spcBef>
              <a:spcAft>
                <a:spcPts val="800"/>
              </a:spcAft>
            </a:pPr>
            <a:r>
              <a:rPr lang="en-US" sz="3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Organization</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3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Organization implies structure and order. It is the arrangement of components that helps to achieve predetermined objectives.</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50000"/>
              </a:lnSpc>
              <a:spcBef>
                <a:spcPts val="0"/>
              </a:spcBef>
              <a:spcAft>
                <a:spcPts val="800"/>
              </a:spcAft>
            </a:pPr>
            <a:r>
              <a:rPr lang="en-US" sz="3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Interaction</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3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defined by the manner in which the components operate with each other.</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3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 example, in an organization, purchasing department must interact with production department and payroll with personnel department.</a:t>
            </a:r>
            <a:endParaRPr lang="en-US" sz="3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107102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F3EEF3-5968-4731-BBBB-8B5CB9C80D51}"/>
              </a:ext>
            </a:extLst>
          </p:cNvPr>
          <p:cNvSpPr>
            <a:spLocks noGrp="1"/>
          </p:cNvSpPr>
          <p:nvPr>
            <p:ph idx="1"/>
          </p:nvPr>
        </p:nvSpPr>
        <p:spPr>
          <a:xfrm>
            <a:off x="1" y="-1"/>
            <a:ext cx="12192000" cy="6995711"/>
          </a:xfrm>
        </p:spPr>
        <p:txBody>
          <a:bodyPr>
            <a:normAutofit/>
          </a:bodyPr>
          <a:lstStyle/>
          <a:p>
            <a:pPr marL="0" marR="0">
              <a:lnSpc>
                <a:spcPct val="150000"/>
              </a:lnSpc>
              <a:spcBef>
                <a:spcPts val="0"/>
              </a:spcBef>
              <a:spcAft>
                <a:spcPts val="800"/>
              </a:spcAft>
            </a:pPr>
            <a:r>
              <a:rPr lang="en-US" sz="26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Interdependence</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Interdependence means how the components of a system depend on one another. For proper functioning, the components are coordinated and linked together according to a specified plan. The output of one subsystem is the required by other subsystem as input.</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50000"/>
              </a:lnSpc>
              <a:spcBef>
                <a:spcPts val="0"/>
              </a:spcBef>
              <a:spcAft>
                <a:spcPts val="800"/>
              </a:spcAft>
            </a:pPr>
            <a:r>
              <a:rPr lang="en-US" sz="26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Integration</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Integration is concerned with how a system components are connected together. It means that the parts of the system work together within the system even if each part performs a unique function.</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endParaRPr lang="en-US" sz="2600" dirty="0"/>
          </a:p>
        </p:txBody>
      </p:sp>
    </p:spTree>
    <p:extLst>
      <p:ext uri="{BB962C8B-B14F-4D97-AF65-F5344CB8AC3E}">
        <p14:creationId xmlns:p14="http://schemas.microsoft.com/office/powerpoint/2010/main" val="3937207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2BABBF-346E-483B-8482-AEDBC063A678}"/>
              </a:ext>
            </a:extLst>
          </p:cNvPr>
          <p:cNvSpPr>
            <a:spLocks noGrp="1"/>
          </p:cNvSpPr>
          <p:nvPr>
            <p:ph idx="1"/>
          </p:nvPr>
        </p:nvSpPr>
        <p:spPr>
          <a:xfrm>
            <a:off x="99152" y="0"/>
            <a:ext cx="12092848" cy="6857999"/>
          </a:xfrm>
        </p:spPr>
        <p:txBody>
          <a:bodyPr>
            <a:normAutofit/>
          </a:bodyPr>
          <a:lstStyle/>
          <a:p>
            <a:pPr marL="0" marR="0">
              <a:lnSpc>
                <a:spcPct val="150000"/>
              </a:lnSpc>
              <a:spcBef>
                <a:spcPts val="0"/>
              </a:spcBef>
              <a:spcAft>
                <a:spcPts val="800"/>
              </a:spcAft>
            </a:pP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Central Objective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objective of system must be central. It may be real or stated. It is not uncommon for an organization to state an objective and operate to achieve another.</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users must know the main objective of a computer application early in the analysis for a successful design and conversion.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1078956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36283-A5B4-4EB0-A58D-04E161D83F22}"/>
              </a:ext>
            </a:extLst>
          </p:cNvPr>
          <p:cNvSpPr>
            <a:spLocks noGrp="1"/>
          </p:cNvSpPr>
          <p:nvPr>
            <p:ph type="title"/>
          </p:nvPr>
        </p:nvSpPr>
        <p:spPr>
          <a:xfrm>
            <a:off x="838200" y="0"/>
            <a:ext cx="10515600" cy="667262"/>
          </a:xfrm>
        </p:spPr>
        <p:txBody>
          <a:bodyPr>
            <a:normAutofit/>
          </a:bodyPr>
          <a:lstStyle/>
          <a:p>
            <a:pPr algn="ctr"/>
            <a:r>
              <a:rPr lang="en-US" sz="2400" b="1" i="0" dirty="0">
                <a:effectLst/>
                <a:latin typeface="Aharoni" panose="02010803020104030203" pitchFamily="2" charset="-79"/>
                <a:cs typeface="Aharoni" panose="02010803020104030203" pitchFamily="2" charset="-79"/>
              </a:rPr>
              <a:t>UNIVERSAL SYSTEMS MODEL</a:t>
            </a:r>
            <a:endParaRPr lang="en-US" sz="2400" b="1"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5C02CE3-D8EF-4AFC-A977-510157EFD7D6}"/>
              </a:ext>
            </a:extLst>
          </p:cNvPr>
          <p:cNvSpPr>
            <a:spLocks noGrp="1"/>
          </p:cNvSpPr>
          <p:nvPr>
            <p:ph idx="1"/>
          </p:nvPr>
        </p:nvSpPr>
        <p:spPr>
          <a:xfrm>
            <a:off x="186813" y="648930"/>
            <a:ext cx="11876657" cy="6209070"/>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The universal systems model try's  to graphically shows processes of all sorts. Viewing something through the scheme of the universal systems model is an attempt to simplify something that is relatively complex. The model typically includes a look at system inputs, processes, and outputs.</a:t>
            </a:r>
            <a:endParaRPr lang="en-US" sz="2400" b="0" i="0" dirty="0">
              <a:solidFill>
                <a:srgbClr val="000000"/>
              </a:solidFill>
              <a:effectLst/>
              <a:latin typeface="Aharoni" panose="02010803020104030203" pitchFamily="2" charset="-79"/>
              <a:cs typeface="Aharoni" panose="02010803020104030203" pitchFamily="2" charset="-79"/>
            </a:endParaRP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A systematic approach basically implies that the designer has a conceptual model of the process. Models are abstractions of reality. Physical models are the closest visual representation while mathematical models don’t look anything like the real object or process. Schematic models, such as blueprints and flowcharts, allow us to rapidly understand a process and how its parts relate to each other.</a:t>
            </a:r>
          </a:p>
          <a:p>
            <a:pPr algn="just">
              <a:lnSpc>
                <a:spcPct val="150000"/>
              </a:lnSpc>
            </a:pPr>
            <a:endParaRPr lang="en-US" sz="2400" b="0" i="0" dirty="0">
              <a:solidFill>
                <a:srgbClr val="000000"/>
              </a:solidFill>
              <a:effectLst/>
              <a:latin typeface="Aharoni" panose="02010803020104030203" pitchFamily="2" charset="-79"/>
              <a:cs typeface="Aharoni" panose="02010803020104030203" pitchFamily="2" charset="-79"/>
            </a:endParaRPr>
          </a:p>
          <a:p>
            <a:pPr marL="0" marR="0" indent="0" algn="l">
              <a:spcBef>
                <a:spcPts val="0"/>
              </a:spcBef>
              <a:spcAft>
                <a:spcPts val="0"/>
              </a:spcAft>
              <a:buNone/>
            </a:pPr>
            <a:endParaRPr lang="en-US" dirty="0">
              <a:solidFill>
                <a:srgbClr val="000000"/>
              </a:solidFill>
              <a:latin typeface="Trebuchet MS" panose="020B0603020202020204" pitchFamily="34" charset="0"/>
            </a:endParaRPr>
          </a:p>
          <a:p>
            <a:pPr marL="0" marR="0" indent="0" algn="l">
              <a:spcBef>
                <a:spcPts val="0"/>
              </a:spcBef>
              <a:spcAft>
                <a:spcPts val="0"/>
              </a:spcAft>
              <a:buNone/>
            </a:pPr>
            <a:endParaRPr lang="en-US" b="0" i="0" dirty="0">
              <a:solidFill>
                <a:srgbClr val="000000"/>
              </a:solidFill>
              <a:effectLst/>
              <a:latin typeface="Trebuchet MS" panose="020B0603020202020204" pitchFamily="34" charset="0"/>
            </a:endParaRPr>
          </a:p>
          <a:p>
            <a:pPr marL="0" indent="0">
              <a:buNone/>
            </a:pPr>
            <a:endParaRPr lang="en-US" dirty="0"/>
          </a:p>
        </p:txBody>
      </p:sp>
    </p:spTree>
    <p:extLst>
      <p:ext uri="{BB962C8B-B14F-4D97-AF65-F5344CB8AC3E}">
        <p14:creationId xmlns:p14="http://schemas.microsoft.com/office/powerpoint/2010/main" val="1741095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D0C1C0-C79C-4E07-ABB0-593E3BBE57BE}"/>
              </a:ext>
            </a:extLst>
          </p:cNvPr>
          <p:cNvSpPr>
            <a:spLocks noGrp="1"/>
          </p:cNvSpPr>
          <p:nvPr>
            <p:ph idx="1"/>
          </p:nvPr>
        </p:nvSpPr>
        <p:spPr>
          <a:xfrm>
            <a:off x="88135" y="0"/>
            <a:ext cx="12019402" cy="6857999"/>
          </a:xfrm>
        </p:spPr>
        <p:txBody>
          <a:bodyPr>
            <a:normAutofit/>
          </a:bodyPr>
          <a:lstStyle/>
          <a:p>
            <a:pPr>
              <a:lnSpc>
                <a:spcPct val="150000"/>
              </a:lnSpc>
            </a:pPr>
            <a:r>
              <a:rPr lang="en-US" sz="2400" b="0" i="0" dirty="0">
                <a:effectLst/>
                <a:latin typeface="Aharoni" panose="02010803020104030203" pitchFamily="2" charset="-79"/>
                <a:cs typeface="Aharoni" panose="02010803020104030203" pitchFamily="2" charset="-79"/>
              </a:rPr>
              <a:t>There are four basic elements to the systems model: output, process, input, and feedback.</a:t>
            </a:r>
          </a:p>
          <a:p>
            <a:pPr>
              <a:lnSpc>
                <a:spcPct val="150000"/>
              </a:lnSpc>
            </a:pPr>
            <a:r>
              <a:rPr lang="en-US" sz="2400" dirty="0">
                <a:latin typeface="Aharoni" panose="02010803020104030203" pitchFamily="2" charset="-79"/>
                <a:cs typeface="Aharoni" panose="02010803020104030203" pitchFamily="2" charset="-79"/>
              </a:rPr>
              <a:t>Basic elements above represent a </a:t>
            </a:r>
            <a:r>
              <a:rPr lang="en-US" sz="2400" b="0" i="0" dirty="0">
                <a:effectLst/>
                <a:latin typeface="Aharoni" panose="02010803020104030203" pitchFamily="2" charset="-79"/>
                <a:cs typeface="Aharoni" panose="02010803020104030203" pitchFamily="2" charset="-79"/>
              </a:rPr>
              <a:t>group of interacting </a:t>
            </a:r>
            <a:r>
              <a:rPr lang="en-US" sz="2400" strike="noStrike" dirty="0">
                <a:latin typeface="Aharoni" panose="02010803020104030203" pitchFamily="2" charset="-79"/>
                <a:cs typeface="Aharoni" panose="02010803020104030203" pitchFamily="2" charset="-79"/>
              </a:rPr>
              <a:t>and</a:t>
            </a:r>
            <a:r>
              <a:rPr lang="en-US" sz="2400" b="0" i="0" dirty="0">
                <a:effectLst/>
                <a:latin typeface="Aharoni" panose="02010803020104030203" pitchFamily="2" charset="-79"/>
                <a:cs typeface="Aharoni" panose="02010803020104030203" pitchFamily="2" charset="-79"/>
              </a:rPr>
              <a:t> interrelated elements that act according to a set of rules to form a unified whole. A system, surrounded and influenced by its environment, is described by its boundaries, structure and purpose and expressed in its functioning.</a:t>
            </a:r>
          </a:p>
          <a:p>
            <a:pPr>
              <a:lnSpc>
                <a:spcPct val="150000"/>
              </a:lnSpc>
            </a:pPr>
            <a:r>
              <a:rPr lang="en-US" sz="2400" b="0" i="0" dirty="0">
                <a:effectLst/>
                <a:latin typeface="Aharoni" panose="02010803020104030203" pitchFamily="2" charset="-79"/>
                <a:cs typeface="Aharoni" panose="02010803020104030203" pitchFamily="2" charset="-79"/>
              </a:rPr>
              <a:t>Open systems refer to systems that interact with other systems or the outside environment, whereas closed systems refer to systems having relatively little interaction with other systems or the outside environment.</a:t>
            </a:r>
          </a:p>
          <a:p>
            <a:pPr>
              <a:lnSpc>
                <a:spcPct val="150000"/>
              </a:lnSpc>
            </a:pPr>
            <a:endParaRPr lang="en-US" sz="2400" b="0" i="0" dirty="0">
              <a:effectLst/>
              <a:latin typeface="Aharoni" panose="02010803020104030203" pitchFamily="2" charset="-79"/>
              <a:cs typeface="Aharoni" panose="02010803020104030203" pitchFamily="2" charset="-79"/>
            </a:endParaRPr>
          </a:p>
          <a:p>
            <a:pPr>
              <a:lnSpc>
                <a:spcPct val="150000"/>
              </a:lnSpc>
            </a:pPr>
            <a:endParaRPr lang="en-US" sz="2400" b="0" i="0" dirty="0">
              <a:effectLst/>
              <a:latin typeface="Aharoni" panose="02010803020104030203" pitchFamily="2" charset="-79"/>
              <a:cs typeface="Aharoni" panose="02010803020104030203" pitchFamily="2" charset="-79"/>
            </a:endParaRPr>
          </a:p>
          <a:p>
            <a:pPr>
              <a:lnSpc>
                <a:spcPct val="150000"/>
              </a:lnSpc>
            </a:pPr>
            <a:endParaRPr lang="en-US" sz="2400" dirty="0"/>
          </a:p>
        </p:txBody>
      </p:sp>
    </p:spTree>
    <p:extLst>
      <p:ext uri="{BB962C8B-B14F-4D97-AF65-F5344CB8AC3E}">
        <p14:creationId xmlns:p14="http://schemas.microsoft.com/office/powerpoint/2010/main" val="3961061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79A8E-D4F6-4FA7-BD92-44AFEC369E23}"/>
              </a:ext>
            </a:extLst>
          </p:cNvPr>
          <p:cNvSpPr>
            <a:spLocks noGrp="1"/>
          </p:cNvSpPr>
          <p:nvPr>
            <p:ph type="title"/>
          </p:nvPr>
        </p:nvSpPr>
        <p:spPr/>
        <p:txBody>
          <a:bodyPr/>
          <a:lstStyle/>
          <a:p>
            <a:pPr algn="ctr"/>
            <a:r>
              <a:rPr lang="en-US" b="1" dirty="0"/>
              <a:t>DIAGRAM  1</a:t>
            </a:r>
          </a:p>
        </p:txBody>
      </p:sp>
      <p:pic>
        <p:nvPicPr>
          <p:cNvPr id="4" name="Content Placeholder 3" descr="System Elements">
            <a:extLst>
              <a:ext uri="{FF2B5EF4-FFF2-40B4-BE49-F238E27FC236}">
                <a16:creationId xmlns:a16="http://schemas.microsoft.com/office/drawing/2014/main" id="{87A8D835-2B06-4336-B57A-3A5FAF585082}"/>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36434" y="1817783"/>
            <a:ext cx="10642294" cy="4792337"/>
          </a:xfrm>
          <a:prstGeom prst="rect">
            <a:avLst/>
          </a:prstGeom>
          <a:noFill/>
          <a:ln>
            <a:noFill/>
          </a:ln>
        </p:spPr>
      </p:pic>
    </p:spTree>
    <p:extLst>
      <p:ext uri="{BB962C8B-B14F-4D97-AF65-F5344CB8AC3E}">
        <p14:creationId xmlns:p14="http://schemas.microsoft.com/office/powerpoint/2010/main" val="3445880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FFB35-5DA7-453F-9EC3-6ACBAB487C66}"/>
              </a:ext>
            </a:extLst>
          </p:cNvPr>
          <p:cNvSpPr>
            <a:spLocks noGrp="1"/>
          </p:cNvSpPr>
          <p:nvPr>
            <p:ph type="title"/>
          </p:nvPr>
        </p:nvSpPr>
        <p:spPr>
          <a:xfrm>
            <a:off x="838200" y="0"/>
            <a:ext cx="10515600" cy="648427"/>
          </a:xfrm>
        </p:spPr>
        <p:txBody>
          <a:bodyPr>
            <a:normAutofit/>
          </a:bodyPr>
          <a:lstStyle/>
          <a:p>
            <a:pPr algn="ct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ELEMENTS OF A SYSTEM</a:t>
            </a:r>
            <a:endParaRPr lang="en-US" sz="2400" dirty="0"/>
          </a:p>
        </p:txBody>
      </p:sp>
      <p:sp>
        <p:nvSpPr>
          <p:cNvPr id="3" name="Content Placeholder 2">
            <a:extLst>
              <a:ext uri="{FF2B5EF4-FFF2-40B4-BE49-F238E27FC236}">
                <a16:creationId xmlns:a16="http://schemas.microsoft.com/office/drawing/2014/main" id="{935A3F93-464B-447D-B4F7-047AFBE011EE}"/>
              </a:ext>
            </a:extLst>
          </p:cNvPr>
          <p:cNvSpPr>
            <a:spLocks noGrp="1"/>
          </p:cNvSpPr>
          <p:nvPr>
            <p:ph idx="1"/>
          </p:nvPr>
        </p:nvSpPr>
        <p:spPr>
          <a:xfrm>
            <a:off x="78658" y="705080"/>
            <a:ext cx="12044516" cy="6488933"/>
          </a:xfrm>
        </p:spPr>
        <p:txBody>
          <a:bodyPr>
            <a:normAutofit/>
          </a:bodyPr>
          <a:lstStyle/>
          <a:p>
            <a:pPr marL="0" marR="0" indent="0">
              <a:lnSpc>
                <a:spcPct val="150000"/>
              </a:lnSpc>
              <a:spcBef>
                <a:spcPts val="0"/>
              </a:spcBef>
              <a:spcAft>
                <a:spcPts val="80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1) Processor(s)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processor is the element of a system that involves the actual transformation of input into output.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the operational component of a system. Processors may modify the input either totally or partially, depending on the output specification.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As the output specifications change, so does the processing. In some cases, input is also modified to enable the processor for handling the transformation.</a:t>
            </a: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latin typeface="Aharoni" panose="02010803020104030203" pitchFamily="2" charset="-79"/>
                <a:cs typeface="Aharoni" panose="02010803020104030203" pitchFamily="2" charset="-79"/>
              </a:rPr>
              <a:t>Processes vary depending on the area of endeavor. For example, one of the main processes for a manufacturing company would be secondary material processes: separating, combining, conditioning, forming, and casting. </a:t>
            </a:r>
            <a:endParaRPr lang="en-US" dirty="0"/>
          </a:p>
        </p:txBody>
      </p:sp>
    </p:spTree>
    <p:extLst>
      <p:ext uri="{BB962C8B-B14F-4D97-AF65-F5344CB8AC3E}">
        <p14:creationId xmlns:p14="http://schemas.microsoft.com/office/powerpoint/2010/main" val="263399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47F288-16A3-4F05-A3EF-A857DD1A0D30}"/>
              </a:ext>
            </a:extLst>
          </p:cNvPr>
          <p:cNvSpPr>
            <a:spLocks noGrp="1"/>
          </p:cNvSpPr>
          <p:nvPr>
            <p:ph idx="1"/>
          </p:nvPr>
        </p:nvSpPr>
        <p:spPr>
          <a:xfrm>
            <a:off x="1" y="0"/>
            <a:ext cx="12192000" cy="6984694"/>
          </a:xfrm>
        </p:spPr>
        <p:txBody>
          <a:bodyPr>
            <a:normAutofit fontScale="92500" lnSpcReduction="20000"/>
          </a:bodyPr>
          <a:lstStyle/>
          <a:p>
            <a:pPr marL="0">
              <a:lnSpc>
                <a:spcPct val="160000"/>
              </a:lnSpc>
              <a:spcBef>
                <a:spcPts val="0"/>
              </a:spcBef>
              <a:spcAft>
                <a:spcPts val="800"/>
              </a:spcAft>
            </a:pPr>
            <a:r>
              <a:rPr lang="en-US" sz="2600" dirty="0">
                <a:latin typeface="Aharoni" panose="02010803020104030203" pitchFamily="2" charset="-79"/>
                <a:cs typeface="Aharoni" panose="02010803020104030203" pitchFamily="2" charset="-79"/>
              </a:rPr>
              <a:t>However, a communication company would be encoding, storing, retrieving, transmitting, receiving, and decoding information.</a:t>
            </a:r>
            <a:endParaRPr lang="en-US" sz="2600" dirty="0">
              <a:latin typeface="Aharoni" panose="02010803020104030203" pitchFamily="2" charset="-79"/>
              <a:ea typeface="Times New Roman" panose="02020603050405020304" pitchFamily="18" charset="0"/>
              <a:cs typeface="Aharoni" panose="02010803020104030203" pitchFamily="2" charset="-79"/>
            </a:endParaRPr>
          </a:p>
          <a:p>
            <a:pPr marL="457200" lvl="1" indent="0">
              <a:lnSpc>
                <a:spcPct val="160000"/>
              </a:lnSpc>
              <a:spcBef>
                <a:spcPts val="0"/>
              </a:spcBef>
              <a:spcAft>
                <a:spcPts val="800"/>
              </a:spcAft>
              <a:buNone/>
            </a:pPr>
            <a:r>
              <a:rPr lang="en-US" sz="2600" dirty="0">
                <a:effectLst/>
                <a:latin typeface="Aharoni" panose="02010803020104030203" pitchFamily="2" charset="-79"/>
                <a:ea typeface="Times New Roman" panose="02020603050405020304" pitchFamily="18" charset="0"/>
                <a:cs typeface="Aharoni" panose="02010803020104030203" pitchFamily="2" charset="-79"/>
              </a:rPr>
              <a:t>       2) Outputs and Inputs</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60000"/>
              </a:lnSpc>
              <a:spcBef>
                <a:spcPts val="600"/>
              </a:spcBef>
              <a:spcAft>
                <a:spcPts val="720"/>
              </a:spcAft>
              <a:buSzPts val="1000"/>
              <a:buFont typeface="Symbol" panose="05050102010706020507" pitchFamily="18" charset="2"/>
              <a:buChar char=""/>
              <a:tabLst>
                <a:tab pos="457200" algn="l"/>
              </a:tabLs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main aim of a system is to produce an output which is useful for its user.</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60000"/>
              </a:lnSpc>
              <a:spcBef>
                <a:spcPts val="600"/>
              </a:spcBef>
              <a:spcAft>
                <a:spcPts val="720"/>
              </a:spcAft>
              <a:buSzPts val="1000"/>
              <a:buFont typeface="Symbol" panose="05050102010706020507" pitchFamily="18" charset="2"/>
              <a:buChar char=""/>
              <a:tabLst>
                <a:tab pos="457200" algn="l"/>
              </a:tabLs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Inputs are the information that enters into the system for processing.</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60000"/>
              </a:lnSpc>
              <a:spcBef>
                <a:spcPts val="600"/>
              </a:spcBef>
              <a:spcAft>
                <a:spcPts val="720"/>
              </a:spcAft>
              <a:buSzPts val="1000"/>
              <a:buFont typeface="Symbol" panose="05050102010706020507" pitchFamily="18" charset="2"/>
              <a:buChar char=""/>
              <a:tabLst>
                <a:tab pos="457200" algn="l"/>
              </a:tabLs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Output is the outcome of processing.</a:t>
            </a:r>
          </a:p>
          <a:p>
            <a:pPr marL="342900" marR="30480" lvl="0" indent="-342900" algn="just">
              <a:lnSpc>
                <a:spcPct val="160000"/>
              </a:lnSpc>
              <a:spcBef>
                <a:spcPts val="600"/>
              </a:spcBef>
              <a:spcAft>
                <a:spcPts val="720"/>
              </a:spcAft>
              <a:buSzPts val="1000"/>
              <a:buFont typeface="Symbol" panose="05050102010706020507" pitchFamily="18" charset="2"/>
              <a:buChar char=""/>
              <a:tabLst>
                <a:tab pos="457200" algn="l"/>
              </a:tabLst>
            </a:pPr>
            <a:r>
              <a:rPr lang="en-US" sz="2600" dirty="0">
                <a:latin typeface="Aharoni" panose="02010803020104030203" pitchFamily="2" charset="-79"/>
                <a:cs typeface="Aharoni" panose="02010803020104030203" pitchFamily="2" charset="-79"/>
              </a:rPr>
              <a:t>Outputs generally include certain eventualities </a:t>
            </a:r>
            <a:r>
              <a:rPr lang="en-US" sz="2600" dirty="0">
                <a:solidFill>
                  <a:srgbClr val="FF0000"/>
                </a:solidFill>
                <a:latin typeface="Aharoni" panose="02010803020104030203" pitchFamily="2" charset="-79"/>
                <a:cs typeface="Aharoni" panose="02010803020104030203" pitchFamily="2" charset="-79"/>
              </a:rPr>
              <a:t>such as expected, unexpected, desirable, and undesirable. </a:t>
            </a:r>
            <a:r>
              <a:rPr lang="en-US" sz="2600" dirty="0">
                <a:latin typeface="Aharoni" panose="02010803020104030203" pitchFamily="2" charset="-79"/>
                <a:cs typeface="Aharoni" panose="02010803020104030203" pitchFamily="2" charset="-79"/>
              </a:rPr>
              <a:t>For example, a manufacturer expected to make a profit, and this is desirable. However, the company did not expect to pollute the water when it accidentally spilled chemicals onto its loading dock. This output is undesirable. </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60000"/>
              </a:lnSpc>
              <a:spcBef>
                <a:spcPts val="600"/>
              </a:spcBef>
              <a:spcAft>
                <a:spcPts val="720"/>
              </a:spcAft>
              <a:buSzPts val="1000"/>
              <a:buFont typeface="Symbol" panose="05050102010706020507" pitchFamily="18" charset="2"/>
              <a:buChar char=""/>
              <a:tabLst>
                <a:tab pos="457200" algn="l"/>
              </a:tabLst>
            </a:pP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272987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0" marR="0" indent="0">
              <a:lnSpc>
                <a:spcPct val="150000"/>
              </a:lnSpc>
              <a:spcBef>
                <a:spcPts val="0"/>
              </a:spcBef>
              <a:spcAft>
                <a:spcPts val="800"/>
              </a:spcAft>
              <a:buNone/>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Aharoni" panose="02010803020104030203" pitchFamily="2" charset="-79"/>
                <a:ea typeface="Times New Roman" panose="02020603050405020304" pitchFamily="18" charset="0"/>
                <a:cs typeface="Aharoni" panose="02010803020104030203" pitchFamily="2" charset="-79"/>
              </a:rPr>
              <a:t>3) Control</a:t>
            </a:r>
            <a:endParaRPr lang="en-US" sz="28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control element guides the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the decision–making subsystem that controls the pattern of activities governing input, processing, and output.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behavior of a computer System is controlled by the Operating System and software. In order to keep system in balance, what and how much input is needed is determined by Output Specifications.</a:t>
            </a:r>
          </a:p>
          <a:p>
            <a:endParaRPr lang="en-US" dirty="0"/>
          </a:p>
        </p:txBody>
      </p:sp>
    </p:spTree>
    <p:extLst>
      <p:ext uri="{BB962C8B-B14F-4D97-AF65-F5344CB8AC3E}">
        <p14:creationId xmlns:p14="http://schemas.microsoft.com/office/powerpoint/2010/main" val="2271169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0" marR="0" indent="0">
              <a:lnSpc>
                <a:spcPct val="150000"/>
              </a:lnSpc>
              <a:spcBef>
                <a:spcPts val="0"/>
              </a:spcBef>
              <a:spcAft>
                <a:spcPts val="800"/>
              </a:spcAft>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800"/>
              </a:spcAft>
            </a:pPr>
            <a:r>
              <a:rPr lang="en-US" sz="2800" dirty="0">
                <a:latin typeface="Aharoni" panose="02010803020104030203" pitchFamily="2" charset="-79"/>
                <a:ea typeface="Times New Roman" panose="02020603050405020304" pitchFamily="18" charset="0"/>
                <a:cs typeface="Aharoni" panose="02010803020104030203" pitchFamily="2" charset="-79"/>
              </a:rPr>
              <a:t> 4)</a:t>
            </a:r>
            <a:r>
              <a:rPr lang="en-US" sz="280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Boundaries and Interface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system should be defined by its boundaries. Boundaries are the limits that identify its components, processes, and interrelationship when it interfaces with another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Each system has boundaries that determine its sphere of influence and control.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knowledge of the boundaries of a given system is crucial in determining the nature of its interface with other systems for successful design.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3246364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0" marR="0" indent="0">
              <a:lnSpc>
                <a:spcPct val="150000"/>
              </a:lnSpc>
              <a:spcBef>
                <a:spcPts val="0"/>
              </a:spcBef>
              <a:spcAft>
                <a:spcPts val="800"/>
              </a:spcAft>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800"/>
              </a:spcAft>
            </a:pPr>
            <a:r>
              <a:rPr lang="en-US" sz="2400" dirty="0">
                <a:latin typeface="Aharoni" panose="02010803020104030203" pitchFamily="2" charset="-79"/>
                <a:ea typeface="Times New Roman" panose="02020603050405020304" pitchFamily="18" charset="0"/>
                <a:cs typeface="Aharoni" panose="02010803020104030203" pitchFamily="2" charset="-79"/>
              </a:rPr>
              <a:t> 5)</a:t>
            </a:r>
            <a:r>
              <a:rPr lang="en-US" sz="2400" dirty="0">
                <a:effectLst/>
                <a:latin typeface="Aharoni" panose="02010803020104030203" pitchFamily="2" charset="-79"/>
                <a:ea typeface="Times New Roman" panose="02020603050405020304" pitchFamily="18" charset="0"/>
                <a:cs typeface="Aharoni" panose="02010803020104030203" pitchFamily="2" charset="-79"/>
              </a:rPr>
              <a:t> Environment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environment is the “supersystem” within which an organization operates.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the source of external elements that strike on the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determines how a system must function. For example, vendors and competitors of organization’s environment, may provide constraints that affect the actual performance of the business.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3656898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lnSpcReduction="10000"/>
          </a:bodyPr>
          <a:lstStyle/>
          <a:p>
            <a:pPr algn="just">
              <a:lnSpc>
                <a:spcPct val="150000"/>
              </a:lnSpc>
            </a:pPr>
            <a:r>
              <a:rPr lang="en-US" sz="2400" b="0" i="0" dirty="0">
                <a:solidFill>
                  <a:srgbClr val="202124"/>
                </a:solidFill>
                <a:effectLst/>
                <a:latin typeface="Aharoni" panose="02010803020104030203" pitchFamily="2" charset="-79"/>
                <a:cs typeface="Aharoni" panose="02010803020104030203" pitchFamily="2" charset="-79"/>
              </a:rPr>
              <a:t>Systems development is the </a:t>
            </a:r>
            <a:r>
              <a:rPr lang="en-US" sz="2400" b="1" i="0" dirty="0">
                <a:solidFill>
                  <a:srgbClr val="202124"/>
                </a:solidFill>
                <a:effectLst/>
                <a:latin typeface="Aharoni" panose="02010803020104030203" pitchFamily="2" charset="-79"/>
                <a:cs typeface="Aharoni" panose="02010803020104030203" pitchFamily="2" charset="-79"/>
              </a:rPr>
              <a:t>process of defining, designing, testing, and implementing a new software application or program</a:t>
            </a:r>
            <a:r>
              <a:rPr lang="en-US" sz="2400" b="0" i="0" dirty="0">
                <a:solidFill>
                  <a:srgbClr val="202124"/>
                </a:solidFill>
                <a:effectLst/>
                <a:latin typeface="Aharoni" panose="02010803020104030203" pitchFamily="2" charset="-79"/>
                <a:cs typeface="Aharoni" panose="02010803020104030203" pitchFamily="2" charset="-79"/>
              </a:rPr>
              <a:t>. It could include the internal development of customized systems, the creation of database systems, or the acquisition of third party developed software.</a:t>
            </a:r>
          </a:p>
          <a:p>
            <a:pPr algn="just">
              <a:lnSpc>
                <a:spcPct val="160000"/>
              </a:lnSpc>
            </a:pPr>
            <a:r>
              <a:rPr lang="en-US" sz="2400" b="1" dirty="0">
                <a:effectLst/>
                <a:latin typeface="Aharoni" panose="02010803020104030203" pitchFamily="2" charset="-79"/>
                <a:cs typeface="Aharoni" panose="02010803020104030203" pitchFamily="2" charset="-79"/>
              </a:rPr>
              <a:t>Project is a temporary, unique and progressive attempt or endeavor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algn="just">
              <a:lnSpc>
                <a:spcPct val="150000"/>
              </a:lnSpc>
            </a:pPr>
            <a:r>
              <a:rPr lang="en-US" sz="2400" b="0" i="0" dirty="0">
                <a:solidFill>
                  <a:srgbClr val="202124"/>
                </a:solidFill>
                <a:effectLst/>
                <a:latin typeface="Aharoni" panose="02010803020104030203" pitchFamily="2" charset="-79"/>
                <a:cs typeface="Aharoni" panose="02010803020104030203" pitchFamily="2" charset="-79"/>
              </a:rPr>
              <a:t>Systems development project is the </a:t>
            </a:r>
            <a:r>
              <a:rPr lang="en-US" sz="2400" b="1" i="0" dirty="0">
                <a:solidFill>
                  <a:srgbClr val="202124"/>
                </a:solidFill>
                <a:effectLst/>
                <a:latin typeface="Aharoni" panose="02010803020104030203" pitchFamily="2" charset="-79"/>
                <a:cs typeface="Aharoni" panose="02010803020104030203" pitchFamily="2" charset="-79"/>
              </a:rPr>
              <a:t>process of defining, designing, testing, and implementing a new software application or program</a:t>
            </a:r>
            <a:r>
              <a:rPr lang="en-US" sz="2400" dirty="0">
                <a:solidFill>
                  <a:srgbClr val="202124"/>
                </a:solidFill>
                <a:latin typeface="Aharoni" panose="02010803020104030203" pitchFamily="2" charset="-79"/>
                <a:cs typeface="Aharoni" panose="02010803020104030203" pitchFamily="2" charset="-79"/>
              </a:rPr>
              <a:t> in a way that is planned organized, coordinated, and control of goals in order to achieve a specific goal. </a:t>
            </a:r>
            <a:endParaRPr lang="en-US" sz="2400" dirty="0">
              <a:latin typeface="Aharoni" panose="02010803020104030203" pitchFamily="2" charset="-79"/>
              <a:cs typeface="Aharoni" panose="02010803020104030203" pitchFamily="2" charset="-79"/>
            </a:endParaRP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3278326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781B2-1A60-4C72-92A8-FE709F2B745F}"/>
              </a:ext>
            </a:extLst>
          </p:cNvPr>
          <p:cNvSpPr>
            <a:spLocks noGrp="1"/>
          </p:cNvSpPr>
          <p:nvPr>
            <p:ph type="title"/>
          </p:nvPr>
        </p:nvSpPr>
        <p:spPr>
          <a:xfrm>
            <a:off x="0" y="0"/>
            <a:ext cx="11353800" cy="681037"/>
          </a:xfrm>
        </p:spPr>
        <p:txBody>
          <a:bodyPr>
            <a:normAutofit fontScale="90000"/>
          </a:bodyPr>
          <a:lstStyle/>
          <a:p>
            <a:pPr algn="ctr"/>
            <a:r>
              <a:rPr lang="en-US" b="1" i="0" dirty="0">
                <a:solidFill>
                  <a:srgbClr val="000000"/>
                </a:solidFill>
                <a:effectLst/>
                <a:latin typeface="Arial" panose="020B0604020202020204" pitchFamily="34" charset="0"/>
              </a:rPr>
              <a:t>QUALITY SOFTWARE</a:t>
            </a:r>
            <a:endParaRPr lang="en-US" b="1" dirty="0"/>
          </a:p>
        </p:txBody>
      </p:sp>
      <p:sp>
        <p:nvSpPr>
          <p:cNvPr id="3" name="Content Placeholder 2">
            <a:extLst>
              <a:ext uri="{FF2B5EF4-FFF2-40B4-BE49-F238E27FC236}">
                <a16:creationId xmlns:a16="http://schemas.microsoft.com/office/drawing/2014/main" id="{05F223B0-65B8-4785-9C82-60D8877DB7BA}"/>
              </a:ext>
            </a:extLst>
          </p:cNvPr>
          <p:cNvSpPr>
            <a:spLocks noGrp="1"/>
          </p:cNvSpPr>
          <p:nvPr>
            <p:ph idx="1"/>
          </p:nvPr>
        </p:nvSpPr>
        <p:spPr>
          <a:xfrm>
            <a:off x="0" y="681036"/>
            <a:ext cx="12192000" cy="6176963"/>
          </a:xfrm>
        </p:spPr>
        <p:txBody>
          <a:bodyPr>
            <a:normAutofit/>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Quality software refers to </a:t>
            </a:r>
            <a:r>
              <a:rPr lang="en-US" sz="2400" b="0" i="0" dirty="0">
                <a:solidFill>
                  <a:srgbClr val="FF0000"/>
                </a:solidFill>
                <a:effectLst/>
                <a:latin typeface="Aharoni" panose="02010803020104030203" pitchFamily="2" charset="-79"/>
                <a:cs typeface="Aharoni" panose="02010803020104030203" pitchFamily="2" charset="-79"/>
              </a:rPr>
              <a:t>a software which is reasonably bug or defect free, is delivered in time and within the specified budget, meets the requirements and/or expectations, and is maintainable.</a:t>
            </a:r>
            <a:r>
              <a:rPr lang="en-US" sz="2400" b="0" i="0" dirty="0">
                <a:solidFill>
                  <a:srgbClr val="000000"/>
                </a:solidFill>
                <a:effectLst/>
                <a:latin typeface="Aharoni" panose="02010803020104030203" pitchFamily="2" charset="-79"/>
                <a:cs typeface="Aharoni" panose="02010803020104030203" pitchFamily="2" charset="-79"/>
              </a:rPr>
              <a:t> In the software engineering context, software quality reflects both </a:t>
            </a:r>
            <a:r>
              <a:rPr lang="en-US" sz="2400" b="1" i="0" dirty="0">
                <a:solidFill>
                  <a:srgbClr val="000000"/>
                </a:solidFill>
                <a:effectLst/>
                <a:latin typeface="Aharoni" panose="02010803020104030203" pitchFamily="2" charset="-79"/>
                <a:cs typeface="Aharoni" panose="02010803020104030203" pitchFamily="2" charset="-79"/>
              </a:rPr>
              <a:t>functional quality</a:t>
            </a:r>
            <a:r>
              <a:rPr lang="en-US" sz="2400" b="0" i="0" dirty="0">
                <a:solidFill>
                  <a:srgbClr val="000000"/>
                </a:solidFill>
                <a:effectLst/>
                <a:latin typeface="Aharoni" panose="02010803020104030203" pitchFamily="2" charset="-79"/>
                <a:cs typeface="Aharoni" panose="02010803020104030203" pitchFamily="2" charset="-79"/>
              </a:rPr>
              <a:t> as well as </a:t>
            </a:r>
            <a:r>
              <a:rPr lang="en-US" sz="2400" b="1" i="0" dirty="0">
                <a:solidFill>
                  <a:srgbClr val="000000"/>
                </a:solidFill>
                <a:effectLst/>
                <a:latin typeface="Aharoni" panose="02010803020104030203" pitchFamily="2" charset="-79"/>
                <a:cs typeface="Aharoni" panose="02010803020104030203" pitchFamily="2" charset="-79"/>
              </a:rPr>
              <a:t>structural quality</a:t>
            </a:r>
            <a:r>
              <a:rPr lang="en-US" sz="2400" b="0" i="0" dirty="0">
                <a:solidFill>
                  <a:srgbClr val="000000"/>
                </a:solidFill>
                <a:effectLst/>
                <a:latin typeface="Aharoni" panose="02010803020104030203" pitchFamily="2" charset="-79"/>
                <a:cs typeface="Aharoni" panose="02010803020104030203" pitchFamily="2" charset="-79"/>
              </a:rPr>
              <a:t>.</a:t>
            </a:r>
          </a:p>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Software Functional Quality</a:t>
            </a:r>
            <a:r>
              <a:rPr lang="en-US" sz="2400" b="0" i="0" dirty="0">
                <a:solidFill>
                  <a:srgbClr val="000000"/>
                </a:solidFill>
                <a:effectLst/>
                <a:latin typeface="Aharoni" panose="02010803020104030203" pitchFamily="2" charset="-79"/>
                <a:cs typeface="Aharoni" panose="02010803020104030203" pitchFamily="2" charset="-79"/>
              </a:rPr>
              <a:t> − It reflects how well it satisfies a given design, based on the functional requirements or specifications.</a:t>
            </a:r>
          </a:p>
          <a:p>
            <a:pPr algn="just">
              <a:lnSpc>
                <a:spcPct val="150000"/>
              </a:lnSpc>
              <a:buFont typeface="Arial" panose="020B0604020202020204" pitchFamily="34" charset="0"/>
              <a:buChar char="•"/>
            </a:pPr>
            <a:r>
              <a:rPr lang="en-US" sz="2400" b="1" i="0" dirty="0">
                <a:solidFill>
                  <a:srgbClr val="000000"/>
                </a:solidFill>
                <a:effectLst/>
                <a:latin typeface="Aharoni" panose="02010803020104030203" pitchFamily="2" charset="-79"/>
                <a:cs typeface="Aharoni" panose="02010803020104030203" pitchFamily="2" charset="-79"/>
              </a:rPr>
              <a:t>Software Structural Quality</a:t>
            </a:r>
            <a:r>
              <a:rPr lang="en-US" sz="2400" b="0" i="0" dirty="0">
                <a:solidFill>
                  <a:srgbClr val="000000"/>
                </a:solidFill>
                <a:effectLst/>
                <a:latin typeface="Aharoni" panose="02010803020104030203" pitchFamily="2" charset="-79"/>
                <a:cs typeface="Aharoni" panose="02010803020104030203" pitchFamily="2" charset="-79"/>
              </a:rPr>
              <a:t> − It deals with the handling of non-functional requirements that support the delivery of the functional requirements, such as robustness or maintainability, and the degree to which the software was produced correctly.</a:t>
            </a:r>
          </a:p>
          <a:p>
            <a:pPr marL="0" indent="0">
              <a:buNone/>
            </a:pPr>
            <a:endParaRPr lang="en-US" dirty="0"/>
          </a:p>
        </p:txBody>
      </p:sp>
    </p:spTree>
    <p:extLst>
      <p:ext uri="{BB962C8B-B14F-4D97-AF65-F5344CB8AC3E}">
        <p14:creationId xmlns:p14="http://schemas.microsoft.com/office/powerpoint/2010/main" val="2792032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algn="just">
              <a:lnSpc>
                <a:spcPct val="150000"/>
              </a:lnSpc>
            </a:pPr>
            <a:r>
              <a:rPr lang="en-US" sz="2800" dirty="0">
                <a:latin typeface="Aharoni" panose="02010803020104030203" pitchFamily="2" charset="-79"/>
                <a:ea typeface="Times New Roman" panose="02020603050405020304" pitchFamily="18" charset="0"/>
                <a:cs typeface="Aharoni" panose="02010803020104030203" pitchFamily="2" charset="-79"/>
              </a:rPr>
              <a:t> </a:t>
            </a:r>
            <a:r>
              <a:rPr lang="en-US" sz="2800" b="1" i="0" dirty="0">
                <a:solidFill>
                  <a:srgbClr val="000000"/>
                </a:solidFill>
                <a:effectLst/>
                <a:latin typeface="Aharoni" panose="02010803020104030203" pitchFamily="2" charset="-79"/>
                <a:cs typeface="Aharoni" panose="02010803020104030203" pitchFamily="2" charset="-79"/>
              </a:rPr>
              <a:t>Software Quality Assurance</a:t>
            </a:r>
            <a:r>
              <a:rPr lang="en-US" sz="2800" b="0" i="0" dirty="0">
                <a:solidFill>
                  <a:srgbClr val="000000"/>
                </a:solidFill>
                <a:effectLst/>
                <a:latin typeface="Aharoni" panose="02010803020104030203" pitchFamily="2" charset="-79"/>
                <a:cs typeface="Aharoni" panose="02010803020104030203" pitchFamily="2" charset="-79"/>
              </a:rPr>
              <a:t> − Software Quality Assurance (SQA) is a set of activities to ensure the quality in software engineering processes that ultimately result in quality software products. The activities establish and evaluate the processes that produce products. It involves process-focused action.</a:t>
            </a:r>
          </a:p>
          <a:p>
            <a:pPr algn="just">
              <a:lnSpc>
                <a:spcPct val="150000"/>
              </a:lnSpc>
            </a:pPr>
            <a:r>
              <a:rPr lang="en-US" sz="2800" b="1" i="0" dirty="0">
                <a:solidFill>
                  <a:srgbClr val="000000"/>
                </a:solidFill>
                <a:effectLst/>
                <a:latin typeface="Aharoni" panose="02010803020104030203" pitchFamily="2" charset="-79"/>
                <a:cs typeface="Aharoni" panose="02010803020104030203" pitchFamily="2" charset="-79"/>
              </a:rPr>
              <a:t>Software Quality Control</a:t>
            </a:r>
            <a:r>
              <a:rPr lang="en-US" sz="2800" b="0" i="0" dirty="0">
                <a:solidFill>
                  <a:srgbClr val="000000"/>
                </a:solidFill>
                <a:effectLst/>
                <a:latin typeface="Aharoni" panose="02010803020104030203" pitchFamily="2" charset="-79"/>
                <a:cs typeface="Aharoni" panose="02010803020104030203" pitchFamily="2" charset="-79"/>
              </a:rPr>
              <a:t> − Software Quality Control (SQC) is a set of activities to ensure the quality in software products. These activities focus on determining the defects in the actual products produced. It involves product-focused action.</a:t>
            </a: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1008547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195481-4718-4AE4-8A7F-015070828961}"/>
              </a:ext>
            </a:extLst>
          </p:cNvPr>
          <p:cNvSpPr>
            <a:spLocks noGrp="1"/>
          </p:cNvSpPr>
          <p:nvPr>
            <p:ph idx="1"/>
          </p:nvPr>
        </p:nvSpPr>
        <p:spPr>
          <a:xfrm>
            <a:off x="0" y="0"/>
            <a:ext cx="12192000" cy="6858000"/>
          </a:xfrm>
        </p:spPr>
        <p:txBody>
          <a:bodyPr>
            <a:normAutofit fontScale="85000" lnSpcReduction="20000"/>
          </a:bodyPr>
          <a:lstStyle/>
          <a:p>
            <a:pPr marL="292735" marR="601345" algn="just">
              <a:lnSpc>
                <a:spcPct val="150000"/>
              </a:lnSpc>
              <a:spcBef>
                <a:spcPts val="0"/>
              </a:spcBef>
              <a:spcAft>
                <a:spcPts val="0"/>
              </a:spcAft>
            </a:pPr>
            <a:r>
              <a:rPr lang="en-US"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Software</a:t>
            </a:r>
            <a:r>
              <a:rPr lang="en-US" dirty="0">
                <a:effectLst/>
                <a:latin typeface="Aharoni" panose="02010803020104030203" pitchFamily="2" charset="-79"/>
                <a:ea typeface="Book Antiqua" panose="02040602050305030304" pitchFamily="18" charset="0"/>
                <a:cs typeface="Aharoni" panose="02010803020104030203" pitchFamily="2" charset="-79"/>
              </a:rPr>
              <a:t> is defined as a collection of programs, procedures, rules, data and associated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documentation.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The</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s/w</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is</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developed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keeping</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mind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certain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h/w</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and</a:t>
            </a:r>
            <a:r>
              <a:rPr lang="en-US" spc="28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operating</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system</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consideration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commonly</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known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as</a:t>
            </a:r>
            <a:r>
              <a:rPr lang="en-US" spc="29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platform.</a:t>
            </a:r>
            <a:r>
              <a:rPr lang="en-US" spc="29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And</a:t>
            </a:r>
            <a:r>
              <a:rPr lang="en-US" spc="29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engineering</a:t>
            </a:r>
            <a:r>
              <a:rPr lang="en-US" spc="29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means</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systematic</a:t>
            </a:r>
            <a:r>
              <a:rPr lang="en-US" spc="20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procedure</a:t>
            </a:r>
            <a:r>
              <a:rPr lang="en-US" spc="18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to</a:t>
            </a:r>
            <a:r>
              <a:rPr lang="en-US" spc="18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develop</a:t>
            </a:r>
            <a:r>
              <a:rPr lang="en-US" spc="21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software.</a:t>
            </a:r>
            <a:r>
              <a:rPr lang="en-US" spc="21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Some</a:t>
            </a:r>
            <a:r>
              <a:rPr lang="en-US" spc="19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of</a:t>
            </a:r>
            <a:r>
              <a:rPr lang="en-US" spc="18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the</a:t>
            </a:r>
            <a:r>
              <a:rPr lang="en-US" spc="20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software</a:t>
            </a:r>
            <a:r>
              <a:rPr lang="en-US" spc="19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characteristics</a:t>
            </a:r>
            <a:r>
              <a:rPr lang="en-US" spc="20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are,</a:t>
            </a:r>
            <a:r>
              <a:rPr lang="en-US" spc="20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it can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be</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engineer</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or</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developed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and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second</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thing</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is</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software</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is</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complex</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in</a:t>
            </a:r>
            <a:r>
              <a:rPr lang="en-US" spc="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nature.</a:t>
            </a:r>
            <a:r>
              <a:rPr lang="en-US" spc="5" dirty="0">
                <a:effectLst/>
                <a:latin typeface="Aharoni" panose="02010803020104030203" pitchFamily="2" charset="-79"/>
                <a:ea typeface="Book Antiqua" panose="02040602050305030304" pitchFamily="18" charset="0"/>
                <a:cs typeface="Aharoni" panose="02010803020104030203" pitchFamily="2" charset="-79"/>
              </a:rPr>
              <a:t> </a:t>
            </a:r>
          </a:p>
          <a:p>
            <a:pPr marL="292735" marR="601345" algn="just">
              <a:lnSpc>
                <a:spcPct val="150000"/>
              </a:lnSpc>
              <a:spcBef>
                <a:spcPts val="0"/>
              </a:spcBef>
              <a:spcAft>
                <a:spcPts val="0"/>
              </a:spcAft>
            </a:pPr>
            <a:endParaRPr lang="en-US" spc="5" dirty="0">
              <a:effectLst/>
              <a:latin typeface="Aharoni" panose="02010803020104030203" pitchFamily="2" charset="-79"/>
              <a:ea typeface="Book Antiqua" panose="02040602050305030304" pitchFamily="18" charset="0"/>
              <a:cs typeface="Aharoni" panose="02010803020104030203" pitchFamily="2" charset="-79"/>
            </a:endParaRPr>
          </a:p>
          <a:p>
            <a:pPr marL="292735" marR="601345" algn="just">
              <a:lnSpc>
                <a:spcPct val="150000"/>
              </a:lnSpc>
              <a:spcBef>
                <a:spcPts val="0"/>
              </a:spcBef>
              <a:spcAft>
                <a:spcPts val="0"/>
              </a:spcAft>
            </a:pPr>
            <a:r>
              <a:rPr lang="en-US"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Significance</a:t>
            </a:r>
            <a:r>
              <a:rPr lang="en-US" spc="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of software</a:t>
            </a:r>
            <a:r>
              <a:rPr lang="en-US" spc="10" dirty="0">
                <a:solidFill>
                  <a:srgbClr val="FF0000"/>
                </a:solidFill>
                <a:latin typeface="Aharoni" panose="02010803020104030203" pitchFamily="2" charset="-79"/>
                <a:ea typeface="Book Antiqua" panose="02040602050305030304" pitchFamily="18" charset="0"/>
                <a:cs typeface="Aharoni" panose="02010803020104030203" pitchFamily="2" charset="-79"/>
              </a:rPr>
              <a:t>:</a:t>
            </a:r>
            <a:endParaRPr lang="en-US" dirty="0">
              <a:solidFill>
                <a:srgbClr val="FF0000"/>
              </a:solidFill>
              <a:effectLst/>
              <a:latin typeface="Aharoni" panose="02010803020104030203" pitchFamily="2" charset="-79"/>
              <a:ea typeface="Book Antiqua" panose="02040602050305030304" pitchFamily="18" charset="0"/>
              <a:cs typeface="Aharoni" panose="02010803020104030203" pitchFamily="2" charset="-79"/>
            </a:endParaRPr>
          </a:p>
          <a:p>
            <a:pPr marL="342900" marR="0" lvl="0" indent="-342900">
              <a:lnSpc>
                <a:spcPct val="150000"/>
              </a:lnSpc>
              <a:spcBef>
                <a:spcPts val="945"/>
              </a:spcBef>
              <a:spcAft>
                <a:spcPts val="0"/>
              </a:spcAft>
              <a:buFont typeface="+mj-lt"/>
              <a:buAutoNum type="romanLcParenR"/>
              <a:tabLst>
                <a:tab pos="551815" algn="l"/>
              </a:tabLst>
            </a:pPr>
            <a:r>
              <a:rPr lang="en-US" spc="-5" dirty="0">
                <a:effectLst/>
                <a:latin typeface="Aharoni" panose="02010803020104030203" pitchFamily="2" charset="-79"/>
                <a:ea typeface="Book Antiqua" panose="02040602050305030304" pitchFamily="18" charset="0"/>
                <a:cs typeface="Aharoni" panose="02010803020104030203" pitchFamily="2" charset="-79"/>
              </a:rPr>
              <a:t>Business</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decision</a:t>
            </a:r>
            <a:r>
              <a:rPr lang="en-US" spc="4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making such as</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accounting</a:t>
            </a:r>
            <a:r>
              <a:rPr lang="en-US" spc="4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s/w,</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billing</a:t>
            </a:r>
            <a:r>
              <a:rPr lang="en-US" spc="3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s/w</a:t>
            </a:r>
          </a:p>
          <a:p>
            <a:pPr marL="342900" marR="0" lvl="0" indent="-342900">
              <a:lnSpc>
                <a:spcPct val="150000"/>
              </a:lnSpc>
              <a:spcBef>
                <a:spcPts val="15"/>
              </a:spcBef>
              <a:spcAft>
                <a:spcPts val="0"/>
              </a:spcAft>
              <a:buFont typeface="+mj-lt"/>
              <a:buAutoNum type="romanLcParenR"/>
              <a:tabLst>
                <a:tab pos="689610" algn="l"/>
              </a:tabLst>
            </a:pPr>
            <a:r>
              <a:rPr lang="en-US" spc="-5" dirty="0">
                <a:effectLst/>
                <a:latin typeface="Aharoni" panose="02010803020104030203" pitchFamily="2" charset="-79"/>
                <a:ea typeface="Book Antiqua" panose="02040602050305030304" pitchFamily="18" charset="0"/>
                <a:cs typeface="Aharoni" panose="02010803020104030203" pitchFamily="2" charset="-79"/>
              </a:rPr>
              <a:t>For</a:t>
            </a:r>
            <a:r>
              <a:rPr lang="en-US" spc="4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scientific</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research</a:t>
            </a:r>
            <a:r>
              <a:rPr lang="en-US" spc="5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&amp;</a:t>
            </a:r>
            <a:r>
              <a:rPr lang="en-US" spc="4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engineering</a:t>
            </a:r>
            <a:r>
              <a:rPr lang="en-US" spc="3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problem</a:t>
            </a:r>
            <a:r>
              <a:rPr lang="en-US" spc="4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solving. </a:t>
            </a:r>
            <a:r>
              <a:rPr lang="en-US" spc="-5" dirty="0">
                <a:latin typeface="Aharoni" panose="02010803020104030203" pitchFamily="2" charset="-79"/>
                <a:ea typeface="Book Antiqua" panose="02040602050305030304" pitchFamily="18" charset="0"/>
                <a:cs typeface="Aharoni" panose="02010803020104030203" pitchFamily="2" charset="-79"/>
              </a:rPr>
              <a:t>Such as W</a:t>
            </a:r>
            <a:r>
              <a:rPr lang="en-US" dirty="0">
                <a:effectLst/>
                <a:latin typeface="Aharoni" panose="02010803020104030203" pitchFamily="2" charset="-79"/>
                <a:ea typeface="Book Antiqua" panose="02040602050305030304" pitchFamily="18" charset="0"/>
                <a:cs typeface="Aharoni" panose="02010803020104030203" pitchFamily="2" charset="-79"/>
              </a:rPr>
              <a:t>eather</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forecasting</a:t>
            </a:r>
            <a:r>
              <a:rPr lang="en-US" spc="5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system,</a:t>
            </a:r>
            <a:r>
              <a:rPr lang="en-US" spc="6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space</a:t>
            </a:r>
            <a:r>
              <a:rPr lang="en-US" spc="4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research</a:t>
            </a:r>
            <a:r>
              <a:rPr lang="en-US" spc="5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s/w</a:t>
            </a:r>
          </a:p>
          <a:p>
            <a:pPr marL="342900" marR="2079625" lvl="0" indent="-342900">
              <a:lnSpc>
                <a:spcPct val="150000"/>
              </a:lnSpc>
              <a:spcBef>
                <a:spcPts val="995"/>
              </a:spcBef>
              <a:spcAft>
                <a:spcPts val="0"/>
              </a:spcAft>
              <a:buFont typeface="+mj-lt"/>
              <a:buAutoNum type="romanLcParenR"/>
              <a:tabLst>
                <a:tab pos="732155" algn="l"/>
              </a:tabLst>
            </a:pPr>
            <a:r>
              <a:rPr lang="en-US" spc="-5" dirty="0">
                <a:effectLst/>
                <a:latin typeface="Aharoni" panose="02010803020104030203" pitchFamily="2" charset="-79"/>
                <a:ea typeface="Book Antiqua" panose="02040602050305030304" pitchFamily="18" charset="0"/>
                <a:cs typeface="Aharoni" panose="02010803020104030203" pitchFamily="2" charset="-79"/>
              </a:rPr>
              <a:t>It</a:t>
            </a:r>
            <a:r>
              <a:rPr lang="en-US" spc="4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is</a:t>
            </a:r>
            <a:r>
              <a:rPr lang="en-US" spc="3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embedded</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in</a:t>
            </a:r>
            <a:r>
              <a:rPr lang="en-US" spc="4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multifunctional</a:t>
            </a:r>
            <a:r>
              <a:rPr lang="en-US" spc="5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systems</a:t>
            </a:r>
            <a:r>
              <a:rPr lang="en-US" spc="3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such</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as</a:t>
            </a:r>
            <a:r>
              <a:rPr lang="en-US" spc="5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medical,</a:t>
            </a:r>
            <a:r>
              <a:rPr lang="en-US" spc="-27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telecom</a:t>
            </a:r>
            <a:r>
              <a:rPr lang="en-US" spc="10"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entertainment</a:t>
            </a:r>
            <a:r>
              <a:rPr lang="en-US" spc="15" dirty="0">
                <a:effectLst/>
                <a:latin typeface="Aharoni" panose="02010803020104030203" pitchFamily="2" charset="-79"/>
                <a:ea typeface="Book Antiqua" panose="02040602050305030304" pitchFamily="18" charset="0"/>
                <a:cs typeface="Aharoni" panose="02010803020104030203" pitchFamily="2" charset="-79"/>
              </a:rPr>
              <a:t> </a:t>
            </a:r>
            <a:r>
              <a:rPr lang="en-US" spc="-5" dirty="0">
                <a:effectLst/>
                <a:latin typeface="Aharoni" panose="02010803020104030203" pitchFamily="2" charset="-79"/>
                <a:ea typeface="Book Antiqua" panose="02040602050305030304" pitchFamily="18" charset="0"/>
                <a:cs typeface="Aharoni" panose="02010803020104030203" pitchFamily="2" charset="-79"/>
              </a:rPr>
              <a:t>etc. </a:t>
            </a:r>
            <a:r>
              <a:rPr lang="en-US" dirty="0">
                <a:effectLst/>
                <a:latin typeface="Aharoni" panose="02010803020104030203" pitchFamily="2" charset="-79"/>
                <a:ea typeface="Book Antiqua" panose="02040602050305030304" pitchFamily="18" charset="0"/>
                <a:cs typeface="Aharoni" panose="02010803020104030203" pitchFamily="2" charset="-79"/>
              </a:rPr>
              <a:t>s/w</a:t>
            </a:r>
            <a:r>
              <a:rPr lang="en-US" spc="6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for</a:t>
            </a:r>
            <a:r>
              <a:rPr lang="en-US" spc="3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medical</a:t>
            </a:r>
            <a:r>
              <a:rPr lang="en-US" spc="40"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patient</a:t>
            </a:r>
            <a:r>
              <a:rPr lang="en-US" spc="45" dirty="0">
                <a:effectLst/>
                <a:latin typeface="Aharoni" panose="02010803020104030203" pitchFamily="2" charset="-79"/>
                <a:ea typeface="Book Antiqua" panose="02040602050305030304" pitchFamily="18" charset="0"/>
                <a:cs typeface="Aharoni" panose="02010803020104030203" pitchFamily="2" charset="-79"/>
              </a:rPr>
              <a:t> </a:t>
            </a:r>
            <a:r>
              <a:rPr lang="en-US" dirty="0">
                <a:effectLst/>
                <a:latin typeface="Aharoni" panose="02010803020104030203" pitchFamily="2" charset="-79"/>
                <a:ea typeface="Book Antiqua" panose="02040602050305030304" pitchFamily="18" charset="0"/>
                <a:cs typeface="Aharoni" panose="02010803020104030203" pitchFamily="2" charset="-79"/>
              </a:rPr>
              <a:t>automation,</a:t>
            </a:r>
          </a:p>
          <a:p>
            <a:endParaRPr lang="en-US" dirty="0"/>
          </a:p>
        </p:txBody>
      </p:sp>
    </p:spTree>
    <p:extLst>
      <p:ext uri="{BB962C8B-B14F-4D97-AF65-F5344CB8AC3E}">
        <p14:creationId xmlns:p14="http://schemas.microsoft.com/office/powerpoint/2010/main" val="529079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80710-FD3A-4B6C-972E-3E1C9EF1B117}"/>
              </a:ext>
            </a:extLst>
          </p:cNvPr>
          <p:cNvSpPr>
            <a:spLocks noGrp="1"/>
          </p:cNvSpPr>
          <p:nvPr>
            <p:ph type="title"/>
          </p:nvPr>
        </p:nvSpPr>
        <p:spPr>
          <a:xfrm>
            <a:off x="121186" y="18256"/>
            <a:ext cx="12070814" cy="1039363"/>
          </a:xfrm>
        </p:spPr>
        <p:txBody>
          <a:bodyPr/>
          <a:lstStyle/>
          <a:p>
            <a:r>
              <a:rPr lang="en-US" sz="4400" b="1" dirty="0">
                <a:effectLst/>
                <a:latin typeface="Times New Roman" panose="02020603050405020304" pitchFamily="18" charset="0"/>
                <a:ea typeface="Times New Roman" panose="02020603050405020304" pitchFamily="18" charset="0"/>
                <a:cs typeface="Times New Roman" panose="02020603050405020304" pitchFamily="18" charset="0"/>
              </a:rPr>
              <a:t>THE SOFTWARE QUALITY CHALLENGE</a:t>
            </a:r>
            <a:endParaRPr lang="en-US" dirty="0"/>
          </a:p>
        </p:txBody>
      </p:sp>
      <p:sp>
        <p:nvSpPr>
          <p:cNvPr id="3" name="Content Placeholder 2">
            <a:extLst>
              <a:ext uri="{FF2B5EF4-FFF2-40B4-BE49-F238E27FC236}">
                <a16:creationId xmlns:a16="http://schemas.microsoft.com/office/drawing/2014/main" id="{76121D21-F6F0-47DD-8D6F-7F02CF19ECB4}"/>
              </a:ext>
            </a:extLst>
          </p:cNvPr>
          <p:cNvSpPr>
            <a:spLocks noGrp="1"/>
          </p:cNvSpPr>
          <p:nvPr>
            <p:ph idx="1"/>
          </p:nvPr>
        </p:nvSpPr>
        <p:spPr>
          <a:xfrm>
            <a:off x="121186" y="958466"/>
            <a:ext cx="12070814" cy="5881277"/>
          </a:xfrm>
        </p:spPr>
        <p:txBody>
          <a:bodyPr>
            <a:normAutofit fontScale="92500"/>
          </a:bodyPr>
          <a:lstStyle/>
          <a:p>
            <a:pPr marL="30480" marR="30480" algn="just">
              <a:lnSpc>
                <a:spcPct val="150000"/>
              </a:lnSpc>
              <a:spcBef>
                <a:spcPts val="600"/>
              </a:spcBef>
              <a:spcAft>
                <a:spcPts val="720"/>
              </a:spcAf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 the software industry, the developers will never declare that the </a:t>
            </a:r>
            <a:r>
              <a:rPr lang="en-US" sz="26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software is free of defects, unlike other industrial product manufacturers usually do</a:t>
            </a: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This difference is due to the following reasons.</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50000"/>
              </a:lnSpc>
              <a:spcBef>
                <a:spcPts val="0"/>
              </a:spcBef>
              <a:spcAft>
                <a:spcPts val="800"/>
              </a:spcAft>
            </a:pPr>
            <a:r>
              <a:rPr lang="en-US" sz="2600" dirty="0">
                <a:effectLst/>
                <a:latin typeface="Aharoni" panose="02010803020104030203" pitchFamily="2" charset="-79"/>
                <a:ea typeface="Times New Roman" panose="02020603050405020304" pitchFamily="18" charset="0"/>
                <a:cs typeface="Aharoni" panose="02010803020104030203" pitchFamily="2" charset="-79"/>
              </a:rPr>
              <a:t>Product Complexity</a:t>
            </a: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the number of operational modes the product permits. Normally, an industrial product allows only less than </a:t>
            </a:r>
            <a:r>
              <a:rPr lang="en-US" sz="26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 few thousand modes of operation with different combinations of its machine settings</a:t>
            </a:r>
            <a:r>
              <a:rPr lang="en-US" sz="26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However, software packages allow millions of operational possibilities. Hence, </a:t>
            </a:r>
            <a:r>
              <a:rPr lang="en-US" sz="26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assuring of all these operational possibilities correctly is a major challenge to the software industry.</a:t>
            </a:r>
          </a:p>
          <a:p>
            <a:pPr marL="30480" marR="30480" algn="just">
              <a:lnSpc>
                <a:spcPct val="150000"/>
              </a:lnSpc>
              <a:spcBef>
                <a:spcPts val="600"/>
              </a:spcBef>
              <a:spcAft>
                <a:spcPts val="720"/>
              </a:spcAft>
            </a:pPr>
            <a:endParaRPr lang="en-US" sz="26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1266423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0" marR="0" indent="0">
              <a:lnSpc>
                <a:spcPct val="150000"/>
              </a:lnSpc>
              <a:spcBef>
                <a:spcPts val="0"/>
              </a:spcBef>
              <a:spcAft>
                <a:spcPts val="800"/>
              </a:spcAft>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marR="0">
              <a:lnSpc>
                <a:spcPct val="150000"/>
              </a:lnSpc>
              <a:spcBef>
                <a:spcPts val="0"/>
              </a:spcBef>
              <a:spcAft>
                <a:spcPts val="800"/>
              </a:spcAft>
            </a:pPr>
            <a:r>
              <a:rPr lang="en-US" sz="2400" dirty="0">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Product Visibility</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Since the industrial </a:t>
            </a: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products are visible, most of its defects can be detected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during the manufacturing process. Also the absence of a part in an industrial product can be easily detected in the product. However, </a:t>
            </a: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the defects in software products which are stored on diskettes or CDs are invisible.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539442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64135" marR="0" indent="0" algn="just">
              <a:lnSpc>
                <a:spcPct val="150000"/>
              </a:lnSpc>
              <a:spcBef>
                <a:spcPts val="0"/>
              </a:spcBef>
              <a:spcAft>
                <a:spcPts val="0"/>
              </a:spcAft>
              <a:buNone/>
            </a:pP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Several</a:t>
            </a:r>
            <a:r>
              <a:rPr lang="en-US" sz="2400" spc="6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quality</a:t>
            </a:r>
            <a:r>
              <a:rPr lang="en-US" sz="2400" spc="3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factors</a:t>
            </a:r>
            <a:r>
              <a:rPr lang="en-US" sz="2400" spc="5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associated</a:t>
            </a:r>
            <a:r>
              <a:rPr lang="en-US" sz="2400" spc="4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with</a:t>
            </a:r>
            <a:r>
              <a:rPr lang="en-US" sz="2400" spc="2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software</a:t>
            </a:r>
            <a:r>
              <a:rPr lang="en-US" sz="2400" spc="4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quality</a:t>
            </a:r>
            <a:r>
              <a:rPr lang="en-US" sz="2400" spc="2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are</a:t>
            </a:r>
            <a:r>
              <a:rPr lang="en-US" sz="2400" spc="2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as</a:t>
            </a:r>
            <a:r>
              <a:rPr lang="en-US" sz="2400" spc="35"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 </a:t>
            </a:r>
            <a:r>
              <a:rPr lang="en-US" sz="2400" dirty="0">
                <a:solidFill>
                  <a:srgbClr val="FF0000"/>
                </a:solidFill>
                <a:effectLst/>
                <a:latin typeface="Aharoni" panose="02010803020104030203" pitchFamily="2" charset="-79"/>
                <a:ea typeface="Book Antiqua" panose="02040602050305030304" pitchFamily="18" charset="0"/>
                <a:cs typeface="Aharoni" panose="02010803020104030203" pitchFamily="2" charset="-79"/>
              </a:rPr>
              <a:t>following:</a:t>
            </a:r>
          </a:p>
          <a:p>
            <a:pPr marL="342900" marR="599440" lvl="0" indent="-342900" algn="just">
              <a:lnSpc>
                <a:spcPct val="150000"/>
              </a:lnSpc>
              <a:spcBef>
                <a:spcPts val="20"/>
              </a:spcBef>
              <a:spcAft>
                <a:spcPts val="0"/>
              </a:spcAft>
              <a:buSzPts val="1150"/>
              <a:buFont typeface="Symbol" panose="05050102010706020507" pitchFamily="18" charset="2"/>
              <a:buChar char=""/>
              <a:tabLst>
                <a:tab pos="774700" algn="l"/>
              </a:tabLst>
            </a:pPr>
            <a:r>
              <a:rPr lang="en-US" sz="2400" dirty="0">
                <a:effectLst/>
                <a:latin typeface="Aharoni" panose="02010803020104030203" pitchFamily="2" charset="-79"/>
                <a:ea typeface="Symbol" panose="05050102010706020507" pitchFamily="18" charset="2"/>
                <a:cs typeface="Aharoni" panose="02010803020104030203" pitchFamily="2" charset="-79"/>
              </a:rPr>
              <a:t>	</a:t>
            </a:r>
            <a:r>
              <a:rPr lang="en-US" sz="2400" b="1" dirty="0">
                <a:effectLst/>
                <a:latin typeface="Aharoni" panose="02010803020104030203" pitchFamily="2" charset="-79"/>
                <a:ea typeface="Symbol" panose="05050102010706020507" pitchFamily="18" charset="2"/>
                <a:cs typeface="Aharoni" panose="02010803020104030203" pitchFamily="2" charset="-79"/>
              </a:rPr>
              <a:t>Portability: </a:t>
            </a:r>
            <a:r>
              <a:rPr lang="en-US" sz="2400" dirty="0">
                <a:effectLst/>
                <a:latin typeface="Aharoni" panose="02010803020104030203" pitchFamily="2" charset="-79"/>
                <a:ea typeface="Symbol" panose="05050102010706020507" pitchFamily="18" charset="2"/>
                <a:cs typeface="Aharoni" panose="02010803020104030203" pitchFamily="2" charset="-79"/>
              </a:rPr>
              <a:t>A software product is said to be portable, if it can be easily made to</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work</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in</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different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operating system</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environments,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in</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different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machines,</a:t>
            </a:r>
            <a:r>
              <a:rPr lang="en-US" sz="2400" spc="28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with</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other</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software</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etc.</a:t>
            </a:r>
          </a:p>
          <a:p>
            <a:pPr marL="342900" marR="600075" lvl="0" indent="-342900" algn="just">
              <a:lnSpc>
                <a:spcPct val="150000"/>
              </a:lnSpc>
              <a:spcBef>
                <a:spcPts val="0"/>
              </a:spcBef>
              <a:spcAft>
                <a:spcPts val="0"/>
              </a:spcAft>
              <a:buSzPts val="1150"/>
              <a:buFont typeface="Symbol" panose="05050102010706020507" pitchFamily="18" charset="2"/>
              <a:buChar char=""/>
              <a:tabLst>
                <a:tab pos="774700" algn="l"/>
              </a:tabLst>
            </a:pPr>
            <a:r>
              <a:rPr lang="en-US" sz="2400" dirty="0">
                <a:effectLst/>
                <a:latin typeface="Aharoni" panose="02010803020104030203" pitchFamily="2" charset="-79"/>
                <a:ea typeface="Symbol" panose="05050102010706020507" pitchFamily="18" charset="2"/>
                <a:cs typeface="Aharoni" panose="02010803020104030203" pitchFamily="2" charset="-79"/>
              </a:rPr>
              <a:t>	</a:t>
            </a:r>
            <a:r>
              <a:rPr lang="en-US" sz="2400" b="1" dirty="0">
                <a:effectLst/>
                <a:latin typeface="Aharoni" panose="02010803020104030203" pitchFamily="2" charset="-79"/>
                <a:ea typeface="Symbol" panose="05050102010706020507" pitchFamily="18" charset="2"/>
                <a:cs typeface="Aharoni" panose="02010803020104030203" pitchFamily="2" charset="-79"/>
              </a:rPr>
              <a:t>Usability: </a:t>
            </a:r>
            <a:r>
              <a:rPr lang="en-US" sz="2400" dirty="0">
                <a:effectLst/>
                <a:latin typeface="Aharoni" panose="02010803020104030203" pitchFamily="2" charset="-79"/>
                <a:ea typeface="Symbol" panose="05050102010706020507" pitchFamily="18" charset="2"/>
                <a:cs typeface="Aharoni" panose="02010803020104030203" pitchFamily="2" charset="-79"/>
              </a:rPr>
              <a:t>A software product has good usability, if different categories of users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(i.e.</a:t>
            </a:r>
            <a:r>
              <a:rPr lang="en-US" sz="2400" spc="4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both</a:t>
            </a:r>
            <a:r>
              <a:rPr lang="en-US" sz="2400" spc="4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expert</a:t>
            </a:r>
            <a:r>
              <a:rPr lang="en-US" sz="2400" spc="3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and</a:t>
            </a:r>
            <a:r>
              <a:rPr lang="en-US" sz="2400" spc="3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novice</a:t>
            </a:r>
            <a:r>
              <a:rPr lang="en-US" sz="2400" spc="2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users)</a:t>
            </a:r>
            <a:r>
              <a:rPr lang="en-US" sz="2400" spc="3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can</a:t>
            </a:r>
            <a:r>
              <a:rPr lang="en-US" sz="2400" spc="4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easily</a:t>
            </a:r>
            <a:r>
              <a:rPr lang="en-US" sz="2400" spc="2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invoke</a:t>
            </a:r>
            <a:r>
              <a:rPr lang="en-US" sz="2400" spc="2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1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functions</a:t>
            </a:r>
            <a:r>
              <a:rPr lang="en-US" sz="2400" spc="4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of</a:t>
            </a:r>
            <a:r>
              <a:rPr lang="en-US" sz="2400" spc="4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1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a:t>
            </a:r>
          </a:p>
          <a:p>
            <a:pPr marL="342900" marR="600710" lvl="0" indent="-342900" algn="just">
              <a:lnSpc>
                <a:spcPct val="150000"/>
              </a:lnSpc>
              <a:spcBef>
                <a:spcPts val="0"/>
              </a:spcBef>
              <a:spcAft>
                <a:spcPts val="0"/>
              </a:spcAft>
              <a:buSzPts val="1150"/>
              <a:buFont typeface="Symbol" panose="05050102010706020507" pitchFamily="18" charset="2"/>
              <a:buChar char=""/>
              <a:tabLst>
                <a:tab pos="738505" algn="l"/>
              </a:tabLst>
            </a:pPr>
            <a:r>
              <a:rPr lang="en-US" sz="2400" b="1" dirty="0">
                <a:effectLst/>
                <a:latin typeface="Aharoni" panose="02010803020104030203" pitchFamily="2" charset="-79"/>
                <a:ea typeface="Symbol" panose="05050102010706020507" pitchFamily="18" charset="2"/>
                <a:cs typeface="Aharoni" panose="02010803020104030203" pitchFamily="2" charset="-79"/>
              </a:rPr>
              <a:t>Reusability: </a:t>
            </a:r>
            <a:r>
              <a:rPr lang="en-US" sz="2400" dirty="0">
                <a:effectLst/>
                <a:latin typeface="Aharoni" panose="02010803020104030203" pitchFamily="2" charset="-79"/>
                <a:ea typeface="Symbol" panose="05050102010706020507" pitchFamily="18" charset="2"/>
                <a:cs typeface="Aharoni" panose="02010803020104030203" pitchFamily="2" charset="-79"/>
              </a:rPr>
              <a:t>A software product has good reusability, if different modules of the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 can</a:t>
            </a:r>
            <a:r>
              <a:rPr lang="en-US" sz="2400" spc="2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easily</a:t>
            </a:r>
            <a:r>
              <a:rPr lang="en-US" sz="2400" spc="1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reused</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to develop</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new</a:t>
            </a:r>
            <a:r>
              <a:rPr lang="en-US" sz="2400" spc="1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products.</a:t>
            </a:r>
          </a:p>
          <a:p>
            <a:pPr marL="0" marR="0" indent="0">
              <a:lnSpc>
                <a:spcPct val="150000"/>
              </a:lnSpc>
              <a:spcBef>
                <a:spcPts val="0"/>
              </a:spcBef>
              <a:spcAft>
                <a:spcPts val="800"/>
              </a:spcAft>
              <a:buNone/>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2475457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B7C254-FE99-4505-A996-318873C506FE}"/>
              </a:ext>
            </a:extLst>
          </p:cNvPr>
          <p:cNvSpPr>
            <a:spLocks noGrp="1"/>
          </p:cNvSpPr>
          <p:nvPr>
            <p:ph idx="1"/>
          </p:nvPr>
        </p:nvSpPr>
        <p:spPr>
          <a:xfrm>
            <a:off x="0" y="0"/>
            <a:ext cx="12192000" cy="6858000"/>
          </a:xfrm>
        </p:spPr>
        <p:txBody>
          <a:bodyPr>
            <a:normAutofit/>
          </a:bodyPr>
          <a:lstStyle/>
          <a:p>
            <a:pPr marL="0" marR="0" indent="0">
              <a:lnSpc>
                <a:spcPct val="150000"/>
              </a:lnSpc>
              <a:spcBef>
                <a:spcPts val="0"/>
              </a:spcBef>
              <a:spcAft>
                <a:spcPts val="800"/>
              </a:spcAft>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342900" marR="601345" lvl="0" indent="-342900" algn="just">
              <a:lnSpc>
                <a:spcPct val="150000"/>
              </a:lnSpc>
              <a:spcBef>
                <a:spcPts val="0"/>
              </a:spcBef>
              <a:spcAft>
                <a:spcPts val="0"/>
              </a:spcAft>
              <a:buSzPts val="1150"/>
              <a:buFont typeface="Symbol" panose="05050102010706020507" pitchFamily="18" charset="2"/>
              <a:buChar char=""/>
              <a:tabLst>
                <a:tab pos="774700" algn="l"/>
              </a:tabLst>
            </a:pPr>
            <a:r>
              <a:rPr lang="en-US" sz="2400" b="1" dirty="0">
                <a:effectLst/>
                <a:latin typeface="Aharoni" panose="02010803020104030203" pitchFamily="2" charset="-79"/>
                <a:ea typeface="Symbol" panose="05050102010706020507" pitchFamily="18" charset="2"/>
                <a:cs typeface="Aharoni" panose="02010803020104030203" pitchFamily="2" charset="-79"/>
              </a:rPr>
              <a:t>Correctness:</a:t>
            </a:r>
            <a:r>
              <a:rPr lang="en-US" sz="2400" b="1"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A software product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is correct, if different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requirements as specified</a:t>
            </a:r>
            <a:r>
              <a:rPr lang="en-US" sz="2400" spc="-27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in</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SRS document</a:t>
            </a:r>
            <a:r>
              <a:rPr lang="en-US" sz="2400" spc="2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have</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been</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correctly implemented.</a:t>
            </a:r>
          </a:p>
          <a:p>
            <a:pPr marL="342900" marR="600075" lvl="0" indent="-342900" algn="just">
              <a:lnSpc>
                <a:spcPct val="150000"/>
              </a:lnSpc>
              <a:spcBef>
                <a:spcPts val="0"/>
              </a:spcBef>
              <a:spcAft>
                <a:spcPts val="0"/>
              </a:spcAft>
              <a:buSzPts val="1150"/>
              <a:buFont typeface="Symbol" panose="05050102010706020507" pitchFamily="18" charset="2"/>
              <a:buChar char=""/>
              <a:tabLst>
                <a:tab pos="738505" algn="l"/>
              </a:tabLst>
            </a:pPr>
            <a:r>
              <a:rPr lang="en-US" sz="2400" b="1" dirty="0">
                <a:effectLst/>
                <a:latin typeface="Aharoni" panose="02010803020104030203" pitchFamily="2" charset="-79"/>
                <a:ea typeface="Symbol" panose="05050102010706020507" pitchFamily="18" charset="2"/>
                <a:cs typeface="Aharoni" panose="02010803020104030203" pitchFamily="2" charset="-79"/>
              </a:rPr>
              <a:t>Maintainability:</a:t>
            </a:r>
            <a:r>
              <a:rPr lang="en-US" sz="2400" b="1"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A</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software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maintainable,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if</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errors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can</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easily</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corrected,</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new</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functions</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can</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easily</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added</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to</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and</a:t>
            </a:r>
            <a:r>
              <a:rPr lang="en-US" sz="2400" spc="29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functionalities</a:t>
            </a:r>
            <a:r>
              <a:rPr lang="en-US" sz="2400" spc="2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of</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the</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product</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can</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be</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easily</a:t>
            </a:r>
            <a:r>
              <a:rPr lang="en-US" sz="2400" spc="5"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modified,</a:t>
            </a:r>
            <a:r>
              <a:rPr lang="en-US" sz="2400" spc="10" dirty="0">
                <a:effectLst/>
                <a:latin typeface="Aharoni" panose="02010803020104030203" pitchFamily="2" charset="-79"/>
                <a:ea typeface="Symbol" panose="05050102010706020507" pitchFamily="18" charset="2"/>
                <a:cs typeface="Aharoni" panose="02010803020104030203" pitchFamily="2" charset="-79"/>
              </a:rPr>
              <a:t> </a:t>
            </a:r>
            <a:r>
              <a:rPr lang="en-US" sz="2400" dirty="0">
                <a:effectLst/>
                <a:latin typeface="Aharoni" panose="02010803020104030203" pitchFamily="2" charset="-79"/>
                <a:ea typeface="Symbol" panose="05050102010706020507" pitchFamily="18" charset="2"/>
                <a:cs typeface="Aharoni" panose="02010803020104030203" pitchFamily="2" charset="-79"/>
              </a:rPr>
              <a:t>etc.</a:t>
            </a:r>
          </a:p>
          <a:p>
            <a:pPr marL="0" marR="0" indent="0">
              <a:lnSpc>
                <a:spcPct val="150000"/>
              </a:lnSpc>
              <a:spcBef>
                <a:spcPts val="0"/>
              </a:spcBef>
              <a:spcAft>
                <a:spcPts val="0"/>
              </a:spcAft>
              <a:buNone/>
            </a:pPr>
            <a:r>
              <a:rPr lang="en-US" sz="2400" dirty="0">
                <a:effectLst/>
                <a:latin typeface="Aharoni" panose="02010803020104030203" pitchFamily="2" charset="-79"/>
                <a:ea typeface="Book Antiqua" panose="02040602050305030304" pitchFamily="18" charset="0"/>
                <a:cs typeface="Aharoni" panose="02010803020104030203" pitchFamily="2" charset="-79"/>
              </a:rPr>
              <a:t> </a:t>
            </a:r>
          </a:p>
          <a:p>
            <a:pPr marL="0" marR="0" indent="0">
              <a:lnSpc>
                <a:spcPct val="150000"/>
              </a:lnSpc>
              <a:spcBef>
                <a:spcPts val="0"/>
              </a:spcBef>
              <a:spcAft>
                <a:spcPts val="800"/>
              </a:spcAft>
              <a:buNone/>
            </a:pPr>
            <a:endParaRPr lang="en-US" sz="28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11710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C4FFA-2B28-499D-9E26-8F64F921A1B1}"/>
              </a:ext>
            </a:extLst>
          </p:cNvPr>
          <p:cNvSpPr>
            <a:spLocks noGrp="1"/>
          </p:cNvSpPr>
          <p:nvPr>
            <p:ph type="title"/>
          </p:nvPr>
        </p:nvSpPr>
        <p:spPr>
          <a:xfrm>
            <a:off x="838200" y="18255"/>
            <a:ext cx="10515600" cy="841061"/>
          </a:xfrm>
        </p:spPr>
        <p:txBody>
          <a:bodyPr>
            <a:normAutofit fontScale="90000"/>
          </a:bodyPr>
          <a:lstStyle/>
          <a:p>
            <a:pPr algn="ctr"/>
            <a:br>
              <a:rPr lang="en-US" sz="4400" b="1" kern="0" dirty="0">
                <a:solidFill>
                  <a:srgbClr val="79797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700" b="1" kern="0" dirty="0">
                <a:effectLst/>
                <a:latin typeface="Aharoni" panose="02010803020104030203" pitchFamily="2" charset="-79"/>
                <a:ea typeface="Times New Roman" panose="02020603050405020304" pitchFamily="18" charset="0"/>
                <a:cs typeface="Aharoni" panose="02010803020104030203" pitchFamily="2" charset="-79"/>
              </a:rPr>
              <a:t>SOFTWARE QUALITY FACTORS</a:t>
            </a:r>
            <a:br>
              <a:rPr lang="en-US" sz="2700" b="1" kern="0" dirty="0">
                <a:solidFill>
                  <a:srgbClr val="2F5496"/>
                </a:solidFill>
                <a:effectLst/>
                <a:latin typeface="Aharoni" panose="02010803020104030203" pitchFamily="2" charset="-79"/>
                <a:ea typeface="Times New Roman" panose="02020603050405020304" pitchFamily="18" charset="0"/>
                <a:cs typeface="Aharoni" panose="02010803020104030203" pitchFamily="2" charset="-79"/>
              </a:rPr>
            </a:br>
            <a:endParaRPr lang="en-US" sz="27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9B0A763-864D-4025-B868-289F08F34703}"/>
              </a:ext>
            </a:extLst>
          </p:cNvPr>
          <p:cNvSpPr>
            <a:spLocks noGrp="1"/>
          </p:cNvSpPr>
          <p:nvPr>
            <p:ph idx="1"/>
          </p:nvPr>
        </p:nvSpPr>
        <p:spPr>
          <a:xfrm>
            <a:off x="0" y="936434"/>
            <a:ext cx="12192000" cy="5921566"/>
          </a:xfrm>
        </p:spPr>
        <p:txBody>
          <a:bodyPr/>
          <a:lstStyle/>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various factors, which influence the software, are termed as software factors.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They can be broadly divided into two categories.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30480" lvl="0" indent="-342900" algn="just">
              <a:lnSpc>
                <a:spcPct val="150000"/>
              </a:lnSpc>
              <a:spcBef>
                <a:spcPts val="600"/>
              </a:spcBef>
              <a:spcAft>
                <a:spcPts val="720"/>
              </a:spcAft>
              <a:buFont typeface="+mj-lt"/>
              <a:buAutoNum type="alphaLcParen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first category of the </a:t>
            </a:r>
            <a:r>
              <a:rPr lang="en-US" sz="24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factors is of those that can be measured directly</a:t>
            </a: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a:t>
            </a:r>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such as the number of logical errors.</a:t>
            </a:r>
          </a:p>
          <a:p>
            <a:pPr marL="342900" marR="30480" lvl="0" indent="-342900" algn="just">
              <a:lnSpc>
                <a:spcPct val="150000"/>
              </a:lnSpc>
              <a:spcBef>
                <a:spcPts val="600"/>
              </a:spcBef>
              <a:spcAft>
                <a:spcPts val="720"/>
              </a:spcAft>
              <a:buFont typeface="+mj-lt"/>
              <a:buAutoNum type="alphaLcParenR"/>
            </a:pPr>
            <a:r>
              <a:rPr lang="en-US" sz="2400" dirty="0">
                <a:effectLst/>
                <a:latin typeface="Aharoni" panose="02010803020104030203" pitchFamily="2" charset="-79"/>
                <a:ea typeface="Calibri" panose="020F0502020204030204" pitchFamily="34" charset="0"/>
                <a:cs typeface="Aharoni" panose="02010803020104030203" pitchFamily="2" charset="-79"/>
              </a:rPr>
              <a:t>second category clubs </a:t>
            </a:r>
            <a:r>
              <a:rPr lang="en-US" sz="2400" b="1" dirty="0">
                <a:effectLst/>
                <a:latin typeface="Aharoni" panose="02010803020104030203" pitchFamily="2" charset="-79"/>
                <a:ea typeface="Calibri" panose="020F0502020204030204" pitchFamily="34" charset="0"/>
                <a:cs typeface="Aharoni" panose="02010803020104030203" pitchFamily="2" charset="-79"/>
              </a:rPr>
              <a:t>those factors which can be measured only indirectly</a:t>
            </a:r>
            <a:r>
              <a:rPr lang="en-US" sz="2400" dirty="0">
                <a:effectLst/>
                <a:latin typeface="Aharoni" panose="02010803020104030203" pitchFamily="2" charset="-79"/>
                <a:ea typeface="Calibri" panose="020F0502020204030204" pitchFamily="34" charset="0"/>
                <a:cs typeface="Aharoni" panose="02010803020104030203" pitchFamily="2" charset="-79"/>
              </a:rPr>
              <a:t>. </a:t>
            </a:r>
            <a:r>
              <a:rPr lang="en-US" sz="2400" b="0" i="0" dirty="0">
                <a:effectLst/>
                <a:latin typeface="Aharoni" panose="02010803020104030203" pitchFamily="2" charset="-79"/>
                <a:cs typeface="Aharoni" panose="02010803020104030203" pitchFamily="2" charset="-79"/>
              </a:rPr>
              <a:t>For </a:t>
            </a:r>
            <a:r>
              <a:rPr lang="en-US" sz="2400" b="0" i="0" dirty="0">
                <a:solidFill>
                  <a:srgbClr val="FF0000"/>
                </a:solidFill>
                <a:effectLst/>
                <a:latin typeface="Aharoni" panose="02010803020104030203" pitchFamily="2" charset="-79"/>
                <a:cs typeface="Aharoni" panose="02010803020104030203" pitchFamily="2" charset="-79"/>
              </a:rPr>
              <a:t>example, maintainability, </a:t>
            </a:r>
            <a:r>
              <a:rPr lang="en-US" sz="2400" b="0" i="0" dirty="0">
                <a:effectLst/>
                <a:latin typeface="Aharoni" panose="02010803020104030203" pitchFamily="2" charset="-79"/>
                <a:cs typeface="Aharoni" panose="02010803020104030203" pitchFamily="2" charset="-79"/>
              </a:rPr>
              <a:t>but each of the factors is to be measured to check for the content and the quality control.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indent="0">
              <a:lnSpc>
                <a:spcPct val="150000"/>
              </a:lnSpc>
              <a:spcBef>
                <a:spcPts val="0"/>
              </a:spcBef>
              <a:spcAft>
                <a:spcPts val="800"/>
              </a:spcAft>
              <a:buNone/>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7218945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0E9F91-6670-400D-BFFE-44CF3153F626}"/>
              </a:ext>
            </a:extLst>
          </p:cNvPr>
          <p:cNvSpPr>
            <a:spLocks noGrp="1"/>
          </p:cNvSpPr>
          <p:nvPr>
            <p:ph idx="1"/>
          </p:nvPr>
        </p:nvSpPr>
        <p:spPr>
          <a:xfrm>
            <a:off x="0" y="0"/>
            <a:ext cx="12192000" cy="6858000"/>
          </a:xfrm>
        </p:spPr>
        <p:txBody>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Several models of software quality factors and their categorization have been suggested over the years. The classic model of software quality factors, suggested by McCall, consists of 11 factors (McCall et al., 1977). Similarly, models consisting of 12 to 15 factors, were suggested by Deutsch and Willis (1988) and by Evans and Marciniak (1987).</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All these models do not differ substantially from McCall’s model. The McCall factor model provides a practical, up-to-date method for classifying software requirements (Pressman, 2000).</a:t>
            </a:r>
          </a:p>
          <a:p>
            <a:endParaRPr lang="en-US" dirty="0"/>
          </a:p>
        </p:txBody>
      </p:sp>
    </p:spTree>
    <p:extLst>
      <p:ext uri="{BB962C8B-B14F-4D97-AF65-F5344CB8AC3E}">
        <p14:creationId xmlns:p14="http://schemas.microsoft.com/office/powerpoint/2010/main" val="2727430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1812D-E864-4292-9B38-3A189B2592F9}"/>
              </a:ext>
            </a:extLst>
          </p:cNvPr>
          <p:cNvSpPr>
            <a:spLocks noGrp="1"/>
          </p:cNvSpPr>
          <p:nvPr>
            <p:ph type="title"/>
          </p:nvPr>
        </p:nvSpPr>
        <p:spPr>
          <a:xfrm>
            <a:off x="838200" y="0"/>
            <a:ext cx="10515600" cy="604359"/>
          </a:xfrm>
        </p:spPr>
        <p:txBody>
          <a:bodyPr>
            <a:normAutofit fontScale="90000"/>
          </a:bodyPr>
          <a:lstStyle/>
          <a:p>
            <a:pPr algn="ctr"/>
            <a:br>
              <a:rPr lang="en-US" sz="4400" b="1"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MCCALL’S FACTOR MODEL</a:t>
            </a:r>
            <a:br>
              <a:rPr lang="en-US" sz="4400" b="1"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EB8465C-9870-412A-B80D-A207A13CE019}"/>
              </a:ext>
            </a:extLst>
          </p:cNvPr>
          <p:cNvSpPr>
            <a:spLocks noGrp="1"/>
          </p:cNvSpPr>
          <p:nvPr>
            <p:ph idx="1"/>
          </p:nvPr>
        </p:nvSpPr>
        <p:spPr>
          <a:xfrm>
            <a:off x="0" y="859316"/>
            <a:ext cx="12192000" cy="5998684"/>
          </a:xfrm>
        </p:spPr>
        <p:txBody>
          <a:bodyPr/>
          <a:lstStyle/>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McCall factor model provides a practical, up-to-date method for classifying software requirements (Pressman, 2000).</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This model </a:t>
            </a: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classifies all software requirements into 11 software quality factors.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11 factors are grouped into three categories – product operation, product revision, and product transition factors.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Product operation factors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Correctness, Reliability, Efficiency, Integrity, Usability.</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Product revision factors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Maintainability, Flexibility, Testability.</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42900" marR="30480" lvl="0" indent="-342900" algn="just">
              <a:lnSpc>
                <a:spcPct val="150000"/>
              </a:lnSpc>
              <a:spcBef>
                <a:spcPts val="600"/>
              </a:spcBef>
              <a:spcAft>
                <a:spcPts val="720"/>
              </a:spcAft>
              <a:buSzPts val="1000"/>
              <a:buFont typeface="Symbol" panose="05050102010706020507" pitchFamily="18" charset="2"/>
              <a:buChar char=""/>
              <a:tabLst>
                <a:tab pos="457200" algn="l"/>
              </a:tabLs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Product transition factors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Portability, Reusability, Interoperability.</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spTree>
    <p:extLst>
      <p:ext uri="{BB962C8B-B14F-4D97-AF65-F5344CB8AC3E}">
        <p14:creationId xmlns:p14="http://schemas.microsoft.com/office/powerpoint/2010/main" val="23463744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D9D4F-7125-4F37-B87E-378ABEF91C83}"/>
              </a:ext>
            </a:extLst>
          </p:cNvPr>
          <p:cNvSpPr>
            <a:spLocks noGrp="1"/>
          </p:cNvSpPr>
          <p:nvPr>
            <p:ph type="title"/>
          </p:nvPr>
        </p:nvSpPr>
        <p:spPr>
          <a:xfrm>
            <a:off x="99152" y="1"/>
            <a:ext cx="12092848" cy="782197"/>
          </a:xfrm>
        </p:spPr>
        <p:txBody>
          <a:bodyPr>
            <a:normAutofit/>
          </a:bodyPr>
          <a:lstStyle/>
          <a:p>
            <a:r>
              <a:rPr lang="en-US" sz="2400" b="1" i="0" dirty="0">
                <a:effectLst/>
                <a:latin typeface="Aharoni" panose="02010803020104030203" pitchFamily="2" charset="-79"/>
                <a:cs typeface="Aharoni" panose="02010803020104030203" pitchFamily="2" charset="-79"/>
              </a:rPr>
              <a:t>PRODUCT OPERATION SOFTWARE QUALITY FACTORS</a:t>
            </a:r>
            <a:endParaRPr lang="en-US" sz="2400" b="1"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0C90F49B-1961-4D25-9D38-7E8036D8D652}"/>
              </a:ext>
            </a:extLst>
          </p:cNvPr>
          <p:cNvSpPr>
            <a:spLocks noGrp="1"/>
          </p:cNvSpPr>
          <p:nvPr>
            <p:ph idx="1"/>
          </p:nvPr>
        </p:nvSpPr>
        <p:spPr>
          <a:xfrm>
            <a:off x="0" y="782198"/>
            <a:ext cx="12192000" cy="6075801"/>
          </a:xfrm>
        </p:spPr>
        <p:txBody>
          <a:bodyPr>
            <a:normAutofit/>
          </a:bodyPr>
          <a:lstStyle/>
          <a:p>
            <a:pPr algn="l">
              <a:lnSpc>
                <a:spcPct val="150000"/>
              </a:lnSpc>
            </a:pPr>
            <a:r>
              <a:rPr lang="en-US" sz="2400" b="0" i="0" dirty="0">
                <a:effectLst/>
                <a:latin typeface="Aharoni" panose="02010803020104030203" pitchFamily="2" charset="-79"/>
                <a:cs typeface="Aharoni" panose="02010803020104030203" pitchFamily="2" charset="-79"/>
              </a:rPr>
              <a:t>Correctness: </a:t>
            </a:r>
            <a:r>
              <a:rPr lang="en-US" sz="2400" b="0" i="0" dirty="0">
                <a:solidFill>
                  <a:srgbClr val="000000"/>
                </a:solidFill>
                <a:effectLst/>
                <a:latin typeface="Aharoni" panose="02010803020104030203" pitchFamily="2" charset="-79"/>
                <a:cs typeface="Aharoni" panose="02010803020104030203" pitchFamily="2" charset="-79"/>
              </a:rPr>
              <a:t>These requirements deal with the correctness of the output of the software system.</a:t>
            </a:r>
          </a:p>
          <a:p>
            <a:pPr algn="l">
              <a:lnSpc>
                <a:spcPct val="150000"/>
              </a:lnSpc>
            </a:pPr>
            <a:r>
              <a:rPr lang="en-US" sz="2400" b="0" i="0" dirty="0">
                <a:solidFill>
                  <a:srgbClr val="000000"/>
                </a:solidFill>
                <a:effectLst/>
                <a:latin typeface="Aharoni" panose="02010803020104030203" pitchFamily="2" charset="-79"/>
                <a:cs typeface="Aharoni" panose="02010803020104030203" pitchFamily="2" charset="-79"/>
              </a:rPr>
              <a:t>Reliability requirements deal with service failure. They determine the maximum allowed failure rate of the software system, and can refer to the entire system or to one or more of its separate functions.</a:t>
            </a:r>
          </a:p>
          <a:p>
            <a:pPr algn="l">
              <a:lnSpc>
                <a:spcPct val="150000"/>
              </a:lnSpc>
            </a:pPr>
            <a:r>
              <a:rPr lang="en-US" sz="2400" b="0" i="0" dirty="0">
                <a:effectLst/>
                <a:latin typeface="Aharoni" panose="02010803020104030203" pitchFamily="2" charset="-79"/>
                <a:cs typeface="Aharoni" panose="02010803020104030203" pitchFamily="2" charset="-79"/>
              </a:rPr>
              <a:t>Efficiency: </a:t>
            </a:r>
            <a:r>
              <a:rPr lang="en-US" sz="2400" b="0" i="0" dirty="0">
                <a:solidFill>
                  <a:srgbClr val="000000"/>
                </a:solidFill>
                <a:effectLst/>
                <a:latin typeface="Aharoni" panose="02010803020104030203" pitchFamily="2" charset="-79"/>
                <a:cs typeface="Aharoni" panose="02010803020104030203" pitchFamily="2" charset="-79"/>
              </a:rPr>
              <a:t>It deals with the hardware resources needed to perform the different functions of the software system.</a:t>
            </a:r>
          </a:p>
          <a:p>
            <a:pPr algn="l">
              <a:lnSpc>
                <a:spcPct val="150000"/>
              </a:lnSpc>
            </a:pPr>
            <a:r>
              <a:rPr lang="en-US" sz="2400" b="0" i="0" dirty="0" err="1">
                <a:effectLst/>
                <a:latin typeface="Aharoni" panose="02010803020104030203" pitchFamily="2" charset="-79"/>
                <a:cs typeface="Aharoni" panose="02010803020104030203" pitchFamily="2" charset="-79"/>
              </a:rPr>
              <a:t>Integrity:</a:t>
            </a:r>
            <a:r>
              <a:rPr lang="en-US" sz="2400" b="0" i="0" dirty="0" err="1">
                <a:solidFill>
                  <a:srgbClr val="000000"/>
                </a:solidFill>
                <a:effectLst/>
                <a:latin typeface="Aharoni" panose="02010803020104030203" pitchFamily="2" charset="-79"/>
                <a:cs typeface="Aharoni" panose="02010803020104030203" pitchFamily="2" charset="-79"/>
              </a:rPr>
              <a:t>This</a:t>
            </a:r>
            <a:r>
              <a:rPr lang="en-US" sz="2400" b="0" i="0" dirty="0">
                <a:solidFill>
                  <a:srgbClr val="000000"/>
                </a:solidFill>
                <a:effectLst/>
                <a:latin typeface="Aharoni" panose="02010803020104030203" pitchFamily="2" charset="-79"/>
                <a:cs typeface="Aharoni" panose="02010803020104030203" pitchFamily="2" charset="-79"/>
              </a:rPr>
              <a:t> factor deals with the software system security, that is, to prevent access to unauthorized persons, also to distinguish between the group of people to be given read as well as write permit.</a:t>
            </a:r>
          </a:p>
          <a:p>
            <a:pPr algn="l">
              <a:lnSpc>
                <a:spcPct val="150000"/>
              </a:lnSpc>
            </a:pPr>
            <a:endParaRPr lang="en-US" sz="2400" b="0" i="0" dirty="0">
              <a:solidFill>
                <a:srgbClr val="000000"/>
              </a:solidFill>
              <a:effectLst/>
              <a:latin typeface="Aharoni" panose="02010803020104030203" pitchFamily="2" charset="-79"/>
              <a:cs typeface="Aharoni" panose="02010803020104030203" pitchFamily="2" charset="-79"/>
            </a:endParaRPr>
          </a:p>
          <a:p>
            <a:pPr algn="l"/>
            <a:endParaRPr lang="en-US" b="0" i="0" dirty="0">
              <a:solidFill>
                <a:srgbClr val="000000"/>
              </a:solidFill>
              <a:effectLst/>
              <a:latin typeface="Arial" panose="020B0604020202020204" pitchFamily="34" charset="0"/>
            </a:endParaRPr>
          </a:p>
          <a:p>
            <a:pPr algn="l"/>
            <a:endParaRPr lang="en-US" b="0" i="0" dirty="0">
              <a:solidFill>
                <a:srgbClr val="000000"/>
              </a:solidFill>
              <a:effectLst/>
              <a:latin typeface="Arial" panose="020B0604020202020204" pitchFamily="34" charset="0"/>
            </a:endParaRPr>
          </a:p>
          <a:p>
            <a:endParaRPr lang="en-US" dirty="0"/>
          </a:p>
        </p:txBody>
      </p:sp>
    </p:spTree>
    <p:extLst>
      <p:ext uri="{BB962C8B-B14F-4D97-AF65-F5344CB8AC3E}">
        <p14:creationId xmlns:p14="http://schemas.microsoft.com/office/powerpoint/2010/main" val="29917213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2D65D-3D1A-4A04-8F3D-CC9D6D4C11A7}"/>
              </a:ext>
            </a:extLst>
          </p:cNvPr>
          <p:cNvSpPr>
            <a:spLocks noGrp="1"/>
          </p:cNvSpPr>
          <p:nvPr>
            <p:ph type="title"/>
          </p:nvPr>
        </p:nvSpPr>
        <p:spPr>
          <a:xfrm>
            <a:off x="0" y="1"/>
            <a:ext cx="12192000" cy="681036"/>
          </a:xfrm>
        </p:spPr>
        <p:txBody>
          <a:bodyPr>
            <a:normAutofit/>
          </a:bodyPr>
          <a:lstStyle/>
          <a:p>
            <a:r>
              <a:rPr lang="en-US" sz="2400" b="1" i="0" dirty="0">
                <a:effectLst/>
                <a:latin typeface="Aharoni" panose="02010803020104030203" pitchFamily="2" charset="-79"/>
                <a:cs typeface="Aharoni" panose="02010803020104030203" pitchFamily="2" charset="-79"/>
              </a:rPr>
              <a:t>PRODUCT REVISION QUALITY FACTORS</a:t>
            </a:r>
            <a:endParaRPr lang="en-US" sz="2400" b="1"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F94AFFD-6806-46D5-AAC0-83ABD884280A}"/>
              </a:ext>
            </a:extLst>
          </p:cNvPr>
          <p:cNvSpPr>
            <a:spLocks noGrp="1"/>
          </p:cNvSpPr>
          <p:nvPr>
            <p:ph idx="1"/>
          </p:nvPr>
        </p:nvSpPr>
        <p:spPr>
          <a:xfrm>
            <a:off x="0" y="681036"/>
            <a:ext cx="12192000" cy="6176963"/>
          </a:xfrm>
        </p:spPr>
        <p:txBody>
          <a:bodyPr>
            <a:normAutofit lnSpcReduction="10000"/>
          </a:bodyPr>
          <a:lstStyle/>
          <a:p>
            <a:pPr algn="l">
              <a:lnSpc>
                <a:spcPct val="150000"/>
              </a:lnSpc>
            </a:pPr>
            <a:r>
              <a:rPr lang="en-US" sz="2400" b="0" i="0" dirty="0">
                <a:effectLst/>
                <a:latin typeface="Aharoni" panose="02010803020104030203" pitchFamily="2" charset="-79"/>
                <a:cs typeface="Aharoni" panose="02010803020104030203" pitchFamily="2" charset="-79"/>
              </a:rPr>
              <a:t>Maintainability</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This factor considers the efforts that will be needed by users and maintenance personnel to identify the reasons for software failures, to correct the failures, and to verify the success of the corrections.</a:t>
            </a:r>
          </a:p>
          <a:p>
            <a:pPr algn="l">
              <a:lnSpc>
                <a:spcPct val="150000"/>
              </a:lnSpc>
            </a:pPr>
            <a:r>
              <a:rPr lang="en-US" sz="2400" b="0" i="0" dirty="0">
                <a:effectLst/>
                <a:latin typeface="Aharoni" panose="02010803020104030203" pitchFamily="2" charset="-79"/>
                <a:cs typeface="Aharoni" panose="02010803020104030203" pitchFamily="2" charset="-79"/>
              </a:rPr>
              <a:t>Flexibility</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This factor deals with the capabilities and efforts required to support adaptive maintenance activities of the software.</a:t>
            </a:r>
          </a:p>
          <a:p>
            <a:pPr algn="l">
              <a:lnSpc>
                <a:spcPct val="150000"/>
              </a:lnSpc>
            </a:pPr>
            <a:r>
              <a:rPr lang="en-US" sz="2400" b="0" i="0" dirty="0">
                <a:effectLst/>
                <a:latin typeface="Aharoni" panose="02010803020104030203" pitchFamily="2" charset="-79"/>
                <a:cs typeface="Aharoni" panose="02010803020104030203" pitchFamily="2" charset="-79"/>
              </a:rPr>
              <a:t>Testability</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Testability requirements deal with the testing of the software system as well as with its operation.</a:t>
            </a:r>
          </a:p>
          <a:p>
            <a:endParaRPr lang="en-US" dirty="0"/>
          </a:p>
        </p:txBody>
      </p:sp>
    </p:spTree>
    <p:extLst>
      <p:ext uri="{BB962C8B-B14F-4D97-AF65-F5344CB8AC3E}">
        <p14:creationId xmlns:p14="http://schemas.microsoft.com/office/powerpoint/2010/main" val="168731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2E94-E986-4122-8319-1F2DA6EEA8F2}"/>
              </a:ext>
            </a:extLst>
          </p:cNvPr>
          <p:cNvSpPr>
            <a:spLocks noGrp="1"/>
          </p:cNvSpPr>
          <p:nvPr>
            <p:ph type="title"/>
          </p:nvPr>
        </p:nvSpPr>
        <p:spPr>
          <a:xfrm>
            <a:off x="0" y="18255"/>
            <a:ext cx="11353800" cy="1325563"/>
          </a:xfrm>
        </p:spPr>
        <p:txBody>
          <a:bodyPr>
            <a:normAutofit/>
          </a:bodyPr>
          <a:lstStyle/>
          <a:p>
            <a:r>
              <a:rPr lang="en-US" b="0" i="0" dirty="0">
                <a:effectLst/>
                <a:latin typeface="Arial" panose="020B0604020202020204" pitchFamily="34" charset="0"/>
              </a:rPr>
              <a:t>Product Transition Software Quality Factor</a:t>
            </a:r>
            <a:endParaRPr lang="en-US" dirty="0"/>
          </a:p>
        </p:txBody>
      </p:sp>
      <p:sp>
        <p:nvSpPr>
          <p:cNvPr id="3" name="Content Placeholder 2">
            <a:extLst>
              <a:ext uri="{FF2B5EF4-FFF2-40B4-BE49-F238E27FC236}">
                <a16:creationId xmlns:a16="http://schemas.microsoft.com/office/drawing/2014/main" id="{F5DA0427-6EE5-42D4-B928-1A4F790D8F61}"/>
              </a:ext>
            </a:extLst>
          </p:cNvPr>
          <p:cNvSpPr>
            <a:spLocks noGrp="1"/>
          </p:cNvSpPr>
          <p:nvPr>
            <p:ph idx="1"/>
          </p:nvPr>
        </p:nvSpPr>
        <p:spPr>
          <a:xfrm>
            <a:off x="99152" y="1013552"/>
            <a:ext cx="12092848" cy="5826193"/>
          </a:xfrm>
        </p:spPr>
        <p:txBody>
          <a:bodyPr>
            <a:normAutofit/>
          </a:bodyPr>
          <a:lstStyle/>
          <a:p>
            <a:pPr algn="just">
              <a:lnSpc>
                <a:spcPct val="150000"/>
              </a:lnSpc>
            </a:pPr>
            <a:r>
              <a:rPr lang="en-US" sz="2400" b="0" i="0" dirty="0">
                <a:effectLst/>
                <a:latin typeface="Aharoni" panose="02010803020104030203" pitchFamily="2" charset="-79"/>
                <a:cs typeface="Aharoni" panose="02010803020104030203" pitchFamily="2" charset="-79"/>
              </a:rPr>
              <a:t>Portability: </a:t>
            </a:r>
            <a:r>
              <a:rPr lang="en-US" sz="2400" b="0" i="0" dirty="0">
                <a:solidFill>
                  <a:srgbClr val="000000"/>
                </a:solidFill>
                <a:effectLst/>
                <a:latin typeface="Aharoni" panose="02010803020104030203" pitchFamily="2" charset="-79"/>
                <a:cs typeface="Aharoni" panose="02010803020104030203" pitchFamily="2" charset="-79"/>
              </a:rPr>
              <a:t>Portability requirements tend to the adaptation of a software system to other environments consisting of different hardware, different operating systems, and so forth.</a:t>
            </a:r>
          </a:p>
          <a:p>
            <a:pPr algn="just">
              <a:lnSpc>
                <a:spcPct val="150000"/>
              </a:lnSpc>
            </a:pPr>
            <a:r>
              <a:rPr lang="en-US" sz="2400" b="0" i="0" dirty="0">
                <a:effectLst/>
                <a:latin typeface="Aharoni" panose="02010803020104030203" pitchFamily="2" charset="-79"/>
                <a:cs typeface="Aharoni" panose="02010803020104030203" pitchFamily="2" charset="-79"/>
              </a:rPr>
              <a:t>Reusability: </a:t>
            </a:r>
            <a:r>
              <a:rPr lang="en-US" sz="2400" b="0" i="0" dirty="0">
                <a:solidFill>
                  <a:srgbClr val="000000"/>
                </a:solidFill>
                <a:effectLst/>
                <a:latin typeface="Aharoni" panose="02010803020104030203" pitchFamily="2" charset="-79"/>
                <a:cs typeface="Aharoni" panose="02010803020104030203" pitchFamily="2" charset="-79"/>
              </a:rPr>
              <a:t>This factor deals with the use of software modules originally designed for one project in a new software project currently being developed. </a:t>
            </a:r>
          </a:p>
          <a:p>
            <a:pPr algn="just">
              <a:lnSpc>
                <a:spcPct val="150000"/>
              </a:lnSpc>
            </a:pPr>
            <a:r>
              <a:rPr lang="en-US" sz="2400" b="0" i="0" dirty="0">
                <a:effectLst/>
                <a:latin typeface="Aharoni" panose="02010803020104030203" pitchFamily="2" charset="-79"/>
                <a:cs typeface="Aharoni" panose="02010803020104030203" pitchFamily="2" charset="-79"/>
              </a:rPr>
              <a:t>Interoperability: </a:t>
            </a:r>
            <a:r>
              <a:rPr lang="en-US" sz="2400" b="0" i="0" dirty="0">
                <a:solidFill>
                  <a:srgbClr val="000000"/>
                </a:solidFill>
                <a:effectLst/>
                <a:latin typeface="Aharoni" panose="02010803020104030203" pitchFamily="2" charset="-79"/>
                <a:cs typeface="Aharoni" panose="02010803020104030203" pitchFamily="2" charset="-79"/>
              </a:rPr>
              <a:t>Interoperability requirements focus on creating interfaces with other software systems or with other equipment firmware. For example, the firmware of the production machinery and testing equipment interfaces with the production control software.</a:t>
            </a:r>
          </a:p>
          <a:p>
            <a:endParaRPr lang="en-US" dirty="0"/>
          </a:p>
        </p:txBody>
      </p:sp>
    </p:spTree>
    <p:extLst>
      <p:ext uri="{BB962C8B-B14F-4D97-AF65-F5344CB8AC3E}">
        <p14:creationId xmlns:p14="http://schemas.microsoft.com/office/powerpoint/2010/main" val="32622014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3A0D6-0BB5-401D-A768-E389897F295B}"/>
              </a:ext>
            </a:extLst>
          </p:cNvPr>
          <p:cNvSpPr>
            <a:spLocks noGrp="1"/>
          </p:cNvSpPr>
          <p:nvPr>
            <p:ph type="title"/>
          </p:nvPr>
        </p:nvSpPr>
        <p:spPr>
          <a:xfrm>
            <a:off x="0" y="1"/>
            <a:ext cx="12192000" cy="936433"/>
          </a:xfrm>
        </p:spPr>
        <p:txBody>
          <a:bodyPr/>
          <a:lstStyle/>
          <a:p>
            <a:r>
              <a:rPr lang="en-US" b="0" i="0" dirty="0">
                <a:solidFill>
                  <a:srgbClr val="6C6C6C"/>
                </a:solidFill>
                <a:effectLst/>
                <a:latin typeface="Arial" panose="020B0604020202020204" pitchFamily="34" charset="0"/>
              </a:rPr>
              <a:t>systems development life cycle</a:t>
            </a:r>
            <a:endParaRPr lang="en-US" dirty="0"/>
          </a:p>
        </p:txBody>
      </p:sp>
      <p:sp>
        <p:nvSpPr>
          <p:cNvPr id="3" name="Content Placeholder 2">
            <a:extLst>
              <a:ext uri="{FF2B5EF4-FFF2-40B4-BE49-F238E27FC236}">
                <a16:creationId xmlns:a16="http://schemas.microsoft.com/office/drawing/2014/main" id="{1E9152E9-4EEC-473F-80EA-FF644B7852FF}"/>
              </a:ext>
            </a:extLst>
          </p:cNvPr>
          <p:cNvSpPr>
            <a:spLocks noGrp="1"/>
          </p:cNvSpPr>
          <p:nvPr>
            <p:ph idx="1"/>
          </p:nvPr>
        </p:nvSpPr>
        <p:spPr>
          <a:xfrm>
            <a:off x="0" y="837282"/>
            <a:ext cx="12192000" cy="6020717"/>
          </a:xfrm>
        </p:spPr>
        <p:txBody>
          <a:bodyPr>
            <a:normAutofit/>
          </a:bodyPr>
          <a:lstStyle/>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The systems development life cycle (SDLC) is a conceptual model used in project management that describes the stages involved in an information system development project from an initial feasibility study through maintenance of the completed application. </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SDLC can apply to technical and non-technical systems. In most use cases, a system is an IT technology such as hardware and software. </a:t>
            </a:r>
          </a:p>
          <a:p>
            <a:endParaRPr lang="en-US" dirty="0"/>
          </a:p>
        </p:txBody>
      </p:sp>
    </p:spTree>
    <p:extLst>
      <p:ext uri="{BB962C8B-B14F-4D97-AF65-F5344CB8AC3E}">
        <p14:creationId xmlns:p14="http://schemas.microsoft.com/office/powerpoint/2010/main" val="2213373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BF1CEC-9B2F-47E3-9E71-33E6FF44D12D}"/>
              </a:ext>
            </a:extLst>
          </p:cNvPr>
          <p:cNvSpPr>
            <a:spLocks noGrp="1"/>
          </p:cNvSpPr>
          <p:nvPr>
            <p:ph idx="1"/>
          </p:nvPr>
        </p:nvSpPr>
        <p:spPr>
          <a:xfrm>
            <a:off x="0" y="1"/>
            <a:ext cx="12192000" cy="6858000"/>
          </a:xfrm>
        </p:spPr>
        <p:txBody>
          <a:bodyPr/>
          <a:lstStyle/>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Project and program managers typically take part in SDLC, along with system and software engineers, development teams and end-users.</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Every hardware or software system will go through a development process which can be thought as an iterative process with multiple steps. </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SDLC is used to give a rigid structure and framework to define the phases and steps involved in the development of a system.</a:t>
            </a:r>
          </a:p>
          <a:p>
            <a:endParaRPr lang="en-US" dirty="0"/>
          </a:p>
        </p:txBody>
      </p:sp>
    </p:spTree>
    <p:extLst>
      <p:ext uri="{BB962C8B-B14F-4D97-AF65-F5344CB8AC3E}">
        <p14:creationId xmlns:p14="http://schemas.microsoft.com/office/powerpoint/2010/main" val="2556359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D0020-3D96-4E60-99B0-8F45B7C289FF}"/>
              </a:ext>
            </a:extLst>
          </p:cNvPr>
          <p:cNvSpPr>
            <a:spLocks noGrp="1"/>
          </p:cNvSpPr>
          <p:nvPr>
            <p:ph type="title"/>
          </p:nvPr>
        </p:nvSpPr>
        <p:spPr>
          <a:xfrm>
            <a:off x="0" y="1"/>
            <a:ext cx="12192000" cy="681036"/>
          </a:xfrm>
        </p:spPr>
        <p:txBody>
          <a:bodyPr>
            <a:normAutofit fontScale="90000"/>
          </a:bodyPr>
          <a:lstStyle/>
          <a:p>
            <a:br>
              <a:rPr lang="en-US" b="1" i="0" dirty="0">
                <a:solidFill>
                  <a:srgbClr val="323232"/>
                </a:solidFill>
                <a:effectLst/>
                <a:latin typeface="Arial" panose="020B0604020202020204" pitchFamily="34" charset="0"/>
              </a:rPr>
            </a:br>
            <a:r>
              <a:rPr lang="en-US" b="1" i="0" dirty="0">
                <a:solidFill>
                  <a:srgbClr val="323232"/>
                </a:solidFill>
                <a:effectLst/>
                <a:latin typeface="Arial" panose="020B0604020202020204" pitchFamily="34" charset="0"/>
              </a:rPr>
              <a:t>SDLC models</a:t>
            </a:r>
            <a:br>
              <a:rPr lang="en-US" b="1" i="0" dirty="0">
                <a:solidFill>
                  <a:srgbClr val="323232"/>
                </a:solidFill>
                <a:effectLst/>
                <a:latin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35E6F21A-9BAB-4EAD-BD22-189F50D8069D}"/>
              </a:ext>
            </a:extLst>
          </p:cNvPr>
          <p:cNvSpPr>
            <a:spLocks noGrp="1"/>
          </p:cNvSpPr>
          <p:nvPr>
            <p:ph idx="1"/>
          </p:nvPr>
        </p:nvSpPr>
        <p:spPr>
          <a:xfrm>
            <a:off x="-1" y="681037"/>
            <a:ext cx="12191999" cy="6176962"/>
          </a:xfrm>
        </p:spPr>
        <p:txBody>
          <a:bodyPr>
            <a:normAutofit/>
          </a:bodyPr>
          <a:lstStyle/>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Various SDLC methodologies have been developed to guide the processes involved, including the original SDLC method, the Waterfall model. </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Other SDLC models include rapid application development (RAD) joint application development </a:t>
            </a:r>
            <a:r>
              <a:rPr lang="en-US" sz="2400" dirty="0">
                <a:solidFill>
                  <a:srgbClr val="6C6C6C"/>
                </a:solidFill>
                <a:latin typeface="Aharoni" panose="02010803020104030203" pitchFamily="2" charset="-79"/>
                <a:cs typeface="Aharoni" panose="02010803020104030203" pitchFamily="2" charset="-79"/>
              </a:rPr>
              <a:t>(JAD</a:t>
            </a:r>
            <a:r>
              <a:rPr lang="en-US" sz="2400" b="0" i="0" dirty="0">
                <a:solidFill>
                  <a:srgbClr val="6C6C6C"/>
                </a:solidFill>
                <a:effectLst/>
                <a:latin typeface="Aharoni" panose="02010803020104030203" pitchFamily="2" charset="-79"/>
                <a:cs typeface="Aharoni" panose="02010803020104030203" pitchFamily="2" charset="-79"/>
              </a:rPr>
              <a:t>), the fountain model, the </a:t>
            </a:r>
            <a:r>
              <a:rPr lang="en-US" sz="2400" dirty="0">
                <a:solidFill>
                  <a:srgbClr val="6C6C6C"/>
                </a:solidFill>
                <a:latin typeface="Aharoni" panose="02010803020104030203" pitchFamily="2" charset="-79"/>
                <a:cs typeface="Aharoni" panose="02010803020104030203" pitchFamily="2" charset="-79"/>
              </a:rPr>
              <a:t>spiral model </a:t>
            </a:r>
            <a:r>
              <a:rPr lang="en-US" sz="2400" b="0" i="0" dirty="0">
                <a:solidFill>
                  <a:srgbClr val="6C6C6C"/>
                </a:solidFill>
                <a:effectLst/>
                <a:latin typeface="Aharoni" panose="02010803020104030203" pitchFamily="2" charset="-79"/>
                <a:cs typeface="Aharoni" panose="02010803020104030203" pitchFamily="2" charset="-79"/>
              </a:rPr>
              <a:t>build and fix, and synchronize-and-stabilize.</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 Another common model today is </a:t>
            </a:r>
            <a:r>
              <a:rPr lang="en-US" sz="2400" dirty="0">
                <a:solidFill>
                  <a:srgbClr val="6C6C6C"/>
                </a:solidFill>
                <a:latin typeface="Aharoni" panose="02010803020104030203" pitchFamily="2" charset="-79"/>
                <a:cs typeface="Aharoni" panose="02010803020104030203" pitchFamily="2" charset="-79"/>
              </a:rPr>
              <a:t>called Agile software development </a:t>
            </a:r>
            <a:endParaRPr lang="en-US" sz="2400" b="0" i="0" dirty="0">
              <a:solidFill>
                <a:srgbClr val="6C6C6C"/>
              </a:solidFill>
              <a:effectLst/>
              <a:latin typeface="Aharoni" panose="02010803020104030203" pitchFamily="2" charset="-79"/>
              <a:cs typeface="Aharoni" panose="02010803020104030203" pitchFamily="2" charset="-79"/>
            </a:endParaRP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Frequently, several models are combined into a hybrid methodology. Many of these models are shared with the development of software, such as waterfall or agile. </a:t>
            </a:r>
            <a:endParaRPr lang="en-US" dirty="0"/>
          </a:p>
        </p:txBody>
      </p:sp>
    </p:spTree>
    <p:extLst>
      <p:ext uri="{BB962C8B-B14F-4D97-AF65-F5344CB8AC3E}">
        <p14:creationId xmlns:p14="http://schemas.microsoft.com/office/powerpoint/2010/main" val="2785513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24AF47-0851-4F10-AB7C-CBAC01A1879E}"/>
              </a:ext>
            </a:extLst>
          </p:cNvPr>
          <p:cNvSpPr>
            <a:spLocks noGrp="1"/>
          </p:cNvSpPr>
          <p:nvPr>
            <p:ph idx="1"/>
          </p:nvPr>
        </p:nvSpPr>
        <p:spPr>
          <a:xfrm>
            <a:off x="0" y="0"/>
            <a:ext cx="12192000" cy="6858000"/>
          </a:xfrm>
        </p:spPr>
        <p:txBody>
          <a:bodyPr>
            <a:normAutofit/>
          </a:bodyPr>
          <a:lstStyle/>
          <a:p>
            <a:pPr algn="just">
              <a:lnSpc>
                <a:spcPct val="150000"/>
              </a:lnSpc>
            </a:pPr>
            <a:r>
              <a:rPr lang="en-US" sz="2400" b="0" i="0" dirty="0">
                <a:solidFill>
                  <a:srgbClr val="6C6C6C"/>
                </a:solidFill>
                <a:effectLst/>
                <a:latin typeface="Aharoni" panose="02010803020104030203" pitchFamily="2" charset="-79"/>
                <a:cs typeface="Aharoni" panose="02010803020104030203" pitchFamily="2" charset="-79"/>
              </a:rPr>
              <a:t>Numerous model frameworks can be adapted to fit into the development of software.</a:t>
            </a:r>
          </a:p>
          <a:p>
            <a:pPr algn="just">
              <a:lnSpc>
                <a:spcPct val="150000"/>
              </a:lnSpc>
            </a:pPr>
            <a:r>
              <a:rPr lang="en-US" sz="2400" b="0" i="0" dirty="0">
                <a:solidFill>
                  <a:srgbClr val="6C6C6C"/>
                </a:solidFill>
                <a:effectLst/>
                <a:latin typeface="Aharoni" panose="02010803020104030203" pitchFamily="2" charset="-79"/>
                <a:cs typeface="Aharoni" panose="02010803020104030203" pitchFamily="2" charset="-79"/>
              </a:rPr>
              <a:t>In SDLC, documentation is crucial, regardless of the type of model chosen for any application, and is usually done in parallel with the development process. Some methods work better for specific kinds of projects, but in the final analysis, the most crucial factor for the success of a project may be how closely the particular plan was followed.</a:t>
            </a:r>
          </a:p>
          <a:p>
            <a:endParaRPr lang="en-US" dirty="0"/>
          </a:p>
        </p:txBody>
      </p:sp>
    </p:spTree>
    <p:extLst>
      <p:ext uri="{BB962C8B-B14F-4D97-AF65-F5344CB8AC3E}">
        <p14:creationId xmlns:p14="http://schemas.microsoft.com/office/powerpoint/2010/main" val="40109254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54069-FEA6-4497-8643-A0866D1F1E32}"/>
              </a:ext>
            </a:extLst>
          </p:cNvPr>
          <p:cNvSpPr>
            <a:spLocks noGrp="1"/>
          </p:cNvSpPr>
          <p:nvPr>
            <p:ph type="title"/>
          </p:nvPr>
        </p:nvSpPr>
        <p:spPr>
          <a:xfrm>
            <a:off x="0" y="1"/>
            <a:ext cx="11353800" cy="804230"/>
          </a:xfrm>
        </p:spPr>
        <p:txBody>
          <a:bodyPr>
            <a:normAutofit fontScale="90000"/>
          </a:bodyPr>
          <a:lstStyle/>
          <a:p>
            <a:br>
              <a:rPr lang="en-US" sz="2400" b="1" i="0" dirty="0">
                <a:solidFill>
                  <a:srgbClr val="323232"/>
                </a:solidFill>
                <a:effectLst/>
                <a:latin typeface="Aharoni" panose="02010803020104030203" pitchFamily="2" charset="-79"/>
                <a:cs typeface="Aharoni" panose="02010803020104030203" pitchFamily="2" charset="-79"/>
              </a:rPr>
            </a:br>
            <a:br>
              <a:rPr lang="en-US" sz="2700" b="1" i="0" dirty="0">
                <a:solidFill>
                  <a:srgbClr val="323232"/>
                </a:solidFill>
                <a:effectLst/>
                <a:latin typeface="Aharoni" panose="02010803020104030203" pitchFamily="2" charset="-79"/>
                <a:cs typeface="Aharoni" panose="02010803020104030203" pitchFamily="2" charset="-79"/>
              </a:rPr>
            </a:br>
            <a:r>
              <a:rPr lang="en-US" sz="2700" b="1" i="0" dirty="0">
                <a:solidFill>
                  <a:srgbClr val="323232"/>
                </a:solidFill>
                <a:effectLst/>
                <a:latin typeface="Aharoni" panose="02010803020104030203" pitchFamily="2" charset="-79"/>
                <a:cs typeface="Aharoni" panose="02010803020104030203" pitchFamily="2" charset="-79"/>
              </a:rPr>
              <a:t>STEPS IN SDLC</a:t>
            </a:r>
            <a:br>
              <a:rPr lang="en-US" b="1" i="0" dirty="0">
                <a:solidFill>
                  <a:srgbClr val="323232"/>
                </a:solidFill>
                <a:effectLst/>
                <a:latin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4634CA17-09F6-4FBD-A70B-BADB0EB60DC9}"/>
              </a:ext>
            </a:extLst>
          </p:cNvPr>
          <p:cNvSpPr>
            <a:spLocks noGrp="1"/>
          </p:cNvSpPr>
          <p:nvPr>
            <p:ph idx="1"/>
          </p:nvPr>
        </p:nvSpPr>
        <p:spPr>
          <a:xfrm>
            <a:off x="99152" y="804231"/>
            <a:ext cx="12092848" cy="6053768"/>
          </a:xfrm>
        </p:spPr>
        <p:txBody>
          <a:bodyPr/>
          <a:lstStyle/>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SDLC can be made up of multiple steps. There is no concrete set number of steps involved. Around seven or eight steps appear commonly; however, there can be anywhere from five upwards to 12. Typically, the more steps defined in an SDLC model, the more granular the stages are.</a:t>
            </a:r>
          </a:p>
          <a:p>
            <a:pPr algn="l">
              <a:lnSpc>
                <a:spcPct val="150000"/>
              </a:lnSpc>
            </a:pPr>
            <a:r>
              <a:rPr lang="en-US" sz="2400" b="0" i="0" dirty="0">
                <a:solidFill>
                  <a:srgbClr val="6C6C6C"/>
                </a:solidFill>
                <a:effectLst/>
                <a:latin typeface="Aharoni" panose="02010803020104030203" pitchFamily="2" charset="-79"/>
                <a:cs typeface="Aharoni" panose="02010803020104030203" pitchFamily="2" charset="-79"/>
              </a:rPr>
              <a:t>In general, an SDLC methodology follows these following steps:</a:t>
            </a:r>
          </a:p>
          <a:p>
            <a:endParaRPr lang="en-US" dirty="0"/>
          </a:p>
        </p:txBody>
      </p:sp>
    </p:spTree>
    <p:extLst>
      <p:ext uri="{BB962C8B-B14F-4D97-AF65-F5344CB8AC3E}">
        <p14:creationId xmlns:p14="http://schemas.microsoft.com/office/powerpoint/2010/main" val="1645678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BAB712-BA5C-45C8-89F6-0FDA8A5FF336}"/>
              </a:ext>
            </a:extLst>
          </p:cNvPr>
          <p:cNvSpPr>
            <a:spLocks noGrp="1"/>
          </p:cNvSpPr>
          <p:nvPr>
            <p:ph idx="1"/>
          </p:nvPr>
        </p:nvSpPr>
        <p:spPr>
          <a:xfrm>
            <a:off x="0" y="0"/>
            <a:ext cx="12192000" cy="6858000"/>
          </a:xfrm>
        </p:spPr>
        <p:txBody>
          <a:bodyPr>
            <a:normAutofit/>
          </a:bodyPr>
          <a:lstStyle/>
          <a:p>
            <a:pPr algn="just">
              <a:lnSpc>
                <a:spcPct val="150000"/>
              </a:lnSpc>
              <a:buFont typeface="+mj-lt"/>
              <a:buAutoNum type="arabicPeriod"/>
            </a:pPr>
            <a:r>
              <a:rPr lang="en-US" sz="2400" b="0" i="0" dirty="0">
                <a:solidFill>
                  <a:srgbClr val="666666"/>
                </a:solidFill>
                <a:effectLst/>
                <a:latin typeface="Aharoni" panose="02010803020104030203" pitchFamily="2" charset="-79"/>
                <a:cs typeface="Aharoni" panose="02010803020104030203" pitchFamily="2" charset="-79"/>
              </a:rPr>
              <a:t>Analysis: The existing system is evaluated. Deficiencies are identified. This can be done by interviewing users of the system and consulting with support personnel.</a:t>
            </a:r>
          </a:p>
          <a:p>
            <a:pPr algn="just">
              <a:lnSpc>
                <a:spcPct val="150000"/>
              </a:lnSpc>
              <a:buFont typeface="+mj-lt"/>
              <a:buAutoNum type="arabicPeriod"/>
            </a:pPr>
            <a:r>
              <a:rPr lang="en-US" sz="2400" b="0" i="0" dirty="0">
                <a:solidFill>
                  <a:srgbClr val="666666"/>
                </a:solidFill>
                <a:effectLst/>
                <a:latin typeface="Aharoni" panose="02010803020104030203" pitchFamily="2" charset="-79"/>
                <a:cs typeface="Aharoni" panose="02010803020104030203" pitchFamily="2" charset="-79"/>
              </a:rPr>
              <a:t>Plan and requirements: The new system requirements are defined. In particular, the deficiencies in the existing system must be addressed with specific proposals for improvement. Other factors defined include needed features, functions and capabilities.</a:t>
            </a:r>
          </a:p>
          <a:p>
            <a:pPr algn="just">
              <a:lnSpc>
                <a:spcPct val="150000"/>
              </a:lnSpc>
              <a:buFont typeface="+mj-lt"/>
              <a:buAutoNum type="arabicPeriod"/>
            </a:pPr>
            <a:r>
              <a:rPr lang="en-US" sz="2400" b="0" i="0" dirty="0">
                <a:solidFill>
                  <a:srgbClr val="666666"/>
                </a:solidFill>
                <a:effectLst/>
                <a:latin typeface="Aharoni" panose="02010803020104030203" pitchFamily="2" charset="-79"/>
                <a:cs typeface="Aharoni" panose="02010803020104030203" pitchFamily="2" charset="-79"/>
              </a:rPr>
              <a:t>Design: The proposed system is designed. Plans are laid out concerning the physical construction, hardware, operating systems, programming, communications and security issues.</a:t>
            </a:r>
          </a:p>
          <a:p>
            <a:endParaRPr lang="en-US" dirty="0"/>
          </a:p>
        </p:txBody>
      </p:sp>
    </p:spTree>
    <p:extLst>
      <p:ext uri="{BB962C8B-B14F-4D97-AF65-F5344CB8AC3E}">
        <p14:creationId xmlns:p14="http://schemas.microsoft.com/office/powerpoint/2010/main" val="24964766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AF0574-7DD4-4CC1-9AEE-D7D099DCE16B}"/>
              </a:ext>
            </a:extLst>
          </p:cNvPr>
          <p:cNvSpPr>
            <a:spLocks noGrp="1"/>
          </p:cNvSpPr>
          <p:nvPr>
            <p:ph idx="1"/>
          </p:nvPr>
        </p:nvSpPr>
        <p:spPr>
          <a:xfrm>
            <a:off x="0" y="0"/>
            <a:ext cx="12192000" cy="6858000"/>
          </a:xfrm>
        </p:spPr>
        <p:txBody>
          <a:bodyPr>
            <a:normAutofit/>
          </a:bodyPr>
          <a:lstStyle/>
          <a:p>
            <a:pPr marL="0" indent="0" algn="l">
              <a:lnSpc>
                <a:spcPct val="150000"/>
              </a:lnSpc>
              <a:buNone/>
            </a:pPr>
            <a:r>
              <a:rPr lang="en-US" sz="2400" b="0" i="0" dirty="0">
                <a:solidFill>
                  <a:srgbClr val="666666"/>
                </a:solidFill>
                <a:effectLst/>
                <a:latin typeface="Aharoni" panose="02010803020104030203" pitchFamily="2" charset="-79"/>
                <a:cs typeface="Aharoni" panose="02010803020104030203" pitchFamily="2" charset="-79"/>
              </a:rPr>
              <a:t>4.Development: The new system is developed. The new components and programs must be obtained and installed. Users of the system must be trained in its use.</a:t>
            </a:r>
          </a:p>
          <a:p>
            <a:pPr marL="0" indent="0" algn="l">
              <a:lnSpc>
                <a:spcPct val="150000"/>
              </a:lnSpc>
              <a:buNone/>
            </a:pPr>
            <a:r>
              <a:rPr lang="en-US" sz="2400" b="0" i="0" dirty="0">
                <a:solidFill>
                  <a:srgbClr val="666666"/>
                </a:solidFill>
                <a:effectLst/>
                <a:latin typeface="Aharoni" panose="02010803020104030203" pitchFamily="2" charset="-79"/>
                <a:cs typeface="Aharoni" panose="02010803020104030203" pitchFamily="2" charset="-79"/>
              </a:rPr>
              <a:t>5.Testing: All aspects of performance must be tested. If necessary, adjustments must be made at this stage. Tests performed by quality assurance </a:t>
            </a:r>
            <a:r>
              <a:rPr lang="en-US" sz="2400" dirty="0">
                <a:solidFill>
                  <a:srgbClr val="666666"/>
                </a:solidFill>
                <a:latin typeface="Aharoni" panose="02010803020104030203" pitchFamily="2" charset="-79"/>
                <a:cs typeface="Aharoni" panose="02010803020104030203" pitchFamily="2" charset="-79"/>
              </a:rPr>
              <a:t>(QA</a:t>
            </a:r>
            <a:r>
              <a:rPr lang="en-US" sz="2400" b="0" i="0" dirty="0">
                <a:solidFill>
                  <a:srgbClr val="666666"/>
                </a:solidFill>
                <a:effectLst/>
                <a:latin typeface="Aharoni" panose="02010803020104030203" pitchFamily="2" charset="-79"/>
                <a:cs typeface="Aharoni" panose="02010803020104030203" pitchFamily="2" charset="-79"/>
              </a:rPr>
              <a:t>) teams may include systems integration and system testing.</a:t>
            </a:r>
          </a:p>
          <a:p>
            <a:pPr marL="0" indent="0">
              <a:lnSpc>
                <a:spcPct val="150000"/>
              </a:lnSpc>
              <a:buNone/>
            </a:pPr>
            <a:r>
              <a:rPr lang="en-US" sz="2400" b="0" i="0" dirty="0">
                <a:solidFill>
                  <a:srgbClr val="666666"/>
                </a:solidFill>
                <a:effectLst/>
                <a:latin typeface="Aharoni" panose="02010803020104030203" pitchFamily="2" charset="-79"/>
                <a:cs typeface="Aharoni" panose="02010803020104030203" pitchFamily="2" charset="-79"/>
              </a:rPr>
              <a:t>6.Deployment: The system is incorporated in a production environment. This can be done in various ways. The new system can be phased in, according to application or location, and the old system gradually replaced. In some cases, it may be more cost-effective to shut down the old system and implement the new system all at once.</a:t>
            </a:r>
          </a:p>
          <a:p>
            <a:pPr marL="0" indent="0" algn="l">
              <a:lnSpc>
                <a:spcPct val="150000"/>
              </a:lnSpc>
              <a:buNone/>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2581333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D61037-DEB3-4CA3-A7E2-3E61A73AD12C}"/>
              </a:ext>
            </a:extLst>
          </p:cNvPr>
          <p:cNvSpPr>
            <a:spLocks noGrp="1"/>
          </p:cNvSpPr>
          <p:nvPr>
            <p:ph idx="1"/>
          </p:nvPr>
        </p:nvSpPr>
        <p:spPr>
          <a:xfrm>
            <a:off x="0" y="0"/>
            <a:ext cx="12192000" cy="6858000"/>
          </a:xfrm>
        </p:spPr>
        <p:txBody>
          <a:bodyPr/>
          <a:lstStyle/>
          <a:p>
            <a:pPr marL="0" indent="0" algn="just">
              <a:lnSpc>
                <a:spcPct val="150000"/>
              </a:lnSpc>
              <a:buNone/>
            </a:pPr>
            <a:r>
              <a:rPr lang="en-US" sz="2400" b="0" i="0" dirty="0">
                <a:solidFill>
                  <a:srgbClr val="666666"/>
                </a:solidFill>
                <a:effectLst/>
                <a:latin typeface="Aharoni" panose="02010803020104030203" pitchFamily="2" charset="-79"/>
                <a:cs typeface="Aharoni" panose="02010803020104030203" pitchFamily="2" charset="-79"/>
              </a:rPr>
              <a:t>7.Upkeep and maintenance: This step involves changing and updating the system once it is in place. Hardware or software may need to be upgraded, replaced or changed in some way to better fit the needs of the end-users continuously. Users of the system should be kept up-to-date concerning the latest modifications and procedures.</a:t>
            </a:r>
          </a:p>
          <a:p>
            <a:endParaRPr lang="en-US" dirty="0"/>
          </a:p>
        </p:txBody>
      </p:sp>
    </p:spTree>
    <p:extLst>
      <p:ext uri="{BB962C8B-B14F-4D97-AF65-F5344CB8AC3E}">
        <p14:creationId xmlns:p14="http://schemas.microsoft.com/office/powerpoint/2010/main" val="3365435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3D405-BE45-448B-981B-9AF0F023DB8B}"/>
              </a:ext>
            </a:extLst>
          </p:cNvPr>
          <p:cNvSpPr>
            <a:spLocks noGrp="1"/>
          </p:cNvSpPr>
          <p:nvPr>
            <p:ph type="title"/>
          </p:nvPr>
        </p:nvSpPr>
        <p:spPr>
          <a:xfrm>
            <a:off x="0" y="18255"/>
            <a:ext cx="12192000" cy="796993"/>
          </a:xfrm>
        </p:spPr>
        <p:txBody>
          <a:bodyPr>
            <a:normAutofit/>
          </a:bodyPr>
          <a:lstStyle/>
          <a:p>
            <a:r>
              <a:rPr lang="en-US" sz="2400" b="1" i="0" dirty="0">
                <a:solidFill>
                  <a:srgbClr val="323232"/>
                </a:solidFill>
                <a:effectLst/>
                <a:latin typeface="Aharoni" panose="02010803020104030203" pitchFamily="2" charset="-79"/>
                <a:cs typeface="Aharoni" panose="02010803020104030203" pitchFamily="2" charset="-79"/>
              </a:rPr>
              <a:t>Advantages  SDLC</a:t>
            </a:r>
            <a:endParaRPr lang="en-US" sz="24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6257051C-5EE9-4FAE-AA53-3637C19BA3E9}"/>
              </a:ext>
            </a:extLst>
          </p:cNvPr>
          <p:cNvSpPr>
            <a:spLocks noGrp="1"/>
          </p:cNvSpPr>
          <p:nvPr>
            <p:ph idx="1"/>
          </p:nvPr>
        </p:nvSpPr>
        <p:spPr>
          <a:xfrm>
            <a:off x="0" y="638978"/>
            <a:ext cx="12192000" cy="6200767"/>
          </a:xfrm>
        </p:spPr>
        <p:txBody>
          <a:bodyPr/>
          <a:lstStyle/>
          <a:p>
            <a:pPr algn="just">
              <a:lnSpc>
                <a:spcPct val="150000"/>
              </a:lnSpc>
            </a:pPr>
            <a:r>
              <a:rPr lang="en-US" sz="2400" b="0" i="0" dirty="0">
                <a:solidFill>
                  <a:srgbClr val="6C6C6C"/>
                </a:solidFill>
                <a:effectLst/>
                <a:latin typeface="Aharoni" panose="02010803020104030203" pitchFamily="2" charset="-79"/>
                <a:cs typeface="Aharoni" panose="02010803020104030203" pitchFamily="2" charset="-79"/>
              </a:rPr>
              <a:t>Benefits of abiding by a clearly defined SDLC model include:</a:t>
            </a:r>
          </a:p>
          <a:p>
            <a:pPr algn="just">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Having a clear view of an entire project, workers involved, estimated costs and timelines.</a:t>
            </a:r>
          </a:p>
          <a:p>
            <a:pPr algn="just">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Gives project managers a projected base cost of the project.</a:t>
            </a:r>
          </a:p>
          <a:p>
            <a:pPr algn="just">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Goals and standards are clearly defined.</a:t>
            </a:r>
          </a:p>
          <a:p>
            <a:pPr algn="just">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Developers can move back a step if something does not go as expected.</a:t>
            </a:r>
          </a:p>
          <a:p>
            <a:endParaRPr lang="en-US" dirty="0"/>
          </a:p>
        </p:txBody>
      </p:sp>
    </p:spTree>
    <p:extLst>
      <p:ext uri="{BB962C8B-B14F-4D97-AF65-F5344CB8AC3E}">
        <p14:creationId xmlns:p14="http://schemas.microsoft.com/office/powerpoint/2010/main" val="15065305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2E2F6-D66F-4715-A19C-303C9BEF06B1}"/>
              </a:ext>
            </a:extLst>
          </p:cNvPr>
          <p:cNvSpPr>
            <a:spLocks noGrp="1"/>
          </p:cNvSpPr>
          <p:nvPr>
            <p:ph type="title"/>
          </p:nvPr>
        </p:nvSpPr>
        <p:spPr>
          <a:xfrm>
            <a:off x="0" y="1"/>
            <a:ext cx="11353800" cy="681036"/>
          </a:xfrm>
        </p:spPr>
        <p:txBody>
          <a:bodyPr>
            <a:normAutofit fontScale="90000"/>
          </a:bodyPr>
          <a:lstStyle/>
          <a:p>
            <a:r>
              <a:rPr lang="en-US" dirty="0">
                <a:latin typeface="Aharoni" panose="02010803020104030203" pitchFamily="2" charset="-79"/>
                <a:cs typeface="Aharoni" panose="02010803020104030203" pitchFamily="2" charset="-79"/>
              </a:rPr>
              <a:t>Disadvantages</a:t>
            </a:r>
            <a:r>
              <a:rPr lang="en-US" i="0" dirty="0">
                <a:solidFill>
                  <a:srgbClr val="323232"/>
                </a:solidFill>
                <a:effectLst/>
                <a:latin typeface="Aharoni" panose="02010803020104030203" pitchFamily="2" charset="-79"/>
                <a:cs typeface="Aharoni" panose="02010803020104030203" pitchFamily="2" charset="-79"/>
              </a:rPr>
              <a:t>  SDLC</a:t>
            </a:r>
            <a:endParaRPr lang="en-US"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9A40F707-4BA7-43CE-B946-514FDDDA72E6}"/>
              </a:ext>
            </a:extLst>
          </p:cNvPr>
          <p:cNvSpPr>
            <a:spLocks noGrp="1"/>
          </p:cNvSpPr>
          <p:nvPr>
            <p:ph idx="1"/>
          </p:nvPr>
        </p:nvSpPr>
        <p:spPr>
          <a:xfrm>
            <a:off x="121186" y="681037"/>
            <a:ext cx="12070814" cy="6176962"/>
          </a:xfrm>
        </p:spPr>
        <p:txBody>
          <a:bodyPr>
            <a:normAutofit/>
          </a:bodyPr>
          <a:lstStyle/>
          <a:p>
            <a:pPr algn="l">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Due to assumptions made at the beginning of a project, if an unexpected circumstance complicates the development of a system, then it may stockpile into more complications down the road. As an example, if newly installed hardware does not work correctly, then it may increase the time a system is in development, increasing the cost.</a:t>
            </a:r>
          </a:p>
          <a:p>
            <a:pPr algn="l">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Some methods are not flexible.</a:t>
            </a:r>
          </a:p>
          <a:p>
            <a:pPr algn="l">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It can be complicated to estimate the overall cost at the beginning of a project.</a:t>
            </a:r>
          </a:p>
          <a:p>
            <a:pPr algn="l">
              <a:lnSpc>
                <a:spcPct val="150000"/>
              </a:lnSpc>
              <a:buFont typeface="Arial" panose="020B0604020202020204" pitchFamily="34" charset="0"/>
              <a:buChar char="•"/>
            </a:pPr>
            <a:r>
              <a:rPr lang="en-US" sz="2400" b="0" i="0" dirty="0">
                <a:solidFill>
                  <a:srgbClr val="666666"/>
                </a:solidFill>
                <a:effectLst/>
                <a:latin typeface="Aharoni" panose="02010803020104030203" pitchFamily="2" charset="-79"/>
                <a:cs typeface="Aharoni" panose="02010803020104030203" pitchFamily="2" charset="-79"/>
              </a:rPr>
              <a:t>Testing at the end of development may slow down some development teams.</a:t>
            </a:r>
          </a:p>
          <a:p>
            <a:pPr marL="0" indent="0">
              <a:buNone/>
            </a:pPr>
            <a:endParaRPr lang="en-US" dirty="0"/>
          </a:p>
        </p:txBody>
      </p:sp>
    </p:spTree>
    <p:extLst>
      <p:ext uri="{BB962C8B-B14F-4D97-AF65-F5344CB8AC3E}">
        <p14:creationId xmlns:p14="http://schemas.microsoft.com/office/powerpoint/2010/main" val="3921909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94FC2-7C3D-4CAA-B181-D5A66CB5F1C0}"/>
              </a:ext>
            </a:extLst>
          </p:cNvPr>
          <p:cNvSpPr>
            <a:spLocks noGrp="1"/>
          </p:cNvSpPr>
          <p:nvPr>
            <p:ph type="title"/>
          </p:nvPr>
        </p:nvSpPr>
        <p:spPr>
          <a:xfrm>
            <a:off x="717014" y="0"/>
            <a:ext cx="10515600" cy="472157"/>
          </a:xfrm>
        </p:spPr>
        <p:txBody>
          <a:bodyPr>
            <a:normAutofit fontScale="90000"/>
          </a:bodyPr>
          <a:lstStyle/>
          <a:p>
            <a:br>
              <a:rPr lang="en-US" sz="2400" b="1" dirty="0">
                <a:solidFill>
                  <a:srgbClr val="000000"/>
                </a:solidFill>
                <a:effectLst/>
                <a:latin typeface="Times New Roman" panose="02020603050405020304" pitchFamily="18" charset="0"/>
                <a:ea typeface="Times New Roman" panose="02020603050405020304" pitchFamily="18" charset="0"/>
              </a:rPr>
            </a:br>
            <a:br>
              <a:rPr lang="en-US" sz="2400" b="1" dirty="0">
                <a:solidFill>
                  <a:srgbClr val="000000"/>
                </a:solidFill>
                <a:effectLst/>
                <a:latin typeface="Times New Roman" panose="02020603050405020304" pitchFamily="18" charset="0"/>
                <a:ea typeface="Times New Roman" panose="02020603050405020304" pitchFamily="18" charset="0"/>
              </a:rPr>
            </a:br>
            <a:r>
              <a:rPr lang="en-US" sz="2400" b="1" dirty="0">
                <a:solidFill>
                  <a:srgbClr val="000000"/>
                </a:solidFill>
                <a:effectLst/>
                <a:latin typeface="Times New Roman" panose="02020603050405020304" pitchFamily="18" charset="0"/>
                <a:ea typeface="Times New Roman" panose="02020603050405020304" pitchFamily="18" charset="0"/>
              </a:rPr>
              <a:t>SOFTWARE ENGINEERING </a:t>
            </a:r>
            <a:br>
              <a:rPr lang="en-US" sz="44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346BCA9-6495-43AF-B2F8-36D67ADDE35B}"/>
              </a:ext>
            </a:extLst>
          </p:cNvPr>
          <p:cNvSpPr>
            <a:spLocks noGrp="1"/>
          </p:cNvSpPr>
          <p:nvPr>
            <p:ph idx="1"/>
          </p:nvPr>
        </p:nvSpPr>
        <p:spPr>
          <a:xfrm>
            <a:off x="0" y="649996"/>
            <a:ext cx="12192000" cy="6208004"/>
          </a:xfrm>
        </p:spPr>
        <p:txBody>
          <a:bodyPr>
            <a:normAutofit/>
          </a:bodyPr>
          <a:lstStyle/>
          <a:p>
            <a:pPr algn="just">
              <a:lnSpc>
                <a:spcPct val="150000"/>
              </a:lnSpc>
            </a:pPr>
            <a:r>
              <a:rPr lang="en-US" sz="2400" b="1" i="0" dirty="0">
                <a:solidFill>
                  <a:srgbClr val="000000"/>
                </a:solidFill>
                <a:effectLst/>
                <a:latin typeface="Aharoni" panose="02010803020104030203" pitchFamily="2" charset="-79"/>
                <a:cs typeface="Aharoni" panose="02010803020104030203" pitchFamily="2" charset="-79"/>
              </a:rPr>
              <a:t>Software engineering</a:t>
            </a:r>
            <a:r>
              <a:rPr lang="en-US" sz="2400" b="0" i="0" dirty="0">
                <a:solidFill>
                  <a:srgbClr val="000000"/>
                </a:solidFill>
                <a:effectLst/>
                <a:latin typeface="Aharoni" panose="02010803020104030203" pitchFamily="2" charset="-79"/>
                <a:cs typeface="Aharoni" panose="02010803020104030203" pitchFamily="2" charset="-79"/>
              </a:rPr>
              <a:t> is an engineering branch associated with development of software product using well-defined scientific principles, methods and procedures. The outcome of software engineering is an efficient and reliable software product.</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2560108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6AC9-CB03-4E95-8E9B-17DC15FA6891}"/>
              </a:ext>
            </a:extLst>
          </p:cNvPr>
          <p:cNvSpPr>
            <a:spLocks noGrp="1"/>
          </p:cNvSpPr>
          <p:nvPr>
            <p:ph type="title"/>
          </p:nvPr>
        </p:nvSpPr>
        <p:spPr>
          <a:xfrm>
            <a:off x="838200" y="18256"/>
            <a:ext cx="10515600" cy="576656"/>
          </a:xfrm>
        </p:spPr>
        <p:txBody>
          <a:bodyPr>
            <a:normAutofit fontScale="90000"/>
          </a:bodyPr>
          <a:lstStyle/>
          <a:p>
            <a:br>
              <a:rPr lang="en-US" b="0" i="0" dirty="0">
                <a:effectLst/>
                <a:latin typeface="Arial" panose="020B0604020202020204" pitchFamily="34" charset="0"/>
              </a:rPr>
            </a:br>
            <a:r>
              <a:rPr lang="en-US" b="0" i="0" dirty="0">
                <a:effectLst/>
                <a:latin typeface="Arial" panose="020B0604020202020204" pitchFamily="34" charset="0"/>
              </a:rPr>
              <a:t>Need of Software Engineering</a:t>
            </a:r>
            <a:br>
              <a:rPr lang="en-US" b="0" i="0" dirty="0">
                <a:effectLst/>
                <a:latin typeface="Arial" panose="020B0604020202020204" pitchFamily="34" charset="0"/>
              </a:rPr>
            </a:br>
            <a:endParaRPr lang="en-US" dirty="0"/>
          </a:p>
        </p:txBody>
      </p:sp>
      <p:sp>
        <p:nvSpPr>
          <p:cNvPr id="3" name="Content Placeholder 2">
            <a:extLst>
              <a:ext uri="{FF2B5EF4-FFF2-40B4-BE49-F238E27FC236}">
                <a16:creationId xmlns:a16="http://schemas.microsoft.com/office/drawing/2014/main" id="{23993987-058E-49D8-B6B1-D9FFF5731BD5}"/>
              </a:ext>
            </a:extLst>
          </p:cNvPr>
          <p:cNvSpPr>
            <a:spLocks noGrp="1"/>
          </p:cNvSpPr>
          <p:nvPr>
            <p:ph idx="1"/>
          </p:nvPr>
        </p:nvSpPr>
        <p:spPr>
          <a:xfrm>
            <a:off x="0" y="594912"/>
            <a:ext cx="12192000" cy="6263088"/>
          </a:xfrm>
        </p:spPr>
        <p:txBody>
          <a:bodyPr>
            <a:normAutofit lnSpcReduction="10000"/>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The need of software engineering arises because of higher rate of change in user requirements and environment on which the software is working.</a:t>
            </a:r>
          </a:p>
          <a:p>
            <a:pPr algn="just">
              <a:lnSpc>
                <a:spcPct val="150000"/>
              </a:lnSpc>
              <a:buFont typeface="Arial" panose="020B0604020202020204" pitchFamily="34" charset="0"/>
              <a:buChar char="•"/>
            </a:pPr>
            <a:r>
              <a:rPr lang="en-US" sz="2400" b="1" i="0" dirty="0">
                <a:effectLst/>
                <a:latin typeface="Aharoni" panose="02010803020104030203" pitchFamily="2" charset="-79"/>
                <a:cs typeface="Aharoni" panose="02010803020104030203" pitchFamily="2" charset="-79"/>
              </a:rPr>
              <a:t>Large software - </a:t>
            </a:r>
            <a:r>
              <a:rPr lang="en-US" sz="2400" b="0" i="0" dirty="0">
                <a:effectLst/>
                <a:latin typeface="Aharoni" panose="02010803020104030203" pitchFamily="2" charset="-79"/>
                <a:cs typeface="Aharoni" panose="02010803020104030203" pitchFamily="2" charset="-79"/>
              </a:rPr>
              <a:t>It is easier to build a wall than to a house or building, likewise, as the size of software become large engineering has to step to give it a scientific process.</a:t>
            </a:r>
          </a:p>
          <a:p>
            <a:pPr algn="just">
              <a:lnSpc>
                <a:spcPct val="150000"/>
              </a:lnSpc>
              <a:buFont typeface="Arial" panose="020B0604020202020204" pitchFamily="34" charset="0"/>
              <a:buChar char="•"/>
            </a:pPr>
            <a:r>
              <a:rPr lang="en-US" sz="2400" b="1" i="0" dirty="0">
                <a:effectLst/>
                <a:latin typeface="Aharoni" panose="02010803020104030203" pitchFamily="2" charset="-79"/>
                <a:cs typeface="Aharoni" panose="02010803020104030203" pitchFamily="2" charset="-79"/>
              </a:rPr>
              <a:t>Scalability- </a:t>
            </a:r>
            <a:r>
              <a:rPr lang="en-US" sz="2400" b="0" i="0" dirty="0">
                <a:effectLst/>
                <a:latin typeface="Aharoni" panose="02010803020104030203" pitchFamily="2" charset="-79"/>
                <a:cs typeface="Aharoni" panose="02010803020104030203" pitchFamily="2" charset="-79"/>
              </a:rPr>
              <a:t>If the software process were not based on scientific and engineering concepts, it would be easier to re-create new software than to scale an existing one.</a:t>
            </a:r>
          </a:p>
          <a:p>
            <a:pPr algn="just">
              <a:lnSpc>
                <a:spcPct val="150000"/>
              </a:lnSpc>
              <a:buFont typeface="Arial" panose="020B0604020202020204" pitchFamily="34" charset="0"/>
              <a:buChar char="•"/>
            </a:pPr>
            <a:r>
              <a:rPr lang="en-US" sz="2400" b="1" i="0" dirty="0">
                <a:effectLst/>
                <a:latin typeface="Aharoni" panose="02010803020104030203" pitchFamily="2" charset="-79"/>
                <a:cs typeface="Aharoni" panose="02010803020104030203" pitchFamily="2" charset="-79"/>
              </a:rPr>
              <a:t>Cost- </a:t>
            </a:r>
            <a:r>
              <a:rPr lang="en-US" sz="2400" b="0" i="0" dirty="0">
                <a:effectLst/>
                <a:latin typeface="Aharoni" panose="02010803020104030203" pitchFamily="2" charset="-79"/>
                <a:cs typeface="Aharoni" panose="02010803020104030203" pitchFamily="2" charset="-79"/>
              </a:rPr>
              <a:t>As hardware industry has shown its skills and huge manufacturing has lower down he price of computer and electronic hardware. But the cost of software remains high if proper process is not adapted.</a:t>
            </a:r>
          </a:p>
          <a:p>
            <a:pPr algn="just">
              <a:lnSpc>
                <a:spcPct val="150000"/>
              </a:lnSpc>
              <a:buFont typeface="Arial" panose="020B0604020202020204" pitchFamily="34" charset="0"/>
              <a:buChar char="•"/>
            </a:pPr>
            <a:endParaRPr lang="en-US" sz="2400" b="0" i="0" dirty="0">
              <a:effectLst/>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33355998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A7A778-658C-4B2F-BBBC-9BB52DC7EA8F}"/>
              </a:ext>
            </a:extLst>
          </p:cNvPr>
          <p:cNvSpPr>
            <a:spLocks noGrp="1"/>
          </p:cNvSpPr>
          <p:nvPr>
            <p:ph idx="1"/>
          </p:nvPr>
        </p:nvSpPr>
        <p:spPr>
          <a:xfrm>
            <a:off x="0" y="0"/>
            <a:ext cx="12192000" cy="6858000"/>
          </a:xfrm>
        </p:spPr>
        <p:txBody>
          <a:bodyPr/>
          <a:lstStyle/>
          <a:p>
            <a:pPr algn="just">
              <a:lnSpc>
                <a:spcPct val="150000"/>
              </a:lnSpc>
              <a:buFont typeface="Arial" panose="020B0604020202020204" pitchFamily="34" charset="0"/>
              <a:buChar char="•"/>
            </a:pPr>
            <a:r>
              <a:rPr lang="en-US" sz="2400" b="1" i="0" dirty="0">
                <a:effectLst/>
                <a:latin typeface="Aharoni" panose="02010803020104030203" pitchFamily="2" charset="-79"/>
                <a:cs typeface="Aharoni" panose="02010803020104030203" pitchFamily="2" charset="-79"/>
              </a:rPr>
              <a:t>Dynamic Nature- </a:t>
            </a:r>
            <a:r>
              <a:rPr lang="en-US" sz="2400" b="0" i="0" dirty="0">
                <a:effectLst/>
                <a:latin typeface="Aharoni" panose="02010803020104030203" pitchFamily="2" charset="-79"/>
                <a:cs typeface="Aharoni" panose="02010803020104030203" pitchFamily="2" charset="-79"/>
              </a:rPr>
              <a:t>The always growing and adapting nature of software hugely depends upon the environment in which user works. If the nature of software is always changing, new enhancements need to be done in the existing one. This is where software engineering plays a good role.</a:t>
            </a:r>
          </a:p>
          <a:p>
            <a:pPr algn="just">
              <a:lnSpc>
                <a:spcPct val="150000"/>
              </a:lnSpc>
              <a:buFont typeface="Arial" panose="020B0604020202020204" pitchFamily="34" charset="0"/>
              <a:buChar char="•"/>
            </a:pPr>
            <a:r>
              <a:rPr lang="en-US" sz="2400" b="1" i="0" dirty="0">
                <a:effectLst/>
                <a:latin typeface="Aharoni" panose="02010803020104030203" pitchFamily="2" charset="-79"/>
                <a:cs typeface="Aharoni" panose="02010803020104030203" pitchFamily="2" charset="-79"/>
              </a:rPr>
              <a:t>Quality Management- </a:t>
            </a:r>
            <a:r>
              <a:rPr lang="en-US" sz="2400" b="0" i="0" dirty="0">
                <a:effectLst/>
                <a:latin typeface="Aharoni" panose="02010803020104030203" pitchFamily="2" charset="-79"/>
                <a:cs typeface="Aharoni" panose="02010803020104030203" pitchFamily="2" charset="-79"/>
              </a:rPr>
              <a:t>Better process of software development provides better and quality software product.</a:t>
            </a:r>
          </a:p>
          <a:p>
            <a:endParaRPr lang="en-US" dirty="0"/>
          </a:p>
        </p:txBody>
      </p:sp>
    </p:spTree>
    <p:extLst>
      <p:ext uri="{BB962C8B-B14F-4D97-AF65-F5344CB8AC3E}">
        <p14:creationId xmlns:p14="http://schemas.microsoft.com/office/powerpoint/2010/main" val="38774967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ED707-F3B1-4883-8C88-D81FE44D1069}"/>
              </a:ext>
            </a:extLst>
          </p:cNvPr>
          <p:cNvSpPr>
            <a:spLocks noGrp="1"/>
          </p:cNvSpPr>
          <p:nvPr>
            <p:ph type="title"/>
          </p:nvPr>
        </p:nvSpPr>
        <p:spPr>
          <a:xfrm>
            <a:off x="99152" y="1"/>
            <a:ext cx="11964318" cy="506775"/>
          </a:xfrm>
        </p:spPr>
        <p:txBody>
          <a:bodyPr>
            <a:normAutofit fontScale="90000"/>
          </a:bodyPr>
          <a:lstStyle/>
          <a:p>
            <a:br>
              <a:rPr lang="en-US" sz="4400" b="1" dirty="0">
                <a:solidFill>
                  <a:srgbClr val="000000"/>
                </a:solidFill>
                <a:effectLst/>
                <a:latin typeface="Times New Roman" panose="02020603050405020304" pitchFamily="18" charset="0"/>
                <a:ea typeface="Times New Roman" panose="02020603050405020304" pitchFamily="18" charset="0"/>
              </a:rPr>
            </a:br>
            <a:r>
              <a:rPr lang="en-US" sz="2700" b="1" dirty="0">
                <a:solidFill>
                  <a:srgbClr val="000000"/>
                </a:solidFill>
                <a:effectLst/>
                <a:latin typeface="Times New Roman" panose="02020603050405020304" pitchFamily="18" charset="0"/>
                <a:ea typeface="Times New Roman" panose="02020603050405020304" pitchFamily="18" charset="0"/>
              </a:rPr>
              <a:t>SOFTWARE EVOLUTION.</a:t>
            </a:r>
            <a:r>
              <a:rPr lang="en-US" sz="2700" dirty="0">
                <a:solidFill>
                  <a:srgbClr val="000000"/>
                </a:solidFill>
                <a:effectLst/>
                <a:latin typeface="Times New Roman" panose="02020603050405020304" pitchFamily="18" charset="0"/>
                <a:ea typeface="Times New Roman" panose="02020603050405020304" pitchFamily="18" charset="0"/>
              </a:rPr>
              <a:t> </a:t>
            </a:r>
            <a:br>
              <a:rPr lang="en-US" sz="44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8AA5BAF-1FEC-45BC-ADE0-604E3970693C}"/>
              </a:ext>
            </a:extLst>
          </p:cNvPr>
          <p:cNvSpPr>
            <a:spLocks noGrp="1"/>
          </p:cNvSpPr>
          <p:nvPr>
            <p:ph idx="1"/>
          </p:nvPr>
        </p:nvSpPr>
        <p:spPr>
          <a:xfrm>
            <a:off x="99152" y="506776"/>
            <a:ext cx="12092848" cy="6351224"/>
          </a:xfrm>
        </p:spPr>
        <p:txBody>
          <a:bodyPr>
            <a:normAutofit fontScale="92500"/>
          </a:bodyPr>
          <a:lstStyle/>
          <a:p>
            <a:pPr marL="0" marR="30480" indent="0" algn="just">
              <a:lnSpc>
                <a:spcPct val="150000"/>
              </a:lnSpc>
              <a:spcBef>
                <a:spcPts val="600"/>
              </a:spcBef>
              <a:spcAft>
                <a:spcPts val="720"/>
              </a:spcAft>
              <a:buNone/>
            </a:pPr>
            <a:r>
              <a:rPr lang="en-US" sz="2400" dirty="0">
                <a:solidFill>
                  <a:srgbClr val="000000"/>
                </a:solidFill>
                <a:effectLst/>
                <a:latin typeface="Times New Roman" panose="02020603050405020304" pitchFamily="18" charset="0"/>
                <a:ea typeface="Times New Roman" panose="02020603050405020304" pitchFamily="18" charset="0"/>
              </a:rPr>
              <a:t>The process of </a:t>
            </a:r>
            <a:r>
              <a:rPr lang="en-US" sz="2400" dirty="0">
                <a:solidFill>
                  <a:srgbClr val="FF0000"/>
                </a:solidFill>
                <a:effectLst/>
                <a:latin typeface="Times New Roman" panose="02020603050405020304" pitchFamily="18" charset="0"/>
                <a:ea typeface="Times New Roman" panose="02020603050405020304" pitchFamily="18" charset="0"/>
              </a:rPr>
              <a:t>developing a software product using software engineering principles and methods</a:t>
            </a:r>
            <a:r>
              <a:rPr lang="en-US" sz="2400" dirty="0">
                <a:solidFill>
                  <a:srgbClr val="000000"/>
                </a:solidFill>
                <a:effectLst/>
                <a:latin typeface="Times New Roman" panose="02020603050405020304" pitchFamily="18" charset="0"/>
                <a:ea typeface="Times New Roman" panose="02020603050405020304" pitchFamily="18" charset="0"/>
              </a:rPr>
              <a:t> is referred to as </a:t>
            </a:r>
            <a:r>
              <a:rPr lang="en-US" sz="2400" b="1" dirty="0">
                <a:solidFill>
                  <a:srgbClr val="000000"/>
                </a:solidFill>
                <a:effectLst/>
                <a:latin typeface="Times New Roman" panose="02020603050405020304" pitchFamily="18" charset="0"/>
                <a:ea typeface="Times New Roman" panose="02020603050405020304" pitchFamily="18" charset="0"/>
              </a:rPr>
              <a:t>software evolution.</a:t>
            </a:r>
            <a:r>
              <a:rPr lang="en-US" sz="2400" dirty="0">
                <a:solidFill>
                  <a:srgbClr val="000000"/>
                </a:solidFill>
                <a:effectLst/>
                <a:latin typeface="Times New Roman" panose="02020603050405020304" pitchFamily="18" charset="0"/>
                <a:ea typeface="Times New Roman" panose="02020603050405020304" pitchFamily="18" charset="0"/>
              </a:rPr>
              <a:t> This includes the initial development of software and its maintenance and updates, till desired software product is developed, which satisfies the expected requirements.</a:t>
            </a:r>
            <a:endParaRPr lang="en-US" sz="2400" dirty="0">
              <a:effectLst/>
              <a:latin typeface="Times New Roman" panose="02020603050405020304" pitchFamily="18" charset="0"/>
              <a:ea typeface="Times New Roman" panose="02020603050405020304" pitchFamily="18" charset="0"/>
            </a:endParaRPr>
          </a:p>
          <a:p>
            <a:pPr marL="30480" marR="30480" algn="just">
              <a:lnSpc>
                <a:spcPct val="150000"/>
              </a:lnSpc>
              <a:spcBef>
                <a:spcPts val="600"/>
              </a:spcBef>
              <a:spcAft>
                <a:spcPts val="720"/>
              </a:spcAft>
            </a:pPr>
            <a:r>
              <a:rPr lang="en-US" sz="2400" dirty="0">
                <a:solidFill>
                  <a:srgbClr val="000000"/>
                </a:solidFill>
                <a:effectLst/>
                <a:latin typeface="Times New Roman" panose="02020603050405020304" pitchFamily="18" charset="0"/>
                <a:ea typeface="Times New Roman" panose="02020603050405020304" pitchFamily="18" charset="0"/>
              </a:rPr>
              <a:t>Evolution starts from the requirement gathering process. After which developers create a prototype of the intended software and show it to the users to get their feedback at the early stage of software product development. The users suggest changes, on which several consecutive updates and maintenance keep on changing too. This process changes to the original software, till the desired software is accomplished.</a:t>
            </a:r>
            <a:endParaRPr lang="en-US" sz="2400" dirty="0">
              <a:effectLst/>
              <a:latin typeface="Times New Roman" panose="02020603050405020304" pitchFamily="18" charset="0"/>
              <a:ea typeface="Times New Roman" panose="02020603050405020304" pitchFamily="18" charset="0"/>
            </a:endParaRPr>
          </a:p>
          <a:p>
            <a:pPr marL="30480" marR="30480" algn="just">
              <a:lnSpc>
                <a:spcPct val="150000"/>
              </a:lnSpc>
              <a:spcBef>
                <a:spcPts val="600"/>
              </a:spcBef>
              <a:spcAft>
                <a:spcPts val="720"/>
              </a:spcAft>
            </a:pPr>
            <a:r>
              <a:rPr lang="en-US" sz="2400" dirty="0">
                <a:solidFill>
                  <a:srgbClr val="FF0000"/>
                </a:solidFill>
                <a:effectLst/>
                <a:latin typeface="Times New Roman" panose="02020603050405020304" pitchFamily="18" charset="0"/>
                <a:ea typeface="Times New Roman" panose="02020603050405020304" pitchFamily="18" charset="0"/>
              </a:rPr>
              <a:t>Even after the user has desired software in hand, the advancing technology and the changing requirements force the software product to change accordingly. </a:t>
            </a:r>
            <a:r>
              <a:rPr lang="en-US" sz="2400" dirty="0">
                <a:solidFill>
                  <a:srgbClr val="000000"/>
                </a:solidFill>
                <a:effectLst/>
                <a:latin typeface="Times New Roman" panose="02020603050405020304" pitchFamily="18" charset="0"/>
                <a:ea typeface="Times New Roman" panose="02020603050405020304" pitchFamily="18" charset="0"/>
              </a:rPr>
              <a:t>Re-creating software from scratch and to go one-on-one with requirement is not feasible. The only feasible and economical solution is to update the existing software so that it matches the latest requirements.</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3371238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B30C0-F060-48BC-A075-066A7692450F}"/>
              </a:ext>
            </a:extLst>
          </p:cNvPr>
          <p:cNvSpPr>
            <a:spLocks noGrp="1"/>
          </p:cNvSpPr>
          <p:nvPr>
            <p:ph type="title"/>
          </p:nvPr>
        </p:nvSpPr>
        <p:spPr>
          <a:xfrm>
            <a:off x="0" y="1"/>
            <a:ext cx="11353800" cy="681036"/>
          </a:xfrm>
        </p:spPr>
        <p:txBody>
          <a:bodyPr>
            <a:normAutofit/>
          </a:bodyPr>
          <a:lstStyle/>
          <a:p>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SOFTWARE PARADIGMS</a:t>
            </a:r>
            <a:endParaRPr lang="en-US" sz="2400" b="1" dirty="0"/>
          </a:p>
        </p:txBody>
      </p:sp>
      <p:sp>
        <p:nvSpPr>
          <p:cNvPr id="3" name="Content Placeholder 2">
            <a:extLst>
              <a:ext uri="{FF2B5EF4-FFF2-40B4-BE49-F238E27FC236}">
                <a16:creationId xmlns:a16="http://schemas.microsoft.com/office/drawing/2014/main" id="{1441E1DD-3820-40A6-B2B5-60B3C1653E17}"/>
              </a:ext>
            </a:extLst>
          </p:cNvPr>
          <p:cNvSpPr>
            <a:spLocks noGrp="1"/>
          </p:cNvSpPr>
          <p:nvPr>
            <p:ph idx="1"/>
          </p:nvPr>
        </p:nvSpPr>
        <p:spPr>
          <a:xfrm>
            <a:off x="0" y="681036"/>
            <a:ext cx="12192000" cy="6176963"/>
          </a:xfrm>
        </p:spPr>
        <p:txBody>
          <a:bodyPr>
            <a:normAutofit lnSpcReduction="10000"/>
          </a:bodyPr>
          <a:lstStyle/>
          <a:p>
            <a:pPr algn="just">
              <a:lnSpc>
                <a:spcPct val="150000"/>
              </a:lnSpc>
            </a:pP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Software paradigms refer to the methods and steps, which are taken while designing the software</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There are many methods proposed and are in work today, but we need to see where in the software engineering these paradigms stand. These can be combined into various categories, though each of them is contained in one another:</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Programming paradigm is a subset of Software design paradigm which is further a subset of Software development paradigm.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gn="just">
              <a:lnSpc>
                <a:spcPct val="150000"/>
              </a:lnSpc>
              <a:spcBef>
                <a:spcPts val="0"/>
              </a:spcBef>
              <a:spcAft>
                <a:spcPts val="800"/>
              </a:spcAft>
            </a:pPr>
            <a:r>
              <a:rPr lang="en-US" sz="2400" b="1" dirty="0">
                <a:effectLst/>
                <a:latin typeface="Aharoni" panose="02010803020104030203" pitchFamily="2" charset="-79"/>
                <a:ea typeface="Times New Roman" panose="02020603050405020304" pitchFamily="18" charset="0"/>
                <a:cs typeface="Aharoni" panose="02010803020104030203" pitchFamily="2" charset="-79"/>
              </a:rPr>
              <a:t>Software Development Paradigm: </a:t>
            </a:r>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This Paradigm is known as software engineering paradigms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where all the engineering concepts pertaining to the development of software are applied. It includes various researches and requirement gathering which helps the software product to build</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512697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E746-9807-425A-8841-8146753056E4}"/>
              </a:ext>
            </a:extLst>
          </p:cNvPr>
          <p:cNvSpPr>
            <a:spLocks noGrp="1"/>
          </p:cNvSpPr>
          <p:nvPr>
            <p:ph type="title"/>
          </p:nvPr>
        </p:nvSpPr>
        <p:spPr>
          <a:xfrm>
            <a:off x="0" y="1"/>
            <a:ext cx="12192000" cy="681036"/>
          </a:xfrm>
        </p:spPr>
        <p:txBody>
          <a:bodyPr>
            <a:normAutofit fontScale="90000"/>
          </a:bodyPr>
          <a:lstStyle/>
          <a:p>
            <a:br>
              <a:rPr lang="en-US" sz="4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700" b="1" kern="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 ANALYSIS AND DESIGN </a:t>
            </a:r>
            <a:br>
              <a:rPr lang="en-US" sz="44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F13D5A6-E560-4466-80C8-C8564849C840}"/>
              </a:ext>
            </a:extLst>
          </p:cNvPr>
          <p:cNvSpPr>
            <a:spLocks noGrp="1"/>
          </p:cNvSpPr>
          <p:nvPr>
            <p:ph idx="1"/>
          </p:nvPr>
        </p:nvSpPr>
        <p:spPr>
          <a:xfrm>
            <a:off x="110169" y="681036"/>
            <a:ext cx="12081831" cy="6176963"/>
          </a:xfrm>
        </p:spPr>
        <p:txBody>
          <a:bodyPr/>
          <a:lstStyle/>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Systems development is systematic process which includes phases such as planning, analysis, design, deployment, and maintenance. </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42900" marR="0" lvl="0" indent="-342900">
              <a:lnSpc>
                <a:spcPct val="150000"/>
              </a:lnSpc>
              <a:spcBef>
                <a:spcPts val="0"/>
              </a:spcBef>
              <a:spcAft>
                <a:spcPts val="375"/>
              </a:spcAft>
              <a:buSzPts val="1000"/>
              <a:buFont typeface="Symbol" panose="05050102010706020507" pitchFamily="18" charset="2"/>
              <a:buChar char=""/>
              <a:tabLst>
                <a:tab pos="457200" algn="l"/>
              </a:tabLst>
            </a:pPr>
            <a:r>
              <a:rPr lang="en-US" sz="2400" dirty="0">
                <a:effectLst/>
                <a:latin typeface="Aharoni" panose="02010803020104030203" pitchFamily="2" charset="-79"/>
                <a:ea typeface="Calibri" panose="020F0502020204030204" pitchFamily="34" charset="0"/>
                <a:cs typeface="Aharoni" panose="02010803020104030203" pitchFamily="2" charset="-79"/>
              </a:rPr>
              <a:t>Systems analysis</a:t>
            </a:r>
          </a:p>
          <a:p>
            <a:pPr marL="342900" marR="0" lvl="0" indent="-342900">
              <a:lnSpc>
                <a:spcPct val="150000"/>
              </a:lnSpc>
              <a:spcBef>
                <a:spcPts val="0"/>
              </a:spcBef>
              <a:spcAft>
                <a:spcPts val="375"/>
              </a:spcAft>
              <a:buSzPts val="1000"/>
              <a:buFont typeface="Symbol" panose="05050102010706020507" pitchFamily="18" charset="2"/>
              <a:buChar char=""/>
              <a:tabLst>
                <a:tab pos="457200" algn="l"/>
              </a:tabLst>
            </a:pPr>
            <a:r>
              <a:rPr lang="en-US" sz="2400" dirty="0">
                <a:effectLst/>
                <a:latin typeface="Aharoni" panose="02010803020104030203" pitchFamily="2" charset="-79"/>
                <a:ea typeface="Calibri" panose="020F0502020204030204" pitchFamily="34" charset="0"/>
                <a:cs typeface="Aharoni" panose="02010803020104030203" pitchFamily="2" charset="-79"/>
              </a:rPr>
              <a:t>Systems design</a:t>
            </a:r>
          </a:p>
          <a:p>
            <a:endParaRPr lang="en-US" dirty="0"/>
          </a:p>
        </p:txBody>
      </p:sp>
    </p:spTree>
    <p:extLst>
      <p:ext uri="{BB962C8B-B14F-4D97-AF65-F5344CB8AC3E}">
        <p14:creationId xmlns:p14="http://schemas.microsoft.com/office/powerpoint/2010/main" val="18955046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A8804-65F3-4E7B-8B5B-297B008ADD34}"/>
              </a:ext>
            </a:extLst>
          </p:cNvPr>
          <p:cNvSpPr>
            <a:spLocks noGrp="1"/>
          </p:cNvSpPr>
          <p:nvPr>
            <p:ph type="title"/>
          </p:nvPr>
        </p:nvSpPr>
        <p:spPr>
          <a:xfrm>
            <a:off x="0" y="1"/>
            <a:ext cx="11353800" cy="561859"/>
          </a:xfrm>
        </p:spPr>
        <p:txBody>
          <a:bodyPr>
            <a:normAutofit fontScale="90000"/>
          </a:bodyPr>
          <a:lstStyle/>
          <a:p>
            <a:br>
              <a:rPr lang="en-US" sz="4400" b="1" dirty="0">
                <a:effectLst/>
                <a:latin typeface="Times New Roman" panose="02020603050405020304" pitchFamily="18" charset="0"/>
                <a:ea typeface="Times New Roman" panose="02020603050405020304" pitchFamily="18" charset="0"/>
              </a:rPr>
            </a:br>
            <a:r>
              <a:rPr lang="en-US" sz="2700" b="1" dirty="0">
                <a:effectLst/>
                <a:latin typeface="Aharoni" panose="02010803020104030203" pitchFamily="2" charset="-79"/>
                <a:ea typeface="Times New Roman" panose="02020603050405020304" pitchFamily="18" charset="0"/>
                <a:cs typeface="Aharoni" panose="02010803020104030203" pitchFamily="2" charset="-79"/>
              </a:rPr>
              <a:t>Systems Analysis</a:t>
            </a:r>
            <a:br>
              <a:rPr lang="en-US" sz="4400" b="1"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2EB7B78-5791-42E4-A43C-504E04BCE6B2}"/>
              </a:ext>
            </a:extLst>
          </p:cNvPr>
          <p:cNvSpPr>
            <a:spLocks noGrp="1"/>
          </p:cNvSpPr>
          <p:nvPr>
            <p:ph idx="1"/>
          </p:nvPr>
        </p:nvSpPr>
        <p:spPr>
          <a:xfrm>
            <a:off x="0" y="638978"/>
            <a:ext cx="12192000" cy="6219021"/>
          </a:xfrm>
        </p:spPr>
        <p:txBody>
          <a:bodyPr/>
          <a:lstStyle/>
          <a:p>
            <a:pPr marL="30480" marR="30480" algn="just">
              <a:lnSpc>
                <a:spcPct val="150000"/>
              </a:lnSpc>
              <a:spcBef>
                <a:spcPts val="600"/>
              </a:spcBef>
              <a:spcAft>
                <a:spcPts val="720"/>
              </a:spcAf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a process of collecting and interpreting facts, identifying the problems, and decomposition of a system into its components.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 analysis is conducted for the purpose of studying a system or its parts in order to identify its objectives. It is a problem solving technique that improves the system and ensures that all the components of the system work efficiently to accomplish their purpose.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Analysis specifies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what the system should do</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5638385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5E51F-90D3-4401-8F94-392E96BA9B8A}"/>
              </a:ext>
            </a:extLst>
          </p:cNvPr>
          <p:cNvSpPr>
            <a:spLocks noGrp="1"/>
          </p:cNvSpPr>
          <p:nvPr>
            <p:ph type="title"/>
          </p:nvPr>
        </p:nvSpPr>
        <p:spPr>
          <a:xfrm>
            <a:off x="0" y="1"/>
            <a:ext cx="11353800" cy="594910"/>
          </a:xfrm>
        </p:spPr>
        <p:txBody>
          <a:bodyPr>
            <a:normAutofit fontScale="90000"/>
          </a:bodyPr>
          <a:lstStyle/>
          <a:p>
            <a:br>
              <a:rPr lang="en-US" sz="4400" b="1"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Systems Design</a:t>
            </a:r>
            <a:br>
              <a:rPr lang="en-US" sz="4400" b="1"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705C162-3C07-4C4D-B7E1-4EB29F0AD254}"/>
              </a:ext>
            </a:extLst>
          </p:cNvPr>
          <p:cNvSpPr>
            <a:spLocks noGrp="1"/>
          </p:cNvSpPr>
          <p:nvPr>
            <p:ph idx="1"/>
          </p:nvPr>
        </p:nvSpPr>
        <p:spPr>
          <a:xfrm>
            <a:off x="77118" y="594911"/>
            <a:ext cx="12114882" cy="6263088"/>
          </a:xfrm>
        </p:spPr>
        <p:txBody>
          <a:bodyPr>
            <a:normAutofit/>
          </a:bodyPr>
          <a:lstStyle/>
          <a:p>
            <a:pPr marL="30480" marR="30480" algn="just">
              <a:lnSpc>
                <a:spcPct val="150000"/>
              </a:lnSpc>
              <a:spcBef>
                <a:spcPts val="600"/>
              </a:spcBef>
              <a:spcAft>
                <a:spcPts val="720"/>
              </a:spcAf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is a process of planning a new business system or replacing an existing system by defining its components or modules to satisfy the specific requirements.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Before planning, you need to understand the old system thoroughly and determine how computers can best be used in order to operate efficiently.</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 Design focuses on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how to accomplish the objective of the system</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30480" marR="30480" algn="just">
              <a:lnSpc>
                <a:spcPct val="150000"/>
              </a:lnSpc>
              <a:spcBef>
                <a:spcPts val="600"/>
              </a:spcBef>
              <a:spcAft>
                <a:spcPts val="72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System Analysis and Design (SAD) mainly focuses on −</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R="0" lvl="0">
              <a:lnSpc>
                <a:spcPct val="100000"/>
              </a:lnSpc>
              <a:spcBef>
                <a:spcPts val="0"/>
              </a:spcBef>
              <a:spcAft>
                <a:spcPts val="375"/>
              </a:spcAft>
              <a:buSzPts val="1000"/>
              <a:buFont typeface="Wingdings" panose="05000000000000000000" pitchFamily="2" charset="2"/>
              <a:buChar char="Ø"/>
              <a:tabLst>
                <a:tab pos="457200" algn="l"/>
              </a:tabLst>
            </a:pPr>
            <a:r>
              <a:rPr lang="en-US" dirty="0">
                <a:effectLst/>
                <a:latin typeface="Aharoni" panose="02010803020104030203" pitchFamily="2" charset="-79"/>
                <a:ea typeface="Calibri" panose="020F0502020204030204" pitchFamily="34" charset="0"/>
                <a:cs typeface="Aharoni" panose="02010803020104030203" pitchFamily="2" charset="-79"/>
              </a:rPr>
              <a:t>Systems</a:t>
            </a:r>
          </a:p>
          <a:p>
            <a:pPr marR="0" lvl="0">
              <a:lnSpc>
                <a:spcPct val="100000"/>
              </a:lnSpc>
              <a:spcBef>
                <a:spcPts val="0"/>
              </a:spcBef>
              <a:spcAft>
                <a:spcPts val="375"/>
              </a:spcAft>
              <a:buSzPts val="1000"/>
              <a:buFont typeface="Wingdings" panose="05000000000000000000" pitchFamily="2" charset="2"/>
              <a:buChar char="Ø"/>
              <a:tabLst>
                <a:tab pos="457200" algn="l"/>
              </a:tabLst>
            </a:pPr>
            <a:r>
              <a:rPr lang="en-US" dirty="0">
                <a:effectLst/>
                <a:latin typeface="Aharoni" panose="02010803020104030203" pitchFamily="2" charset="-79"/>
                <a:ea typeface="Calibri" panose="020F0502020204030204" pitchFamily="34" charset="0"/>
                <a:cs typeface="Aharoni" panose="02010803020104030203" pitchFamily="2" charset="-79"/>
              </a:rPr>
              <a:t>Processes</a:t>
            </a:r>
          </a:p>
          <a:p>
            <a:pPr marR="0" lvl="0">
              <a:lnSpc>
                <a:spcPct val="100000"/>
              </a:lnSpc>
              <a:spcBef>
                <a:spcPts val="0"/>
              </a:spcBef>
              <a:spcAft>
                <a:spcPts val="375"/>
              </a:spcAft>
              <a:buSzPts val="1000"/>
              <a:buFont typeface="Wingdings" panose="05000000000000000000" pitchFamily="2" charset="2"/>
              <a:buChar char="Ø"/>
              <a:tabLst>
                <a:tab pos="457200" algn="l"/>
              </a:tabLst>
            </a:pPr>
            <a:r>
              <a:rPr lang="en-US" dirty="0">
                <a:effectLst/>
                <a:latin typeface="Aharoni" panose="02010803020104030203" pitchFamily="2" charset="-79"/>
                <a:ea typeface="Calibri" panose="020F0502020204030204" pitchFamily="34" charset="0"/>
                <a:cs typeface="Aharoni" panose="02010803020104030203" pitchFamily="2" charset="-79"/>
              </a:rPr>
              <a:t>Technology</a:t>
            </a:r>
          </a:p>
          <a:p>
            <a:endParaRPr lang="en-US" dirty="0"/>
          </a:p>
        </p:txBody>
      </p:sp>
    </p:spTree>
    <p:extLst>
      <p:ext uri="{BB962C8B-B14F-4D97-AF65-F5344CB8AC3E}">
        <p14:creationId xmlns:p14="http://schemas.microsoft.com/office/powerpoint/2010/main" val="8055808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8A1F9-8E56-457D-9971-89629C6A2F18}"/>
              </a:ext>
            </a:extLst>
          </p:cNvPr>
          <p:cNvSpPr>
            <a:spLocks noGrp="1"/>
          </p:cNvSpPr>
          <p:nvPr>
            <p:ph type="title"/>
          </p:nvPr>
        </p:nvSpPr>
        <p:spPr>
          <a:xfrm>
            <a:off x="838200" y="18256"/>
            <a:ext cx="10515600" cy="532588"/>
          </a:xfrm>
        </p:spPr>
        <p:txBody>
          <a:bodyPr>
            <a:normAutofit/>
          </a:bodyPr>
          <a:lstStyle/>
          <a:p>
            <a:pPr algn="ctr"/>
            <a:r>
              <a:rPr lang="en-US" sz="2400" dirty="0">
                <a:latin typeface="Aharoni" panose="02010803020104030203" pitchFamily="2" charset="-79"/>
                <a:cs typeface="Aharoni" panose="02010803020104030203" pitchFamily="2" charset="-79"/>
              </a:rPr>
              <a:t>REFERENCES </a:t>
            </a:r>
          </a:p>
        </p:txBody>
      </p:sp>
      <p:sp>
        <p:nvSpPr>
          <p:cNvPr id="3" name="Content Placeholder 2">
            <a:extLst>
              <a:ext uri="{FF2B5EF4-FFF2-40B4-BE49-F238E27FC236}">
                <a16:creationId xmlns:a16="http://schemas.microsoft.com/office/drawing/2014/main" id="{908C12DC-EE02-47BB-9AF5-9329CB81178E}"/>
              </a:ext>
            </a:extLst>
          </p:cNvPr>
          <p:cNvSpPr>
            <a:spLocks noGrp="1"/>
          </p:cNvSpPr>
          <p:nvPr>
            <p:ph idx="1"/>
          </p:nvPr>
        </p:nvSpPr>
        <p:spPr>
          <a:xfrm>
            <a:off x="0" y="550844"/>
            <a:ext cx="12192000" cy="6288900"/>
          </a:xfrm>
        </p:spPr>
        <p:txBody>
          <a:bodyPr>
            <a:normAutofit/>
          </a:bodyPr>
          <a:lstStyle/>
          <a:p>
            <a:pPr marL="0" marR="0">
              <a:lnSpc>
                <a:spcPct val="107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hlinkClick r:id="rId2">
                  <a:extLst>
                    <a:ext uri="{A12FA001-AC4F-418D-AE19-62706E023703}">
                      <ahyp:hlinkClr xmlns:ahyp="http://schemas.microsoft.com/office/drawing/2018/hyperlinkcolor" val="tx"/>
                    </a:ext>
                  </a:extLst>
                </a:hlinkClick>
              </a:rPr>
              <a:t>https://uh.edu/~jhansen/Chapter%201/UniversalSystemsModel.htm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07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hlinkClick r:id="rId3">
                  <a:extLst>
                    <a:ext uri="{A12FA001-AC4F-418D-AE19-62706E023703}">
                      <ahyp:hlinkClr xmlns:ahyp="http://schemas.microsoft.com/office/drawing/2018/hyperlinkcolor" val="tx"/>
                    </a:ext>
                  </a:extLst>
                </a:hlinkClick>
              </a:rPr>
              <a:t>https://www.tutorialspoint.com/software_quality_management/software_quality_management_introduction.htm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07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rPr>
              <a:t> </a:t>
            </a:r>
            <a:r>
              <a:rPr lang="en-US" sz="2400" dirty="0">
                <a:effectLst/>
                <a:latin typeface="Aharoni" panose="02010803020104030203" pitchFamily="2" charset="-79"/>
                <a:ea typeface="Calibri" panose="020F0502020204030204" pitchFamily="34" charset="0"/>
                <a:cs typeface="Aharoni" panose="02010803020104030203" pitchFamily="2" charset="-79"/>
                <a:hlinkClick r:id="rId4">
                  <a:extLst>
                    <a:ext uri="{A12FA001-AC4F-418D-AE19-62706E023703}">
                      <ahyp:hlinkClr xmlns:ahyp="http://schemas.microsoft.com/office/drawing/2018/hyperlinkcolor" val="tx"/>
                    </a:ext>
                  </a:extLst>
                </a:hlinkClick>
              </a:rPr>
              <a:t>https://www.scirp.org/(S(i43dyn45teexjx455qlt3d2q))/reference/ReferencesPapers.aspx?ReferenceID=870177</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ts val="2700"/>
              </a:lnSpc>
              <a:spcBef>
                <a:spcPts val="0"/>
              </a:spcBef>
              <a:spcAft>
                <a:spcPts val="800"/>
              </a:spcAft>
            </a:pPr>
            <a:r>
              <a:rPr lang="en-US" sz="2400" b="1" kern="1800" dirty="0">
                <a:effectLst/>
                <a:latin typeface="Aharoni" panose="02010803020104030203" pitchFamily="2" charset="-79"/>
                <a:ea typeface="Times New Roman" panose="02020603050405020304" pitchFamily="18" charset="0"/>
                <a:cs typeface="Aharoni" panose="02010803020104030203" pitchFamily="2" charset="-79"/>
              </a:rPr>
              <a:t>Software Engineering: A Practitioner's Approach European Adaption by Roger S Pressman (2000-07-04) Paperback – January 1, 1773</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07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rPr>
              <a:t>BOUKOUCHI </a:t>
            </a:r>
            <a:r>
              <a:rPr lang="en-US" sz="2400" dirty="0" err="1">
                <a:effectLst/>
                <a:latin typeface="Aharoni" panose="02010803020104030203" pitchFamily="2" charset="-79"/>
                <a:ea typeface="Calibri" panose="020F0502020204030204" pitchFamily="34" charset="0"/>
                <a:cs typeface="Aharoni" panose="02010803020104030203" pitchFamily="2" charset="-79"/>
              </a:rPr>
              <a:t>Youness</a:t>
            </a:r>
            <a:r>
              <a:rPr lang="en-US" sz="2400" dirty="0">
                <a:effectLst/>
                <a:latin typeface="Aharoni" panose="02010803020104030203" pitchFamily="2" charset="-79"/>
                <a:ea typeface="Calibri" panose="020F0502020204030204" pitchFamily="34" charset="0"/>
                <a:cs typeface="Aharoni" panose="02010803020104030203" pitchFamily="2" charset="-79"/>
              </a:rPr>
              <a:t> , et, al Comparative Study of Software Quality Models IJCSI International Journal of Computer Science Issues, Vol. 10, Issue 6, No 1, 2013 pp 309-314</a:t>
            </a:r>
          </a:p>
          <a:p>
            <a:pPr marL="0" marR="0">
              <a:lnSpc>
                <a:spcPct val="107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hlinkClick r:id="rId5">
                  <a:extLst>
                    <a:ext uri="{A12FA001-AC4F-418D-AE19-62706E023703}">
                      <ahyp:hlinkClr xmlns:ahyp="http://schemas.microsoft.com/office/drawing/2018/hyperlinkcolor" val="tx"/>
                    </a:ext>
                  </a:extLst>
                </a:hlinkClick>
              </a:rPr>
              <a:t>https://www.tutorialspoint.com/software_engineering/software_engineering_overview.htm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07000"/>
              </a:lnSpc>
              <a:spcBef>
                <a:spcPts val="0"/>
              </a:spcBef>
              <a:spcAft>
                <a:spcPts val="800"/>
              </a:spcAft>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spTree>
    <p:extLst>
      <p:ext uri="{BB962C8B-B14F-4D97-AF65-F5344CB8AC3E}">
        <p14:creationId xmlns:p14="http://schemas.microsoft.com/office/powerpoint/2010/main" val="1458575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578</TotalTime>
  <Words>4179</Words>
  <Application>Microsoft Office PowerPoint</Application>
  <PresentationFormat>Widescreen</PresentationFormat>
  <Paragraphs>201</Paragraphs>
  <Slides>48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Aharoni</vt:lpstr>
      <vt:lpstr>Arial</vt:lpstr>
      <vt:lpstr>Calibri</vt:lpstr>
      <vt:lpstr>Calibri Light</vt:lpstr>
      <vt:lpstr>Symbol</vt:lpstr>
      <vt:lpstr>Times New Roman</vt:lpstr>
      <vt:lpstr>Trebuchet MS</vt:lpstr>
      <vt:lpstr>Wingdings</vt:lpstr>
      <vt:lpstr>Office Theme</vt:lpstr>
      <vt:lpstr>SYSTEMS DEVELOPMENT PROJECT  Chapter 1  SYSTEM ANALYSIS &amp; DESIGN Lecturer: Dr. Joshua Okemwa, PHD.  </vt:lpstr>
      <vt:lpstr>PowerPoint Presentation</vt:lpstr>
      <vt:lpstr>PowerPoint Presentation</vt:lpstr>
      <vt:lpstr>PowerPoint Presentation</vt:lpstr>
      <vt:lpstr> PROPERTIES OF A SYSTEM </vt:lpstr>
      <vt:lpstr>PowerPoint Presentation</vt:lpstr>
      <vt:lpstr>PowerPoint Presentation</vt:lpstr>
      <vt:lpstr>UNIVERSAL SYSTEMS MODEL</vt:lpstr>
      <vt:lpstr>PowerPoint Presentation</vt:lpstr>
      <vt:lpstr>DIAGRAM  1</vt:lpstr>
      <vt:lpstr>ELEMENTS OF A SYSTEM</vt:lpstr>
      <vt:lpstr>PowerPoint Presentation</vt:lpstr>
      <vt:lpstr>PowerPoint Presentation</vt:lpstr>
      <vt:lpstr>PowerPoint Presentation</vt:lpstr>
      <vt:lpstr>PowerPoint Presentation</vt:lpstr>
      <vt:lpstr>PowerPoint Presentation</vt:lpstr>
      <vt:lpstr>QUALITY SOFTWARE</vt:lpstr>
      <vt:lpstr>PowerPoint Presentation</vt:lpstr>
      <vt:lpstr>PowerPoint Presentation</vt:lpstr>
      <vt:lpstr>THE SOFTWARE QUALITY CHALLENGE</vt:lpstr>
      <vt:lpstr>PowerPoint Presentation</vt:lpstr>
      <vt:lpstr>PowerPoint Presentation</vt:lpstr>
      <vt:lpstr>PowerPoint Presentation</vt:lpstr>
      <vt:lpstr> SOFTWARE QUALITY FACTORS </vt:lpstr>
      <vt:lpstr>PowerPoint Presentation</vt:lpstr>
      <vt:lpstr> MCCALL’S FACTOR MODEL </vt:lpstr>
      <vt:lpstr>PRODUCT OPERATION SOFTWARE QUALITY FACTORS</vt:lpstr>
      <vt:lpstr>PRODUCT REVISION QUALITY FACTORS</vt:lpstr>
      <vt:lpstr>Product Transition Software Quality Factor</vt:lpstr>
      <vt:lpstr>systems development life cycle</vt:lpstr>
      <vt:lpstr>PowerPoint Presentation</vt:lpstr>
      <vt:lpstr> SDLC models </vt:lpstr>
      <vt:lpstr>PowerPoint Presentation</vt:lpstr>
      <vt:lpstr>  STEPS IN SDLC </vt:lpstr>
      <vt:lpstr>PowerPoint Presentation</vt:lpstr>
      <vt:lpstr>PowerPoint Presentation</vt:lpstr>
      <vt:lpstr>PowerPoint Presentation</vt:lpstr>
      <vt:lpstr>Advantages  SDLC</vt:lpstr>
      <vt:lpstr>Disadvantages  SDLC</vt:lpstr>
      <vt:lpstr>  SOFTWARE ENGINEERING  </vt:lpstr>
      <vt:lpstr> Need of Software Engineering </vt:lpstr>
      <vt:lpstr>PowerPoint Presentation</vt:lpstr>
      <vt:lpstr> SOFTWARE EVOLUTION.  </vt:lpstr>
      <vt:lpstr>SOFTWARE PARADIGMS</vt:lpstr>
      <vt:lpstr> SYSTEM ANALYSIS AND DESIGN  </vt:lpstr>
      <vt:lpstr> Systems Analysis </vt:lpstr>
      <vt:lpstr> Systems Design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SYSTEMS DEVELOPMENT PROJECT  Chapter 1  TERMINOLOGIES  Lecturer: Dr. Joshua Okemwa, PHD.</dc:title>
  <dc:creator>okemwa</dc:creator>
  <cp:lastModifiedBy>okemwa</cp:lastModifiedBy>
  <cp:revision>7</cp:revision>
  <dcterms:created xsi:type="dcterms:W3CDTF">2021-09-20T17:53:26Z</dcterms:created>
  <dcterms:modified xsi:type="dcterms:W3CDTF">2021-09-22T07:57:55Z</dcterms:modified>
</cp:coreProperties>
</file>