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324" r:id="rId3"/>
    <p:sldId id="292" r:id="rId4"/>
    <p:sldId id="294" r:id="rId5"/>
    <p:sldId id="323" r:id="rId6"/>
    <p:sldId id="327" r:id="rId7"/>
    <p:sldId id="328" r:id="rId8"/>
    <p:sldId id="329" r:id="rId9"/>
    <p:sldId id="330" r:id="rId10"/>
    <p:sldId id="331" r:id="rId11"/>
    <p:sldId id="332" r:id="rId12"/>
    <p:sldId id="333" r:id="rId13"/>
    <p:sldId id="334" r:id="rId14"/>
    <p:sldId id="335" r:id="rId15"/>
    <p:sldId id="336" r:id="rId16"/>
    <p:sldId id="295" r:id="rId17"/>
    <p:sldId id="297" r:id="rId18"/>
    <p:sldId id="325" r:id="rId19"/>
    <p:sldId id="298" r:id="rId20"/>
    <p:sldId id="322" r:id="rId21"/>
    <p:sldId id="321" r:id="rId22"/>
    <p:sldId id="299" r:id="rId23"/>
    <p:sldId id="300" r:id="rId24"/>
    <p:sldId id="301" r:id="rId25"/>
    <p:sldId id="326" r:id="rId26"/>
    <p:sldId id="302" r:id="rId27"/>
    <p:sldId id="303" r:id="rId28"/>
    <p:sldId id="304" r:id="rId29"/>
    <p:sldId id="305" r:id="rId30"/>
    <p:sldId id="337" r:id="rId31"/>
    <p:sldId id="338" r:id="rId32"/>
    <p:sldId id="306" r:id="rId33"/>
    <p:sldId id="307" r:id="rId34"/>
    <p:sldId id="308" r:id="rId35"/>
    <p:sldId id="309" r:id="rId36"/>
    <p:sldId id="310" r:id="rId37"/>
    <p:sldId id="293"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35" autoAdjust="0"/>
    <p:restoredTop sz="94660"/>
  </p:normalViewPr>
  <p:slideViewPr>
    <p:cSldViewPr snapToGrid="0">
      <p:cViewPr varScale="1">
        <p:scale>
          <a:sx n="67" d="100"/>
          <a:sy n="67" d="100"/>
        </p:scale>
        <p:origin x="640" y="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6B3B29-BAAC-4B26-8000-9C1CEA4F49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286D911-B5C6-43D1-B4E7-ED4672666B5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7B5013A-D5F9-4DBC-B2EC-9F1DD27FF1BA}"/>
              </a:ext>
            </a:extLst>
          </p:cNvPr>
          <p:cNvSpPr>
            <a:spLocks noGrp="1"/>
          </p:cNvSpPr>
          <p:nvPr>
            <p:ph type="dt" sz="half" idx="10"/>
          </p:nvPr>
        </p:nvSpPr>
        <p:spPr/>
        <p:txBody>
          <a:bodyPr/>
          <a:lstStyle/>
          <a:p>
            <a:fld id="{B849EFE0-736B-4A9D-B119-985447BC1128}" type="datetimeFigureOut">
              <a:rPr lang="en-US" smtClean="0"/>
              <a:t>10/10/2021</a:t>
            </a:fld>
            <a:endParaRPr lang="en-US"/>
          </a:p>
        </p:txBody>
      </p:sp>
      <p:sp>
        <p:nvSpPr>
          <p:cNvPr id="5" name="Footer Placeholder 4">
            <a:extLst>
              <a:ext uri="{FF2B5EF4-FFF2-40B4-BE49-F238E27FC236}">
                <a16:creationId xmlns:a16="http://schemas.microsoft.com/office/drawing/2014/main" id="{FE10B55E-3ACC-4D18-BE1A-20180FCFA0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8D7572-94CE-4345-8979-6D9F6C4E7EBB}"/>
              </a:ext>
            </a:extLst>
          </p:cNvPr>
          <p:cNvSpPr>
            <a:spLocks noGrp="1"/>
          </p:cNvSpPr>
          <p:nvPr>
            <p:ph type="sldNum" sz="quarter" idx="12"/>
          </p:nvPr>
        </p:nvSpPr>
        <p:spPr/>
        <p:txBody>
          <a:bodyPr/>
          <a:lstStyle/>
          <a:p>
            <a:fld id="{864D2F22-4AA1-490A-9A3B-BD09B846732F}" type="slidenum">
              <a:rPr lang="en-US" smtClean="0"/>
              <a:t>‹#›</a:t>
            </a:fld>
            <a:endParaRPr lang="en-US"/>
          </a:p>
        </p:txBody>
      </p:sp>
    </p:spTree>
    <p:extLst>
      <p:ext uri="{BB962C8B-B14F-4D97-AF65-F5344CB8AC3E}">
        <p14:creationId xmlns:p14="http://schemas.microsoft.com/office/powerpoint/2010/main" val="37327576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E6D03-B9F9-46F6-88FC-A45BE78ABF0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4D119B2-DDC0-4192-8738-8668637E072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D76B3A4-13B0-4012-AF5E-BE5F2210D53A}"/>
              </a:ext>
            </a:extLst>
          </p:cNvPr>
          <p:cNvSpPr>
            <a:spLocks noGrp="1"/>
          </p:cNvSpPr>
          <p:nvPr>
            <p:ph type="dt" sz="half" idx="10"/>
          </p:nvPr>
        </p:nvSpPr>
        <p:spPr/>
        <p:txBody>
          <a:bodyPr/>
          <a:lstStyle/>
          <a:p>
            <a:fld id="{B849EFE0-736B-4A9D-B119-985447BC1128}" type="datetimeFigureOut">
              <a:rPr lang="en-US" smtClean="0"/>
              <a:t>10/10/2021</a:t>
            </a:fld>
            <a:endParaRPr lang="en-US"/>
          </a:p>
        </p:txBody>
      </p:sp>
      <p:sp>
        <p:nvSpPr>
          <p:cNvPr id="5" name="Footer Placeholder 4">
            <a:extLst>
              <a:ext uri="{FF2B5EF4-FFF2-40B4-BE49-F238E27FC236}">
                <a16:creationId xmlns:a16="http://schemas.microsoft.com/office/drawing/2014/main" id="{8802C0D6-61E0-490A-9F65-AA4DF69C27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6AB3E42-DCE1-47C3-BB3F-4FCB84B30CFA}"/>
              </a:ext>
            </a:extLst>
          </p:cNvPr>
          <p:cNvSpPr>
            <a:spLocks noGrp="1"/>
          </p:cNvSpPr>
          <p:nvPr>
            <p:ph type="sldNum" sz="quarter" idx="12"/>
          </p:nvPr>
        </p:nvSpPr>
        <p:spPr/>
        <p:txBody>
          <a:bodyPr/>
          <a:lstStyle/>
          <a:p>
            <a:fld id="{864D2F22-4AA1-490A-9A3B-BD09B846732F}" type="slidenum">
              <a:rPr lang="en-US" smtClean="0"/>
              <a:t>‹#›</a:t>
            </a:fld>
            <a:endParaRPr lang="en-US"/>
          </a:p>
        </p:txBody>
      </p:sp>
    </p:spTree>
    <p:extLst>
      <p:ext uri="{BB962C8B-B14F-4D97-AF65-F5344CB8AC3E}">
        <p14:creationId xmlns:p14="http://schemas.microsoft.com/office/powerpoint/2010/main" val="35245792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B8BC5-DCAE-4CA1-BD76-472BFA497D6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053768D-EE66-4DF3-A7AF-D6960FF616C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59A9F76-8AB5-4BCD-B93C-86BB649C808D}"/>
              </a:ext>
            </a:extLst>
          </p:cNvPr>
          <p:cNvSpPr>
            <a:spLocks noGrp="1"/>
          </p:cNvSpPr>
          <p:nvPr>
            <p:ph type="dt" sz="half" idx="10"/>
          </p:nvPr>
        </p:nvSpPr>
        <p:spPr/>
        <p:txBody>
          <a:bodyPr/>
          <a:lstStyle/>
          <a:p>
            <a:fld id="{B849EFE0-736B-4A9D-B119-985447BC1128}" type="datetimeFigureOut">
              <a:rPr lang="en-US" smtClean="0"/>
              <a:t>10/10/2021</a:t>
            </a:fld>
            <a:endParaRPr lang="en-US"/>
          </a:p>
        </p:txBody>
      </p:sp>
      <p:sp>
        <p:nvSpPr>
          <p:cNvPr id="5" name="Footer Placeholder 4">
            <a:extLst>
              <a:ext uri="{FF2B5EF4-FFF2-40B4-BE49-F238E27FC236}">
                <a16:creationId xmlns:a16="http://schemas.microsoft.com/office/drawing/2014/main" id="{42FEB290-076D-481D-8C21-DD719BF914A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89249A3-DAEB-456D-B9E5-D699AADD47A4}"/>
              </a:ext>
            </a:extLst>
          </p:cNvPr>
          <p:cNvSpPr>
            <a:spLocks noGrp="1"/>
          </p:cNvSpPr>
          <p:nvPr>
            <p:ph type="sldNum" sz="quarter" idx="12"/>
          </p:nvPr>
        </p:nvSpPr>
        <p:spPr/>
        <p:txBody>
          <a:bodyPr/>
          <a:lstStyle/>
          <a:p>
            <a:fld id="{864D2F22-4AA1-490A-9A3B-BD09B846732F}" type="slidenum">
              <a:rPr lang="en-US" smtClean="0"/>
              <a:t>‹#›</a:t>
            </a:fld>
            <a:endParaRPr lang="en-US"/>
          </a:p>
        </p:txBody>
      </p:sp>
    </p:spTree>
    <p:extLst>
      <p:ext uri="{BB962C8B-B14F-4D97-AF65-F5344CB8AC3E}">
        <p14:creationId xmlns:p14="http://schemas.microsoft.com/office/powerpoint/2010/main" val="1408488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16D63-3015-41D2-BD93-D31D6AF6E2C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879A981-1FEE-416F-84C0-4C0E89BBE73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2F52DE1-3426-4507-80BD-8C78F133933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9DFE152-15FA-4B1E-82AF-9BC67D3E41E0}"/>
              </a:ext>
            </a:extLst>
          </p:cNvPr>
          <p:cNvSpPr>
            <a:spLocks noGrp="1"/>
          </p:cNvSpPr>
          <p:nvPr>
            <p:ph type="dt" sz="half" idx="10"/>
          </p:nvPr>
        </p:nvSpPr>
        <p:spPr/>
        <p:txBody>
          <a:bodyPr/>
          <a:lstStyle/>
          <a:p>
            <a:fld id="{B849EFE0-736B-4A9D-B119-985447BC1128}" type="datetimeFigureOut">
              <a:rPr lang="en-US" smtClean="0"/>
              <a:t>10/10/2021</a:t>
            </a:fld>
            <a:endParaRPr lang="en-US"/>
          </a:p>
        </p:txBody>
      </p:sp>
      <p:sp>
        <p:nvSpPr>
          <p:cNvPr id="6" name="Footer Placeholder 5">
            <a:extLst>
              <a:ext uri="{FF2B5EF4-FFF2-40B4-BE49-F238E27FC236}">
                <a16:creationId xmlns:a16="http://schemas.microsoft.com/office/drawing/2014/main" id="{79FFF51B-AD9B-477A-8A0C-E1B96F92191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B5DE0F4-C763-4C5B-9250-7CE9D408EBB7}"/>
              </a:ext>
            </a:extLst>
          </p:cNvPr>
          <p:cNvSpPr>
            <a:spLocks noGrp="1"/>
          </p:cNvSpPr>
          <p:nvPr>
            <p:ph type="sldNum" sz="quarter" idx="12"/>
          </p:nvPr>
        </p:nvSpPr>
        <p:spPr/>
        <p:txBody>
          <a:bodyPr/>
          <a:lstStyle/>
          <a:p>
            <a:fld id="{864D2F22-4AA1-490A-9A3B-BD09B846732F}" type="slidenum">
              <a:rPr lang="en-US" smtClean="0"/>
              <a:t>‹#›</a:t>
            </a:fld>
            <a:endParaRPr lang="en-US"/>
          </a:p>
        </p:txBody>
      </p:sp>
    </p:spTree>
    <p:extLst>
      <p:ext uri="{BB962C8B-B14F-4D97-AF65-F5344CB8AC3E}">
        <p14:creationId xmlns:p14="http://schemas.microsoft.com/office/powerpoint/2010/main" val="11605353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DBED31-8BE5-417A-9B5F-6122051CCFB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12DBA37-8415-4578-9CB7-62D6BF6F07E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E6544DF-7C7B-4433-9F61-35F675FE0FB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709B370-4146-46F3-ADCD-7E1F2FCEDA9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9A9CFE2-63BC-461F-B8CD-8EA5B9DABA5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29965DE-657D-4262-B0C6-ADAF7FAB692C}"/>
              </a:ext>
            </a:extLst>
          </p:cNvPr>
          <p:cNvSpPr>
            <a:spLocks noGrp="1"/>
          </p:cNvSpPr>
          <p:nvPr>
            <p:ph type="dt" sz="half" idx="10"/>
          </p:nvPr>
        </p:nvSpPr>
        <p:spPr/>
        <p:txBody>
          <a:bodyPr/>
          <a:lstStyle/>
          <a:p>
            <a:fld id="{B849EFE0-736B-4A9D-B119-985447BC1128}" type="datetimeFigureOut">
              <a:rPr lang="en-US" smtClean="0"/>
              <a:t>10/10/2021</a:t>
            </a:fld>
            <a:endParaRPr lang="en-US"/>
          </a:p>
        </p:txBody>
      </p:sp>
      <p:sp>
        <p:nvSpPr>
          <p:cNvPr id="8" name="Footer Placeholder 7">
            <a:extLst>
              <a:ext uri="{FF2B5EF4-FFF2-40B4-BE49-F238E27FC236}">
                <a16:creationId xmlns:a16="http://schemas.microsoft.com/office/drawing/2014/main" id="{284200CE-1C84-431C-9C72-63AD6912F8B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C9146F1-4632-4283-879D-AD406CC357D6}"/>
              </a:ext>
            </a:extLst>
          </p:cNvPr>
          <p:cNvSpPr>
            <a:spLocks noGrp="1"/>
          </p:cNvSpPr>
          <p:nvPr>
            <p:ph type="sldNum" sz="quarter" idx="12"/>
          </p:nvPr>
        </p:nvSpPr>
        <p:spPr/>
        <p:txBody>
          <a:bodyPr/>
          <a:lstStyle/>
          <a:p>
            <a:fld id="{864D2F22-4AA1-490A-9A3B-BD09B846732F}" type="slidenum">
              <a:rPr lang="en-US" smtClean="0"/>
              <a:t>‹#›</a:t>
            </a:fld>
            <a:endParaRPr lang="en-US"/>
          </a:p>
        </p:txBody>
      </p:sp>
    </p:spTree>
    <p:extLst>
      <p:ext uri="{BB962C8B-B14F-4D97-AF65-F5344CB8AC3E}">
        <p14:creationId xmlns:p14="http://schemas.microsoft.com/office/powerpoint/2010/main" val="30119634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C3883-9732-465A-B7C8-C3B6695169C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04FF5C6-4D81-40EF-9CFD-D2BC27AD907F}"/>
              </a:ext>
            </a:extLst>
          </p:cNvPr>
          <p:cNvSpPr>
            <a:spLocks noGrp="1"/>
          </p:cNvSpPr>
          <p:nvPr>
            <p:ph type="dt" sz="half" idx="10"/>
          </p:nvPr>
        </p:nvSpPr>
        <p:spPr/>
        <p:txBody>
          <a:bodyPr/>
          <a:lstStyle/>
          <a:p>
            <a:fld id="{B849EFE0-736B-4A9D-B119-985447BC1128}" type="datetimeFigureOut">
              <a:rPr lang="en-US" smtClean="0"/>
              <a:t>10/10/2021</a:t>
            </a:fld>
            <a:endParaRPr lang="en-US"/>
          </a:p>
        </p:txBody>
      </p:sp>
      <p:sp>
        <p:nvSpPr>
          <p:cNvPr id="4" name="Footer Placeholder 3">
            <a:extLst>
              <a:ext uri="{FF2B5EF4-FFF2-40B4-BE49-F238E27FC236}">
                <a16:creationId xmlns:a16="http://schemas.microsoft.com/office/drawing/2014/main" id="{8ED31610-D140-48E3-89CE-94B198E51CC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EED9AD7-4BAA-47DD-8AAF-B4A8D7DB3D2E}"/>
              </a:ext>
            </a:extLst>
          </p:cNvPr>
          <p:cNvSpPr>
            <a:spLocks noGrp="1"/>
          </p:cNvSpPr>
          <p:nvPr>
            <p:ph type="sldNum" sz="quarter" idx="12"/>
          </p:nvPr>
        </p:nvSpPr>
        <p:spPr/>
        <p:txBody>
          <a:bodyPr/>
          <a:lstStyle/>
          <a:p>
            <a:fld id="{864D2F22-4AA1-490A-9A3B-BD09B846732F}" type="slidenum">
              <a:rPr lang="en-US" smtClean="0"/>
              <a:t>‹#›</a:t>
            </a:fld>
            <a:endParaRPr lang="en-US"/>
          </a:p>
        </p:txBody>
      </p:sp>
    </p:spTree>
    <p:extLst>
      <p:ext uri="{BB962C8B-B14F-4D97-AF65-F5344CB8AC3E}">
        <p14:creationId xmlns:p14="http://schemas.microsoft.com/office/powerpoint/2010/main" val="39562931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64924B0-68D6-4D4B-947D-7888AB894B48}"/>
              </a:ext>
            </a:extLst>
          </p:cNvPr>
          <p:cNvSpPr>
            <a:spLocks noGrp="1"/>
          </p:cNvSpPr>
          <p:nvPr>
            <p:ph type="dt" sz="half" idx="10"/>
          </p:nvPr>
        </p:nvSpPr>
        <p:spPr/>
        <p:txBody>
          <a:bodyPr/>
          <a:lstStyle/>
          <a:p>
            <a:fld id="{B849EFE0-736B-4A9D-B119-985447BC1128}" type="datetimeFigureOut">
              <a:rPr lang="en-US" smtClean="0"/>
              <a:t>10/10/2021</a:t>
            </a:fld>
            <a:endParaRPr lang="en-US"/>
          </a:p>
        </p:txBody>
      </p:sp>
      <p:sp>
        <p:nvSpPr>
          <p:cNvPr id="3" name="Footer Placeholder 2">
            <a:extLst>
              <a:ext uri="{FF2B5EF4-FFF2-40B4-BE49-F238E27FC236}">
                <a16:creationId xmlns:a16="http://schemas.microsoft.com/office/drawing/2014/main" id="{12C6F261-1793-45A6-ABC4-79866E7259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C6519D0-85F7-44AE-9FC4-68630C24DEAA}"/>
              </a:ext>
            </a:extLst>
          </p:cNvPr>
          <p:cNvSpPr>
            <a:spLocks noGrp="1"/>
          </p:cNvSpPr>
          <p:nvPr>
            <p:ph type="sldNum" sz="quarter" idx="12"/>
          </p:nvPr>
        </p:nvSpPr>
        <p:spPr/>
        <p:txBody>
          <a:bodyPr/>
          <a:lstStyle/>
          <a:p>
            <a:fld id="{864D2F22-4AA1-490A-9A3B-BD09B846732F}" type="slidenum">
              <a:rPr lang="en-US" smtClean="0"/>
              <a:t>‹#›</a:t>
            </a:fld>
            <a:endParaRPr lang="en-US"/>
          </a:p>
        </p:txBody>
      </p:sp>
    </p:spTree>
    <p:extLst>
      <p:ext uri="{BB962C8B-B14F-4D97-AF65-F5344CB8AC3E}">
        <p14:creationId xmlns:p14="http://schemas.microsoft.com/office/powerpoint/2010/main" val="37225781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39995F-2171-4C4D-936A-F35234B50D7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2FB2706-2756-48A2-BF72-B40ED09DC4C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3100451-8BAB-45CE-829A-77C69FF51A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ED91F4D-42EF-4C29-8D5C-BC26DA8C77AC}"/>
              </a:ext>
            </a:extLst>
          </p:cNvPr>
          <p:cNvSpPr>
            <a:spLocks noGrp="1"/>
          </p:cNvSpPr>
          <p:nvPr>
            <p:ph type="dt" sz="half" idx="10"/>
          </p:nvPr>
        </p:nvSpPr>
        <p:spPr/>
        <p:txBody>
          <a:bodyPr/>
          <a:lstStyle/>
          <a:p>
            <a:fld id="{B849EFE0-736B-4A9D-B119-985447BC1128}" type="datetimeFigureOut">
              <a:rPr lang="en-US" smtClean="0"/>
              <a:t>10/10/2021</a:t>
            </a:fld>
            <a:endParaRPr lang="en-US"/>
          </a:p>
        </p:txBody>
      </p:sp>
      <p:sp>
        <p:nvSpPr>
          <p:cNvPr id="6" name="Footer Placeholder 5">
            <a:extLst>
              <a:ext uri="{FF2B5EF4-FFF2-40B4-BE49-F238E27FC236}">
                <a16:creationId xmlns:a16="http://schemas.microsoft.com/office/drawing/2014/main" id="{3A1B46D2-8C43-488C-8934-FDC2BF017E6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D29C6EB-5AF3-442D-9B3C-A105C1A917B5}"/>
              </a:ext>
            </a:extLst>
          </p:cNvPr>
          <p:cNvSpPr>
            <a:spLocks noGrp="1"/>
          </p:cNvSpPr>
          <p:nvPr>
            <p:ph type="sldNum" sz="quarter" idx="12"/>
          </p:nvPr>
        </p:nvSpPr>
        <p:spPr/>
        <p:txBody>
          <a:bodyPr/>
          <a:lstStyle/>
          <a:p>
            <a:fld id="{864D2F22-4AA1-490A-9A3B-BD09B846732F}" type="slidenum">
              <a:rPr lang="en-US" smtClean="0"/>
              <a:t>‹#›</a:t>
            </a:fld>
            <a:endParaRPr lang="en-US"/>
          </a:p>
        </p:txBody>
      </p:sp>
    </p:spTree>
    <p:extLst>
      <p:ext uri="{BB962C8B-B14F-4D97-AF65-F5344CB8AC3E}">
        <p14:creationId xmlns:p14="http://schemas.microsoft.com/office/powerpoint/2010/main" val="12927915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26212-8621-4563-A24B-6C6B14A5D09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40314C9-7500-42C9-B03D-7921E377444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B9DF5C-8FD3-4E17-AC98-215E9219FC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4261A8-2462-4EC1-98E1-61BE325B6EDD}"/>
              </a:ext>
            </a:extLst>
          </p:cNvPr>
          <p:cNvSpPr>
            <a:spLocks noGrp="1"/>
          </p:cNvSpPr>
          <p:nvPr>
            <p:ph type="dt" sz="half" idx="10"/>
          </p:nvPr>
        </p:nvSpPr>
        <p:spPr/>
        <p:txBody>
          <a:bodyPr/>
          <a:lstStyle/>
          <a:p>
            <a:fld id="{B849EFE0-736B-4A9D-B119-985447BC1128}" type="datetimeFigureOut">
              <a:rPr lang="en-US" smtClean="0"/>
              <a:t>10/10/2021</a:t>
            </a:fld>
            <a:endParaRPr lang="en-US"/>
          </a:p>
        </p:txBody>
      </p:sp>
      <p:sp>
        <p:nvSpPr>
          <p:cNvPr id="6" name="Footer Placeholder 5">
            <a:extLst>
              <a:ext uri="{FF2B5EF4-FFF2-40B4-BE49-F238E27FC236}">
                <a16:creationId xmlns:a16="http://schemas.microsoft.com/office/drawing/2014/main" id="{8EC92520-8247-4BED-81FB-2B849E8F854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3780BD2-8545-4E81-9A8B-9016FD9E6234}"/>
              </a:ext>
            </a:extLst>
          </p:cNvPr>
          <p:cNvSpPr>
            <a:spLocks noGrp="1"/>
          </p:cNvSpPr>
          <p:nvPr>
            <p:ph type="sldNum" sz="quarter" idx="12"/>
          </p:nvPr>
        </p:nvSpPr>
        <p:spPr/>
        <p:txBody>
          <a:bodyPr/>
          <a:lstStyle/>
          <a:p>
            <a:fld id="{864D2F22-4AA1-490A-9A3B-BD09B846732F}" type="slidenum">
              <a:rPr lang="en-US" smtClean="0"/>
              <a:t>‹#›</a:t>
            </a:fld>
            <a:endParaRPr lang="en-US"/>
          </a:p>
        </p:txBody>
      </p:sp>
    </p:spTree>
    <p:extLst>
      <p:ext uri="{BB962C8B-B14F-4D97-AF65-F5344CB8AC3E}">
        <p14:creationId xmlns:p14="http://schemas.microsoft.com/office/powerpoint/2010/main" val="28585835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3F792-C3AC-4E6B-A06C-2462BEB8A10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94B0994-526A-4CCE-A5BE-E0902DBCDF2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37D3B46-78C0-462C-83E5-D85739813721}"/>
              </a:ext>
            </a:extLst>
          </p:cNvPr>
          <p:cNvSpPr>
            <a:spLocks noGrp="1"/>
          </p:cNvSpPr>
          <p:nvPr>
            <p:ph type="dt" sz="half" idx="10"/>
          </p:nvPr>
        </p:nvSpPr>
        <p:spPr/>
        <p:txBody>
          <a:bodyPr/>
          <a:lstStyle/>
          <a:p>
            <a:fld id="{B849EFE0-736B-4A9D-B119-985447BC1128}" type="datetimeFigureOut">
              <a:rPr lang="en-US" smtClean="0"/>
              <a:t>10/10/2021</a:t>
            </a:fld>
            <a:endParaRPr lang="en-US"/>
          </a:p>
        </p:txBody>
      </p:sp>
      <p:sp>
        <p:nvSpPr>
          <p:cNvPr id="5" name="Footer Placeholder 4">
            <a:extLst>
              <a:ext uri="{FF2B5EF4-FFF2-40B4-BE49-F238E27FC236}">
                <a16:creationId xmlns:a16="http://schemas.microsoft.com/office/drawing/2014/main" id="{2F200ACC-28C8-4565-8798-3F411740C0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B6D035-A534-4CA8-87DC-29615DD62AFE}"/>
              </a:ext>
            </a:extLst>
          </p:cNvPr>
          <p:cNvSpPr>
            <a:spLocks noGrp="1"/>
          </p:cNvSpPr>
          <p:nvPr>
            <p:ph type="sldNum" sz="quarter" idx="12"/>
          </p:nvPr>
        </p:nvSpPr>
        <p:spPr/>
        <p:txBody>
          <a:bodyPr/>
          <a:lstStyle/>
          <a:p>
            <a:fld id="{864D2F22-4AA1-490A-9A3B-BD09B846732F}" type="slidenum">
              <a:rPr lang="en-US" smtClean="0"/>
              <a:t>‹#›</a:t>
            </a:fld>
            <a:endParaRPr lang="en-US"/>
          </a:p>
        </p:txBody>
      </p:sp>
    </p:spTree>
    <p:extLst>
      <p:ext uri="{BB962C8B-B14F-4D97-AF65-F5344CB8AC3E}">
        <p14:creationId xmlns:p14="http://schemas.microsoft.com/office/powerpoint/2010/main" val="8868433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E56004D-03F6-445F-AB6E-DDE6D7BE73E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E97748C-682E-4851-9B4F-D66CAC2AEA5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BFA433-52E7-46A7-97C8-05C19B25A9A9}"/>
              </a:ext>
            </a:extLst>
          </p:cNvPr>
          <p:cNvSpPr>
            <a:spLocks noGrp="1"/>
          </p:cNvSpPr>
          <p:nvPr>
            <p:ph type="dt" sz="half" idx="10"/>
          </p:nvPr>
        </p:nvSpPr>
        <p:spPr/>
        <p:txBody>
          <a:bodyPr/>
          <a:lstStyle/>
          <a:p>
            <a:fld id="{B849EFE0-736B-4A9D-B119-985447BC1128}" type="datetimeFigureOut">
              <a:rPr lang="en-US" smtClean="0"/>
              <a:t>10/10/2021</a:t>
            </a:fld>
            <a:endParaRPr lang="en-US"/>
          </a:p>
        </p:txBody>
      </p:sp>
      <p:sp>
        <p:nvSpPr>
          <p:cNvPr id="5" name="Footer Placeholder 4">
            <a:extLst>
              <a:ext uri="{FF2B5EF4-FFF2-40B4-BE49-F238E27FC236}">
                <a16:creationId xmlns:a16="http://schemas.microsoft.com/office/drawing/2014/main" id="{1E39A8F7-E940-4B0A-BDEC-A2C925B1857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1845C65-036A-4A23-8D19-FBDDF35194FB}"/>
              </a:ext>
            </a:extLst>
          </p:cNvPr>
          <p:cNvSpPr>
            <a:spLocks noGrp="1"/>
          </p:cNvSpPr>
          <p:nvPr>
            <p:ph type="sldNum" sz="quarter" idx="12"/>
          </p:nvPr>
        </p:nvSpPr>
        <p:spPr/>
        <p:txBody>
          <a:bodyPr/>
          <a:lstStyle/>
          <a:p>
            <a:fld id="{864D2F22-4AA1-490A-9A3B-BD09B846732F}" type="slidenum">
              <a:rPr lang="en-US" smtClean="0"/>
              <a:t>‹#›</a:t>
            </a:fld>
            <a:endParaRPr lang="en-US"/>
          </a:p>
        </p:txBody>
      </p:sp>
    </p:spTree>
    <p:extLst>
      <p:ext uri="{BB962C8B-B14F-4D97-AF65-F5344CB8AC3E}">
        <p14:creationId xmlns:p14="http://schemas.microsoft.com/office/powerpoint/2010/main" val="31289575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AA90AEC-8F35-46A2-BBFD-748734FDA9A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2D0A2DC-D2F1-422C-9AF0-1877F84F3CB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6CDF6E-E033-44ED-9B1C-17A559572F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49EFE0-736B-4A9D-B119-985447BC1128}" type="datetimeFigureOut">
              <a:rPr lang="en-US" smtClean="0"/>
              <a:t>10/10/2021</a:t>
            </a:fld>
            <a:endParaRPr lang="en-US"/>
          </a:p>
        </p:txBody>
      </p:sp>
      <p:sp>
        <p:nvSpPr>
          <p:cNvPr id="5" name="Footer Placeholder 4">
            <a:extLst>
              <a:ext uri="{FF2B5EF4-FFF2-40B4-BE49-F238E27FC236}">
                <a16:creationId xmlns:a16="http://schemas.microsoft.com/office/drawing/2014/main" id="{98D5C83E-4A21-4A44-9169-2C6B83A481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EEE69D7-473E-450A-85AC-DF9A6798271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4D2F22-4AA1-490A-9A3B-BD09B846732F}" type="slidenum">
              <a:rPr lang="en-US" smtClean="0"/>
              <a:t>‹#›</a:t>
            </a:fld>
            <a:endParaRPr lang="en-US"/>
          </a:p>
        </p:txBody>
      </p:sp>
    </p:spTree>
    <p:extLst>
      <p:ext uri="{BB962C8B-B14F-4D97-AF65-F5344CB8AC3E}">
        <p14:creationId xmlns:p14="http://schemas.microsoft.com/office/powerpoint/2010/main" val="18897702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www.google.co.ke/search?tbo=p&amp;tbm=bks&amp;q=inauthor:%22Raymond+McLeod,+Jr.%22" TargetMode="External"/><Relationship Id="rId2" Type="http://schemas.openxmlformats.org/officeDocument/2006/relationships/hyperlink" Target="https://goo.gl/cLDiTT" TargetMode="External"/><Relationship Id="rId1" Type="http://schemas.openxmlformats.org/officeDocument/2006/relationships/slideLayout" Target="../slideLayouts/slideLayout2.xml"/><Relationship Id="rId4" Type="http://schemas.openxmlformats.org/officeDocument/2006/relationships/hyperlink" Target="https://www.worldcat.org/search?q=au%3ASatzinger%2C+John+W.&amp;qt=hot_autho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7CB5D-3D42-414E-BEB8-3371A04EEFA0}"/>
              </a:ext>
            </a:extLst>
          </p:cNvPr>
          <p:cNvSpPr>
            <a:spLocks noGrp="1"/>
          </p:cNvSpPr>
          <p:nvPr>
            <p:ph type="ctrTitle"/>
          </p:nvPr>
        </p:nvSpPr>
        <p:spPr>
          <a:xfrm>
            <a:off x="2611904" y="1609725"/>
            <a:ext cx="7584851" cy="3838575"/>
          </a:xfrm>
        </p:spPr>
        <p:txBody>
          <a:bodyPr anchor="b">
            <a:normAutofit/>
          </a:bodyPr>
          <a:lstStyle/>
          <a:p>
            <a:r>
              <a:rPr lang="en-US" sz="2800" b="1" i="0" dirty="0">
                <a:solidFill>
                  <a:srgbClr val="000000"/>
                </a:solidFill>
                <a:effectLst/>
                <a:latin typeface="Times New Roman" panose="02020603050405020304" pitchFamily="18" charset="0"/>
              </a:rPr>
              <a:t>SYSTEMS DEVELOPMENT PROJECT</a:t>
            </a:r>
            <a:br>
              <a:rPr lang="en-US" sz="2800" b="1" i="0" dirty="0">
                <a:solidFill>
                  <a:srgbClr val="000000"/>
                </a:solidFill>
                <a:effectLst/>
                <a:latin typeface="Times New Roman" panose="02020603050405020304" pitchFamily="18" charset="0"/>
              </a:rPr>
            </a:br>
            <a:br>
              <a:rPr lang="en-US" sz="2800" b="1" i="0" dirty="0">
                <a:solidFill>
                  <a:srgbClr val="000000"/>
                </a:solidFill>
                <a:effectLst/>
                <a:latin typeface="Times New Roman" panose="02020603050405020304" pitchFamily="18" charset="0"/>
              </a:rPr>
            </a:br>
            <a:r>
              <a:rPr lang="en-US" sz="2800" b="1" i="0" dirty="0">
                <a:solidFill>
                  <a:srgbClr val="000000"/>
                </a:solidFill>
                <a:effectLst/>
                <a:latin typeface="Times New Roman" panose="02020603050405020304" pitchFamily="18" charset="0"/>
              </a:rPr>
              <a:t>Chapter 1</a:t>
            </a:r>
            <a:br>
              <a:rPr lang="en-US" sz="2800" b="1" i="0" dirty="0">
                <a:solidFill>
                  <a:srgbClr val="000000"/>
                </a:solidFill>
                <a:effectLst/>
                <a:latin typeface="Times New Roman" panose="02020603050405020304" pitchFamily="18" charset="0"/>
              </a:rPr>
            </a:br>
            <a:r>
              <a:rPr lang="en-US" sz="1800" b="1" i="0" dirty="0">
                <a:solidFill>
                  <a:srgbClr val="000000"/>
                </a:solidFill>
                <a:effectLst/>
                <a:latin typeface="Times New Roman" panose="02020603050405020304" pitchFamily="18" charset="0"/>
              </a:rPr>
              <a:t>(Part 2)</a:t>
            </a:r>
            <a:br>
              <a:rPr lang="en-US" sz="2800" b="1" dirty="0">
                <a:solidFill>
                  <a:srgbClr val="000000"/>
                </a:solidFill>
                <a:latin typeface="Times New Roman" panose="02020603050405020304" pitchFamily="18" charset="0"/>
              </a:rPr>
            </a:br>
            <a:br>
              <a:rPr lang="en-US" sz="2800" b="1" i="0" dirty="0">
                <a:solidFill>
                  <a:srgbClr val="000000"/>
                </a:solidFill>
                <a:effectLst/>
                <a:latin typeface="Times New Roman" panose="02020603050405020304" pitchFamily="18" charset="0"/>
              </a:rPr>
            </a:br>
            <a:r>
              <a:rPr lang="en-US" sz="2400" b="1" dirty="0">
                <a:solidFill>
                  <a:srgbClr val="000000"/>
                </a:solidFill>
                <a:latin typeface="Times New Roman" panose="02020603050405020304" pitchFamily="18" charset="0"/>
              </a:rPr>
              <a:t>SYSTEM </a:t>
            </a:r>
            <a:r>
              <a:rPr lang="en-US" sz="2400" b="1" dirty="0">
                <a:effectLst/>
                <a:latin typeface="Times New Roman" panose="02020603050405020304" pitchFamily="18" charset="0"/>
                <a:ea typeface="Calibri" panose="020F0502020204030204" pitchFamily="34" charset="0"/>
              </a:rPr>
              <a:t>ANALYSIS &amp; DESIGN</a:t>
            </a:r>
            <a:br>
              <a:rPr lang="en-US" sz="2800" b="1" i="0" dirty="0">
                <a:solidFill>
                  <a:srgbClr val="000000"/>
                </a:solidFill>
                <a:effectLst/>
                <a:latin typeface="Times New Roman" panose="02020603050405020304" pitchFamily="18" charset="0"/>
              </a:rPr>
            </a:br>
            <a:r>
              <a:rPr lang="en-US" sz="2400" b="1" i="0" dirty="0">
                <a:solidFill>
                  <a:srgbClr val="000000"/>
                </a:solidFill>
                <a:effectLst/>
                <a:latin typeface="Times New Roman" panose="02020603050405020304" pitchFamily="18" charset="0"/>
              </a:rPr>
              <a:t>Lecturer: Dr. Joshua Okemwa, PHD.</a:t>
            </a:r>
            <a:br>
              <a:rPr lang="en-US" sz="2800" b="1" i="0" dirty="0">
                <a:solidFill>
                  <a:srgbClr val="000000"/>
                </a:solidFill>
                <a:effectLst/>
                <a:latin typeface="Times New Roman" panose="02020603050405020304" pitchFamily="18" charset="0"/>
              </a:rPr>
            </a:br>
            <a:br>
              <a:rPr lang="en-US" sz="2800" b="1" i="0" dirty="0">
                <a:solidFill>
                  <a:srgbClr val="000000"/>
                </a:solidFill>
                <a:effectLst/>
                <a:latin typeface="Times New Roman" panose="02020603050405020304" pitchFamily="18" charset="0"/>
              </a:rPr>
            </a:br>
            <a:endParaRPr lang="en-US" sz="2800" b="1" dirty="0">
              <a:solidFill>
                <a:schemeClr val="tx1">
                  <a:lumMod val="65000"/>
                  <a:lumOff val="35000"/>
                </a:schemeClr>
              </a:solidFill>
            </a:endParaRPr>
          </a:p>
        </p:txBody>
      </p:sp>
    </p:spTree>
    <p:extLst>
      <p:ext uri="{BB962C8B-B14F-4D97-AF65-F5344CB8AC3E}">
        <p14:creationId xmlns:p14="http://schemas.microsoft.com/office/powerpoint/2010/main" val="1699205683"/>
      </p:ext>
    </p:extLst>
  </p:cSld>
  <p:clrMapOvr>
    <a:masterClrMapping/>
  </p:clrMapOvr>
  <mc:AlternateContent xmlns:mc="http://schemas.openxmlformats.org/markup-compatibility/2006" xmlns:p14="http://schemas.microsoft.com/office/powerpoint/2010/main">
    <mc:Choice Requires="p14">
      <p:transition spd="slow" p14:dur="2000" advTm="43678"/>
    </mc:Choice>
    <mc:Fallback xmlns="">
      <p:transition spd="slow" advTm="4367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1D2EEB-6377-4C99-B721-4C93BE8DF116}"/>
              </a:ext>
            </a:extLst>
          </p:cNvPr>
          <p:cNvSpPr>
            <a:spLocks noGrp="1"/>
          </p:cNvSpPr>
          <p:nvPr>
            <p:ph type="title"/>
          </p:nvPr>
        </p:nvSpPr>
        <p:spPr>
          <a:xfrm>
            <a:off x="838200" y="365126"/>
            <a:ext cx="10515600" cy="812746"/>
          </a:xfrm>
        </p:spPr>
        <p:txBody>
          <a:bodyPr>
            <a:normAutofit/>
          </a:bodyPr>
          <a:lstStyle/>
          <a:p>
            <a:pPr algn="ctr"/>
            <a:r>
              <a:rPr lang="en-US" sz="3200" dirty="0">
                <a:solidFill>
                  <a:srgbClr val="FF0000"/>
                </a:solidFill>
                <a:latin typeface="Aharoni" panose="02010803020104030203" pitchFamily="2" charset="-79"/>
                <a:cs typeface="Aharoni" panose="02010803020104030203" pitchFamily="2" charset="-79"/>
              </a:rPr>
              <a:t>THE SCOPE OF THE STUDY </a:t>
            </a:r>
          </a:p>
        </p:txBody>
      </p:sp>
      <p:sp>
        <p:nvSpPr>
          <p:cNvPr id="3" name="Content Placeholder 2">
            <a:extLst>
              <a:ext uri="{FF2B5EF4-FFF2-40B4-BE49-F238E27FC236}">
                <a16:creationId xmlns:a16="http://schemas.microsoft.com/office/drawing/2014/main" id="{D030F258-BC9A-44F3-84D6-B0C2C5EA0D50}"/>
              </a:ext>
            </a:extLst>
          </p:cNvPr>
          <p:cNvSpPr>
            <a:spLocks noGrp="1"/>
          </p:cNvSpPr>
          <p:nvPr>
            <p:ph idx="1"/>
          </p:nvPr>
        </p:nvSpPr>
        <p:spPr>
          <a:xfrm>
            <a:off x="154983" y="1177872"/>
            <a:ext cx="11198817" cy="5680127"/>
          </a:xfrm>
        </p:spPr>
        <p:txBody>
          <a:bodyPr>
            <a:normAutofit/>
          </a:bodyPr>
          <a:lstStyle/>
          <a:p>
            <a:pPr>
              <a:lnSpc>
                <a:spcPct val="150000"/>
              </a:lnSpc>
            </a:pPr>
            <a:r>
              <a:rPr lang="en-US" dirty="0">
                <a:latin typeface="Aharoni" panose="02010803020104030203" pitchFamily="2" charset="-79"/>
                <a:cs typeface="Aharoni" panose="02010803020104030203" pitchFamily="2" charset="-79"/>
              </a:rPr>
              <a:t>Learn about domain models </a:t>
            </a:r>
          </a:p>
          <a:p>
            <a:pPr>
              <a:lnSpc>
                <a:spcPct val="150000"/>
              </a:lnSpc>
            </a:pPr>
            <a:r>
              <a:rPr lang="en-US" dirty="0">
                <a:latin typeface="Aharoni" panose="02010803020104030203" pitchFamily="2" charset="-79"/>
                <a:cs typeface="Aharoni" panose="02010803020104030203" pitchFamily="2" charset="-79"/>
              </a:rPr>
              <a:t>Learning about relationship between models </a:t>
            </a:r>
          </a:p>
          <a:p>
            <a:pPr>
              <a:lnSpc>
                <a:spcPct val="150000"/>
              </a:lnSpc>
            </a:pPr>
            <a:r>
              <a:rPr lang="en-US" dirty="0">
                <a:latin typeface="Aharoni" panose="02010803020104030203" pitchFamily="2" charset="-79"/>
                <a:cs typeface="Aharoni" panose="02010803020104030203" pitchFamily="2" charset="-79"/>
              </a:rPr>
              <a:t>Learn how to identify conceptual classes and their attributes </a:t>
            </a:r>
          </a:p>
          <a:p>
            <a:pPr>
              <a:lnSpc>
                <a:spcPct val="150000"/>
              </a:lnSpc>
            </a:pPr>
            <a:r>
              <a:rPr lang="en-US" dirty="0">
                <a:latin typeface="Aharoni" panose="02010803020104030203" pitchFamily="2" charset="-79"/>
                <a:cs typeface="Aharoni" panose="02010803020104030203" pitchFamily="2" charset="-79"/>
              </a:rPr>
              <a:t>Learn about associations between classes</a:t>
            </a:r>
          </a:p>
          <a:p>
            <a:pPr>
              <a:lnSpc>
                <a:spcPct val="150000"/>
              </a:lnSpc>
            </a:pPr>
            <a:r>
              <a:rPr lang="en-US" dirty="0">
                <a:latin typeface="Aharoni" panose="02010803020104030203" pitchFamily="2" charset="-79"/>
                <a:cs typeface="Aharoni" panose="02010803020104030203" pitchFamily="2" charset="-79"/>
              </a:rPr>
              <a:t>Learn about different examples of </a:t>
            </a:r>
            <a:r>
              <a:rPr lang="en-US">
                <a:latin typeface="Aharoni" panose="02010803020104030203" pitchFamily="2" charset="-79"/>
                <a:cs typeface="Aharoni" panose="02010803020104030203" pitchFamily="2" charset="-79"/>
              </a:rPr>
              <a:t>domain models. </a:t>
            </a:r>
            <a:endParaRPr lang="en-US"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066219664"/>
      </p:ext>
    </p:extLst>
  </p:cSld>
  <p:clrMapOvr>
    <a:masterClrMapping/>
  </p:clrMapOvr>
  <mc:AlternateContent xmlns:mc="http://schemas.openxmlformats.org/markup-compatibility/2006" xmlns:p14="http://schemas.microsoft.com/office/powerpoint/2010/main">
    <mc:Choice Requires="p14">
      <p:transition spd="slow" p14:dur="2000" advTm="39652"/>
    </mc:Choice>
    <mc:Fallback xmlns="">
      <p:transition spd="slow" advTm="3965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545CF9F-F2DB-437A-B94D-F2974D5C7B1C}"/>
              </a:ext>
            </a:extLst>
          </p:cNvPr>
          <p:cNvSpPr>
            <a:spLocks noGrp="1"/>
          </p:cNvSpPr>
          <p:nvPr>
            <p:ph idx="1"/>
          </p:nvPr>
        </p:nvSpPr>
        <p:spPr>
          <a:xfrm>
            <a:off x="0" y="0"/>
            <a:ext cx="12058649" cy="6858000"/>
          </a:xfrm>
        </p:spPr>
        <p:txBody>
          <a:bodyPr>
            <a:normAutofit/>
          </a:bodyPr>
          <a:lstStyle/>
          <a:p>
            <a:pPr marL="0" indent="0" algn="ctr">
              <a:buNone/>
            </a:pPr>
            <a:r>
              <a:rPr lang="en-US" b="1" dirty="0"/>
              <a:t>DEFINITIONS </a:t>
            </a:r>
          </a:p>
          <a:p>
            <a:pPr marL="0" indent="0" algn="just">
              <a:lnSpc>
                <a:spcPct val="150000"/>
              </a:lnSpc>
              <a:buNone/>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What is a domain model? </a:t>
            </a:r>
          </a:p>
          <a:p>
            <a:pPr marL="0" indent="0" algn="just">
              <a:lnSpc>
                <a:spcPct val="150000"/>
              </a:lnSpc>
              <a:buNone/>
            </a:pP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Here are some definitions that are used in articles and research papers </a:t>
            </a:r>
            <a:r>
              <a:rPr lang="en-US" sz="2400" spc="-5" dirty="0">
                <a:solidFill>
                  <a:srgbClr val="292929"/>
                </a:solidFill>
                <a:latin typeface="Aharoni" panose="02010803020104030203" pitchFamily="2" charset="-79"/>
                <a:ea typeface="Times New Roman" panose="02020603050405020304" pitchFamily="18" charset="0"/>
                <a:cs typeface="Aharoni" panose="02010803020104030203" pitchFamily="2" charset="-79"/>
              </a:rPr>
              <a:t>related to domain modeling </a:t>
            </a:r>
          </a:p>
          <a:p>
            <a:pPr algn="just">
              <a:lnSpc>
                <a:spcPct val="150000"/>
              </a:lnSpc>
            </a:pP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“The Domain Model an organized and structured knowledge of a problem. The Domain Model should represent the vocabulary and key concepts of the problem domain and it should identify the relationships among all of the entities within the scope of the domain.” [1]</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R="0" lvl="0">
              <a:lnSpc>
                <a:spcPct val="150000"/>
              </a:lnSpc>
              <a:spcBef>
                <a:spcPts val="1260"/>
              </a:spcBef>
              <a:spcAft>
                <a:spcPts val="0"/>
              </a:spcAft>
              <a:tabLst>
                <a:tab pos="457200" algn="l"/>
              </a:tabLst>
            </a:pP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“A domain model is a visual representation of conceptual classes or real-world objects in a domain of interest.” [2]</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p:txBody>
      </p:sp>
    </p:spTree>
    <p:extLst>
      <p:ext uri="{BB962C8B-B14F-4D97-AF65-F5344CB8AC3E}">
        <p14:creationId xmlns:p14="http://schemas.microsoft.com/office/powerpoint/2010/main" val="3729738991"/>
      </p:ext>
    </p:extLst>
  </p:cSld>
  <p:clrMapOvr>
    <a:masterClrMapping/>
  </p:clrMapOvr>
  <mc:AlternateContent xmlns:mc="http://schemas.openxmlformats.org/markup-compatibility/2006" xmlns:p14="http://schemas.microsoft.com/office/powerpoint/2010/main">
    <mc:Choice Requires="p14">
      <p:transition spd="slow" p14:dur="2000" advTm="248774"/>
    </mc:Choice>
    <mc:Fallback xmlns="">
      <p:transition spd="slow" advTm="24877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B4B343-5529-48CE-91E6-E9F015DF8412}"/>
              </a:ext>
            </a:extLst>
          </p:cNvPr>
          <p:cNvSpPr>
            <a:spLocks noGrp="1"/>
          </p:cNvSpPr>
          <p:nvPr>
            <p:ph idx="1"/>
          </p:nvPr>
        </p:nvSpPr>
        <p:spPr>
          <a:xfrm>
            <a:off x="0" y="0"/>
            <a:ext cx="12192000" cy="6858000"/>
          </a:xfrm>
        </p:spPr>
        <p:txBody>
          <a:bodyPr>
            <a:normAutofit lnSpcReduction="10000"/>
          </a:bodyPr>
          <a:lstStyle/>
          <a:p>
            <a:pPr algn="just">
              <a:lnSpc>
                <a:spcPct val="150000"/>
              </a:lnSpc>
            </a:pP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a:t>
            </a:r>
            <a:r>
              <a:rPr lang="en-US" sz="26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“A </a:t>
            </a:r>
            <a:r>
              <a:rPr lang="en-US" sz="2600" i="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Domain Model</a:t>
            </a:r>
            <a:r>
              <a:rPr lang="en-US" sz="26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creates a web of interconnected objects, where each object represents some meaningful individual, whether as large as a corporation or as small as a single line on an order form.” [3]</a:t>
            </a:r>
            <a:endParaRPr lang="en-US" sz="2600" spc="-5" dirty="0">
              <a:solidFill>
                <a:srgbClr val="292929"/>
              </a:solidFill>
              <a:latin typeface="Aharoni" panose="02010803020104030203" pitchFamily="2" charset="-79"/>
              <a:ea typeface="Calibri" panose="020F0502020204030204" pitchFamily="34" charset="0"/>
              <a:cs typeface="Aharoni" panose="02010803020104030203" pitchFamily="2" charset="-79"/>
            </a:endParaRPr>
          </a:p>
          <a:p>
            <a:pPr algn="just">
              <a:lnSpc>
                <a:spcPct val="150000"/>
              </a:lnSpc>
            </a:pPr>
            <a:r>
              <a:rPr lang="en-US" sz="2600" b="1" spc="-5"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After explaining some of the common definitions of domain modeling I can define it as </a:t>
            </a:r>
          </a:p>
          <a:p>
            <a:pPr algn="just">
              <a:lnSpc>
                <a:spcPct val="150000"/>
              </a:lnSpc>
            </a:pPr>
            <a:r>
              <a:rPr lang="en-US" sz="2600" b="1" spc="-5" dirty="0">
                <a:solidFill>
                  <a:srgbClr val="292929"/>
                </a:solidFill>
                <a:latin typeface="Aharoni" panose="02010803020104030203" pitchFamily="2" charset="-79"/>
                <a:ea typeface="Times New Roman" panose="02020603050405020304" pitchFamily="18" charset="0"/>
                <a:cs typeface="Aharoni" panose="02010803020104030203" pitchFamily="2" charset="-79"/>
              </a:rPr>
              <a:t>A</a:t>
            </a:r>
            <a:r>
              <a:rPr lang="en-US" sz="26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structured visual representation of interconnected concepts or real-world objects that incorporates vocabulary, key concepts, behavior, and relationships of all of its entities.</a:t>
            </a:r>
            <a:endParaRPr lang="en-US" sz="2600" b="1" spc="-5" dirty="0">
              <a:solidFill>
                <a:srgbClr val="292929"/>
              </a:solidFill>
              <a:latin typeface="Aharoni" panose="02010803020104030203" pitchFamily="2" charset="-79"/>
              <a:ea typeface="Times New Roman" panose="02020603050405020304" pitchFamily="18" charset="0"/>
              <a:cs typeface="Aharoni" panose="02010803020104030203" pitchFamily="2" charset="-79"/>
            </a:endParaRPr>
          </a:p>
          <a:p>
            <a:pPr algn="just">
              <a:lnSpc>
                <a:spcPct val="160000"/>
              </a:lnSpc>
            </a:pPr>
            <a:r>
              <a:rPr lang="en-US" sz="2600" dirty="0">
                <a:latin typeface="Aharoni" panose="02010803020104030203" pitchFamily="2" charset="-79"/>
                <a:cs typeface="Aharoni" panose="02010803020104030203" pitchFamily="2" charset="-79"/>
              </a:rPr>
              <a:t>A domain model is a visual representation of conceptual classes or real-situation objects in a domain. Domain models have also been called conceptual models, domain object models, and analysis object models.</a:t>
            </a:r>
          </a:p>
        </p:txBody>
      </p:sp>
    </p:spTree>
    <p:extLst>
      <p:ext uri="{BB962C8B-B14F-4D97-AF65-F5344CB8AC3E}">
        <p14:creationId xmlns:p14="http://schemas.microsoft.com/office/powerpoint/2010/main" val="4167039990"/>
      </p:ext>
    </p:extLst>
  </p:cSld>
  <p:clrMapOvr>
    <a:masterClrMapping/>
  </p:clrMapOvr>
  <mc:AlternateContent xmlns:mc="http://schemas.openxmlformats.org/markup-compatibility/2006" xmlns:p14="http://schemas.microsoft.com/office/powerpoint/2010/main">
    <mc:Choice Requires="p14">
      <p:transition spd="slow" p14:dur="2000" advTm="315468"/>
    </mc:Choice>
    <mc:Fallback xmlns="">
      <p:transition spd="slow" advTm="31546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676C668-4F44-4104-BDCD-D4E02004CCC8}"/>
              </a:ext>
            </a:extLst>
          </p:cNvPr>
          <p:cNvSpPr>
            <a:spLocks noGrp="1"/>
          </p:cNvSpPr>
          <p:nvPr>
            <p:ph idx="1"/>
          </p:nvPr>
        </p:nvSpPr>
        <p:spPr>
          <a:xfrm>
            <a:off x="0" y="0"/>
            <a:ext cx="12192000" cy="6858000"/>
          </a:xfrm>
        </p:spPr>
        <p:txBody>
          <a:bodyPr>
            <a:normAutofit/>
          </a:bodyPr>
          <a:lstStyle/>
          <a:p>
            <a:pPr algn="ctr"/>
            <a:r>
              <a:rPr lang="en-US" sz="3200" dirty="0">
                <a:solidFill>
                  <a:srgbClr val="FF0000"/>
                </a:solidFill>
                <a:latin typeface="Aharoni" panose="02010803020104030203" pitchFamily="2" charset="-79"/>
                <a:cs typeface="Aharoni" panose="02010803020104030203" pitchFamily="2" charset="-79"/>
              </a:rPr>
              <a:t>RELATIONSHIP AMONG MODELS</a:t>
            </a:r>
          </a:p>
        </p:txBody>
      </p:sp>
      <p:grpSp>
        <p:nvGrpSpPr>
          <p:cNvPr id="14" name="Group 13">
            <a:extLst>
              <a:ext uri="{FF2B5EF4-FFF2-40B4-BE49-F238E27FC236}">
                <a16:creationId xmlns:a16="http://schemas.microsoft.com/office/drawing/2014/main" id="{48A94D46-565A-4FCA-B378-3AAF333793EE}"/>
              </a:ext>
            </a:extLst>
          </p:cNvPr>
          <p:cNvGrpSpPr/>
          <p:nvPr/>
        </p:nvGrpSpPr>
        <p:grpSpPr>
          <a:xfrm>
            <a:off x="1968284" y="743919"/>
            <a:ext cx="6338803" cy="5517396"/>
            <a:chOff x="1131376" y="108488"/>
            <a:chExt cx="7175712" cy="6152827"/>
          </a:xfrm>
        </p:grpSpPr>
        <p:sp>
          <p:nvSpPr>
            <p:cNvPr id="4" name="Rectangle 3">
              <a:extLst>
                <a:ext uri="{FF2B5EF4-FFF2-40B4-BE49-F238E27FC236}">
                  <a16:creationId xmlns:a16="http://schemas.microsoft.com/office/drawing/2014/main" id="{EB0B0EF1-8605-48C1-89ED-7B2D314B6BC4}"/>
                </a:ext>
              </a:extLst>
            </p:cNvPr>
            <p:cNvSpPr/>
            <p:nvPr/>
          </p:nvSpPr>
          <p:spPr>
            <a:xfrm>
              <a:off x="4734731" y="226133"/>
              <a:ext cx="3564610" cy="712922"/>
            </a:xfrm>
            <a:prstGeom prst="rect">
              <a:avLst/>
            </a:prstGeom>
            <a:ln w="117475"/>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dirty="0">
                  <a:latin typeface="Aharoni" panose="02010803020104030203" pitchFamily="2" charset="-79"/>
                  <a:cs typeface="Aharoni" panose="02010803020104030203" pitchFamily="2" charset="-79"/>
                </a:rPr>
                <a:t>Use Case Model</a:t>
              </a:r>
            </a:p>
          </p:txBody>
        </p:sp>
        <p:sp>
          <p:nvSpPr>
            <p:cNvPr id="5" name="Rectangle 4">
              <a:extLst>
                <a:ext uri="{FF2B5EF4-FFF2-40B4-BE49-F238E27FC236}">
                  <a16:creationId xmlns:a16="http://schemas.microsoft.com/office/drawing/2014/main" id="{91113A81-FAAD-48B7-8444-2C86CDD969BD}"/>
                </a:ext>
              </a:extLst>
            </p:cNvPr>
            <p:cNvSpPr/>
            <p:nvPr/>
          </p:nvSpPr>
          <p:spPr>
            <a:xfrm>
              <a:off x="4742478" y="1816670"/>
              <a:ext cx="3564610" cy="712922"/>
            </a:xfrm>
            <a:prstGeom prst="rect">
              <a:avLst/>
            </a:prstGeom>
            <a:ln w="117475"/>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dirty="0">
                  <a:latin typeface="Aharoni" panose="02010803020104030203" pitchFamily="2" charset="-79"/>
                  <a:cs typeface="Aharoni" panose="02010803020104030203" pitchFamily="2" charset="-79"/>
                </a:rPr>
                <a:t>Domain Model </a:t>
              </a:r>
            </a:p>
          </p:txBody>
        </p:sp>
        <p:sp>
          <p:nvSpPr>
            <p:cNvPr id="6" name="Rectangle 5">
              <a:extLst>
                <a:ext uri="{FF2B5EF4-FFF2-40B4-BE49-F238E27FC236}">
                  <a16:creationId xmlns:a16="http://schemas.microsoft.com/office/drawing/2014/main" id="{4056CD7F-2B31-45D8-AEA1-9E5FC465469A}"/>
                </a:ext>
              </a:extLst>
            </p:cNvPr>
            <p:cNvSpPr/>
            <p:nvPr/>
          </p:nvSpPr>
          <p:spPr>
            <a:xfrm>
              <a:off x="4695986" y="3440083"/>
              <a:ext cx="3564610" cy="712922"/>
            </a:xfrm>
            <a:prstGeom prst="rect">
              <a:avLst/>
            </a:prstGeom>
            <a:ln w="117475"/>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dirty="0">
                  <a:latin typeface="Aharoni" panose="02010803020104030203" pitchFamily="2" charset="-79"/>
                  <a:cs typeface="Aharoni" panose="02010803020104030203" pitchFamily="2" charset="-79"/>
                </a:rPr>
                <a:t>Design Model</a:t>
              </a:r>
            </a:p>
          </p:txBody>
        </p:sp>
        <p:sp>
          <p:nvSpPr>
            <p:cNvPr id="7" name="Rectangle 6">
              <a:extLst>
                <a:ext uri="{FF2B5EF4-FFF2-40B4-BE49-F238E27FC236}">
                  <a16:creationId xmlns:a16="http://schemas.microsoft.com/office/drawing/2014/main" id="{193D123A-A14E-4E86-A26A-AB3BBAD2F521}"/>
                </a:ext>
              </a:extLst>
            </p:cNvPr>
            <p:cNvSpPr/>
            <p:nvPr/>
          </p:nvSpPr>
          <p:spPr>
            <a:xfrm>
              <a:off x="4742478" y="5063496"/>
              <a:ext cx="3564610" cy="712922"/>
            </a:xfrm>
            <a:prstGeom prst="rect">
              <a:avLst/>
            </a:prstGeom>
            <a:ln w="117475"/>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dirty="0">
                  <a:latin typeface="Aharoni" panose="02010803020104030203" pitchFamily="2" charset="-79"/>
                  <a:cs typeface="Aharoni" panose="02010803020104030203" pitchFamily="2" charset="-79"/>
                </a:rPr>
                <a:t>Code</a:t>
              </a:r>
            </a:p>
          </p:txBody>
        </p:sp>
        <p:sp>
          <p:nvSpPr>
            <p:cNvPr id="9" name="Arrow: Down 8">
              <a:extLst>
                <a:ext uri="{FF2B5EF4-FFF2-40B4-BE49-F238E27FC236}">
                  <a16:creationId xmlns:a16="http://schemas.microsoft.com/office/drawing/2014/main" id="{A00EA283-BE0E-4C8E-B1B8-E629F6AEB4B5}"/>
                </a:ext>
              </a:extLst>
            </p:cNvPr>
            <p:cNvSpPr/>
            <p:nvPr/>
          </p:nvSpPr>
          <p:spPr>
            <a:xfrm>
              <a:off x="6263898" y="993098"/>
              <a:ext cx="428786" cy="785967"/>
            </a:xfrm>
            <a:prstGeom prst="down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sp>
          <p:nvSpPr>
            <p:cNvPr id="10" name="Arrow: Down 9">
              <a:extLst>
                <a:ext uri="{FF2B5EF4-FFF2-40B4-BE49-F238E27FC236}">
                  <a16:creationId xmlns:a16="http://schemas.microsoft.com/office/drawing/2014/main" id="{477DD43B-76C1-4012-9EFB-C82ED0E77978}"/>
                </a:ext>
              </a:extLst>
            </p:cNvPr>
            <p:cNvSpPr/>
            <p:nvPr/>
          </p:nvSpPr>
          <p:spPr>
            <a:xfrm>
              <a:off x="6302643" y="2600073"/>
              <a:ext cx="428786" cy="785967"/>
            </a:xfrm>
            <a:prstGeom prst="down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sp>
          <p:nvSpPr>
            <p:cNvPr id="11" name="Arrow: Down 10">
              <a:extLst>
                <a:ext uri="{FF2B5EF4-FFF2-40B4-BE49-F238E27FC236}">
                  <a16:creationId xmlns:a16="http://schemas.microsoft.com/office/drawing/2014/main" id="{53051BA5-B0AA-4178-BF87-5CD5A80CFB1C}"/>
                </a:ext>
              </a:extLst>
            </p:cNvPr>
            <p:cNvSpPr/>
            <p:nvPr/>
          </p:nvSpPr>
          <p:spPr>
            <a:xfrm>
              <a:off x="6238066" y="4249225"/>
              <a:ext cx="428786" cy="785967"/>
            </a:xfrm>
            <a:prstGeom prst="down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sp>
          <p:nvSpPr>
            <p:cNvPr id="13" name="Arrow: Curved Right 12">
              <a:extLst>
                <a:ext uri="{FF2B5EF4-FFF2-40B4-BE49-F238E27FC236}">
                  <a16:creationId xmlns:a16="http://schemas.microsoft.com/office/drawing/2014/main" id="{47936E85-F95F-4707-82AF-8E8E9E751943}"/>
                </a:ext>
              </a:extLst>
            </p:cNvPr>
            <p:cNvSpPr/>
            <p:nvPr/>
          </p:nvSpPr>
          <p:spPr>
            <a:xfrm>
              <a:off x="1131376" y="108488"/>
              <a:ext cx="3518118" cy="6152827"/>
            </a:xfrm>
            <a:prstGeom prst="curvedRightArrow">
              <a:avLst/>
            </a:prstGeom>
            <a:solidFill>
              <a:srgbClr val="7030A0"/>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Tree>
    <p:extLst>
      <p:ext uri="{BB962C8B-B14F-4D97-AF65-F5344CB8AC3E}">
        <p14:creationId xmlns:p14="http://schemas.microsoft.com/office/powerpoint/2010/main" val="1883974730"/>
      </p:ext>
    </p:extLst>
  </p:cSld>
  <p:clrMapOvr>
    <a:masterClrMapping/>
  </p:clrMapOvr>
  <mc:AlternateContent xmlns:mc="http://schemas.openxmlformats.org/markup-compatibility/2006" xmlns:p14="http://schemas.microsoft.com/office/powerpoint/2010/main">
    <mc:Choice Requires="p14">
      <p:transition spd="slow" p14:dur="2000" advTm="55506"/>
    </mc:Choice>
    <mc:Fallback xmlns="">
      <p:transition spd="slow" advTm="5550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58D1C40-F242-4362-8778-CE9C8BC243BC}"/>
              </a:ext>
            </a:extLst>
          </p:cNvPr>
          <p:cNvSpPr>
            <a:spLocks noGrp="1"/>
          </p:cNvSpPr>
          <p:nvPr>
            <p:ph idx="1"/>
          </p:nvPr>
        </p:nvSpPr>
        <p:spPr>
          <a:xfrm>
            <a:off x="0" y="0"/>
            <a:ext cx="12192000" cy="6858000"/>
          </a:xfrm>
        </p:spPr>
        <p:txBody>
          <a:bodyPr>
            <a:normAutofit/>
          </a:bodyPr>
          <a:lstStyle/>
          <a:p>
            <a:pPr marL="0" indent="0" algn="just">
              <a:lnSpc>
                <a:spcPct val="150000"/>
              </a:lnSpc>
              <a:buNone/>
            </a:pPr>
            <a:r>
              <a:rPr lang="en-US" b="1" i="0" dirty="0">
                <a:solidFill>
                  <a:srgbClr val="FF0000"/>
                </a:solidFill>
                <a:effectLst/>
                <a:latin typeface="Aharoni" panose="02010803020104030203" pitchFamily="2" charset="-79"/>
                <a:cs typeface="Aharoni" panose="02010803020104030203" pitchFamily="2" charset="-79"/>
              </a:rPr>
              <a:t>   </a:t>
            </a:r>
            <a:r>
              <a:rPr lang="en-US" sz="2400" b="1" i="0" dirty="0">
                <a:solidFill>
                  <a:srgbClr val="FF0000"/>
                </a:solidFill>
                <a:effectLst/>
                <a:latin typeface="Aharoni" panose="02010803020104030203" pitchFamily="2" charset="-79"/>
                <a:cs typeface="Aharoni" panose="02010803020104030203" pitchFamily="2" charset="-79"/>
              </a:rPr>
              <a:t>The Use-case model</a:t>
            </a:r>
          </a:p>
          <a:p>
            <a:pPr algn="just">
              <a:lnSpc>
                <a:spcPct val="150000"/>
              </a:lnSpc>
            </a:pPr>
            <a:r>
              <a:rPr lang="en-US" sz="2400" b="0" i="0" dirty="0">
                <a:solidFill>
                  <a:srgbClr val="333333"/>
                </a:solidFill>
                <a:effectLst/>
                <a:latin typeface="Aharoni" panose="02010803020104030203" pitchFamily="2" charset="-79"/>
                <a:cs typeface="Aharoni" panose="02010803020104030203" pitchFamily="2" charset="-79"/>
              </a:rPr>
              <a:t>The Use-case model is defined as a model which is used to show how users interact with the system in order to solve a problem. </a:t>
            </a:r>
          </a:p>
          <a:p>
            <a:pPr algn="just">
              <a:lnSpc>
                <a:spcPct val="150000"/>
              </a:lnSpc>
            </a:pPr>
            <a:r>
              <a:rPr lang="en-US" sz="2400" dirty="0">
                <a:solidFill>
                  <a:srgbClr val="333333"/>
                </a:solidFill>
                <a:latin typeface="Aharoni" panose="02010803020104030203" pitchFamily="2" charset="-79"/>
                <a:cs typeface="Aharoni" panose="02010803020104030203" pitchFamily="2" charset="-79"/>
              </a:rPr>
              <a:t>T</a:t>
            </a:r>
            <a:r>
              <a:rPr lang="en-US" sz="2400" b="0" i="0" dirty="0">
                <a:solidFill>
                  <a:srgbClr val="333333"/>
                </a:solidFill>
                <a:effectLst/>
                <a:latin typeface="Aharoni" panose="02010803020104030203" pitchFamily="2" charset="-79"/>
                <a:cs typeface="Aharoni" panose="02010803020104030203" pitchFamily="2" charset="-79"/>
              </a:rPr>
              <a:t>he use case model defines the user's objective, the interactions between the system and the user, and the system's behavior required to meet these objectives.</a:t>
            </a:r>
          </a:p>
          <a:p>
            <a:pPr algn="just">
              <a:lnSpc>
                <a:spcPct val="150000"/>
              </a:lnSpc>
            </a:pPr>
            <a:r>
              <a:rPr lang="en-US" sz="2400" b="0" i="0" dirty="0">
                <a:solidFill>
                  <a:srgbClr val="333333"/>
                </a:solidFill>
                <a:effectLst/>
                <a:latin typeface="Aharoni" panose="02010803020104030203" pitchFamily="2" charset="-79"/>
                <a:cs typeface="Aharoni" panose="02010803020104030203" pitchFamily="2" charset="-79"/>
              </a:rPr>
              <a:t>Various model elements are contained in use-case model, such as actors, use cases, and the association between them.</a:t>
            </a:r>
            <a:endParaRPr lang="en-US" sz="2400" dirty="0">
              <a:solidFill>
                <a:srgbClr val="333333"/>
              </a:solidFill>
              <a:latin typeface="Aharoni" panose="02010803020104030203" pitchFamily="2" charset="-79"/>
              <a:cs typeface="Aharoni" panose="02010803020104030203" pitchFamily="2" charset="-79"/>
            </a:endParaRPr>
          </a:p>
          <a:p>
            <a:pPr algn="just">
              <a:lnSpc>
                <a:spcPct val="150000"/>
              </a:lnSpc>
            </a:pPr>
            <a:r>
              <a:rPr lang="en-US" sz="2400" b="0" i="0" dirty="0">
                <a:solidFill>
                  <a:srgbClr val="333333"/>
                </a:solidFill>
                <a:effectLst/>
                <a:latin typeface="Aharoni" panose="02010803020104030203" pitchFamily="2" charset="-79"/>
                <a:cs typeface="Aharoni" panose="02010803020104030203" pitchFamily="2" charset="-79"/>
              </a:rPr>
              <a:t>We use a use-case diagram to graphically portray a subset of the model in order to make the communication simpler. </a:t>
            </a:r>
          </a:p>
        </p:txBody>
      </p:sp>
    </p:spTree>
    <p:extLst>
      <p:ext uri="{BB962C8B-B14F-4D97-AF65-F5344CB8AC3E}">
        <p14:creationId xmlns:p14="http://schemas.microsoft.com/office/powerpoint/2010/main" val="4284111407"/>
      </p:ext>
    </p:extLst>
  </p:cSld>
  <p:clrMapOvr>
    <a:masterClrMapping/>
  </p:clrMapOvr>
  <mc:AlternateContent xmlns:mc="http://schemas.openxmlformats.org/markup-compatibility/2006" xmlns:p14="http://schemas.microsoft.com/office/powerpoint/2010/main">
    <mc:Choice Requires="p14">
      <p:transition spd="slow" p14:dur="2000" advTm="370157"/>
    </mc:Choice>
    <mc:Fallback xmlns="">
      <p:transition spd="slow" advTm="37015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2CA4D4B-6AAA-4E7B-ADC8-EBDB09E2D58D}"/>
              </a:ext>
            </a:extLst>
          </p:cNvPr>
          <p:cNvSpPr>
            <a:spLocks noGrp="1"/>
          </p:cNvSpPr>
          <p:nvPr>
            <p:ph idx="1"/>
          </p:nvPr>
        </p:nvSpPr>
        <p:spPr>
          <a:xfrm>
            <a:off x="0" y="0"/>
            <a:ext cx="12192000" cy="6858000"/>
          </a:xfrm>
        </p:spPr>
        <p:txBody>
          <a:bodyPr>
            <a:normAutofit fontScale="92500" lnSpcReduction="10000"/>
          </a:bodyPr>
          <a:lstStyle/>
          <a:p>
            <a:pPr algn="just">
              <a:lnSpc>
                <a:spcPct val="150000"/>
              </a:lnSpc>
            </a:pPr>
            <a:r>
              <a:rPr lang="en-US" sz="2800" b="0" i="0" dirty="0">
                <a:solidFill>
                  <a:srgbClr val="333333"/>
                </a:solidFill>
                <a:effectLst/>
                <a:latin typeface="Aharoni" panose="02010803020104030203" pitchFamily="2" charset="-79"/>
                <a:cs typeface="Aharoni" panose="02010803020104030203" pitchFamily="2" charset="-79"/>
              </a:rPr>
              <a:t>Packages may include a use-case model, which is used to organize the model to simplify the analysis, planning, navigation, communication, development and maintenance.</a:t>
            </a:r>
          </a:p>
          <a:p>
            <a:pPr algn="just">
              <a:lnSpc>
                <a:spcPct val="150000"/>
              </a:lnSpc>
            </a:pPr>
            <a:r>
              <a:rPr lang="en-US" b="0" i="0" dirty="0">
                <a:solidFill>
                  <a:srgbClr val="333333"/>
                </a:solidFill>
                <a:effectLst/>
                <a:latin typeface="Aharoni" panose="02010803020104030203" pitchFamily="2" charset="-79"/>
                <a:cs typeface="Aharoni" panose="02010803020104030203" pitchFamily="2" charset="-79"/>
              </a:rPr>
              <a:t>Various use-case models are textual and the text captured in the use-case specifications, which are linked with the element of every use-case model. </a:t>
            </a:r>
          </a:p>
          <a:p>
            <a:pPr algn="just">
              <a:lnSpc>
                <a:spcPct val="150000"/>
              </a:lnSpc>
            </a:pPr>
            <a:r>
              <a:rPr lang="en-US" b="0" i="0" dirty="0">
                <a:solidFill>
                  <a:srgbClr val="333333"/>
                </a:solidFill>
                <a:effectLst/>
                <a:latin typeface="Aharoni" panose="02010803020104030203" pitchFamily="2" charset="-79"/>
                <a:cs typeface="Aharoni" panose="02010803020104030203" pitchFamily="2" charset="-79"/>
              </a:rPr>
              <a:t>The use-case model acts as an integrated thread in the development of the entire system.</a:t>
            </a:r>
            <a:endParaRPr lang="en-US" dirty="0">
              <a:solidFill>
                <a:srgbClr val="333333"/>
              </a:solidFill>
              <a:latin typeface="Aharoni" panose="02010803020104030203" pitchFamily="2" charset="-79"/>
              <a:cs typeface="Aharoni" panose="02010803020104030203" pitchFamily="2" charset="-79"/>
            </a:endParaRPr>
          </a:p>
          <a:p>
            <a:pPr algn="just">
              <a:lnSpc>
                <a:spcPct val="150000"/>
              </a:lnSpc>
            </a:pPr>
            <a:r>
              <a:rPr lang="en-US" b="0" i="0" dirty="0">
                <a:solidFill>
                  <a:srgbClr val="333333"/>
                </a:solidFill>
                <a:effectLst/>
                <a:latin typeface="Aharoni" panose="02010803020104030203" pitchFamily="2" charset="-79"/>
                <a:cs typeface="Aharoni" panose="02010803020104030203" pitchFamily="2" charset="-79"/>
              </a:rPr>
              <a:t>The use-case model is used like the main specification of the system functional requirements as the basis for design and analysis, as the basis for user documentation, as the basis of defining test cases, and as an input to iteration planning.</a:t>
            </a:r>
            <a:endParaRPr lang="en-US"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551505739"/>
      </p:ext>
    </p:extLst>
  </p:cSld>
  <p:clrMapOvr>
    <a:masterClrMapping/>
  </p:clrMapOvr>
  <mc:AlternateContent xmlns:mc="http://schemas.openxmlformats.org/markup-compatibility/2006" xmlns:p14="http://schemas.microsoft.com/office/powerpoint/2010/main">
    <mc:Choice Requires="p14">
      <p:transition spd="slow" p14:dur="2000" advTm="156452"/>
    </mc:Choice>
    <mc:Fallback xmlns="">
      <p:transition spd="slow" advTm="15645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500E8F5-670A-4600-BDE8-00B378C2062D}"/>
              </a:ext>
            </a:extLst>
          </p:cNvPr>
          <p:cNvSpPr>
            <a:spLocks noGrp="1"/>
          </p:cNvSpPr>
          <p:nvPr>
            <p:ph idx="1"/>
          </p:nvPr>
        </p:nvSpPr>
        <p:spPr>
          <a:xfrm>
            <a:off x="0" y="0"/>
            <a:ext cx="11353800" cy="6858000"/>
          </a:xfrm>
        </p:spPr>
        <p:txBody>
          <a:bodyPr>
            <a:normAutofit lnSpcReduction="10000"/>
          </a:bodyPr>
          <a:lstStyle/>
          <a:p>
            <a:pPr algn="just"/>
            <a:r>
              <a:rPr lang="en-US" b="0" i="0" dirty="0">
                <a:solidFill>
                  <a:srgbClr val="610B38"/>
                </a:solidFill>
                <a:effectLst/>
                <a:latin typeface="Aharoni" panose="02010803020104030203" pitchFamily="2" charset="-79"/>
                <a:cs typeface="Aharoni" panose="02010803020104030203" pitchFamily="2" charset="-79"/>
              </a:rPr>
              <a:t>Components of Basic Model</a:t>
            </a:r>
          </a:p>
          <a:p>
            <a:pPr algn="just">
              <a:lnSpc>
                <a:spcPct val="150000"/>
              </a:lnSpc>
              <a:buFont typeface="Wingdings" panose="05000000000000000000" pitchFamily="2" charset="2"/>
              <a:buChar char="Ø"/>
            </a:pPr>
            <a:r>
              <a:rPr lang="en-US" sz="2400" b="0" i="0" dirty="0">
                <a:solidFill>
                  <a:srgbClr val="000000"/>
                </a:solidFill>
                <a:effectLst/>
                <a:latin typeface="Aharoni" panose="02010803020104030203" pitchFamily="2" charset="-79"/>
                <a:cs typeface="Aharoni" panose="02010803020104030203" pitchFamily="2" charset="-79"/>
              </a:rPr>
              <a:t>Actor</a:t>
            </a:r>
          </a:p>
          <a:p>
            <a:pPr marL="0" indent="0" algn="just">
              <a:lnSpc>
                <a:spcPct val="150000"/>
              </a:lnSpc>
              <a:buNone/>
            </a:pPr>
            <a:r>
              <a:rPr lang="en-US" sz="2400" dirty="0">
                <a:solidFill>
                  <a:srgbClr val="333333"/>
                </a:solidFill>
                <a:latin typeface="Aharoni" panose="02010803020104030203" pitchFamily="2" charset="-79"/>
                <a:cs typeface="Aharoni" panose="02010803020104030203" pitchFamily="2" charset="-79"/>
              </a:rPr>
              <a:t>A</a:t>
            </a:r>
            <a:r>
              <a:rPr lang="en-US" sz="2400" b="0" i="0" dirty="0">
                <a:solidFill>
                  <a:srgbClr val="333333"/>
                </a:solidFill>
                <a:effectLst/>
                <a:latin typeface="Aharoni" panose="02010803020104030203" pitchFamily="2" charset="-79"/>
                <a:cs typeface="Aharoni" panose="02010803020104030203" pitchFamily="2" charset="-79"/>
              </a:rPr>
              <a:t>ctors are people involved with the system defined on the basis of their roles. An actor can be anything such as human or another external system.</a:t>
            </a:r>
            <a:endParaRPr lang="en-US" sz="2400" b="0" i="0" dirty="0">
              <a:solidFill>
                <a:srgbClr val="000000"/>
              </a:solidFill>
              <a:effectLst/>
              <a:latin typeface="Aharoni" panose="02010803020104030203" pitchFamily="2" charset="-79"/>
              <a:cs typeface="Aharoni" panose="02010803020104030203" pitchFamily="2" charset="-79"/>
            </a:endParaRPr>
          </a:p>
          <a:p>
            <a:pPr algn="just">
              <a:lnSpc>
                <a:spcPct val="150000"/>
              </a:lnSpc>
              <a:buFont typeface="Wingdings" panose="05000000000000000000" pitchFamily="2" charset="2"/>
              <a:buChar char="Ø"/>
            </a:pPr>
            <a:r>
              <a:rPr lang="en-US" sz="2400" b="0" i="0" dirty="0">
                <a:solidFill>
                  <a:srgbClr val="000000"/>
                </a:solidFill>
                <a:effectLst/>
                <a:latin typeface="Aharoni" panose="02010803020104030203" pitchFamily="2" charset="-79"/>
                <a:cs typeface="Aharoni" panose="02010803020104030203" pitchFamily="2" charset="-79"/>
              </a:rPr>
              <a:t>Use Case</a:t>
            </a:r>
          </a:p>
          <a:p>
            <a:pPr marL="0" indent="0" algn="just">
              <a:lnSpc>
                <a:spcPct val="150000"/>
              </a:lnSpc>
              <a:buNone/>
            </a:pPr>
            <a:r>
              <a:rPr lang="en-US" sz="2400" b="0" i="0" dirty="0">
                <a:solidFill>
                  <a:srgbClr val="333333"/>
                </a:solidFill>
                <a:effectLst/>
                <a:latin typeface="Aharoni" panose="02010803020104030203" pitchFamily="2" charset="-79"/>
                <a:cs typeface="Aharoni" panose="02010803020104030203" pitchFamily="2" charset="-79"/>
              </a:rPr>
              <a:t>The use case defines how actors use a system to accomplish a specific objective. The use cases are generally introduced by the user to meet the objectives of the activities and variants involved in the achievement of the goal.</a:t>
            </a:r>
            <a:endParaRPr lang="en-US" sz="2400" b="0" i="0" dirty="0">
              <a:solidFill>
                <a:srgbClr val="000000"/>
              </a:solidFill>
              <a:effectLst/>
              <a:latin typeface="Aharoni" panose="02010803020104030203" pitchFamily="2" charset="-79"/>
              <a:cs typeface="Aharoni" panose="02010803020104030203" pitchFamily="2" charset="-79"/>
            </a:endParaRPr>
          </a:p>
          <a:p>
            <a:pPr algn="just">
              <a:lnSpc>
                <a:spcPct val="150000"/>
              </a:lnSpc>
              <a:buFont typeface="Wingdings" panose="05000000000000000000" pitchFamily="2" charset="2"/>
              <a:buChar char="Ø"/>
            </a:pPr>
            <a:r>
              <a:rPr lang="en-US" sz="2400" b="0" i="0" dirty="0">
                <a:solidFill>
                  <a:srgbClr val="000000"/>
                </a:solidFill>
                <a:effectLst/>
                <a:latin typeface="Aharoni" panose="02010803020104030203" pitchFamily="2" charset="-79"/>
                <a:cs typeface="Aharoni" panose="02010803020104030203" pitchFamily="2" charset="-79"/>
              </a:rPr>
              <a:t>Associations</a:t>
            </a:r>
          </a:p>
          <a:p>
            <a:pPr marL="0" indent="0" algn="just">
              <a:lnSpc>
                <a:spcPct val="150000"/>
              </a:lnSpc>
              <a:buNone/>
            </a:pPr>
            <a:r>
              <a:rPr lang="en-US" sz="2400" b="0" i="0" dirty="0">
                <a:solidFill>
                  <a:srgbClr val="333333"/>
                </a:solidFill>
                <a:effectLst/>
                <a:latin typeface="Aharoni" panose="02010803020104030203" pitchFamily="2" charset="-79"/>
                <a:cs typeface="Aharoni" panose="02010803020104030203" pitchFamily="2" charset="-79"/>
              </a:rPr>
              <a:t>Associations are another component of the basic model. It is used to define the associations among actors and use cases they contribute in.</a:t>
            </a:r>
            <a:endParaRPr lang="en-US" sz="2400" b="0" i="0" dirty="0">
              <a:solidFill>
                <a:srgbClr val="000000"/>
              </a:solidFill>
              <a:effectLst/>
              <a:latin typeface="Aharoni" panose="02010803020104030203" pitchFamily="2" charset="-79"/>
              <a:cs typeface="Aharoni" panose="02010803020104030203" pitchFamily="2" charset="-79"/>
            </a:endParaRPr>
          </a:p>
          <a:p>
            <a:pPr marL="0" indent="0" algn="just">
              <a:lnSpc>
                <a:spcPct val="150000"/>
              </a:lnSpc>
              <a:buNone/>
            </a:pPr>
            <a:endParaRPr lang="en-US" sz="2400" b="0" i="0" dirty="0">
              <a:solidFill>
                <a:srgbClr val="000000"/>
              </a:solidFill>
              <a:effectLst/>
              <a:latin typeface="Aharoni" panose="02010803020104030203" pitchFamily="2" charset="-79"/>
              <a:cs typeface="Aharoni" panose="02010803020104030203" pitchFamily="2" charset="-79"/>
            </a:endParaRPr>
          </a:p>
          <a:p>
            <a:endParaRPr lang="en-US" dirty="0"/>
          </a:p>
        </p:txBody>
      </p:sp>
    </p:spTree>
    <p:extLst>
      <p:ext uri="{BB962C8B-B14F-4D97-AF65-F5344CB8AC3E}">
        <p14:creationId xmlns:p14="http://schemas.microsoft.com/office/powerpoint/2010/main" val="3977305505"/>
      </p:ext>
    </p:extLst>
  </p:cSld>
  <p:clrMapOvr>
    <a:masterClrMapping/>
  </p:clrMapOvr>
  <mc:AlternateContent xmlns:mc="http://schemas.openxmlformats.org/markup-compatibility/2006" xmlns:p14="http://schemas.microsoft.com/office/powerpoint/2010/main">
    <mc:Choice Requires="p14">
      <p:transition spd="slow" p14:dur="2000" advTm="140431"/>
    </mc:Choice>
    <mc:Fallback xmlns="">
      <p:transition spd="slow" advTm="14043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FA9294F-7D49-442E-8737-8D455BD0D9B3}"/>
              </a:ext>
            </a:extLst>
          </p:cNvPr>
          <p:cNvSpPr>
            <a:spLocks noGrp="1"/>
          </p:cNvSpPr>
          <p:nvPr>
            <p:ph idx="1"/>
          </p:nvPr>
        </p:nvSpPr>
        <p:spPr>
          <a:xfrm>
            <a:off x="-71120" y="0"/>
            <a:ext cx="12263120" cy="6786880"/>
          </a:xfrm>
        </p:spPr>
        <p:style>
          <a:lnRef idx="2">
            <a:schemeClr val="accent6"/>
          </a:lnRef>
          <a:fillRef idx="1">
            <a:schemeClr val="lt1"/>
          </a:fillRef>
          <a:effectRef idx="0">
            <a:schemeClr val="accent6"/>
          </a:effectRef>
          <a:fontRef idx="minor">
            <a:schemeClr val="dk1"/>
          </a:fontRef>
        </p:style>
        <p:txBody>
          <a:bodyPr/>
          <a:lstStyle/>
          <a:p>
            <a:pPr marL="0" indent="0">
              <a:buNone/>
            </a:pPr>
            <a:r>
              <a:rPr lang="en-US" b="0" i="0" dirty="0">
                <a:solidFill>
                  <a:srgbClr val="610B38"/>
                </a:solidFill>
                <a:effectLst/>
                <a:latin typeface="Aharoni" panose="02010803020104030203" pitchFamily="2" charset="-79"/>
                <a:cs typeface="Aharoni" panose="02010803020104030203" pitchFamily="2" charset="-79"/>
              </a:rPr>
              <a:t>       Basic Use-Case Diagram Symbols and Notations</a:t>
            </a:r>
          </a:p>
          <a:p>
            <a:pPr marL="0" indent="0">
              <a:buNone/>
            </a:pPr>
            <a:endParaRPr lang="en-US" b="0" i="0" dirty="0">
              <a:solidFill>
                <a:srgbClr val="610B38"/>
              </a:solidFill>
              <a:effectLst/>
              <a:latin typeface="Aharoni" panose="02010803020104030203" pitchFamily="2" charset="-79"/>
              <a:cs typeface="Aharoni" panose="02010803020104030203" pitchFamily="2" charset="-79"/>
            </a:endParaRPr>
          </a:p>
          <a:p>
            <a:pPr>
              <a:buFont typeface="Wingdings" panose="05000000000000000000" pitchFamily="2" charset="2"/>
              <a:buChar char="Ø"/>
            </a:pPr>
            <a:r>
              <a:rPr lang="en-US" dirty="0">
                <a:latin typeface="Aharoni" panose="02010803020104030203" pitchFamily="2" charset="-79"/>
                <a:cs typeface="Aharoni" panose="02010803020104030203" pitchFamily="2" charset="-79"/>
              </a:rPr>
              <a:t>System: </a:t>
            </a:r>
            <a:r>
              <a:rPr lang="en-US" b="0" i="0" dirty="0">
                <a:solidFill>
                  <a:srgbClr val="333333"/>
                </a:solidFill>
                <a:effectLst/>
                <a:latin typeface="Aharoni" panose="02010803020104030203" pitchFamily="2" charset="-79"/>
                <a:cs typeface="Aharoni" panose="02010803020104030203" pitchFamily="2" charset="-79"/>
              </a:rPr>
              <a:t>A rectangle, is used to draw the boundaries of the system.</a:t>
            </a:r>
          </a:p>
          <a:p>
            <a:pPr marL="0" indent="0">
              <a:buNone/>
            </a:pPr>
            <a:r>
              <a:rPr lang="en-US" dirty="0">
                <a:latin typeface="Aharoni" panose="02010803020104030203" pitchFamily="2" charset="-79"/>
                <a:cs typeface="Aharoni" panose="02010803020104030203" pitchFamily="2" charset="-79"/>
              </a:rPr>
              <a:t>                                                                                         </a:t>
            </a:r>
          </a:p>
          <a:p>
            <a:pPr>
              <a:buFont typeface="Wingdings" panose="05000000000000000000" pitchFamily="2" charset="2"/>
              <a:buChar char="Ø"/>
            </a:pPr>
            <a:endParaRPr lang="en-US" dirty="0">
              <a:latin typeface="Aharoni" panose="02010803020104030203" pitchFamily="2" charset="-79"/>
              <a:cs typeface="Aharoni" panose="02010803020104030203" pitchFamily="2" charset="-79"/>
            </a:endParaRPr>
          </a:p>
          <a:p>
            <a:pPr>
              <a:buFont typeface="Wingdings" panose="05000000000000000000" pitchFamily="2" charset="2"/>
              <a:buChar char="Ø"/>
            </a:pPr>
            <a:endParaRPr lang="en-US" dirty="0">
              <a:latin typeface="Aharoni" panose="02010803020104030203" pitchFamily="2" charset="-79"/>
              <a:cs typeface="Aharoni" panose="02010803020104030203" pitchFamily="2" charset="-79"/>
            </a:endParaRPr>
          </a:p>
          <a:p>
            <a:pPr>
              <a:buFont typeface="Wingdings" panose="05000000000000000000" pitchFamily="2" charset="2"/>
              <a:buChar char="Ø"/>
            </a:pPr>
            <a:r>
              <a:rPr lang="en-US" dirty="0">
                <a:latin typeface="Aharoni" panose="02010803020104030203" pitchFamily="2" charset="-79"/>
                <a:cs typeface="Aharoni" panose="02010803020104030203" pitchFamily="2" charset="-79"/>
              </a:rPr>
              <a:t>Use-Case: An </a:t>
            </a:r>
            <a:r>
              <a:rPr lang="en-US" b="0" i="0" dirty="0">
                <a:solidFill>
                  <a:srgbClr val="333333"/>
                </a:solidFill>
                <a:effectLst/>
                <a:latin typeface="Aharoni" panose="02010803020104030203" pitchFamily="2" charset="-79"/>
                <a:cs typeface="Aharoni" panose="02010803020104030203" pitchFamily="2" charset="-79"/>
              </a:rPr>
              <a:t>Oval shape is used to draw the use-cases.</a:t>
            </a:r>
          </a:p>
          <a:p>
            <a:pPr>
              <a:buFont typeface="Wingdings" panose="05000000000000000000" pitchFamily="2" charset="2"/>
              <a:buChar char="Ø"/>
            </a:pPr>
            <a:endParaRPr lang="en-US" dirty="0">
              <a:solidFill>
                <a:srgbClr val="333333"/>
              </a:solidFill>
              <a:latin typeface="Aharoni" panose="02010803020104030203" pitchFamily="2" charset="-79"/>
              <a:cs typeface="Aharoni" panose="02010803020104030203" pitchFamily="2" charset="-79"/>
            </a:endParaRPr>
          </a:p>
          <a:p>
            <a:pPr>
              <a:buFont typeface="Wingdings" panose="05000000000000000000" pitchFamily="2" charset="2"/>
              <a:buChar char="Ø"/>
            </a:pPr>
            <a:endParaRPr lang="en-US" dirty="0">
              <a:solidFill>
                <a:srgbClr val="333333"/>
              </a:solidFill>
              <a:latin typeface="Aharoni" panose="02010803020104030203" pitchFamily="2" charset="-79"/>
              <a:cs typeface="Aharoni" panose="02010803020104030203" pitchFamily="2" charset="-79"/>
            </a:endParaRPr>
          </a:p>
          <a:p>
            <a:pPr>
              <a:buFont typeface="Wingdings" panose="05000000000000000000" pitchFamily="2" charset="2"/>
              <a:buChar char="Ø"/>
            </a:pPr>
            <a:endParaRPr lang="en-US" dirty="0">
              <a:solidFill>
                <a:srgbClr val="333333"/>
              </a:solidFill>
              <a:latin typeface="Aharoni" panose="02010803020104030203" pitchFamily="2" charset="-79"/>
              <a:cs typeface="Aharoni" panose="02010803020104030203" pitchFamily="2" charset="-79"/>
            </a:endParaRPr>
          </a:p>
          <a:p>
            <a:pPr algn="just">
              <a:buFont typeface="Wingdings" panose="05000000000000000000" pitchFamily="2" charset="2"/>
              <a:buChar char="Ø"/>
            </a:pPr>
            <a:r>
              <a:rPr lang="en-US" b="0" i="0" dirty="0">
                <a:solidFill>
                  <a:srgbClr val="610B4B"/>
                </a:solidFill>
                <a:effectLst/>
                <a:latin typeface="Aharoni" panose="02010803020104030203" pitchFamily="2" charset="-79"/>
                <a:cs typeface="Aharoni" panose="02010803020104030203" pitchFamily="2" charset="-79"/>
              </a:rPr>
              <a:t>Actors: </a:t>
            </a:r>
            <a:r>
              <a:rPr lang="en-US" dirty="0">
                <a:solidFill>
                  <a:srgbClr val="333333"/>
                </a:solidFill>
                <a:latin typeface="Aharoni" panose="02010803020104030203" pitchFamily="2" charset="-79"/>
                <a:cs typeface="Aharoni" panose="02010803020104030203" pitchFamily="2" charset="-79"/>
              </a:rPr>
              <a:t>T</a:t>
            </a:r>
            <a:r>
              <a:rPr lang="en-US" b="0" i="0" dirty="0">
                <a:solidFill>
                  <a:srgbClr val="333333"/>
                </a:solidFill>
                <a:effectLst/>
                <a:latin typeface="Aharoni" panose="02010803020104030203" pitchFamily="2" charset="-79"/>
                <a:cs typeface="Aharoni" panose="02010803020104030203" pitchFamily="2" charset="-79"/>
              </a:rPr>
              <a:t>hey are basically system users.</a:t>
            </a:r>
          </a:p>
          <a:p>
            <a:pPr marL="0" indent="0">
              <a:buNone/>
            </a:pPr>
            <a:endParaRPr lang="en-US" dirty="0">
              <a:solidFill>
                <a:srgbClr val="333333"/>
              </a:solidFill>
              <a:latin typeface="inter-regular"/>
            </a:endParaRPr>
          </a:p>
        </p:txBody>
      </p:sp>
      <p:sp>
        <p:nvSpPr>
          <p:cNvPr id="4" name="Rectangle 3">
            <a:extLst>
              <a:ext uri="{FF2B5EF4-FFF2-40B4-BE49-F238E27FC236}">
                <a16:creationId xmlns:a16="http://schemas.microsoft.com/office/drawing/2014/main" id="{C0BBA45F-C636-412D-8F6A-EA74930F39B9}"/>
              </a:ext>
            </a:extLst>
          </p:cNvPr>
          <p:cNvSpPr/>
          <p:nvPr/>
        </p:nvSpPr>
        <p:spPr>
          <a:xfrm>
            <a:off x="2936240" y="1751965"/>
            <a:ext cx="2915920" cy="895350"/>
          </a:xfrm>
          <a:prstGeom prst="rect">
            <a:avLst/>
          </a:prstGeom>
          <a:ln w="117475"/>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latin typeface="Algerian" panose="04020705040A02060702" pitchFamily="82" charset="0"/>
              </a:rPr>
              <a:t>System Name </a:t>
            </a:r>
          </a:p>
        </p:txBody>
      </p:sp>
      <p:sp>
        <p:nvSpPr>
          <p:cNvPr id="5" name="Oval 4">
            <a:extLst>
              <a:ext uri="{FF2B5EF4-FFF2-40B4-BE49-F238E27FC236}">
                <a16:creationId xmlns:a16="http://schemas.microsoft.com/office/drawing/2014/main" id="{DAD83FB7-9F43-4680-91C5-6C0BD131F736}"/>
              </a:ext>
            </a:extLst>
          </p:cNvPr>
          <p:cNvSpPr/>
          <p:nvPr/>
        </p:nvSpPr>
        <p:spPr>
          <a:xfrm>
            <a:off x="3027680" y="3821747"/>
            <a:ext cx="3068320" cy="895350"/>
          </a:xfrm>
          <a:prstGeom prst="ellipse">
            <a:avLst/>
          </a:prstGeom>
          <a:ln w="104775"/>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latin typeface="Algerian" panose="04020705040A02060702" pitchFamily="82" charset="0"/>
              </a:rPr>
              <a:t>Use - Case</a:t>
            </a:r>
          </a:p>
        </p:txBody>
      </p:sp>
    </p:spTree>
    <p:extLst>
      <p:ext uri="{BB962C8B-B14F-4D97-AF65-F5344CB8AC3E}">
        <p14:creationId xmlns:p14="http://schemas.microsoft.com/office/powerpoint/2010/main" val="1032679170"/>
      </p:ext>
    </p:extLst>
  </p:cSld>
  <p:clrMapOvr>
    <a:masterClrMapping/>
  </p:clrMapOvr>
  <mc:AlternateContent xmlns:mc="http://schemas.openxmlformats.org/markup-compatibility/2006" xmlns:p14="http://schemas.microsoft.com/office/powerpoint/2010/main">
    <mc:Choice Requires="p14">
      <p:transition spd="slow" p14:dur="2000" advTm="48138"/>
    </mc:Choice>
    <mc:Fallback xmlns="">
      <p:transition spd="slow" advTm="4813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B02931-CFCA-47A8-B38D-E15415568125}"/>
              </a:ext>
            </a:extLst>
          </p:cNvPr>
          <p:cNvSpPr>
            <a:spLocks noGrp="1"/>
          </p:cNvSpPr>
          <p:nvPr>
            <p:ph idx="1"/>
          </p:nvPr>
        </p:nvSpPr>
        <p:spPr>
          <a:xfrm>
            <a:off x="0" y="0"/>
            <a:ext cx="12192000" cy="6858000"/>
          </a:xfrm>
        </p:spPr>
        <p:txBody>
          <a:bodyPr/>
          <a:lstStyle/>
          <a:p>
            <a:endParaRPr lang="en-US" dirty="0"/>
          </a:p>
          <a:p>
            <a:endParaRPr lang="en-US" sz="2400" dirty="0">
              <a:latin typeface="Aharoni" panose="02010803020104030203" pitchFamily="2" charset="-79"/>
              <a:cs typeface="Aharoni" panose="02010803020104030203" pitchFamily="2" charset="-79"/>
            </a:endParaRPr>
          </a:p>
          <a:p>
            <a:pPr marL="0" indent="0">
              <a:buNone/>
            </a:pPr>
            <a:r>
              <a:rPr lang="en-US" sz="2400" dirty="0">
                <a:latin typeface="Aharoni" panose="02010803020104030203" pitchFamily="2" charset="-79"/>
                <a:cs typeface="Aharoni" panose="02010803020104030203" pitchFamily="2" charset="-79"/>
              </a:rPr>
              <a:t>                                                 Actors </a:t>
            </a:r>
          </a:p>
          <a:p>
            <a:endParaRPr lang="en-US" sz="2400" dirty="0">
              <a:latin typeface="Aharoni" panose="02010803020104030203" pitchFamily="2" charset="-79"/>
              <a:cs typeface="Aharoni" panose="02010803020104030203" pitchFamily="2" charset="-79"/>
            </a:endParaRPr>
          </a:p>
          <a:p>
            <a:pPr marL="0" indent="0">
              <a:buNone/>
            </a:pPr>
            <a:endParaRPr lang="en-US" sz="2400" dirty="0">
              <a:latin typeface="Aharoni" panose="02010803020104030203" pitchFamily="2" charset="-79"/>
              <a:cs typeface="Aharoni" panose="02010803020104030203" pitchFamily="2" charset="-79"/>
            </a:endParaRPr>
          </a:p>
          <a:p>
            <a:pPr marL="0" indent="0">
              <a:buNone/>
            </a:pPr>
            <a:endParaRPr lang="en-US" sz="2400" dirty="0">
              <a:latin typeface="Aharoni" panose="02010803020104030203" pitchFamily="2" charset="-79"/>
              <a:cs typeface="Aharoni" panose="02010803020104030203" pitchFamily="2" charset="-79"/>
            </a:endParaRPr>
          </a:p>
          <a:p>
            <a:pPr>
              <a:buFont typeface="Wingdings" panose="05000000000000000000" pitchFamily="2" charset="2"/>
              <a:buChar char="Ø"/>
            </a:pPr>
            <a:r>
              <a:rPr lang="en-US" sz="2400" b="0" i="0" dirty="0">
                <a:solidFill>
                  <a:srgbClr val="333333"/>
                </a:solidFill>
                <a:effectLst/>
                <a:latin typeface="Aharoni" panose="02010803020104030203" pitchFamily="2" charset="-79"/>
                <a:cs typeface="Aharoni" panose="02010803020104030203" pitchFamily="2" charset="-79"/>
              </a:rPr>
              <a:t>Relationships: A simple line can represent relationships between an actor and use cases.</a:t>
            </a:r>
          </a:p>
          <a:p>
            <a:pPr marL="0" indent="0">
              <a:buNone/>
            </a:pPr>
            <a:r>
              <a:rPr lang="en-US" sz="2400" dirty="0">
                <a:solidFill>
                  <a:srgbClr val="333333"/>
                </a:solidFill>
                <a:latin typeface="Aharoni" panose="02010803020104030203" pitchFamily="2" charset="-79"/>
                <a:cs typeface="Aharoni" panose="02010803020104030203" pitchFamily="2" charset="-79"/>
              </a:rPr>
              <a:t>                                                  </a:t>
            </a:r>
          </a:p>
          <a:p>
            <a:pPr marL="0" indent="0">
              <a:lnSpc>
                <a:spcPct val="150000"/>
              </a:lnSpc>
              <a:buNone/>
            </a:pPr>
            <a:r>
              <a:rPr lang="en-US" sz="2400" dirty="0">
                <a:solidFill>
                  <a:srgbClr val="333333"/>
                </a:solidFill>
                <a:latin typeface="Aharoni" panose="02010803020104030203" pitchFamily="2" charset="-79"/>
                <a:cs typeface="Aharoni" panose="02010803020104030203" pitchFamily="2" charset="-79"/>
              </a:rPr>
              <a:t>                                                 &lt;&lt;include&gt;&gt;</a:t>
            </a:r>
          </a:p>
          <a:p>
            <a:pPr marL="0" indent="0">
              <a:lnSpc>
                <a:spcPct val="100000"/>
              </a:lnSpc>
              <a:buNone/>
            </a:pPr>
            <a:endParaRPr lang="en-US" sz="2400" dirty="0">
              <a:solidFill>
                <a:srgbClr val="333333"/>
              </a:solidFill>
              <a:latin typeface="Aharoni" panose="02010803020104030203" pitchFamily="2" charset="-79"/>
              <a:cs typeface="Aharoni" panose="02010803020104030203" pitchFamily="2" charset="-79"/>
            </a:endParaRPr>
          </a:p>
          <a:p>
            <a:pPr marL="0" indent="0">
              <a:lnSpc>
                <a:spcPct val="100000"/>
              </a:lnSpc>
              <a:buNone/>
            </a:pPr>
            <a:r>
              <a:rPr lang="en-US" sz="2400" dirty="0">
                <a:solidFill>
                  <a:srgbClr val="333333"/>
                </a:solidFill>
                <a:latin typeface="Aharoni" panose="02010803020104030203" pitchFamily="2" charset="-79"/>
                <a:cs typeface="Aharoni" panose="02010803020104030203" pitchFamily="2" charset="-79"/>
              </a:rPr>
              <a:t>                                                  &lt;&lt;extend&gt;&gt;</a:t>
            </a:r>
          </a:p>
        </p:txBody>
      </p:sp>
      <p:grpSp>
        <p:nvGrpSpPr>
          <p:cNvPr id="18" name="Group 17">
            <a:extLst>
              <a:ext uri="{FF2B5EF4-FFF2-40B4-BE49-F238E27FC236}">
                <a16:creationId xmlns:a16="http://schemas.microsoft.com/office/drawing/2014/main" id="{8D7DF14A-BCA8-41E1-B314-F688EE056E1D}"/>
              </a:ext>
            </a:extLst>
          </p:cNvPr>
          <p:cNvGrpSpPr/>
          <p:nvPr/>
        </p:nvGrpSpPr>
        <p:grpSpPr>
          <a:xfrm>
            <a:off x="2824480" y="406400"/>
            <a:ext cx="1046480" cy="2204720"/>
            <a:chOff x="2621280" y="731520"/>
            <a:chExt cx="1046480" cy="2204720"/>
          </a:xfrm>
        </p:grpSpPr>
        <p:sp>
          <p:nvSpPr>
            <p:cNvPr id="4" name="Oval 3">
              <a:extLst>
                <a:ext uri="{FF2B5EF4-FFF2-40B4-BE49-F238E27FC236}">
                  <a16:creationId xmlns:a16="http://schemas.microsoft.com/office/drawing/2014/main" id="{DBEAF6A0-E9E6-4912-A2BE-4821E922FD66}"/>
                </a:ext>
              </a:extLst>
            </p:cNvPr>
            <p:cNvSpPr/>
            <p:nvPr/>
          </p:nvSpPr>
          <p:spPr>
            <a:xfrm>
              <a:off x="2743200" y="731520"/>
              <a:ext cx="782320" cy="426719"/>
            </a:xfrm>
            <a:prstGeom prst="ellipse">
              <a:avLst/>
            </a:prstGeom>
            <a:ln w="47625"/>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cxnSp>
          <p:nvCxnSpPr>
            <p:cNvPr id="6" name="Straight Connector 5">
              <a:extLst>
                <a:ext uri="{FF2B5EF4-FFF2-40B4-BE49-F238E27FC236}">
                  <a16:creationId xmlns:a16="http://schemas.microsoft.com/office/drawing/2014/main" id="{6A21DEC9-D445-4EAB-9F83-1182981593B5}"/>
                </a:ext>
              </a:extLst>
            </p:cNvPr>
            <p:cNvCxnSpPr>
              <a:cxnSpLocks/>
            </p:cNvCxnSpPr>
            <p:nvPr/>
          </p:nvCxnSpPr>
          <p:spPr>
            <a:xfrm flipH="1">
              <a:off x="2621280" y="2377440"/>
              <a:ext cx="497840" cy="558800"/>
            </a:xfrm>
            <a:prstGeom prst="line">
              <a:avLst/>
            </a:prstGeom>
            <a:ln w="34925"/>
          </p:spPr>
          <p:style>
            <a:lnRef idx="3">
              <a:schemeClr val="accent6"/>
            </a:lnRef>
            <a:fillRef idx="0">
              <a:schemeClr val="accent6"/>
            </a:fillRef>
            <a:effectRef idx="2">
              <a:schemeClr val="accent6"/>
            </a:effectRef>
            <a:fontRef idx="minor">
              <a:schemeClr val="tx1"/>
            </a:fontRef>
          </p:style>
        </p:cxnSp>
        <p:cxnSp>
          <p:nvCxnSpPr>
            <p:cNvPr id="7" name="Straight Connector 6">
              <a:extLst>
                <a:ext uri="{FF2B5EF4-FFF2-40B4-BE49-F238E27FC236}">
                  <a16:creationId xmlns:a16="http://schemas.microsoft.com/office/drawing/2014/main" id="{C07364A1-DC43-4E04-ABB6-E9B3FFDB2D57}"/>
                </a:ext>
              </a:extLst>
            </p:cNvPr>
            <p:cNvCxnSpPr>
              <a:cxnSpLocks/>
            </p:cNvCxnSpPr>
            <p:nvPr/>
          </p:nvCxnSpPr>
          <p:spPr>
            <a:xfrm>
              <a:off x="3119120" y="2377440"/>
              <a:ext cx="497840" cy="518159"/>
            </a:xfrm>
            <a:prstGeom prst="line">
              <a:avLst/>
            </a:prstGeom>
            <a:ln w="34925"/>
          </p:spPr>
          <p:style>
            <a:lnRef idx="3">
              <a:schemeClr val="accent6"/>
            </a:lnRef>
            <a:fillRef idx="0">
              <a:schemeClr val="accent6"/>
            </a:fillRef>
            <a:effectRef idx="2">
              <a:schemeClr val="accent6"/>
            </a:effectRef>
            <a:fontRef idx="minor">
              <a:schemeClr val="tx1"/>
            </a:fontRef>
          </p:style>
        </p:cxnSp>
        <p:cxnSp>
          <p:nvCxnSpPr>
            <p:cNvPr id="8" name="Straight Connector 7">
              <a:extLst>
                <a:ext uri="{FF2B5EF4-FFF2-40B4-BE49-F238E27FC236}">
                  <a16:creationId xmlns:a16="http://schemas.microsoft.com/office/drawing/2014/main" id="{7BB587EF-1A9A-4CFE-BA18-EBC41F07CE4A}"/>
                </a:ext>
              </a:extLst>
            </p:cNvPr>
            <p:cNvCxnSpPr>
              <a:cxnSpLocks/>
            </p:cNvCxnSpPr>
            <p:nvPr/>
          </p:nvCxnSpPr>
          <p:spPr>
            <a:xfrm flipH="1">
              <a:off x="2621280" y="1605280"/>
              <a:ext cx="1046480" cy="0"/>
            </a:xfrm>
            <a:prstGeom prst="line">
              <a:avLst/>
            </a:prstGeom>
            <a:ln w="34925"/>
          </p:spPr>
          <p:style>
            <a:lnRef idx="3">
              <a:schemeClr val="accent6"/>
            </a:lnRef>
            <a:fillRef idx="0">
              <a:schemeClr val="accent6"/>
            </a:fillRef>
            <a:effectRef idx="2">
              <a:schemeClr val="accent6"/>
            </a:effectRef>
            <a:fontRef idx="minor">
              <a:schemeClr val="tx1"/>
            </a:fontRef>
          </p:style>
        </p:cxnSp>
        <p:cxnSp>
          <p:nvCxnSpPr>
            <p:cNvPr id="9" name="Straight Connector 8">
              <a:extLst>
                <a:ext uri="{FF2B5EF4-FFF2-40B4-BE49-F238E27FC236}">
                  <a16:creationId xmlns:a16="http://schemas.microsoft.com/office/drawing/2014/main" id="{7001F8D0-804A-43AC-A0C6-27F3F1EED200}"/>
                </a:ext>
              </a:extLst>
            </p:cNvPr>
            <p:cNvCxnSpPr>
              <a:cxnSpLocks/>
            </p:cNvCxnSpPr>
            <p:nvPr/>
          </p:nvCxnSpPr>
          <p:spPr>
            <a:xfrm>
              <a:off x="3119120" y="1158240"/>
              <a:ext cx="0" cy="1219200"/>
            </a:xfrm>
            <a:prstGeom prst="line">
              <a:avLst/>
            </a:prstGeom>
            <a:ln w="34925"/>
          </p:spPr>
          <p:style>
            <a:lnRef idx="2">
              <a:schemeClr val="accent6"/>
            </a:lnRef>
            <a:fillRef idx="0">
              <a:schemeClr val="accent6"/>
            </a:fillRef>
            <a:effectRef idx="1">
              <a:schemeClr val="accent6"/>
            </a:effectRef>
            <a:fontRef idx="minor">
              <a:schemeClr val="tx1"/>
            </a:fontRef>
          </p:style>
        </p:cxnSp>
      </p:grpSp>
      <p:cxnSp>
        <p:nvCxnSpPr>
          <p:cNvPr id="20" name="Straight Arrow Connector 19">
            <a:extLst>
              <a:ext uri="{FF2B5EF4-FFF2-40B4-BE49-F238E27FC236}">
                <a16:creationId xmlns:a16="http://schemas.microsoft.com/office/drawing/2014/main" id="{C0D9CDC4-07CD-4CDC-9EA6-82F6ED8FB54C}"/>
              </a:ext>
            </a:extLst>
          </p:cNvPr>
          <p:cNvCxnSpPr/>
          <p:nvPr/>
        </p:nvCxnSpPr>
        <p:spPr>
          <a:xfrm>
            <a:off x="2346960" y="4693920"/>
            <a:ext cx="5252720" cy="0"/>
          </a:xfrm>
          <a:prstGeom prst="straightConnector1">
            <a:avLst/>
          </a:prstGeom>
          <a:ln w="34925">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4EDDC22D-2C5C-4ABF-90B5-FB90E8A9DB03}"/>
              </a:ext>
            </a:extLst>
          </p:cNvPr>
          <p:cNvCxnSpPr/>
          <p:nvPr/>
        </p:nvCxnSpPr>
        <p:spPr>
          <a:xfrm>
            <a:off x="2346960" y="5598160"/>
            <a:ext cx="5252720" cy="0"/>
          </a:xfrm>
          <a:prstGeom prst="straightConnector1">
            <a:avLst/>
          </a:prstGeom>
          <a:ln w="3492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3962726"/>
      </p:ext>
    </p:extLst>
  </p:cSld>
  <p:clrMapOvr>
    <a:masterClrMapping/>
  </p:clrMapOvr>
  <mc:AlternateContent xmlns:mc="http://schemas.openxmlformats.org/markup-compatibility/2006" xmlns:p14="http://schemas.microsoft.com/office/powerpoint/2010/main">
    <mc:Choice Requires="p14">
      <p:transition spd="slow" p14:dur="2000" advTm="36311"/>
    </mc:Choice>
    <mc:Fallback xmlns="">
      <p:transition spd="slow" advTm="3631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9EC548F-7E8A-4A5C-840E-C583C7D3DBA1}"/>
              </a:ext>
            </a:extLst>
          </p:cNvPr>
          <p:cNvSpPr>
            <a:spLocks noGrp="1"/>
          </p:cNvSpPr>
          <p:nvPr>
            <p:ph idx="1"/>
          </p:nvPr>
        </p:nvSpPr>
        <p:spPr>
          <a:xfrm>
            <a:off x="0" y="0"/>
            <a:ext cx="12192000" cy="6858000"/>
          </a:xfrm>
        </p:spPr>
        <p:txBody>
          <a:bodyPr>
            <a:normAutofit/>
          </a:bodyPr>
          <a:lstStyle/>
          <a:p>
            <a:pPr marL="0" indent="0" algn="just">
              <a:lnSpc>
                <a:spcPct val="150000"/>
              </a:lnSpc>
              <a:buNone/>
            </a:pPr>
            <a:r>
              <a:rPr lang="en-US" sz="2400" b="0" i="0" dirty="0">
                <a:solidFill>
                  <a:srgbClr val="FF0000"/>
                </a:solidFill>
                <a:effectLst/>
                <a:latin typeface="Aharoni" panose="02010803020104030203" pitchFamily="2" charset="-79"/>
                <a:cs typeface="Aharoni" panose="02010803020104030203" pitchFamily="2" charset="-79"/>
              </a:rPr>
              <a:t>Design modeling</a:t>
            </a:r>
          </a:p>
          <a:p>
            <a:pPr algn="just">
              <a:lnSpc>
                <a:spcPct val="150000"/>
              </a:lnSpc>
              <a:buFont typeface="Wingdings" panose="05000000000000000000" pitchFamily="2" charset="2"/>
              <a:buChar char="Ø"/>
            </a:pPr>
            <a:r>
              <a:rPr lang="en-US" sz="2400" b="0" i="0" dirty="0">
                <a:solidFill>
                  <a:srgbClr val="4D5968"/>
                </a:solidFill>
                <a:effectLst/>
                <a:latin typeface="Aharoni" panose="02010803020104030203" pitchFamily="2" charset="-79"/>
                <a:cs typeface="Aharoni" panose="02010803020104030203" pitchFamily="2" charset="-79"/>
              </a:rPr>
              <a:t>Design modeling in represents the features of the software that helps engineer to develop it effectively. </a:t>
            </a:r>
          </a:p>
          <a:p>
            <a:pPr algn="just">
              <a:lnSpc>
                <a:spcPct val="150000"/>
              </a:lnSpc>
              <a:buFont typeface="Wingdings" panose="05000000000000000000" pitchFamily="2" charset="2"/>
              <a:buChar char="Ø"/>
            </a:pPr>
            <a:r>
              <a:rPr lang="en-US" sz="2400" b="0" i="0" dirty="0">
                <a:solidFill>
                  <a:srgbClr val="4D5968"/>
                </a:solidFill>
                <a:effectLst/>
                <a:latin typeface="Aharoni" panose="02010803020104030203" pitchFamily="2" charset="-79"/>
                <a:cs typeface="Aharoni" panose="02010803020104030203" pitchFamily="2" charset="-79"/>
              </a:rPr>
              <a:t>They include: the architecture, the user interface, and the component level detail. </a:t>
            </a:r>
          </a:p>
          <a:p>
            <a:pPr algn="just">
              <a:lnSpc>
                <a:spcPct val="150000"/>
              </a:lnSpc>
              <a:buFont typeface="Wingdings" panose="05000000000000000000" pitchFamily="2" charset="2"/>
              <a:buChar char="Ø"/>
            </a:pPr>
            <a:r>
              <a:rPr lang="en-US" sz="2400" b="0" i="0" dirty="0">
                <a:solidFill>
                  <a:srgbClr val="4D5968"/>
                </a:solidFill>
                <a:effectLst/>
                <a:latin typeface="Aharoni" panose="02010803020104030203" pitchFamily="2" charset="-79"/>
                <a:cs typeface="Aharoni" panose="02010803020104030203" pitchFamily="2" charset="-79"/>
              </a:rPr>
              <a:t>Design modeling provides a variety of different views of the system like architecture plan for home or building. </a:t>
            </a:r>
          </a:p>
          <a:p>
            <a:pPr algn="just">
              <a:lnSpc>
                <a:spcPct val="150000"/>
              </a:lnSpc>
              <a:buFont typeface="Wingdings" panose="05000000000000000000" pitchFamily="2" charset="2"/>
              <a:buChar char="Ø"/>
            </a:pPr>
            <a:r>
              <a:rPr lang="en-US" sz="2400" b="0" i="0" dirty="0">
                <a:solidFill>
                  <a:srgbClr val="4D5968"/>
                </a:solidFill>
                <a:effectLst/>
                <a:latin typeface="Aharoni" panose="02010803020104030203" pitchFamily="2" charset="-79"/>
                <a:cs typeface="Aharoni" panose="02010803020104030203" pitchFamily="2" charset="-79"/>
              </a:rPr>
              <a:t>Different methods like data-driven, pattern-driven, or object-oriented methods are used for constructing the design model. </a:t>
            </a:r>
          </a:p>
          <a:p>
            <a:pPr algn="just">
              <a:lnSpc>
                <a:spcPct val="150000"/>
              </a:lnSpc>
              <a:buFont typeface="Wingdings" panose="05000000000000000000" pitchFamily="2" charset="2"/>
              <a:buChar char="Ø"/>
            </a:pPr>
            <a:r>
              <a:rPr lang="en-US" sz="2400" b="0" i="0" dirty="0">
                <a:solidFill>
                  <a:srgbClr val="4D5968"/>
                </a:solidFill>
                <a:effectLst/>
                <a:latin typeface="Aharoni" panose="02010803020104030203" pitchFamily="2" charset="-79"/>
                <a:cs typeface="Aharoni" panose="02010803020104030203" pitchFamily="2" charset="-79"/>
              </a:rPr>
              <a:t>All these methods use set of design principles for designing a model.</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659203538"/>
      </p:ext>
    </p:extLst>
  </p:cSld>
  <p:clrMapOvr>
    <a:masterClrMapping/>
  </p:clrMapOvr>
  <mc:AlternateContent xmlns:mc="http://schemas.openxmlformats.org/markup-compatibility/2006" xmlns:p14="http://schemas.microsoft.com/office/powerpoint/2010/main">
    <mc:Choice Requires="p14">
      <p:transition spd="slow" p14:dur="2000" advTm="288445"/>
    </mc:Choice>
    <mc:Fallback xmlns="">
      <p:transition spd="slow" advTm="28844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05986A0-F4D1-4E42-8C04-C12AB96833A8}"/>
              </a:ext>
            </a:extLst>
          </p:cNvPr>
          <p:cNvSpPr>
            <a:spLocks noGrp="1"/>
          </p:cNvSpPr>
          <p:nvPr>
            <p:ph idx="1"/>
          </p:nvPr>
        </p:nvSpPr>
        <p:spPr>
          <a:xfrm>
            <a:off x="0" y="0"/>
            <a:ext cx="12192000" cy="6858000"/>
          </a:xfrm>
        </p:spPr>
        <p:txBody>
          <a:bodyPr>
            <a:normAutofit/>
          </a:bodyPr>
          <a:lstStyle/>
          <a:p>
            <a:pPr>
              <a:lnSpc>
                <a:spcPct val="150000"/>
              </a:lnSpc>
            </a:pPr>
            <a:r>
              <a:rPr lang="en-US" b="0" i="0" dirty="0">
                <a:solidFill>
                  <a:srgbClr val="4D5968"/>
                </a:solidFill>
                <a:effectLst/>
                <a:latin typeface="Aharoni" panose="02010803020104030203" pitchFamily="2" charset="-79"/>
                <a:cs typeface="Aharoni" panose="02010803020104030203" pitchFamily="2" charset="-79"/>
              </a:rPr>
              <a:t>Designing a model is an important phase and is a multi-process.</a:t>
            </a:r>
          </a:p>
          <a:p>
            <a:pPr>
              <a:lnSpc>
                <a:spcPct val="150000"/>
              </a:lnSpc>
            </a:pPr>
            <a:r>
              <a:rPr lang="en-US" b="0" i="0" dirty="0">
                <a:solidFill>
                  <a:srgbClr val="4D5968"/>
                </a:solidFill>
                <a:effectLst/>
                <a:latin typeface="Aharoni" panose="02010803020104030203" pitchFamily="2" charset="-79"/>
                <a:cs typeface="Aharoni" panose="02010803020104030203" pitchFamily="2" charset="-79"/>
              </a:rPr>
              <a:t>It is mainly classified into four categories.</a:t>
            </a:r>
            <a:endParaRPr lang="en-US" b="1" i="0" dirty="0">
              <a:solidFill>
                <a:srgbClr val="4D5968"/>
              </a:solidFill>
              <a:effectLst/>
              <a:latin typeface="Aharoni" panose="02010803020104030203" pitchFamily="2" charset="-79"/>
              <a:cs typeface="Aharoni" panose="02010803020104030203" pitchFamily="2" charset="-79"/>
            </a:endParaRPr>
          </a:p>
          <a:p>
            <a:pPr>
              <a:lnSpc>
                <a:spcPct val="150000"/>
              </a:lnSpc>
              <a:buFont typeface="Wingdings" panose="05000000000000000000" pitchFamily="2" charset="2"/>
              <a:buChar char="Ø"/>
            </a:pPr>
            <a:r>
              <a:rPr lang="en-US" b="1" i="0" dirty="0">
                <a:solidFill>
                  <a:srgbClr val="FF0000"/>
                </a:solidFill>
                <a:effectLst/>
                <a:latin typeface="Aharoni" panose="02010803020104030203" pitchFamily="2" charset="-79"/>
                <a:cs typeface="Aharoni" panose="02010803020104030203" pitchFamily="2" charset="-79"/>
              </a:rPr>
              <a:t>Data design:</a:t>
            </a:r>
            <a:r>
              <a:rPr lang="en-US" b="0" i="0" dirty="0">
                <a:solidFill>
                  <a:srgbClr val="4D5968"/>
                </a:solidFill>
                <a:effectLst/>
                <a:latin typeface="Aharoni" panose="02010803020104030203" pitchFamily="2" charset="-79"/>
                <a:cs typeface="Aharoni" panose="02010803020104030203" pitchFamily="2" charset="-79"/>
              </a:rPr>
              <a:t> It represents the data objects and their interrelationship in an entity-relationship diagram. </a:t>
            </a:r>
          </a:p>
          <a:p>
            <a:pPr>
              <a:lnSpc>
                <a:spcPct val="150000"/>
              </a:lnSpc>
              <a:buFont typeface="Wingdings" panose="05000000000000000000" pitchFamily="2" charset="2"/>
              <a:buChar char="Ø"/>
            </a:pPr>
            <a:r>
              <a:rPr lang="en-US" b="0" i="0" dirty="0">
                <a:solidFill>
                  <a:srgbClr val="4D5968"/>
                </a:solidFill>
                <a:effectLst/>
                <a:latin typeface="Aharoni" panose="02010803020104030203" pitchFamily="2" charset="-79"/>
                <a:cs typeface="Aharoni" panose="02010803020104030203" pitchFamily="2" charset="-79"/>
              </a:rPr>
              <a:t>Entity-relationship consists of information required for each entity or data objects as well as it shows the relationship between these objects. </a:t>
            </a:r>
          </a:p>
          <a:p>
            <a:pPr>
              <a:lnSpc>
                <a:spcPct val="150000"/>
              </a:lnSpc>
              <a:buFont typeface="Wingdings" panose="05000000000000000000" pitchFamily="2" charset="2"/>
              <a:buChar char="Ø"/>
            </a:pPr>
            <a:r>
              <a:rPr lang="en-US" b="0" i="0" dirty="0">
                <a:solidFill>
                  <a:srgbClr val="4D5968"/>
                </a:solidFill>
                <a:effectLst/>
                <a:latin typeface="Aharoni" panose="02010803020104030203" pitchFamily="2" charset="-79"/>
                <a:cs typeface="Aharoni" panose="02010803020104030203" pitchFamily="2" charset="-79"/>
              </a:rPr>
              <a:t>It shows three type of relationship – One to one, one to many, and many to many.</a:t>
            </a:r>
            <a:endParaRPr lang="en-US"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4289453716"/>
      </p:ext>
    </p:extLst>
  </p:cSld>
  <p:clrMapOvr>
    <a:masterClrMapping/>
  </p:clrMapOvr>
  <mc:AlternateContent xmlns:mc="http://schemas.openxmlformats.org/markup-compatibility/2006" xmlns:p14="http://schemas.microsoft.com/office/powerpoint/2010/main">
    <mc:Choice Requires="p14">
      <p:transition spd="slow" p14:dur="2000" advTm="221778"/>
    </mc:Choice>
    <mc:Fallback xmlns="">
      <p:transition spd="slow" advTm="22177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32327F5-3966-407E-A147-409D6AD07405}"/>
              </a:ext>
            </a:extLst>
          </p:cNvPr>
          <p:cNvSpPr>
            <a:spLocks noGrp="1"/>
          </p:cNvSpPr>
          <p:nvPr>
            <p:ph idx="1"/>
          </p:nvPr>
        </p:nvSpPr>
        <p:spPr>
          <a:xfrm>
            <a:off x="0" y="0"/>
            <a:ext cx="12192000" cy="6858000"/>
          </a:xfrm>
        </p:spPr>
        <p:txBody>
          <a:bodyPr>
            <a:normAutofit/>
          </a:bodyPr>
          <a:lstStyle/>
          <a:p>
            <a:pPr>
              <a:lnSpc>
                <a:spcPct val="150000"/>
              </a:lnSpc>
              <a:buFont typeface="Wingdings" panose="05000000000000000000" pitchFamily="2" charset="2"/>
              <a:buChar char="Ø"/>
            </a:pPr>
            <a:r>
              <a:rPr lang="en-US" sz="2400" b="1" i="0" dirty="0">
                <a:solidFill>
                  <a:srgbClr val="FF0000"/>
                </a:solidFill>
                <a:effectLst/>
                <a:latin typeface="Aharoni" panose="02010803020104030203" pitchFamily="2" charset="-79"/>
                <a:cs typeface="Aharoni" panose="02010803020104030203" pitchFamily="2" charset="-79"/>
              </a:rPr>
              <a:t>Architectural design:</a:t>
            </a:r>
            <a:r>
              <a:rPr lang="en-US" sz="2400" b="0" i="0" dirty="0">
                <a:solidFill>
                  <a:srgbClr val="FF0000"/>
                </a:solidFill>
                <a:effectLst/>
                <a:latin typeface="Aharoni" panose="02010803020104030203" pitchFamily="2" charset="-79"/>
                <a:cs typeface="Aharoni" panose="02010803020104030203" pitchFamily="2" charset="-79"/>
              </a:rPr>
              <a:t> </a:t>
            </a:r>
            <a:r>
              <a:rPr lang="en-US" sz="2400" b="0" i="0" dirty="0">
                <a:solidFill>
                  <a:srgbClr val="4D5968"/>
                </a:solidFill>
                <a:effectLst/>
                <a:latin typeface="Aharoni" panose="02010803020104030203" pitchFamily="2" charset="-79"/>
                <a:cs typeface="Aharoni" panose="02010803020104030203" pitchFamily="2" charset="-79"/>
              </a:rPr>
              <a:t>It defines the relationship between major structural elements of the software. </a:t>
            </a:r>
          </a:p>
          <a:p>
            <a:pPr>
              <a:lnSpc>
                <a:spcPct val="150000"/>
              </a:lnSpc>
              <a:buFont typeface="Wingdings" panose="05000000000000000000" pitchFamily="2" charset="2"/>
              <a:buChar char="Ø"/>
            </a:pPr>
            <a:r>
              <a:rPr lang="en-US" sz="2400" b="0" i="0" dirty="0">
                <a:solidFill>
                  <a:srgbClr val="4D5968"/>
                </a:solidFill>
                <a:effectLst/>
                <a:latin typeface="Aharoni" panose="02010803020104030203" pitchFamily="2" charset="-79"/>
                <a:cs typeface="Aharoni" panose="02010803020104030203" pitchFamily="2" charset="-79"/>
              </a:rPr>
              <a:t>It is about decomposing the system into interacting components. </a:t>
            </a:r>
          </a:p>
          <a:p>
            <a:pPr>
              <a:lnSpc>
                <a:spcPct val="150000"/>
              </a:lnSpc>
              <a:buFont typeface="Wingdings" panose="05000000000000000000" pitchFamily="2" charset="2"/>
              <a:buChar char="Ø"/>
            </a:pPr>
            <a:r>
              <a:rPr lang="en-US" sz="2400" b="0" i="0" dirty="0">
                <a:solidFill>
                  <a:srgbClr val="4D5968"/>
                </a:solidFill>
                <a:effectLst/>
                <a:latin typeface="Aharoni" panose="02010803020104030203" pitchFamily="2" charset="-79"/>
                <a:cs typeface="Aharoni" panose="02010803020104030203" pitchFamily="2" charset="-79"/>
              </a:rPr>
              <a:t>It is expressed as a block diagram defining an overview of the system structure – features of the components and how these components communicate with each other to share data.</a:t>
            </a:r>
          </a:p>
          <a:p>
            <a:pPr>
              <a:lnSpc>
                <a:spcPct val="150000"/>
              </a:lnSpc>
              <a:buFont typeface="Wingdings" panose="05000000000000000000" pitchFamily="2" charset="2"/>
              <a:buChar char="Ø"/>
            </a:pPr>
            <a:r>
              <a:rPr lang="en-US" sz="2400" b="0" i="0" dirty="0">
                <a:solidFill>
                  <a:srgbClr val="4D5968"/>
                </a:solidFill>
                <a:effectLst/>
                <a:latin typeface="Aharoni" panose="02010803020104030203" pitchFamily="2" charset="-79"/>
                <a:cs typeface="Aharoni" panose="02010803020104030203" pitchFamily="2" charset="-79"/>
              </a:rPr>
              <a:t> It defines the structure and properties of the component that are involved in the system and also the inter-relationship among these components.</a:t>
            </a:r>
          </a:p>
          <a:p>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934783108"/>
      </p:ext>
    </p:extLst>
  </p:cSld>
  <p:clrMapOvr>
    <a:masterClrMapping/>
  </p:clrMapOvr>
  <mc:AlternateContent xmlns:mc="http://schemas.openxmlformats.org/markup-compatibility/2006" xmlns:p14="http://schemas.microsoft.com/office/powerpoint/2010/main">
    <mc:Choice Requires="p14">
      <p:transition spd="slow" p14:dur="2000" advTm="157167"/>
    </mc:Choice>
    <mc:Fallback xmlns="">
      <p:transition spd="slow" advTm="15716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7ECD9CA-7492-4E08-A6EA-F81CBB3B21B8}"/>
              </a:ext>
            </a:extLst>
          </p:cNvPr>
          <p:cNvSpPr>
            <a:spLocks noGrp="1"/>
          </p:cNvSpPr>
          <p:nvPr>
            <p:ph idx="1"/>
          </p:nvPr>
        </p:nvSpPr>
        <p:spPr>
          <a:xfrm>
            <a:off x="0" y="0"/>
            <a:ext cx="12192000" cy="6858000"/>
          </a:xfrm>
        </p:spPr>
        <p:txBody>
          <a:bodyPr>
            <a:normAutofit/>
          </a:bodyPr>
          <a:lstStyle/>
          <a:p>
            <a:pPr algn="just">
              <a:lnSpc>
                <a:spcPct val="150000"/>
              </a:lnSpc>
              <a:buFont typeface="Wingdings" panose="05000000000000000000" pitchFamily="2" charset="2"/>
              <a:buChar char="Ø"/>
            </a:pPr>
            <a:r>
              <a:rPr lang="en-US" sz="2400" b="1" i="0" dirty="0">
                <a:solidFill>
                  <a:srgbClr val="FF0000"/>
                </a:solidFill>
                <a:effectLst/>
                <a:latin typeface="Aharoni" panose="02010803020104030203" pitchFamily="2" charset="-79"/>
                <a:cs typeface="Aharoni" panose="02010803020104030203" pitchFamily="2" charset="-79"/>
              </a:rPr>
              <a:t>User Interfaces design:</a:t>
            </a:r>
            <a:r>
              <a:rPr lang="en-US" sz="2400" b="0" i="0" dirty="0">
                <a:solidFill>
                  <a:srgbClr val="FF0000"/>
                </a:solidFill>
                <a:effectLst/>
                <a:latin typeface="Aharoni" panose="02010803020104030203" pitchFamily="2" charset="-79"/>
                <a:cs typeface="Aharoni" panose="02010803020104030203" pitchFamily="2" charset="-79"/>
              </a:rPr>
              <a:t> </a:t>
            </a:r>
            <a:r>
              <a:rPr lang="en-US" sz="2400" b="0" i="0" dirty="0">
                <a:solidFill>
                  <a:srgbClr val="4D5968"/>
                </a:solidFill>
                <a:effectLst/>
                <a:latin typeface="Aharoni" panose="02010803020104030203" pitchFamily="2" charset="-79"/>
                <a:cs typeface="Aharoni" panose="02010803020104030203" pitchFamily="2" charset="-79"/>
              </a:rPr>
              <a:t>It represents how the Software communicates with the user i.e. the behavior of the system. </a:t>
            </a:r>
          </a:p>
          <a:p>
            <a:pPr algn="just">
              <a:lnSpc>
                <a:spcPct val="150000"/>
              </a:lnSpc>
              <a:buFont typeface="Wingdings" panose="05000000000000000000" pitchFamily="2" charset="2"/>
              <a:buChar char="Ø"/>
            </a:pPr>
            <a:r>
              <a:rPr lang="en-US" sz="2400" b="0" i="0" dirty="0">
                <a:solidFill>
                  <a:srgbClr val="4D5968"/>
                </a:solidFill>
                <a:effectLst/>
                <a:latin typeface="Aharoni" panose="02010803020104030203" pitchFamily="2" charset="-79"/>
                <a:cs typeface="Aharoni" panose="02010803020104030203" pitchFamily="2" charset="-79"/>
              </a:rPr>
              <a:t>It refers to the product where user interact with controls or displays of the product. For example, Military, vehicles, aircraft, audio equipment, computer peripherals are the areas where user interface design is implemented. </a:t>
            </a:r>
          </a:p>
          <a:p>
            <a:pPr algn="just">
              <a:lnSpc>
                <a:spcPct val="150000"/>
              </a:lnSpc>
              <a:buFont typeface="Wingdings" panose="05000000000000000000" pitchFamily="2" charset="2"/>
              <a:buChar char="Ø"/>
            </a:pPr>
            <a:r>
              <a:rPr lang="en-US" sz="2400" b="0" i="0" dirty="0">
                <a:solidFill>
                  <a:srgbClr val="4D5968"/>
                </a:solidFill>
                <a:effectLst/>
                <a:latin typeface="Aharoni" panose="02010803020104030203" pitchFamily="2" charset="-79"/>
                <a:cs typeface="Aharoni" panose="02010803020104030203" pitchFamily="2" charset="-79"/>
              </a:rPr>
              <a:t>UI design becomes efficient only after performing usability testing. </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920355640"/>
      </p:ext>
    </p:extLst>
  </p:cSld>
  <p:clrMapOvr>
    <a:masterClrMapping/>
  </p:clrMapOvr>
  <mc:AlternateContent xmlns:mc="http://schemas.openxmlformats.org/markup-compatibility/2006" xmlns:p14="http://schemas.microsoft.com/office/powerpoint/2010/main">
    <mc:Choice Requires="p14">
      <p:transition spd="slow" p14:dur="2000" advTm="126738"/>
    </mc:Choice>
    <mc:Fallback xmlns="">
      <p:transition spd="slow" advTm="12673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3D28C0-303D-4AE5-9F8D-654A5248FA3B}"/>
              </a:ext>
            </a:extLst>
          </p:cNvPr>
          <p:cNvSpPr>
            <a:spLocks noGrp="1"/>
          </p:cNvSpPr>
          <p:nvPr>
            <p:ph idx="1"/>
          </p:nvPr>
        </p:nvSpPr>
        <p:spPr>
          <a:xfrm>
            <a:off x="0" y="0"/>
            <a:ext cx="12192000" cy="6858000"/>
          </a:xfrm>
        </p:spPr>
        <p:txBody>
          <a:bodyPr>
            <a:normAutofit/>
          </a:bodyPr>
          <a:lstStyle/>
          <a:p>
            <a:pPr algn="just">
              <a:lnSpc>
                <a:spcPct val="150000"/>
              </a:lnSpc>
              <a:buFont typeface="Wingdings" panose="05000000000000000000" pitchFamily="2" charset="2"/>
              <a:buChar char="Ø"/>
            </a:pPr>
            <a:r>
              <a:rPr lang="en-US" sz="2400" b="1" i="0" dirty="0">
                <a:solidFill>
                  <a:srgbClr val="FF0000"/>
                </a:solidFill>
                <a:effectLst/>
                <a:latin typeface="Aharoni" panose="02010803020104030203" pitchFamily="2" charset="-79"/>
                <a:cs typeface="Aharoni" panose="02010803020104030203" pitchFamily="2" charset="-79"/>
              </a:rPr>
              <a:t>Component level design:</a:t>
            </a:r>
            <a:r>
              <a:rPr lang="en-US" sz="2400" b="0" i="0" dirty="0">
                <a:solidFill>
                  <a:srgbClr val="FF0000"/>
                </a:solidFill>
                <a:effectLst/>
                <a:latin typeface="Aharoni" panose="02010803020104030203" pitchFamily="2" charset="-79"/>
                <a:cs typeface="Aharoni" panose="02010803020104030203" pitchFamily="2" charset="-79"/>
              </a:rPr>
              <a:t> </a:t>
            </a:r>
            <a:r>
              <a:rPr lang="en-US" sz="2400" b="0" i="0" dirty="0">
                <a:solidFill>
                  <a:srgbClr val="4D5968"/>
                </a:solidFill>
                <a:effectLst/>
                <a:latin typeface="Aharoni" panose="02010803020104030203" pitchFamily="2" charset="-79"/>
                <a:cs typeface="Aharoni" panose="02010803020104030203" pitchFamily="2" charset="-79"/>
              </a:rPr>
              <a:t>It transforms the structural elements of the software architecture into a procedural description of software components. </a:t>
            </a:r>
          </a:p>
          <a:p>
            <a:pPr algn="just">
              <a:lnSpc>
                <a:spcPct val="150000"/>
              </a:lnSpc>
              <a:buFont typeface="Wingdings" panose="05000000000000000000" pitchFamily="2" charset="2"/>
              <a:buChar char="Ø"/>
            </a:pPr>
            <a:r>
              <a:rPr lang="en-US" sz="2400" b="0" i="0" dirty="0">
                <a:solidFill>
                  <a:srgbClr val="4D5968"/>
                </a:solidFill>
                <a:effectLst/>
                <a:latin typeface="Aharoni" panose="02010803020104030203" pitchFamily="2" charset="-79"/>
                <a:cs typeface="Aharoni" panose="02010803020104030203" pitchFamily="2" charset="-79"/>
              </a:rPr>
              <a:t>It is a perfect way to share a large amount of data. </a:t>
            </a:r>
          </a:p>
          <a:p>
            <a:pPr algn="just">
              <a:lnSpc>
                <a:spcPct val="150000"/>
              </a:lnSpc>
              <a:buFont typeface="Wingdings" panose="05000000000000000000" pitchFamily="2" charset="2"/>
              <a:buChar char="Ø"/>
            </a:pPr>
            <a:r>
              <a:rPr lang="en-US" sz="2400" b="0" i="0" dirty="0">
                <a:solidFill>
                  <a:srgbClr val="4D5968"/>
                </a:solidFill>
                <a:effectLst/>
                <a:latin typeface="Aharoni" panose="02010803020104030203" pitchFamily="2" charset="-79"/>
                <a:cs typeface="Aharoni" panose="02010803020104030203" pitchFamily="2" charset="-79"/>
              </a:rPr>
              <a:t>Components need not be concerned with how data is managed at a centralized level i.e. components need not worry about issues like backup and security of the data.</a:t>
            </a:r>
          </a:p>
          <a:p>
            <a:pPr marL="0" indent="0" algn="just">
              <a:lnSpc>
                <a:spcPct val="160000"/>
              </a:lnSpc>
              <a:buNone/>
            </a:pPr>
            <a:r>
              <a:rPr lang="en-US" sz="2400" b="0" i="0" dirty="0">
                <a:solidFill>
                  <a:srgbClr val="FF0000"/>
                </a:solidFill>
                <a:effectLst/>
                <a:latin typeface="Aharoni" panose="02010803020104030203" pitchFamily="2" charset="-79"/>
                <a:cs typeface="Aharoni" panose="02010803020104030203" pitchFamily="2" charset="-79"/>
              </a:rPr>
              <a:t>Coding, </a:t>
            </a:r>
            <a:r>
              <a:rPr lang="en-US" sz="2400" b="0" i="0" dirty="0">
                <a:solidFill>
                  <a:srgbClr val="002C43"/>
                </a:solidFill>
                <a:effectLst/>
                <a:latin typeface="Aharoni" panose="02010803020104030203" pitchFamily="2" charset="-79"/>
                <a:cs typeface="Aharoni" panose="02010803020104030203" pitchFamily="2" charset="-79"/>
              </a:rPr>
              <a:t>sometimes called </a:t>
            </a:r>
            <a:r>
              <a:rPr lang="en-US" sz="2400" b="0" i="0" dirty="0">
                <a:solidFill>
                  <a:srgbClr val="FF0000"/>
                </a:solidFill>
                <a:effectLst/>
                <a:latin typeface="Aharoni" panose="02010803020104030203" pitchFamily="2" charset="-79"/>
                <a:cs typeface="Aharoni" panose="02010803020104030203" pitchFamily="2" charset="-79"/>
              </a:rPr>
              <a:t>computer programming</a:t>
            </a:r>
            <a:r>
              <a:rPr lang="en-US" sz="2400" b="0" i="0" dirty="0">
                <a:solidFill>
                  <a:srgbClr val="002C43"/>
                </a:solidFill>
                <a:effectLst/>
                <a:latin typeface="Aharoni" panose="02010803020104030203" pitchFamily="2" charset="-79"/>
                <a:cs typeface="Aharoni" panose="02010803020104030203" pitchFamily="2" charset="-79"/>
              </a:rPr>
              <a:t>, is how we communicate with computers. Code tells a computer what actions to take, and writing code is like creating a set of instructions. By learning to write code, you can tell computers what to do or how to behave in a much faster way. This skill is essential in software development. </a:t>
            </a:r>
            <a:endParaRPr lang="en-US" sz="2400" b="0" i="0" dirty="0">
              <a:solidFill>
                <a:srgbClr val="4D5968"/>
              </a:solidFill>
              <a:effectLst/>
              <a:latin typeface="Aharoni" panose="02010803020104030203" pitchFamily="2" charset="-79"/>
              <a:cs typeface="Aharoni" panose="02010803020104030203" pitchFamily="2" charset="-79"/>
            </a:endParaRPr>
          </a:p>
          <a:p>
            <a:endParaRPr lang="en-US" dirty="0"/>
          </a:p>
        </p:txBody>
      </p:sp>
    </p:spTree>
    <p:extLst>
      <p:ext uri="{BB962C8B-B14F-4D97-AF65-F5344CB8AC3E}">
        <p14:creationId xmlns:p14="http://schemas.microsoft.com/office/powerpoint/2010/main" val="4172111235"/>
      </p:ext>
    </p:extLst>
  </p:cSld>
  <p:clrMapOvr>
    <a:masterClrMapping/>
  </p:clrMapOvr>
  <mc:AlternateContent xmlns:mc="http://schemas.openxmlformats.org/markup-compatibility/2006" xmlns:p14="http://schemas.microsoft.com/office/powerpoint/2010/main">
    <mc:Choice Requires="p14">
      <p:transition spd="slow" p14:dur="2000" advTm="92261"/>
    </mc:Choice>
    <mc:Fallback xmlns="">
      <p:transition spd="slow" advTm="9226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B4B343-5529-48CE-91E6-E9F015DF8412}"/>
              </a:ext>
            </a:extLst>
          </p:cNvPr>
          <p:cNvSpPr>
            <a:spLocks noGrp="1"/>
          </p:cNvSpPr>
          <p:nvPr>
            <p:ph idx="1"/>
          </p:nvPr>
        </p:nvSpPr>
        <p:spPr>
          <a:xfrm>
            <a:off x="0" y="0"/>
            <a:ext cx="12192000" cy="6858000"/>
          </a:xfrm>
        </p:spPr>
        <p:txBody>
          <a:bodyPr/>
          <a:lstStyle/>
          <a:p>
            <a:pPr marL="0" marR="0" indent="0">
              <a:lnSpc>
                <a:spcPct val="150000"/>
              </a:lnSpc>
              <a:spcBef>
                <a:spcPts val="2400"/>
              </a:spcBef>
              <a:spcAft>
                <a:spcPts val="0"/>
              </a:spcAft>
              <a:buNone/>
            </a:pPr>
            <a:r>
              <a:rPr lang="en-US" sz="2400" spc="-5"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Note:</a:t>
            </a:r>
          </a:p>
          <a:p>
            <a:pPr marL="0" marR="0" indent="0">
              <a:lnSpc>
                <a:spcPct val="150000"/>
              </a:lnSpc>
              <a:spcBef>
                <a:spcPts val="2400"/>
              </a:spcBef>
              <a:spcAft>
                <a:spcPts val="0"/>
              </a:spcAft>
              <a:buNone/>
            </a:pPr>
            <a:r>
              <a:rPr lang="en-US" sz="2400" spc="-5" dirty="0">
                <a:solidFill>
                  <a:srgbClr val="292929"/>
                </a:solidFill>
                <a:latin typeface="Aharoni" panose="02010803020104030203" pitchFamily="2" charset="-79"/>
                <a:ea typeface="Times New Roman" panose="02020603050405020304" pitchFamily="18" charset="0"/>
                <a:cs typeface="Aharoni" panose="02010803020104030203" pitchFamily="2" charset="-79"/>
              </a:rPr>
              <a:t>In most cases </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domain model is illustrated with a set of class diagrams shows the following aspects: </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R="0" lvl="0">
              <a:lnSpc>
                <a:spcPct val="150000"/>
              </a:lnSpc>
              <a:spcBef>
                <a:spcPts val="2400"/>
              </a:spcBef>
              <a:spcAft>
                <a:spcPts val="0"/>
              </a:spcAft>
              <a:buSzPts val="1000"/>
              <a:buFont typeface="Wingdings" panose="05000000000000000000" pitchFamily="2" charset="2"/>
              <a:buChar char="Ø"/>
              <a:tabLst>
                <a:tab pos="457200" algn="l"/>
              </a:tabLst>
            </a:pPr>
            <a:r>
              <a:rPr lang="en-US"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domain objects or conceptual classes</a:t>
            </a:r>
            <a:endParaRPr lang="en-US" dirty="0">
              <a:effectLst/>
              <a:latin typeface="Aharoni" panose="02010803020104030203" pitchFamily="2" charset="-79"/>
              <a:ea typeface="Calibri" panose="020F0502020204030204" pitchFamily="34" charset="0"/>
              <a:cs typeface="Aharoni" panose="02010803020104030203" pitchFamily="2" charset="-79"/>
            </a:endParaRPr>
          </a:p>
          <a:p>
            <a:pPr marR="0" lvl="0">
              <a:lnSpc>
                <a:spcPct val="150000"/>
              </a:lnSpc>
              <a:spcBef>
                <a:spcPts val="1260"/>
              </a:spcBef>
              <a:spcAft>
                <a:spcPts val="0"/>
              </a:spcAft>
              <a:buSzPts val="1000"/>
              <a:buFont typeface="Wingdings" panose="05000000000000000000" pitchFamily="2" charset="2"/>
              <a:buChar char="Ø"/>
              <a:tabLst>
                <a:tab pos="457200" algn="l"/>
              </a:tabLst>
            </a:pPr>
            <a:r>
              <a:rPr lang="en-US"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associations between conceptual classes</a:t>
            </a:r>
            <a:endParaRPr lang="en-US" dirty="0">
              <a:effectLst/>
              <a:latin typeface="Aharoni" panose="02010803020104030203" pitchFamily="2" charset="-79"/>
              <a:ea typeface="Calibri" panose="020F0502020204030204" pitchFamily="34" charset="0"/>
              <a:cs typeface="Aharoni" panose="02010803020104030203" pitchFamily="2" charset="-79"/>
            </a:endParaRPr>
          </a:p>
          <a:p>
            <a:pPr marR="0" lvl="0">
              <a:lnSpc>
                <a:spcPct val="150000"/>
              </a:lnSpc>
              <a:spcBef>
                <a:spcPts val="1260"/>
              </a:spcBef>
              <a:spcAft>
                <a:spcPts val="0"/>
              </a:spcAft>
              <a:buSzPts val="1000"/>
              <a:buFont typeface="Wingdings" panose="05000000000000000000" pitchFamily="2" charset="2"/>
              <a:buChar char="Ø"/>
              <a:tabLst>
                <a:tab pos="457200" algn="l"/>
              </a:tabLst>
            </a:pPr>
            <a:r>
              <a:rPr lang="en-US"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attributes of conceptual classes</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0" indent="0">
              <a:buNone/>
            </a:pPr>
            <a:endParaRPr lang="en-US" dirty="0"/>
          </a:p>
        </p:txBody>
      </p:sp>
    </p:spTree>
    <p:extLst>
      <p:ext uri="{BB962C8B-B14F-4D97-AF65-F5344CB8AC3E}">
        <p14:creationId xmlns:p14="http://schemas.microsoft.com/office/powerpoint/2010/main" val="1770947582"/>
      </p:ext>
    </p:extLst>
  </p:cSld>
  <p:clrMapOvr>
    <a:masterClrMapping/>
  </p:clrMapOvr>
  <mc:AlternateContent xmlns:mc="http://schemas.openxmlformats.org/markup-compatibility/2006" xmlns:p14="http://schemas.microsoft.com/office/powerpoint/2010/main">
    <mc:Choice Requires="p14">
      <p:transition spd="slow" p14:dur="2000" advTm="47385"/>
    </mc:Choice>
    <mc:Fallback xmlns="">
      <p:transition spd="slow" advTm="4738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B4B343-5529-48CE-91E6-E9F015DF8412}"/>
              </a:ext>
            </a:extLst>
          </p:cNvPr>
          <p:cNvSpPr>
            <a:spLocks noGrp="1"/>
          </p:cNvSpPr>
          <p:nvPr>
            <p:ph idx="1"/>
          </p:nvPr>
        </p:nvSpPr>
        <p:spPr>
          <a:xfrm>
            <a:off x="0" y="0"/>
            <a:ext cx="12192000" cy="6858000"/>
          </a:xfrm>
        </p:spPr>
        <p:txBody>
          <a:bodyPr>
            <a:normAutofit/>
          </a:bodyPr>
          <a:lstStyle/>
          <a:p>
            <a:pPr algn="just">
              <a:lnSpc>
                <a:spcPct val="150000"/>
              </a:lnSpc>
              <a:buFont typeface="Arial" panose="020B0604020202020204" pitchFamily="34" charset="0"/>
              <a:buChar char="•"/>
            </a:pPr>
            <a:r>
              <a:rPr lang="en-US" sz="2400" b="1" i="0" dirty="0">
                <a:solidFill>
                  <a:srgbClr val="FF0000"/>
                </a:solidFill>
                <a:effectLst/>
                <a:latin typeface="Aharoni" panose="02010803020104030203" pitchFamily="2" charset="-79"/>
                <a:cs typeface="Aharoni" panose="02010803020104030203" pitchFamily="2" charset="-79"/>
              </a:rPr>
              <a:t>Domain Objects.</a:t>
            </a:r>
            <a:r>
              <a:rPr lang="en-US" sz="2400" b="0" i="0" dirty="0">
                <a:solidFill>
                  <a:srgbClr val="FF0000"/>
                </a:solidFill>
                <a:effectLst/>
                <a:latin typeface="Aharoni" panose="02010803020104030203" pitchFamily="2" charset="-79"/>
                <a:cs typeface="Aharoni" panose="02010803020104030203" pitchFamily="2" charset="-79"/>
              </a:rPr>
              <a:t> </a:t>
            </a:r>
            <a:r>
              <a:rPr lang="en-US" sz="2400" dirty="0">
                <a:solidFill>
                  <a:srgbClr val="232629"/>
                </a:solidFill>
                <a:latin typeface="Aharoni" panose="02010803020104030203" pitchFamily="2" charset="-79"/>
                <a:cs typeface="Aharoni" panose="02010803020104030203" pitchFamily="2" charset="-79"/>
              </a:rPr>
              <a:t>They are o</a:t>
            </a:r>
            <a:r>
              <a:rPr lang="en-US" sz="2400" b="0" i="0" dirty="0">
                <a:solidFill>
                  <a:srgbClr val="232629"/>
                </a:solidFill>
                <a:effectLst/>
                <a:latin typeface="Aharoni" panose="02010803020104030203" pitchFamily="2" charset="-79"/>
                <a:cs typeface="Aharoni" panose="02010803020104030203" pitchFamily="2" charset="-79"/>
              </a:rPr>
              <a:t>bjects from the business specific area that represent something meaningful to the domain expert. Domain objects are mostly represented by entities and value objects.</a:t>
            </a:r>
          </a:p>
          <a:p>
            <a:pPr algn="just">
              <a:lnSpc>
                <a:spcPct val="150000"/>
              </a:lnSpc>
              <a:buFont typeface="Arial" panose="020B0604020202020204" pitchFamily="34" charset="0"/>
              <a:buChar char="•"/>
            </a:pPr>
            <a:r>
              <a:rPr lang="en-US" sz="2400" b="0" i="0" dirty="0">
                <a:solidFill>
                  <a:srgbClr val="000000"/>
                </a:solidFill>
                <a:effectLst/>
                <a:latin typeface="Aharoni" panose="02010803020104030203" pitchFamily="2" charset="-79"/>
                <a:cs typeface="Aharoni" panose="02010803020104030203" pitchFamily="2" charset="-79"/>
              </a:rPr>
              <a:t>A domain object is a logical container of purely domain information, usually represents a logical entity in the problem domain space .</a:t>
            </a:r>
          </a:p>
          <a:p>
            <a:pPr algn="just">
              <a:lnSpc>
                <a:spcPct val="150000"/>
              </a:lnSpc>
            </a:pPr>
            <a:r>
              <a:rPr lang="en-US" sz="2400" dirty="0">
                <a:solidFill>
                  <a:srgbClr val="000000"/>
                </a:solidFill>
                <a:latin typeface="Aharoni" panose="02010803020104030203" pitchFamily="2" charset="-79"/>
                <a:cs typeface="Aharoni" panose="02010803020104030203" pitchFamily="2" charset="-79"/>
              </a:rPr>
              <a:t>D</a:t>
            </a:r>
            <a:r>
              <a:rPr lang="en-US" sz="2400" b="0" i="0" dirty="0">
                <a:solidFill>
                  <a:srgbClr val="000000"/>
                </a:solidFill>
                <a:effectLst/>
                <a:latin typeface="Aharoni" panose="02010803020104030203" pitchFamily="2" charset="-79"/>
                <a:cs typeface="Aharoni" panose="02010803020104030203" pitchFamily="2" charset="-79"/>
              </a:rPr>
              <a:t>omain objects should be in a position to recognize which [of their] references indicate aggregation ( clustering related information) and which ones indicate association (relation)</a:t>
            </a:r>
          </a:p>
          <a:p>
            <a:pPr marL="0" indent="0" algn="just">
              <a:lnSpc>
                <a:spcPct val="150000"/>
              </a:lnSpc>
              <a:buNone/>
            </a:pP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954403673"/>
      </p:ext>
    </p:extLst>
  </p:cSld>
  <p:clrMapOvr>
    <a:masterClrMapping/>
  </p:clrMapOvr>
  <mc:AlternateContent xmlns:mc="http://schemas.openxmlformats.org/markup-compatibility/2006" xmlns:p14="http://schemas.microsoft.com/office/powerpoint/2010/main">
    <mc:Choice Requires="p14">
      <p:transition spd="slow" p14:dur="2000" advTm="80145"/>
    </mc:Choice>
    <mc:Fallback xmlns="">
      <p:transition spd="slow" advTm="8014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88C616E-1D7B-4A4E-B3A9-9B95E47DF6E2}"/>
              </a:ext>
            </a:extLst>
          </p:cNvPr>
          <p:cNvSpPr>
            <a:spLocks noGrp="1"/>
          </p:cNvSpPr>
          <p:nvPr>
            <p:ph idx="1"/>
          </p:nvPr>
        </p:nvSpPr>
        <p:spPr>
          <a:xfrm>
            <a:off x="0" y="0"/>
            <a:ext cx="11353800" cy="6858000"/>
          </a:xfrm>
        </p:spPr>
        <p:txBody>
          <a:bodyPr>
            <a:normAutofit/>
          </a:bodyPr>
          <a:lstStyle/>
          <a:p>
            <a:pPr marL="0" indent="0" algn="l">
              <a:lnSpc>
                <a:spcPct val="150000"/>
              </a:lnSpc>
              <a:buNone/>
            </a:pPr>
            <a:r>
              <a:rPr lang="en-US" b="0" i="0" dirty="0">
                <a:solidFill>
                  <a:srgbClr val="FF0000"/>
                </a:solidFill>
                <a:effectLst/>
                <a:latin typeface="Aharoni" panose="02010803020104030203" pitchFamily="2" charset="-79"/>
                <a:cs typeface="Aharoni" panose="02010803020104030203" pitchFamily="2" charset="-79"/>
              </a:rPr>
              <a:t>What domain objects should do?</a:t>
            </a:r>
          </a:p>
          <a:p>
            <a:pPr algn="l">
              <a:lnSpc>
                <a:spcPct val="150000"/>
              </a:lnSpc>
              <a:buFont typeface="Wingdings" panose="05000000000000000000" pitchFamily="2" charset="2"/>
              <a:buChar char="Ø"/>
            </a:pPr>
            <a:r>
              <a:rPr lang="en-US" b="0" i="0" dirty="0">
                <a:solidFill>
                  <a:srgbClr val="000000"/>
                </a:solidFill>
                <a:effectLst/>
                <a:latin typeface="Aharoni" panose="02010803020104030203" pitchFamily="2" charset="-79"/>
                <a:cs typeface="Aharoni" panose="02010803020104030203" pitchFamily="2" charset="-79"/>
              </a:rPr>
              <a:t>maintain business logic</a:t>
            </a:r>
          </a:p>
          <a:p>
            <a:pPr algn="l">
              <a:lnSpc>
                <a:spcPct val="150000"/>
              </a:lnSpc>
              <a:buFont typeface="Wingdings" panose="05000000000000000000" pitchFamily="2" charset="2"/>
              <a:buChar char="Ø"/>
            </a:pPr>
            <a:r>
              <a:rPr lang="en-US" b="0" i="0" dirty="0">
                <a:solidFill>
                  <a:srgbClr val="000000"/>
                </a:solidFill>
                <a:effectLst/>
                <a:latin typeface="Aharoni" panose="02010803020104030203" pitchFamily="2" charset="-79"/>
                <a:cs typeface="Aharoni" panose="02010803020104030203" pitchFamily="2" charset="-79"/>
              </a:rPr>
              <a:t>compare themselves to other domain objects of the same type</a:t>
            </a:r>
          </a:p>
          <a:p>
            <a:pPr algn="l">
              <a:lnSpc>
                <a:spcPct val="150000"/>
              </a:lnSpc>
              <a:buFont typeface="Wingdings" panose="05000000000000000000" pitchFamily="2" charset="2"/>
              <a:buChar char="Ø"/>
            </a:pPr>
            <a:r>
              <a:rPr lang="en-US" b="0" i="0" dirty="0">
                <a:solidFill>
                  <a:srgbClr val="000000"/>
                </a:solidFill>
                <a:effectLst/>
                <a:latin typeface="Aharoni" panose="02010803020104030203" pitchFamily="2" charset="-79"/>
                <a:cs typeface="Aharoni" panose="02010803020104030203" pitchFamily="2" charset="-79"/>
              </a:rPr>
              <a:t>facilitate other objects that choose to print or display them</a:t>
            </a:r>
          </a:p>
          <a:p>
            <a:pPr algn="l">
              <a:lnSpc>
                <a:spcPct val="150000"/>
              </a:lnSpc>
              <a:buFont typeface="Wingdings" panose="05000000000000000000" pitchFamily="2" charset="2"/>
              <a:buChar char="Ø"/>
            </a:pPr>
            <a:r>
              <a:rPr lang="en-US" b="0" i="0" dirty="0">
                <a:solidFill>
                  <a:srgbClr val="000000"/>
                </a:solidFill>
                <a:effectLst/>
                <a:latin typeface="Aharoni" panose="02010803020104030203" pitchFamily="2" charset="-79"/>
                <a:cs typeface="Aharoni" panose="02010803020104030203" pitchFamily="2" charset="-79"/>
              </a:rPr>
              <a:t>conduct tests on their domain information"</a:t>
            </a:r>
          </a:p>
        </p:txBody>
      </p:sp>
    </p:spTree>
    <p:extLst>
      <p:ext uri="{BB962C8B-B14F-4D97-AF65-F5344CB8AC3E}">
        <p14:creationId xmlns:p14="http://schemas.microsoft.com/office/powerpoint/2010/main" val="1631431984"/>
      </p:ext>
    </p:extLst>
  </p:cSld>
  <p:clrMapOvr>
    <a:masterClrMapping/>
  </p:clrMapOvr>
  <mc:AlternateContent xmlns:mc="http://schemas.openxmlformats.org/markup-compatibility/2006" xmlns:p14="http://schemas.microsoft.com/office/powerpoint/2010/main">
    <mc:Choice Requires="p14">
      <p:transition spd="slow" p14:dur="2000" advTm="31958"/>
    </mc:Choice>
    <mc:Fallback xmlns="">
      <p:transition spd="slow" advTm="3195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B4B343-5529-48CE-91E6-E9F015DF8412}"/>
              </a:ext>
            </a:extLst>
          </p:cNvPr>
          <p:cNvSpPr>
            <a:spLocks noGrp="1"/>
          </p:cNvSpPr>
          <p:nvPr>
            <p:ph idx="1"/>
          </p:nvPr>
        </p:nvSpPr>
        <p:spPr>
          <a:xfrm>
            <a:off x="0" y="0"/>
            <a:ext cx="12192000" cy="6858000"/>
          </a:xfrm>
        </p:spPr>
        <p:txBody>
          <a:bodyPr/>
          <a:lstStyle/>
          <a:p>
            <a:pPr marL="0" marR="0" indent="0" algn="just">
              <a:lnSpc>
                <a:spcPct val="150000"/>
              </a:lnSpc>
              <a:spcBef>
                <a:spcPts val="0"/>
              </a:spcBef>
              <a:spcAft>
                <a:spcPts val="0"/>
              </a:spcAft>
              <a:buNone/>
            </a:pPr>
            <a:r>
              <a:rPr lang="en-US" b="0" i="1" dirty="0">
                <a:solidFill>
                  <a:srgbClr val="FF0000"/>
                </a:solidFill>
                <a:effectLst/>
                <a:latin typeface="Aharoni" panose="02010803020104030203" pitchFamily="2" charset="-79"/>
                <a:cs typeface="Aharoni" panose="02010803020104030203" pitchFamily="2" charset="-79"/>
              </a:rPr>
              <a:t>      Conceptual Classes</a:t>
            </a:r>
          </a:p>
          <a:p>
            <a:pPr marR="0" algn="l">
              <a:lnSpc>
                <a:spcPct val="150000"/>
              </a:lnSpc>
              <a:spcBef>
                <a:spcPts val="0"/>
              </a:spcBef>
              <a:spcAft>
                <a:spcPts val="0"/>
              </a:spcAft>
              <a:buFont typeface="Wingdings" panose="05000000000000000000" pitchFamily="2" charset="2"/>
              <a:buChar char="Ø"/>
            </a:pPr>
            <a:r>
              <a:rPr lang="en-US" b="0" i="0" dirty="0">
                <a:solidFill>
                  <a:srgbClr val="000000"/>
                </a:solidFill>
                <a:effectLst/>
                <a:latin typeface="Aharoni" panose="02010803020104030203" pitchFamily="2" charset="-79"/>
                <a:cs typeface="Aharoni" panose="02010803020104030203" pitchFamily="2" charset="-79"/>
              </a:rPr>
              <a:t> The domain model illustrates conceptual classes or vocabulary in the domain.</a:t>
            </a:r>
          </a:p>
          <a:p>
            <a:pPr marR="0" algn="l">
              <a:lnSpc>
                <a:spcPct val="150000"/>
              </a:lnSpc>
              <a:spcBef>
                <a:spcPts val="0"/>
              </a:spcBef>
              <a:spcAft>
                <a:spcPts val="0"/>
              </a:spcAft>
              <a:buFont typeface="Wingdings" panose="05000000000000000000" pitchFamily="2" charset="2"/>
              <a:buChar char="Ø"/>
            </a:pPr>
            <a:r>
              <a:rPr lang="en-US" b="0" i="0" dirty="0">
                <a:solidFill>
                  <a:srgbClr val="000000"/>
                </a:solidFill>
                <a:effectLst/>
                <a:latin typeface="Aharoni" panose="02010803020104030203" pitchFamily="2" charset="-79"/>
                <a:cs typeface="Aharoni" panose="02010803020104030203" pitchFamily="2" charset="-79"/>
              </a:rPr>
              <a:t> Informally: a conceptual class is an idea, thing, or object.</a:t>
            </a:r>
          </a:p>
          <a:p>
            <a:pPr marR="0" algn="l">
              <a:lnSpc>
                <a:spcPct val="150000"/>
              </a:lnSpc>
              <a:spcBef>
                <a:spcPts val="0"/>
              </a:spcBef>
              <a:spcAft>
                <a:spcPts val="0"/>
              </a:spcAft>
              <a:buFont typeface="Wingdings" panose="05000000000000000000" pitchFamily="2" charset="2"/>
              <a:buChar char="Ø"/>
            </a:pPr>
            <a:r>
              <a:rPr lang="en-US" b="0" i="0" dirty="0">
                <a:solidFill>
                  <a:srgbClr val="000000"/>
                </a:solidFill>
                <a:effectLst/>
                <a:latin typeface="Aharoni" panose="02010803020104030203" pitchFamily="2" charset="-79"/>
                <a:cs typeface="Aharoni" panose="02010803020104030203" pitchFamily="2" charset="-79"/>
              </a:rPr>
              <a:t>Formally: a conceptual class may be considered in terms of its symbol, intension, and extension</a:t>
            </a:r>
          </a:p>
          <a:p>
            <a:pPr marR="0" algn="l">
              <a:lnSpc>
                <a:spcPct val="150000"/>
              </a:lnSpc>
              <a:spcBef>
                <a:spcPts val="0"/>
              </a:spcBef>
              <a:spcAft>
                <a:spcPts val="0"/>
              </a:spcAft>
              <a:buFont typeface="Wingdings" panose="05000000000000000000" pitchFamily="2" charset="2"/>
              <a:buChar char="Ø"/>
            </a:pPr>
            <a:r>
              <a:rPr lang="en-US" b="0" i="0" dirty="0">
                <a:solidFill>
                  <a:srgbClr val="000000"/>
                </a:solidFill>
                <a:effectLst/>
                <a:latin typeface="Aharoni" panose="02010803020104030203" pitchFamily="2" charset="-79"/>
                <a:cs typeface="Aharoni" panose="02010803020104030203" pitchFamily="2" charset="-79"/>
              </a:rPr>
              <a:t> Symbol—words or images representing a conceptual class.</a:t>
            </a:r>
          </a:p>
          <a:p>
            <a:pPr marR="0" algn="l">
              <a:lnSpc>
                <a:spcPct val="150000"/>
              </a:lnSpc>
              <a:spcBef>
                <a:spcPts val="0"/>
              </a:spcBef>
              <a:spcAft>
                <a:spcPts val="0"/>
              </a:spcAft>
              <a:buFont typeface="Wingdings" panose="05000000000000000000" pitchFamily="2" charset="2"/>
              <a:buChar char="Ø"/>
            </a:pPr>
            <a:r>
              <a:rPr lang="en-US" b="0" i="0" dirty="0">
                <a:solidFill>
                  <a:srgbClr val="000000"/>
                </a:solidFill>
                <a:effectLst/>
                <a:latin typeface="Aharoni" panose="02010803020104030203" pitchFamily="2" charset="-79"/>
                <a:cs typeface="Aharoni" panose="02010803020104030203" pitchFamily="2" charset="-79"/>
              </a:rPr>
              <a:t> Intension—the definition of a conceptual class.</a:t>
            </a:r>
          </a:p>
          <a:p>
            <a:pPr marL="914400" marR="0" indent="-457200" algn="l">
              <a:spcBef>
                <a:spcPts val="0"/>
              </a:spcBef>
              <a:spcAft>
                <a:spcPts val="0"/>
              </a:spcAft>
              <a:buFont typeface="Wingdings" panose="05000000000000000000" pitchFamily="2" charset="2"/>
              <a:buChar char="Ø"/>
            </a:pPr>
            <a:endParaRPr lang="en-US" dirty="0"/>
          </a:p>
          <a:p>
            <a:pPr marL="457200" marR="0" indent="0" algn="l">
              <a:spcBef>
                <a:spcPts val="0"/>
              </a:spcBef>
              <a:spcAft>
                <a:spcPts val="0"/>
              </a:spcAft>
              <a:buNone/>
            </a:pPr>
            <a:endParaRPr lang="en-US" dirty="0"/>
          </a:p>
        </p:txBody>
      </p:sp>
    </p:spTree>
    <p:extLst>
      <p:ext uri="{BB962C8B-B14F-4D97-AF65-F5344CB8AC3E}">
        <p14:creationId xmlns:p14="http://schemas.microsoft.com/office/powerpoint/2010/main" val="4281598006"/>
      </p:ext>
    </p:extLst>
  </p:cSld>
  <p:clrMapOvr>
    <a:masterClrMapping/>
  </p:clrMapOvr>
  <mc:AlternateContent xmlns:mc="http://schemas.openxmlformats.org/markup-compatibility/2006" xmlns:p14="http://schemas.microsoft.com/office/powerpoint/2010/main">
    <mc:Choice Requires="p14">
      <p:transition spd="slow" p14:dur="2000" advTm="55504"/>
    </mc:Choice>
    <mc:Fallback xmlns="">
      <p:transition spd="slow" advTm="5550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A47E796-B256-4C71-B833-90A844F1040D}"/>
              </a:ext>
            </a:extLst>
          </p:cNvPr>
          <p:cNvSpPr>
            <a:spLocks noGrp="1"/>
          </p:cNvSpPr>
          <p:nvPr>
            <p:ph idx="1"/>
          </p:nvPr>
        </p:nvSpPr>
        <p:spPr>
          <a:xfrm>
            <a:off x="67159" y="274320"/>
            <a:ext cx="12057681" cy="6726264"/>
          </a:xfrm>
        </p:spPr>
        <p:txBody>
          <a:bodyPr/>
          <a:lstStyle/>
          <a:p>
            <a:pPr marL="914400" marR="0" indent="-457200" algn="just">
              <a:lnSpc>
                <a:spcPct val="150000"/>
              </a:lnSpc>
              <a:spcBef>
                <a:spcPts val="0"/>
              </a:spcBef>
              <a:spcAft>
                <a:spcPts val="0"/>
              </a:spcAft>
              <a:buFont typeface="Wingdings" panose="05000000000000000000" pitchFamily="2" charset="2"/>
              <a:buChar char="Ø"/>
            </a:pPr>
            <a:r>
              <a:rPr lang="en-US" b="0" dirty="0">
                <a:solidFill>
                  <a:srgbClr val="000000"/>
                </a:solidFill>
                <a:effectLst/>
                <a:latin typeface="Aharoni" panose="02010803020104030203" pitchFamily="2" charset="-79"/>
                <a:cs typeface="Aharoni" panose="02010803020104030203" pitchFamily="2" charset="-79"/>
              </a:rPr>
              <a:t>Extension—the set of examples to which the conceptual class applies</a:t>
            </a:r>
            <a:r>
              <a:rPr lang="en-US" dirty="0">
                <a:solidFill>
                  <a:srgbClr val="000000"/>
                </a:solidFill>
                <a:latin typeface="Aharoni" panose="02010803020104030203" pitchFamily="2" charset="-79"/>
                <a:cs typeface="Aharoni" panose="02010803020104030203" pitchFamily="2" charset="-79"/>
              </a:rPr>
              <a:t> </a:t>
            </a:r>
            <a:r>
              <a:rPr lang="en-US" b="0" dirty="0">
                <a:solidFill>
                  <a:srgbClr val="000000"/>
                </a:solidFill>
                <a:effectLst/>
                <a:latin typeface="Aharoni" panose="02010803020104030203" pitchFamily="2" charset="-79"/>
                <a:cs typeface="Aharoni" panose="02010803020104030203" pitchFamily="2" charset="-79"/>
              </a:rPr>
              <a:t>e.g., conceptual class for the event of a purchase transaction</a:t>
            </a:r>
          </a:p>
          <a:p>
            <a:pPr marL="914400" marR="0" indent="-457200" algn="just">
              <a:lnSpc>
                <a:spcPct val="150000"/>
              </a:lnSpc>
              <a:spcBef>
                <a:spcPts val="0"/>
              </a:spcBef>
              <a:spcAft>
                <a:spcPts val="0"/>
              </a:spcAft>
              <a:buFont typeface="Wingdings" panose="05000000000000000000" pitchFamily="2" charset="2"/>
              <a:buChar char="Ø"/>
            </a:pPr>
            <a:r>
              <a:rPr lang="en-US" b="0" dirty="0">
                <a:solidFill>
                  <a:srgbClr val="000000"/>
                </a:solidFill>
                <a:effectLst/>
                <a:latin typeface="Aharoni" panose="02010803020104030203" pitchFamily="2" charset="-79"/>
                <a:cs typeface="Aharoni" panose="02010803020104030203" pitchFamily="2" charset="-79"/>
              </a:rPr>
              <a:t>Name (Symbol) - Sale.</a:t>
            </a:r>
            <a:endParaRPr lang="en-US" dirty="0">
              <a:solidFill>
                <a:srgbClr val="000000"/>
              </a:solidFill>
              <a:latin typeface="Aharoni" panose="02010803020104030203" pitchFamily="2" charset="-79"/>
              <a:cs typeface="Aharoni" panose="02010803020104030203" pitchFamily="2" charset="-79"/>
            </a:endParaRPr>
          </a:p>
          <a:p>
            <a:pPr marL="914400" marR="0" indent="-457200" algn="just">
              <a:lnSpc>
                <a:spcPct val="150000"/>
              </a:lnSpc>
              <a:spcBef>
                <a:spcPts val="0"/>
              </a:spcBef>
              <a:spcAft>
                <a:spcPts val="0"/>
              </a:spcAft>
              <a:buFont typeface="Wingdings" panose="05000000000000000000" pitchFamily="2" charset="2"/>
              <a:buChar char="Ø"/>
            </a:pPr>
            <a:r>
              <a:rPr lang="en-US" b="0" dirty="0">
                <a:solidFill>
                  <a:srgbClr val="000000"/>
                </a:solidFill>
                <a:effectLst/>
                <a:latin typeface="Aharoni" panose="02010803020104030203" pitchFamily="2" charset="-79"/>
                <a:cs typeface="Aharoni" panose="02010803020104030203" pitchFamily="2" charset="-79"/>
              </a:rPr>
              <a:t>Intension of a Sale -</a:t>
            </a:r>
            <a:r>
              <a:rPr lang="en-US" b="1" dirty="0">
                <a:solidFill>
                  <a:srgbClr val="000000"/>
                </a:solidFill>
                <a:effectLst/>
                <a:latin typeface="Aharoni" panose="02010803020104030203" pitchFamily="2" charset="-79"/>
                <a:cs typeface="Aharoni" panose="02010803020104030203" pitchFamily="2" charset="-79"/>
              </a:rPr>
              <a:t> </a:t>
            </a:r>
            <a:r>
              <a:rPr lang="en-US" b="0" dirty="0">
                <a:solidFill>
                  <a:srgbClr val="000000"/>
                </a:solidFill>
                <a:effectLst/>
                <a:latin typeface="Aharoni" panose="02010803020104030203" pitchFamily="2" charset="-79"/>
                <a:cs typeface="Aharoni" panose="02010803020104030203" pitchFamily="2" charset="-79"/>
              </a:rPr>
              <a:t>“represents the event of a purchase transaction, and has a date and time.”</a:t>
            </a:r>
          </a:p>
          <a:p>
            <a:pPr marL="914400" marR="0" indent="-457200" algn="just">
              <a:lnSpc>
                <a:spcPct val="150000"/>
              </a:lnSpc>
              <a:spcBef>
                <a:spcPts val="0"/>
              </a:spcBef>
              <a:spcAft>
                <a:spcPts val="0"/>
              </a:spcAft>
              <a:buFont typeface="Wingdings" panose="05000000000000000000" pitchFamily="2" charset="2"/>
              <a:buChar char="Ø"/>
            </a:pPr>
            <a:r>
              <a:rPr lang="en-US" b="0" dirty="0">
                <a:solidFill>
                  <a:srgbClr val="000000"/>
                </a:solidFill>
                <a:effectLst/>
                <a:latin typeface="Aharoni" panose="02010803020104030203" pitchFamily="2" charset="-79"/>
                <a:cs typeface="Aharoni" panose="02010803020104030203" pitchFamily="2" charset="-79"/>
              </a:rPr>
              <a:t>Extension of Sale - the set of all sales.</a:t>
            </a:r>
          </a:p>
          <a:p>
            <a:endParaRPr lang="en-US" dirty="0"/>
          </a:p>
        </p:txBody>
      </p:sp>
    </p:spTree>
    <p:extLst>
      <p:ext uri="{BB962C8B-B14F-4D97-AF65-F5344CB8AC3E}">
        <p14:creationId xmlns:p14="http://schemas.microsoft.com/office/powerpoint/2010/main" val="1255801288"/>
      </p:ext>
    </p:extLst>
  </p:cSld>
  <p:clrMapOvr>
    <a:masterClrMapping/>
  </p:clrMapOvr>
  <mc:AlternateContent xmlns:mc="http://schemas.openxmlformats.org/markup-compatibility/2006" xmlns:p14="http://schemas.microsoft.com/office/powerpoint/2010/main">
    <mc:Choice Requires="p14">
      <p:transition spd="slow" p14:dur="2000" advTm="110589"/>
    </mc:Choice>
    <mc:Fallback xmlns="">
      <p:transition spd="slow" advTm="11058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091C096-24C1-4848-9DFD-0406191C127A}"/>
              </a:ext>
            </a:extLst>
          </p:cNvPr>
          <p:cNvSpPr>
            <a:spLocks noGrp="1"/>
          </p:cNvSpPr>
          <p:nvPr>
            <p:ph idx="1"/>
          </p:nvPr>
        </p:nvSpPr>
        <p:spPr>
          <a:xfrm>
            <a:off x="0" y="81280"/>
            <a:ext cx="11877040" cy="6858000"/>
          </a:xfrm>
        </p:spPr>
        <p:txBody>
          <a:bodyPr/>
          <a:lstStyle/>
          <a:p>
            <a:pPr algn="just">
              <a:lnSpc>
                <a:spcPct val="150000"/>
              </a:lnSpc>
            </a:pPr>
            <a:r>
              <a:rPr lang="en-US" dirty="0">
                <a:latin typeface="Aharoni" panose="02010803020104030203" pitchFamily="2" charset="-79"/>
                <a:cs typeface="Aharoni" panose="02010803020104030203" pitchFamily="2" charset="-79"/>
              </a:rPr>
              <a:t>Conceptual Classes: Abstractions of concepts from the problem domain.  Concepts such as Sale, Register, Item, .. </a:t>
            </a:r>
          </a:p>
          <a:p>
            <a:pPr algn="just">
              <a:lnSpc>
                <a:spcPct val="150000"/>
              </a:lnSpc>
            </a:pPr>
            <a:r>
              <a:rPr lang="en-US" dirty="0">
                <a:latin typeface="Aharoni" panose="02010803020104030203" pitchFamily="2" charset="-79"/>
                <a:cs typeface="Aharoni" panose="02010803020104030203" pitchFamily="2" charset="-79"/>
              </a:rPr>
              <a:t>UML representation of class and its attributes will  be similar as shown below.</a:t>
            </a:r>
          </a:p>
          <a:p>
            <a:pPr algn="just">
              <a:lnSpc>
                <a:spcPct val="150000"/>
              </a:lnSpc>
            </a:pPr>
            <a:r>
              <a:rPr lang="en-US" dirty="0">
                <a:latin typeface="Aharoni" panose="02010803020104030203" pitchFamily="2" charset="-79"/>
                <a:cs typeface="Aharoni" panose="02010803020104030203" pitchFamily="2" charset="-79"/>
              </a:rPr>
              <a:t>Class name (sales) attributes include ( date, time, cost)</a:t>
            </a:r>
          </a:p>
        </p:txBody>
      </p:sp>
      <p:pic>
        <p:nvPicPr>
          <p:cNvPr id="5" name="Picture 4">
            <a:extLst>
              <a:ext uri="{FF2B5EF4-FFF2-40B4-BE49-F238E27FC236}">
                <a16:creationId xmlns:a16="http://schemas.microsoft.com/office/drawing/2014/main" id="{C18A8D1D-DE9B-49C9-992E-B51493638998}"/>
              </a:ext>
            </a:extLst>
          </p:cNvPr>
          <p:cNvPicPr>
            <a:picLocks noChangeAspect="1"/>
          </p:cNvPicPr>
          <p:nvPr/>
        </p:nvPicPr>
        <p:blipFill>
          <a:blip r:embed="rId2"/>
          <a:stretch>
            <a:fillRect/>
          </a:stretch>
        </p:blipFill>
        <p:spPr>
          <a:xfrm>
            <a:off x="1937288" y="3692472"/>
            <a:ext cx="7253207" cy="2747963"/>
          </a:xfrm>
          <a:prstGeom prst="rect">
            <a:avLst/>
          </a:prstGeom>
        </p:spPr>
      </p:pic>
    </p:spTree>
    <p:extLst>
      <p:ext uri="{BB962C8B-B14F-4D97-AF65-F5344CB8AC3E}">
        <p14:creationId xmlns:p14="http://schemas.microsoft.com/office/powerpoint/2010/main" val="3065534356"/>
      </p:ext>
    </p:extLst>
  </p:cSld>
  <p:clrMapOvr>
    <a:masterClrMapping/>
  </p:clrMapOvr>
  <mc:AlternateContent xmlns:mc="http://schemas.openxmlformats.org/markup-compatibility/2006" xmlns:p14="http://schemas.microsoft.com/office/powerpoint/2010/main">
    <mc:Choice Requires="p14">
      <p:transition spd="slow" p14:dur="2000" advTm="51647"/>
    </mc:Choice>
    <mc:Fallback xmlns="">
      <p:transition spd="slow" advTm="5164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B4B343-5529-48CE-91E6-E9F015DF8412}"/>
              </a:ext>
            </a:extLst>
          </p:cNvPr>
          <p:cNvSpPr>
            <a:spLocks noGrp="1"/>
          </p:cNvSpPr>
          <p:nvPr>
            <p:ph idx="1"/>
          </p:nvPr>
        </p:nvSpPr>
        <p:spPr>
          <a:xfrm>
            <a:off x="0" y="0"/>
            <a:ext cx="12192000" cy="6858000"/>
          </a:xfrm>
        </p:spPr>
        <p:txBody>
          <a:bodyPr/>
          <a:lstStyle/>
          <a:p>
            <a:pPr marL="0" indent="0">
              <a:buNone/>
            </a:pPr>
            <a:r>
              <a:rPr lang="en-US" dirty="0"/>
              <a:t>       </a:t>
            </a:r>
          </a:p>
          <a:p>
            <a:pPr marL="0" indent="0">
              <a:buNone/>
            </a:pPr>
            <a:endParaRPr lang="en-US" dirty="0"/>
          </a:p>
        </p:txBody>
      </p:sp>
      <p:graphicFrame>
        <p:nvGraphicFramePr>
          <p:cNvPr id="5" name="Table 5">
            <a:extLst>
              <a:ext uri="{FF2B5EF4-FFF2-40B4-BE49-F238E27FC236}">
                <a16:creationId xmlns:a16="http://schemas.microsoft.com/office/drawing/2014/main" id="{BCB7932B-37E7-478C-AE20-78FFDB9A159D}"/>
              </a:ext>
            </a:extLst>
          </p:cNvPr>
          <p:cNvGraphicFramePr>
            <a:graphicFrameLocks noGrp="1"/>
          </p:cNvGraphicFramePr>
          <p:nvPr>
            <p:extLst>
              <p:ext uri="{D42A27DB-BD31-4B8C-83A1-F6EECF244321}">
                <p14:modId xmlns:p14="http://schemas.microsoft.com/office/powerpoint/2010/main" val="3013408704"/>
              </p:ext>
            </p:extLst>
          </p:nvPr>
        </p:nvGraphicFramePr>
        <p:xfrm>
          <a:off x="2032000" y="719666"/>
          <a:ext cx="8801316" cy="4844226"/>
        </p:xfrm>
        <a:graphic>
          <a:graphicData uri="http://schemas.openxmlformats.org/drawingml/2006/table">
            <a:tbl>
              <a:tblPr firstRow="1" bandRow="1">
                <a:tableStyleId>{2D5ABB26-0587-4C30-8999-92F81FD0307C}</a:tableStyleId>
              </a:tblPr>
              <a:tblGrid>
                <a:gridCol w="2933772">
                  <a:extLst>
                    <a:ext uri="{9D8B030D-6E8A-4147-A177-3AD203B41FA5}">
                      <a16:colId xmlns:a16="http://schemas.microsoft.com/office/drawing/2014/main" val="3221692622"/>
                    </a:ext>
                  </a:extLst>
                </a:gridCol>
                <a:gridCol w="2933772">
                  <a:extLst>
                    <a:ext uri="{9D8B030D-6E8A-4147-A177-3AD203B41FA5}">
                      <a16:colId xmlns:a16="http://schemas.microsoft.com/office/drawing/2014/main" val="59593529"/>
                    </a:ext>
                  </a:extLst>
                </a:gridCol>
                <a:gridCol w="2933772">
                  <a:extLst>
                    <a:ext uri="{9D8B030D-6E8A-4147-A177-3AD203B41FA5}">
                      <a16:colId xmlns:a16="http://schemas.microsoft.com/office/drawing/2014/main" val="3080566648"/>
                    </a:ext>
                  </a:extLst>
                </a:gridCol>
              </a:tblGrid>
              <a:tr h="1614742">
                <a:tc>
                  <a:txBody>
                    <a:bodyPr/>
                    <a:lstStyle/>
                    <a:p>
                      <a:endParaRPr lang="en-US" dirty="0"/>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91723784"/>
                  </a:ext>
                </a:extLst>
              </a:tr>
              <a:tr h="1614742">
                <a:tc>
                  <a:txBody>
                    <a:bodyPr/>
                    <a:lstStyle/>
                    <a:p>
                      <a:endParaRPr lang="en-US" dirty="0"/>
                    </a:p>
                  </a:txBody>
                  <a:tcPr/>
                </a:tc>
                <a:tc>
                  <a:txBody>
                    <a:bodyPr/>
                    <a:lstStyle/>
                    <a:p>
                      <a:endParaRPr lang="en-US" dirty="0"/>
                    </a:p>
                  </a:txBody>
                  <a:tcPr/>
                </a:tc>
                <a:tc>
                  <a:txBody>
                    <a:bodyPr/>
                    <a:lstStyle/>
                    <a:p>
                      <a:endParaRPr lang="en-US"/>
                    </a:p>
                  </a:txBody>
                  <a:tcPr/>
                </a:tc>
                <a:extLst>
                  <a:ext uri="{0D108BD9-81ED-4DB2-BD59-A6C34878D82A}">
                    <a16:rowId xmlns:a16="http://schemas.microsoft.com/office/drawing/2014/main" val="2280604602"/>
                  </a:ext>
                </a:extLst>
              </a:tr>
              <a:tr h="1614742">
                <a:tc>
                  <a:txBody>
                    <a:bodyPr/>
                    <a:lstStyle/>
                    <a:p>
                      <a:endParaRPr lang="en-US"/>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4183084703"/>
                  </a:ext>
                </a:extLst>
              </a:tr>
            </a:tbl>
          </a:graphicData>
        </a:graphic>
      </p:graphicFrame>
      <p:graphicFrame>
        <p:nvGraphicFramePr>
          <p:cNvPr id="7" name="Table 7">
            <a:extLst>
              <a:ext uri="{FF2B5EF4-FFF2-40B4-BE49-F238E27FC236}">
                <a16:creationId xmlns:a16="http://schemas.microsoft.com/office/drawing/2014/main" id="{89BE1E93-FB26-421C-B928-70A493A36DAE}"/>
              </a:ext>
            </a:extLst>
          </p:cNvPr>
          <p:cNvGraphicFramePr>
            <a:graphicFrameLocks noGrp="1"/>
          </p:cNvGraphicFramePr>
          <p:nvPr>
            <p:extLst>
              <p:ext uri="{D42A27DB-BD31-4B8C-83A1-F6EECF244321}">
                <p14:modId xmlns:p14="http://schemas.microsoft.com/office/powerpoint/2010/main" val="2391447165"/>
              </p:ext>
            </p:extLst>
          </p:nvPr>
        </p:nvGraphicFramePr>
        <p:xfrm>
          <a:off x="180976" y="923925"/>
          <a:ext cx="11506200" cy="5619750"/>
        </p:xfrm>
        <a:graphic>
          <a:graphicData uri="http://schemas.openxmlformats.org/drawingml/2006/table">
            <a:tbl>
              <a:tblPr firstRow="1" bandRow="1">
                <a:tableStyleId>{5C22544A-7EE6-4342-B048-85BDC9FD1C3A}</a:tableStyleId>
              </a:tblPr>
              <a:tblGrid>
                <a:gridCol w="3835400">
                  <a:extLst>
                    <a:ext uri="{9D8B030D-6E8A-4147-A177-3AD203B41FA5}">
                      <a16:colId xmlns:a16="http://schemas.microsoft.com/office/drawing/2014/main" val="4015313874"/>
                    </a:ext>
                  </a:extLst>
                </a:gridCol>
                <a:gridCol w="3835400">
                  <a:extLst>
                    <a:ext uri="{9D8B030D-6E8A-4147-A177-3AD203B41FA5}">
                      <a16:colId xmlns:a16="http://schemas.microsoft.com/office/drawing/2014/main" val="2523008449"/>
                    </a:ext>
                  </a:extLst>
                </a:gridCol>
                <a:gridCol w="3835400">
                  <a:extLst>
                    <a:ext uri="{9D8B030D-6E8A-4147-A177-3AD203B41FA5}">
                      <a16:colId xmlns:a16="http://schemas.microsoft.com/office/drawing/2014/main" val="525168878"/>
                    </a:ext>
                  </a:extLst>
                </a:gridCol>
              </a:tblGrid>
              <a:tr h="1873250">
                <a:tc>
                  <a:txBody>
                    <a:bodyPr/>
                    <a:lstStyle/>
                    <a:p>
                      <a:pPr algn="ctr"/>
                      <a:endParaRPr lang="en-US" sz="2800" dirty="0"/>
                    </a:p>
                    <a:p>
                      <a:pPr algn="ctr"/>
                      <a:r>
                        <a:rPr lang="en-US" sz="2800" dirty="0"/>
                        <a:t> sales </a:t>
                      </a:r>
                    </a:p>
                    <a:p>
                      <a:pPr algn="ctr"/>
                      <a:r>
                        <a:rPr lang="en-US" sz="2800" dirty="0"/>
                        <a:t>{date, time }</a:t>
                      </a:r>
                    </a:p>
                  </a:txBody>
                  <a:tcPr/>
                </a:tc>
                <a:tc>
                  <a:txBody>
                    <a:bodyPr/>
                    <a:lstStyle/>
                    <a:p>
                      <a:pPr algn="ctr"/>
                      <a:endParaRPr lang="en-US" sz="2800" dirty="0"/>
                    </a:p>
                  </a:txBody>
                  <a:tcPr/>
                </a:tc>
                <a:tc>
                  <a:txBody>
                    <a:bodyPr/>
                    <a:lstStyle/>
                    <a:p>
                      <a:pPr algn="ctr"/>
                      <a:endParaRPr lang="en-US" sz="2800" dirty="0"/>
                    </a:p>
                    <a:p>
                      <a:pPr algn="ctr"/>
                      <a:r>
                        <a:rPr lang="en-US" sz="2800" dirty="0"/>
                        <a:t>Concept’s symbol </a:t>
                      </a:r>
                    </a:p>
                  </a:txBody>
                  <a:tcPr/>
                </a:tc>
                <a:extLst>
                  <a:ext uri="{0D108BD9-81ED-4DB2-BD59-A6C34878D82A}">
                    <a16:rowId xmlns:a16="http://schemas.microsoft.com/office/drawing/2014/main" val="2411386878"/>
                  </a:ext>
                </a:extLst>
              </a:tr>
              <a:tr h="1873250">
                <a:tc>
                  <a:txBody>
                    <a:bodyPr/>
                    <a:lstStyle/>
                    <a:p>
                      <a:pPr algn="ctr"/>
                      <a:r>
                        <a:rPr lang="en-US" sz="2800" dirty="0"/>
                        <a:t>A sale represents the event if purchase transaction, if it has date and time.</a:t>
                      </a:r>
                    </a:p>
                  </a:txBody>
                  <a:tcPr/>
                </a:tc>
                <a:tc>
                  <a:txBody>
                    <a:bodyPr/>
                    <a:lstStyle/>
                    <a:p>
                      <a:pPr algn="ctr"/>
                      <a:endParaRPr lang="en-US" sz="28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t>Concept’s intension </a:t>
                      </a:r>
                    </a:p>
                    <a:p>
                      <a:pPr algn="ctr"/>
                      <a:endParaRPr lang="en-US" sz="2800" dirty="0"/>
                    </a:p>
                  </a:txBody>
                  <a:tcPr/>
                </a:tc>
                <a:extLst>
                  <a:ext uri="{0D108BD9-81ED-4DB2-BD59-A6C34878D82A}">
                    <a16:rowId xmlns:a16="http://schemas.microsoft.com/office/drawing/2014/main" val="2560953248"/>
                  </a:ext>
                </a:extLst>
              </a:tr>
              <a:tr h="1873250">
                <a:tc>
                  <a:txBody>
                    <a:bodyPr/>
                    <a:lstStyle/>
                    <a:p>
                      <a:pPr algn="ctr"/>
                      <a:endParaRPr lang="en-US" sz="2800" dirty="0"/>
                    </a:p>
                    <a:p>
                      <a:pPr algn="ctr"/>
                      <a:r>
                        <a:rPr lang="en-US" sz="2800" dirty="0"/>
                        <a:t>{Sale1, sale2, sale3, sale4………….}</a:t>
                      </a:r>
                    </a:p>
                  </a:txBody>
                  <a:tcPr/>
                </a:tc>
                <a:tc>
                  <a:txBody>
                    <a:bodyPr/>
                    <a:lstStyle/>
                    <a:p>
                      <a:pPr algn="ctr"/>
                      <a:endParaRPr lang="en-US" sz="28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t>Concept’s extension </a:t>
                      </a:r>
                    </a:p>
                    <a:p>
                      <a:pPr algn="ctr"/>
                      <a:endParaRPr lang="en-US" sz="2800" dirty="0"/>
                    </a:p>
                  </a:txBody>
                  <a:tcPr/>
                </a:tc>
                <a:extLst>
                  <a:ext uri="{0D108BD9-81ED-4DB2-BD59-A6C34878D82A}">
                    <a16:rowId xmlns:a16="http://schemas.microsoft.com/office/drawing/2014/main" val="571303493"/>
                  </a:ext>
                </a:extLst>
              </a:tr>
            </a:tbl>
          </a:graphicData>
        </a:graphic>
      </p:graphicFrame>
      <p:sp>
        <p:nvSpPr>
          <p:cNvPr id="18" name="Arrow: Left 17">
            <a:extLst>
              <a:ext uri="{FF2B5EF4-FFF2-40B4-BE49-F238E27FC236}">
                <a16:creationId xmlns:a16="http://schemas.microsoft.com/office/drawing/2014/main" id="{F4DB0231-B915-4D32-B527-5AB80B4865D2}"/>
              </a:ext>
            </a:extLst>
          </p:cNvPr>
          <p:cNvSpPr/>
          <p:nvPr/>
        </p:nvSpPr>
        <p:spPr>
          <a:xfrm>
            <a:off x="4533899" y="3010194"/>
            <a:ext cx="3124200" cy="1471317"/>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0" name="Arrow: Left 19">
            <a:extLst>
              <a:ext uri="{FF2B5EF4-FFF2-40B4-BE49-F238E27FC236}">
                <a16:creationId xmlns:a16="http://schemas.microsoft.com/office/drawing/2014/main" id="{3574B860-5D54-4207-8D32-9843F696183F}"/>
              </a:ext>
            </a:extLst>
          </p:cNvPr>
          <p:cNvSpPr/>
          <p:nvPr/>
        </p:nvSpPr>
        <p:spPr>
          <a:xfrm>
            <a:off x="4448176" y="4943474"/>
            <a:ext cx="3124200" cy="134008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2" name="Arrow: Left 21">
            <a:extLst>
              <a:ext uri="{FF2B5EF4-FFF2-40B4-BE49-F238E27FC236}">
                <a16:creationId xmlns:a16="http://schemas.microsoft.com/office/drawing/2014/main" id="{37393736-5AF8-404F-8FF5-988036D5E483}"/>
              </a:ext>
            </a:extLst>
          </p:cNvPr>
          <p:cNvSpPr/>
          <p:nvPr/>
        </p:nvSpPr>
        <p:spPr>
          <a:xfrm>
            <a:off x="4533900" y="1042987"/>
            <a:ext cx="3124199" cy="1280584"/>
          </a:xfrm>
          <a:prstGeom prst="leftArrow">
            <a:avLst/>
          </a:prstGeom>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4" name="TextBox 23">
            <a:extLst>
              <a:ext uri="{FF2B5EF4-FFF2-40B4-BE49-F238E27FC236}">
                <a16:creationId xmlns:a16="http://schemas.microsoft.com/office/drawing/2014/main" id="{AA9922C2-DB0B-4D76-85EC-A105C603BA3F}"/>
              </a:ext>
            </a:extLst>
          </p:cNvPr>
          <p:cNvSpPr txBox="1"/>
          <p:nvPr/>
        </p:nvSpPr>
        <p:spPr>
          <a:xfrm>
            <a:off x="80964" y="33397"/>
            <a:ext cx="11858623" cy="830997"/>
          </a:xfrm>
          <a:prstGeom prst="rect">
            <a:avLst/>
          </a:prstGeom>
          <a:noFill/>
        </p:spPr>
        <p:txBody>
          <a:bodyPr wrap="square">
            <a:spAutoFit/>
          </a:bodyPr>
          <a:lstStyle/>
          <a:p>
            <a:r>
              <a:rPr lang="en-US" sz="2400" b="0" i="0" dirty="0">
                <a:solidFill>
                  <a:srgbClr val="000000"/>
                </a:solidFill>
                <a:effectLst/>
                <a:latin typeface="Aharoni" panose="02010803020104030203" pitchFamily="2" charset="-79"/>
                <a:cs typeface="Aharoni" panose="02010803020104030203" pitchFamily="2" charset="-79"/>
              </a:rPr>
              <a:t>Usually symbol and intentional view of a conceptual class are of most practical interest.</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269340120"/>
      </p:ext>
    </p:extLst>
  </p:cSld>
  <p:clrMapOvr>
    <a:masterClrMapping/>
  </p:clrMapOvr>
  <mc:AlternateContent xmlns:mc="http://schemas.openxmlformats.org/markup-compatibility/2006" xmlns:p14="http://schemas.microsoft.com/office/powerpoint/2010/main">
    <mc:Choice Requires="p14">
      <p:transition spd="slow" p14:dur="2000" advTm="56825"/>
    </mc:Choice>
    <mc:Fallback xmlns="">
      <p:transition spd="slow" advTm="5682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B4B343-5529-48CE-91E6-E9F015DF8412}"/>
              </a:ext>
            </a:extLst>
          </p:cNvPr>
          <p:cNvSpPr>
            <a:spLocks noGrp="1"/>
          </p:cNvSpPr>
          <p:nvPr>
            <p:ph idx="1"/>
          </p:nvPr>
        </p:nvSpPr>
        <p:spPr>
          <a:xfrm>
            <a:off x="0" y="0"/>
            <a:ext cx="12192000" cy="6858000"/>
          </a:xfrm>
        </p:spPr>
        <p:txBody>
          <a:bodyPr>
            <a:normAutofit lnSpcReduction="10000"/>
          </a:bodyPr>
          <a:lstStyle/>
          <a:p>
            <a:pPr marL="0" indent="0" algn="just">
              <a:lnSpc>
                <a:spcPct val="150000"/>
              </a:lnSpc>
              <a:buNone/>
            </a:pPr>
            <a:r>
              <a:rPr lang="en-US" b="1" i="0" dirty="0">
                <a:solidFill>
                  <a:srgbClr val="FF0000"/>
                </a:solidFill>
                <a:effectLst/>
                <a:latin typeface="Aharoni" panose="02010803020104030203" pitchFamily="2" charset="-79"/>
                <a:cs typeface="Aharoni" panose="02010803020104030203" pitchFamily="2" charset="-79"/>
              </a:rPr>
              <a:t>Conceptual Class Identification</a:t>
            </a:r>
          </a:p>
          <a:p>
            <a:pPr algn="just">
              <a:lnSpc>
                <a:spcPct val="150000"/>
              </a:lnSpc>
              <a:buFont typeface="Wingdings" panose="05000000000000000000" pitchFamily="2" charset="2"/>
              <a:buChar char="Ø"/>
            </a:pPr>
            <a:r>
              <a:rPr lang="en-US" dirty="0">
                <a:latin typeface="Aharoni" panose="02010803020104030203" pitchFamily="2" charset="-79"/>
                <a:cs typeface="Aharoni" panose="02010803020104030203" pitchFamily="2" charset="-79"/>
              </a:rPr>
              <a:t> The goal is to create a domain model of interesting or meaningful conceptual classes in domain of interest (sales) concepts related to use case, process sales </a:t>
            </a:r>
          </a:p>
          <a:p>
            <a:pPr algn="just">
              <a:lnSpc>
                <a:spcPct val="150000"/>
              </a:lnSpc>
              <a:buFont typeface="Wingdings" panose="05000000000000000000" pitchFamily="2" charset="2"/>
              <a:buChar char="Ø"/>
            </a:pPr>
            <a:r>
              <a:rPr lang="en-US" dirty="0">
                <a:latin typeface="Aharoni" panose="02010803020104030203" pitchFamily="2" charset="-79"/>
                <a:cs typeface="Aharoni" panose="02010803020104030203" pitchFamily="2" charset="-79"/>
              </a:rPr>
              <a:t>Central task: identify conceptual classes related to the scenarios under design </a:t>
            </a:r>
          </a:p>
          <a:p>
            <a:pPr marL="0" indent="0" algn="just">
              <a:lnSpc>
                <a:spcPct val="150000"/>
              </a:lnSpc>
              <a:buNone/>
            </a:pPr>
            <a:r>
              <a:rPr lang="en-US" b="0" i="0" dirty="0">
                <a:solidFill>
                  <a:srgbClr val="FF0000"/>
                </a:solidFill>
                <a:effectLst/>
                <a:latin typeface="Aharoni" panose="02010803020104030203" pitchFamily="2" charset="-79"/>
                <a:cs typeface="Aharoni" panose="02010803020104030203" pitchFamily="2" charset="-79"/>
              </a:rPr>
              <a:t>Useful guideline in identifying conceptual classes:</a:t>
            </a:r>
            <a:endParaRPr lang="en-US" dirty="0">
              <a:solidFill>
                <a:srgbClr val="FF0000"/>
              </a:solidFill>
              <a:latin typeface="Aharoni" panose="02010803020104030203" pitchFamily="2" charset="-79"/>
              <a:cs typeface="Aharoni" panose="02010803020104030203" pitchFamily="2" charset="-79"/>
            </a:endParaRPr>
          </a:p>
          <a:p>
            <a:pPr algn="just">
              <a:lnSpc>
                <a:spcPct val="150000"/>
              </a:lnSpc>
              <a:buFont typeface="Wingdings" panose="05000000000000000000" pitchFamily="2" charset="2"/>
              <a:buChar char="Ø"/>
            </a:pPr>
            <a:r>
              <a:rPr lang="en-US" b="0" i="0" dirty="0">
                <a:solidFill>
                  <a:srgbClr val="000000"/>
                </a:solidFill>
                <a:effectLst/>
                <a:latin typeface="Aharoni" panose="02010803020104030203" pitchFamily="2" charset="-79"/>
                <a:cs typeface="Aharoni" panose="02010803020104030203" pitchFamily="2" charset="-79"/>
              </a:rPr>
              <a:t>It is better to over specify a domain model with lots of fine-grained conceptual classes than to underspecify it.</a:t>
            </a:r>
            <a:endParaRPr lang="en-US" dirty="0">
              <a:solidFill>
                <a:srgbClr val="000000"/>
              </a:solidFill>
              <a:latin typeface="Aharoni" panose="02010803020104030203" pitchFamily="2" charset="-79"/>
              <a:cs typeface="Aharoni" panose="02010803020104030203" pitchFamily="2" charset="-79"/>
            </a:endParaRPr>
          </a:p>
          <a:p>
            <a:pPr algn="just">
              <a:lnSpc>
                <a:spcPct val="150000"/>
              </a:lnSpc>
              <a:buFont typeface="Wingdings" panose="05000000000000000000" pitchFamily="2" charset="2"/>
              <a:buChar char="Ø"/>
            </a:pPr>
            <a:r>
              <a:rPr lang="en-US" b="0" i="0" dirty="0">
                <a:solidFill>
                  <a:srgbClr val="000000"/>
                </a:solidFill>
                <a:effectLst/>
                <a:latin typeface="Aharoni" panose="02010803020104030203" pitchFamily="2" charset="-79"/>
                <a:cs typeface="Aharoni" panose="02010803020104030203" pitchFamily="2" charset="-79"/>
              </a:rPr>
              <a:t>Common to miss conceptual classes during the initial identification</a:t>
            </a:r>
          </a:p>
          <a:p>
            <a:pPr algn="just">
              <a:buFont typeface="Wingdings" panose="05000000000000000000" pitchFamily="2" charset="2"/>
              <a:buChar char="Ø"/>
            </a:pPr>
            <a:endParaRPr lang="en-US" dirty="0">
              <a:solidFill>
                <a:srgbClr val="000000"/>
              </a:solidFill>
              <a:latin typeface="Aharoni" panose="02010803020104030203" pitchFamily="2" charset="-79"/>
              <a:cs typeface="Aharoni" panose="02010803020104030203" pitchFamily="2" charset="-79"/>
            </a:endParaRPr>
          </a:p>
          <a:p>
            <a:pPr marL="0" indent="0">
              <a:buNone/>
            </a:pPr>
            <a:endParaRPr lang="en-US" dirty="0"/>
          </a:p>
        </p:txBody>
      </p:sp>
    </p:spTree>
    <p:extLst>
      <p:ext uri="{BB962C8B-B14F-4D97-AF65-F5344CB8AC3E}">
        <p14:creationId xmlns:p14="http://schemas.microsoft.com/office/powerpoint/2010/main" val="1404888359"/>
      </p:ext>
    </p:extLst>
  </p:cSld>
  <p:clrMapOvr>
    <a:masterClrMapping/>
  </p:clrMapOvr>
  <mc:AlternateContent xmlns:mc="http://schemas.openxmlformats.org/markup-compatibility/2006" xmlns:p14="http://schemas.microsoft.com/office/powerpoint/2010/main">
    <mc:Choice Requires="p14">
      <p:transition spd="slow" p14:dur="2000" advTm="45815"/>
    </mc:Choice>
    <mc:Fallback xmlns="">
      <p:transition spd="slow" advTm="4581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B4B343-5529-48CE-91E6-E9F015DF8412}"/>
              </a:ext>
            </a:extLst>
          </p:cNvPr>
          <p:cNvSpPr>
            <a:spLocks noGrp="1"/>
          </p:cNvSpPr>
          <p:nvPr>
            <p:ph idx="1"/>
          </p:nvPr>
        </p:nvSpPr>
        <p:spPr>
          <a:xfrm>
            <a:off x="0" y="0"/>
            <a:ext cx="12192000" cy="6858000"/>
          </a:xfrm>
        </p:spPr>
        <p:txBody>
          <a:bodyPr>
            <a:normAutofit/>
          </a:bodyPr>
          <a:lstStyle/>
          <a:p>
            <a:pPr marL="0" marR="0" indent="0" algn="l">
              <a:lnSpc>
                <a:spcPct val="150000"/>
              </a:lnSpc>
              <a:spcBef>
                <a:spcPts val="0"/>
              </a:spcBef>
              <a:spcAft>
                <a:spcPts val="0"/>
              </a:spcAft>
              <a:buNone/>
            </a:pPr>
            <a:r>
              <a:rPr lang="en-US" sz="2400" b="0" i="0" dirty="0">
                <a:solidFill>
                  <a:srgbClr val="000000"/>
                </a:solidFill>
                <a:effectLst/>
                <a:latin typeface="Aharoni" panose="02010803020104030203" pitchFamily="2" charset="-79"/>
                <a:cs typeface="Aharoni" panose="02010803020104030203" pitchFamily="2" charset="-79"/>
              </a:rPr>
              <a:t>There are </a:t>
            </a:r>
            <a:r>
              <a:rPr lang="en-US" sz="2400" b="0" i="0" dirty="0">
                <a:solidFill>
                  <a:srgbClr val="FF0000"/>
                </a:solidFill>
                <a:effectLst/>
                <a:latin typeface="Aharoni" panose="02010803020104030203" pitchFamily="2" charset="-79"/>
                <a:cs typeface="Aharoni" panose="02010803020104030203" pitchFamily="2" charset="-79"/>
              </a:rPr>
              <a:t>two techniques</a:t>
            </a:r>
            <a:r>
              <a:rPr lang="en-US" sz="2400" dirty="0">
                <a:solidFill>
                  <a:srgbClr val="FF0000"/>
                </a:solidFill>
                <a:latin typeface="Aharoni" panose="02010803020104030203" pitchFamily="2" charset="-79"/>
                <a:cs typeface="Aharoni" panose="02010803020104030203" pitchFamily="2" charset="-79"/>
              </a:rPr>
              <a:t> </a:t>
            </a:r>
            <a:r>
              <a:rPr lang="en-US" sz="2400" dirty="0">
                <a:solidFill>
                  <a:srgbClr val="000000"/>
                </a:solidFill>
                <a:latin typeface="Aharoni" panose="02010803020104030203" pitchFamily="2" charset="-79"/>
                <a:cs typeface="Aharoni" panose="02010803020104030203" pitchFamily="2" charset="-79"/>
              </a:rPr>
              <a:t>that are commonly used </a:t>
            </a:r>
            <a:r>
              <a:rPr lang="en-US" sz="2400" b="0" dirty="0">
                <a:solidFill>
                  <a:srgbClr val="000000"/>
                </a:solidFill>
                <a:effectLst/>
                <a:latin typeface="Aharoni" panose="02010803020104030203" pitchFamily="2" charset="-79"/>
                <a:cs typeface="Aharoni" panose="02010803020104030203" pitchFamily="2" charset="-79"/>
              </a:rPr>
              <a:t>to Identify Conceptual Classes</a:t>
            </a:r>
          </a:p>
          <a:p>
            <a:pPr marR="0" algn="l">
              <a:lnSpc>
                <a:spcPct val="150000"/>
              </a:lnSpc>
              <a:spcBef>
                <a:spcPts val="0"/>
              </a:spcBef>
              <a:spcAft>
                <a:spcPts val="0"/>
              </a:spcAft>
              <a:buFont typeface="Wingdings" panose="05000000000000000000" pitchFamily="2" charset="2"/>
              <a:buChar char="Ø"/>
            </a:pPr>
            <a:r>
              <a:rPr lang="en-US" sz="2400" b="0" i="0" dirty="0">
                <a:solidFill>
                  <a:srgbClr val="000000"/>
                </a:solidFill>
                <a:effectLst/>
                <a:latin typeface="Aharoni" panose="02010803020104030203" pitchFamily="2" charset="-79"/>
                <a:cs typeface="Aharoni" panose="02010803020104030203" pitchFamily="2" charset="-79"/>
              </a:rPr>
              <a:t>Identify noun and noun phrases from a fully dressed use cases.</a:t>
            </a:r>
          </a:p>
          <a:p>
            <a:pPr marR="0" algn="l">
              <a:lnSpc>
                <a:spcPct val="150000"/>
              </a:lnSpc>
              <a:spcBef>
                <a:spcPts val="0"/>
              </a:spcBef>
              <a:spcAft>
                <a:spcPts val="0"/>
              </a:spcAft>
              <a:buFont typeface="Wingdings" panose="05000000000000000000" pitchFamily="2" charset="2"/>
              <a:buChar char="Ø"/>
            </a:pPr>
            <a:r>
              <a:rPr lang="en-US" sz="2400" b="0" i="0" dirty="0">
                <a:solidFill>
                  <a:srgbClr val="000000"/>
                </a:solidFill>
                <a:effectLst/>
                <a:latin typeface="Aharoni" panose="02010803020104030203" pitchFamily="2" charset="-79"/>
                <a:cs typeface="Aharoni" panose="02010803020104030203" pitchFamily="2" charset="-79"/>
              </a:rPr>
              <a:t>use </a:t>
            </a:r>
            <a:r>
              <a:rPr lang="en-US" sz="2400" b="1" i="0" dirty="0">
                <a:solidFill>
                  <a:srgbClr val="000000"/>
                </a:solidFill>
                <a:effectLst/>
                <a:latin typeface="Aharoni" panose="02010803020104030203" pitchFamily="2" charset="-79"/>
                <a:cs typeface="Aharoni" panose="02010803020104030203" pitchFamily="2" charset="-79"/>
              </a:rPr>
              <a:t>analysis</a:t>
            </a:r>
            <a:r>
              <a:rPr lang="en-US" sz="2400" b="0" i="0" dirty="0">
                <a:solidFill>
                  <a:srgbClr val="000000"/>
                </a:solidFill>
                <a:effectLst/>
                <a:latin typeface="Aharoni" panose="02010803020104030203" pitchFamily="2" charset="-79"/>
                <a:cs typeface="Aharoni" panose="02010803020104030203" pitchFamily="2" charset="-79"/>
              </a:rPr>
              <a:t> </a:t>
            </a:r>
            <a:r>
              <a:rPr lang="en-US" sz="2400" b="1" i="0" dirty="0">
                <a:solidFill>
                  <a:srgbClr val="000000"/>
                </a:solidFill>
                <a:effectLst/>
                <a:latin typeface="Aharoni" panose="02010803020104030203" pitchFamily="2" charset="-79"/>
                <a:cs typeface="Aharoni" panose="02010803020104030203" pitchFamily="2" charset="-79"/>
              </a:rPr>
              <a:t>patterns from </a:t>
            </a:r>
            <a:r>
              <a:rPr lang="en-US" sz="2400" b="0" i="0" dirty="0">
                <a:solidFill>
                  <a:srgbClr val="000000"/>
                </a:solidFill>
                <a:effectLst/>
                <a:latin typeface="Aharoni" panose="02010803020104030203" pitchFamily="2" charset="-79"/>
                <a:cs typeface="Aharoni" panose="02010803020104030203" pitchFamily="2" charset="-79"/>
              </a:rPr>
              <a:t>existing partial domain models created by experts </a:t>
            </a:r>
            <a:r>
              <a:rPr lang="en-US" sz="2400" b="0" i="0" dirty="0" err="1">
                <a:solidFill>
                  <a:srgbClr val="000000"/>
                </a:solidFill>
                <a:effectLst/>
                <a:latin typeface="Aharoni" panose="02010803020104030203" pitchFamily="2" charset="-79"/>
                <a:cs typeface="Aharoni" panose="02010803020104030203" pitchFamily="2" charset="-79"/>
              </a:rPr>
              <a:t>e.g</a:t>
            </a:r>
            <a:r>
              <a:rPr lang="en-US" sz="2400" b="0" i="0" dirty="0">
                <a:solidFill>
                  <a:srgbClr val="000000"/>
                </a:solidFill>
                <a:effectLst/>
                <a:latin typeface="Aharoni" panose="02010803020104030203" pitchFamily="2" charset="-79"/>
                <a:cs typeface="Aharoni" panose="02010803020104030203" pitchFamily="2" charset="-79"/>
              </a:rPr>
              <a:t> accounting </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531837347"/>
      </p:ext>
    </p:extLst>
  </p:cSld>
  <p:clrMapOvr>
    <a:masterClrMapping/>
  </p:clrMapOvr>
  <mc:AlternateContent xmlns:mc="http://schemas.openxmlformats.org/markup-compatibility/2006" xmlns:p14="http://schemas.microsoft.com/office/powerpoint/2010/main">
    <mc:Choice Requires="p14">
      <p:transition spd="slow" p14:dur="2000" advTm="52388"/>
    </mc:Choice>
    <mc:Fallback xmlns="">
      <p:transition spd="slow" advTm="5238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5B4B2B-F74C-4763-B86B-6FD7DF56987A}"/>
              </a:ext>
            </a:extLst>
          </p:cNvPr>
          <p:cNvSpPr>
            <a:spLocks noGrp="1"/>
          </p:cNvSpPr>
          <p:nvPr>
            <p:ph type="title"/>
          </p:nvPr>
        </p:nvSpPr>
        <p:spPr>
          <a:xfrm>
            <a:off x="838200" y="1"/>
            <a:ext cx="10515600" cy="1007390"/>
          </a:xfrm>
        </p:spPr>
        <p:txBody>
          <a:bodyPr>
            <a:normAutofit/>
          </a:bodyPr>
          <a:lstStyle/>
          <a:p>
            <a:r>
              <a:rPr lang="en-US" b="1" dirty="0">
                <a:solidFill>
                  <a:srgbClr val="FF0000"/>
                </a:solidFill>
                <a:latin typeface="Aharoni" panose="02010803020104030203" pitchFamily="2" charset="-79"/>
                <a:cs typeface="Aharoni" panose="02010803020104030203" pitchFamily="2" charset="-79"/>
              </a:rPr>
              <a:t>COMMON CATEGORIES OF CLASSES</a:t>
            </a:r>
          </a:p>
        </p:txBody>
      </p:sp>
      <p:graphicFrame>
        <p:nvGraphicFramePr>
          <p:cNvPr id="7" name="Table 7">
            <a:extLst>
              <a:ext uri="{FF2B5EF4-FFF2-40B4-BE49-F238E27FC236}">
                <a16:creationId xmlns:a16="http://schemas.microsoft.com/office/drawing/2014/main" id="{E6D6BC29-BD1B-47D7-8359-6E8BA89E7D90}"/>
              </a:ext>
            </a:extLst>
          </p:cNvPr>
          <p:cNvGraphicFramePr>
            <a:graphicFrameLocks noGrp="1"/>
          </p:cNvGraphicFramePr>
          <p:nvPr>
            <p:ph idx="1"/>
            <p:extLst>
              <p:ext uri="{D42A27DB-BD31-4B8C-83A1-F6EECF244321}">
                <p14:modId xmlns:p14="http://schemas.microsoft.com/office/powerpoint/2010/main" val="2611490979"/>
              </p:ext>
            </p:extLst>
          </p:nvPr>
        </p:nvGraphicFramePr>
        <p:xfrm>
          <a:off x="0" y="1007391"/>
          <a:ext cx="11949194" cy="5563890"/>
        </p:xfrm>
        <a:graphic>
          <a:graphicData uri="http://schemas.openxmlformats.org/drawingml/2006/table">
            <a:tbl>
              <a:tblPr firstRow="1" bandRow="1">
                <a:tableStyleId>{5C22544A-7EE6-4342-B048-85BDC9FD1C3A}</a:tableStyleId>
              </a:tblPr>
              <a:tblGrid>
                <a:gridCol w="5974597">
                  <a:extLst>
                    <a:ext uri="{9D8B030D-6E8A-4147-A177-3AD203B41FA5}">
                      <a16:colId xmlns:a16="http://schemas.microsoft.com/office/drawing/2014/main" val="4043653412"/>
                    </a:ext>
                  </a:extLst>
                </a:gridCol>
                <a:gridCol w="5974597">
                  <a:extLst>
                    <a:ext uri="{9D8B030D-6E8A-4147-A177-3AD203B41FA5}">
                      <a16:colId xmlns:a16="http://schemas.microsoft.com/office/drawing/2014/main" val="427506642"/>
                    </a:ext>
                  </a:extLst>
                </a:gridCol>
              </a:tblGrid>
              <a:tr h="1112778">
                <a:tc>
                  <a:txBody>
                    <a:bodyPr/>
                    <a:lstStyle/>
                    <a:p>
                      <a:pPr marL="0" marR="0" algn="ctr">
                        <a:spcBef>
                          <a:spcPts val="0"/>
                        </a:spcBef>
                        <a:spcAft>
                          <a:spcPts val="0"/>
                        </a:spcAft>
                      </a:pPr>
                      <a:r>
                        <a:rPr lang="en-US" sz="2400" dirty="0">
                          <a:effectLst/>
                          <a:latin typeface="Aharoni" panose="02010803020104030203" pitchFamily="2" charset="-79"/>
                          <a:ea typeface="Comic Sans MS" panose="030F0702030302020204" pitchFamily="66" charset="0"/>
                          <a:cs typeface="Aharoni" panose="02010803020104030203" pitchFamily="2" charset="-79"/>
                        </a:rPr>
                        <a:t>Physical objects</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txBody>
                  <a:tcPr marL="0" marR="0" marT="0" marB="0" anchor="b"/>
                </a:tc>
                <a:tc>
                  <a:txBody>
                    <a:bodyPr/>
                    <a:lstStyle/>
                    <a:p>
                      <a:pPr marL="0" marR="0" algn="ctr">
                        <a:spcBef>
                          <a:spcPts val="0"/>
                        </a:spcBef>
                        <a:spcAft>
                          <a:spcPts val="0"/>
                        </a:spcAft>
                      </a:pPr>
                      <a:r>
                        <a:rPr lang="en-US" sz="2800" dirty="0">
                          <a:effectLst/>
                          <a:latin typeface="Aharoni" panose="02010803020104030203" pitchFamily="2" charset="-79"/>
                          <a:ea typeface="Comic Sans MS" panose="030F0702030302020204" pitchFamily="66" charset="0"/>
                          <a:cs typeface="Aharoni" panose="02010803020104030203" pitchFamily="2" charset="-79"/>
                        </a:rPr>
                        <a:t>Register, Airplane</a:t>
                      </a:r>
                      <a:endParaRPr lang="en-US" sz="2800" dirty="0">
                        <a:effectLst/>
                        <a:latin typeface="Aharoni" panose="02010803020104030203" pitchFamily="2" charset="-79"/>
                        <a:ea typeface="Calibri" panose="020F0502020204030204" pitchFamily="34" charset="0"/>
                        <a:cs typeface="Aharoni" panose="02010803020104030203" pitchFamily="2" charset="-79"/>
                      </a:endParaRPr>
                    </a:p>
                  </a:txBody>
                  <a:tcPr marL="0" marR="0" marT="0" marB="0" anchor="b"/>
                </a:tc>
                <a:extLst>
                  <a:ext uri="{0D108BD9-81ED-4DB2-BD59-A6C34878D82A}">
                    <a16:rowId xmlns:a16="http://schemas.microsoft.com/office/drawing/2014/main" val="1095175"/>
                  </a:ext>
                </a:extLst>
              </a:tr>
              <a:tr h="1112778">
                <a:tc>
                  <a:txBody>
                    <a:bodyPr/>
                    <a:lstStyle/>
                    <a:p>
                      <a:pPr marL="0" marR="0" algn="ctr">
                        <a:spcBef>
                          <a:spcPts val="0"/>
                        </a:spcBef>
                        <a:spcAft>
                          <a:spcPts val="0"/>
                        </a:spcAft>
                      </a:pPr>
                      <a:r>
                        <a:rPr lang="en-US" sz="2400" dirty="0">
                          <a:effectLst/>
                          <a:latin typeface="Aharoni" panose="02010803020104030203" pitchFamily="2" charset="-79"/>
                          <a:ea typeface="Comic Sans MS" panose="030F0702030302020204" pitchFamily="66" charset="0"/>
                          <a:cs typeface="Aharoni" panose="02010803020104030203" pitchFamily="2" charset="-79"/>
                        </a:rPr>
                        <a:t>Places</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txBody>
                  <a:tcPr marL="0" marR="0" marT="0" marB="0" anchor="b"/>
                </a:tc>
                <a:tc>
                  <a:txBody>
                    <a:bodyPr/>
                    <a:lstStyle/>
                    <a:p>
                      <a:pPr marL="0" marR="0" algn="ctr">
                        <a:spcBef>
                          <a:spcPts val="0"/>
                        </a:spcBef>
                        <a:spcAft>
                          <a:spcPts val="0"/>
                        </a:spcAft>
                      </a:pPr>
                      <a:r>
                        <a:rPr lang="en-US" sz="2800" dirty="0">
                          <a:effectLst/>
                          <a:latin typeface="Aharoni" panose="02010803020104030203" pitchFamily="2" charset="-79"/>
                          <a:ea typeface="Comic Sans MS" panose="030F0702030302020204" pitchFamily="66" charset="0"/>
                          <a:cs typeface="Aharoni" panose="02010803020104030203" pitchFamily="2" charset="-79"/>
                        </a:rPr>
                        <a:t>Store, Airport</a:t>
                      </a:r>
                      <a:endParaRPr lang="en-US" sz="2800" dirty="0">
                        <a:effectLst/>
                        <a:latin typeface="Aharoni" panose="02010803020104030203" pitchFamily="2" charset="-79"/>
                        <a:ea typeface="Calibri" panose="020F0502020204030204" pitchFamily="34" charset="0"/>
                        <a:cs typeface="Aharoni" panose="02010803020104030203" pitchFamily="2" charset="-79"/>
                      </a:endParaRPr>
                    </a:p>
                  </a:txBody>
                  <a:tcPr marL="0" marR="0" marT="0" marB="0" anchor="b"/>
                </a:tc>
                <a:extLst>
                  <a:ext uri="{0D108BD9-81ED-4DB2-BD59-A6C34878D82A}">
                    <a16:rowId xmlns:a16="http://schemas.microsoft.com/office/drawing/2014/main" val="2005792374"/>
                  </a:ext>
                </a:extLst>
              </a:tr>
              <a:tr h="1112778">
                <a:tc>
                  <a:txBody>
                    <a:bodyPr/>
                    <a:lstStyle/>
                    <a:p>
                      <a:pPr marL="0" marR="0" algn="ctr">
                        <a:lnSpc>
                          <a:spcPts val="1130"/>
                        </a:lnSpc>
                        <a:spcBef>
                          <a:spcPts val="0"/>
                        </a:spcBef>
                        <a:spcAft>
                          <a:spcPts val="0"/>
                        </a:spcAft>
                      </a:pPr>
                      <a:r>
                        <a:rPr lang="en-US" sz="2400">
                          <a:effectLst/>
                          <a:latin typeface="Aharoni" panose="02010803020104030203" pitchFamily="2" charset="-79"/>
                          <a:ea typeface="Comic Sans MS" panose="030F0702030302020204" pitchFamily="66" charset="0"/>
                          <a:cs typeface="Aharoni" panose="02010803020104030203" pitchFamily="2" charset="-79"/>
                        </a:rPr>
                        <a:t>Transactions</a:t>
                      </a:r>
                      <a:endParaRPr lang="en-US" sz="2400">
                        <a:effectLst/>
                        <a:latin typeface="Aharoni" panose="02010803020104030203" pitchFamily="2" charset="-79"/>
                        <a:ea typeface="Calibri" panose="020F0502020204030204" pitchFamily="34" charset="0"/>
                        <a:cs typeface="Aharoni" panose="02010803020104030203" pitchFamily="2" charset="-79"/>
                      </a:endParaRPr>
                    </a:p>
                  </a:txBody>
                  <a:tcPr marL="0" marR="0" marT="0" marB="0" anchor="b"/>
                </a:tc>
                <a:tc>
                  <a:txBody>
                    <a:bodyPr/>
                    <a:lstStyle/>
                    <a:p>
                      <a:pPr marL="88900" marR="0" algn="ctr">
                        <a:lnSpc>
                          <a:spcPts val="1130"/>
                        </a:lnSpc>
                        <a:spcBef>
                          <a:spcPts val="0"/>
                        </a:spcBef>
                        <a:spcAft>
                          <a:spcPts val="0"/>
                        </a:spcAft>
                      </a:pPr>
                      <a:r>
                        <a:rPr lang="en-US" sz="2800" dirty="0">
                          <a:effectLst/>
                          <a:latin typeface="Aharoni" panose="02010803020104030203" pitchFamily="2" charset="-79"/>
                          <a:ea typeface="Comic Sans MS" panose="030F0702030302020204" pitchFamily="66" charset="0"/>
                          <a:cs typeface="Aharoni" panose="02010803020104030203" pitchFamily="2" charset="-79"/>
                        </a:rPr>
                        <a:t>Sale, Payment, Reservations </a:t>
                      </a:r>
                      <a:endParaRPr lang="en-US" sz="2800" dirty="0">
                        <a:effectLst/>
                        <a:latin typeface="Aharoni" panose="02010803020104030203" pitchFamily="2" charset="-79"/>
                        <a:ea typeface="Calibri" panose="020F0502020204030204" pitchFamily="34" charset="0"/>
                        <a:cs typeface="Aharoni" panose="02010803020104030203" pitchFamily="2" charset="-79"/>
                      </a:endParaRPr>
                    </a:p>
                  </a:txBody>
                  <a:tcPr marL="0" marR="0" marT="0" marB="0" anchor="b"/>
                </a:tc>
                <a:extLst>
                  <a:ext uri="{0D108BD9-81ED-4DB2-BD59-A6C34878D82A}">
                    <a16:rowId xmlns:a16="http://schemas.microsoft.com/office/drawing/2014/main" val="3903419365"/>
                  </a:ext>
                </a:extLst>
              </a:tr>
              <a:tr h="1112778">
                <a:tc>
                  <a:txBody>
                    <a:bodyPr/>
                    <a:lstStyle/>
                    <a:p>
                      <a:pPr marL="0" marR="0" algn="ctr">
                        <a:spcBef>
                          <a:spcPts val="0"/>
                        </a:spcBef>
                        <a:spcAft>
                          <a:spcPts val="0"/>
                        </a:spcAft>
                      </a:pPr>
                      <a:r>
                        <a:rPr lang="en-US" sz="2400">
                          <a:effectLst/>
                          <a:latin typeface="Aharoni" panose="02010803020104030203" pitchFamily="2" charset="-79"/>
                          <a:ea typeface="Comic Sans MS" panose="030F0702030302020204" pitchFamily="66" charset="0"/>
                          <a:cs typeface="Aharoni" panose="02010803020104030203" pitchFamily="2" charset="-79"/>
                        </a:rPr>
                        <a:t>Roles of people</a:t>
                      </a:r>
                      <a:endParaRPr lang="en-US" sz="2400">
                        <a:effectLst/>
                        <a:latin typeface="Aharoni" panose="02010803020104030203" pitchFamily="2" charset="-79"/>
                        <a:ea typeface="Calibri" panose="020F0502020204030204" pitchFamily="34" charset="0"/>
                        <a:cs typeface="Aharoni" panose="02010803020104030203" pitchFamily="2" charset="-79"/>
                      </a:endParaRPr>
                    </a:p>
                  </a:txBody>
                  <a:tcPr marL="0" marR="0" marT="0" marB="0" anchor="b"/>
                </a:tc>
                <a:tc>
                  <a:txBody>
                    <a:bodyPr/>
                    <a:lstStyle/>
                    <a:p>
                      <a:pPr marL="0" marR="0" algn="ctr">
                        <a:spcBef>
                          <a:spcPts val="0"/>
                        </a:spcBef>
                        <a:spcAft>
                          <a:spcPts val="0"/>
                        </a:spcAft>
                      </a:pPr>
                      <a:r>
                        <a:rPr lang="en-US" sz="2800" dirty="0">
                          <a:effectLst/>
                          <a:latin typeface="Aharoni" panose="02010803020104030203" pitchFamily="2" charset="-79"/>
                          <a:ea typeface="Comic Sans MS" panose="030F0702030302020204" pitchFamily="66" charset="0"/>
                          <a:cs typeface="Aharoni" panose="02010803020104030203" pitchFamily="2" charset="-79"/>
                        </a:rPr>
                        <a:t>Cashier, Manager</a:t>
                      </a:r>
                      <a:endParaRPr lang="en-US" sz="2800" dirty="0">
                        <a:effectLst/>
                        <a:latin typeface="Aharoni" panose="02010803020104030203" pitchFamily="2" charset="-79"/>
                        <a:ea typeface="Calibri" panose="020F0502020204030204" pitchFamily="34" charset="0"/>
                        <a:cs typeface="Aharoni" panose="02010803020104030203" pitchFamily="2" charset="-79"/>
                      </a:endParaRPr>
                    </a:p>
                  </a:txBody>
                  <a:tcPr marL="0" marR="0" marT="0" marB="0" anchor="b"/>
                </a:tc>
                <a:extLst>
                  <a:ext uri="{0D108BD9-81ED-4DB2-BD59-A6C34878D82A}">
                    <a16:rowId xmlns:a16="http://schemas.microsoft.com/office/drawing/2014/main" val="2730030396"/>
                  </a:ext>
                </a:extLst>
              </a:tr>
              <a:tr h="1112778">
                <a:tc>
                  <a:txBody>
                    <a:bodyPr/>
                    <a:lstStyle/>
                    <a:p>
                      <a:pPr marL="0" marR="0" algn="ctr">
                        <a:spcBef>
                          <a:spcPts val="0"/>
                        </a:spcBef>
                        <a:spcAft>
                          <a:spcPts val="0"/>
                        </a:spcAft>
                      </a:pPr>
                      <a:r>
                        <a:rPr lang="en-US" sz="2400" dirty="0">
                          <a:effectLst/>
                          <a:latin typeface="Aharoni" panose="02010803020104030203" pitchFamily="2" charset="-79"/>
                          <a:ea typeface="Comic Sans MS" panose="030F0702030302020204" pitchFamily="66" charset="0"/>
                          <a:cs typeface="Aharoni" panose="02010803020104030203" pitchFamily="2" charset="-79"/>
                        </a:rPr>
                        <a:t>Scheduled Events</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txBody>
                  <a:tcPr marL="0" marR="0" marT="0" marB="0" anchor="b"/>
                </a:tc>
                <a:tc>
                  <a:txBody>
                    <a:bodyPr/>
                    <a:lstStyle/>
                    <a:p>
                      <a:pPr marL="88900" marR="0" algn="ctr">
                        <a:spcBef>
                          <a:spcPts val="0"/>
                        </a:spcBef>
                        <a:spcAft>
                          <a:spcPts val="0"/>
                        </a:spcAft>
                      </a:pPr>
                      <a:r>
                        <a:rPr lang="en-US" sz="2800" dirty="0">
                          <a:effectLst/>
                          <a:latin typeface="Aharoni" panose="02010803020104030203" pitchFamily="2" charset="-79"/>
                          <a:ea typeface="Comic Sans MS" panose="030F0702030302020204" pitchFamily="66" charset="0"/>
                          <a:cs typeface="Aharoni" panose="02010803020104030203" pitchFamily="2" charset="-79"/>
                        </a:rPr>
                        <a:t>Meeting, Flight</a:t>
                      </a:r>
                      <a:endParaRPr lang="en-US" sz="2800" dirty="0">
                        <a:effectLst/>
                        <a:latin typeface="Aharoni" panose="02010803020104030203" pitchFamily="2" charset="-79"/>
                        <a:ea typeface="Calibri" panose="020F0502020204030204" pitchFamily="34" charset="0"/>
                        <a:cs typeface="Aharoni" panose="02010803020104030203" pitchFamily="2" charset="-79"/>
                      </a:endParaRPr>
                    </a:p>
                  </a:txBody>
                  <a:tcPr marL="0" marR="0" marT="0" marB="0" anchor="b"/>
                </a:tc>
                <a:extLst>
                  <a:ext uri="{0D108BD9-81ED-4DB2-BD59-A6C34878D82A}">
                    <a16:rowId xmlns:a16="http://schemas.microsoft.com/office/drawing/2014/main" val="2564428893"/>
                  </a:ext>
                </a:extLst>
              </a:tr>
            </a:tbl>
          </a:graphicData>
        </a:graphic>
      </p:graphicFrame>
    </p:spTree>
    <p:extLst>
      <p:ext uri="{BB962C8B-B14F-4D97-AF65-F5344CB8AC3E}">
        <p14:creationId xmlns:p14="http://schemas.microsoft.com/office/powerpoint/2010/main" val="2386717571"/>
      </p:ext>
    </p:extLst>
  </p:cSld>
  <p:clrMapOvr>
    <a:masterClrMapping/>
  </p:clrMapOvr>
  <mc:AlternateContent xmlns:mc="http://schemas.openxmlformats.org/markup-compatibility/2006" xmlns:p14="http://schemas.microsoft.com/office/powerpoint/2010/main">
    <mc:Choice Requires="p14">
      <p:transition spd="slow" p14:dur="2000" advTm="24678"/>
    </mc:Choice>
    <mc:Fallback xmlns="">
      <p:transition spd="slow" advTm="2467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B4B343-5529-48CE-91E6-E9F015DF8412}"/>
              </a:ext>
            </a:extLst>
          </p:cNvPr>
          <p:cNvSpPr>
            <a:spLocks noGrp="1"/>
          </p:cNvSpPr>
          <p:nvPr>
            <p:ph idx="1"/>
          </p:nvPr>
        </p:nvSpPr>
        <p:spPr>
          <a:xfrm>
            <a:off x="0" y="0"/>
            <a:ext cx="12192000" cy="6858000"/>
          </a:xfrm>
        </p:spPr>
        <p:txBody>
          <a:bodyPr>
            <a:normAutofit/>
          </a:bodyPr>
          <a:lstStyle/>
          <a:p>
            <a:pPr marL="0" indent="0" algn="just">
              <a:lnSpc>
                <a:spcPct val="160000"/>
              </a:lnSpc>
              <a:buNone/>
            </a:pPr>
            <a:r>
              <a:rPr lang="en-US" sz="2400" dirty="0">
                <a:latin typeface="Aharoni" panose="02010803020104030203" pitchFamily="2" charset="-79"/>
                <a:cs typeface="Aharoni" panose="02010803020104030203" pitchFamily="2" charset="-79"/>
              </a:rPr>
              <a:t>Example one of </a:t>
            </a:r>
            <a:r>
              <a:rPr lang="en-US" sz="2400" dirty="0">
                <a:solidFill>
                  <a:srgbClr val="292929"/>
                </a:solidFill>
                <a:latin typeface="Aharoni" panose="02010803020104030203" pitchFamily="2" charset="-79"/>
                <a:cs typeface="Aharoni" panose="02010803020104030203" pitchFamily="2" charset="-79"/>
              </a:rPr>
              <a:t>b</a:t>
            </a:r>
            <a:r>
              <a:rPr lang="en-US" sz="2400"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uilding a Domain Model</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0" indent="0" algn="just">
              <a:lnSpc>
                <a:spcPct val="200000"/>
              </a:lnSpc>
              <a:buNone/>
            </a:pPr>
            <a:r>
              <a:rPr lang="en-US" sz="2400" spc="-5" dirty="0">
                <a:solidFill>
                  <a:srgbClr val="FF0000"/>
                </a:solidFill>
                <a:latin typeface="Aharoni" panose="02010803020104030203" pitchFamily="2" charset="-79"/>
                <a:ea typeface="Times New Roman" panose="02020603050405020304" pitchFamily="18" charset="0"/>
                <a:cs typeface="Aharoni" panose="02010803020104030203" pitchFamily="2" charset="-79"/>
              </a:rPr>
              <a:t>A</a:t>
            </a:r>
            <a:r>
              <a:rPr lang="en-US" sz="2400" spc="-5"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 simplified </a:t>
            </a:r>
            <a:r>
              <a:rPr lang="en-US" sz="2400" b="1" spc="-5"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Vehicle</a:t>
            </a:r>
            <a:r>
              <a:rPr lang="en-US" sz="2400" spc="-5"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 domain. </a:t>
            </a:r>
            <a:endParaRPr lang="en-US" sz="2400" spc="-5" dirty="0">
              <a:solidFill>
                <a:srgbClr val="FF0000"/>
              </a:solidFill>
              <a:latin typeface="Aharoni" panose="02010803020104030203" pitchFamily="2" charset="-79"/>
              <a:ea typeface="Times New Roman" panose="02020603050405020304" pitchFamily="18" charset="0"/>
              <a:cs typeface="Aharoni" panose="02010803020104030203" pitchFamily="2" charset="-79"/>
            </a:endParaRPr>
          </a:p>
          <a:p>
            <a:pPr marL="0" indent="0" algn="just">
              <a:lnSpc>
                <a:spcPct val="200000"/>
              </a:lnSpc>
              <a:buNone/>
            </a:pP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Here’s a verbal description that will serve as a base for our model.</a:t>
            </a:r>
            <a:endParaRPr lang="en-US" sz="2400" spc="-5" dirty="0">
              <a:solidFill>
                <a:srgbClr val="292929"/>
              </a:solidFill>
              <a:latin typeface="Aharoni" panose="02010803020104030203" pitchFamily="2" charset="-79"/>
              <a:cs typeface="Aharoni" panose="02010803020104030203" pitchFamily="2" charset="-79"/>
            </a:endParaRPr>
          </a:p>
          <a:p>
            <a:pPr marL="0" indent="0" algn="just">
              <a:lnSpc>
                <a:spcPct val="200000"/>
              </a:lnSpc>
              <a:buNone/>
            </a:pP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A vehicle is a mobile </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machine</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that transports people or cargo. Typical vehicles include </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wagons</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bicycles</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motor </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vehicles(</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motorcycles</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cars</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trucks</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buses</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railed</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vehicles (</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trains</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trams</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watercraft</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ships</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boats</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aircraft</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and </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spacecraft</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Land</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vehicles are classified broadly by what is used to apply steering and drive forces against the ground: </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wheeled</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tracked</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railed</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or </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skied</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0" indent="0" algn="just">
              <a:lnSpc>
                <a:spcPct val="200000"/>
              </a:lnSpc>
              <a:buNone/>
            </a:pPr>
            <a:endParaRPr lang="en-US" sz="2400" dirty="0">
              <a:latin typeface="Aharoni" panose="02010803020104030203" pitchFamily="2" charset="-79"/>
              <a:cs typeface="Aharoni" panose="02010803020104030203" pitchFamily="2" charset="-79"/>
            </a:endParaRPr>
          </a:p>
          <a:p>
            <a:pPr marL="0" indent="0">
              <a:buNone/>
            </a:pPr>
            <a:endParaRPr lang="en-US" dirty="0"/>
          </a:p>
        </p:txBody>
      </p:sp>
    </p:spTree>
    <p:extLst>
      <p:ext uri="{BB962C8B-B14F-4D97-AF65-F5344CB8AC3E}">
        <p14:creationId xmlns:p14="http://schemas.microsoft.com/office/powerpoint/2010/main" val="1480435300"/>
      </p:ext>
    </p:extLst>
  </p:cSld>
  <p:clrMapOvr>
    <a:masterClrMapping/>
  </p:clrMapOvr>
  <mc:AlternateContent xmlns:mc="http://schemas.openxmlformats.org/markup-compatibility/2006" xmlns:p14="http://schemas.microsoft.com/office/powerpoint/2010/main">
    <mc:Choice Requires="p14">
      <p:transition spd="slow" p14:dur="2000" advTm="42743"/>
    </mc:Choice>
    <mc:Fallback xmlns="">
      <p:transition spd="slow" advTm="4274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B4B343-5529-48CE-91E6-E9F015DF8412}"/>
              </a:ext>
            </a:extLst>
          </p:cNvPr>
          <p:cNvSpPr>
            <a:spLocks noGrp="1"/>
          </p:cNvSpPr>
          <p:nvPr>
            <p:ph idx="1"/>
          </p:nvPr>
        </p:nvSpPr>
        <p:spPr>
          <a:xfrm>
            <a:off x="0" y="0"/>
            <a:ext cx="12192000" cy="6858000"/>
          </a:xfrm>
        </p:spPr>
        <p:txBody>
          <a:bodyPr>
            <a:normAutofit/>
          </a:bodyPr>
          <a:lstStyle/>
          <a:p>
            <a:pPr marL="0" marR="0" indent="0" algn="just">
              <a:lnSpc>
                <a:spcPct val="200000"/>
              </a:lnSpc>
              <a:spcBef>
                <a:spcPts val="2400"/>
              </a:spcBef>
              <a:spcAft>
                <a:spcPts val="0"/>
              </a:spcAft>
              <a:buNone/>
            </a:pPr>
            <a:r>
              <a:rPr lang="en-US" sz="2400" b="1" spc="-5"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Model developed </a:t>
            </a:r>
          </a:p>
          <a:p>
            <a:pPr marR="0" algn="just">
              <a:lnSpc>
                <a:spcPct val="200000"/>
              </a:lnSpc>
              <a:spcBef>
                <a:spcPts val="2400"/>
              </a:spcBef>
              <a:spcAft>
                <a:spcPts val="0"/>
              </a:spcAft>
              <a:buFont typeface="Wingdings" panose="05000000000000000000" pitchFamily="2" charset="2"/>
              <a:buChar char="Ø"/>
            </a:pP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Machine</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wagons</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bicycles</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motor vehicles, motorcycles</a:t>
            </a:r>
            <a:r>
              <a:rPr lang="en-US" sz="2400" b="1" spc="-5" dirty="0">
                <a:solidFill>
                  <a:srgbClr val="292929"/>
                </a:solidFill>
                <a:latin typeface="Aharoni" panose="02010803020104030203" pitchFamily="2" charset="-79"/>
                <a:ea typeface="Times New Roman" panose="02020603050405020304" pitchFamily="18" charset="0"/>
                <a:cs typeface="Aharoni" panose="02010803020104030203" pitchFamily="2" charset="-79"/>
              </a:rPr>
              <a:t>, cars, trucks, buses, railed vehicles,</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trains</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trams</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watercraft, ships</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boats</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aircraft, spacecrafts. Land vehicles, wheeled, wheeled</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tracked</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railed, skied</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algn="just">
              <a:lnSpc>
                <a:spcPct val="200000"/>
              </a:lnSpc>
              <a:buFont typeface="Wingdings" panose="05000000000000000000" pitchFamily="2" charset="2"/>
              <a:buChar char="Ø"/>
            </a:pP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Transforming the above list into classes with the corresponding </a:t>
            </a:r>
            <a:r>
              <a:rPr lang="en-US" sz="2400" spc="-5" dirty="0" err="1">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Class_names</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this is what our </a:t>
            </a:r>
            <a:r>
              <a:rPr lang="en-US" sz="2400" b="1"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Vehicle</a:t>
            </a:r>
            <a:r>
              <a:rPr lang="en-US" sz="2400" spc="-5" dirty="0">
                <a:solidFill>
                  <a:srgbClr val="292929"/>
                </a:solidFill>
                <a:effectLst/>
                <a:latin typeface="Aharoni" panose="02010803020104030203" pitchFamily="2" charset="-79"/>
                <a:ea typeface="Times New Roman" panose="02020603050405020304" pitchFamily="18" charset="0"/>
                <a:cs typeface="Aharoni" panose="02010803020104030203" pitchFamily="2" charset="-79"/>
              </a:rPr>
              <a:t> domain model </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19262908"/>
      </p:ext>
    </p:extLst>
  </p:cSld>
  <p:clrMapOvr>
    <a:masterClrMapping/>
  </p:clrMapOvr>
  <mc:AlternateContent xmlns:mc="http://schemas.openxmlformats.org/markup-compatibility/2006" xmlns:p14="http://schemas.microsoft.com/office/powerpoint/2010/main">
    <mc:Choice Requires="p14">
      <p:transition spd="slow" p14:dur="2000" advTm="50562"/>
    </mc:Choice>
    <mc:Fallback xmlns="">
      <p:transition spd="slow" advTm="5056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B4B343-5529-48CE-91E6-E9F015DF8412}"/>
              </a:ext>
            </a:extLst>
          </p:cNvPr>
          <p:cNvSpPr>
            <a:spLocks noGrp="1"/>
          </p:cNvSpPr>
          <p:nvPr>
            <p:ph idx="1"/>
          </p:nvPr>
        </p:nvSpPr>
        <p:spPr>
          <a:xfrm>
            <a:off x="0" y="0"/>
            <a:ext cx="12192000" cy="6858000"/>
          </a:xfrm>
        </p:spPr>
        <p:txBody>
          <a:bodyPr>
            <a:normAutofit/>
          </a:bodyPr>
          <a:lstStyle/>
          <a:p>
            <a:pPr marL="0" indent="0">
              <a:buNone/>
            </a:pPr>
            <a:r>
              <a:rPr lang="en-US" sz="2800" dirty="0">
                <a:latin typeface="Aharoni" panose="02010803020104030203" pitchFamily="2" charset="-79"/>
                <a:cs typeface="Aharoni" panose="02010803020104030203" pitchFamily="2" charset="-79"/>
              </a:rPr>
              <a:t>Example </a:t>
            </a:r>
            <a:r>
              <a:rPr lang="en-US" dirty="0">
                <a:latin typeface="Aharoni" panose="02010803020104030203" pitchFamily="2" charset="-79"/>
                <a:cs typeface="Aharoni" panose="02010803020104030203" pitchFamily="2" charset="-79"/>
              </a:rPr>
              <a:t> </a:t>
            </a:r>
            <a:r>
              <a:rPr lang="en-US" dirty="0">
                <a:solidFill>
                  <a:srgbClr val="FF0000"/>
                </a:solidFill>
                <a:latin typeface="Aharoni" panose="02010803020104030203" pitchFamily="2" charset="-79"/>
                <a:cs typeface="Aharoni" panose="02010803020104030203" pitchFamily="2" charset="-79"/>
              </a:rPr>
              <a:t>Two </a:t>
            </a:r>
            <a:r>
              <a:rPr lang="en-US" sz="2800" dirty="0">
                <a:solidFill>
                  <a:srgbClr val="FF0000"/>
                </a:solidFill>
                <a:latin typeface="Aharoni" panose="02010803020104030203" pitchFamily="2" charset="-79"/>
                <a:cs typeface="Aharoni" panose="02010803020104030203" pitchFamily="2" charset="-79"/>
              </a:rPr>
              <a:t>of a simplified sale process</a:t>
            </a:r>
          </a:p>
          <a:p>
            <a:pPr marL="0" indent="0">
              <a:buNone/>
            </a:pPr>
            <a:endParaRPr lang="en-US" dirty="0">
              <a:latin typeface="Aharoni" panose="02010803020104030203" pitchFamily="2" charset="-79"/>
              <a:cs typeface="Aharoni" panose="02010803020104030203" pitchFamily="2" charset="-79"/>
            </a:endParaRPr>
          </a:p>
          <a:p>
            <a:pPr marR="0" lvl="0">
              <a:lnSpc>
                <a:spcPct val="150000"/>
              </a:lnSpc>
              <a:spcBef>
                <a:spcPts val="0"/>
              </a:spcBef>
              <a:spcAft>
                <a:spcPts val="0"/>
              </a:spcAft>
              <a:buFont typeface="Wingdings" panose="05000000000000000000" pitchFamily="2" charset="2"/>
              <a:buChar char="Ø"/>
              <a:tabLst>
                <a:tab pos="266700" algn="l"/>
              </a:tabLst>
            </a:pPr>
            <a:r>
              <a:rPr lang="en-US" sz="2400" u="sng" dirty="0">
                <a:effectLst/>
                <a:latin typeface="Aharoni" panose="02010803020104030203" pitchFamily="2" charset="-79"/>
                <a:ea typeface="Comic Sans MS" panose="030F0702030302020204" pitchFamily="66" charset="0"/>
                <a:cs typeface="Aharoni" panose="02010803020104030203" pitchFamily="2" charset="-79"/>
              </a:rPr>
              <a:t>Customer</a:t>
            </a:r>
            <a:r>
              <a:rPr lang="en-US" sz="2400" dirty="0">
                <a:effectLst/>
                <a:latin typeface="Aharoni" panose="02010803020104030203" pitchFamily="2" charset="-79"/>
                <a:ea typeface="Comic Sans MS" panose="030F0702030302020204" pitchFamily="66" charset="0"/>
                <a:cs typeface="Aharoni" panose="02010803020104030203" pitchFamily="2" charset="-79"/>
              </a:rPr>
              <a:t> arrives with </a:t>
            </a:r>
            <a:r>
              <a:rPr lang="en-US" sz="2400" u="sng" dirty="0">
                <a:effectLst/>
                <a:latin typeface="Aharoni" panose="02010803020104030203" pitchFamily="2" charset="-79"/>
                <a:ea typeface="Comic Sans MS" panose="030F0702030302020204" pitchFamily="66" charset="0"/>
                <a:cs typeface="Aharoni" panose="02010803020104030203" pitchFamily="2" charset="-79"/>
              </a:rPr>
              <a:t>goods</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R="0" lvl="0">
              <a:lnSpc>
                <a:spcPct val="150000"/>
              </a:lnSpc>
              <a:spcBef>
                <a:spcPts val="0"/>
              </a:spcBef>
              <a:spcAft>
                <a:spcPts val="0"/>
              </a:spcAft>
              <a:buFont typeface="Wingdings" panose="05000000000000000000" pitchFamily="2" charset="2"/>
              <a:buChar char="Ø"/>
              <a:tabLst>
                <a:tab pos="266700" algn="l"/>
              </a:tabLst>
            </a:pPr>
            <a:r>
              <a:rPr lang="en-US" sz="2400" u="sng" dirty="0">
                <a:effectLst/>
                <a:latin typeface="Aharoni" panose="02010803020104030203" pitchFamily="2" charset="-79"/>
                <a:ea typeface="Comic Sans MS" panose="030F0702030302020204" pitchFamily="66" charset="0"/>
                <a:cs typeface="Aharoni" panose="02010803020104030203" pitchFamily="2" charset="-79"/>
              </a:rPr>
              <a:t>Cashier</a:t>
            </a:r>
            <a:r>
              <a:rPr lang="en-US" sz="2400" dirty="0">
                <a:effectLst/>
                <a:latin typeface="Aharoni" panose="02010803020104030203" pitchFamily="2" charset="-79"/>
                <a:ea typeface="Comic Sans MS" panose="030F0702030302020204" pitchFamily="66" charset="0"/>
                <a:cs typeface="Aharoni" panose="02010803020104030203" pitchFamily="2" charset="-79"/>
              </a:rPr>
              <a:t> starts a new </a:t>
            </a:r>
            <a:r>
              <a:rPr lang="en-US" sz="2400" u="sng" dirty="0">
                <a:effectLst/>
                <a:latin typeface="Aharoni" panose="02010803020104030203" pitchFamily="2" charset="-79"/>
                <a:ea typeface="Comic Sans MS" panose="030F0702030302020204" pitchFamily="66" charset="0"/>
                <a:cs typeface="Aharoni" panose="02010803020104030203" pitchFamily="2" charset="-79"/>
              </a:rPr>
              <a:t>sale</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0" indent="0">
              <a:lnSpc>
                <a:spcPct val="150000"/>
              </a:lnSpc>
              <a:buNone/>
            </a:pPr>
            <a:r>
              <a:rPr lang="en-US" sz="2400" dirty="0">
                <a:latin typeface="Aharoni" panose="02010803020104030203" pitchFamily="2" charset="-79"/>
                <a:cs typeface="Aharoni" panose="02010803020104030203" pitchFamily="2" charset="-79"/>
              </a:rPr>
              <a:t> Possible conceptual classes: </a:t>
            </a:r>
            <a:r>
              <a:rPr lang="en-US" sz="2400" i="1" dirty="0">
                <a:solidFill>
                  <a:srgbClr val="FF0000"/>
                </a:solidFill>
                <a:effectLst/>
                <a:latin typeface="Aharoni" panose="02010803020104030203" pitchFamily="2" charset="-79"/>
                <a:ea typeface="Comic Sans MS" panose="030F0702030302020204" pitchFamily="66" charset="0"/>
                <a:cs typeface="Aharoni" panose="02010803020104030203" pitchFamily="2" charset="-79"/>
              </a:rPr>
              <a:t>Customer, Cashier, items</a:t>
            </a:r>
            <a:r>
              <a:rPr lang="en-US" sz="2400" i="1" dirty="0">
                <a:solidFill>
                  <a:srgbClr val="FF0000"/>
                </a:solidFill>
                <a:latin typeface="Aharoni" panose="02010803020104030203" pitchFamily="2" charset="-79"/>
                <a:ea typeface="Comic Sans MS" panose="030F0702030302020204" pitchFamily="66" charset="0"/>
                <a:cs typeface="Aharoni" panose="02010803020104030203" pitchFamily="2" charset="-79"/>
              </a:rPr>
              <a:t> and</a:t>
            </a:r>
            <a:r>
              <a:rPr lang="en-US" sz="2400" i="1" dirty="0">
                <a:solidFill>
                  <a:srgbClr val="FF0000"/>
                </a:solidFill>
                <a:effectLst/>
                <a:latin typeface="Aharoni" panose="02010803020104030203" pitchFamily="2" charset="-79"/>
                <a:ea typeface="Comic Sans MS" panose="030F0702030302020204" pitchFamily="66" charset="0"/>
                <a:cs typeface="Aharoni" panose="02010803020104030203" pitchFamily="2" charset="-79"/>
              </a:rPr>
              <a:t> sale</a:t>
            </a:r>
            <a:endParaRPr lang="en-US" sz="2400" i="1" dirty="0">
              <a:solidFill>
                <a:srgbClr val="FF0000"/>
              </a:solidFill>
              <a:latin typeface="Aharoni" panose="02010803020104030203" pitchFamily="2" charset="-79"/>
              <a:cs typeface="Aharoni" panose="02010803020104030203" pitchFamily="2" charset="-79"/>
            </a:endParaRPr>
          </a:p>
          <a:p>
            <a:pPr marR="0" lvl="0">
              <a:lnSpc>
                <a:spcPct val="150000"/>
              </a:lnSpc>
              <a:spcBef>
                <a:spcPts val="0"/>
              </a:spcBef>
              <a:spcAft>
                <a:spcPts val="0"/>
              </a:spcAft>
              <a:buFont typeface="Wingdings" panose="05000000000000000000" pitchFamily="2" charset="2"/>
              <a:buChar char="Ø"/>
              <a:tabLst>
                <a:tab pos="241300" algn="l"/>
              </a:tabLst>
            </a:pPr>
            <a:r>
              <a:rPr lang="en-US" sz="2400" dirty="0">
                <a:effectLst/>
                <a:latin typeface="Aharoni" panose="02010803020104030203" pitchFamily="2" charset="-79"/>
                <a:ea typeface="Comic Sans MS" panose="030F0702030302020204" pitchFamily="66" charset="0"/>
                <a:cs typeface="Aharoni" panose="02010803020104030203" pitchFamily="2" charset="-79"/>
              </a:rPr>
              <a:t>Cashier enters </a:t>
            </a:r>
            <a:r>
              <a:rPr lang="en-US" sz="2400" u="sng" dirty="0">
                <a:effectLst/>
                <a:latin typeface="Aharoni" panose="02010803020104030203" pitchFamily="2" charset="-79"/>
                <a:ea typeface="Comic Sans MS" panose="030F0702030302020204" pitchFamily="66" charset="0"/>
                <a:cs typeface="Aharoni" panose="02010803020104030203" pitchFamily="2" charset="-79"/>
              </a:rPr>
              <a:t>item ID</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R="203200" lvl="0">
              <a:lnSpc>
                <a:spcPct val="150000"/>
              </a:lnSpc>
              <a:spcBef>
                <a:spcPts val="0"/>
              </a:spcBef>
              <a:spcAft>
                <a:spcPts val="0"/>
              </a:spcAft>
              <a:buFont typeface="Wingdings" panose="05000000000000000000" pitchFamily="2" charset="2"/>
              <a:buChar char="Ø"/>
              <a:tabLst>
                <a:tab pos="241300" algn="l"/>
              </a:tabLst>
            </a:pPr>
            <a:r>
              <a:rPr lang="en-US" sz="2400" dirty="0">
                <a:effectLst/>
                <a:latin typeface="Aharoni" panose="02010803020104030203" pitchFamily="2" charset="-79"/>
                <a:ea typeface="Comic Sans MS" panose="030F0702030302020204" pitchFamily="66" charset="0"/>
                <a:cs typeface="Aharoni" panose="02010803020104030203" pitchFamily="2" charset="-79"/>
              </a:rPr>
              <a:t>System records </a:t>
            </a:r>
            <a:r>
              <a:rPr lang="en-US" sz="2400" u="sng" dirty="0">
                <a:effectLst/>
                <a:latin typeface="Aharoni" panose="02010803020104030203" pitchFamily="2" charset="-79"/>
                <a:ea typeface="Comic Sans MS" panose="030F0702030302020204" pitchFamily="66" charset="0"/>
                <a:cs typeface="Aharoni" panose="02010803020104030203" pitchFamily="2" charset="-79"/>
              </a:rPr>
              <a:t>sale line item</a:t>
            </a:r>
            <a:r>
              <a:rPr lang="en-US" sz="2400" dirty="0">
                <a:effectLst/>
                <a:latin typeface="Aharoni" panose="02010803020104030203" pitchFamily="2" charset="-79"/>
                <a:ea typeface="Comic Sans MS" panose="030F0702030302020204" pitchFamily="66" charset="0"/>
                <a:cs typeface="Aharoni" panose="02010803020104030203" pitchFamily="2" charset="-79"/>
              </a:rPr>
              <a:t> and presents item </a:t>
            </a:r>
            <a:r>
              <a:rPr lang="en-US" sz="2400" u="sng" dirty="0">
                <a:effectLst/>
                <a:latin typeface="Aharoni" panose="02010803020104030203" pitchFamily="2" charset="-79"/>
                <a:ea typeface="Comic Sans MS" panose="030F0702030302020204" pitchFamily="66" charset="0"/>
                <a:cs typeface="Aharoni" panose="02010803020104030203" pitchFamily="2" charset="-79"/>
              </a:rPr>
              <a:t>description</a:t>
            </a:r>
            <a:r>
              <a:rPr lang="en-US" sz="2400" dirty="0">
                <a:effectLst/>
                <a:latin typeface="Aharoni" panose="02010803020104030203" pitchFamily="2" charset="-79"/>
                <a:ea typeface="Comic Sans MS" panose="030F0702030302020204" pitchFamily="66" charset="0"/>
                <a:cs typeface="Aharoni" panose="02010803020104030203" pitchFamily="2" charset="-79"/>
              </a:rPr>
              <a:t>, </a:t>
            </a:r>
            <a:r>
              <a:rPr lang="en-US" sz="2400" u="sng" dirty="0">
                <a:effectLst/>
                <a:latin typeface="Aharoni" panose="02010803020104030203" pitchFamily="2" charset="-79"/>
                <a:ea typeface="Comic Sans MS" panose="030F0702030302020204" pitchFamily="66" charset="0"/>
                <a:cs typeface="Aharoni" panose="02010803020104030203" pitchFamily="2" charset="-79"/>
              </a:rPr>
              <a:t>price</a:t>
            </a:r>
            <a:r>
              <a:rPr lang="en-US" sz="2400" dirty="0">
                <a:effectLst/>
                <a:latin typeface="Aharoni" panose="02010803020104030203" pitchFamily="2" charset="-79"/>
                <a:ea typeface="Comic Sans MS" panose="030F0702030302020204" pitchFamily="66" charset="0"/>
                <a:cs typeface="Aharoni" panose="02010803020104030203" pitchFamily="2" charset="-79"/>
              </a:rPr>
              <a:t>, and running </a:t>
            </a:r>
            <a:r>
              <a:rPr lang="en-US" sz="2400" u="sng" dirty="0">
                <a:effectLst/>
                <a:latin typeface="Aharoni" panose="02010803020104030203" pitchFamily="2" charset="-79"/>
                <a:ea typeface="Comic Sans MS" panose="030F0702030302020204" pitchFamily="66" charset="0"/>
                <a:cs typeface="Aharoni" panose="02010803020104030203" pitchFamily="2" charset="-79"/>
              </a:rPr>
              <a:t>total</a:t>
            </a:r>
            <a:endParaRPr lang="en-US" sz="2400" u="sng" dirty="0">
              <a:latin typeface="Aharoni" panose="02010803020104030203" pitchFamily="2" charset="-79"/>
              <a:ea typeface="Comic Sans MS" panose="030F0702030302020204" pitchFamily="66" charset="0"/>
              <a:cs typeface="Aharoni" panose="02010803020104030203" pitchFamily="2" charset="-79"/>
            </a:endParaRPr>
          </a:p>
          <a:p>
            <a:pPr marR="203200" lvl="0">
              <a:lnSpc>
                <a:spcPct val="150000"/>
              </a:lnSpc>
              <a:spcBef>
                <a:spcPts val="0"/>
              </a:spcBef>
              <a:spcAft>
                <a:spcPts val="0"/>
              </a:spcAft>
              <a:buFont typeface="Wingdings" panose="05000000000000000000" pitchFamily="2" charset="2"/>
              <a:buChar char="Ø"/>
              <a:tabLst>
                <a:tab pos="241300" algn="l"/>
              </a:tabLst>
            </a:pPr>
            <a:r>
              <a:rPr lang="en-US" sz="2400" dirty="0">
                <a:effectLst/>
                <a:latin typeface="Aharoni" panose="02010803020104030203" pitchFamily="2" charset="-79"/>
                <a:ea typeface="Comic Sans MS" panose="030F0702030302020204" pitchFamily="66" charset="0"/>
                <a:cs typeface="Aharoni" panose="02010803020104030203" pitchFamily="2" charset="-79"/>
              </a:rPr>
              <a:t>At the end, Cashier tells Customer the total and asks for </a:t>
            </a:r>
            <a:r>
              <a:rPr lang="en-US" sz="2400" u="sng" dirty="0">
                <a:effectLst/>
                <a:latin typeface="Aharoni" panose="02010803020104030203" pitchFamily="2" charset="-79"/>
                <a:ea typeface="Comic Sans MS" panose="030F0702030302020204" pitchFamily="66" charset="0"/>
                <a:cs typeface="Aharoni" panose="02010803020104030203" pitchFamily="2" charset="-79"/>
              </a:rPr>
              <a:t>payment</a:t>
            </a:r>
          </a:p>
          <a:p>
            <a:pPr marR="203200" lvl="0">
              <a:lnSpc>
                <a:spcPct val="150000"/>
              </a:lnSpc>
              <a:spcBef>
                <a:spcPts val="0"/>
              </a:spcBef>
              <a:spcAft>
                <a:spcPts val="0"/>
              </a:spcAft>
              <a:buFont typeface="Wingdings" panose="05000000000000000000" pitchFamily="2" charset="2"/>
              <a:buChar char="Ø"/>
              <a:tabLst>
                <a:tab pos="241300" algn="l"/>
              </a:tabLst>
            </a:pPr>
            <a:endParaRPr lang="en-US" sz="2400" i="1" u="sng" dirty="0">
              <a:latin typeface="Aharoni" panose="02010803020104030203" pitchFamily="2" charset="-79"/>
              <a:cs typeface="Aharoni" panose="02010803020104030203" pitchFamily="2" charset="-79"/>
            </a:endParaRPr>
          </a:p>
          <a:p>
            <a:pPr marR="203200" lvl="0">
              <a:lnSpc>
                <a:spcPct val="150000"/>
              </a:lnSpc>
              <a:spcBef>
                <a:spcPts val="0"/>
              </a:spcBef>
              <a:spcAft>
                <a:spcPts val="0"/>
              </a:spcAft>
              <a:buFont typeface="Wingdings" panose="05000000000000000000" pitchFamily="2" charset="2"/>
              <a:buChar char="Ø"/>
              <a:tabLst>
                <a:tab pos="241300" algn="l"/>
              </a:tabLst>
            </a:pPr>
            <a:r>
              <a:rPr lang="en-US" sz="2400" dirty="0">
                <a:latin typeface="Aharoni" panose="02010803020104030203" pitchFamily="2" charset="-79"/>
                <a:cs typeface="Aharoni" panose="02010803020104030203" pitchFamily="2" charset="-79"/>
              </a:rPr>
              <a:t> Possible conceptual classes: </a:t>
            </a:r>
            <a:r>
              <a:rPr lang="en-US" sz="2400" i="1" dirty="0">
                <a:solidFill>
                  <a:srgbClr val="FF0000"/>
                </a:solidFill>
                <a:latin typeface="Aharoni" panose="02010803020104030203" pitchFamily="2" charset="-79"/>
                <a:cs typeface="Aharoni" panose="02010803020104030203" pitchFamily="2" charset="-79"/>
              </a:rPr>
              <a:t>saleslineitem, product specification, payment </a:t>
            </a:r>
          </a:p>
        </p:txBody>
      </p:sp>
    </p:spTree>
    <p:extLst>
      <p:ext uri="{BB962C8B-B14F-4D97-AF65-F5344CB8AC3E}">
        <p14:creationId xmlns:p14="http://schemas.microsoft.com/office/powerpoint/2010/main" val="3230298985"/>
      </p:ext>
    </p:extLst>
  </p:cSld>
  <p:clrMapOvr>
    <a:masterClrMapping/>
  </p:clrMapOvr>
  <mc:AlternateContent xmlns:mc="http://schemas.openxmlformats.org/markup-compatibility/2006" xmlns:p14="http://schemas.microsoft.com/office/powerpoint/2010/main">
    <mc:Choice Requires="p14">
      <p:transition spd="slow" p14:dur="2000" advTm="78008"/>
    </mc:Choice>
    <mc:Fallback xmlns="">
      <p:transition spd="slow" advTm="7800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B4B343-5529-48CE-91E6-E9F015DF8412}"/>
              </a:ext>
            </a:extLst>
          </p:cNvPr>
          <p:cNvSpPr>
            <a:spLocks noGrp="1"/>
          </p:cNvSpPr>
          <p:nvPr>
            <p:ph idx="1"/>
          </p:nvPr>
        </p:nvSpPr>
        <p:spPr>
          <a:xfrm>
            <a:off x="0" y="0"/>
            <a:ext cx="12192000" cy="6858000"/>
          </a:xfrm>
        </p:spPr>
        <p:txBody>
          <a:bodyPr/>
          <a:lstStyle/>
          <a:p>
            <a:pPr marR="0" lvl="0">
              <a:lnSpc>
                <a:spcPct val="150000"/>
              </a:lnSpc>
              <a:spcBef>
                <a:spcPts val="0"/>
              </a:spcBef>
              <a:spcAft>
                <a:spcPts val="0"/>
              </a:spcAft>
              <a:buFont typeface="Wingdings" panose="05000000000000000000" pitchFamily="2" charset="2"/>
              <a:buChar char="Ø"/>
              <a:tabLst>
                <a:tab pos="203200" algn="l"/>
              </a:tabLst>
            </a:pPr>
            <a:r>
              <a:rPr lang="en-US" sz="2400" dirty="0">
                <a:effectLst/>
                <a:latin typeface="Aharoni" panose="02010803020104030203" pitchFamily="2" charset="-79"/>
                <a:ea typeface="Comic Sans MS" panose="030F0702030302020204" pitchFamily="66" charset="0"/>
                <a:cs typeface="Aharoni" panose="02010803020104030203" pitchFamily="2" charset="-79"/>
              </a:rPr>
              <a:t>Cashier enters </a:t>
            </a:r>
            <a:r>
              <a:rPr lang="en-US" sz="2400" u="sng" dirty="0">
                <a:effectLst/>
                <a:latin typeface="Aharoni" panose="02010803020104030203" pitchFamily="2" charset="-79"/>
                <a:ea typeface="Comic Sans MS" panose="030F0702030302020204" pitchFamily="66" charset="0"/>
                <a:cs typeface="Aharoni" panose="02010803020104030203" pitchFamily="2" charset="-79"/>
              </a:rPr>
              <a:t>amount tendered (cash)</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R="762000" lvl="0">
              <a:lnSpc>
                <a:spcPct val="150000"/>
              </a:lnSpc>
              <a:spcBef>
                <a:spcPts val="0"/>
              </a:spcBef>
              <a:spcAft>
                <a:spcPts val="0"/>
              </a:spcAft>
              <a:buFont typeface="Wingdings" panose="05000000000000000000" pitchFamily="2" charset="2"/>
              <a:buChar char="Ø"/>
              <a:tabLst>
                <a:tab pos="203200" algn="l"/>
              </a:tabLst>
            </a:pPr>
            <a:r>
              <a:rPr lang="en-US" sz="2400" dirty="0">
                <a:effectLst/>
                <a:latin typeface="Aharoni" panose="02010803020104030203" pitchFamily="2" charset="-79"/>
                <a:ea typeface="Comic Sans MS" panose="030F0702030302020204" pitchFamily="66" charset="0"/>
                <a:cs typeface="Aharoni" panose="02010803020104030203" pitchFamily="2" charset="-79"/>
              </a:rPr>
              <a:t>System presents </a:t>
            </a:r>
            <a:r>
              <a:rPr lang="en-US" sz="2400" u="sng" dirty="0">
                <a:effectLst/>
                <a:latin typeface="Aharoni" panose="02010803020104030203" pitchFamily="2" charset="-79"/>
                <a:ea typeface="Comic Sans MS" panose="030F0702030302020204" pitchFamily="66" charset="0"/>
                <a:cs typeface="Aharoni" panose="02010803020104030203" pitchFamily="2" charset="-79"/>
              </a:rPr>
              <a:t>change</a:t>
            </a:r>
            <a:r>
              <a:rPr lang="en-US" sz="2400" dirty="0">
                <a:effectLst/>
                <a:latin typeface="Aharoni" panose="02010803020104030203" pitchFamily="2" charset="-79"/>
                <a:ea typeface="Comic Sans MS" panose="030F0702030302020204" pitchFamily="66" charset="0"/>
                <a:cs typeface="Aharoni" panose="02010803020104030203" pitchFamily="2" charset="-79"/>
              </a:rPr>
              <a:t> due, and releases </a:t>
            </a:r>
            <a:r>
              <a:rPr lang="en-US" sz="2400" u="sng" dirty="0">
                <a:effectLst/>
                <a:latin typeface="Aharoni" panose="02010803020104030203" pitchFamily="2" charset="-79"/>
                <a:ea typeface="Comic Sans MS" panose="030F0702030302020204" pitchFamily="66" charset="0"/>
                <a:cs typeface="Aharoni" panose="02010803020104030203" pitchFamily="2" charset="-79"/>
              </a:rPr>
              <a:t>cash drawer</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R="0" lvl="0">
              <a:lnSpc>
                <a:spcPct val="150000"/>
              </a:lnSpc>
              <a:spcBef>
                <a:spcPts val="0"/>
              </a:spcBef>
              <a:spcAft>
                <a:spcPts val="0"/>
              </a:spcAft>
              <a:buFont typeface="Wingdings" panose="05000000000000000000" pitchFamily="2" charset="2"/>
              <a:buChar char="Ø"/>
              <a:tabLst>
                <a:tab pos="203200" algn="l"/>
              </a:tabLst>
            </a:pPr>
            <a:r>
              <a:rPr lang="en-US" sz="2400" dirty="0">
                <a:effectLst/>
                <a:latin typeface="Aharoni" panose="02010803020104030203" pitchFamily="2" charset="-79"/>
                <a:ea typeface="Comic Sans MS" panose="030F0702030302020204" pitchFamily="66" charset="0"/>
                <a:cs typeface="Aharoni" panose="02010803020104030203" pitchFamily="2" charset="-79"/>
              </a:rPr>
              <a:t>Cashier deposits cash and returns change</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R="0" lvl="0">
              <a:lnSpc>
                <a:spcPct val="150000"/>
              </a:lnSpc>
              <a:spcBef>
                <a:spcPts val="0"/>
              </a:spcBef>
              <a:spcAft>
                <a:spcPts val="0"/>
              </a:spcAft>
              <a:buFont typeface="Wingdings" panose="05000000000000000000" pitchFamily="2" charset="2"/>
              <a:buChar char="Ø"/>
              <a:tabLst>
                <a:tab pos="203200" algn="l"/>
              </a:tabLst>
            </a:pPr>
            <a:r>
              <a:rPr lang="en-US" sz="2400" dirty="0">
                <a:effectLst/>
                <a:latin typeface="Aharoni" panose="02010803020104030203" pitchFamily="2" charset="-79"/>
                <a:ea typeface="Comic Sans MS" panose="030F0702030302020204" pitchFamily="66" charset="0"/>
                <a:cs typeface="Aharoni" panose="02010803020104030203" pitchFamily="2" charset="-79"/>
              </a:rPr>
              <a:t>System presents </a:t>
            </a:r>
            <a:r>
              <a:rPr lang="en-US" sz="2400" u="sng" dirty="0">
                <a:effectLst/>
                <a:latin typeface="Aharoni" panose="02010803020104030203" pitchFamily="2" charset="-79"/>
                <a:ea typeface="Comic Sans MS" panose="030F0702030302020204" pitchFamily="66" charset="0"/>
                <a:cs typeface="Aharoni" panose="02010803020104030203" pitchFamily="2" charset="-79"/>
              </a:rPr>
              <a:t>receipt</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0" indent="0">
              <a:lnSpc>
                <a:spcPct val="150000"/>
              </a:lnSpc>
              <a:buNone/>
            </a:pPr>
            <a:r>
              <a:rPr lang="en-US" sz="2400" dirty="0">
                <a:latin typeface="Aharoni" panose="02010803020104030203" pitchFamily="2" charset="-79"/>
                <a:cs typeface="Aharoni" panose="02010803020104030203" pitchFamily="2" charset="-79"/>
              </a:rPr>
              <a:t>Possible conceptual classes: </a:t>
            </a:r>
            <a:r>
              <a:rPr lang="en-US" sz="2400" i="1" dirty="0">
                <a:solidFill>
                  <a:srgbClr val="FF0000"/>
                </a:solidFill>
                <a:effectLst/>
                <a:latin typeface="Aharoni" panose="02010803020104030203" pitchFamily="2" charset="-79"/>
                <a:ea typeface="Comic Sans MS" panose="030F0702030302020204" pitchFamily="66" charset="0"/>
                <a:cs typeface="Aharoni" panose="02010803020104030203" pitchFamily="2" charset="-79"/>
              </a:rPr>
              <a:t>register and receipt </a:t>
            </a:r>
            <a:endParaRPr lang="en-US" sz="2400" i="1" dirty="0">
              <a:solidFill>
                <a:srgbClr val="FF0000"/>
              </a:solidFill>
              <a:latin typeface="Aharoni" panose="02010803020104030203" pitchFamily="2" charset="-79"/>
              <a:cs typeface="Aharoni" panose="02010803020104030203" pitchFamily="2" charset="-79"/>
            </a:endParaRPr>
          </a:p>
          <a:p>
            <a:pPr marL="0" indent="0">
              <a:buNone/>
            </a:pPr>
            <a:r>
              <a:rPr lang="en-US" dirty="0">
                <a:solidFill>
                  <a:srgbClr val="FF0000"/>
                </a:solidFill>
                <a:latin typeface="Aharoni" panose="02010803020104030203" pitchFamily="2" charset="-79"/>
                <a:cs typeface="Aharoni" panose="02010803020104030203" pitchFamily="2" charset="-79"/>
              </a:rPr>
              <a:t>Note: </a:t>
            </a:r>
          </a:p>
          <a:p>
            <a:pPr marL="0" indent="0">
              <a:buNone/>
            </a:pPr>
            <a:r>
              <a:rPr lang="en-US" sz="2400" dirty="0">
                <a:latin typeface="Aharoni" panose="02010803020104030203" pitchFamily="2" charset="-79"/>
                <a:cs typeface="Aharoni" panose="02010803020104030203" pitchFamily="2" charset="-79"/>
              </a:rPr>
              <a:t>A model will keep evolving as more scenarios are explored. </a:t>
            </a:r>
          </a:p>
        </p:txBody>
      </p:sp>
    </p:spTree>
    <p:extLst>
      <p:ext uri="{BB962C8B-B14F-4D97-AF65-F5344CB8AC3E}">
        <p14:creationId xmlns:p14="http://schemas.microsoft.com/office/powerpoint/2010/main" val="3643950197"/>
      </p:ext>
    </p:extLst>
  </p:cSld>
  <p:clrMapOvr>
    <a:masterClrMapping/>
  </p:clrMapOvr>
  <mc:AlternateContent xmlns:mc="http://schemas.openxmlformats.org/markup-compatibility/2006" xmlns:p14="http://schemas.microsoft.com/office/powerpoint/2010/main">
    <mc:Choice Requires="p14">
      <p:transition spd="slow" p14:dur="2000" advTm="17954"/>
    </mc:Choice>
    <mc:Fallback xmlns="">
      <p:transition spd="slow" advTm="1795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889BED-AF1B-41A4-A5C7-3756FD8C2719}"/>
              </a:ext>
            </a:extLst>
          </p:cNvPr>
          <p:cNvSpPr>
            <a:spLocks noGrp="1"/>
          </p:cNvSpPr>
          <p:nvPr>
            <p:ph idx="1"/>
          </p:nvPr>
        </p:nvSpPr>
        <p:spPr>
          <a:xfrm>
            <a:off x="101600" y="0"/>
            <a:ext cx="12090400" cy="6858000"/>
          </a:xfrm>
        </p:spPr>
        <p:txBody>
          <a:bodyPr>
            <a:normAutofit/>
          </a:bodyPr>
          <a:lstStyle/>
          <a:p>
            <a:pPr marL="0" marR="292100" lvl="0" indent="0" algn="just">
              <a:lnSpc>
                <a:spcPct val="150000"/>
              </a:lnSpc>
              <a:spcBef>
                <a:spcPts val="0"/>
              </a:spcBef>
              <a:spcAft>
                <a:spcPts val="0"/>
              </a:spcAft>
              <a:buNone/>
              <a:tabLst>
                <a:tab pos="108585" algn="l"/>
              </a:tabLst>
            </a:pPr>
            <a:r>
              <a:rPr lang="en-US" sz="2400" dirty="0">
                <a:solidFill>
                  <a:srgbClr val="FF0000"/>
                </a:solidFill>
                <a:latin typeface="Aharoni" panose="02010803020104030203" pitchFamily="2" charset="-79"/>
                <a:ea typeface="Comic Sans MS" panose="030F0702030302020204" pitchFamily="66" charset="0"/>
                <a:cs typeface="Aharoni" panose="02010803020104030203" pitchFamily="2" charset="-79"/>
              </a:rPr>
              <a:t>Decomposition of problems </a:t>
            </a:r>
            <a:endParaRPr lang="en-US" sz="2400" dirty="0">
              <a:solidFill>
                <a:srgbClr val="FF0000"/>
              </a:solidFill>
              <a:latin typeface="Aharoni" panose="02010803020104030203" pitchFamily="2" charset="-79"/>
              <a:cs typeface="Aharoni" panose="02010803020104030203" pitchFamily="2" charset="-79"/>
            </a:endParaRPr>
          </a:p>
          <a:p>
            <a:pPr algn="just">
              <a:lnSpc>
                <a:spcPct val="150000"/>
              </a:lnSpc>
              <a:buFont typeface="Wingdings" panose="05000000000000000000" pitchFamily="2" charset="2"/>
              <a:buChar char="Ø"/>
            </a:pPr>
            <a:r>
              <a:rPr lang="en-US" sz="2400" dirty="0">
                <a:latin typeface="Aharoni" panose="02010803020104030203" pitchFamily="2" charset="-79"/>
                <a:cs typeface="Aharoni" panose="02010803020104030203" pitchFamily="2" charset="-79"/>
              </a:rPr>
              <a:t>Decomposition is the process of breaking a large problem into more manageable sub-problems.</a:t>
            </a:r>
          </a:p>
          <a:p>
            <a:pPr algn="just">
              <a:lnSpc>
                <a:spcPct val="150000"/>
              </a:lnSpc>
              <a:buFont typeface="Wingdings" panose="05000000000000000000" pitchFamily="2" charset="2"/>
              <a:buChar char="Ø"/>
            </a:pPr>
            <a:r>
              <a:rPr lang="en-US" sz="2400" dirty="0">
                <a:latin typeface="Aharoni" panose="02010803020104030203" pitchFamily="2" charset="-79"/>
                <a:cs typeface="Aharoni" panose="02010803020104030203" pitchFamily="2" charset="-79"/>
              </a:rPr>
              <a:t> The motivating principle is that large problems are disproportionately harder to solve than small problems. It's much easier to write 2 500-line programs than 1 1000-line program.</a:t>
            </a:r>
          </a:p>
          <a:p>
            <a:pPr algn="just">
              <a:lnSpc>
                <a:spcPct val="150000"/>
              </a:lnSpc>
              <a:buFont typeface="Wingdings" panose="05000000000000000000" pitchFamily="2" charset="2"/>
              <a:buChar char="Ø"/>
            </a:pPr>
            <a:r>
              <a:rPr lang="en-US" sz="2400" dirty="0">
                <a:latin typeface="Aharoni" panose="02010803020104030203" pitchFamily="2" charset="-79"/>
                <a:cs typeface="Aharoni" panose="02010803020104030203" pitchFamily="2" charset="-79"/>
              </a:rPr>
              <a:t>For decomposition to work, the subparts of the whole problem should be as independent from each other as possible. </a:t>
            </a:r>
          </a:p>
          <a:p>
            <a:pPr algn="just">
              <a:lnSpc>
                <a:spcPct val="150000"/>
              </a:lnSpc>
              <a:buFont typeface="Wingdings" panose="05000000000000000000" pitchFamily="2" charset="2"/>
              <a:buChar char="Ø"/>
            </a:pPr>
            <a:r>
              <a:rPr lang="en-US" sz="2400" dirty="0">
                <a:latin typeface="Aharoni" panose="02010803020104030203" pitchFamily="2" charset="-79"/>
                <a:cs typeface="Aharoni" panose="02010803020104030203" pitchFamily="2" charset="-79"/>
              </a:rPr>
              <a:t>That does not mean that they subparts will not depend on each other at all. </a:t>
            </a:r>
          </a:p>
          <a:p>
            <a:pPr algn="just">
              <a:lnSpc>
                <a:spcPct val="150000"/>
              </a:lnSpc>
              <a:buFont typeface="Wingdings" panose="05000000000000000000" pitchFamily="2" charset="2"/>
              <a:buChar char="Ø"/>
            </a:pPr>
            <a:r>
              <a:rPr lang="en-US" sz="2400" dirty="0">
                <a:latin typeface="Aharoni" panose="02010803020104030203" pitchFamily="2" charset="-79"/>
                <a:cs typeface="Aharoni" panose="02010803020104030203" pitchFamily="2" charset="-79"/>
              </a:rPr>
              <a:t>They should just not depend on details of each other unnecessarily.</a:t>
            </a:r>
          </a:p>
        </p:txBody>
      </p:sp>
    </p:spTree>
    <p:extLst>
      <p:ext uri="{BB962C8B-B14F-4D97-AF65-F5344CB8AC3E}">
        <p14:creationId xmlns:p14="http://schemas.microsoft.com/office/powerpoint/2010/main" val="3392078969"/>
      </p:ext>
    </p:extLst>
  </p:cSld>
  <p:clrMapOvr>
    <a:masterClrMapping/>
  </p:clrMapOvr>
  <mc:AlternateContent xmlns:mc="http://schemas.openxmlformats.org/markup-compatibility/2006" xmlns:p14="http://schemas.microsoft.com/office/powerpoint/2010/main">
    <mc:Choice Requires="p14">
      <p:transition spd="slow" p14:dur="2000" advTm="52578"/>
    </mc:Choice>
    <mc:Fallback xmlns="">
      <p:transition spd="slow" advTm="5257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2C34E78-E97E-42D4-9298-4602B2A1429A}"/>
              </a:ext>
            </a:extLst>
          </p:cNvPr>
          <p:cNvSpPr>
            <a:spLocks noGrp="1"/>
          </p:cNvSpPr>
          <p:nvPr>
            <p:ph idx="1"/>
          </p:nvPr>
        </p:nvSpPr>
        <p:spPr>
          <a:xfrm>
            <a:off x="0" y="0"/>
            <a:ext cx="12192000" cy="6858000"/>
          </a:xfrm>
        </p:spPr>
        <p:txBody>
          <a:bodyPr>
            <a:normAutofit/>
          </a:bodyPr>
          <a:lstStyle/>
          <a:p>
            <a:pPr marR="0" lvl="0">
              <a:lnSpc>
                <a:spcPct val="150000"/>
              </a:lnSpc>
              <a:spcBef>
                <a:spcPts val="0"/>
              </a:spcBef>
              <a:spcAft>
                <a:spcPts val="0"/>
              </a:spcAft>
              <a:buFont typeface="Wingdings" panose="05000000000000000000" pitchFamily="2" charset="2"/>
              <a:buChar char="Ø"/>
              <a:tabLst>
                <a:tab pos="113030" algn="l"/>
              </a:tabLst>
            </a:pPr>
            <a:r>
              <a:rPr lang="en-US" sz="2400" dirty="0">
                <a:latin typeface="Aharoni" panose="02010803020104030203" pitchFamily="2" charset="-79"/>
                <a:ea typeface="Comic Sans MS" panose="030F0702030302020204" pitchFamily="66" charset="0"/>
                <a:cs typeface="Aharoni" panose="02010803020104030203" pitchFamily="2" charset="-79"/>
              </a:rPr>
              <a:t>Previously it was possible that we only had </a:t>
            </a:r>
            <a:r>
              <a:rPr lang="en-US" sz="2400" dirty="0">
                <a:effectLst/>
                <a:latin typeface="Aharoni" panose="02010803020104030203" pitchFamily="2" charset="-79"/>
                <a:ea typeface="Comic Sans MS" panose="030F0702030302020204" pitchFamily="66" charset="0"/>
                <a:cs typeface="Aharoni" panose="02010803020104030203" pitchFamily="2" charset="-79"/>
              </a:rPr>
              <a:t> the conceptual classes named, they definitely had a very large scope which they covered.</a:t>
            </a:r>
          </a:p>
          <a:p>
            <a:pPr marR="0" lvl="0">
              <a:lnSpc>
                <a:spcPct val="150000"/>
              </a:lnSpc>
              <a:spcBef>
                <a:spcPts val="0"/>
              </a:spcBef>
              <a:spcAft>
                <a:spcPts val="0"/>
              </a:spcAft>
              <a:buFont typeface="Wingdings" panose="05000000000000000000" pitchFamily="2" charset="2"/>
              <a:buChar char="Ø"/>
              <a:tabLst>
                <a:tab pos="113030" algn="l"/>
              </a:tabLst>
            </a:pPr>
            <a:r>
              <a:rPr lang="en-US" sz="2400" dirty="0">
                <a:effectLst/>
                <a:latin typeface="Aharoni" panose="02010803020104030203" pitchFamily="2" charset="-79"/>
                <a:ea typeface="Comic Sans MS" panose="030F0702030302020204" pitchFamily="66" charset="0"/>
                <a:cs typeface="Aharoni" panose="02010803020104030203" pitchFamily="2" charset="-79"/>
              </a:rPr>
              <a:t>Attributes which give details of mentioned classed were added later, along with the associations to show relationships. </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R="0" lvl="0">
              <a:lnSpc>
                <a:spcPct val="150000"/>
              </a:lnSpc>
              <a:spcBef>
                <a:spcPts val="0"/>
              </a:spcBef>
              <a:spcAft>
                <a:spcPts val="0"/>
              </a:spcAft>
              <a:buFont typeface="Wingdings" panose="05000000000000000000" pitchFamily="2" charset="2"/>
              <a:buChar char="Ø"/>
              <a:tabLst>
                <a:tab pos="113030" algn="l"/>
              </a:tabLst>
            </a:pPr>
            <a:r>
              <a:rPr lang="en-US" sz="2400" dirty="0">
                <a:latin typeface="Aharoni" panose="02010803020104030203" pitchFamily="2" charset="-79"/>
                <a:ea typeface="Calibri" panose="020F0502020204030204" pitchFamily="34" charset="0"/>
                <a:cs typeface="Aharoni" panose="02010803020104030203" pitchFamily="2" charset="-79"/>
              </a:rPr>
              <a:t>Therefore problem decomposition is important for proper and better solution delivery.</a:t>
            </a:r>
          </a:p>
          <a:p>
            <a:pPr marR="0" lvl="0">
              <a:lnSpc>
                <a:spcPct val="150000"/>
              </a:lnSpc>
              <a:spcBef>
                <a:spcPts val="0"/>
              </a:spcBef>
              <a:spcAft>
                <a:spcPts val="0"/>
              </a:spcAft>
              <a:buFont typeface="Wingdings" panose="05000000000000000000" pitchFamily="2" charset="2"/>
              <a:buChar char="Ø"/>
              <a:tabLst>
                <a:tab pos="113030" algn="l"/>
              </a:tabLst>
            </a:pPr>
            <a:r>
              <a:rPr lang="en-US" sz="2400" dirty="0">
                <a:latin typeface="Aharoni" panose="02010803020104030203" pitchFamily="2" charset="-79"/>
                <a:ea typeface="Comic Sans MS" panose="030F0702030302020204" pitchFamily="66" charset="0"/>
                <a:cs typeface="Aharoni" panose="02010803020104030203" pitchFamily="2" charset="-79"/>
              </a:rPr>
              <a:t>Modeling</a:t>
            </a:r>
            <a:r>
              <a:rPr lang="en-US" sz="2400" dirty="0">
                <a:effectLst/>
                <a:latin typeface="Aharoni" panose="02010803020104030203" pitchFamily="2" charset="-79"/>
                <a:ea typeface="Comic Sans MS" panose="030F0702030302020204" pitchFamily="66" charset="0"/>
                <a:cs typeface="Aharoni" panose="02010803020104030203" pitchFamily="2" charset="-79"/>
              </a:rPr>
              <a:t> evolve as more scenarios are explored</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endParaRPr lang="en-US" dirty="0"/>
          </a:p>
        </p:txBody>
      </p:sp>
    </p:spTree>
    <p:extLst>
      <p:ext uri="{BB962C8B-B14F-4D97-AF65-F5344CB8AC3E}">
        <p14:creationId xmlns:p14="http://schemas.microsoft.com/office/powerpoint/2010/main" val="2385466132"/>
      </p:ext>
    </p:extLst>
  </p:cSld>
  <p:clrMapOvr>
    <a:masterClrMapping/>
  </p:clrMapOvr>
  <mc:AlternateContent xmlns:mc="http://schemas.openxmlformats.org/markup-compatibility/2006" xmlns:p14="http://schemas.microsoft.com/office/powerpoint/2010/main">
    <mc:Choice Requires="p14">
      <p:transition spd="slow" p14:dur="2000" advTm="47031"/>
    </mc:Choice>
    <mc:Fallback xmlns="">
      <p:transition spd="slow" advTm="4703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B4B343-5529-48CE-91E6-E9F015DF8412}"/>
              </a:ext>
            </a:extLst>
          </p:cNvPr>
          <p:cNvSpPr>
            <a:spLocks noGrp="1"/>
          </p:cNvSpPr>
          <p:nvPr>
            <p:ph idx="1"/>
          </p:nvPr>
        </p:nvSpPr>
        <p:spPr>
          <a:xfrm>
            <a:off x="0" y="0"/>
            <a:ext cx="12192000" cy="6858000"/>
          </a:xfrm>
        </p:spPr>
        <p:txBody>
          <a:bodyPr>
            <a:normAutofit fontScale="92500"/>
          </a:bodyPr>
          <a:lstStyle/>
          <a:p>
            <a:pPr marR="292100" lvl="0">
              <a:lnSpc>
                <a:spcPct val="150000"/>
              </a:lnSpc>
              <a:spcBef>
                <a:spcPts val="0"/>
              </a:spcBef>
              <a:spcAft>
                <a:spcPts val="0"/>
              </a:spcAft>
              <a:buFont typeface="Wingdings" panose="05000000000000000000" pitchFamily="2" charset="2"/>
              <a:buChar char="Ø"/>
              <a:tabLst>
                <a:tab pos="108585" algn="l"/>
              </a:tabLst>
            </a:pPr>
            <a:endParaRPr lang="en-US" sz="1050" dirty="0">
              <a:effectLst/>
              <a:latin typeface="Comic Sans MS" panose="030F0702030302020204" pitchFamily="66" charset="0"/>
              <a:ea typeface="Comic Sans MS" panose="030F0702030302020204" pitchFamily="66" charset="0"/>
              <a:cs typeface="Arial" panose="020B0604020202020204" pitchFamily="34" charset="0"/>
            </a:endParaRPr>
          </a:p>
          <a:p>
            <a:pPr marL="0" marR="292100" lvl="0" indent="0" algn="just">
              <a:lnSpc>
                <a:spcPct val="150000"/>
              </a:lnSpc>
              <a:spcBef>
                <a:spcPts val="0"/>
              </a:spcBef>
              <a:spcAft>
                <a:spcPts val="0"/>
              </a:spcAft>
              <a:buNone/>
              <a:tabLst>
                <a:tab pos="108585" algn="l"/>
              </a:tabLst>
            </a:pPr>
            <a:r>
              <a:rPr lang="en-US" dirty="0">
                <a:solidFill>
                  <a:srgbClr val="FF0000"/>
                </a:solidFill>
                <a:latin typeface="Aharoni" panose="02010803020104030203" pitchFamily="2" charset="-79"/>
                <a:ea typeface="Comic Sans MS" panose="030F0702030302020204" pitchFamily="66" charset="0"/>
                <a:cs typeface="Aharoni" panose="02010803020104030203" pitchFamily="2" charset="-79"/>
              </a:rPr>
              <a:t> Decomposition of problems </a:t>
            </a:r>
          </a:p>
          <a:p>
            <a:pPr marR="292100" lvl="0" algn="just">
              <a:lnSpc>
                <a:spcPct val="150000"/>
              </a:lnSpc>
              <a:spcBef>
                <a:spcPts val="0"/>
              </a:spcBef>
              <a:spcAft>
                <a:spcPts val="0"/>
              </a:spcAft>
              <a:buFont typeface="Wingdings" panose="05000000000000000000" pitchFamily="2" charset="2"/>
              <a:buChar char="Ø"/>
              <a:tabLst>
                <a:tab pos="108585" algn="l"/>
              </a:tabLst>
            </a:pPr>
            <a:r>
              <a:rPr lang="en-US" sz="2400" b="0" i="0" dirty="0">
                <a:effectLst/>
                <a:latin typeface="Aharoni" panose="02010803020104030203" pitchFamily="2" charset="-79"/>
                <a:cs typeface="Aharoni" panose="02010803020104030203" pitchFamily="2" charset="-79"/>
              </a:rPr>
              <a:t>Structured analysis and design techniques are fundamental tools of system analysis. </a:t>
            </a:r>
          </a:p>
          <a:p>
            <a:pPr marR="292100" lvl="0" algn="just">
              <a:lnSpc>
                <a:spcPct val="150000"/>
              </a:lnSpc>
              <a:spcBef>
                <a:spcPts val="0"/>
              </a:spcBef>
              <a:spcAft>
                <a:spcPts val="0"/>
              </a:spcAft>
              <a:buFont typeface="Wingdings" panose="05000000000000000000" pitchFamily="2" charset="2"/>
              <a:buChar char="Ø"/>
              <a:tabLst>
                <a:tab pos="108585" algn="l"/>
              </a:tabLst>
            </a:pPr>
            <a:r>
              <a:rPr lang="en-US" sz="2400" b="0" i="0" dirty="0">
                <a:effectLst/>
                <a:latin typeface="Aharoni" panose="02010803020104030203" pitchFamily="2" charset="-79"/>
                <a:cs typeface="Aharoni" panose="02010803020104030203" pitchFamily="2" charset="-79"/>
              </a:rPr>
              <a:t>They </a:t>
            </a:r>
            <a:r>
              <a:rPr lang="en-US" sz="2400" b="0" i="0" dirty="0">
                <a:solidFill>
                  <a:srgbClr val="202122"/>
                </a:solidFill>
                <a:effectLst/>
                <a:latin typeface="Aharoni" panose="02010803020104030203" pitchFamily="2" charset="-79"/>
                <a:cs typeface="Aharoni" panose="02010803020104030203" pitchFamily="2" charset="-79"/>
              </a:rPr>
              <a:t>developed from classical systems analysis of the 1960s and 1970s</a:t>
            </a:r>
          </a:p>
          <a:p>
            <a:pPr marR="292100" lvl="0" algn="just">
              <a:lnSpc>
                <a:spcPct val="150000"/>
              </a:lnSpc>
              <a:spcBef>
                <a:spcPts val="0"/>
              </a:spcBef>
              <a:spcAft>
                <a:spcPts val="0"/>
              </a:spcAft>
              <a:buFont typeface="Wingdings" panose="05000000000000000000" pitchFamily="2" charset="2"/>
              <a:buChar char="Ø"/>
              <a:tabLst>
                <a:tab pos="108585" algn="l"/>
              </a:tabLst>
            </a:pPr>
            <a:r>
              <a:rPr lang="en-US" sz="2400" b="0" i="0" dirty="0">
                <a:solidFill>
                  <a:srgbClr val="202122"/>
                </a:solidFill>
                <a:effectLst/>
                <a:latin typeface="Aharoni" panose="02010803020104030203" pitchFamily="2" charset="-79"/>
                <a:cs typeface="Aharoni" panose="02010803020104030203" pitchFamily="2" charset="-79"/>
              </a:rPr>
              <a:t>Structured analysis is part of a series of structured methods that represent a collection of analysis, design, and programming techniques that were developed in response to the problems facing the software world from the 1960s to the 1980s.</a:t>
            </a:r>
          </a:p>
          <a:p>
            <a:pPr marR="292100" lvl="0" algn="just">
              <a:lnSpc>
                <a:spcPct val="150000"/>
              </a:lnSpc>
              <a:spcBef>
                <a:spcPts val="0"/>
              </a:spcBef>
              <a:spcAft>
                <a:spcPts val="0"/>
              </a:spcAft>
              <a:buFont typeface="Wingdings" panose="05000000000000000000" pitchFamily="2" charset="2"/>
              <a:buChar char="Ø"/>
              <a:tabLst>
                <a:tab pos="108585" algn="l"/>
              </a:tabLst>
            </a:pPr>
            <a:r>
              <a:rPr lang="en-US" sz="2400" dirty="0">
                <a:latin typeface="Aharoni" panose="02010803020104030203" pitchFamily="2" charset="-79"/>
                <a:ea typeface="Comic Sans MS" panose="030F0702030302020204" pitchFamily="66" charset="0"/>
                <a:cs typeface="Aharoni" panose="02010803020104030203" pitchFamily="2" charset="-79"/>
              </a:rPr>
              <a:t>Then the </a:t>
            </a:r>
            <a:r>
              <a:rPr lang="en-US" sz="2400" dirty="0">
                <a:effectLst/>
                <a:latin typeface="Aharoni" panose="02010803020104030203" pitchFamily="2" charset="-79"/>
                <a:ea typeface="Comic Sans MS" panose="030F0702030302020204" pitchFamily="66" charset="0"/>
                <a:cs typeface="Aharoni" panose="02010803020104030203" pitchFamily="2" charset="-79"/>
              </a:rPr>
              <a:t>structured analysis and design focused majorly on major</a:t>
            </a:r>
            <a:r>
              <a:rPr lang="en-US" sz="2400" dirty="0">
                <a:solidFill>
                  <a:srgbClr val="FF0000"/>
                </a:solidFill>
                <a:effectLst/>
                <a:latin typeface="Aharoni" panose="02010803020104030203" pitchFamily="2" charset="-79"/>
                <a:ea typeface="Comic Sans MS" panose="030F0702030302020204" pitchFamily="66" charset="0"/>
                <a:cs typeface="Aharoni" panose="02010803020104030203" pitchFamily="2" charset="-79"/>
              </a:rPr>
              <a:t> </a:t>
            </a:r>
            <a:r>
              <a:rPr lang="en-US" sz="2400" u="sng" dirty="0">
                <a:solidFill>
                  <a:srgbClr val="FF0000"/>
                </a:solidFill>
                <a:effectLst/>
                <a:latin typeface="Aharoni" panose="02010803020104030203" pitchFamily="2" charset="-79"/>
                <a:ea typeface="Comic Sans MS" panose="030F0702030302020204" pitchFamily="66" charset="0"/>
                <a:cs typeface="Aharoni" panose="02010803020104030203" pitchFamily="2" charset="-79"/>
              </a:rPr>
              <a:t>functions</a:t>
            </a:r>
            <a:endParaRPr lang="en-US" sz="2400" dirty="0">
              <a:solidFill>
                <a:srgbClr val="33339A"/>
              </a:solidFill>
              <a:latin typeface="Aharoni" panose="02010803020104030203" pitchFamily="2" charset="-79"/>
              <a:ea typeface="Calibri" panose="020F0502020204030204" pitchFamily="34" charset="0"/>
              <a:cs typeface="Aharoni" panose="02010803020104030203" pitchFamily="2" charset="-79"/>
            </a:endParaRPr>
          </a:p>
          <a:p>
            <a:pPr>
              <a:lnSpc>
                <a:spcPct val="150000"/>
              </a:lnSpc>
              <a:buFont typeface="Wingdings" panose="05000000000000000000" pitchFamily="2" charset="2"/>
              <a:buChar char="Ø"/>
            </a:pPr>
            <a:r>
              <a:rPr lang="en-US" sz="2400" b="0" dirty="0">
                <a:solidFill>
                  <a:srgbClr val="000000"/>
                </a:solidFill>
                <a:effectLst/>
                <a:latin typeface="Aharoni" panose="02010803020104030203" pitchFamily="2" charset="-79"/>
                <a:cs typeface="Aharoni" panose="02010803020104030203" pitchFamily="2" charset="-79"/>
              </a:rPr>
              <a:t>Object-oriented analysis is a method of analysis that examines requirements from the perspective of the classes and objects found in the vocabulary of the problem domain”.</a:t>
            </a:r>
          </a:p>
          <a:p>
            <a:pPr>
              <a:lnSpc>
                <a:spcPct val="150000"/>
              </a:lnSpc>
              <a:buFont typeface="Wingdings" panose="05000000000000000000" pitchFamily="2" charset="2"/>
              <a:buChar char="Ø"/>
            </a:pPr>
            <a:r>
              <a:rPr lang="en-US" sz="2400" dirty="0">
                <a:solidFill>
                  <a:srgbClr val="000000"/>
                </a:solidFill>
                <a:latin typeface="Aharoni" panose="02010803020104030203" pitchFamily="2" charset="-79"/>
                <a:cs typeface="Aharoni" panose="02010803020104030203" pitchFamily="2" charset="-79"/>
              </a:rPr>
              <a:t>It focuses on </a:t>
            </a:r>
            <a:r>
              <a:rPr lang="en-US" sz="2400" dirty="0">
                <a:solidFill>
                  <a:srgbClr val="FF0000"/>
                </a:solidFill>
                <a:latin typeface="Aharoni" panose="02010803020104030203" pitchFamily="2" charset="-79"/>
                <a:cs typeface="Aharoni" panose="02010803020104030203" pitchFamily="2" charset="-79"/>
              </a:rPr>
              <a:t>concepts. </a:t>
            </a:r>
          </a:p>
        </p:txBody>
      </p:sp>
    </p:spTree>
    <p:extLst>
      <p:ext uri="{BB962C8B-B14F-4D97-AF65-F5344CB8AC3E}">
        <p14:creationId xmlns:p14="http://schemas.microsoft.com/office/powerpoint/2010/main" val="1635282702"/>
      </p:ext>
    </p:extLst>
  </p:cSld>
  <p:clrMapOvr>
    <a:masterClrMapping/>
  </p:clrMapOvr>
  <mc:AlternateContent xmlns:mc="http://schemas.openxmlformats.org/markup-compatibility/2006" xmlns:p14="http://schemas.microsoft.com/office/powerpoint/2010/main">
    <mc:Choice Requires="p14">
      <p:transition spd="slow" p14:dur="2000" advTm="130976"/>
    </mc:Choice>
    <mc:Fallback xmlns="">
      <p:transition spd="slow" advTm="13097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B4B343-5529-48CE-91E6-E9F015DF8412}"/>
              </a:ext>
            </a:extLst>
          </p:cNvPr>
          <p:cNvSpPr>
            <a:spLocks noGrp="1"/>
          </p:cNvSpPr>
          <p:nvPr>
            <p:ph idx="1"/>
          </p:nvPr>
        </p:nvSpPr>
        <p:spPr>
          <a:xfrm>
            <a:off x="0" y="0"/>
            <a:ext cx="12192000" cy="6858000"/>
          </a:xfrm>
        </p:spPr>
        <p:txBody>
          <a:bodyPr>
            <a:normAutofit/>
          </a:bodyPr>
          <a:lstStyle/>
          <a:p>
            <a:pPr marL="417830" marR="0" indent="0">
              <a:lnSpc>
                <a:spcPct val="150000"/>
              </a:lnSpc>
              <a:spcBef>
                <a:spcPts val="0"/>
              </a:spcBef>
              <a:spcAft>
                <a:spcPts val="0"/>
              </a:spcAft>
              <a:buNone/>
            </a:pPr>
            <a:r>
              <a:rPr lang="en-US" sz="2400" b="1" dirty="0">
                <a:solidFill>
                  <a:srgbClr val="FF0000"/>
                </a:solidFill>
                <a:effectLst/>
                <a:latin typeface="Aharoni" panose="02010803020104030203" pitchFamily="2" charset="-79"/>
                <a:ea typeface="Comic Sans MS" panose="030F0702030302020204" pitchFamily="66" charset="0"/>
                <a:cs typeface="Aharoni" panose="02010803020104030203" pitchFamily="2" charset="-79"/>
              </a:rPr>
              <a:t>Specification Classes</a:t>
            </a:r>
            <a:endParaRPr lang="en-US" sz="2400" dirty="0">
              <a:solidFill>
                <a:srgbClr val="FF0000"/>
              </a:solidFill>
              <a:effectLst/>
              <a:latin typeface="Aharoni" panose="02010803020104030203" pitchFamily="2" charset="-79"/>
              <a:ea typeface="Calibri" panose="020F0502020204030204" pitchFamily="34" charset="0"/>
              <a:cs typeface="Aharoni" panose="02010803020104030203" pitchFamily="2" charset="-79"/>
            </a:endParaRPr>
          </a:p>
          <a:p>
            <a:pPr marL="0" marR="882015" lvl="0" indent="0">
              <a:lnSpc>
                <a:spcPct val="150000"/>
              </a:lnSpc>
              <a:spcBef>
                <a:spcPts val="0"/>
              </a:spcBef>
              <a:spcAft>
                <a:spcPts val="0"/>
              </a:spcAft>
              <a:buNone/>
              <a:tabLst>
                <a:tab pos="113030" algn="l"/>
              </a:tabLst>
            </a:pPr>
            <a:r>
              <a:rPr lang="en-US" sz="2400" dirty="0">
                <a:effectLst/>
                <a:latin typeface="Aharoni" panose="02010803020104030203" pitchFamily="2" charset="-79"/>
                <a:ea typeface="Comic Sans MS" panose="030F0702030302020204" pitchFamily="66" charset="0"/>
                <a:cs typeface="Aharoni" panose="02010803020104030203" pitchFamily="2" charset="-79"/>
              </a:rPr>
              <a:t>                  Example: </a:t>
            </a:r>
          </a:p>
          <a:p>
            <a:pPr marR="882015" lvl="0">
              <a:lnSpc>
                <a:spcPct val="150000"/>
              </a:lnSpc>
              <a:spcBef>
                <a:spcPts val="0"/>
              </a:spcBef>
              <a:spcAft>
                <a:spcPts val="0"/>
              </a:spcAft>
              <a:buFont typeface="Wingdings" panose="05000000000000000000" pitchFamily="2" charset="2"/>
              <a:buChar char="Ø"/>
              <a:tabLst>
                <a:tab pos="113030" algn="l"/>
              </a:tabLst>
            </a:pPr>
            <a:r>
              <a:rPr lang="en-US" sz="2400" dirty="0">
                <a:latin typeface="Aharoni" panose="02010803020104030203" pitchFamily="2" charset="-79"/>
                <a:ea typeface="Comic Sans MS" panose="030F0702030302020204" pitchFamily="66" charset="0"/>
                <a:cs typeface="Aharoni" panose="02010803020104030203" pitchFamily="2" charset="-79"/>
              </a:rPr>
              <a:t>C</a:t>
            </a:r>
            <a:r>
              <a:rPr lang="en-US" sz="2400" dirty="0">
                <a:effectLst/>
                <a:latin typeface="Aharoni" panose="02010803020104030203" pitchFamily="2" charset="-79"/>
                <a:ea typeface="Comic Sans MS" panose="030F0702030302020204" pitchFamily="66" charset="0"/>
                <a:cs typeface="Aharoni" panose="02010803020104030203" pitchFamily="2" charset="-79"/>
              </a:rPr>
              <a:t>lass</a:t>
            </a:r>
            <a:r>
              <a:rPr lang="en-US" sz="2400" dirty="0">
                <a:solidFill>
                  <a:srgbClr val="3333CC"/>
                </a:solidFill>
                <a:effectLst/>
                <a:latin typeface="Aharoni" panose="02010803020104030203" pitchFamily="2" charset="-79"/>
                <a:ea typeface="Comic Sans MS" panose="030F0702030302020204" pitchFamily="66" charset="0"/>
                <a:cs typeface="Aharoni" panose="02010803020104030203" pitchFamily="2" charset="-79"/>
              </a:rPr>
              <a:t> Item</a:t>
            </a:r>
            <a:r>
              <a:rPr lang="en-US" sz="2400" dirty="0">
                <a:effectLst/>
                <a:latin typeface="Aharoni" panose="02010803020104030203" pitchFamily="2" charset="-79"/>
                <a:ea typeface="Comic Sans MS" panose="030F0702030302020204" pitchFamily="66" charset="0"/>
                <a:cs typeface="Aharoni" panose="02010803020104030203" pitchFamily="2" charset="-79"/>
              </a:rPr>
              <a:t> represents a physical item in a store</a:t>
            </a:r>
            <a:endParaRPr lang="en-US" sz="2400" dirty="0">
              <a:latin typeface="Aharoni" panose="02010803020104030203" pitchFamily="2" charset="-79"/>
              <a:ea typeface="Comic Sans MS" panose="030F0702030302020204" pitchFamily="66" charset="0"/>
              <a:cs typeface="Aharoni" panose="02010803020104030203" pitchFamily="2" charset="-79"/>
            </a:endParaRPr>
          </a:p>
          <a:p>
            <a:pPr marR="882015" lvl="0">
              <a:lnSpc>
                <a:spcPct val="150000"/>
              </a:lnSpc>
              <a:spcBef>
                <a:spcPts val="0"/>
              </a:spcBef>
              <a:spcAft>
                <a:spcPts val="0"/>
              </a:spcAft>
              <a:buFont typeface="Wingdings" panose="05000000000000000000" pitchFamily="2" charset="2"/>
              <a:buChar char="Ø"/>
              <a:tabLst>
                <a:tab pos="113030" algn="l"/>
              </a:tabLst>
            </a:pPr>
            <a:r>
              <a:rPr lang="en-US" dirty="0">
                <a:effectLst/>
                <a:latin typeface="Aharoni" panose="02010803020104030203" pitchFamily="2" charset="-79"/>
                <a:ea typeface="Comic Sans MS" panose="030F0702030302020204" pitchFamily="66" charset="0"/>
                <a:cs typeface="Aharoni" panose="02010803020104030203" pitchFamily="2" charset="-79"/>
              </a:rPr>
              <a:t>Each item has a unique serial number</a:t>
            </a:r>
            <a:endParaRPr lang="en-US" dirty="0">
              <a:latin typeface="Aharoni" panose="02010803020104030203" pitchFamily="2" charset="-79"/>
              <a:ea typeface="Comic Sans MS" panose="030F0702030302020204" pitchFamily="66" charset="0"/>
              <a:cs typeface="Aharoni" panose="02010803020104030203" pitchFamily="2" charset="-79"/>
            </a:endParaRPr>
          </a:p>
          <a:p>
            <a:pPr marR="882015" lvl="0">
              <a:lnSpc>
                <a:spcPct val="150000"/>
              </a:lnSpc>
              <a:spcBef>
                <a:spcPts val="0"/>
              </a:spcBef>
              <a:spcAft>
                <a:spcPts val="0"/>
              </a:spcAft>
              <a:buFont typeface="Wingdings" panose="05000000000000000000" pitchFamily="2" charset="2"/>
              <a:buChar char="Ø"/>
              <a:tabLst>
                <a:tab pos="113030" algn="l"/>
              </a:tabLst>
            </a:pPr>
            <a:r>
              <a:rPr lang="en-US" dirty="0">
                <a:effectLst/>
                <a:latin typeface="Aharoni" panose="02010803020104030203" pitchFamily="2" charset="-79"/>
                <a:ea typeface="Comic Sans MS" panose="030F0702030302020204" pitchFamily="66" charset="0"/>
                <a:cs typeface="Aharoni" panose="02010803020104030203" pitchFamily="2" charset="-79"/>
              </a:rPr>
              <a:t>All items of the same kind (e.g. JPC-S500 CD player) have the same item ID and price</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R="742315" lvl="0">
              <a:lnSpc>
                <a:spcPct val="150000"/>
              </a:lnSpc>
              <a:spcBef>
                <a:spcPts val="0"/>
              </a:spcBef>
              <a:spcAft>
                <a:spcPts val="0"/>
              </a:spcAft>
              <a:buFont typeface="Wingdings" panose="05000000000000000000" pitchFamily="2" charset="2"/>
              <a:buChar char="Ø"/>
              <a:tabLst>
                <a:tab pos="113030" algn="l"/>
              </a:tabLst>
            </a:pPr>
            <a:r>
              <a:rPr lang="en-US" sz="2400" dirty="0">
                <a:effectLst/>
                <a:latin typeface="Aharoni" panose="02010803020104030203" pitchFamily="2" charset="-79"/>
                <a:ea typeface="Comic Sans MS" panose="030F0702030302020204" pitchFamily="66" charset="0"/>
                <a:cs typeface="Aharoni" panose="02010803020104030203" pitchFamily="2" charset="-79"/>
              </a:rPr>
              <a:t>We could represent ID and price as </a:t>
            </a:r>
            <a:r>
              <a:rPr lang="en-US" sz="2400" dirty="0">
                <a:solidFill>
                  <a:srgbClr val="3333CC"/>
                </a:solidFill>
                <a:effectLst/>
                <a:latin typeface="Aharoni" panose="02010803020104030203" pitchFamily="2" charset="-79"/>
                <a:ea typeface="Comic Sans MS" panose="030F0702030302020204" pitchFamily="66" charset="0"/>
                <a:cs typeface="Aharoni" panose="02010803020104030203" pitchFamily="2" charset="-79"/>
              </a:rPr>
              <a:t>attributes</a:t>
            </a:r>
            <a:r>
              <a:rPr lang="en-US" sz="2400" dirty="0">
                <a:solidFill>
                  <a:srgbClr val="000000"/>
                </a:solidFill>
                <a:effectLst/>
                <a:latin typeface="Aharoni" panose="02010803020104030203" pitchFamily="2" charset="-79"/>
                <a:ea typeface="Comic Sans MS" panose="030F0702030302020204" pitchFamily="66" charset="0"/>
                <a:cs typeface="Aharoni" panose="02010803020104030203" pitchFamily="2" charset="-79"/>
              </a:rPr>
              <a:t> of Item</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R="0">
              <a:lnSpc>
                <a:spcPct val="150000"/>
              </a:lnSpc>
              <a:spcBef>
                <a:spcPts val="0"/>
              </a:spcBef>
              <a:spcAft>
                <a:spcPts val="0"/>
              </a:spcAft>
              <a:buFont typeface="Wingdings" panose="05000000000000000000" pitchFamily="2" charset="2"/>
              <a:buChar char="Ø"/>
            </a:pPr>
            <a:r>
              <a:rPr lang="en-US" dirty="0">
                <a:effectLst/>
                <a:latin typeface="Aharoni" panose="02010803020104030203" pitchFamily="2" charset="-79"/>
                <a:ea typeface="Comic Sans MS" panose="030F0702030302020204" pitchFamily="66" charset="0"/>
                <a:cs typeface="Aharoni" panose="02010803020104030203" pitchFamily="2" charset="-79"/>
              </a:rPr>
              <a:t>But: suppose that we sell all items of a particular kind; we won’t know the price</a:t>
            </a:r>
            <a:endParaRPr lang="en-US" dirty="0">
              <a:effectLst/>
              <a:latin typeface="Aharoni" panose="02010803020104030203" pitchFamily="2" charset="-79"/>
              <a:ea typeface="Calibri" panose="020F0502020204030204" pitchFamily="34" charset="0"/>
              <a:cs typeface="Aharoni" panose="02010803020104030203" pitchFamily="2" charset="-79"/>
            </a:endParaRPr>
          </a:p>
          <a:p>
            <a:pPr marR="0">
              <a:lnSpc>
                <a:spcPct val="150000"/>
              </a:lnSpc>
              <a:spcBef>
                <a:spcPts val="0"/>
              </a:spcBef>
              <a:spcAft>
                <a:spcPts val="0"/>
              </a:spcAft>
              <a:buFont typeface="Wingdings" panose="05000000000000000000" pitchFamily="2" charset="2"/>
              <a:buChar char="Ø"/>
            </a:pPr>
            <a:r>
              <a:rPr lang="en-US" dirty="0">
                <a:effectLst/>
                <a:latin typeface="Aharoni" panose="02010803020104030203" pitchFamily="2" charset="-79"/>
                <a:ea typeface="Comic Sans MS" panose="030F0702030302020204" pitchFamily="66" charset="0"/>
                <a:cs typeface="Aharoni" panose="02010803020104030203" pitchFamily="2" charset="-79"/>
              </a:rPr>
              <a:t>Also: unnecessary duplication of data</a:t>
            </a:r>
            <a:endParaRPr lang="en-US" dirty="0">
              <a:effectLst/>
              <a:latin typeface="Aharoni" panose="02010803020104030203" pitchFamily="2" charset="-79"/>
              <a:ea typeface="Calibri" panose="020F0502020204030204" pitchFamily="34" charset="0"/>
              <a:cs typeface="Aharoni" panose="02010803020104030203" pitchFamily="2" charset="-79"/>
            </a:endParaRPr>
          </a:p>
          <a:p>
            <a:pPr marL="0" indent="0">
              <a:buNone/>
            </a:pPr>
            <a:endParaRPr lang="en-US" dirty="0"/>
          </a:p>
        </p:txBody>
      </p:sp>
    </p:spTree>
    <p:extLst>
      <p:ext uri="{BB962C8B-B14F-4D97-AF65-F5344CB8AC3E}">
        <p14:creationId xmlns:p14="http://schemas.microsoft.com/office/powerpoint/2010/main" val="2273343227"/>
      </p:ext>
    </p:extLst>
  </p:cSld>
  <p:clrMapOvr>
    <a:masterClrMapping/>
  </p:clrMapOvr>
  <mc:AlternateContent xmlns:mc="http://schemas.openxmlformats.org/markup-compatibility/2006" xmlns:p14="http://schemas.microsoft.com/office/powerpoint/2010/main">
    <mc:Choice Requires="p14">
      <p:transition spd="slow" p14:dur="2000" advTm="105396"/>
    </mc:Choice>
    <mc:Fallback xmlns="">
      <p:transition spd="slow" advTm="105396"/>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B4B343-5529-48CE-91E6-E9F015DF8412}"/>
              </a:ext>
            </a:extLst>
          </p:cNvPr>
          <p:cNvSpPr>
            <a:spLocks noGrp="1"/>
          </p:cNvSpPr>
          <p:nvPr>
            <p:ph idx="1"/>
          </p:nvPr>
        </p:nvSpPr>
        <p:spPr>
          <a:xfrm>
            <a:off x="0" y="0"/>
            <a:ext cx="12192000" cy="6858000"/>
          </a:xfrm>
        </p:spPr>
        <p:txBody>
          <a:bodyPr/>
          <a:lstStyle/>
          <a:p>
            <a:pPr marL="57785" marR="0" indent="0">
              <a:lnSpc>
                <a:spcPct val="150000"/>
              </a:lnSpc>
              <a:spcBef>
                <a:spcPts val="0"/>
              </a:spcBef>
              <a:spcAft>
                <a:spcPts val="0"/>
              </a:spcAft>
              <a:buNone/>
            </a:pPr>
            <a:r>
              <a:rPr lang="en-US" sz="2400" b="1" dirty="0">
                <a:solidFill>
                  <a:srgbClr val="FF0000"/>
                </a:solidFill>
                <a:effectLst/>
                <a:latin typeface="Aharoni" panose="02010803020104030203" pitchFamily="2" charset="-79"/>
                <a:ea typeface="Comic Sans MS" panose="030F0702030302020204" pitchFamily="66" charset="0"/>
                <a:cs typeface="Aharoni" panose="02010803020104030203" pitchFamily="2" charset="-79"/>
              </a:rPr>
              <a:t>Specification Conceptual Classes</a:t>
            </a:r>
            <a:endParaRPr lang="en-US" sz="2400" dirty="0">
              <a:solidFill>
                <a:srgbClr val="FF0000"/>
              </a:solidFill>
              <a:effectLst/>
              <a:latin typeface="Aharoni" panose="02010803020104030203" pitchFamily="2" charset="-79"/>
              <a:ea typeface="Calibri" panose="020F0502020204030204" pitchFamily="34" charset="0"/>
              <a:cs typeface="Aharoni" panose="02010803020104030203" pitchFamily="2" charset="-79"/>
            </a:endParaRPr>
          </a:p>
          <a:p>
            <a:pPr marR="76200" lvl="0" algn="just">
              <a:lnSpc>
                <a:spcPct val="150000"/>
              </a:lnSpc>
              <a:spcBef>
                <a:spcPts val="0"/>
              </a:spcBef>
              <a:spcAft>
                <a:spcPts val="0"/>
              </a:spcAft>
              <a:buFont typeface="Wingdings" panose="05000000000000000000" pitchFamily="2" charset="2"/>
              <a:buChar char="Ø"/>
              <a:tabLst>
                <a:tab pos="108585" algn="l"/>
              </a:tabLst>
            </a:pPr>
            <a:r>
              <a:rPr lang="en-US" sz="2400" dirty="0">
                <a:effectLst/>
                <a:latin typeface="Aharoni" panose="02010803020104030203" pitchFamily="2" charset="-79"/>
                <a:ea typeface="Comic Sans MS" panose="030F0702030302020204" pitchFamily="66" charset="0"/>
                <a:cs typeface="Aharoni" panose="02010803020104030203" pitchFamily="2" charset="-79"/>
              </a:rPr>
              <a:t>In this case we need a separate conceptual class that is a description (a specification) of items</a:t>
            </a:r>
            <a:r>
              <a:rPr lang="en-US" sz="2400" dirty="0">
                <a:latin typeface="Aharoni" panose="02010803020104030203" pitchFamily="2" charset="-79"/>
                <a:ea typeface="Comic Sans MS" panose="030F0702030302020204" pitchFamily="66" charset="0"/>
                <a:cs typeface="Aharoni" panose="02010803020104030203" pitchFamily="2" charset="-79"/>
              </a:rPr>
              <a:t>. </a:t>
            </a:r>
            <a:r>
              <a:rPr lang="en-US" dirty="0">
                <a:effectLst/>
                <a:latin typeface="Aharoni" panose="02010803020104030203" pitchFamily="2" charset="-79"/>
                <a:ea typeface="Comic Sans MS" panose="030F0702030302020204" pitchFamily="66" charset="0"/>
                <a:cs typeface="Aharoni" panose="02010803020104030203" pitchFamily="2" charset="-79"/>
              </a:rPr>
              <a:t>e.g. class </a:t>
            </a:r>
            <a:r>
              <a:rPr lang="en-US" b="1" dirty="0" err="1">
                <a:effectLst/>
                <a:latin typeface="Aharoni" panose="02010803020104030203" pitchFamily="2" charset="-79"/>
                <a:ea typeface="Comic Sans MS" panose="030F0702030302020204" pitchFamily="66" charset="0"/>
                <a:cs typeface="Aharoni" panose="02010803020104030203" pitchFamily="2" charset="-79"/>
              </a:rPr>
              <a:t>ProductSpecification</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R="165100" lvl="0" algn="just">
              <a:lnSpc>
                <a:spcPct val="150000"/>
              </a:lnSpc>
              <a:spcBef>
                <a:spcPts val="0"/>
              </a:spcBef>
              <a:spcAft>
                <a:spcPts val="0"/>
              </a:spcAft>
              <a:buFont typeface="Wingdings" panose="05000000000000000000" pitchFamily="2" charset="2"/>
              <a:buChar char="Ø"/>
              <a:tabLst>
                <a:tab pos="108585" algn="l"/>
              </a:tabLst>
            </a:pPr>
            <a:r>
              <a:rPr lang="en-US" sz="2400" dirty="0">
                <a:effectLst/>
                <a:latin typeface="Aharoni" panose="02010803020104030203" pitchFamily="2" charset="-79"/>
                <a:ea typeface="Comic Sans MS" panose="030F0702030302020204" pitchFamily="66" charset="0"/>
                <a:cs typeface="Aharoni" panose="02010803020104030203" pitchFamily="2" charset="-79"/>
              </a:rPr>
              <a:t>An instance of this class represents a description of information about items</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R="0" algn="just">
              <a:lnSpc>
                <a:spcPct val="150000"/>
              </a:lnSpc>
              <a:spcBef>
                <a:spcPts val="0"/>
              </a:spcBef>
              <a:spcAft>
                <a:spcPts val="0"/>
              </a:spcAft>
              <a:buFont typeface="Wingdings" panose="05000000000000000000" pitchFamily="2" charset="2"/>
              <a:buChar char="Ø"/>
            </a:pPr>
            <a:r>
              <a:rPr lang="en-US" dirty="0">
                <a:effectLst/>
                <a:latin typeface="Aharoni" panose="02010803020104030203" pitchFamily="2" charset="-79"/>
                <a:ea typeface="Comic Sans MS" panose="030F0702030302020204" pitchFamily="66" charset="0"/>
                <a:cs typeface="Aharoni" panose="02010803020104030203" pitchFamily="2" charset="-79"/>
              </a:rPr>
              <a:t>Even if we sell all JVC XV-S400 DVD players, we still have information about their price/item ID</a:t>
            </a:r>
            <a:endParaRPr lang="en-US" dirty="0">
              <a:effectLst/>
              <a:latin typeface="Aharoni" panose="02010803020104030203" pitchFamily="2" charset="-79"/>
              <a:ea typeface="Calibri" panose="020F0502020204030204" pitchFamily="34" charset="0"/>
              <a:cs typeface="Aharoni" panose="02010803020104030203" pitchFamily="2" charset="-79"/>
            </a:endParaRPr>
          </a:p>
          <a:p>
            <a:pPr marL="0" indent="0">
              <a:buNone/>
            </a:pPr>
            <a:endParaRPr lang="en-US" dirty="0"/>
          </a:p>
        </p:txBody>
      </p:sp>
    </p:spTree>
    <p:extLst>
      <p:ext uri="{BB962C8B-B14F-4D97-AF65-F5344CB8AC3E}">
        <p14:creationId xmlns:p14="http://schemas.microsoft.com/office/powerpoint/2010/main" val="3742366789"/>
      </p:ext>
    </p:extLst>
  </p:cSld>
  <p:clrMapOvr>
    <a:masterClrMapping/>
  </p:clrMapOvr>
  <mc:AlternateContent xmlns:mc="http://schemas.openxmlformats.org/markup-compatibility/2006" xmlns:p14="http://schemas.microsoft.com/office/powerpoint/2010/main">
    <mc:Choice Requires="p14">
      <p:transition spd="slow" p14:dur="2000" advTm="13276"/>
    </mc:Choice>
    <mc:Fallback xmlns="">
      <p:transition spd="slow" advTm="1327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B4B343-5529-48CE-91E6-E9F015DF8412}"/>
              </a:ext>
            </a:extLst>
          </p:cNvPr>
          <p:cNvSpPr>
            <a:spLocks noGrp="1"/>
          </p:cNvSpPr>
          <p:nvPr>
            <p:ph idx="1"/>
          </p:nvPr>
        </p:nvSpPr>
        <p:spPr>
          <a:xfrm>
            <a:off x="0" y="0"/>
            <a:ext cx="12192000" cy="6858000"/>
          </a:xfrm>
        </p:spPr>
        <p:txBody>
          <a:bodyPr/>
          <a:lstStyle/>
          <a:p>
            <a:pPr marL="0" marR="0" lvl="0" indent="0" algn="just">
              <a:lnSpc>
                <a:spcPct val="150000"/>
              </a:lnSpc>
              <a:spcBef>
                <a:spcPts val="0"/>
              </a:spcBef>
              <a:spcAft>
                <a:spcPts val="0"/>
              </a:spcAft>
              <a:buNone/>
              <a:tabLst>
                <a:tab pos="108585" algn="l"/>
              </a:tabLst>
            </a:pPr>
            <a:r>
              <a:rPr lang="en-US" sz="2400" dirty="0">
                <a:solidFill>
                  <a:srgbClr val="FF0000"/>
                </a:solidFill>
                <a:effectLst/>
                <a:latin typeface="Aharoni" panose="02010803020104030203" pitchFamily="2" charset="-79"/>
                <a:ea typeface="Comic Sans MS" panose="030F0702030302020204" pitchFamily="66" charset="0"/>
                <a:cs typeface="Aharoni" panose="02010803020104030203" pitchFamily="2" charset="-79"/>
              </a:rPr>
              <a:t>    When do we need relationships?</a:t>
            </a:r>
          </a:p>
          <a:p>
            <a:pPr marR="0" lvl="0" algn="just">
              <a:lnSpc>
                <a:spcPct val="150000"/>
              </a:lnSpc>
              <a:spcBef>
                <a:spcPts val="0"/>
              </a:spcBef>
              <a:spcAft>
                <a:spcPts val="0"/>
              </a:spcAft>
              <a:buFont typeface="Wingdings" panose="05000000000000000000" pitchFamily="2" charset="2"/>
              <a:buChar char="Ø"/>
              <a:tabLst>
                <a:tab pos="108585" algn="l"/>
              </a:tabLst>
            </a:pPr>
            <a:r>
              <a:rPr lang="en-US" sz="2400" dirty="0">
                <a:effectLst/>
                <a:latin typeface="Aharoni" panose="02010803020104030203" pitchFamily="2" charset="-79"/>
                <a:ea typeface="Comic Sans MS" panose="030F0702030302020204" pitchFamily="66" charset="0"/>
                <a:cs typeface="Aharoni" panose="02010803020104030203" pitchFamily="2" charset="-79"/>
              </a:rPr>
              <a:t>Need description of an item or a service</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R="12700" lvl="1" algn="just">
              <a:lnSpc>
                <a:spcPct val="150000"/>
              </a:lnSpc>
              <a:spcBef>
                <a:spcPts val="0"/>
              </a:spcBef>
              <a:spcAft>
                <a:spcPts val="0"/>
              </a:spcAft>
              <a:buFont typeface="Wingdings" panose="05000000000000000000" pitchFamily="2" charset="2"/>
              <a:buChar char="Ø"/>
              <a:tabLst>
                <a:tab pos="235585" algn="l"/>
              </a:tabLst>
            </a:pPr>
            <a:r>
              <a:rPr lang="en-US" dirty="0">
                <a:effectLst/>
                <a:latin typeface="Aharoni" panose="02010803020104030203" pitchFamily="2" charset="-79"/>
                <a:ea typeface="Comic Sans MS" panose="030F0702030302020204" pitchFamily="66" charset="0"/>
                <a:cs typeface="Aharoni" panose="02010803020104030203" pitchFamily="2" charset="-79"/>
              </a:rPr>
              <a:t>Independent of the</a:t>
            </a:r>
            <a:r>
              <a:rPr lang="en-US" dirty="0">
                <a:solidFill>
                  <a:srgbClr val="FF0000"/>
                </a:solidFill>
                <a:effectLst/>
                <a:latin typeface="Aharoni" panose="02010803020104030203" pitchFamily="2" charset="-79"/>
                <a:ea typeface="Comic Sans MS" panose="030F0702030302020204" pitchFamily="66" charset="0"/>
                <a:cs typeface="Aharoni" panose="02010803020104030203" pitchFamily="2" charset="-79"/>
              </a:rPr>
              <a:t> current existence</a:t>
            </a:r>
            <a:r>
              <a:rPr lang="en-US" dirty="0">
                <a:effectLst/>
                <a:latin typeface="Aharoni" panose="02010803020104030203" pitchFamily="2" charset="-79"/>
                <a:ea typeface="Comic Sans MS" panose="030F0702030302020204" pitchFamily="66" charset="0"/>
                <a:cs typeface="Aharoni" panose="02010803020104030203" pitchFamily="2" charset="-79"/>
              </a:rPr>
              <a:t> of any instances of those items or services</a:t>
            </a:r>
            <a:endParaRPr lang="en-US" dirty="0">
              <a:effectLst/>
              <a:latin typeface="Aharoni" panose="02010803020104030203" pitchFamily="2" charset="-79"/>
              <a:ea typeface="Calibri" panose="020F0502020204030204" pitchFamily="34" charset="0"/>
              <a:cs typeface="Aharoni" panose="02010803020104030203" pitchFamily="2" charset="-79"/>
            </a:endParaRPr>
          </a:p>
          <a:p>
            <a:pPr marR="63500" lvl="0" algn="just">
              <a:lnSpc>
                <a:spcPct val="150000"/>
              </a:lnSpc>
              <a:spcBef>
                <a:spcPts val="0"/>
              </a:spcBef>
              <a:spcAft>
                <a:spcPts val="0"/>
              </a:spcAft>
              <a:buFont typeface="Wingdings" panose="05000000000000000000" pitchFamily="2" charset="2"/>
              <a:buChar char="Ø"/>
              <a:tabLst>
                <a:tab pos="108585" algn="l"/>
              </a:tabLst>
            </a:pPr>
            <a:r>
              <a:rPr lang="en-US" sz="2400" dirty="0">
                <a:effectLst/>
                <a:latin typeface="Aharoni" panose="02010803020104030203" pitchFamily="2" charset="-79"/>
                <a:ea typeface="Comic Sans MS" panose="030F0702030302020204" pitchFamily="66" charset="0"/>
                <a:cs typeface="Aharoni" panose="02010803020104030203" pitchFamily="2" charset="-79"/>
              </a:rPr>
              <a:t>When specification classes would reduce redundant or duplicate information</a:t>
            </a:r>
            <a:r>
              <a:rPr lang="en-US" sz="2400" dirty="0">
                <a:latin typeface="Aharoni" panose="02010803020104030203" pitchFamily="2" charset="-79"/>
                <a:ea typeface="Comic Sans MS" panose="030F0702030302020204" pitchFamily="66" charset="0"/>
                <a:cs typeface="Aharoni" panose="02010803020104030203" pitchFamily="2" charset="-79"/>
              </a:rPr>
              <a:t>. </a:t>
            </a:r>
            <a:r>
              <a:rPr lang="en-US" sz="2400" dirty="0">
                <a:effectLst/>
                <a:latin typeface="Aharoni" panose="02010803020104030203" pitchFamily="2" charset="-79"/>
                <a:ea typeface="Comic Sans MS" panose="030F0702030302020204" pitchFamily="66" charset="0"/>
                <a:cs typeface="Aharoni" panose="02010803020104030203" pitchFamily="2" charset="-79"/>
              </a:rPr>
              <a:t>e.g. many instances of the class have</a:t>
            </a:r>
            <a:r>
              <a:rPr lang="en-US" sz="2400" dirty="0">
                <a:solidFill>
                  <a:srgbClr val="FF0000"/>
                </a:solidFill>
                <a:effectLst/>
                <a:latin typeface="Aharoni" panose="02010803020104030203" pitchFamily="2" charset="-79"/>
                <a:ea typeface="Comic Sans MS" panose="030F0702030302020204" pitchFamily="66" charset="0"/>
                <a:cs typeface="Aharoni" panose="02010803020104030203" pitchFamily="2" charset="-79"/>
              </a:rPr>
              <a:t> the</a:t>
            </a:r>
            <a:r>
              <a:rPr lang="en-US" sz="2400" dirty="0">
                <a:effectLst/>
                <a:latin typeface="Aharoni" panose="02010803020104030203" pitchFamily="2" charset="-79"/>
                <a:ea typeface="Comic Sans MS" panose="030F0702030302020204" pitchFamily="66" charset="0"/>
                <a:cs typeface="Aharoni" panose="02010803020104030203" pitchFamily="2" charset="-79"/>
              </a:rPr>
              <a:t> </a:t>
            </a:r>
            <a:r>
              <a:rPr lang="en-US" sz="2400" dirty="0">
                <a:solidFill>
                  <a:srgbClr val="FF0000"/>
                </a:solidFill>
                <a:effectLst/>
                <a:latin typeface="Aharoni" panose="02010803020104030203" pitchFamily="2" charset="-79"/>
                <a:ea typeface="Comic Sans MS" panose="030F0702030302020204" pitchFamily="66" charset="0"/>
                <a:cs typeface="Aharoni" panose="02010803020104030203" pitchFamily="2" charset="-79"/>
              </a:rPr>
              <a:t>same values</a:t>
            </a:r>
            <a:r>
              <a:rPr lang="en-US" sz="2400" dirty="0">
                <a:solidFill>
                  <a:srgbClr val="000000"/>
                </a:solidFill>
                <a:effectLst/>
                <a:latin typeface="Aharoni" panose="02010803020104030203" pitchFamily="2" charset="-79"/>
                <a:ea typeface="Comic Sans MS" panose="030F0702030302020204" pitchFamily="66" charset="0"/>
                <a:cs typeface="Aharoni" panose="02010803020104030203" pitchFamily="2" charset="-79"/>
              </a:rPr>
              <a:t> for some attributes</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R="508000" lvl="0" algn="just">
              <a:lnSpc>
                <a:spcPct val="150000"/>
              </a:lnSpc>
              <a:spcBef>
                <a:spcPts val="0"/>
              </a:spcBef>
              <a:spcAft>
                <a:spcPts val="0"/>
              </a:spcAft>
              <a:buFont typeface="Wingdings" panose="05000000000000000000" pitchFamily="2" charset="2"/>
              <a:buChar char="Ø"/>
              <a:tabLst>
                <a:tab pos="108585" algn="l"/>
              </a:tabLst>
            </a:pPr>
            <a:r>
              <a:rPr lang="en-US" sz="2400" dirty="0">
                <a:effectLst/>
                <a:latin typeface="Aharoni" panose="02010803020104030203" pitchFamily="2" charset="-79"/>
                <a:ea typeface="Comic Sans MS" panose="030F0702030302020204" pitchFamily="66" charset="0"/>
                <a:cs typeface="Aharoni" panose="02010803020104030203" pitchFamily="2" charset="-79"/>
              </a:rPr>
              <a:t>If the description alone can be in interesting</a:t>
            </a:r>
            <a:r>
              <a:rPr lang="en-US" sz="2400" dirty="0">
                <a:solidFill>
                  <a:srgbClr val="FF0000"/>
                </a:solidFill>
                <a:effectLst/>
                <a:latin typeface="Aharoni" panose="02010803020104030203" pitchFamily="2" charset="-79"/>
                <a:ea typeface="Comic Sans MS" panose="030F0702030302020204" pitchFamily="66" charset="0"/>
                <a:cs typeface="Aharoni" panose="02010803020104030203" pitchFamily="2" charset="-79"/>
              </a:rPr>
              <a:t> relationships</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R="0" lvl="1" algn="just">
              <a:lnSpc>
                <a:spcPct val="150000"/>
              </a:lnSpc>
              <a:spcBef>
                <a:spcPts val="0"/>
              </a:spcBef>
              <a:spcAft>
                <a:spcPts val="0"/>
              </a:spcAft>
              <a:buFont typeface="Wingdings" panose="05000000000000000000" pitchFamily="2" charset="2"/>
              <a:buChar char="Ø"/>
              <a:tabLst>
                <a:tab pos="235585" algn="l"/>
              </a:tabLst>
            </a:pPr>
            <a:r>
              <a:rPr lang="en-US" dirty="0">
                <a:effectLst/>
                <a:latin typeface="Aharoni" panose="02010803020104030203" pitchFamily="2" charset="-79"/>
                <a:ea typeface="Comic Sans MS" panose="030F0702030302020204" pitchFamily="66" charset="0"/>
                <a:cs typeface="Aharoni" panose="02010803020104030203" pitchFamily="2" charset="-79"/>
              </a:rPr>
              <a:t>e.g. all JVC XV-S400 DVD players are on sale until Dec 26th</a:t>
            </a:r>
            <a:endParaRPr lang="en-US" dirty="0">
              <a:effectLst/>
              <a:latin typeface="Aharoni" panose="02010803020104030203" pitchFamily="2" charset="-79"/>
              <a:ea typeface="Calibri" panose="020F0502020204030204" pitchFamily="34" charset="0"/>
              <a:cs typeface="Aharoni" panose="02010803020104030203" pitchFamily="2" charset="-79"/>
            </a:endParaRPr>
          </a:p>
          <a:p>
            <a:pPr marL="0" indent="0">
              <a:buNone/>
            </a:pPr>
            <a:endParaRPr lang="en-US" dirty="0"/>
          </a:p>
        </p:txBody>
      </p:sp>
    </p:spTree>
    <p:extLst>
      <p:ext uri="{BB962C8B-B14F-4D97-AF65-F5344CB8AC3E}">
        <p14:creationId xmlns:p14="http://schemas.microsoft.com/office/powerpoint/2010/main" val="2191324299"/>
      </p:ext>
    </p:extLst>
  </p:cSld>
  <p:clrMapOvr>
    <a:masterClrMapping/>
  </p:clrMapOvr>
  <mc:AlternateContent xmlns:mc="http://schemas.openxmlformats.org/markup-compatibility/2006" xmlns:p14="http://schemas.microsoft.com/office/powerpoint/2010/main">
    <mc:Choice Requires="p14">
      <p:transition spd="slow" p14:dur="2000" advTm="136692"/>
    </mc:Choice>
    <mc:Fallback xmlns="">
      <p:transition spd="slow" advTm="13669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B4B343-5529-48CE-91E6-E9F015DF8412}"/>
              </a:ext>
            </a:extLst>
          </p:cNvPr>
          <p:cNvSpPr>
            <a:spLocks noGrp="1"/>
          </p:cNvSpPr>
          <p:nvPr>
            <p:ph idx="1"/>
          </p:nvPr>
        </p:nvSpPr>
        <p:spPr>
          <a:xfrm>
            <a:off x="0" y="0"/>
            <a:ext cx="12192000" cy="6858000"/>
          </a:xfrm>
        </p:spPr>
        <p:txBody>
          <a:bodyPr>
            <a:normAutofit/>
          </a:bodyPr>
          <a:lstStyle/>
          <a:p>
            <a:pPr marL="248285" marR="0">
              <a:lnSpc>
                <a:spcPct val="150000"/>
              </a:lnSpc>
              <a:spcBef>
                <a:spcPts val="0"/>
              </a:spcBef>
              <a:spcAft>
                <a:spcPts val="0"/>
              </a:spcAft>
            </a:pPr>
            <a:r>
              <a:rPr lang="en-US" sz="2400" b="1" dirty="0">
                <a:solidFill>
                  <a:srgbClr val="FF0000"/>
                </a:solidFill>
                <a:effectLst/>
                <a:latin typeface="Aharoni" panose="02010803020104030203" pitchFamily="2" charset="-79"/>
                <a:ea typeface="Comic Sans MS" panose="030F0702030302020204" pitchFamily="66" charset="0"/>
                <a:cs typeface="Aharoni" panose="02010803020104030203" pitchFamily="2" charset="-79"/>
              </a:rPr>
              <a:t>Associations in the Domain Model</a:t>
            </a:r>
            <a:endParaRPr lang="en-US" sz="2400" dirty="0">
              <a:solidFill>
                <a:srgbClr val="FF0000"/>
              </a:solidFill>
              <a:effectLst/>
              <a:latin typeface="Aharoni" panose="02010803020104030203" pitchFamily="2" charset="-79"/>
              <a:ea typeface="Calibri" panose="020F0502020204030204" pitchFamily="34" charset="0"/>
              <a:cs typeface="Aharoni" panose="02010803020104030203" pitchFamily="2" charset="-79"/>
            </a:endParaRPr>
          </a:p>
          <a:p>
            <a:pPr marR="469900" lvl="0">
              <a:lnSpc>
                <a:spcPct val="150000"/>
              </a:lnSpc>
              <a:spcBef>
                <a:spcPts val="0"/>
              </a:spcBef>
              <a:spcAft>
                <a:spcPts val="0"/>
              </a:spcAft>
              <a:buFont typeface="Wingdings" panose="05000000000000000000" pitchFamily="2" charset="2"/>
              <a:buChar char="Ø"/>
              <a:tabLst>
                <a:tab pos="108585" algn="l"/>
              </a:tabLst>
            </a:pPr>
            <a:r>
              <a:rPr lang="en-US" sz="2400" dirty="0">
                <a:effectLst/>
                <a:latin typeface="Aharoni" panose="02010803020104030203" pitchFamily="2" charset="-79"/>
                <a:ea typeface="Comic Sans MS" panose="030F0702030302020204" pitchFamily="66" charset="0"/>
                <a:cs typeface="Aharoni" panose="02010803020104030203" pitchFamily="2" charset="-79"/>
              </a:rPr>
              <a:t>Relationship between instances of conceptual classes</a:t>
            </a:r>
            <a:r>
              <a:rPr lang="en-US" sz="2400"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 </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R="0" lvl="1">
              <a:lnSpc>
                <a:spcPct val="150000"/>
              </a:lnSpc>
              <a:spcBef>
                <a:spcPts val="0"/>
              </a:spcBef>
              <a:spcAft>
                <a:spcPts val="0"/>
              </a:spcAft>
              <a:buFont typeface="Wingdings" panose="05000000000000000000" pitchFamily="2" charset="2"/>
              <a:buChar char="Ø"/>
              <a:tabLst>
                <a:tab pos="235585" algn="l"/>
              </a:tabLst>
            </a:pPr>
            <a:r>
              <a:rPr lang="en-US" dirty="0">
                <a:effectLst/>
                <a:latin typeface="Aharoni" panose="02010803020104030203" pitchFamily="2" charset="-79"/>
                <a:ea typeface="Comic Sans MS" panose="030F0702030302020204" pitchFamily="66" charset="0"/>
                <a:cs typeface="Aharoni" panose="02010803020104030203" pitchFamily="2" charset="-79"/>
              </a:rPr>
              <a:t>“connectedness” between instances</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R="38100" lvl="1">
              <a:lnSpc>
                <a:spcPct val="150000"/>
              </a:lnSpc>
              <a:spcBef>
                <a:spcPts val="0"/>
              </a:spcBef>
              <a:spcAft>
                <a:spcPts val="0"/>
              </a:spcAft>
              <a:buFont typeface="Wingdings" panose="05000000000000000000" pitchFamily="2" charset="2"/>
              <a:buChar char="Ø"/>
              <a:tabLst>
                <a:tab pos="235585" algn="l"/>
              </a:tabLst>
            </a:pPr>
            <a:r>
              <a:rPr lang="en-US" dirty="0">
                <a:effectLst/>
                <a:latin typeface="Aharoni" panose="02010803020104030203" pitchFamily="2" charset="-79"/>
                <a:ea typeface="Comic Sans MS" panose="030F0702030302020204" pitchFamily="66" charset="0"/>
                <a:cs typeface="Aharoni" panose="02010803020104030203" pitchFamily="2" charset="-79"/>
              </a:rPr>
              <a:t>e.g. an</a:t>
            </a:r>
            <a:r>
              <a:rPr lang="en-US" dirty="0">
                <a:solidFill>
                  <a:srgbClr val="3333CC"/>
                </a:solidFill>
                <a:effectLst/>
                <a:latin typeface="Aharoni" panose="02010803020104030203" pitchFamily="2" charset="-79"/>
                <a:ea typeface="Comic Sans MS" panose="030F0702030302020204" pitchFamily="66" charset="0"/>
                <a:cs typeface="Aharoni" panose="02010803020104030203" pitchFamily="2" charset="-79"/>
              </a:rPr>
              <a:t> order</a:t>
            </a:r>
            <a:r>
              <a:rPr lang="en-US" dirty="0">
                <a:effectLst/>
                <a:latin typeface="Aharoni" panose="02010803020104030203" pitchFamily="2" charset="-79"/>
                <a:ea typeface="Comic Sans MS" panose="030F0702030302020204" pitchFamily="66" charset="0"/>
                <a:cs typeface="Aharoni" panose="02010803020104030203" pitchFamily="2" charset="-79"/>
              </a:rPr>
              <a:t> is related to the</a:t>
            </a:r>
            <a:r>
              <a:rPr lang="en-US" dirty="0">
                <a:solidFill>
                  <a:srgbClr val="3333CC"/>
                </a:solidFill>
                <a:effectLst/>
                <a:latin typeface="Aharoni" panose="02010803020104030203" pitchFamily="2" charset="-79"/>
                <a:ea typeface="Comic Sans MS" panose="030F0702030302020204" pitchFamily="66" charset="0"/>
                <a:cs typeface="Aharoni" panose="02010803020104030203" pitchFamily="2" charset="-79"/>
              </a:rPr>
              <a:t> customer</a:t>
            </a:r>
            <a:r>
              <a:rPr lang="en-US" dirty="0">
                <a:effectLst/>
                <a:latin typeface="Aharoni" panose="02010803020104030203" pitchFamily="2" charset="-79"/>
                <a:ea typeface="Comic Sans MS" panose="030F0702030302020204" pitchFamily="66" charset="0"/>
                <a:cs typeface="Aharoni" panose="02010803020104030203" pitchFamily="2" charset="-79"/>
              </a:rPr>
              <a:t> that placed that order</a:t>
            </a:r>
          </a:p>
          <a:p>
            <a:pPr marR="0" lvl="0">
              <a:lnSpc>
                <a:spcPct val="150000"/>
              </a:lnSpc>
              <a:spcBef>
                <a:spcPts val="0"/>
              </a:spcBef>
              <a:spcAft>
                <a:spcPts val="0"/>
              </a:spcAft>
              <a:buFont typeface="Wingdings" panose="05000000000000000000" pitchFamily="2" charset="2"/>
              <a:buChar char="Ø"/>
              <a:tabLst>
                <a:tab pos="292100" algn="l"/>
              </a:tabLst>
            </a:pPr>
            <a:r>
              <a:rPr lang="en-US" sz="2400" dirty="0">
                <a:effectLst/>
                <a:latin typeface="Aharoni" panose="02010803020104030203" pitchFamily="2" charset="-79"/>
                <a:ea typeface="Comic Sans MS" panose="030F0702030302020204" pitchFamily="66" charset="0"/>
                <a:cs typeface="Aharoni" panose="02010803020104030203" pitchFamily="2" charset="-79"/>
              </a:rPr>
              <a:t>The relation changes with time</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R="589915" lvl="1">
              <a:lnSpc>
                <a:spcPct val="150000"/>
              </a:lnSpc>
              <a:spcBef>
                <a:spcPts val="0"/>
              </a:spcBef>
              <a:spcAft>
                <a:spcPts val="0"/>
              </a:spcAft>
              <a:buFont typeface="Wingdings" panose="05000000000000000000" pitchFamily="2" charset="2"/>
              <a:buChar char="Ø"/>
              <a:tabLst>
                <a:tab pos="419100" algn="l"/>
              </a:tabLst>
            </a:pPr>
            <a:r>
              <a:rPr lang="en-US" dirty="0">
                <a:effectLst/>
                <a:latin typeface="Aharoni" panose="02010803020104030203" pitchFamily="2" charset="-79"/>
                <a:ea typeface="Comic Sans MS" panose="030F0702030302020204" pitchFamily="66" charset="0"/>
                <a:cs typeface="Aharoni" panose="02010803020104030203" pitchFamily="2" charset="-79"/>
              </a:rPr>
              <a:t>For any pair (o1,o2)</a:t>
            </a:r>
            <a:r>
              <a:rPr lang="en-US" dirty="0">
                <a:effectLst/>
                <a:latin typeface="Aharoni" panose="02010803020104030203" pitchFamily="2" charset="-79"/>
                <a:ea typeface="Calibri" panose="020F0502020204030204" pitchFamily="34" charset="0"/>
                <a:cs typeface="Aharoni" panose="02010803020104030203" pitchFamily="2" charset="-79"/>
              </a:rPr>
              <a:t> </a:t>
            </a:r>
            <a:r>
              <a:rPr lang="en-US" b="1" dirty="0">
                <a:effectLst/>
                <a:latin typeface="Aharoni" panose="02010803020104030203" pitchFamily="2" charset="-79"/>
                <a:ea typeface="Calibri" panose="020F0502020204030204" pitchFamily="34" charset="0"/>
                <a:cs typeface="Aharoni" panose="02010803020104030203" pitchFamily="2" charset="-79"/>
              </a:rPr>
              <a:t>∈</a:t>
            </a:r>
            <a:r>
              <a:rPr lang="en-US" dirty="0">
                <a:effectLst/>
                <a:latin typeface="Aharoni" panose="02010803020104030203" pitchFamily="2" charset="-79"/>
                <a:ea typeface="Comic Sans MS" panose="030F0702030302020204" pitchFamily="66" charset="0"/>
                <a:cs typeface="Aharoni" panose="02010803020104030203" pitchFamily="2" charset="-79"/>
              </a:rPr>
              <a:t> S1</a:t>
            </a:r>
            <a:r>
              <a:rPr lang="en-US" dirty="0">
                <a:effectLst/>
                <a:latin typeface="Aharoni" panose="02010803020104030203" pitchFamily="2" charset="-79"/>
                <a:ea typeface="Calibri" panose="020F0502020204030204" pitchFamily="34" charset="0"/>
                <a:cs typeface="Aharoni" panose="02010803020104030203" pitchFamily="2" charset="-79"/>
              </a:rPr>
              <a:t> </a:t>
            </a:r>
            <a:r>
              <a:rPr lang="en-US" b="1" dirty="0">
                <a:effectLst/>
                <a:latin typeface="Aharoni" panose="02010803020104030203" pitchFamily="2" charset="-79"/>
                <a:ea typeface="Calibri" panose="020F0502020204030204" pitchFamily="34" charset="0"/>
                <a:cs typeface="Aharoni" panose="02010803020104030203" pitchFamily="2" charset="-79"/>
              </a:rPr>
              <a:t>×</a:t>
            </a:r>
            <a:r>
              <a:rPr lang="en-US" dirty="0">
                <a:effectLst/>
                <a:latin typeface="Aharoni" panose="02010803020104030203" pitchFamily="2" charset="-79"/>
                <a:ea typeface="Comic Sans MS" panose="030F0702030302020204" pitchFamily="66" charset="0"/>
                <a:cs typeface="Aharoni" panose="02010803020104030203" pitchFamily="2" charset="-79"/>
              </a:rPr>
              <a:t> S2: at some moments of time the link exists, at other moments it doesn’t</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R="691515" lvl="0">
              <a:lnSpc>
                <a:spcPct val="150000"/>
              </a:lnSpc>
              <a:spcBef>
                <a:spcPts val="0"/>
              </a:spcBef>
              <a:spcAft>
                <a:spcPts val="0"/>
              </a:spcAft>
              <a:buFont typeface="Wingdings" panose="05000000000000000000" pitchFamily="2" charset="2"/>
              <a:buChar char="Ø"/>
              <a:tabLst>
                <a:tab pos="292100" algn="l"/>
              </a:tabLst>
            </a:pPr>
            <a:r>
              <a:rPr lang="en-US" sz="2400" dirty="0">
                <a:effectLst/>
                <a:latin typeface="Aharoni" panose="02010803020104030203" pitchFamily="2" charset="-79"/>
                <a:ea typeface="Comic Sans MS" panose="030F0702030302020204" pitchFamily="66" charset="0"/>
                <a:cs typeface="Aharoni" panose="02010803020104030203" pitchFamily="2" charset="-79"/>
              </a:rPr>
              <a:t>An association typically represents a relatively permanent relationship</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R="374015" lvl="1">
              <a:lnSpc>
                <a:spcPct val="150000"/>
              </a:lnSpc>
              <a:spcBef>
                <a:spcPts val="0"/>
              </a:spcBef>
              <a:spcAft>
                <a:spcPts val="0"/>
              </a:spcAft>
              <a:buFont typeface="Wingdings" panose="05000000000000000000" pitchFamily="2" charset="2"/>
              <a:buChar char="Ø"/>
              <a:tabLst>
                <a:tab pos="419100" algn="l"/>
              </a:tabLst>
            </a:pPr>
            <a:r>
              <a:rPr lang="en-US" dirty="0">
                <a:effectLst/>
                <a:latin typeface="Aharoni" panose="02010803020104030203" pitchFamily="2" charset="-79"/>
                <a:ea typeface="Comic Sans MS" panose="030F0702030302020204" pitchFamily="66" charset="0"/>
                <a:cs typeface="Aharoni" panose="02010803020104030203" pitchFamily="2" charset="-79"/>
              </a:rPr>
              <a:t>Often for the duration of the entire lifetime of the instance(s)</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R="386715" lvl="1">
              <a:lnSpc>
                <a:spcPct val="150000"/>
              </a:lnSpc>
              <a:spcBef>
                <a:spcPts val="0"/>
              </a:spcBef>
              <a:spcAft>
                <a:spcPts val="0"/>
              </a:spcAft>
              <a:buFont typeface="Wingdings" panose="05000000000000000000" pitchFamily="2" charset="2"/>
              <a:buChar char="Ø"/>
              <a:tabLst>
                <a:tab pos="419100" algn="l"/>
              </a:tabLst>
            </a:pPr>
            <a:r>
              <a:rPr lang="en-US" dirty="0">
                <a:effectLst/>
                <a:latin typeface="Aharoni" panose="02010803020104030203" pitchFamily="2" charset="-79"/>
                <a:ea typeface="Comic Sans MS" panose="030F0702030302020204" pitchFamily="66" charset="0"/>
                <a:cs typeface="Aharoni" panose="02010803020104030203" pitchFamily="2" charset="-79"/>
              </a:rPr>
              <a:t>e.g. a</a:t>
            </a:r>
            <a:r>
              <a:rPr lang="en-US" dirty="0">
                <a:solidFill>
                  <a:srgbClr val="3333CC"/>
                </a:solidFill>
                <a:effectLst/>
                <a:latin typeface="Aharoni" panose="02010803020104030203" pitchFamily="2" charset="-79"/>
                <a:ea typeface="Comic Sans MS" panose="030F0702030302020204" pitchFamily="66" charset="0"/>
                <a:cs typeface="Aharoni" panose="02010803020104030203" pitchFamily="2" charset="-79"/>
              </a:rPr>
              <a:t> sale</a:t>
            </a:r>
            <a:r>
              <a:rPr lang="en-US" dirty="0">
                <a:effectLst/>
                <a:latin typeface="Aharoni" panose="02010803020104030203" pitchFamily="2" charset="-79"/>
                <a:ea typeface="Comic Sans MS" panose="030F0702030302020204" pitchFamily="66" charset="0"/>
                <a:cs typeface="Aharoni" panose="02010803020104030203" pitchFamily="2" charset="-79"/>
              </a:rPr>
              <a:t> is permanently associated with the </a:t>
            </a:r>
            <a:r>
              <a:rPr lang="en-US" dirty="0">
                <a:solidFill>
                  <a:srgbClr val="3333CC"/>
                </a:solidFill>
                <a:effectLst/>
                <a:latin typeface="Aharoni" panose="02010803020104030203" pitchFamily="2" charset="-79"/>
                <a:ea typeface="Comic Sans MS" panose="030F0702030302020204" pitchFamily="66" charset="0"/>
                <a:cs typeface="Aharoni" panose="02010803020104030203" pitchFamily="2" charset="-79"/>
              </a:rPr>
              <a:t>register</a:t>
            </a:r>
            <a:r>
              <a:rPr lang="en-US" dirty="0">
                <a:solidFill>
                  <a:srgbClr val="000000"/>
                </a:solidFill>
                <a:effectLst/>
                <a:latin typeface="Aharoni" panose="02010803020104030203" pitchFamily="2" charset="-79"/>
                <a:ea typeface="Comic Sans MS" panose="030F0702030302020204" pitchFamily="66" charset="0"/>
                <a:cs typeface="Aharoni" panose="02010803020104030203" pitchFamily="2" charset="-79"/>
              </a:rPr>
              <a:t> that captures it</a:t>
            </a:r>
            <a:endParaRPr lang="en-US" dirty="0">
              <a:effectLst/>
              <a:latin typeface="Aharoni" panose="02010803020104030203" pitchFamily="2" charset="-79"/>
              <a:ea typeface="Calibri" panose="020F0502020204030204" pitchFamily="34" charset="0"/>
              <a:cs typeface="Aharoni" panose="02010803020104030203" pitchFamily="2" charset="-79"/>
            </a:endParaRPr>
          </a:p>
          <a:p>
            <a:pPr marR="38100" lvl="1">
              <a:lnSpc>
                <a:spcPct val="150000"/>
              </a:lnSpc>
              <a:spcBef>
                <a:spcPts val="0"/>
              </a:spcBef>
              <a:spcAft>
                <a:spcPts val="0"/>
              </a:spcAft>
              <a:buFont typeface="Wingdings" panose="05000000000000000000" pitchFamily="2" charset="2"/>
              <a:buChar char="Ø"/>
              <a:tabLst>
                <a:tab pos="235585" algn="l"/>
              </a:tabLst>
            </a:pP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0" indent="0">
              <a:buNone/>
            </a:pPr>
            <a:endParaRPr lang="en-US" dirty="0"/>
          </a:p>
        </p:txBody>
      </p:sp>
    </p:spTree>
    <p:extLst>
      <p:ext uri="{BB962C8B-B14F-4D97-AF65-F5344CB8AC3E}">
        <p14:creationId xmlns:p14="http://schemas.microsoft.com/office/powerpoint/2010/main" val="338758504"/>
      </p:ext>
    </p:extLst>
  </p:cSld>
  <p:clrMapOvr>
    <a:masterClrMapping/>
  </p:clrMapOvr>
  <mc:AlternateContent xmlns:mc="http://schemas.openxmlformats.org/markup-compatibility/2006" xmlns:p14="http://schemas.microsoft.com/office/powerpoint/2010/main">
    <mc:Choice Requires="p14">
      <p:transition spd="slow" p14:dur="2000" advTm="142922"/>
    </mc:Choice>
    <mc:Fallback xmlns="">
      <p:transition spd="slow" advTm="14292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545CF9F-F2DB-437A-B94D-F2974D5C7B1C}"/>
              </a:ext>
            </a:extLst>
          </p:cNvPr>
          <p:cNvSpPr>
            <a:spLocks noGrp="1"/>
          </p:cNvSpPr>
          <p:nvPr>
            <p:ph idx="1"/>
          </p:nvPr>
        </p:nvSpPr>
        <p:spPr>
          <a:xfrm>
            <a:off x="133350" y="0"/>
            <a:ext cx="11925299" cy="6667500"/>
          </a:xfrm>
        </p:spPr>
        <p:txBody>
          <a:bodyPr>
            <a:normAutofit lnSpcReduction="10000"/>
          </a:bodyPr>
          <a:lstStyle/>
          <a:p>
            <a:pPr marL="0" indent="0" algn="ctr">
              <a:buNone/>
            </a:pPr>
            <a:r>
              <a:rPr lang="en-US" b="1" dirty="0">
                <a:solidFill>
                  <a:srgbClr val="FF0000"/>
                </a:solidFill>
              </a:rPr>
              <a:t>REFERENCES</a:t>
            </a:r>
          </a:p>
          <a:p>
            <a:pPr marL="457200" marR="0" lvl="0" indent="-457200" algn="just">
              <a:lnSpc>
                <a:spcPct val="150000"/>
              </a:lnSpc>
              <a:spcBef>
                <a:spcPts val="1260"/>
              </a:spcBef>
              <a:spcAft>
                <a:spcPts val="0"/>
              </a:spcAft>
              <a:buFont typeface="+mj-lt"/>
              <a:buAutoNum type="arabicParenR"/>
              <a:tabLst>
                <a:tab pos="457200" algn="l"/>
              </a:tabLst>
            </a:pPr>
            <a:r>
              <a:rPr lang="en-US" sz="2400" spc="-5" dirty="0">
                <a:effectLst/>
                <a:latin typeface="Aharoni" panose="02010803020104030203" pitchFamily="2" charset="-79"/>
                <a:ea typeface="Times New Roman" panose="02020603050405020304" pitchFamily="18" charset="0"/>
                <a:cs typeface="Aharoni" panose="02010803020104030203" pitchFamily="2" charset="-79"/>
              </a:rPr>
              <a:t>Brown, Philip. 2014 What is the Domain Model in Domain Driven Design? </a:t>
            </a:r>
            <a:r>
              <a:rPr lang="en-US" sz="2400" spc="-5" dirty="0" err="1">
                <a:effectLst/>
                <a:latin typeface="Aharoni" panose="02010803020104030203" pitchFamily="2" charset="-79"/>
                <a:ea typeface="Times New Roman" panose="02020603050405020304" pitchFamily="18" charset="0"/>
                <a:cs typeface="Aharoni" panose="02010803020104030203" pitchFamily="2" charset="-79"/>
              </a:rPr>
              <a:t>Culttt</a:t>
            </a:r>
            <a:r>
              <a:rPr lang="en-US" sz="2400" spc="-5" dirty="0">
                <a:effectLst/>
                <a:latin typeface="Aharoni" panose="02010803020104030203" pitchFamily="2" charset="-79"/>
                <a:ea typeface="Times New Roman" panose="02020603050405020304" pitchFamily="18" charset="0"/>
                <a:cs typeface="Aharoni" panose="02010803020104030203" pitchFamily="2" charset="-79"/>
              </a:rPr>
              <a:t> Retrieved from: </a:t>
            </a:r>
            <a:r>
              <a:rPr lang="en-US" sz="2400" spc="-5" dirty="0">
                <a:effectLst/>
                <a:latin typeface="Aharoni" panose="02010803020104030203" pitchFamily="2" charset="-79"/>
                <a:ea typeface="Times New Roman" panose="02020603050405020304" pitchFamily="18" charset="0"/>
                <a:cs typeface="Aharoni" panose="02010803020104030203" pitchFamily="2" charset="-79"/>
                <a:hlinkClick r:id="rId2">
                  <a:extLst>
                    <a:ext uri="{A12FA001-AC4F-418D-AE19-62706E023703}">
                      <ahyp:hlinkClr xmlns:ahyp="http://schemas.microsoft.com/office/drawing/2018/hyperlinkcolor" val="tx"/>
                    </a:ext>
                  </a:extLst>
                </a:hlinkClick>
              </a:rPr>
              <a:t>https://goo.gl/cLDiTT</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457200" marR="0" lvl="0" indent="-457200" algn="just">
              <a:lnSpc>
                <a:spcPct val="150000"/>
              </a:lnSpc>
              <a:spcBef>
                <a:spcPts val="1260"/>
              </a:spcBef>
              <a:spcAft>
                <a:spcPts val="0"/>
              </a:spcAft>
              <a:buFont typeface="+mj-lt"/>
              <a:buAutoNum type="arabicParenR"/>
              <a:tabLst>
                <a:tab pos="457200" algn="l"/>
              </a:tabLst>
            </a:pPr>
            <a:r>
              <a:rPr lang="en-US" sz="2400" spc="-5" dirty="0">
                <a:effectLst/>
                <a:latin typeface="Aharoni" panose="02010803020104030203" pitchFamily="2" charset="-79"/>
                <a:ea typeface="Times New Roman" panose="02020603050405020304" pitchFamily="18" charset="0"/>
                <a:cs typeface="Aharoni" panose="02010803020104030203" pitchFamily="2" charset="-79"/>
              </a:rPr>
              <a:t>Fowler, Martin. 2009 Framework Design Guidelines: Domain Logic Patterns. Retrieved from: </a:t>
            </a:r>
          </a:p>
          <a:p>
            <a:pPr marL="457200" marR="0" lvl="0" indent="-457200" algn="just">
              <a:lnSpc>
                <a:spcPct val="150000"/>
              </a:lnSpc>
              <a:spcBef>
                <a:spcPts val="1260"/>
              </a:spcBef>
              <a:spcAft>
                <a:spcPts val="0"/>
              </a:spcAft>
              <a:buFont typeface="+mj-lt"/>
              <a:buAutoNum type="arabicParenR"/>
              <a:tabLst>
                <a:tab pos="457200" algn="l"/>
              </a:tabLst>
            </a:pPr>
            <a:r>
              <a:rPr lang="en-US" sz="2400" b="0" dirty="0">
                <a:effectLst/>
                <a:latin typeface="Aharoni" panose="02010803020104030203" pitchFamily="2" charset="-79"/>
                <a:cs typeface="Aharoni" panose="02010803020104030203" pitchFamily="2" charset="-79"/>
                <a:hlinkClick r:id="rId3">
                  <a:extLst>
                    <a:ext uri="{A12FA001-AC4F-418D-AE19-62706E023703}">
                      <ahyp:hlinkClr xmlns:ahyp="http://schemas.microsoft.com/office/drawing/2018/hyperlinkcolor" val="tx"/>
                    </a:ext>
                  </a:extLst>
                </a:hlinkClick>
              </a:rPr>
              <a:t>Raymond McLeod</a:t>
            </a:r>
            <a:r>
              <a:rPr lang="en-US" sz="2400" dirty="0">
                <a:latin typeface="Aharoni" panose="02010803020104030203" pitchFamily="2" charset="-79"/>
                <a:cs typeface="Aharoni" panose="02010803020104030203" pitchFamily="2" charset="-79"/>
              </a:rPr>
              <a:t> 2002  </a:t>
            </a:r>
            <a:r>
              <a:rPr lang="en-US" sz="2400" b="1" dirty="0">
                <a:effectLst/>
                <a:latin typeface="Aharoni" panose="02010803020104030203" pitchFamily="2" charset="-79"/>
                <a:cs typeface="Aharoni" panose="02010803020104030203" pitchFamily="2" charset="-79"/>
              </a:rPr>
              <a:t>Systems Development: </a:t>
            </a:r>
            <a:r>
              <a:rPr lang="en-US" sz="2400" b="0" dirty="0">
                <a:effectLst/>
                <a:latin typeface="Aharoni" panose="02010803020104030203" pitchFamily="2" charset="-79"/>
                <a:cs typeface="Aharoni" panose="02010803020104030203" pitchFamily="2" charset="-79"/>
              </a:rPr>
              <a:t>A Project Management Approach</a:t>
            </a:r>
          </a:p>
          <a:p>
            <a:pPr marL="457200" indent="-457200" algn="just">
              <a:lnSpc>
                <a:spcPct val="150000"/>
              </a:lnSpc>
              <a:spcBef>
                <a:spcPts val="1260"/>
              </a:spcBef>
              <a:buFont typeface="+mj-lt"/>
              <a:buAutoNum type="arabicParenR"/>
              <a:tabLst>
                <a:tab pos="457200" algn="l"/>
              </a:tabLst>
            </a:pPr>
            <a:r>
              <a:rPr lang="en-US" sz="2400" b="0" i="0" dirty="0" err="1">
                <a:effectLst/>
                <a:latin typeface="Aharoni" panose="02010803020104030203" pitchFamily="2" charset="-79"/>
                <a:cs typeface="Aharoni" panose="02010803020104030203" pitchFamily="2" charset="-79"/>
              </a:rPr>
              <a:t>Satzinger</a:t>
            </a:r>
            <a:r>
              <a:rPr lang="en-US" sz="2400" b="0" i="0" dirty="0">
                <a:effectLst/>
                <a:latin typeface="Aharoni" panose="02010803020104030203" pitchFamily="2" charset="-79"/>
                <a:cs typeface="Aharoni" panose="02010803020104030203" pitchFamily="2" charset="-79"/>
              </a:rPr>
              <a:t> Jackson  2021 Object Oriented Analysis And Design With The Unified Process</a:t>
            </a:r>
          </a:p>
          <a:p>
            <a:pPr marL="457200" indent="-457200" algn="just">
              <a:lnSpc>
                <a:spcPct val="150000"/>
              </a:lnSpc>
              <a:spcBef>
                <a:spcPts val="1260"/>
              </a:spcBef>
              <a:buFont typeface="+mj-lt"/>
              <a:buAutoNum type="arabicParenR"/>
              <a:tabLst>
                <a:tab pos="457200" algn="l"/>
              </a:tabLst>
            </a:pPr>
            <a:r>
              <a:rPr lang="en-US" sz="2400" dirty="0">
                <a:effectLst/>
                <a:latin typeface="Aharoni" panose="02010803020104030203" pitchFamily="2" charset="-79"/>
                <a:cs typeface="Aharoni" panose="02010803020104030203" pitchFamily="2" charset="-79"/>
                <a:hlinkClick r:id="rId4" tooltip="Search for more by this author">
                  <a:extLst>
                    <a:ext uri="{A12FA001-AC4F-418D-AE19-62706E023703}">
                      <ahyp:hlinkClr xmlns:ahyp="http://schemas.microsoft.com/office/drawing/2018/hyperlinkcolor" val="tx"/>
                    </a:ext>
                  </a:extLst>
                </a:hlinkClick>
              </a:rPr>
              <a:t>John W </a:t>
            </a:r>
            <a:r>
              <a:rPr lang="en-US" sz="2400" dirty="0" err="1">
                <a:effectLst/>
                <a:latin typeface="Aharoni" panose="02010803020104030203" pitchFamily="2" charset="-79"/>
                <a:cs typeface="Aharoni" panose="02010803020104030203" pitchFamily="2" charset="-79"/>
                <a:hlinkClick r:id="rId4" tooltip="Search for more by this author">
                  <a:extLst>
                    <a:ext uri="{A12FA001-AC4F-418D-AE19-62706E023703}">
                      <ahyp:hlinkClr xmlns:ahyp="http://schemas.microsoft.com/office/drawing/2018/hyperlinkcolor" val="tx"/>
                    </a:ext>
                  </a:extLst>
                </a:hlinkClick>
              </a:rPr>
              <a:t>Satzinger</a:t>
            </a:r>
            <a:r>
              <a:rPr lang="en-US" sz="2400" dirty="0">
                <a:effectLst/>
                <a:latin typeface="Aharoni" panose="02010803020104030203" pitchFamily="2" charset="-79"/>
                <a:cs typeface="Aharoni" panose="02010803020104030203" pitchFamily="2" charset="-79"/>
                <a:hlinkClick r:id="rId4" tooltip="Search for more by this author">
                  <a:extLst>
                    <a:ext uri="{A12FA001-AC4F-418D-AE19-62706E023703}">
                      <ahyp:hlinkClr xmlns:ahyp="http://schemas.microsoft.com/office/drawing/2018/hyperlinkcolor" val="tx"/>
                    </a:ext>
                  </a:extLst>
                </a:hlinkClick>
              </a:rPr>
              <a:t> </a:t>
            </a:r>
            <a:r>
              <a:rPr lang="en-US" sz="2400" dirty="0">
                <a:effectLst/>
                <a:latin typeface="Aharoni" panose="02010803020104030203" pitchFamily="2" charset="-79"/>
                <a:cs typeface="Aharoni" panose="02010803020104030203" pitchFamily="2" charset="-79"/>
              </a:rPr>
              <a:t> 2005 </a:t>
            </a:r>
            <a:r>
              <a:rPr lang="en-US" sz="2400" b="1" i="0" dirty="0">
                <a:effectLst/>
                <a:latin typeface="Aharoni" panose="02010803020104030203" pitchFamily="2" charset="-79"/>
                <a:cs typeface="Aharoni" panose="02010803020104030203" pitchFamily="2" charset="-79"/>
              </a:rPr>
              <a:t>Object-oriented analysis and design : with the unified process</a:t>
            </a:r>
          </a:p>
          <a:p>
            <a:pPr marL="457200" indent="-457200" algn="just">
              <a:lnSpc>
                <a:spcPct val="150000"/>
              </a:lnSpc>
              <a:spcBef>
                <a:spcPts val="1260"/>
              </a:spcBef>
              <a:buFont typeface="+mj-lt"/>
              <a:buAutoNum type="arabicParenR"/>
              <a:tabLst>
                <a:tab pos="457200" algn="l"/>
              </a:tabLst>
            </a:pPr>
            <a:endParaRPr lang="en-US" sz="2400" b="1" dirty="0">
              <a:effectLst/>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624564472"/>
      </p:ext>
    </p:extLst>
  </p:cSld>
  <p:clrMapOvr>
    <a:masterClrMapping/>
  </p:clrMapOvr>
  <mc:AlternateContent xmlns:mc="http://schemas.openxmlformats.org/markup-compatibility/2006" xmlns:p14="http://schemas.microsoft.com/office/powerpoint/2010/main">
    <mc:Choice Requires="p14">
      <p:transition spd="slow" p14:dur="2000" advTm="47945"/>
    </mc:Choice>
    <mc:Fallback xmlns="">
      <p:transition spd="slow" advTm="47945"/>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1274</TotalTime>
  <Words>2616</Words>
  <Application>Microsoft Office PowerPoint</Application>
  <PresentationFormat>Widescreen</PresentationFormat>
  <Paragraphs>218</Paragraphs>
  <Slides>37</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37</vt:i4>
      </vt:variant>
    </vt:vector>
  </HeadingPairs>
  <TitlesOfParts>
    <vt:vector size="47" baseType="lpstr">
      <vt:lpstr>Aharoni</vt:lpstr>
      <vt:lpstr>Algerian</vt:lpstr>
      <vt:lpstr>Arial</vt:lpstr>
      <vt:lpstr>Calibri</vt:lpstr>
      <vt:lpstr>Calibri Light</vt:lpstr>
      <vt:lpstr>Comic Sans MS</vt:lpstr>
      <vt:lpstr>inter-regular</vt:lpstr>
      <vt:lpstr>Times New Roman</vt:lpstr>
      <vt:lpstr>Wingdings</vt:lpstr>
      <vt:lpstr>Office Theme</vt:lpstr>
      <vt:lpstr>SYSTEMS DEVELOPMENT PROJECT  Chapter 1 (Part 2)  SYSTEM ANALYSIS &amp; DESIGN Lecturer: Dr. Joshua Okemwa, PHD.  </vt:lpstr>
      <vt:lpstr>THE SCOPE OF THE STUDY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COMMON CATEGORIES OF CLASSES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SYSTEMS DEVELOPMENT PROJECT  Chapter 1  SYSTEM ANALYSIS &amp; DESIGN Lecturer: Dr. Joshua Okemwa, PHD.</dc:title>
  <dc:creator>okemwa</dc:creator>
  <cp:lastModifiedBy>okemwa</cp:lastModifiedBy>
  <cp:revision>21</cp:revision>
  <dcterms:created xsi:type="dcterms:W3CDTF">2021-09-27T06:06:30Z</dcterms:created>
  <dcterms:modified xsi:type="dcterms:W3CDTF">2021-10-10T18:42:06Z</dcterms:modified>
</cp:coreProperties>
</file>