
<file path=[Content_Types].xml><?xml version="1.0" encoding="utf-8"?>
<Types xmlns="http://schemas.openxmlformats.org/package/2006/content-types">
  <Default Extension="jpeg" ContentType="image/jpe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81" r:id="rId2"/>
    <p:sldId id="294" r:id="rId3"/>
    <p:sldId id="282" r:id="rId4"/>
    <p:sldId id="295" r:id="rId5"/>
    <p:sldId id="320" r:id="rId6"/>
    <p:sldId id="296" r:id="rId7"/>
    <p:sldId id="315" r:id="rId8"/>
    <p:sldId id="316" r:id="rId9"/>
    <p:sldId id="321" r:id="rId10"/>
    <p:sldId id="317" r:id="rId11"/>
    <p:sldId id="318" r:id="rId12"/>
    <p:sldId id="319" r:id="rId13"/>
    <p:sldId id="262" r:id="rId14"/>
    <p:sldId id="322" r:id="rId15"/>
    <p:sldId id="263" r:id="rId16"/>
    <p:sldId id="297" r:id="rId17"/>
    <p:sldId id="298" r:id="rId18"/>
    <p:sldId id="323" r:id="rId19"/>
    <p:sldId id="299" r:id="rId20"/>
    <p:sldId id="324" r:id="rId21"/>
    <p:sldId id="301" r:id="rId22"/>
    <p:sldId id="325" r:id="rId23"/>
    <p:sldId id="302" r:id="rId24"/>
    <p:sldId id="303" r:id="rId25"/>
    <p:sldId id="304" r:id="rId26"/>
    <p:sldId id="326" r:id="rId27"/>
    <p:sldId id="305" r:id="rId28"/>
    <p:sldId id="310" r:id="rId29"/>
    <p:sldId id="306" r:id="rId30"/>
    <p:sldId id="311" r:id="rId31"/>
    <p:sldId id="308" r:id="rId32"/>
    <p:sldId id="313" r:id="rId33"/>
    <p:sldId id="314" r:id="rId34"/>
    <p:sldId id="30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B5D171-3F0B-4A9A-AC83-4D9E2C9A57D9}" type="datetimeFigureOut">
              <a:rPr lang="en-US" smtClean="0"/>
              <a:t>10/10/2021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3D0C3A-5C42-4CE4-903B-ACBCB76BEA1F}" type="slidenum">
              <a:rPr lang="en-US" smtClean="0"/>
              <a:t>‹#›</a:t>
            </a:fld>
            <a:endParaRPr lang="en-US"/>
          </a:p>
        </p:txBody>
      </p:sp>
    </p:spTree>
    <p:extLst>
      <p:ext uri="{BB962C8B-B14F-4D97-AF65-F5344CB8AC3E}">
        <p14:creationId xmlns:p14="http://schemas.microsoft.com/office/powerpoint/2010/main" val="1687981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B509BA74-B39F-420A-9D62-8022012CD43D}"/>
              </a:ext>
            </a:extLst>
          </p:cNvPr>
          <p:cNvSpPr>
            <a:spLocks noGrp="1" noChangeArrowheads="1"/>
          </p:cNvSpPr>
          <p:nvPr>
            <p:ph type="hdr" sz="quarter"/>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(C) National Centre for Software Technology</a:t>
            </a:r>
          </a:p>
        </p:txBody>
      </p:sp>
      <p:sp>
        <p:nvSpPr>
          <p:cNvPr id="48131" name="Rectangle 3">
            <a:extLst>
              <a:ext uri="{FF2B5EF4-FFF2-40B4-BE49-F238E27FC236}">
                <a16:creationId xmlns:a16="http://schemas.microsoft.com/office/drawing/2014/main" id="{4519D5D5-683F-4F2F-88B9-F8BE75B93655}"/>
              </a:ext>
            </a:extLst>
          </p:cNvPr>
          <p:cNvSpPr>
            <a:spLocks noGrp="1" noChangeArrowheads="1"/>
          </p:cNvSpPr>
          <p:nvPr>
            <p:ph type="dt" sz="quarter" idx="1"/>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fld id="{B9E9BD03-0EF7-4474-9AA3-CC6637EF8BF5}" type="datetime4">
              <a:rPr lang="en-US" smtClean="0">
                <a:latin typeface="Calibri" pitchFamily="34" charset="0"/>
              </a:rPr>
              <a:pPr fontAlgn="base">
                <a:spcBef>
                  <a:spcPct val="0"/>
                </a:spcBef>
                <a:spcAft>
                  <a:spcPct val="0"/>
                </a:spcAft>
                <a:defRPr/>
              </a:pPr>
              <a:t>October 10, 2021</a:t>
            </a:fld>
            <a:endParaRPr lang="en-GB">
              <a:latin typeface="Calibri" pitchFamily="34" charset="0"/>
            </a:endParaRPr>
          </a:p>
        </p:txBody>
      </p:sp>
      <p:sp>
        <p:nvSpPr>
          <p:cNvPr id="48132" name="Rectangle 6">
            <a:extLst>
              <a:ext uri="{FF2B5EF4-FFF2-40B4-BE49-F238E27FC236}">
                <a16:creationId xmlns:a16="http://schemas.microsoft.com/office/drawing/2014/main" id="{22CEB463-AFB8-49B2-954B-2C8F13BD1B4B}"/>
              </a:ext>
            </a:extLst>
          </p:cNvPr>
          <p:cNvSpPr>
            <a:spLocks noGrp="1" noChangeArrowheads="1"/>
          </p:cNvSpPr>
          <p:nvPr>
            <p:ph type="ftr" sz="quarter" idx="4"/>
          </p:nvPr>
        </p:nvSpPr>
        <p:spPr bwMode="auto"/>
        <p:txBody>
          <a:bodyPr wrap="square" numCol="1"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Object Oriented Analysis and Design</a:t>
            </a:r>
          </a:p>
        </p:txBody>
      </p:sp>
      <p:sp>
        <p:nvSpPr>
          <p:cNvPr id="48133" name="Rectangle 7">
            <a:extLst>
              <a:ext uri="{FF2B5EF4-FFF2-40B4-BE49-F238E27FC236}">
                <a16:creationId xmlns:a16="http://schemas.microsoft.com/office/drawing/2014/main" id="{D6DF54A7-CDB2-4934-9EBC-4D95657D26F1}"/>
              </a:ext>
            </a:extLst>
          </p:cNvPr>
          <p:cNvSpPr>
            <a:spLocks noGrp="1" noChangeArrowheads="1"/>
          </p:cNvSpPr>
          <p:nvPr>
            <p:ph type="sldNum" sz="quarter" idx="5"/>
          </p:nvPr>
        </p:nvSpPr>
        <p:spPr bwMode="auto"/>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fld id="{5FF346E6-0B22-4696-81EB-93E62A7C06B3}" type="slidenum">
              <a:rPr lang="en-GB" altLang="en-US">
                <a:latin typeface="Calibri" panose="020F0502020204030204" pitchFamily="34" charset="0"/>
              </a:rPr>
              <a:pPr eaLnBrk="1" hangingPunct="1"/>
              <a:t>8</a:t>
            </a:fld>
            <a:endParaRPr lang="en-GB" altLang="en-US">
              <a:latin typeface="Calibri" panose="020F0502020204030204" pitchFamily="34" charset="0"/>
            </a:endParaRPr>
          </a:p>
        </p:txBody>
      </p:sp>
      <p:sp>
        <p:nvSpPr>
          <p:cNvPr id="22534" name="Rectangle 2">
            <a:extLst>
              <a:ext uri="{FF2B5EF4-FFF2-40B4-BE49-F238E27FC236}">
                <a16:creationId xmlns:a16="http://schemas.microsoft.com/office/drawing/2014/main" id="{2AB9FD21-2DA7-4309-AAF6-931E87D2AC1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5" name="Rectangle 3">
            <a:extLst>
              <a:ext uri="{FF2B5EF4-FFF2-40B4-BE49-F238E27FC236}">
                <a16:creationId xmlns:a16="http://schemas.microsoft.com/office/drawing/2014/main" id="{1556E374-BE0E-4C98-81B3-BD30410466C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Choose your model well:</a:t>
            </a:r>
          </a:p>
          <a:p>
            <a:pPr eaLnBrk="1" hangingPunct="1">
              <a:spcBef>
                <a:spcPct val="0"/>
              </a:spcBef>
            </a:pPr>
            <a:r>
              <a:rPr lang="en-US" altLang="en-US"/>
              <a:t>ER Model is best-suited for modeling databases (DB Design). SSAD will yield an algorithmic-centered solution</a:t>
            </a:r>
          </a:p>
          <a:p>
            <a:pPr eaLnBrk="1" hangingPunct="1">
              <a:spcBef>
                <a:spcPct val="0"/>
              </a:spcBef>
            </a:pPr>
            <a:r>
              <a:rPr lang="en-US" altLang="en-US"/>
              <a:t>OOAD will yield object-centered solution</a:t>
            </a:r>
          </a:p>
          <a:p>
            <a:pPr eaLnBrk="1" hangingPunct="1">
              <a:spcBef>
                <a:spcPct val="0"/>
              </a:spcBef>
            </a:pPr>
            <a:endParaRPr lang="en-US" altLang="en-US"/>
          </a:p>
          <a:p>
            <a:pPr eaLnBrk="1" hangingPunct="1">
              <a:spcBef>
                <a:spcPct val="0"/>
              </a:spcBef>
            </a:pPr>
            <a:r>
              <a:rPr lang="en-US" altLang="en-US"/>
              <a:t>Granularities:</a:t>
            </a:r>
          </a:p>
          <a:p>
            <a:pPr eaLnBrk="1" hangingPunct="1">
              <a:spcBef>
                <a:spcPct val="0"/>
              </a:spcBef>
            </a:pPr>
            <a:r>
              <a:rPr lang="en-US" altLang="en-US"/>
              <a:t>The bird's-eye view is as important as the fine-grained view. Different groups of interested parties will employ/use different views at different times.</a:t>
            </a:r>
          </a:p>
          <a:p>
            <a:pPr eaLnBrk="1" hangingPunct="1">
              <a:spcBef>
                <a:spcPct val="0"/>
              </a:spcBef>
            </a:pPr>
            <a:endParaRPr lang="en-US" altLang="en-US"/>
          </a:p>
          <a:p>
            <a:pPr eaLnBrk="1" hangingPunct="1">
              <a:spcBef>
                <a:spcPct val="0"/>
              </a:spcBef>
            </a:pPr>
            <a:r>
              <a:rPr lang="en-US" altLang="en-US"/>
              <a:t>Connected to reality:</a:t>
            </a:r>
          </a:p>
          <a:p>
            <a:pPr eaLnBrk="1" hangingPunct="1">
              <a:spcBef>
                <a:spcPct val="0"/>
              </a:spcBef>
            </a:pPr>
            <a:r>
              <a:rPr lang="en-US" altLang="en-US"/>
              <a:t>very often it helps to make simplifying assumptions, but in "simplifying" one has to do judiciously</a:t>
            </a:r>
          </a:p>
          <a:p>
            <a:pPr eaLnBrk="1" hangingPunct="1">
              <a:spcBef>
                <a:spcPct val="0"/>
              </a:spcBef>
            </a:pPr>
            <a:r>
              <a:rPr lang="en-US" altLang="en-US"/>
              <a:t>e.g. assuming a dedicated telephone link may be o.k. in some cases, disastrous in others</a:t>
            </a:r>
          </a:p>
          <a:p>
            <a:pPr eaLnBrk="1" hangingPunct="1">
              <a:spcBef>
                <a:spcPct val="0"/>
              </a:spcBef>
            </a:pPr>
            <a:endParaRPr lang="en-US" altLang="en-US"/>
          </a:p>
          <a:p>
            <a:pPr eaLnBrk="1" hangingPunct="1">
              <a:spcBef>
                <a:spcPct val="0"/>
              </a:spcBef>
            </a:pPr>
            <a:r>
              <a:rPr lang="en-US" altLang="en-US"/>
              <a:t>No single model suffices:</a:t>
            </a:r>
          </a:p>
          <a:p>
            <a:pPr eaLnBrk="1" hangingPunct="1">
              <a:spcBef>
                <a:spcPct val="0"/>
              </a:spcBef>
            </a:pPr>
            <a:r>
              <a:rPr lang="en-US" altLang="en-US"/>
              <a:t>Analysis and Designs have several dimensions - structural, temporal, behavioral - a single model hardly ever suffices to capture them all.</a:t>
            </a:r>
          </a:p>
          <a:p>
            <a:pPr eaLnBrk="1" hangingPunct="1">
              <a:spcBef>
                <a:spcPct val="0"/>
              </a:spcBef>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1075CBD6-9601-453E-A2D6-0B16C57E9935}"/>
              </a:ext>
            </a:extLst>
          </p:cNvPr>
          <p:cNvSpPr>
            <a:spLocks noGrp="1" noChangeArrowheads="1"/>
          </p:cNvSpPr>
          <p:nvPr>
            <p:ph type="hdr" sz="quarter"/>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(C) National Centre for Software Technology</a:t>
            </a:r>
          </a:p>
        </p:txBody>
      </p:sp>
      <p:sp>
        <p:nvSpPr>
          <p:cNvPr id="49155" name="Rectangle 3">
            <a:extLst>
              <a:ext uri="{FF2B5EF4-FFF2-40B4-BE49-F238E27FC236}">
                <a16:creationId xmlns:a16="http://schemas.microsoft.com/office/drawing/2014/main" id="{F9E32AC9-AF30-431F-9B56-1ED011812E66}"/>
              </a:ext>
            </a:extLst>
          </p:cNvPr>
          <p:cNvSpPr>
            <a:spLocks noGrp="1" noChangeArrowheads="1"/>
          </p:cNvSpPr>
          <p:nvPr>
            <p:ph type="dt" sz="quarter" idx="1"/>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fld id="{D9D21632-A908-40D5-884C-EDD40BF80A7F}" type="datetime4">
              <a:rPr lang="en-US" smtClean="0">
                <a:latin typeface="Calibri" pitchFamily="34" charset="0"/>
              </a:rPr>
              <a:pPr fontAlgn="base">
                <a:spcBef>
                  <a:spcPct val="0"/>
                </a:spcBef>
                <a:spcAft>
                  <a:spcPct val="0"/>
                </a:spcAft>
                <a:defRPr/>
              </a:pPr>
              <a:t>October 10, 2021</a:t>
            </a:fld>
            <a:endParaRPr lang="en-GB">
              <a:latin typeface="Calibri" pitchFamily="34" charset="0"/>
            </a:endParaRPr>
          </a:p>
        </p:txBody>
      </p:sp>
      <p:sp>
        <p:nvSpPr>
          <p:cNvPr id="49156" name="Rectangle 6">
            <a:extLst>
              <a:ext uri="{FF2B5EF4-FFF2-40B4-BE49-F238E27FC236}">
                <a16:creationId xmlns:a16="http://schemas.microsoft.com/office/drawing/2014/main" id="{C24924F9-A3FF-41B0-9738-D38A4A6C677E}"/>
              </a:ext>
            </a:extLst>
          </p:cNvPr>
          <p:cNvSpPr>
            <a:spLocks noGrp="1" noChangeArrowheads="1"/>
          </p:cNvSpPr>
          <p:nvPr>
            <p:ph type="ftr" sz="quarter" idx="4"/>
          </p:nvPr>
        </p:nvSpPr>
        <p:spPr bwMode="auto"/>
        <p:txBody>
          <a:bodyPr wrap="square" numCol="1"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Object Oriented Analysis and Design</a:t>
            </a:r>
          </a:p>
        </p:txBody>
      </p:sp>
      <p:sp>
        <p:nvSpPr>
          <p:cNvPr id="49157" name="Rectangle 7">
            <a:extLst>
              <a:ext uri="{FF2B5EF4-FFF2-40B4-BE49-F238E27FC236}">
                <a16:creationId xmlns:a16="http://schemas.microsoft.com/office/drawing/2014/main" id="{9B6AE897-6ACC-4E91-8A0A-575D6E9A60F9}"/>
              </a:ext>
            </a:extLst>
          </p:cNvPr>
          <p:cNvSpPr>
            <a:spLocks noGrp="1" noChangeArrowheads="1"/>
          </p:cNvSpPr>
          <p:nvPr>
            <p:ph type="sldNum" sz="quarter" idx="5"/>
          </p:nvPr>
        </p:nvSpPr>
        <p:spPr bwMode="auto"/>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fld id="{957B36D6-407D-4585-B7C1-BA5D4FFEA798}" type="slidenum">
              <a:rPr lang="en-GB" altLang="en-US">
                <a:latin typeface="Calibri" panose="020F0502020204030204" pitchFamily="34" charset="0"/>
              </a:rPr>
              <a:pPr eaLnBrk="1" hangingPunct="1"/>
              <a:t>10</a:t>
            </a:fld>
            <a:endParaRPr lang="en-GB" altLang="en-US">
              <a:latin typeface="Calibri" panose="020F0502020204030204" pitchFamily="34" charset="0"/>
            </a:endParaRPr>
          </a:p>
        </p:txBody>
      </p:sp>
      <p:sp>
        <p:nvSpPr>
          <p:cNvPr id="23558" name="Rectangle 2">
            <a:extLst>
              <a:ext uri="{FF2B5EF4-FFF2-40B4-BE49-F238E27FC236}">
                <a16:creationId xmlns:a16="http://schemas.microsoft.com/office/drawing/2014/main" id="{5FE84EA6-0940-4905-8A4E-BAC1F3B621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9" name="Rectangle 3">
            <a:extLst>
              <a:ext uri="{FF2B5EF4-FFF2-40B4-BE49-F238E27FC236}">
                <a16:creationId xmlns:a16="http://schemas.microsoft.com/office/drawing/2014/main" id="{03DCA8B3-EA1F-40B3-9305-DED597B28AE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Choose your model well:</a:t>
            </a:r>
          </a:p>
          <a:p>
            <a:pPr eaLnBrk="1" hangingPunct="1">
              <a:spcBef>
                <a:spcPct val="0"/>
              </a:spcBef>
            </a:pPr>
            <a:r>
              <a:rPr lang="en-US" altLang="en-US"/>
              <a:t>ER Model is best-suited for modeling databases (DB Design). SSAD will yield an algorithmic-centered solution</a:t>
            </a:r>
          </a:p>
          <a:p>
            <a:pPr eaLnBrk="1" hangingPunct="1">
              <a:spcBef>
                <a:spcPct val="0"/>
              </a:spcBef>
            </a:pPr>
            <a:r>
              <a:rPr lang="en-US" altLang="en-US"/>
              <a:t>OOAD will yield object-centered solution</a:t>
            </a:r>
          </a:p>
          <a:p>
            <a:pPr eaLnBrk="1" hangingPunct="1">
              <a:spcBef>
                <a:spcPct val="0"/>
              </a:spcBef>
            </a:pPr>
            <a:endParaRPr lang="en-US" altLang="en-US"/>
          </a:p>
          <a:p>
            <a:pPr eaLnBrk="1" hangingPunct="1">
              <a:spcBef>
                <a:spcPct val="0"/>
              </a:spcBef>
            </a:pPr>
            <a:r>
              <a:rPr lang="en-US" altLang="en-US"/>
              <a:t>Granularities:</a:t>
            </a:r>
          </a:p>
          <a:p>
            <a:pPr eaLnBrk="1" hangingPunct="1">
              <a:spcBef>
                <a:spcPct val="0"/>
              </a:spcBef>
            </a:pPr>
            <a:r>
              <a:rPr lang="en-US" altLang="en-US"/>
              <a:t>The bird's-eye view is as important as the fine-grained view. Different groups of interested parties will employ/use different views at different times.</a:t>
            </a:r>
          </a:p>
          <a:p>
            <a:pPr eaLnBrk="1" hangingPunct="1">
              <a:spcBef>
                <a:spcPct val="0"/>
              </a:spcBef>
            </a:pPr>
            <a:endParaRPr lang="en-US" altLang="en-US"/>
          </a:p>
          <a:p>
            <a:pPr eaLnBrk="1" hangingPunct="1">
              <a:spcBef>
                <a:spcPct val="0"/>
              </a:spcBef>
            </a:pPr>
            <a:r>
              <a:rPr lang="en-US" altLang="en-US"/>
              <a:t>Connected to reality:</a:t>
            </a:r>
          </a:p>
          <a:p>
            <a:pPr eaLnBrk="1" hangingPunct="1">
              <a:spcBef>
                <a:spcPct val="0"/>
              </a:spcBef>
            </a:pPr>
            <a:r>
              <a:rPr lang="en-US" altLang="en-US"/>
              <a:t>very often it helps to make simplifying assumptions, but in "sampling" one has to do judiciously</a:t>
            </a:r>
          </a:p>
          <a:p>
            <a:pPr eaLnBrk="1" hangingPunct="1">
              <a:spcBef>
                <a:spcPct val="0"/>
              </a:spcBef>
            </a:pPr>
            <a:r>
              <a:rPr lang="en-US" altLang="en-US"/>
              <a:t>e.g. assuming a dedicated telephone link may be o.k. in some cases, disastrous in others</a:t>
            </a:r>
          </a:p>
          <a:p>
            <a:pPr eaLnBrk="1" hangingPunct="1">
              <a:spcBef>
                <a:spcPct val="0"/>
              </a:spcBef>
            </a:pPr>
            <a:endParaRPr lang="en-US" altLang="en-US"/>
          </a:p>
          <a:p>
            <a:pPr eaLnBrk="1" hangingPunct="1">
              <a:spcBef>
                <a:spcPct val="0"/>
              </a:spcBef>
            </a:pPr>
            <a:r>
              <a:rPr lang="en-US" altLang="en-US"/>
              <a:t>No single model suffices:</a:t>
            </a:r>
          </a:p>
          <a:p>
            <a:pPr eaLnBrk="1" hangingPunct="1">
              <a:spcBef>
                <a:spcPct val="0"/>
              </a:spcBef>
            </a:pPr>
            <a:r>
              <a:rPr lang="en-US" altLang="en-US"/>
              <a:t>Analysis and Designs have several dimensions - structural, temporal, behavioral - a single model hardly ever suffices to capture them all.</a:t>
            </a:r>
          </a:p>
          <a:p>
            <a:pPr eaLnBrk="1" hangingPunct="1">
              <a:spcBef>
                <a:spcPct val="0"/>
              </a:spcBef>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9E56545-2FE1-4D51-93B5-877C759BE996}"/>
              </a:ext>
            </a:extLst>
          </p:cNvPr>
          <p:cNvSpPr>
            <a:spLocks noGrp="1" noChangeArrowheads="1"/>
          </p:cNvSpPr>
          <p:nvPr>
            <p:ph type="hdr" sz="quarter"/>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(C) National Centre for Software Technology</a:t>
            </a:r>
          </a:p>
        </p:txBody>
      </p:sp>
      <p:sp>
        <p:nvSpPr>
          <p:cNvPr id="50179" name="Rectangle 3">
            <a:extLst>
              <a:ext uri="{FF2B5EF4-FFF2-40B4-BE49-F238E27FC236}">
                <a16:creationId xmlns:a16="http://schemas.microsoft.com/office/drawing/2014/main" id="{578EE4D0-F09D-428B-916E-BA3E0F2FD12E}"/>
              </a:ext>
            </a:extLst>
          </p:cNvPr>
          <p:cNvSpPr>
            <a:spLocks noGrp="1" noChangeArrowheads="1"/>
          </p:cNvSpPr>
          <p:nvPr>
            <p:ph type="dt" sz="quarter" idx="1"/>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fld id="{4BA35C4F-70A3-4509-BBBB-FD2CD6442AE9}" type="datetime4">
              <a:rPr lang="en-US" smtClean="0">
                <a:latin typeface="Calibri" pitchFamily="34" charset="0"/>
              </a:rPr>
              <a:pPr fontAlgn="base">
                <a:spcBef>
                  <a:spcPct val="0"/>
                </a:spcBef>
                <a:spcAft>
                  <a:spcPct val="0"/>
                </a:spcAft>
                <a:defRPr/>
              </a:pPr>
              <a:t>October 10, 2021</a:t>
            </a:fld>
            <a:endParaRPr lang="en-GB">
              <a:latin typeface="Calibri" pitchFamily="34" charset="0"/>
            </a:endParaRPr>
          </a:p>
        </p:txBody>
      </p:sp>
      <p:sp>
        <p:nvSpPr>
          <p:cNvPr id="50180" name="Rectangle 6">
            <a:extLst>
              <a:ext uri="{FF2B5EF4-FFF2-40B4-BE49-F238E27FC236}">
                <a16:creationId xmlns:a16="http://schemas.microsoft.com/office/drawing/2014/main" id="{1E04F538-2E1C-4452-A687-FDC0AB3AE25C}"/>
              </a:ext>
            </a:extLst>
          </p:cNvPr>
          <p:cNvSpPr>
            <a:spLocks noGrp="1" noChangeArrowheads="1"/>
          </p:cNvSpPr>
          <p:nvPr>
            <p:ph type="ftr" sz="quarter" idx="4"/>
          </p:nvPr>
        </p:nvSpPr>
        <p:spPr bwMode="auto"/>
        <p:txBody>
          <a:bodyPr wrap="square" numCol="1"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Object Oriented Analysis and Design</a:t>
            </a:r>
          </a:p>
        </p:txBody>
      </p:sp>
      <p:sp>
        <p:nvSpPr>
          <p:cNvPr id="50181" name="Rectangle 7">
            <a:extLst>
              <a:ext uri="{FF2B5EF4-FFF2-40B4-BE49-F238E27FC236}">
                <a16:creationId xmlns:a16="http://schemas.microsoft.com/office/drawing/2014/main" id="{8014621D-003D-4AD2-839F-B34006437E49}"/>
              </a:ext>
            </a:extLst>
          </p:cNvPr>
          <p:cNvSpPr>
            <a:spLocks noGrp="1" noChangeArrowheads="1"/>
          </p:cNvSpPr>
          <p:nvPr>
            <p:ph type="sldNum" sz="quarter" idx="5"/>
          </p:nvPr>
        </p:nvSpPr>
        <p:spPr bwMode="auto"/>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fld id="{A7193C7B-68ED-4C02-98AC-8E41223A8F4E}" type="slidenum">
              <a:rPr lang="en-GB" altLang="en-US">
                <a:latin typeface="Calibri" panose="020F0502020204030204" pitchFamily="34" charset="0"/>
              </a:rPr>
              <a:pPr eaLnBrk="1" hangingPunct="1"/>
              <a:t>11</a:t>
            </a:fld>
            <a:endParaRPr lang="en-GB" altLang="en-US">
              <a:latin typeface="Calibri" panose="020F0502020204030204" pitchFamily="34" charset="0"/>
            </a:endParaRPr>
          </a:p>
        </p:txBody>
      </p:sp>
      <p:sp>
        <p:nvSpPr>
          <p:cNvPr id="24582" name="Rectangle 2">
            <a:extLst>
              <a:ext uri="{FF2B5EF4-FFF2-40B4-BE49-F238E27FC236}">
                <a16:creationId xmlns:a16="http://schemas.microsoft.com/office/drawing/2014/main" id="{E6675571-429F-41C6-BAA4-374F9C6FD31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3" name="Rectangle 3">
            <a:extLst>
              <a:ext uri="{FF2B5EF4-FFF2-40B4-BE49-F238E27FC236}">
                <a16:creationId xmlns:a16="http://schemas.microsoft.com/office/drawing/2014/main" id="{A43DB686-FAFF-4505-AC16-3FD523E8D8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Choose your model well:</a:t>
            </a:r>
          </a:p>
          <a:p>
            <a:pPr eaLnBrk="1" hangingPunct="1">
              <a:spcBef>
                <a:spcPct val="0"/>
              </a:spcBef>
            </a:pPr>
            <a:r>
              <a:rPr lang="en-US" altLang="en-US"/>
              <a:t>ER Model is best-suited for modeling databases (DB Design). SSAD will yield an algorithmic-centered solution</a:t>
            </a:r>
          </a:p>
          <a:p>
            <a:pPr eaLnBrk="1" hangingPunct="1">
              <a:spcBef>
                <a:spcPct val="0"/>
              </a:spcBef>
            </a:pPr>
            <a:r>
              <a:rPr lang="en-US" altLang="en-US"/>
              <a:t>OOAD will yield object-centered solution</a:t>
            </a:r>
          </a:p>
          <a:p>
            <a:pPr eaLnBrk="1" hangingPunct="1">
              <a:spcBef>
                <a:spcPct val="0"/>
              </a:spcBef>
            </a:pPr>
            <a:endParaRPr lang="en-US" altLang="en-US"/>
          </a:p>
          <a:p>
            <a:pPr eaLnBrk="1" hangingPunct="1">
              <a:spcBef>
                <a:spcPct val="0"/>
              </a:spcBef>
            </a:pPr>
            <a:r>
              <a:rPr lang="en-US" altLang="en-US"/>
              <a:t>Granularities:</a:t>
            </a:r>
          </a:p>
          <a:p>
            <a:pPr eaLnBrk="1" hangingPunct="1">
              <a:spcBef>
                <a:spcPct val="0"/>
              </a:spcBef>
            </a:pPr>
            <a:r>
              <a:rPr lang="en-US" altLang="en-US"/>
              <a:t>The bird's-eye view is as important as the fine-grained view. Different groups of interested parties will employ/use different views at different times.</a:t>
            </a:r>
          </a:p>
          <a:p>
            <a:pPr eaLnBrk="1" hangingPunct="1">
              <a:spcBef>
                <a:spcPct val="0"/>
              </a:spcBef>
            </a:pPr>
            <a:endParaRPr lang="en-US" altLang="en-US"/>
          </a:p>
          <a:p>
            <a:pPr eaLnBrk="1" hangingPunct="1">
              <a:spcBef>
                <a:spcPct val="0"/>
              </a:spcBef>
            </a:pPr>
            <a:r>
              <a:rPr lang="en-US" altLang="en-US"/>
              <a:t>Connected to reality:</a:t>
            </a:r>
          </a:p>
          <a:p>
            <a:pPr eaLnBrk="1" hangingPunct="1">
              <a:spcBef>
                <a:spcPct val="0"/>
              </a:spcBef>
            </a:pPr>
            <a:r>
              <a:rPr lang="en-US" altLang="en-US"/>
              <a:t>very often it helps to make simplifying assumptions, but in "sampling" one has to do judiciously</a:t>
            </a:r>
          </a:p>
          <a:p>
            <a:pPr eaLnBrk="1" hangingPunct="1">
              <a:spcBef>
                <a:spcPct val="0"/>
              </a:spcBef>
            </a:pPr>
            <a:r>
              <a:rPr lang="en-US" altLang="en-US"/>
              <a:t>e.g. assuming a dedicated telephone link may be o.k. in some cases, disastrous in others</a:t>
            </a:r>
          </a:p>
          <a:p>
            <a:pPr eaLnBrk="1" hangingPunct="1">
              <a:spcBef>
                <a:spcPct val="0"/>
              </a:spcBef>
            </a:pPr>
            <a:endParaRPr lang="en-US" altLang="en-US"/>
          </a:p>
          <a:p>
            <a:pPr eaLnBrk="1" hangingPunct="1">
              <a:spcBef>
                <a:spcPct val="0"/>
              </a:spcBef>
            </a:pPr>
            <a:r>
              <a:rPr lang="en-US" altLang="en-US"/>
              <a:t>No single model suffices:</a:t>
            </a:r>
          </a:p>
          <a:p>
            <a:pPr eaLnBrk="1" hangingPunct="1">
              <a:spcBef>
                <a:spcPct val="0"/>
              </a:spcBef>
            </a:pPr>
            <a:r>
              <a:rPr lang="en-US" altLang="en-US"/>
              <a:t>Analysis and Designs have several dimensions - structural, temporal, behavioral - a single model hardly ever suffices to capture them all.</a:t>
            </a:r>
          </a:p>
          <a:p>
            <a:pPr eaLnBrk="1" hangingPunct="1">
              <a:spcBef>
                <a:spcPct val="0"/>
              </a:spcBef>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F64AFA04-C5A2-4BE9-8C36-00EE431487F0}"/>
              </a:ext>
            </a:extLst>
          </p:cNvPr>
          <p:cNvSpPr>
            <a:spLocks noGrp="1" noChangeArrowheads="1"/>
          </p:cNvSpPr>
          <p:nvPr>
            <p:ph type="hdr" sz="quarter"/>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(C) National Centre for Software Technology</a:t>
            </a:r>
          </a:p>
        </p:txBody>
      </p:sp>
      <p:sp>
        <p:nvSpPr>
          <p:cNvPr id="51203" name="Rectangle 3">
            <a:extLst>
              <a:ext uri="{FF2B5EF4-FFF2-40B4-BE49-F238E27FC236}">
                <a16:creationId xmlns:a16="http://schemas.microsoft.com/office/drawing/2014/main" id="{A722821A-B9AE-4C3D-B521-3040EBC71608}"/>
              </a:ext>
            </a:extLst>
          </p:cNvPr>
          <p:cNvSpPr>
            <a:spLocks noGrp="1" noChangeArrowheads="1"/>
          </p:cNvSpPr>
          <p:nvPr>
            <p:ph type="dt" sz="quarter" idx="1"/>
          </p:nvPr>
        </p:nvSpPr>
        <p:spPr bwMode="auto"/>
        <p:txBody>
          <a:bodyPr wrap="square" numCol="1" anchor="t"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fld id="{CCE959D7-81BA-492F-A730-E6F3ECB1EB1A}" type="datetime4">
              <a:rPr lang="en-US" smtClean="0">
                <a:latin typeface="Calibri" pitchFamily="34" charset="0"/>
              </a:rPr>
              <a:pPr fontAlgn="base">
                <a:spcBef>
                  <a:spcPct val="0"/>
                </a:spcBef>
                <a:spcAft>
                  <a:spcPct val="0"/>
                </a:spcAft>
                <a:defRPr/>
              </a:pPr>
              <a:t>October 10, 2021</a:t>
            </a:fld>
            <a:endParaRPr lang="en-GB">
              <a:latin typeface="Calibri" pitchFamily="34" charset="0"/>
            </a:endParaRPr>
          </a:p>
        </p:txBody>
      </p:sp>
      <p:sp>
        <p:nvSpPr>
          <p:cNvPr id="51204" name="Rectangle 6">
            <a:extLst>
              <a:ext uri="{FF2B5EF4-FFF2-40B4-BE49-F238E27FC236}">
                <a16:creationId xmlns:a16="http://schemas.microsoft.com/office/drawing/2014/main" id="{42E297C9-C258-424D-96F2-A15C2654A114}"/>
              </a:ext>
            </a:extLst>
          </p:cNvPr>
          <p:cNvSpPr>
            <a:spLocks noGrp="1" noChangeArrowheads="1"/>
          </p:cNvSpPr>
          <p:nvPr>
            <p:ph type="ftr" sz="quarter" idx="4"/>
          </p:nvPr>
        </p:nvSpPr>
        <p:spPr bwMode="auto"/>
        <p:txBody>
          <a:bodyPr wrap="square" numCol="1" anchorCtr="0" compatLnSpc="1">
            <a:prstTxWarp prst="textNoShape">
              <a:avLst/>
            </a:prstTxWarp>
          </a:bodyPr>
          <a:lstStyle>
            <a:lvl1pPr>
              <a:defRPr>
                <a:solidFill>
                  <a:schemeClr val="tx1"/>
                </a:solidFill>
                <a:latin typeface="Georgia" pitchFamily="18" charset="0"/>
              </a:defRPr>
            </a:lvl1pPr>
            <a:lvl2pPr marL="742950" indent="-285750">
              <a:defRPr>
                <a:solidFill>
                  <a:schemeClr val="tx1"/>
                </a:solidFill>
                <a:latin typeface="Georgia" pitchFamily="18" charset="0"/>
              </a:defRPr>
            </a:lvl2pPr>
            <a:lvl3pPr marL="1143000" indent="-228600">
              <a:defRPr>
                <a:solidFill>
                  <a:schemeClr val="tx1"/>
                </a:solidFill>
                <a:latin typeface="Georgia" pitchFamily="18" charset="0"/>
              </a:defRPr>
            </a:lvl3pPr>
            <a:lvl4pPr marL="1600200" indent="-228600">
              <a:defRPr>
                <a:solidFill>
                  <a:schemeClr val="tx1"/>
                </a:solidFill>
                <a:latin typeface="Georgia" pitchFamily="18" charset="0"/>
              </a:defRPr>
            </a:lvl4pPr>
            <a:lvl5pPr marL="2057400" indent="-228600">
              <a:defRPr>
                <a:solidFill>
                  <a:schemeClr val="tx1"/>
                </a:solidFill>
                <a:latin typeface="Georgia" pitchFamily="18" charset="0"/>
              </a:defRPr>
            </a:lvl5pPr>
            <a:lvl6pPr marL="2514600" indent="-228600" fontAlgn="base">
              <a:spcBef>
                <a:spcPct val="0"/>
              </a:spcBef>
              <a:spcAft>
                <a:spcPct val="0"/>
              </a:spcAft>
              <a:defRPr>
                <a:solidFill>
                  <a:schemeClr val="tx1"/>
                </a:solidFill>
                <a:latin typeface="Georgia" pitchFamily="18" charset="0"/>
              </a:defRPr>
            </a:lvl6pPr>
            <a:lvl7pPr marL="2971800" indent="-228600" fontAlgn="base">
              <a:spcBef>
                <a:spcPct val="0"/>
              </a:spcBef>
              <a:spcAft>
                <a:spcPct val="0"/>
              </a:spcAft>
              <a:defRPr>
                <a:solidFill>
                  <a:schemeClr val="tx1"/>
                </a:solidFill>
                <a:latin typeface="Georgia" pitchFamily="18" charset="0"/>
              </a:defRPr>
            </a:lvl7pPr>
            <a:lvl8pPr marL="3429000" indent="-228600" fontAlgn="base">
              <a:spcBef>
                <a:spcPct val="0"/>
              </a:spcBef>
              <a:spcAft>
                <a:spcPct val="0"/>
              </a:spcAft>
              <a:defRPr>
                <a:solidFill>
                  <a:schemeClr val="tx1"/>
                </a:solidFill>
                <a:latin typeface="Georgia" pitchFamily="18" charset="0"/>
              </a:defRPr>
            </a:lvl8pPr>
            <a:lvl9pPr marL="3886200" indent="-228600" fontAlgn="base">
              <a:spcBef>
                <a:spcPct val="0"/>
              </a:spcBef>
              <a:spcAft>
                <a:spcPct val="0"/>
              </a:spcAft>
              <a:defRPr>
                <a:solidFill>
                  <a:schemeClr val="tx1"/>
                </a:solidFill>
                <a:latin typeface="Georgia" pitchFamily="18" charset="0"/>
              </a:defRPr>
            </a:lvl9pPr>
          </a:lstStyle>
          <a:p>
            <a:pPr fontAlgn="base">
              <a:spcBef>
                <a:spcPct val="0"/>
              </a:spcBef>
              <a:spcAft>
                <a:spcPct val="0"/>
              </a:spcAft>
              <a:defRPr/>
            </a:pPr>
            <a:r>
              <a:rPr lang="en-GB">
                <a:latin typeface="Calibri" pitchFamily="34" charset="0"/>
              </a:rPr>
              <a:t>Object Oriented Analysis and Design</a:t>
            </a:r>
          </a:p>
        </p:txBody>
      </p:sp>
      <p:sp>
        <p:nvSpPr>
          <p:cNvPr id="51205" name="Rectangle 7">
            <a:extLst>
              <a:ext uri="{FF2B5EF4-FFF2-40B4-BE49-F238E27FC236}">
                <a16:creationId xmlns:a16="http://schemas.microsoft.com/office/drawing/2014/main" id="{8EE8CCA2-59E6-450C-AFC3-C06CB27C9750}"/>
              </a:ext>
            </a:extLst>
          </p:cNvPr>
          <p:cNvSpPr>
            <a:spLocks noGrp="1" noChangeArrowheads="1"/>
          </p:cNvSpPr>
          <p:nvPr>
            <p:ph type="sldNum" sz="quarter" idx="5"/>
          </p:nvPr>
        </p:nvSpPr>
        <p:spPr bwMode="auto"/>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fld id="{63E383FC-70BD-4989-BA7D-93C68F62EEE7}" type="slidenum">
              <a:rPr lang="en-GB" altLang="en-US">
                <a:latin typeface="Calibri" panose="020F0502020204030204" pitchFamily="34" charset="0"/>
              </a:rPr>
              <a:pPr eaLnBrk="1" hangingPunct="1"/>
              <a:t>12</a:t>
            </a:fld>
            <a:endParaRPr lang="en-GB" altLang="en-US">
              <a:latin typeface="Calibri" panose="020F0502020204030204" pitchFamily="34" charset="0"/>
            </a:endParaRPr>
          </a:p>
        </p:txBody>
      </p:sp>
      <p:sp>
        <p:nvSpPr>
          <p:cNvPr id="25606" name="Rectangle 2">
            <a:extLst>
              <a:ext uri="{FF2B5EF4-FFF2-40B4-BE49-F238E27FC236}">
                <a16:creationId xmlns:a16="http://schemas.microsoft.com/office/drawing/2014/main" id="{BC14937C-239E-46D1-9A64-66EECCDF934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7" name="Rectangle 3">
            <a:extLst>
              <a:ext uri="{FF2B5EF4-FFF2-40B4-BE49-F238E27FC236}">
                <a16:creationId xmlns:a16="http://schemas.microsoft.com/office/drawing/2014/main" id="{5685CE0C-85B6-48E1-B1FB-12E089F30F6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Choose your model well:</a:t>
            </a:r>
          </a:p>
          <a:p>
            <a:pPr eaLnBrk="1" hangingPunct="1">
              <a:spcBef>
                <a:spcPct val="0"/>
              </a:spcBef>
            </a:pPr>
            <a:r>
              <a:rPr lang="en-US" altLang="en-US"/>
              <a:t>ER Model is best-suited for modeling databases (DB Design). SSAD will yield an algorithmic-centered solution</a:t>
            </a:r>
          </a:p>
          <a:p>
            <a:pPr eaLnBrk="1" hangingPunct="1">
              <a:spcBef>
                <a:spcPct val="0"/>
              </a:spcBef>
            </a:pPr>
            <a:r>
              <a:rPr lang="en-US" altLang="en-US"/>
              <a:t>OOAD will yield object-centered solution</a:t>
            </a:r>
          </a:p>
          <a:p>
            <a:pPr eaLnBrk="1" hangingPunct="1">
              <a:spcBef>
                <a:spcPct val="0"/>
              </a:spcBef>
            </a:pPr>
            <a:endParaRPr lang="en-US" altLang="en-US"/>
          </a:p>
          <a:p>
            <a:pPr eaLnBrk="1" hangingPunct="1">
              <a:spcBef>
                <a:spcPct val="0"/>
              </a:spcBef>
            </a:pPr>
            <a:r>
              <a:rPr lang="en-US" altLang="en-US"/>
              <a:t>Granularities:</a:t>
            </a:r>
          </a:p>
          <a:p>
            <a:pPr eaLnBrk="1" hangingPunct="1">
              <a:spcBef>
                <a:spcPct val="0"/>
              </a:spcBef>
            </a:pPr>
            <a:r>
              <a:rPr lang="en-US" altLang="en-US"/>
              <a:t>The bird's-eye view is as important as the fine-grained view. Different groups of interested parties will employ/use different views at different times.</a:t>
            </a:r>
          </a:p>
          <a:p>
            <a:pPr eaLnBrk="1" hangingPunct="1">
              <a:spcBef>
                <a:spcPct val="0"/>
              </a:spcBef>
            </a:pPr>
            <a:endParaRPr lang="en-US" altLang="en-US"/>
          </a:p>
          <a:p>
            <a:pPr eaLnBrk="1" hangingPunct="1">
              <a:spcBef>
                <a:spcPct val="0"/>
              </a:spcBef>
            </a:pPr>
            <a:r>
              <a:rPr lang="en-US" altLang="en-US"/>
              <a:t>Connected to reality:</a:t>
            </a:r>
          </a:p>
          <a:p>
            <a:pPr eaLnBrk="1" hangingPunct="1">
              <a:spcBef>
                <a:spcPct val="0"/>
              </a:spcBef>
            </a:pPr>
            <a:r>
              <a:rPr lang="en-US" altLang="en-US"/>
              <a:t>very often it helps to make simplifying assumptions, but in "sampling" one has to do judiciously</a:t>
            </a:r>
          </a:p>
          <a:p>
            <a:pPr eaLnBrk="1" hangingPunct="1">
              <a:spcBef>
                <a:spcPct val="0"/>
              </a:spcBef>
            </a:pPr>
            <a:r>
              <a:rPr lang="en-US" altLang="en-US"/>
              <a:t>e.g. assuming a dedicated telephone link may be o.k. in some cases, disastrous in others</a:t>
            </a:r>
          </a:p>
          <a:p>
            <a:pPr eaLnBrk="1" hangingPunct="1">
              <a:spcBef>
                <a:spcPct val="0"/>
              </a:spcBef>
            </a:pPr>
            <a:endParaRPr lang="en-US" altLang="en-US"/>
          </a:p>
          <a:p>
            <a:pPr eaLnBrk="1" hangingPunct="1">
              <a:spcBef>
                <a:spcPct val="0"/>
              </a:spcBef>
            </a:pPr>
            <a:r>
              <a:rPr lang="en-US" altLang="en-US"/>
              <a:t>No single model suffices:</a:t>
            </a:r>
          </a:p>
          <a:p>
            <a:pPr eaLnBrk="1" hangingPunct="1">
              <a:spcBef>
                <a:spcPct val="0"/>
              </a:spcBef>
            </a:pPr>
            <a:r>
              <a:rPr lang="en-US" altLang="en-US"/>
              <a:t>Analysis and Designs have several dimensions - structural, temporal, behavioral - a single model hardly ever suffices to capture them all.</a:t>
            </a:r>
          </a:p>
          <a:p>
            <a:pPr eaLnBrk="1" hangingPunct="1">
              <a:spcBef>
                <a:spcPct val="0"/>
              </a:spcBef>
            </a:pPr>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CD7A5474-751F-4B2A-AF0C-15835C9EF6EB}"/>
              </a:ext>
            </a:extLst>
          </p:cNvPr>
          <p:cNvSpPr>
            <a:spLocks noGrp="1" noChangeArrowheads="1"/>
          </p:cNvSpPr>
          <p:nvPr>
            <p:ph type="sldNum" sz="quarter" idx="5"/>
          </p:nvPr>
        </p:nvSpPr>
        <p:spPr bwMode="auto"/>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fld id="{70296F85-9A54-4B0F-8B74-6C7E4349E12A}" type="slidenum">
              <a:rPr lang="en-US" altLang="en-US">
                <a:latin typeface="Calibri" panose="020F0502020204030204" pitchFamily="34" charset="0"/>
              </a:rPr>
              <a:pPr eaLnBrk="1" hangingPunct="1"/>
              <a:t>13</a:t>
            </a:fld>
            <a:endParaRPr lang="en-US" altLang="en-US">
              <a:latin typeface="Calibri" panose="020F0502020204030204" pitchFamily="34" charset="0"/>
            </a:endParaRPr>
          </a:p>
        </p:txBody>
      </p:sp>
      <p:sp>
        <p:nvSpPr>
          <p:cNvPr id="26627" name="Rectangle 2">
            <a:extLst>
              <a:ext uri="{FF2B5EF4-FFF2-40B4-BE49-F238E27FC236}">
                <a16:creationId xmlns:a16="http://schemas.microsoft.com/office/drawing/2014/main" id="{6BEF0AE4-0CAD-4AF6-A904-4C6FE142438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a:extLst>
              <a:ext uri="{FF2B5EF4-FFF2-40B4-BE49-F238E27FC236}">
                <a16:creationId xmlns:a16="http://schemas.microsoft.com/office/drawing/2014/main" id="{AB8D207C-7523-4521-A482-B6807C5F8FB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 What does UML stand for?</a:t>
            </a:r>
          </a:p>
          <a:p>
            <a:pPr eaLnBrk="1" hangingPunct="1">
              <a:spcBef>
                <a:spcPct val="0"/>
              </a:spcBef>
            </a:pPr>
            <a:r>
              <a:rPr lang="en-US" altLang="en-US"/>
              <a:t>. Industry standard</a:t>
            </a:r>
          </a:p>
          <a:p>
            <a:pPr eaLnBrk="1" hangingPunct="1">
              <a:spcBef>
                <a:spcPct val="0"/>
              </a:spcBef>
            </a:pPr>
            <a:r>
              <a:rPr lang="en-US" altLang="en-US"/>
              <a:t>. Graphical notation</a:t>
            </a:r>
          </a:p>
          <a:p>
            <a:pPr eaLnBrk="1" hangingPunct="1">
              <a:spcBef>
                <a:spcPct val="0"/>
              </a:spcBef>
            </a:pPr>
            <a:r>
              <a:rPr lang="en-US" altLang="en-US"/>
              <a:t>. Modeling tool … simplifies software design process</a:t>
            </a:r>
          </a:p>
          <a:p>
            <a:pPr eaLnBrk="1" hangingPunct="1">
              <a:spcBef>
                <a:spcPct val="0"/>
              </a:spcBef>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95E0D454-9A1C-4CAE-B57A-E1B8D8BDAE73}"/>
              </a:ext>
            </a:extLst>
          </p:cNvPr>
          <p:cNvSpPr>
            <a:spLocks noGrp="1" noChangeArrowheads="1"/>
          </p:cNvSpPr>
          <p:nvPr>
            <p:ph type="sldNum" sz="quarter" idx="5"/>
          </p:nvPr>
        </p:nvSpPr>
        <p:spPr bwMode="auto"/>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fld id="{4A8A02A0-3A63-43B2-9821-333F483F12D0}" type="slidenum">
              <a:rPr lang="en-US" altLang="en-US">
                <a:latin typeface="Calibri" panose="020F0502020204030204" pitchFamily="34" charset="0"/>
              </a:rPr>
              <a:pPr eaLnBrk="1" hangingPunct="1"/>
              <a:t>15</a:t>
            </a:fld>
            <a:endParaRPr lang="en-US" altLang="en-US">
              <a:latin typeface="Calibri" panose="020F0502020204030204" pitchFamily="34" charset="0"/>
            </a:endParaRPr>
          </a:p>
        </p:txBody>
      </p:sp>
      <p:sp>
        <p:nvSpPr>
          <p:cNvPr id="27651" name="Rectangle 2">
            <a:extLst>
              <a:ext uri="{FF2B5EF4-FFF2-40B4-BE49-F238E27FC236}">
                <a16:creationId xmlns:a16="http://schemas.microsoft.com/office/drawing/2014/main" id="{89235A5E-F720-4A69-85AB-B0FDD99DF54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a:extLst>
              <a:ext uri="{FF2B5EF4-FFF2-40B4-BE49-F238E27FC236}">
                <a16:creationId xmlns:a16="http://schemas.microsoft.com/office/drawing/2014/main" id="{2B22B92D-06AF-44AE-8091-B6E07490DEC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 More precise than natural language … less detailed than source code</a:t>
            </a:r>
          </a:p>
          <a:p>
            <a:pPr eaLnBrk="1" hangingPunct="1">
              <a:spcBef>
                <a:spcPct val="0"/>
              </a:spcBef>
            </a:pPr>
            <a:r>
              <a:rPr lang="en-US" altLang="en-US"/>
              <a:t>. Not dependent on any language</a:t>
            </a:r>
          </a:p>
          <a:p>
            <a:pPr eaLnBrk="1" hangingPunct="1">
              <a:spcBef>
                <a:spcPct val="0"/>
              </a:spcBef>
            </a:pPr>
            <a:r>
              <a:rPr lang="en-US" altLang="en-US"/>
              <a:t>. Standardized by various groups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D6C9D-AE95-4E4D-8E16-FF9A96E3CD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38237A0-0A06-4159-8A5B-2FCF856046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E78D475-1C28-496E-BCCC-92C6D7D71AE2}"/>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5" name="Footer Placeholder 4">
            <a:extLst>
              <a:ext uri="{FF2B5EF4-FFF2-40B4-BE49-F238E27FC236}">
                <a16:creationId xmlns:a16="http://schemas.microsoft.com/office/drawing/2014/main" id="{AA93F3ED-ECD4-43E0-ACA3-2572C2B7C0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92878E-A0F1-4D44-98B5-B421129F3542}"/>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4000336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52F70-3E99-493F-A915-6DC3ADDAEF8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E47B5C-C6E5-4F5A-AE55-020012E118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7A6E59-C279-431F-A55C-E565BC579D0E}"/>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5" name="Footer Placeholder 4">
            <a:extLst>
              <a:ext uri="{FF2B5EF4-FFF2-40B4-BE49-F238E27FC236}">
                <a16:creationId xmlns:a16="http://schemas.microsoft.com/office/drawing/2014/main" id="{EA76549E-E473-4827-85A7-45E34C95C7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76F116-CBBA-4901-92AE-1557C687838C}"/>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3679282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20EE9-8553-4244-AD01-5B012ED937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CC32383-8E11-4184-A4CC-934D7B84EA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58EDD2-A655-4BB9-9D55-15DA24C1D46C}"/>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5" name="Footer Placeholder 4">
            <a:extLst>
              <a:ext uri="{FF2B5EF4-FFF2-40B4-BE49-F238E27FC236}">
                <a16:creationId xmlns:a16="http://schemas.microsoft.com/office/drawing/2014/main" id="{CB147960-BC17-48EF-A5BA-B4CD17FD38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9DF0C6-E318-47AC-AB27-EE579DEF667E}"/>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3993235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E467F-B420-4FD7-96D1-FCE87F9A7A1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A2419-D640-48A5-B817-465AB01FA8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D1DF80B-66D9-4CE2-B455-D2CF0FA19CF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50D0C05-8FA7-4E91-B01F-9827431913ED}"/>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6" name="Footer Placeholder 5">
            <a:extLst>
              <a:ext uri="{FF2B5EF4-FFF2-40B4-BE49-F238E27FC236}">
                <a16:creationId xmlns:a16="http://schemas.microsoft.com/office/drawing/2014/main" id="{2E21EA89-D65E-4432-80D9-7A88F0F7C8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4ECA7B-0A83-42C2-8B77-74A19AC76D6B}"/>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3572969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8A95C-BB08-403B-A73C-DAF75ADF401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A5BD7D5-745F-474F-B122-9E3FEF4359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72FE3D-DA43-444B-9DD5-7390FB1869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62DB74A-F187-4AEF-B35C-EEDF7BA246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55E2BD-E182-4F8A-93D8-4AFA2C72F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CD26546-3960-4C83-9ABF-00BF419EBCBA}"/>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8" name="Footer Placeholder 7">
            <a:extLst>
              <a:ext uri="{FF2B5EF4-FFF2-40B4-BE49-F238E27FC236}">
                <a16:creationId xmlns:a16="http://schemas.microsoft.com/office/drawing/2014/main" id="{AC476420-E02D-4EB3-B150-04BF3E6D49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0AE5BB7-E736-4F76-8974-CD375138F8B9}"/>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2242656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76516-D52C-4848-871E-C0C8978863F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C7E5EE-CAB8-4487-BCFA-45426D6D2509}"/>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4" name="Footer Placeholder 3">
            <a:extLst>
              <a:ext uri="{FF2B5EF4-FFF2-40B4-BE49-F238E27FC236}">
                <a16:creationId xmlns:a16="http://schemas.microsoft.com/office/drawing/2014/main" id="{BA8A2466-AC67-466F-A6F8-8C0C3E60729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318CD1C-CE23-483D-BEAA-1413A51DCCDE}"/>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3794947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154966-1863-4065-82E3-60452B9BCC42}"/>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3" name="Footer Placeholder 2">
            <a:extLst>
              <a:ext uri="{FF2B5EF4-FFF2-40B4-BE49-F238E27FC236}">
                <a16:creationId xmlns:a16="http://schemas.microsoft.com/office/drawing/2014/main" id="{9D8FED91-6AB4-49D3-9FF4-1101BEADB38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CE60935-FA85-443C-B180-5549700994E4}"/>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151661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3BE5A-6FC8-4231-9191-66114B70B7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09E8CCE-BEEB-4DDD-8030-94789F68E3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E717BBC-0052-45A5-8D34-9C6FD37DB8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2B3CE4-65E1-413B-B0EC-E12201EDA106}"/>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6" name="Footer Placeholder 5">
            <a:extLst>
              <a:ext uri="{FF2B5EF4-FFF2-40B4-BE49-F238E27FC236}">
                <a16:creationId xmlns:a16="http://schemas.microsoft.com/office/drawing/2014/main" id="{E9BB5E7E-1B56-4559-A2FD-8CDE9812D0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98898-79D0-47D4-8AB2-A3B36F2E0540}"/>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2631992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8F34F-C566-4647-8E44-8994F8C23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AD237BF-4AD5-44DB-A3F0-4BE8EA50BD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524F244-A3F1-48C4-BA94-B7974F0A9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29FC9A-305D-4D31-8445-5C015427004B}"/>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6" name="Footer Placeholder 5">
            <a:extLst>
              <a:ext uri="{FF2B5EF4-FFF2-40B4-BE49-F238E27FC236}">
                <a16:creationId xmlns:a16="http://schemas.microsoft.com/office/drawing/2014/main" id="{8570F684-3E33-4B75-8441-E836645861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EBCCF3-F102-434F-9D5D-56E698FB5461}"/>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56898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6341C-9B5A-4C2A-9D57-7329A503E6C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E6EEB49-96C6-4DF5-9BF5-2ED2AD6487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540B6E-CEBD-4562-8ABF-D40FAC446C6E}"/>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5" name="Footer Placeholder 4">
            <a:extLst>
              <a:ext uri="{FF2B5EF4-FFF2-40B4-BE49-F238E27FC236}">
                <a16:creationId xmlns:a16="http://schemas.microsoft.com/office/drawing/2014/main" id="{91D57749-E2F4-4F11-9228-DE35E99DEE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07C053-248D-467B-8BE5-B6E71E3763F8}"/>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3503534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C593AC-C0F7-42E6-AC3B-2E8B4E9E38E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B8D368-3B52-4B85-8A27-9DB3F69D45C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BF7E71-325F-4D9A-B339-7E324BEFE9A6}"/>
              </a:ext>
            </a:extLst>
          </p:cNvPr>
          <p:cNvSpPr>
            <a:spLocks noGrp="1"/>
          </p:cNvSpPr>
          <p:nvPr>
            <p:ph type="dt" sz="half" idx="10"/>
          </p:nvPr>
        </p:nvSpPr>
        <p:spPr/>
        <p:txBody>
          <a:bodyPr/>
          <a:lstStyle/>
          <a:p>
            <a:fld id="{D88748CD-CA57-4964-B95C-728ECFBC727E}" type="datetimeFigureOut">
              <a:rPr lang="en-US" smtClean="0"/>
              <a:t>10/10/2021</a:t>
            </a:fld>
            <a:endParaRPr lang="en-US"/>
          </a:p>
        </p:txBody>
      </p:sp>
      <p:sp>
        <p:nvSpPr>
          <p:cNvPr id="5" name="Footer Placeholder 4">
            <a:extLst>
              <a:ext uri="{FF2B5EF4-FFF2-40B4-BE49-F238E27FC236}">
                <a16:creationId xmlns:a16="http://schemas.microsoft.com/office/drawing/2014/main" id="{9C6F1D65-BF85-4014-82D0-E215743DC3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FF37E2-42FC-4FCD-A139-B8272C5DE00F}"/>
              </a:ext>
            </a:extLst>
          </p:cNvPr>
          <p:cNvSpPr>
            <a:spLocks noGrp="1"/>
          </p:cNvSpPr>
          <p:nvPr>
            <p:ph type="sldNum" sz="quarter" idx="12"/>
          </p:nvPr>
        </p:nvSpPr>
        <p:spPr/>
        <p:txBody>
          <a:bodyPr/>
          <a:lstStyle/>
          <a:p>
            <a:fld id="{F5DDE42D-D9F1-47F4-BCC6-5BFAFC8448F0}" type="slidenum">
              <a:rPr lang="en-US" smtClean="0"/>
              <a:t>‹#›</a:t>
            </a:fld>
            <a:endParaRPr lang="en-US"/>
          </a:p>
        </p:txBody>
      </p:sp>
    </p:spTree>
    <p:extLst>
      <p:ext uri="{BB962C8B-B14F-4D97-AF65-F5344CB8AC3E}">
        <p14:creationId xmlns:p14="http://schemas.microsoft.com/office/powerpoint/2010/main" val="4061779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50AF5D-47A6-4050-A53B-7A76DD0E90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18E0FE-C64A-43BC-8010-FCA000C849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20B973-E711-4C34-999F-D293D02F32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8748CD-CA57-4964-B95C-728ECFBC727E}" type="datetimeFigureOut">
              <a:rPr lang="en-US" smtClean="0"/>
              <a:t>10/10/2021</a:t>
            </a:fld>
            <a:endParaRPr lang="en-US"/>
          </a:p>
        </p:txBody>
      </p:sp>
      <p:sp>
        <p:nvSpPr>
          <p:cNvPr id="5" name="Footer Placeholder 4">
            <a:extLst>
              <a:ext uri="{FF2B5EF4-FFF2-40B4-BE49-F238E27FC236}">
                <a16:creationId xmlns:a16="http://schemas.microsoft.com/office/drawing/2014/main" id="{422B144A-4960-4469-B11D-D30C95ADC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AA5D4B3-C344-4844-83B0-D35237A287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DDE42D-D9F1-47F4-BCC6-5BFAFC8448F0}" type="slidenum">
              <a:rPr lang="en-US" smtClean="0"/>
              <a:t>‹#›</a:t>
            </a:fld>
            <a:endParaRPr lang="en-US"/>
          </a:p>
        </p:txBody>
      </p:sp>
    </p:spTree>
    <p:extLst>
      <p:ext uri="{BB962C8B-B14F-4D97-AF65-F5344CB8AC3E}">
        <p14:creationId xmlns:p14="http://schemas.microsoft.com/office/powerpoint/2010/main" val="412033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amazon.com/Scott-Wlaschin/e/B078Y6H2KC?ref=sr_ntt_srch_lnk_1&amp;qid=1633854279&amp;sr=1-1" TargetMode="External"/><Relationship Id="rId2" Type="http://schemas.openxmlformats.org/officeDocument/2006/relationships/hyperlink" Target="http://library.lol/main/543D573A7DB06983A4EA30568E19165A" TargetMode="External"/><Relationship Id="rId1" Type="http://schemas.openxmlformats.org/officeDocument/2006/relationships/slideLayout" Target="../slideLayouts/slideLayout2.xml"/><Relationship Id="rId6" Type="http://schemas.openxmlformats.org/officeDocument/2006/relationships/hyperlink" Target="https://www.tutorialspoint.com/uml/uml_building_blocks.html" TargetMode="External"/><Relationship Id="rId5" Type="http://schemas.openxmlformats.org/officeDocument/2006/relationships/hyperlink" Target="http://debracollege.dspaces.org/bitstream/123456789/404/1/UML%20Reference%20Manual%20by%20James%20Rambaugh.pdf" TargetMode="External"/><Relationship Id="rId4" Type="http://schemas.openxmlformats.org/officeDocument/2006/relationships/hyperlink" Target="https://www.amazon.com/Domain-Modeling-Made-Functional-Domain-Driven/dp/1680502549/ref=sr_1_1?dchild=1&amp;keywords=%3A+Scott+Wlaschin&amp;qid=1633854279&amp;s=books&amp;sr=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4800" b="1" dirty="0">
                <a:solidFill>
                  <a:srgbClr val="000000"/>
                </a:solidFill>
              </a:rPr>
              <a:t>Chapter 3</a:t>
            </a:r>
            <a:br>
              <a:rPr lang="en-US" sz="4800" b="1" dirty="0">
                <a:solidFill>
                  <a:srgbClr val="000000"/>
                </a:solidFill>
              </a:rPr>
            </a:br>
            <a:br>
              <a:rPr lang="en-US" sz="4800" b="1" dirty="0">
                <a:solidFill>
                  <a:srgbClr val="000000"/>
                </a:solidFill>
              </a:rPr>
            </a:br>
            <a:r>
              <a:rPr lang="en-US" sz="3100" b="1" dirty="0">
                <a:effectLst/>
                <a:latin typeface="Aharoni" panose="02010803020104030203" pitchFamily="2" charset="-79"/>
                <a:ea typeface="Calibri" panose="020F0502020204030204" pitchFamily="34" charset="0"/>
                <a:cs typeface="Aharoni" panose="02010803020104030203" pitchFamily="2" charset="-79"/>
              </a:rPr>
              <a:t>Basic Unified Modeling Language</a:t>
            </a:r>
            <a:br>
              <a:rPr lang="en-US" sz="4800" b="1" dirty="0">
                <a:solidFill>
                  <a:srgbClr val="000000"/>
                </a:solidFill>
              </a:rPr>
            </a:br>
            <a:r>
              <a:rPr lang="en-US" b="1" dirty="0">
                <a:solidFill>
                  <a:srgbClr val="000000"/>
                </a:solidFill>
              </a:rPr>
              <a:t>Lecturer: 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A84D2E47-34A7-4C2E-89CE-FDCBEE3A78FA}"/>
              </a:ext>
            </a:extLst>
          </p:cNvPr>
          <p:cNvSpPr>
            <a:spLocks noGrp="1" noChangeArrowheads="1"/>
          </p:cNvSpPr>
          <p:nvPr>
            <p:ph type="title"/>
          </p:nvPr>
        </p:nvSpPr>
        <p:spPr>
          <a:xfrm>
            <a:off x="2062163" y="491331"/>
            <a:ext cx="8229600" cy="1232694"/>
          </a:xfrm>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altLang="en-US" dirty="0"/>
          </a:p>
        </p:txBody>
      </p:sp>
      <p:sp>
        <p:nvSpPr>
          <p:cNvPr id="4099" name="Content Placeholder 2">
            <a:extLst>
              <a:ext uri="{FF2B5EF4-FFF2-40B4-BE49-F238E27FC236}">
                <a16:creationId xmlns:a16="http://schemas.microsoft.com/office/drawing/2014/main" id="{BDB82ED9-EA75-4DB8-B504-996A4ADED494}"/>
              </a:ext>
            </a:extLst>
          </p:cNvPr>
          <p:cNvSpPr>
            <a:spLocks noGrp="1" noChangeArrowheads="1"/>
          </p:cNvSpPr>
          <p:nvPr>
            <p:ph idx="1"/>
          </p:nvPr>
        </p:nvSpPr>
        <p:spPr>
          <a:xfrm>
            <a:off x="3605212" y="1724025"/>
            <a:ext cx="5853113" cy="4276725"/>
          </a:xfrm>
        </p:spPr>
        <p:txBody>
          <a:bodyPr>
            <a:normAutofit/>
          </a:bodyPr>
          <a:lstStyle/>
          <a:p>
            <a:pPr>
              <a:lnSpc>
                <a:spcPct val="150000"/>
              </a:lnSpc>
            </a:pPr>
            <a:r>
              <a:rPr lang="en-US" altLang="en-US" sz="3200" b="1" dirty="0">
                <a:latin typeface="Aharoni" panose="02010803020104030203" pitchFamily="2" charset="-79"/>
                <a:cs typeface="Aharoni" panose="02010803020104030203" pitchFamily="2" charset="-79"/>
              </a:rPr>
              <a:t>overview  </a:t>
            </a:r>
          </a:p>
          <a:p>
            <a:pPr marL="342900" marR="0" lvl="0" indent="-342900">
              <a:lnSpc>
                <a:spcPct val="150000"/>
              </a:lnSpc>
              <a:spcBef>
                <a:spcPts val="750"/>
              </a:spcBef>
              <a:spcAft>
                <a:spcPts val="0"/>
              </a:spcAft>
              <a:buFont typeface="Symbol" panose="05050102010706020507" pitchFamily="18" charset="2"/>
              <a:buChar char=""/>
            </a:pPr>
            <a:r>
              <a:rPr lang="en-US" sz="32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Basic Concepts</a:t>
            </a:r>
            <a:endParaRPr lang="en-US" sz="32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nSpc>
                <a:spcPct val="150000"/>
              </a:lnSpc>
              <a:spcBef>
                <a:spcPts val="750"/>
              </a:spcBef>
              <a:spcAft>
                <a:spcPts val="0"/>
              </a:spcAft>
              <a:buFont typeface="Symbol" panose="05050102010706020507" pitchFamily="18" charset="2"/>
              <a:buChar char=""/>
            </a:pPr>
            <a:r>
              <a:rPr lang="en-US" sz="32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Basic Notation</a:t>
            </a:r>
            <a:endParaRPr lang="en-US" sz="32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nSpc>
                <a:spcPct val="150000"/>
              </a:lnSpc>
              <a:spcBef>
                <a:spcPts val="750"/>
              </a:spcBef>
              <a:spcAft>
                <a:spcPts val="0"/>
              </a:spcAft>
              <a:buFont typeface="Symbol" panose="05050102010706020507" pitchFamily="18" charset="2"/>
              <a:buChar char=""/>
            </a:pPr>
            <a:r>
              <a:rPr lang="en-US" sz="32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UML Diagrams</a:t>
            </a:r>
            <a:endParaRPr lang="en-US" sz="3200" dirty="0">
              <a:effectLst/>
              <a:latin typeface="Aharoni" panose="02010803020104030203" pitchFamily="2" charset="-79"/>
              <a:ea typeface="Calibri" panose="020F0502020204030204" pitchFamily="34" charset="0"/>
              <a:cs typeface="Aharoni" panose="02010803020104030203"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2F57C-FBFA-4880-9D0F-C65D5DDA11C8}"/>
              </a:ext>
            </a:extLst>
          </p:cNvPr>
          <p:cNvSpPr>
            <a:spLocks noGrp="1"/>
          </p:cNvSpPr>
          <p:nvPr>
            <p:ph type="title"/>
          </p:nvPr>
        </p:nvSpPr>
        <p:spPr>
          <a:xfrm>
            <a:off x="1276350" y="161131"/>
            <a:ext cx="8572500" cy="1086644"/>
          </a:xfrm>
        </p:spPr>
        <p:txBody>
          <a:bodyPr>
            <a:normAutofit/>
          </a:bodyPr>
          <a:lstStyle/>
          <a:p>
            <a:pPr algn="ctr"/>
            <a:r>
              <a:rPr lang="en-US" sz="4800" dirty="0">
                <a:solidFill>
                  <a:srgbClr val="FF0000"/>
                </a:solidFill>
                <a:latin typeface="Aharoni" panose="02010803020104030203" pitchFamily="2" charset="-79"/>
                <a:cs typeface="Aharoni" panose="02010803020104030203" pitchFamily="2" charset="-79"/>
              </a:rPr>
              <a:t>Overview</a:t>
            </a:r>
            <a:r>
              <a:rPr lang="en-US" dirty="0"/>
              <a:t> </a:t>
            </a:r>
          </a:p>
        </p:txBody>
      </p:sp>
      <p:sp>
        <p:nvSpPr>
          <p:cNvPr id="3" name="Content Placeholder 2">
            <a:extLst>
              <a:ext uri="{FF2B5EF4-FFF2-40B4-BE49-F238E27FC236}">
                <a16:creationId xmlns:a16="http://schemas.microsoft.com/office/drawing/2014/main" id="{FF0E1C75-0BE4-4ED7-BE7B-27FA3389AFB9}"/>
              </a:ext>
            </a:extLst>
          </p:cNvPr>
          <p:cNvSpPr>
            <a:spLocks noGrp="1"/>
          </p:cNvSpPr>
          <p:nvPr>
            <p:ph idx="1"/>
          </p:nvPr>
        </p:nvSpPr>
        <p:spPr>
          <a:xfrm>
            <a:off x="1209676" y="1247775"/>
            <a:ext cx="10591800" cy="5000625"/>
          </a:xfrm>
        </p:spPr>
        <p:txBody>
          <a:bodyPr>
            <a:normAutofit/>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UML is a standard language for specifying, visualizing, constructing, and documenting the artifacts of software systems.</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UML was created by the Object Management Group (OMG) and UML 1.0 specification draft was proposed to the OMG in January 1997.</a:t>
            </a:r>
          </a:p>
          <a:p>
            <a:pPr algn="just">
              <a:lnSpc>
                <a:spcPct val="150000"/>
              </a:lnSpc>
              <a:buFont typeface="Arial" panose="020B0604020202020204" pitchFamily="34" charset="0"/>
              <a:buChar char="•"/>
            </a:pPr>
            <a:r>
              <a:rPr lang="en-US" sz="2400" b="0" i="0" dirty="0">
                <a:solidFill>
                  <a:srgbClr val="000000"/>
                </a:solidFill>
                <a:effectLst/>
                <a:latin typeface="Aharoni" panose="02010803020104030203" pitchFamily="2" charset="-79"/>
                <a:cs typeface="Aharoni" panose="02010803020104030203" pitchFamily="2" charset="-79"/>
              </a:rPr>
              <a:t>UML stands for </a:t>
            </a:r>
            <a:r>
              <a:rPr lang="en-US" sz="2400" b="1" i="0" dirty="0">
                <a:solidFill>
                  <a:srgbClr val="000000"/>
                </a:solidFill>
                <a:effectLst/>
                <a:latin typeface="Aharoni" panose="02010803020104030203" pitchFamily="2" charset="-79"/>
                <a:cs typeface="Aharoni" panose="02010803020104030203" pitchFamily="2" charset="-79"/>
              </a:rPr>
              <a:t>Unified Modeling Language</a:t>
            </a:r>
            <a:r>
              <a:rPr lang="en-US" sz="2400" b="0" i="0" dirty="0">
                <a:solidFill>
                  <a:srgbClr val="000000"/>
                </a:solidFill>
                <a:effectLst/>
                <a:latin typeface="Aharoni" panose="02010803020104030203" pitchFamily="2" charset="-79"/>
                <a:cs typeface="Aharoni" panose="02010803020104030203" pitchFamily="2" charset="-79"/>
              </a:rPr>
              <a:t>.</a:t>
            </a:r>
          </a:p>
          <a:p>
            <a:pPr marL="0" indent="0">
              <a:buNone/>
            </a:pPr>
            <a:endParaRPr lang="en-US" dirty="0"/>
          </a:p>
        </p:txBody>
      </p:sp>
    </p:spTree>
    <p:extLst>
      <p:ext uri="{BB962C8B-B14F-4D97-AF65-F5344CB8AC3E}">
        <p14:creationId xmlns:p14="http://schemas.microsoft.com/office/powerpoint/2010/main" val="171047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D99339-4B2D-4F37-A2D5-058BF16C38FF}"/>
              </a:ext>
            </a:extLst>
          </p:cNvPr>
          <p:cNvSpPr>
            <a:spLocks noGrp="1"/>
          </p:cNvSpPr>
          <p:nvPr>
            <p:ph idx="1"/>
          </p:nvPr>
        </p:nvSpPr>
        <p:spPr>
          <a:xfrm>
            <a:off x="523875" y="47625"/>
            <a:ext cx="10372725" cy="6762750"/>
          </a:xfrm>
        </p:spPr>
        <p:txBody>
          <a:bodyPr>
            <a:normAutofit/>
          </a:bodyPr>
          <a:lstStyle/>
          <a:p>
            <a:pPr marL="0" indent="0" algn="just">
              <a:lnSpc>
                <a:spcPct val="150000"/>
              </a:lnSpc>
              <a:buNone/>
            </a:pPr>
            <a:endParaRPr lang="en-US" b="0" i="0" dirty="0">
              <a:solidFill>
                <a:srgbClr val="000000"/>
              </a:solidFill>
              <a:effectLst/>
              <a:latin typeface="Aharoni" panose="02010803020104030203" pitchFamily="2" charset="-79"/>
              <a:cs typeface="Aharoni" panose="02010803020104030203" pitchFamily="2" charset="-79"/>
            </a:endParaRPr>
          </a:p>
          <a:p>
            <a:pPr algn="just">
              <a:lnSpc>
                <a:spcPct val="150000"/>
              </a:lnSpc>
            </a:pPr>
            <a:r>
              <a:rPr lang="en-US" sz="2800" b="0" i="0" dirty="0">
                <a:solidFill>
                  <a:srgbClr val="000000"/>
                </a:solidFill>
                <a:effectLst/>
                <a:latin typeface="Aharoni" panose="02010803020104030203" pitchFamily="2" charset="-79"/>
                <a:cs typeface="Aharoni" panose="02010803020104030203" pitchFamily="2" charset="-79"/>
              </a:rPr>
              <a:t>UML is different from the other common programming languages such as C++, Java, COBOL, etc.</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UML is a pictorial language used to make software blueprints.</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UML is a general purpose visual modeling language that visualize, specifies, construct, and document software system.</a:t>
            </a:r>
          </a:p>
          <a:p>
            <a:pPr marL="0" indent="0">
              <a:buNone/>
            </a:pP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146428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E40098-37C6-4B58-AE94-134951A3B76B}"/>
              </a:ext>
            </a:extLst>
          </p:cNvPr>
          <p:cNvSpPr>
            <a:spLocks noGrp="1"/>
          </p:cNvSpPr>
          <p:nvPr>
            <p:ph idx="1"/>
          </p:nvPr>
        </p:nvSpPr>
        <p:spPr>
          <a:xfrm>
            <a:off x="485775" y="571500"/>
            <a:ext cx="10810875" cy="5915025"/>
          </a:xfrm>
        </p:spPr>
        <p:txBody>
          <a:bodyPr>
            <a:normAutofit/>
          </a:bodyPr>
          <a:lstStyle/>
          <a:p>
            <a:pPr marL="0" indent="0" algn="just">
              <a:lnSpc>
                <a:spcPct val="150000"/>
              </a:lnSpc>
              <a:buNone/>
            </a:pPr>
            <a:endParaRPr lang="en-US" b="0" i="0" dirty="0">
              <a:solidFill>
                <a:srgbClr val="000000"/>
              </a:solidFill>
              <a:effectLst/>
              <a:latin typeface="Aharoni" panose="02010803020104030203" pitchFamily="2" charset="-79"/>
              <a:cs typeface="Aharoni" panose="02010803020104030203" pitchFamily="2" charset="-79"/>
            </a:endParaRPr>
          </a:p>
          <a:p>
            <a:pPr algn="just">
              <a:lnSpc>
                <a:spcPct val="150000"/>
              </a:lnSpc>
            </a:pPr>
            <a:r>
              <a:rPr lang="en-US" b="0" i="0" dirty="0">
                <a:solidFill>
                  <a:srgbClr val="000000"/>
                </a:solidFill>
                <a:effectLst/>
                <a:latin typeface="Aharoni" panose="02010803020104030203" pitchFamily="2" charset="-79"/>
                <a:cs typeface="Aharoni" panose="02010803020104030203" pitchFamily="2" charset="-79"/>
              </a:rPr>
              <a:t>Although UML is not limited within the boundary of modelling software systems also used to model non-software systems. </a:t>
            </a:r>
          </a:p>
          <a:p>
            <a:pPr algn="just">
              <a:lnSpc>
                <a:spcPct val="150000"/>
              </a:lnSpc>
            </a:pPr>
            <a:r>
              <a:rPr lang="en-US" b="0" i="0" dirty="0">
                <a:solidFill>
                  <a:srgbClr val="000000"/>
                </a:solidFill>
                <a:effectLst/>
                <a:latin typeface="Aharoni" panose="02010803020104030203" pitchFamily="2" charset="-79"/>
                <a:cs typeface="Aharoni" panose="02010803020104030203" pitchFamily="2" charset="-79"/>
              </a:rPr>
              <a:t>UML is not a programming language but UML diagrams can be used to generate code </a:t>
            </a:r>
            <a:r>
              <a:rPr lang="en-US" dirty="0">
                <a:solidFill>
                  <a:srgbClr val="000000"/>
                </a:solidFill>
                <a:latin typeface="Aharoni" panose="02010803020104030203" pitchFamily="2" charset="-79"/>
                <a:cs typeface="Aharoni" panose="02010803020104030203" pitchFamily="2" charset="-79"/>
              </a:rPr>
              <a:t>inn any language.</a:t>
            </a:r>
            <a:r>
              <a:rPr lang="en-US" b="0" i="0" dirty="0">
                <a:solidFill>
                  <a:srgbClr val="000000"/>
                </a:solidFill>
                <a:effectLst/>
                <a:latin typeface="Aharoni" panose="02010803020104030203" pitchFamily="2" charset="-79"/>
                <a:cs typeface="Aharoni" panose="02010803020104030203" pitchFamily="2" charset="-79"/>
              </a:rPr>
              <a:t> </a:t>
            </a:r>
          </a:p>
          <a:p>
            <a:pPr algn="just">
              <a:lnSpc>
                <a:spcPct val="150000"/>
              </a:lnSpc>
            </a:pPr>
            <a:r>
              <a:rPr lang="en-US" b="0" i="0" dirty="0">
                <a:solidFill>
                  <a:srgbClr val="000000"/>
                </a:solidFill>
                <a:effectLst/>
                <a:latin typeface="Aharoni" panose="02010803020104030203" pitchFamily="2" charset="-79"/>
                <a:cs typeface="Aharoni" panose="02010803020104030203" pitchFamily="2" charset="-79"/>
              </a:rPr>
              <a:t>UML has a direct relation with object oriented analysis and design. </a:t>
            </a:r>
          </a:p>
          <a:p>
            <a:endParaRPr lang="en-US" dirty="0"/>
          </a:p>
        </p:txBody>
      </p:sp>
    </p:spTree>
    <p:extLst>
      <p:ext uri="{BB962C8B-B14F-4D97-AF65-F5344CB8AC3E}">
        <p14:creationId xmlns:p14="http://schemas.microsoft.com/office/powerpoint/2010/main" val="3233276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D4B90-9041-42AF-BAEE-B2C0B03F9A07}"/>
              </a:ext>
            </a:extLst>
          </p:cNvPr>
          <p:cNvSpPr>
            <a:spLocks noGrp="1"/>
          </p:cNvSpPr>
          <p:nvPr>
            <p:ph type="title"/>
          </p:nvPr>
        </p:nvSpPr>
        <p:spPr>
          <a:xfrm>
            <a:off x="838200" y="98425"/>
            <a:ext cx="10515600" cy="930276"/>
          </a:xfrm>
        </p:spPr>
        <p:txBody>
          <a:bodyPr>
            <a:normAutofit fontScale="90000"/>
          </a:bodyPr>
          <a:lstStyle/>
          <a:p>
            <a:br>
              <a:rPr lang="en-US" b="0" i="0" dirty="0">
                <a:effectLst/>
                <a:latin typeface="Aharoni" panose="02010803020104030203" pitchFamily="2" charset="-79"/>
                <a:cs typeface="Aharoni" panose="02010803020104030203" pitchFamily="2" charset="-79"/>
              </a:rPr>
            </a:br>
            <a:r>
              <a:rPr lang="en-US" sz="4000" b="0" i="0" dirty="0">
                <a:solidFill>
                  <a:srgbClr val="FF0000"/>
                </a:solidFill>
                <a:effectLst/>
                <a:latin typeface="Aharoni" panose="02010803020104030203" pitchFamily="2" charset="-79"/>
                <a:cs typeface="Aharoni" panose="02010803020104030203" pitchFamily="2" charset="-79"/>
              </a:rPr>
              <a:t>GOALS OF </a:t>
            </a:r>
            <a:r>
              <a:rPr lang="en-US" sz="4900" b="0" i="0" dirty="0">
                <a:solidFill>
                  <a:srgbClr val="FF0000"/>
                </a:solidFill>
                <a:effectLst/>
                <a:latin typeface="Aharoni" panose="02010803020104030203" pitchFamily="2" charset="-79"/>
                <a:cs typeface="Aharoni" panose="02010803020104030203" pitchFamily="2" charset="-79"/>
              </a:rPr>
              <a:t>UML</a:t>
            </a:r>
            <a:br>
              <a:rPr lang="en-US" b="0" i="0" dirty="0">
                <a:effectLst/>
                <a:latin typeface="Aharoni" panose="02010803020104030203" pitchFamily="2" charset="-79"/>
                <a:cs typeface="Aharoni" panose="02010803020104030203" pitchFamily="2" charset="-79"/>
              </a:rPr>
            </a:br>
            <a:endParaRPr lang="en-US"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D0250D7-CB56-4ED1-925A-0DDE4A0F2858}"/>
              </a:ext>
            </a:extLst>
          </p:cNvPr>
          <p:cNvSpPr>
            <a:spLocks noGrp="1"/>
          </p:cNvSpPr>
          <p:nvPr>
            <p:ph idx="1"/>
          </p:nvPr>
        </p:nvSpPr>
        <p:spPr>
          <a:xfrm>
            <a:off x="0" y="1028701"/>
            <a:ext cx="12125324" cy="5829300"/>
          </a:xfrm>
        </p:spPr>
        <p:txBody>
          <a:bodyPr>
            <a:normAutofit/>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To develop a general purpose modeling language, which all modelers can use and it also needs to be made simple to understand and use.</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To develop a standard methodology to organize and consolidate the object-oriented development.</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To </a:t>
            </a:r>
            <a:r>
              <a:rPr lang="en-US" sz="2400" dirty="0">
                <a:solidFill>
                  <a:srgbClr val="000000"/>
                </a:solidFill>
                <a:latin typeface="Aharoni" panose="02010803020104030203" pitchFamily="2" charset="-79"/>
                <a:cs typeface="Aharoni" panose="02010803020104030203" pitchFamily="2" charset="-79"/>
              </a:rPr>
              <a:t>have a standard </a:t>
            </a:r>
            <a:r>
              <a:rPr lang="en-US" sz="2400" b="0" i="0" dirty="0">
                <a:solidFill>
                  <a:srgbClr val="000000"/>
                </a:solidFill>
                <a:effectLst/>
                <a:latin typeface="Aharoni" panose="02010803020104030203" pitchFamily="2" charset="-79"/>
                <a:cs typeface="Aharoni" panose="02010803020104030203" pitchFamily="2" charset="-79"/>
              </a:rPr>
              <a:t>UML diagrams used for both software or non-software system.</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To defined as a simple modeling mechanism to model all possible practical systems in today’s complex environment.</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037184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076BA7F-224A-4B18-B8E9-35DA04D2681C}"/>
              </a:ext>
            </a:extLst>
          </p:cNvPr>
          <p:cNvSpPr>
            <a:spLocks noGrp="1" noChangeArrowheads="1"/>
          </p:cNvSpPr>
          <p:nvPr>
            <p:ph type="title"/>
          </p:nvPr>
        </p:nvSpPr>
        <p:spPr>
          <a:xfrm>
            <a:off x="838200" y="365125"/>
            <a:ext cx="10515600" cy="930275"/>
          </a:xfrm>
        </p:spPr>
        <p:txBody>
          <a:bodyPr/>
          <a:lstStyle/>
          <a:p>
            <a:pPr>
              <a:defRPr/>
            </a:pPr>
            <a:r>
              <a:rPr lang="en-US" dirty="0">
                <a:solidFill>
                  <a:srgbClr val="FF0000"/>
                </a:solidFill>
                <a:latin typeface="Aharoni" panose="02010803020104030203" pitchFamily="2" charset="-79"/>
                <a:cs typeface="Aharoni" panose="02010803020104030203" pitchFamily="2" charset="-79"/>
              </a:rPr>
              <a:t>Reasons why we Model</a:t>
            </a:r>
          </a:p>
        </p:txBody>
      </p:sp>
      <p:sp>
        <p:nvSpPr>
          <p:cNvPr id="81923" name="Rectangle 3">
            <a:extLst>
              <a:ext uri="{FF2B5EF4-FFF2-40B4-BE49-F238E27FC236}">
                <a16:creationId xmlns:a16="http://schemas.microsoft.com/office/drawing/2014/main" id="{217D0884-4238-4C98-B6F9-EE115D12E179}"/>
              </a:ext>
            </a:extLst>
          </p:cNvPr>
          <p:cNvSpPr>
            <a:spLocks noGrp="1" noChangeArrowheads="1"/>
          </p:cNvSpPr>
          <p:nvPr>
            <p:ph idx="1"/>
          </p:nvPr>
        </p:nvSpPr>
        <p:spPr>
          <a:xfrm>
            <a:off x="1828800" y="1295400"/>
            <a:ext cx="8305800" cy="5029200"/>
          </a:xfrm>
        </p:spPr>
        <p:txBody>
          <a:bodyPr/>
          <a:lstStyle/>
          <a:p>
            <a:pPr eaLnBrk="1" hangingPunct="1"/>
            <a:r>
              <a:rPr lang="en-GB" altLang="en-US" dirty="0">
                <a:solidFill>
                  <a:schemeClr val="tx1"/>
                </a:solidFill>
              </a:rPr>
              <a:t>Analyse</a:t>
            </a:r>
            <a:r>
              <a:rPr lang="en-US" altLang="en-US" dirty="0">
                <a:solidFill>
                  <a:schemeClr val="tx1"/>
                </a:solidFill>
              </a:rPr>
              <a:t> the problem-domain</a:t>
            </a:r>
          </a:p>
          <a:p>
            <a:pPr marL="915988" lvl="1" indent="-458788"/>
            <a:r>
              <a:rPr lang="en-US" altLang="en-US" dirty="0">
                <a:solidFill>
                  <a:schemeClr val="tx1"/>
                </a:solidFill>
              </a:rPr>
              <a:t>simplify reality</a:t>
            </a:r>
          </a:p>
          <a:p>
            <a:pPr marL="915988" lvl="1" indent="-458788"/>
            <a:r>
              <a:rPr lang="en-US" altLang="en-US" dirty="0">
                <a:solidFill>
                  <a:schemeClr val="tx1"/>
                </a:solidFill>
              </a:rPr>
              <a:t>capture requirements</a:t>
            </a:r>
          </a:p>
          <a:p>
            <a:pPr marL="915988" lvl="1" indent="-458788"/>
            <a:r>
              <a:rPr lang="en-US" altLang="en-US" dirty="0">
                <a:solidFill>
                  <a:schemeClr val="tx1"/>
                </a:solidFill>
              </a:rPr>
              <a:t>visualize the system in its entirety</a:t>
            </a:r>
          </a:p>
          <a:p>
            <a:pPr marL="915988" lvl="1" indent="-458788"/>
            <a:r>
              <a:rPr lang="en-US" altLang="en-US" dirty="0">
                <a:solidFill>
                  <a:schemeClr val="tx1"/>
                </a:solidFill>
              </a:rPr>
              <a:t>specify the structure and/or </a:t>
            </a:r>
            <a:r>
              <a:rPr lang="en-GB" altLang="en-US" dirty="0">
                <a:solidFill>
                  <a:schemeClr val="tx1"/>
                </a:solidFill>
              </a:rPr>
              <a:t>behaviour</a:t>
            </a:r>
            <a:r>
              <a:rPr lang="en-US" altLang="en-US" dirty="0">
                <a:solidFill>
                  <a:schemeClr val="tx1"/>
                </a:solidFill>
              </a:rPr>
              <a:t> of the system</a:t>
            </a:r>
          </a:p>
          <a:p>
            <a:pPr eaLnBrk="1" hangingPunct="1">
              <a:spcBef>
                <a:spcPct val="100000"/>
              </a:spcBef>
            </a:pPr>
            <a:r>
              <a:rPr lang="en-US" altLang="en-US" dirty="0">
                <a:solidFill>
                  <a:schemeClr val="tx1"/>
                </a:solidFill>
              </a:rPr>
              <a:t>Design the solution</a:t>
            </a:r>
          </a:p>
          <a:p>
            <a:pPr marL="915988" lvl="1" indent="-458788">
              <a:spcBef>
                <a:spcPct val="0"/>
              </a:spcBef>
            </a:pPr>
            <a:r>
              <a:rPr lang="en-US" altLang="en-US" dirty="0">
                <a:solidFill>
                  <a:schemeClr val="tx1"/>
                </a:solidFill>
              </a:rPr>
              <a:t>document the solution - in terms of its structure, behavior, etc.</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dissolve">
                                      <p:cBhvr>
                                        <p:cTn id="7" dur="500"/>
                                        <p:tgtEl>
                                          <p:spTgt spid="819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1923">
                                            <p:txEl>
                                              <p:pRg st="1" end="1"/>
                                            </p:txEl>
                                          </p:spTgt>
                                        </p:tgtEl>
                                        <p:attrNameLst>
                                          <p:attrName>style.visibility</p:attrName>
                                        </p:attrNameLst>
                                      </p:cBhvr>
                                      <p:to>
                                        <p:strVal val="visible"/>
                                      </p:to>
                                    </p:set>
                                    <p:animEffect transition="in" filter="dissolve">
                                      <p:cBhvr>
                                        <p:cTn id="12" dur="500"/>
                                        <p:tgtEl>
                                          <p:spTgt spid="819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1923">
                                            <p:txEl>
                                              <p:pRg st="2" end="2"/>
                                            </p:txEl>
                                          </p:spTgt>
                                        </p:tgtEl>
                                        <p:attrNameLst>
                                          <p:attrName>style.visibility</p:attrName>
                                        </p:attrNameLst>
                                      </p:cBhvr>
                                      <p:to>
                                        <p:strVal val="visible"/>
                                      </p:to>
                                    </p:set>
                                    <p:animEffect transition="in" filter="dissolve">
                                      <p:cBhvr>
                                        <p:cTn id="17" dur="500"/>
                                        <p:tgtEl>
                                          <p:spTgt spid="8192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1923">
                                            <p:txEl>
                                              <p:pRg st="3" end="3"/>
                                            </p:txEl>
                                          </p:spTgt>
                                        </p:tgtEl>
                                        <p:attrNameLst>
                                          <p:attrName>style.visibility</p:attrName>
                                        </p:attrNameLst>
                                      </p:cBhvr>
                                      <p:to>
                                        <p:strVal val="visible"/>
                                      </p:to>
                                    </p:set>
                                    <p:animEffect transition="in" filter="dissolve">
                                      <p:cBhvr>
                                        <p:cTn id="22" dur="500"/>
                                        <p:tgtEl>
                                          <p:spTgt spid="8192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1923">
                                            <p:txEl>
                                              <p:pRg st="4" end="4"/>
                                            </p:txEl>
                                          </p:spTgt>
                                        </p:tgtEl>
                                        <p:attrNameLst>
                                          <p:attrName>style.visibility</p:attrName>
                                        </p:attrNameLst>
                                      </p:cBhvr>
                                      <p:to>
                                        <p:strVal val="visible"/>
                                      </p:to>
                                    </p:set>
                                    <p:animEffect transition="in" filter="dissolve">
                                      <p:cBhvr>
                                        <p:cTn id="27" dur="500"/>
                                        <p:tgtEl>
                                          <p:spTgt spid="8192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1923">
                                            <p:txEl>
                                              <p:pRg st="5" end="5"/>
                                            </p:txEl>
                                          </p:spTgt>
                                        </p:tgtEl>
                                        <p:attrNameLst>
                                          <p:attrName>style.visibility</p:attrName>
                                        </p:attrNameLst>
                                      </p:cBhvr>
                                      <p:to>
                                        <p:strVal val="visible"/>
                                      </p:to>
                                    </p:set>
                                    <p:animEffect transition="in" filter="dissolve">
                                      <p:cBhvr>
                                        <p:cTn id="32" dur="500"/>
                                        <p:tgtEl>
                                          <p:spTgt spid="8192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81923">
                                            <p:txEl>
                                              <p:pRg st="6" end="6"/>
                                            </p:txEl>
                                          </p:spTgt>
                                        </p:tgtEl>
                                        <p:attrNameLst>
                                          <p:attrName>style.visibility</p:attrName>
                                        </p:attrNameLst>
                                      </p:cBhvr>
                                      <p:to>
                                        <p:strVal val="visible"/>
                                      </p:to>
                                    </p:set>
                                    <p:animEffect transition="in" filter="dissolve">
                                      <p:cBhvr>
                                        <p:cTn id="37" dur="500"/>
                                        <p:tgtEl>
                                          <p:spTgt spid="819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bldLvl="2"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1E523A3A-3034-4D2F-8C44-C2E9D728378A}"/>
              </a:ext>
            </a:extLst>
          </p:cNvPr>
          <p:cNvSpPr>
            <a:spLocks noGrp="1" noChangeArrowheads="1"/>
          </p:cNvSpPr>
          <p:nvPr>
            <p:ph type="title"/>
          </p:nvPr>
        </p:nvSpPr>
        <p:spPr/>
        <p:txBody>
          <a:bodyPr/>
          <a:lstStyle/>
          <a:p>
            <a:pPr>
              <a:defRPr/>
            </a:pPr>
            <a:r>
              <a:rPr lang="en-US" dirty="0">
                <a:solidFill>
                  <a:srgbClr val="FF0000"/>
                </a:solidFill>
                <a:latin typeface="Aharoni" panose="02010803020104030203" pitchFamily="2" charset="-79"/>
                <a:cs typeface="Aharoni" panose="02010803020104030203" pitchFamily="2" charset="-79"/>
              </a:rPr>
              <a:t>Principles of Modeling</a:t>
            </a:r>
          </a:p>
        </p:txBody>
      </p:sp>
      <p:sp>
        <p:nvSpPr>
          <p:cNvPr id="82947" name="Rectangle 3">
            <a:extLst>
              <a:ext uri="{FF2B5EF4-FFF2-40B4-BE49-F238E27FC236}">
                <a16:creationId xmlns:a16="http://schemas.microsoft.com/office/drawing/2014/main" id="{09AAF691-7E6C-43D7-829F-1DB3512C51B8}"/>
              </a:ext>
            </a:extLst>
          </p:cNvPr>
          <p:cNvSpPr>
            <a:spLocks noGrp="1" noChangeArrowheads="1"/>
          </p:cNvSpPr>
          <p:nvPr>
            <p:ph idx="1"/>
          </p:nvPr>
        </p:nvSpPr>
        <p:spPr>
          <a:xfrm>
            <a:off x="2009774" y="1690688"/>
            <a:ext cx="8601075" cy="4624387"/>
          </a:xfrm>
        </p:spPr>
        <p:txBody>
          <a:bodyPr>
            <a:normAutofit/>
          </a:bodyPr>
          <a:lstStyle/>
          <a:p>
            <a:pPr eaLnBrk="1" hangingPunct="1">
              <a:lnSpc>
                <a:spcPct val="160000"/>
              </a:lnSpc>
              <a:spcBef>
                <a:spcPct val="60000"/>
              </a:spcBef>
            </a:pPr>
            <a:r>
              <a:rPr lang="en-US" altLang="en-US" dirty="0">
                <a:solidFill>
                  <a:schemeClr val="tx1"/>
                </a:solidFill>
                <a:latin typeface="Aharoni" panose="02010803020104030203" pitchFamily="2" charset="-79"/>
                <a:cs typeface="Aharoni" panose="02010803020104030203" pitchFamily="2" charset="-79"/>
              </a:rPr>
              <a:t>Choose your model well - the choice of model profoundly impacts the analysis of the problem and the design of the solution.</a:t>
            </a:r>
          </a:p>
          <a:p>
            <a:pPr eaLnBrk="1" hangingPunct="1">
              <a:lnSpc>
                <a:spcPct val="160000"/>
              </a:lnSpc>
              <a:spcBef>
                <a:spcPct val="60000"/>
              </a:spcBef>
            </a:pPr>
            <a:r>
              <a:rPr lang="en-US" altLang="en-US" dirty="0">
                <a:solidFill>
                  <a:schemeClr val="tx1"/>
                </a:solidFill>
                <a:latin typeface="Aharoni" panose="02010803020104030203" pitchFamily="2" charset="-79"/>
                <a:cs typeface="Aharoni" panose="02010803020104030203" pitchFamily="2" charset="-79"/>
              </a:rPr>
              <a:t>Every model may be expressed at different levels of precision - the same model can be scaled up (or down) to different granularities.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Effect transition="in" filter="dissolve">
                                      <p:cBhvr>
                                        <p:cTn id="7" dur="500"/>
                                        <p:tgtEl>
                                          <p:spTgt spid="829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2947">
                                            <p:txEl>
                                              <p:pRg st="1" end="1"/>
                                            </p:txEl>
                                          </p:spTgt>
                                        </p:tgtEl>
                                        <p:attrNameLst>
                                          <p:attrName>style.visibility</p:attrName>
                                        </p:attrNameLst>
                                      </p:cBhvr>
                                      <p:to>
                                        <p:strVal val="visible"/>
                                      </p:to>
                                    </p:set>
                                    <p:animEffect transition="in" filter="dissolve">
                                      <p:cBhvr>
                                        <p:cTn id="12" dur="500"/>
                                        <p:tgtEl>
                                          <p:spTgt spid="829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F3922-A4E0-43BE-86DF-1ECAB5F37B0F}"/>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A3397C36-5E9B-4D8C-ACA0-1503F85F1783}"/>
              </a:ext>
            </a:extLst>
          </p:cNvPr>
          <p:cNvSpPr>
            <a:spLocks noGrp="1"/>
          </p:cNvSpPr>
          <p:nvPr>
            <p:ph idx="1"/>
          </p:nvPr>
        </p:nvSpPr>
        <p:spPr>
          <a:xfrm>
            <a:off x="1304924" y="2105025"/>
            <a:ext cx="10048875" cy="4095750"/>
          </a:xfrm>
        </p:spPr>
        <p:txBody>
          <a:bodyPr/>
          <a:lstStyle/>
          <a:p>
            <a:pPr eaLnBrk="1" hangingPunct="1">
              <a:lnSpc>
                <a:spcPct val="160000"/>
              </a:lnSpc>
              <a:spcBef>
                <a:spcPct val="60000"/>
              </a:spcBef>
            </a:pPr>
            <a:r>
              <a:rPr lang="en-US" altLang="en-US" dirty="0">
                <a:solidFill>
                  <a:schemeClr val="tx1"/>
                </a:solidFill>
                <a:latin typeface="Aharoni" panose="02010803020104030203" pitchFamily="2" charset="-79"/>
                <a:cs typeface="Aharoni" panose="02010803020104030203" pitchFamily="2" charset="-79"/>
              </a:rPr>
              <a:t>The best models are connected to reality - simplify the model, but don’t hide important details.</a:t>
            </a:r>
          </a:p>
          <a:p>
            <a:pPr eaLnBrk="1" hangingPunct="1">
              <a:lnSpc>
                <a:spcPct val="160000"/>
              </a:lnSpc>
              <a:spcBef>
                <a:spcPct val="60000"/>
              </a:spcBef>
            </a:pPr>
            <a:r>
              <a:rPr lang="en-US" altLang="en-US" dirty="0">
                <a:solidFill>
                  <a:schemeClr val="tx1"/>
                </a:solidFill>
                <a:latin typeface="Aharoni" panose="02010803020104030203" pitchFamily="2" charset="-79"/>
                <a:cs typeface="Aharoni" panose="02010803020104030203" pitchFamily="2" charset="-79"/>
              </a:rPr>
              <a:t>No single model suffices - every nontrivial system has different dimensions to the problem and its solution.</a:t>
            </a:r>
          </a:p>
          <a:p>
            <a:endParaRPr lang="en-US" dirty="0"/>
          </a:p>
        </p:txBody>
      </p:sp>
    </p:spTree>
    <p:extLst>
      <p:ext uri="{BB962C8B-B14F-4D97-AF65-F5344CB8AC3E}">
        <p14:creationId xmlns:p14="http://schemas.microsoft.com/office/powerpoint/2010/main" val="1091786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69B2589-5E0E-419D-BB11-EA152BD7F22D}"/>
              </a:ext>
            </a:extLst>
          </p:cNvPr>
          <p:cNvSpPr>
            <a:spLocks noGrp="1" noChangeArrowheads="1"/>
          </p:cNvSpPr>
          <p:nvPr>
            <p:ph type="title"/>
          </p:nvPr>
        </p:nvSpPr>
        <p:spPr>
          <a:xfrm>
            <a:off x="838200" y="365125"/>
            <a:ext cx="10515600" cy="1082675"/>
          </a:xfrm>
        </p:spPr>
        <p:txBody>
          <a:bodyPr/>
          <a:lstStyle/>
          <a:p>
            <a:pPr>
              <a:defRPr/>
            </a:pPr>
            <a:r>
              <a:rPr lang="en-US" dirty="0">
                <a:solidFill>
                  <a:srgbClr val="FF0000"/>
                </a:solidFill>
                <a:latin typeface="Aharoni" panose="02010803020104030203" pitchFamily="2" charset="-79"/>
                <a:cs typeface="Aharoni" panose="02010803020104030203" pitchFamily="2" charset="-79"/>
              </a:rPr>
              <a:t>Points to note. </a:t>
            </a:r>
          </a:p>
        </p:txBody>
      </p:sp>
      <p:sp>
        <p:nvSpPr>
          <p:cNvPr id="87043" name="Rectangle 3">
            <a:extLst>
              <a:ext uri="{FF2B5EF4-FFF2-40B4-BE49-F238E27FC236}">
                <a16:creationId xmlns:a16="http://schemas.microsoft.com/office/drawing/2014/main" id="{5203C6AF-2750-4DC5-A9B9-7AA1C9523A02}"/>
              </a:ext>
            </a:extLst>
          </p:cNvPr>
          <p:cNvSpPr>
            <a:spLocks noGrp="1" noChangeArrowheads="1"/>
          </p:cNvSpPr>
          <p:nvPr>
            <p:ph idx="1"/>
          </p:nvPr>
        </p:nvSpPr>
        <p:spPr>
          <a:xfrm>
            <a:off x="1981200" y="1524000"/>
            <a:ext cx="8229600" cy="1600200"/>
          </a:xfrm>
        </p:spPr>
        <p:txBody>
          <a:bodyPr vert="horz" lIns="91440" tIns="137160" rIns="91440" bIns="137160" rtlCol="0">
            <a:normAutofit/>
          </a:bodyPr>
          <a:lstStyle/>
          <a:p>
            <a:pPr marL="0" indent="0" algn="ctr">
              <a:buNone/>
            </a:pPr>
            <a:r>
              <a:rPr lang="en-US" altLang="en-US" dirty="0">
                <a:solidFill>
                  <a:schemeClr val="tx1"/>
                </a:solidFill>
              </a:rPr>
              <a:t>UML is a modeling language for visualizing, specifying, constructing and documenting the artifacts of software systems.</a:t>
            </a:r>
          </a:p>
        </p:txBody>
      </p:sp>
      <p:sp>
        <p:nvSpPr>
          <p:cNvPr id="87044" name="Text Box 4">
            <a:extLst>
              <a:ext uri="{FF2B5EF4-FFF2-40B4-BE49-F238E27FC236}">
                <a16:creationId xmlns:a16="http://schemas.microsoft.com/office/drawing/2014/main" id="{3B0061CA-89B9-4F06-A3A7-A122C288CC5E}"/>
              </a:ext>
            </a:extLst>
          </p:cNvPr>
          <p:cNvSpPr txBox="1">
            <a:spLocks noChangeArrowheads="1"/>
          </p:cNvSpPr>
          <p:nvPr/>
        </p:nvSpPr>
        <p:spPr bwMode="auto">
          <a:xfrm>
            <a:off x="4676774" y="3552824"/>
            <a:ext cx="6134101"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spAutoFit/>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spcBef>
                <a:spcPct val="50000"/>
              </a:spcBef>
            </a:pPr>
            <a:r>
              <a:rPr lang="en-US" altLang="en-US" sz="2800" dirty="0">
                <a:latin typeface="+mn-lt"/>
                <a:cs typeface="Aharoni" panose="02010803020104030203" pitchFamily="2" charset="-79"/>
              </a:rPr>
              <a:t>Visualizing - </a:t>
            </a:r>
            <a:r>
              <a:rPr lang="en-US" altLang="en-US" sz="2400" dirty="0">
                <a:latin typeface="+mn-lt"/>
                <a:cs typeface="Aharoni" panose="02010803020104030203" pitchFamily="2" charset="-79"/>
              </a:rPr>
              <a:t>a picture is worth a thousand words; a graphical notation articulates and unambiguously communicates the overall view of the system (problem-domain).</a:t>
            </a:r>
            <a:endParaRPr lang="en-US" altLang="en-US" sz="2800" dirty="0">
              <a:latin typeface="+mn-lt"/>
              <a:cs typeface="Aharoni" panose="02010803020104030203" pitchFamily="2" charset="-79"/>
            </a:endParaRPr>
          </a:p>
        </p:txBody>
      </p:sp>
      <p:pic>
        <p:nvPicPr>
          <p:cNvPr id="87047" name="Picture 7" descr="E:\Clipart\OFFICE\PAINTEAS.WMF">
            <a:extLst>
              <a:ext uri="{FF2B5EF4-FFF2-40B4-BE49-F238E27FC236}">
                <a16:creationId xmlns:a16="http://schemas.microsoft.com/office/drawing/2014/main" id="{04C9853A-E261-4497-B0D2-B861E1EF16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352800"/>
            <a:ext cx="2262188"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7043">
                                            <p:txEl>
                                              <p:pRg st="0" end="0"/>
                                            </p:txEl>
                                          </p:spTgt>
                                        </p:tgtEl>
                                        <p:attrNameLst>
                                          <p:attrName>style.visibility</p:attrName>
                                        </p:attrNameLst>
                                      </p:cBhvr>
                                      <p:to>
                                        <p:strVal val="visible"/>
                                      </p:to>
                                    </p:set>
                                    <p:animEffect transition="in" filter="wipe(left)">
                                      <p:cBhvr>
                                        <p:cTn id="7" dur="500"/>
                                        <p:tgtEl>
                                          <p:spTgt spid="870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87047"/>
                                        </p:tgtEl>
                                        <p:attrNameLst>
                                          <p:attrName>style.visibility</p:attrName>
                                        </p:attrNameLst>
                                      </p:cBhvr>
                                      <p:to>
                                        <p:strVal val="visible"/>
                                      </p:to>
                                    </p:set>
                                    <p:animEffect transition="in" filter="dissolve">
                                      <p:cBhvr>
                                        <p:cTn id="12" dur="500"/>
                                        <p:tgtEl>
                                          <p:spTgt spid="87047"/>
                                        </p:tgtEl>
                                      </p:cBhvr>
                                    </p:animEffect>
                                  </p:childTnLst>
                                </p:cTn>
                              </p:par>
                            </p:childTnLst>
                          </p:cTn>
                        </p:par>
                        <p:par>
                          <p:cTn id="13" fill="hold" nodeType="afterGroup">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87044"/>
                                        </p:tgtEl>
                                        <p:attrNameLst>
                                          <p:attrName>style.visibility</p:attrName>
                                        </p:attrNameLst>
                                      </p:cBhvr>
                                      <p:to>
                                        <p:strVal val="visible"/>
                                      </p:to>
                                    </p:set>
                                    <p:animEffect transition="in" filter="dissolve">
                                      <p:cBhvr>
                                        <p:cTn id="16" dur="500"/>
                                        <p:tgtEl>
                                          <p:spTgt spid="870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build="p" autoUpdateAnimBg="0"/>
      <p:bldP spid="8704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DF11DBCF-1470-4695-8204-A4E5E0CFAC5A}"/>
              </a:ext>
            </a:extLst>
          </p:cNvPr>
          <p:cNvSpPr>
            <a:spLocks noGrp="1" noChangeArrowheads="1"/>
          </p:cNvSpPr>
          <p:nvPr>
            <p:ph type="title"/>
          </p:nvPr>
        </p:nvSpPr>
        <p:spPr>
          <a:xfrm>
            <a:off x="838200" y="365125"/>
            <a:ext cx="10515600" cy="1006475"/>
          </a:xfrm>
        </p:spPr>
        <p:txBody>
          <a:bodyPr/>
          <a:lstStyle/>
          <a:p>
            <a:pPr>
              <a:defRPr/>
            </a:pPr>
            <a:r>
              <a:rPr lang="en-US" dirty="0">
                <a:solidFill>
                  <a:srgbClr val="FF0000"/>
                </a:solidFill>
              </a:rPr>
              <a:t>Cont</a:t>
            </a:r>
            <a:r>
              <a:rPr lang="en-US" dirty="0">
                <a:solidFill>
                  <a:srgbClr val="7B9899"/>
                </a:solidFill>
              </a:rPr>
              <a:t>. </a:t>
            </a:r>
          </a:p>
        </p:txBody>
      </p:sp>
      <p:sp>
        <p:nvSpPr>
          <p:cNvPr id="89091" name="Rectangle 3">
            <a:extLst>
              <a:ext uri="{FF2B5EF4-FFF2-40B4-BE49-F238E27FC236}">
                <a16:creationId xmlns:a16="http://schemas.microsoft.com/office/drawing/2014/main" id="{188D98DF-2C88-4B61-87C1-3FBD5F06E741}"/>
              </a:ext>
            </a:extLst>
          </p:cNvPr>
          <p:cNvSpPr>
            <a:spLocks noGrp="1" noChangeArrowheads="1"/>
          </p:cNvSpPr>
          <p:nvPr>
            <p:ph idx="1"/>
          </p:nvPr>
        </p:nvSpPr>
        <p:spPr>
          <a:xfrm>
            <a:off x="1219199" y="1943100"/>
            <a:ext cx="9210675" cy="1752600"/>
          </a:xfrm>
        </p:spPr>
        <p:txBody>
          <a:bodyPr>
            <a:normAutofit fontScale="92500"/>
          </a:bodyPr>
          <a:lstStyle/>
          <a:p>
            <a:pPr marL="0" indent="0">
              <a:lnSpc>
                <a:spcPct val="150000"/>
              </a:lnSpc>
              <a:spcBef>
                <a:spcPct val="50000"/>
              </a:spcBef>
              <a:buNone/>
            </a:pPr>
            <a:r>
              <a:rPr lang="en-US" altLang="en-US" dirty="0">
                <a:solidFill>
                  <a:schemeClr val="tx1"/>
                </a:solidFill>
                <a:latin typeface="Aharoni" panose="02010803020104030203" pitchFamily="2" charset="-79"/>
                <a:cs typeface="Aharoni" panose="02010803020104030203" pitchFamily="2" charset="-79"/>
              </a:rPr>
              <a:t>Specifying - UML provides the means to model precisely, unambiguously  and completely, the system in question.</a:t>
            </a:r>
          </a:p>
        </p:txBody>
      </p:sp>
      <p:sp>
        <p:nvSpPr>
          <p:cNvPr id="89095" name="Rectangle 7">
            <a:extLst>
              <a:ext uri="{FF2B5EF4-FFF2-40B4-BE49-F238E27FC236}">
                <a16:creationId xmlns:a16="http://schemas.microsoft.com/office/drawing/2014/main" id="{0F9EF38D-45A8-433F-ADF3-F581F79B4865}"/>
              </a:ext>
            </a:extLst>
          </p:cNvPr>
          <p:cNvSpPr>
            <a:spLocks noChangeArrowheads="1"/>
          </p:cNvSpPr>
          <p:nvPr/>
        </p:nvSpPr>
        <p:spPr bwMode="auto">
          <a:xfrm>
            <a:off x="2124074" y="3429000"/>
            <a:ext cx="7248525"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lnSpc>
                <a:spcPct val="150000"/>
              </a:lnSpc>
            </a:pPr>
            <a:r>
              <a:rPr lang="en-US" altLang="en-US" sz="2400" dirty="0">
                <a:latin typeface="Aharoni" panose="02010803020104030203" pitchFamily="2" charset="-79"/>
                <a:cs typeface="Aharoni" panose="02010803020104030203" pitchFamily="2" charset="-79"/>
              </a:rPr>
              <a:t>Constructing - models built with UML have a “design” dimension to it; these are language independent and can be implemented in any programming language.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Effect transition="in" filter="dissolve">
                                      <p:cBhvr>
                                        <p:cTn id="7" dur="500"/>
                                        <p:tgtEl>
                                          <p:spTgt spid="89091">
                                            <p:txEl>
                                              <p:pRg st="0" end="0"/>
                                            </p:txEl>
                                          </p:spTgt>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89095">
                                            <p:txEl>
                                              <p:pRg st="0" end="0"/>
                                            </p:txEl>
                                          </p:spTgt>
                                        </p:tgtEl>
                                        <p:attrNameLst>
                                          <p:attrName>style.visibility</p:attrName>
                                        </p:attrNameLst>
                                      </p:cBhvr>
                                      <p:to>
                                        <p:strVal val="visible"/>
                                      </p:to>
                                    </p:set>
                                    <p:animEffect transition="in" filter="dissolve">
                                      <p:cBhvr>
                                        <p:cTn id="11" dur="500"/>
                                        <p:tgtEl>
                                          <p:spTgt spid="890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autoUpdateAnimBg="0" advAuto="0"/>
      <p:bldP spid="89095" grpId="0" build="p" autoUpdateAnimBg="0" advAuto="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26099B93-B6DF-40A5-B0F5-7393798BF014}"/>
              </a:ext>
            </a:extLst>
          </p:cNvPr>
          <p:cNvSpPr>
            <a:spLocks noGrp="1" noChangeArrowheads="1"/>
          </p:cNvSpPr>
          <p:nvPr>
            <p:ph type="title"/>
          </p:nvPr>
        </p:nvSpPr>
        <p:spPr>
          <a:xfrm>
            <a:off x="838200" y="365126"/>
            <a:ext cx="10515600" cy="1175898"/>
          </a:xfrm>
        </p:spPr>
        <p:txBody>
          <a:bodyPr/>
          <a:lstStyle/>
          <a:p>
            <a:pPr>
              <a:defRPr/>
            </a:pPr>
            <a:r>
              <a:rPr lang="en-US" dirty="0">
                <a:solidFill>
                  <a:srgbClr val="FF0000"/>
                </a:solidFill>
              </a:rPr>
              <a:t>Cont.</a:t>
            </a:r>
          </a:p>
        </p:txBody>
      </p:sp>
      <p:sp>
        <p:nvSpPr>
          <p:cNvPr id="91139" name="Rectangle 3">
            <a:extLst>
              <a:ext uri="{FF2B5EF4-FFF2-40B4-BE49-F238E27FC236}">
                <a16:creationId xmlns:a16="http://schemas.microsoft.com/office/drawing/2014/main" id="{6B35E802-8748-4DFB-B626-750A829BAAD4}"/>
              </a:ext>
            </a:extLst>
          </p:cNvPr>
          <p:cNvSpPr>
            <a:spLocks noGrp="1" noChangeArrowheads="1"/>
          </p:cNvSpPr>
          <p:nvPr>
            <p:ph idx="1"/>
          </p:nvPr>
        </p:nvSpPr>
        <p:spPr>
          <a:xfrm>
            <a:off x="2057400" y="1657350"/>
            <a:ext cx="8305800" cy="1695449"/>
          </a:xfrm>
        </p:spPr>
        <p:txBody>
          <a:bodyPr>
            <a:normAutofit/>
          </a:bodyPr>
          <a:lstStyle/>
          <a:p>
            <a:pPr marL="0" indent="0" algn="just">
              <a:spcBef>
                <a:spcPct val="50000"/>
              </a:spcBef>
              <a:buNone/>
            </a:pPr>
            <a:r>
              <a:rPr lang="en-US" altLang="en-US" dirty="0">
                <a:solidFill>
                  <a:schemeClr val="tx1"/>
                </a:solidFill>
                <a:latin typeface="Aharoni" panose="02010803020104030203" pitchFamily="2" charset="-79"/>
                <a:cs typeface="Aharoni" panose="02010803020104030203" pitchFamily="2" charset="-79"/>
              </a:rPr>
              <a:t>Documenting - every software project involves a lot of documentation - from the inception phase to the deliverables. </a:t>
            </a:r>
          </a:p>
        </p:txBody>
      </p:sp>
      <p:sp>
        <p:nvSpPr>
          <p:cNvPr id="91254" name="Text Box 118">
            <a:extLst>
              <a:ext uri="{FF2B5EF4-FFF2-40B4-BE49-F238E27FC236}">
                <a16:creationId xmlns:a16="http://schemas.microsoft.com/office/drawing/2014/main" id="{48BEB56F-8671-4FAA-9DC8-0539A9957B11}"/>
              </a:ext>
            </a:extLst>
          </p:cNvPr>
          <p:cNvSpPr txBox="1">
            <a:spLocks noChangeArrowheads="1"/>
          </p:cNvSpPr>
          <p:nvPr/>
        </p:nvSpPr>
        <p:spPr bwMode="auto">
          <a:xfrm>
            <a:off x="2085975" y="4703210"/>
            <a:ext cx="2743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2250" indent="-222250"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buSzPct val="110000"/>
              <a:buFontTx/>
              <a:buChar char="•"/>
            </a:pPr>
            <a:r>
              <a:rPr lang="en-US" altLang="en-US" sz="2400" dirty="0">
                <a:latin typeface="Arial" panose="020B0604020202020204" pitchFamily="34" charset="0"/>
              </a:rPr>
              <a:t>Requirements</a:t>
            </a:r>
          </a:p>
          <a:p>
            <a:pPr eaLnBrk="1" hangingPunct="1">
              <a:buSzPct val="110000"/>
              <a:buFontTx/>
              <a:buChar char="•"/>
            </a:pPr>
            <a:r>
              <a:rPr lang="en-US" altLang="en-US" sz="2400" dirty="0">
                <a:latin typeface="Arial" panose="020B0604020202020204" pitchFamily="34" charset="0"/>
              </a:rPr>
              <a:t>Design</a:t>
            </a:r>
          </a:p>
          <a:p>
            <a:pPr eaLnBrk="1" hangingPunct="1">
              <a:buSzPct val="110000"/>
              <a:buFontTx/>
              <a:buChar char="•"/>
            </a:pPr>
            <a:r>
              <a:rPr lang="en-US" altLang="en-US" sz="2400" dirty="0">
                <a:latin typeface="Arial" panose="020B0604020202020204" pitchFamily="34" charset="0"/>
              </a:rPr>
              <a:t>Tests</a:t>
            </a:r>
          </a:p>
        </p:txBody>
      </p:sp>
      <p:sp>
        <p:nvSpPr>
          <p:cNvPr id="91255" name="Text Box 119">
            <a:extLst>
              <a:ext uri="{FF2B5EF4-FFF2-40B4-BE49-F238E27FC236}">
                <a16:creationId xmlns:a16="http://schemas.microsoft.com/office/drawing/2014/main" id="{E46E3E31-8214-4C4D-AEAA-C5323EB8EA93}"/>
              </a:ext>
            </a:extLst>
          </p:cNvPr>
          <p:cNvSpPr txBox="1">
            <a:spLocks noChangeArrowheads="1"/>
          </p:cNvSpPr>
          <p:nvPr/>
        </p:nvSpPr>
        <p:spPr bwMode="auto">
          <a:xfrm>
            <a:off x="1905000" y="4143376"/>
            <a:ext cx="2924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r>
              <a:rPr lang="en-US" altLang="en-US" dirty="0">
                <a:latin typeface="Aharoni" panose="02010803020104030203" pitchFamily="2" charset="-79"/>
                <a:cs typeface="Aharoni" panose="02010803020104030203" pitchFamily="2" charset="-79"/>
              </a:rPr>
              <a:t>Documentation includes:</a:t>
            </a:r>
          </a:p>
        </p:txBody>
      </p:sp>
      <p:sp>
        <p:nvSpPr>
          <p:cNvPr id="91260" name="AutoShape 124">
            <a:extLst>
              <a:ext uri="{FF2B5EF4-FFF2-40B4-BE49-F238E27FC236}">
                <a16:creationId xmlns:a16="http://schemas.microsoft.com/office/drawing/2014/main" id="{6EC14D99-BB5A-4C60-A36F-47BD621A5CDE}"/>
              </a:ext>
            </a:extLst>
          </p:cNvPr>
          <p:cNvSpPr>
            <a:spLocks noChangeArrowheads="1"/>
          </p:cNvSpPr>
          <p:nvPr/>
        </p:nvSpPr>
        <p:spPr bwMode="auto">
          <a:xfrm>
            <a:off x="5943600" y="3429000"/>
            <a:ext cx="4343400" cy="2286000"/>
          </a:xfrm>
          <a:prstGeom prst="cloudCallout">
            <a:avLst>
              <a:gd name="adj1" fmla="val -80042"/>
              <a:gd name="adj2" fmla="val 14028"/>
            </a:avLst>
          </a:prstGeom>
          <a:noFill/>
          <a:ln w="19050">
            <a:solidFill>
              <a:srgbClr val="FFFF66"/>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Georgia" panose="02040502050405020303" pitchFamily="18" charset="0"/>
                <a:cs typeface="Arial" panose="020B0604020202020204" pitchFamily="34" charset="0"/>
              </a:defRPr>
            </a:lvl1pPr>
            <a:lvl2pPr marL="742950" indent="-285750" eaLnBrk="0" hangingPunct="0">
              <a:defRPr>
                <a:solidFill>
                  <a:schemeClr val="tx1"/>
                </a:solidFill>
                <a:latin typeface="Georgia" panose="02040502050405020303" pitchFamily="18" charset="0"/>
                <a:cs typeface="Arial" panose="020B0604020202020204" pitchFamily="34" charset="0"/>
              </a:defRPr>
            </a:lvl2pPr>
            <a:lvl3pPr marL="1143000" indent="-228600" eaLnBrk="0" hangingPunct="0">
              <a:defRPr>
                <a:solidFill>
                  <a:schemeClr val="tx1"/>
                </a:solidFill>
                <a:latin typeface="Georgia" panose="02040502050405020303" pitchFamily="18" charset="0"/>
                <a:cs typeface="Arial" panose="020B0604020202020204" pitchFamily="34" charset="0"/>
              </a:defRPr>
            </a:lvl3pPr>
            <a:lvl4pPr marL="1600200" indent="-228600" eaLnBrk="0" hangingPunct="0">
              <a:defRPr>
                <a:solidFill>
                  <a:schemeClr val="tx1"/>
                </a:solidFill>
                <a:latin typeface="Georgia" panose="02040502050405020303" pitchFamily="18" charset="0"/>
                <a:cs typeface="Arial" panose="020B0604020202020204" pitchFamily="34" charset="0"/>
              </a:defRPr>
            </a:lvl4pPr>
            <a:lvl5pPr marL="2057400" indent="-228600" eaLnBrk="0" hangingPunct="0">
              <a:defRPr>
                <a:solidFill>
                  <a:schemeClr val="tx1"/>
                </a:solidFill>
                <a:latin typeface="Georgia" panose="0204050205040502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eorgia" panose="02040502050405020303" pitchFamily="18" charset="0"/>
                <a:cs typeface="Arial" panose="020B0604020202020204" pitchFamily="34" charset="0"/>
              </a:defRPr>
            </a:lvl9pPr>
          </a:lstStyle>
          <a:p>
            <a:pPr eaLnBrk="1" hangingPunct="1"/>
            <a:r>
              <a:rPr lang="en-US" altLang="en-US" dirty="0">
                <a:latin typeface="Arial" panose="020B0604020202020204" pitchFamily="34" charset="0"/>
              </a:rPr>
              <a:t>UML provides the notations for documenting some of these artifacts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91139">
                                            <p:txEl>
                                              <p:pRg st="0" end="0"/>
                                            </p:txEl>
                                          </p:spTgt>
                                        </p:tgtEl>
                                        <p:attrNameLst>
                                          <p:attrName>style.visibility</p:attrName>
                                        </p:attrNameLst>
                                      </p:cBhvr>
                                      <p:to>
                                        <p:strVal val="visible"/>
                                      </p:to>
                                    </p:set>
                                    <p:animEffect transition="in" filter="dissolve">
                                      <p:cBhvr>
                                        <p:cTn id="7" dur="500"/>
                                        <p:tgtEl>
                                          <p:spTgt spid="911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1255"/>
                                        </p:tgtEl>
                                        <p:attrNameLst>
                                          <p:attrName>style.visibility</p:attrName>
                                        </p:attrNameLst>
                                      </p:cBhvr>
                                      <p:to>
                                        <p:strVal val="visible"/>
                                      </p:to>
                                    </p:set>
                                    <p:animEffect transition="in" filter="wipe(left)">
                                      <p:cBhvr>
                                        <p:cTn id="12" dur="500"/>
                                        <p:tgtEl>
                                          <p:spTgt spid="91255"/>
                                        </p:tgtEl>
                                      </p:cBhvr>
                                    </p:animEffect>
                                  </p:childTnLst>
                                </p:cTn>
                              </p:par>
                            </p:childTnLst>
                          </p:cTn>
                        </p:par>
                        <p:par>
                          <p:cTn id="13" fill="hold" nodeType="afterGroup">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91254">
                                            <p:txEl>
                                              <p:pRg st="0" end="0"/>
                                            </p:txEl>
                                          </p:spTgt>
                                        </p:tgtEl>
                                        <p:attrNameLst>
                                          <p:attrName>style.visibility</p:attrName>
                                        </p:attrNameLst>
                                      </p:cBhvr>
                                      <p:to>
                                        <p:strVal val="visible"/>
                                      </p:to>
                                    </p:set>
                                    <p:animEffect transition="in" filter="dissolve">
                                      <p:cBhvr>
                                        <p:cTn id="16" dur="500"/>
                                        <p:tgtEl>
                                          <p:spTgt spid="91254">
                                            <p:txEl>
                                              <p:pRg st="0" end="0"/>
                                            </p:txEl>
                                          </p:spTgt>
                                        </p:tgtEl>
                                      </p:cBhvr>
                                    </p:animEffect>
                                  </p:childTnLst>
                                </p:cTn>
                              </p:par>
                            </p:childTnLst>
                          </p:cTn>
                        </p:par>
                        <p:par>
                          <p:cTn id="17" fill="hold" nodeType="afterGroup">
                            <p:stCondLst>
                              <p:cond delay="1000"/>
                            </p:stCondLst>
                            <p:childTnLst>
                              <p:par>
                                <p:cTn id="18" presetID="9" presetClass="entr" presetSubtype="0" fill="hold" grpId="0" nodeType="afterEffect">
                                  <p:stCondLst>
                                    <p:cond delay="0"/>
                                  </p:stCondLst>
                                  <p:childTnLst>
                                    <p:set>
                                      <p:cBhvr>
                                        <p:cTn id="19" dur="1" fill="hold">
                                          <p:stCondLst>
                                            <p:cond delay="0"/>
                                          </p:stCondLst>
                                        </p:cTn>
                                        <p:tgtEl>
                                          <p:spTgt spid="91254">
                                            <p:txEl>
                                              <p:pRg st="1" end="1"/>
                                            </p:txEl>
                                          </p:spTgt>
                                        </p:tgtEl>
                                        <p:attrNameLst>
                                          <p:attrName>style.visibility</p:attrName>
                                        </p:attrNameLst>
                                      </p:cBhvr>
                                      <p:to>
                                        <p:strVal val="visible"/>
                                      </p:to>
                                    </p:set>
                                    <p:animEffect transition="in" filter="dissolve">
                                      <p:cBhvr>
                                        <p:cTn id="20" dur="500"/>
                                        <p:tgtEl>
                                          <p:spTgt spid="91254">
                                            <p:txEl>
                                              <p:pRg st="1" end="1"/>
                                            </p:txEl>
                                          </p:spTgt>
                                        </p:tgtEl>
                                      </p:cBhvr>
                                    </p:animEffect>
                                  </p:childTnLst>
                                </p:cTn>
                              </p:par>
                            </p:childTnLst>
                          </p:cTn>
                        </p:par>
                        <p:par>
                          <p:cTn id="21" fill="hold" nodeType="afterGroup">
                            <p:stCondLst>
                              <p:cond delay="1500"/>
                            </p:stCondLst>
                            <p:childTnLst>
                              <p:par>
                                <p:cTn id="22" presetID="9" presetClass="entr" presetSubtype="0" fill="hold" grpId="0" nodeType="afterEffect">
                                  <p:stCondLst>
                                    <p:cond delay="0"/>
                                  </p:stCondLst>
                                  <p:childTnLst>
                                    <p:set>
                                      <p:cBhvr>
                                        <p:cTn id="23" dur="1" fill="hold">
                                          <p:stCondLst>
                                            <p:cond delay="0"/>
                                          </p:stCondLst>
                                        </p:cTn>
                                        <p:tgtEl>
                                          <p:spTgt spid="91254">
                                            <p:txEl>
                                              <p:pRg st="2" end="2"/>
                                            </p:txEl>
                                          </p:spTgt>
                                        </p:tgtEl>
                                        <p:attrNameLst>
                                          <p:attrName>style.visibility</p:attrName>
                                        </p:attrNameLst>
                                      </p:cBhvr>
                                      <p:to>
                                        <p:strVal val="visible"/>
                                      </p:to>
                                    </p:set>
                                    <p:animEffect transition="in" filter="dissolve">
                                      <p:cBhvr>
                                        <p:cTn id="24" dur="500"/>
                                        <p:tgtEl>
                                          <p:spTgt spid="91254">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91260"/>
                                        </p:tgtEl>
                                        <p:attrNameLst>
                                          <p:attrName>style.visibility</p:attrName>
                                        </p:attrNameLst>
                                      </p:cBhvr>
                                      <p:to>
                                        <p:strVal val="visible"/>
                                      </p:to>
                                    </p:set>
                                    <p:animEffect transition="in" filter="wipe(left)">
                                      <p:cBhvr>
                                        <p:cTn id="29" dur="500"/>
                                        <p:tgtEl>
                                          <p:spTgt spid="912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uild="p" autoUpdateAnimBg="0" advAuto="0"/>
      <p:bldP spid="91254" grpId="0" build="p" autoUpdateAnimBg="0" advAuto="0"/>
      <p:bldP spid="91255" grpId="0" autoUpdateAnimBg="0"/>
      <p:bldP spid="91260"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7BA447F0-9B79-4802-8FA4-F5E4259E3AAF}"/>
              </a:ext>
            </a:extLst>
          </p:cNvPr>
          <p:cNvSpPr>
            <a:spLocks noGrp="1" noChangeArrowheads="1"/>
          </p:cNvSpPr>
          <p:nvPr>
            <p:ph type="title"/>
          </p:nvPr>
        </p:nvSpPr>
        <p:spPr>
          <a:xfrm>
            <a:off x="1981200" y="381000"/>
            <a:ext cx="8229600" cy="914400"/>
          </a:xfrm>
        </p:spPr>
        <p:txBody>
          <a:bodyPr/>
          <a:lstStyle/>
          <a:p>
            <a:pPr>
              <a:defRPr/>
            </a:pPr>
            <a:r>
              <a:rPr lang="en-US" b="1" dirty="0">
                <a:solidFill>
                  <a:srgbClr val="FF0000"/>
                </a:solidFill>
              </a:rPr>
              <a:t>Cont</a:t>
            </a:r>
            <a:r>
              <a:rPr lang="en-US" b="1" dirty="0">
                <a:solidFill>
                  <a:schemeClr val="tx1"/>
                </a:solidFill>
              </a:rPr>
              <a:t>.</a:t>
            </a:r>
          </a:p>
        </p:txBody>
      </p:sp>
      <p:sp>
        <p:nvSpPr>
          <p:cNvPr id="16387" name="Rectangle 3">
            <a:extLst>
              <a:ext uri="{FF2B5EF4-FFF2-40B4-BE49-F238E27FC236}">
                <a16:creationId xmlns:a16="http://schemas.microsoft.com/office/drawing/2014/main" id="{3ED45BBD-AC35-40ED-AAA6-9797A6783ADE}"/>
              </a:ext>
            </a:extLst>
          </p:cNvPr>
          <p:cNvSpPr>
            <a:spLocks noGrp="1" noChangeArrowheads="1"/>
          </p:cNvSpPr>
          <p:nvPr>
            <p:ph idx="1"/>
          </p:nvPr>
        </p:nvSpPr>
        <p:spPr>
          <a:xfrm>
            <a:off x="2895600" y="1447800"/>
            <a:ext cx="7162800" cy="4048125"/>
          </a:xfrm>
        </p:spPr>
        <p:txBody>
          <a:bodyPr/>
          <a:lstStyle/>
          <a:p>
            <a:pPr eaLnBrk="1" hangingPunct="1">
              <a:lnSpc>
                <a:spcPct val="90000"/>
              </a:lnSpc>
              <a:buFont typeface="Wingdings" panose="05000000000000000000" pitchFamily="2" charset="2"/>
              <a:buNone/>
            </a:pPr>
            <a:r>
              <a:rPr lang="en-US" altLang="en-US" dirty="0">
                <a:latin typeface="Arial" panose="020B0604020202020204" pitchFamily="34" charset="0"/>
              </a:rPr>
              <a:t>    </a:t>
            </a:r>
          </a:p>
          <a:p>
            <a:pPr eaLnBrk="1" hangingPunct="1">
              <a:lnSpc>
                <a:spcPct val="90000"/>
              </a:lnSpc>
            </a:pPr>
            <a:r>
              <a:rPr lang="en-US" altLang="en-US" dirty="0">
                <a:latin typeface="Arial" panose="020B0604020202020204" pitchFamily="34" charset="0"/>
              </a:rPr>
              <a:t>The UML uses mostly graphical notations to express the OO analysis and design of software projects.  </a:t>
            </a:r>
          </a:p>
          <a:p>
            <a:pPr eaLnBrk="1" hangingPunct="1">
              <a:lnSpc>
                <a:spcPct val="90000"/>
              </a:lnSpc>
              <a:buFont typeface="Wingdings" panose="05000000000000000000" pitchFamily="2" charset="2"/>
              <a:buNone/>
            </a:pPr>
            <a:endParaRPr lang="en-US" altLang="en-US" dirty="0">
              <a:latin typeface="Arial" panose="020B0604020202020204" pitchFamily="34" charset="0"/>
            </a:endParaRPr>
          </a:p>
          <a:p>
            <a:pPr eaLnBrk="1" hangingPunct="1">
              <a:lnSpc>
                <a:spcPct val="90000"/>
              </a:lnSpc>
            </a:pPr>
            <a:r>
              <a:rPr lang="en-US" altLang="en-US" dirty="0">
                <a:latin typeface="Arial" panose="020B0604020202020204" pitchFamily="34" charset="0"/>
              </a:rPr>
              <a:t>Simplifies the complex process of software design</a:t>
            </a:r>
          </a:p>
          <a:p>
            <a:pPr eaLnBrk="1" hangingPunct="1">
              <a:lnSpc>
                <a:spcPct val="90000"/>
              </a:lnSpc>
              <a:buFont typeface="Wingdings" panose="05000000000000000000" pitchFamily="2" charset="2"/>
              <a:buNone/>
            </a:pPr>
            <a:endParaRPr lang="en-US" altLang="en-US" dirty="0"/>
          </a:p>
          <a:p>
            <a:pPr eaLnBrk="1" hangingPunct="1">
              <a:lnSpc>
                <a:spcPct val="90000"/>
              </a:lnSpc>
              <a:buFont typeface="Wingdings" panose="05000000000000000000" pitchFamily="2" charset="2"/>
              <a:buNone/>
            </a:pPr>
            <a:endParaRPr lang="en-US" alt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49490-48C6-4B50-B9CF-4EA829E4CEA6}"/>
              </a:ext>
            </a:extLst>
          </p:cNvPr>
          <p:cNvSpPr>
            <a:spLocks noGrp="1"/>
          </p:cNvSpPr>
          <p:nvPr>
            <p:ph type="title"/>
          </p:nvPr>
        </p:nvSpPr>
        <p:spPr/>
        <p:txBody>
          <a:bodyPr/>
          <a:lstStyle/>
          <a:p>
            <a:pPr algn="ctr"/>
            <a:r>
              <a:rPr lang="en-US" b="0" i="0" dirty="0">
                <a:solidFill>
                  <a:srgbClr val="FF0000"/>
                </a:solidFill>
                <a:effectLst/>
                <a:latin typeface="Aharoni" panose="02010803020104030203" pitchFamily="2" charset="-79"/>
                <a:cs typeface="Aharoni" panose="02010803020104030203" pitchFamily="2" charset="-79"/>
              </a:rPr>
              <a:t>The purpose of OO analysis and design</a:t>
            </a: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F40E23BD-6A9D-43CA-998A-4BC208600D83}"/>
              </a:ext>
            </a:extLst>
          </p:cNvPr>
          <p:cNvSpPr>
            <a:spLocks noGrp="1"/>
          </p:cNvSpPr>
          <p:nvPr>
            <p:ph idx="1"/>
          </p:nvPr>
        </p:nvSpPr>
        <p:spPr>
          <a:xfrm>
            <a:off x="3028950" y="1900238"/>
            <a:ext cx="7505700" cy="4351338"/>
          </a:xfrm>
        </p:spPr>
        <p:txBody>
          <a:bodyPr/>
          <a:lstStyle/>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Identifying the objects of a system.</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Identifying their relationships.</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Making a design, which can be converted to executables using OO languages.</a:t>
            </a:r>
          </a:p>
          <a:p>
            <a:pPr>
              <a:lnSpc>
                <a:spcPct val="150000"/>
              </a:lnSpc>
            </a:pP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951899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F87096FF-1A04-4CBC-A43C-A188F395ECAD}"/>
              </a:ext>
            </a:extLst>
          </p:cNvPr>
          <p:cNvSpPr>
            <a:spLocks noGrp="1" noChangeArrowheads="1"/>
          </p:cNvSpPr>
          <p:nvPr>
            <p:ph type="title"/>
          </p:nvPr>
        </p:nvSpPr>
        <p:spPr/>
        <p:txBody>
          <a:bodyPr>
            <a:normAutofit/>
          </a:bodyPr>
          <a:lstStyle/>
          <a:p>
            <a:pPr>
              <a:defRPr/>
            </a:pPr>
            <a:r>
              <a:rPr lang="en-US" sz="4000" b="1" dirty="0">
                <a:solidFill>
                  <a:srgbClr val="FF0000"/>
                </a:solidFill>
                <a:latin typeface="Aharoni" panose="02010803020104030203" pitchFamily="2" charset="-79"/>
                <a:cs typeface="Aharoni" panose="02010803020104030203" pitchFamily="2" charset="-79"/>
              </a:rPr>
              <a:t>Why use UML for Modeling?</a:t>
            </a:r>
          </a:p>
        </p:txBody>
      </p:sp>
      <p:sp>
        <p:nvSpPr>
          <p:cNvPr id="17411" name="Rectangle 3">
            <a:extLst>
              <a:ext uri="{FF2B5EF4-FFF2-40B4-BE49-F238E27FC236}">
                <a16:creationId xmlns:a16="http://schemas.microsoft.com/office/drawing/2014/main" id="{7669BEFF-AE08-4001-8C50-EF625193FA76}"/>
              </a:ext>
            </a:extLst>
          </p:cNvPr>
          <p:cNvSpPr>
            <a:spLocks noGrp="1" noChangeArrowheads="1"/>
          </p:cNvSpPr>
          <p:nvPr>
            <p:ph idx="1"/>
          </p:nvPr>
        </p:nvSpPr>
        <p:spPr>
          <a:xfrm>
            <a:off x="2524125" y="1690688"/>
            <a:ext cx="7620000" cy="4495800"/>
          </a:xfrm>
        </p:spPr>
        <p:txBody>
          <a:bodyPr/>
          <a:lstStyle/>
          <a:p>
            <a:pPr marL="273050" indent="-273050">
              <a:buFont typeface="Wingdings 2" panose="05020102010507070707" pitchFamily="18" charset="2"/>
              <a:buChar char=""/>
            </a:pPr>
            <a:r>
              <a:rPr lang="en-US" altLang="en-US" dirty="0"/>
              <a:t>Uses graphical notation  to communicate more clearly than natural language (imprecise) and code(too detailed).</a:t>
            </a:r>
          </a:p>
          <a:p>
            <a:pPr marL="273050" indent="-273050">
              <a:buFont typeface="Wingdings 2" panose="05020102010507070707" pitchFamily="18" charset="2"/>
              <a:buChar char=""/>
            </a:pPr>
            <a:endParaRPr lang="en-US" altLang="en-US" dirty="0"/>
          </a:p>
          <a:p>
            <a:pPr marL="273050" indent="-273050">
              <a:buFont typeface="Wingdings 2" panose="05020102010507070707" pitchFamily="18" charset="2"/>
              <a:buChar char=""/>
            </a:pPr>
            <a:r>
              <a:rPr lang="en-US" altLang="en-US" dirty="0"/>
              <a:t>Help acquire an overall view of a system.</a:t>
            </a:r>
          </a:p>
          <a:p>
            <a:pPr marL="273050" indent="-273050">
              <a:buFont typeface="Wingdings 2" panose="05020102010507070707" pitchFamily="18" charset="2"/>
              <a:buChar char=""/>
            </a:pPr>
            <a:endParaRPr lang="en-US" altLang="en-US" dirty="0"/>
          </a:p>
          <a:p>
            <a:pPr marL="273050" indent="-273050">
              <a:buFont typeface="Wingdings 2" panose="05020102010507070707" pitchFamily="18" charset="2"/>
              <a:buChar char=""/>
            </a:pPr>
            <a:r>
              <a:rPr lang="en-US" altLang="en-US" dirty="0"/>
              <a:t>UML is </a:t>
            </a:r>
            <a:r>
              <a:rPr lang="en-US" altLang="en-US" i="1" dirty="0"/>
              <a:t>not </a:t>
            </a:r>
            <a:r>
              <a:rPr lang="en-US" altLang="en-US" dirty="0"/>
              <a:t>dependent on any one language or technology.</a:t>
            </a:r>
          </a:p>
          <a:p>
            <a:pPr marL="273050" indent="-273050">
              <a:buFont typeface="Wingdings 2" panose="05020102010507070707" pitchFamily="18" charset="2"/>
              <a:buChar char=""/>
            </a:pPr>
            <a:endParaRPr lang="en-US"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60F8D-BA7B-4CF2-8926-0937E3AD0586}"/>
              </a:ext>
            </a:extLst>
          </p:cNvPr>
          <p:cNvSpPr>
            <a:spLocks noGrp="1"/>
          </p:cNvSpPr>
          <p:nvPr>
            <p:ph type="title"/>
          </p:nvPr>
        </p:nvSpPr>
        <p:spPr>
          <a:xfrm>
            <a:off x="1023937" y="285750"/>
            <a:ext cx="10515600" cy="823913"/>
          </a:xfrm>
        </p:spPr>
        <p:txBody>
          <a:bodyPr>
            <a:normAutofit fontScale="90000"/>
          </a:bodyPr>
          <a:lstStyle/>
          <a:p>
            <a:br>
              <a:rPr lang="en-US" b="0" i="0" dirty="0">
                <a:solidFill>
                  <a:srgbClr val="FF0000"/>
                </a:solidFill>
                <a:effectLst/>
                <a:latin typeface="Arial" panose="020B0604020202020204" pitchFamily="34" charset="0"/>
              </a:rPr>
            </a:br>
            <a:r>
              <a:rPr lang="en-US" b="0" i="0" dirty="0">
                <a:solidFill>
                  <a:srgbClr val="FF0000"/>
                </a:solidFill>
                <a:effectLst/>
                <a:latin typeface="Arial" panose="020B0604020202020204" pitchFamily="34" charset="0"/>
              </a:rPr>
              <a:t>Conceptual Model of UML</a:t>
            </a:r>
            <a:br>
              <a:rPr lang="en-US" b="0" i="0" dirty="0">
                <a:solidFill>
                  <a:srgbClr val="FF0000"/>
                </a:solidFill>
                <a:effectLst/>
                <a:latin typeface="Arial" panose="020B0604020202020204" pitchFamily="34" charset="0"/>
              </a:rPr>
            </a:br>
            <a:endParaRPr lang="en-US" dirty="0">
              <a:solidFill>
                <a:srgbClr val="FF0000"/>
              </a:solidFill>
            </a:endParaRPr>
          </a:p>
        </p:txBody>
      </p:sp>
      <p:sp>
        <p:nvSpPr>
          <p:cNvPr id="3" name="Content Placeholder 2">
            <a:extLst>
              <a:ext uri="{FF2B5EF4-FFF2-40B4-BE49-F238E27FC236}">
                <a16:creationId xmlns:a16="http://schemas.microsoft.com/office/drawing/2014/main" id="{2A17C596-730C-442B-AF8E-03856C1D062B}"/>
              </a:ext>
            </a:extLst>
          </p:cNvPr>
          <p:cNvSpPr>
            <a:spLocks noGrp="1"/>
          </p:cNvSpPr>
          <p:nvPr>
            <p:ph idx="1"/>
          </p:nvPr>
        </p:nvSpPr>
        <p:spPr>
          <a:xfrm>
            <a:off x="1790700" y="1114425"/>
            <a:ext cx="8982074" cy="5314950"/>
          </a:xfrm>
        </p:spPr>
        <p:txBody>
          <a:bodyPr/>
          <a:lstStyle/>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A conceptual model can be defined as a model which is made of concepts and their relationships.</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A conceptual model is the first step before drawing a UML diagram. It helps to understand the entities in the real world and how they interact with each other.</a:t>
            </a:r>
          </a:p>
          <a:p>
            <a:endParaRPr lang="en-US" dirty="0"/>
          </a:p>
        </p:txBody>
      </p:sp>
    </p:spTree>
    <p:extLst>
      <p:ext uri="{BB962C8B-B14F-4D97-AF65-F5344CB8AC3E}">
        <p14:creationId xmlns:p14="http://schemas.microsoft.com/office/powerpoint/2010/main" val="1343986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377DF-B175-4B1D-B054-8D6BD8634BEB}"/>
              </a:ext>
            </a:extLst>
          </p:cNvPr>
          <p:cNvSpPr>
            <a:spLocks noGrp="1"/>
          </p:cNvSpPr>
          <p:nvPr>
            <p:ph type="title"/>
          </p:nvPr>
        </p:nvSpPr>
        <p:spPr>
          <a:xfrm>
            <a:off x="942975" y="284162"/>
            <a:ext cx="10515600" cy="801688"/>
          </a:xfrm>
        </p:spPr>
        <p:txBody>
          <a:bodyPr>
            <a:normAutofit/>
          </a:bodyPr>
          <a:lstStyle/>
          <a:p>
            <a:r>
              <a:rPr lang="en-US" dirty="0">
                <a:solidFill>
                  <a:srgbClr val="FF0000"/>
                </a:solidFill>
                <a:latin typeface="Aharoni" panose="02010803020104030203" pitchFamily="2" charset="-79"/>
                <a:cs typeface="Aharoni" panose="02010803020104030203" pitchFamily="2" charset="-79"/>
              </a:rPr>
              <a:t>Elements of</a:t>
            </a:r>
            <a:r>
              <a:rPr lang="en-US" b="0" i="0" dirty="0">
                <a:solidFill>
                  <a:srgbClr val="FF0000"/>
                </a:solidFill>
                <a:effectLst/>
                <a:latin typeface="Aharoni" panose="02010803020104030203" pitchFamily="2" charset="-79"/>
                <a:cs typeface="Aharoni" panose="02010803020104030203" pitchFamily="2" charset="-79"/>
              </a:rPr>
              <a:t> Conceptual Model of UML</a:t>
            </a:r>
            <a:r>
              <a:rPr lang="en-US" dirty="0">
                <a:solidFill>
                  <a:srgbClr val="FF0000"/>
                </a:solidFill>
                <a:latin typeface="Aharoni" panose="02010803020104030203" pitchFamily="2" charset="-79"/>
                <a:cs typeface="Aharoni" panose="02010803020104030203" pitchFamily="2" charset="-79"/>
              </a:rPr>
              <a:t> </a:t>
            </a:r>
          </a:p>
        </p:txBody>
      </p:sp>
      <p:sp>
        <p:nvSpPr>
          <p:cNvPr id="3" name="Content Placeholder 2">
            <a:extLst>
              <a:ext uri="{FF2B5EF4-FFF2-40B4-BE49-F238E27FC236}">
                <a16:creationId xmlns:a16="http://schemas.microsoft.com/office/drawing/2014/main" id="{D67557E4-A93E-420C-8E90-5975BE6C0E95}"/>
              </a:ext>
            </a:extLst>
          </p:cNvPr>
          <p:cNvSpPr>
            <a:spLocks noGrp="1"/>
          </p:cNvSpPr>
          <p:nvPr>
            <p:ph idx="1"/>
          </p:nvPr>
        </p:nvSpPr>
        <p:spPr>
          <a:xfrm>
            <a:off x="1800225" y="1085850"/>
            <a:ext cx="8934450" cy="5543551"/>
          </a:xfrm>
        </p:spPr>
        <p:txBody>
          <a:bodyPr>
            <a:normAutofit/>
          </a:bodyPr>
          <a:lstStyle/>
          <a:p>
            <a:pPr algn="just">
              <a:lnSpc>
                <a:spcPct val="150000"/>
              </a:lnSpc>
              <a:buFont typeface="Wingdings" panose="05000000000000000000" pitchFamily="2" charset="2"/>
              <a:buChar char="v"/>
            </a:pPr>
            <a:r>
              <a:rPr lang="en-US" sz="2400" b="0" i="0" dirty="0">
                <a:effectLst/>
                <a:latin typeface="Aharoni" panose="02010803020104030203" pitchFamily="2" charset="-79"/>
                <a:cs typeface="Aharoni" panose="02010803020104030203" pitchFamily="2" charset="-79"/>
              </a:rPr>
              <a:t>UML building blocks</a:t>
            </a:r>
          </a:p>
          <a:p>
            <a:pPr algn="just">
              <a:lnSpc>
                <a:spcPct val="150000"/>
              </a:lnSpc>
              <a:buFont typeface="Wingdings" panose="05000000000000000000" pitchFamily="2" charset="2"/>
              <a:buChar char="v"/>
            </a:pPr>
            <a:r>
              <a:rPr lang="en-US" sz="2400" b="0" i="0" dirty="0">
                <a:effectLst/>
                <a:latin typeface="Aharoni" panose="02010803020104030203" pitchFamily="2" charset="-79"/>
                <a:cs typeface="Aharoni" panose="02010803020104030203" pitchFamily="2" charset="-79"/>
              </a:rPr>
              <a:t>Rules to connect the building blocks</a:t>
            </a:r>
          </a:p>
          <a:p>
            <a:pPr algn="just">
              <a:lnSpc>
                <a:spcPct val="150000"/>
              </a:lnSpc>
              <a:buFont typeface="Wingdings" panose="05000000000000000000" pitchFamily="2" charset="2"/>
              <a:buChar char="v"/>
            </a:pPr>
            <a:r>
              <a:rPr lang="en-US" sz="2400" b="0" i="0" dirty="0">
                <a:effectLst/>
                <a:latin typeface="Aharoni" panose="02010803020104030203" pitchFamily="2" charset="-79"/>
                <a:cs typeface="Aharoni" panose="02010803020104030203" pitchFamily="2" charset="-79"/>
              </a:rPr>
              <a:t>Common mechanisms of UML</a:t>
            </a:r>
            <a:endParaRPr lang="en-US" sz="2400" dirty="0">
              <a:latin typeface="Aharoni" panose="02010803020104030203" pitchFamily="2" charset="-79"/>
              <a:cs typeface="Aharoni" panose="02010803020104030203" pitchFamily="2" charset="-79"/>
            </a:endParaRP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UML can be described as the successor of object-oriented (OO) analysis and design.</a:t>
            </a:r>
          </a:p>
        </p:txBody>
      </p:sp>
    </p:spTree>
    <p:extLst>
      <p:ext uri="{BB962C8B-B14F-4D97-AF65-F5344CB8AC3E}">
        <p14:creationId xmlns:p14="http://schemas.microsoft.com/office/powerpoint/2010/main" val="81839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FA575-6C4A-4078-8CA6-BC344BE3A9E1}"/>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Cont</a:t>
            </a:r>
            <a:r>
              <a:rPr lang="en-US" dirty="0"/>
              <a:t>. </a:t>
            </a:r>
          </a:p>
        </p:txBody>
      </p:sp>
      <p:sp>
        <p:nvSpPr>
          <p:cNvPr id="3" name="Content Placeholder 2">
            <a:extLst>
              <a:ext uri="{FF2B5EF4-FFF2-40B4-BE49-F238E27FC236}">
                <a16:creationId xmlns:a16="http://schemas.microsoft.com/office/drawing/2014/main" id="{AAEB5680-B251-45C4-BA5C-29B42DC77960}"/>
              </a:ext>
            </a:extLst>
          </p:cNvPr>
          <p:cNvSpPr>
            <a:spLocks noGrp="1"/>
          </p:cNvSpPr>
          <p:nvPr>
            <p:ph idx="1"/>
          </p:nvPr>
        </p:nvSpPr>
        <p:spPr>
          <a:xfrm>
            <a:off x="1838324" y="1825625"/>
            <a:ext cx="9515475" cy="4232275"/>
          </a:xfrm>
        </p:spPr>
        <p:txBody>
          <a:bodyPr/>
          <a:lstStyle/>
          <a:p>
            <a:pPr algn="just">
              <a:lnSpc>
                <a:spcPct val="150000"/>
              </a:lnSpc>
            </a:pPr>
            <a:r>
              <a:rPr lang="en-US" sz="2800" b="0" i="0" dirty="0">
                <a:solidFill>
                  <a:srgbClr val="000000"/>
                </a:solidFill>
                <a:effectLst/>
                <a:latin typeface="Aharoni" panose="02010803020104030203" pitchFamily="2" charset="-79"/>
                <a:cs typeface="Aharoni" panose="02010803020104030203" pitchFamily="2" charset="-79"/>
              </a:rPr>
              <a:t>An object contains both data and methods that control the data.  he data represents the state of the object. </a:t>
            </a:r>
          </a:p>
          <a:p>
            <a:pPr algn="just">
              <a:lnSpc>
                <a:spcPct val="150000"/>
              </a:lnSpc>
            </a:pPr>
            <a:r>
              <a:rPr lang="en-US" sz="2800" b="0" i="0" dirty="0">
                <a:solidFill>
                  <a:srgbClr val="000000"/>
                </a:solidFill>
                <a:effectLst/>
                <a:latin typeface="Aharoni" panose="02010803020104030203" pitchFamily="2" charset="-79"/>
                <a:cs typeface="Aharoni" panose="02010803020104030203" pitchFamily="2" charset="-79"/>
              </a:rPr>
              <a:t>A class describes an object and they also form a hierarchy to model the real-world system. </a:t>
            </a:r>
          </a:p>
          <a:p>
            <a:endParaRPr lang="en-US" dirty="0"/>
          </a:p>
        </p:txBody>
      </p:sp>
    </p:spTree>
    <p:extLst>
      <p:ext uri="{BB962C8B-B14F-4D97-AF65-F5344CB8AC3E}">
        <p14:creationId xmlns:p14="http://schemas.microsoft.com/office/powerpoint/2010/main" val="33140412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F3D85-9B76-446D-A12C-58E2E9F9164B}"/>
              </a:ext>
            </a:extLst>
          </p:cNvPr>
          <p:cNvSpPr>
            <a:spLocks noGrp="1"/>
          </p:cNvSpPr>
          <p:nvPr>
            <p:ph type="title"/>
          </p:nvPr>
        </p:nvSpPr>
        <p:spPr>
          <a:xfrm>
            <a:off x="952500" y="18255"/>
            <a:ext cx="10515600" cy="1191420"/>
          </a:xfrm>
        </p:spPr>
        <p:txBody>
          <a:bodyPr>
            <a:noAutofit/>
          </a:bodyPr>
          <a:lstStyle/>
          <a:p>
            <a:pPr algn="ctr"/>
            <a:r>
              <a:rPr lang="en-US" sz="4000" dirty="0">
                <a:solidFill>
                  <a:srgbClr val="FF0000"/>
                </a:solidFill>
                <a:latin typeface="Aharoni" panose="02010803020104030203" pitchFamily="2" charset="-79"/>
                <a:cs typeface="Aharoni" panose="02010803020104030203" pitchFamily="2" charset="-79"/>
              </a:rPr>
              <a:t>RELATED CONCEPTS </a:t>
            </a:r>
          </a:p>
        </p:txBody>
      </p:sp>
      <p:sp>
        <p:nvSpPr>
          <p:cNvPr id="3" name="Content Placeholder 2">
            <a:extLst>
              <a:ext uri="{FF2B5EF4-FFF2-40B4-BE49-F238E27FC236}">
                <a16:creationId xmlns:a16="http://schemas.microsoft.com/office/drawing/2014/main" id="{A7DBA3DD-4971-44EA-81BC-3BA815A28AC5}"/>
              </a:ext>
            </a:extLst>
          </p:cNvPr>
          <p:cNvSpPr>
            <a:spLocks noGrp="1"/>
          </p:cNvSpPr>
          <p:nvPr>
            <p:ph idx="1"/>
          </p:nvPr>
        </p:nvSpPr>
        <p:spPr>
          <a:xfrm>
            <a:off x="1266825" y="1209675"/>
            <a:ext cx="10629900" cy="6163470"/>
          </a:xfrm>
        </p:spPr>
        <p:txBody>
          <a:bodyPr>
            <a:normAutofit/>
          </a:bodyPr>
          <a:lstStyle/>
          <a:p>
            <a:pPr algn="just">
              <a:lnSpc>
                <a:spcPct val="150000"/>
              </a:lnSpc>
              <a:buFont typeface="Arial" panose="020B0604020202020204" pitchFamily="34" charset="0"/>
              <a:buChar char="•"/>
            </a:pPr>
            <a:r>
              <a:rPr lang="en-US" sz="2400" b="1" i="0" dirty="0">
                <a:solidFill>
                  <a:srgbClr val="000000"/>
                </a:solidFill>
                <a:effectLst/>
                <a:latin typeface="Aharoni" panose="02010803020104030203" pitchFamily="2" charset="-79"/>
                <a:cs typeface="Aharoni" panose="02010803020104030203" pitchFamily="2" charset="-79"/>
              </a:rPr>
              <a:t>Objects</a:t>
            </a:r>
            <a:r>
              <a:rPr lang="en-US" sz="2400" b="0" i="0" dirty="0">
                <a:solidFill>
                  <a:srgbClr val="000000"/>
                </a:solidFill>
                <a:effectLst/>
                <a:latin typeface="Aharoni" panose="02010803020104030203" pitchFamily="2" charset="-79"/>
                <a:cs typeface="Aharoni" panose="02010803020104030203" pitchFamily="2" charset="-79"/>
              </a:rPr>
              <a:t> − Objects represent an entity and the basic building block.</a:t>
            </a:r>
          </a:p>
          <a:p>
            <a:pPr algn="just">
              <a:lnSpc>
                <a:spcPct val="150000"/>
              </a:lnSpc>
              <a:buFont typeface="Arial" panose="020B0604020202020204" pitchFamily="34" charset="0"/>
              <a:buChar char="•"/>
            </a:pPr>
            <a:r>
              <a:rPr lang="en-US" sz="2400" b="1" i="0" dirty="0">
                <a:solidFill>
                  <a:srgbClr val="000000"/>
                </a:solidFill>
                <a:effectLst/>
                <a:latin typeface="Aharoni" panose="02010803020104030203" pitchFamily="2" charset="-79"/>
                <a:cs typeface="Aharoni" panose="02010803020104030203" pitchFamily="2" charset="-79"/>
              </a:rPr>
              <a:t>Class</a:t>
            </a:r>
            <a:r>
              <a:rPr lang="en-US" sz="2400" b="0" i="0" dirty="0">
                <a:solidFill>
                  <a:srgbClr val="000000"/>
                </a:solidFill>
                <a:effectLst/>
                <a:latin typeface="Aharoni" panose="02010803020104030203" pitchFamily="2" charset="-79"/>
                <a:cs typeface="Aharoni" panose="02010803020104030203" pitchFamily="2" charset="-79"/>
              </a:rPr>
              <a:t> − Class is the blue print of an object.</a:t>
            </a:r>
          </a:p>
          <a:p>
            <a:pPr algn="just">
              <a:lnSpc>
                <a:spcPct val="150000"/>
              </a:lnSpc>
              <a:buFont typeface="Arial" panose="020B0604020202020204" pitchFamily="34" charset="0"/>
              <a:buChar char="•"/>
            </a:pPr>
            <a:r>
              <a:rPr lang="en-US" sz="2400" b="1" i="0" dirty="0">
                <a:solidFill>
                  <a:srgbClr val="000000"/>
                </a:solidFill>
                <a:effectLst/>
                <a:latin typeface="Aharoni" panose="02010803020104030203" pitchFamily="2" charset="-79"/>
                <a:cs typeface="Aharoni" panose="02010803020104030203" pitchFamily="2" charset="-79"/>
              </a:rPr>
              <a:t>Abstraction</a:t>
            </a:r>
            <a:r>
              <a:rPr lang="en-US" sz="2400" b="0" i="0" dirty="0">
                <a:solidFill>
                  <a:srgbClr val="000000"/>
                </a:solidFill>
                <a:effectLst/>
                <a:latin typeface="Aharoni" panose="02010803020104030203" pitchFamily="2" charset="-79"/>
                <a:cs typeface="Aharoni" panose="02010803020104030203" pitchFamily="2" charset="-79"/>
              </a:rPr>
              <a:t> − Abstraction represents the behavior of an real world entity.</a:t>
            </a:r>
          </a:p>
          <a:p>
            <a:pPr algn="just">
              <a:lnSpc>
                <a:spcPct val="150000"/>
              </a:lnSpc>
              <a:buFont typeface="Arial" panose="020B0604020202020204" pitchFamily="34" charset="0"/>
              <a:buChar char="•"/>
            </a:pPr>
            <a:r>
              <a:rPr lang="en-US" sz="2400" b="1" i="0" dirty="0">
                <a:solidFill>
                  <a:srgbClr val="000000"/>
                </a:solidFill>
                <a:effectLst/>
                <a:latin typeface="Aharoni" panose="02010803020104030203" pitchFamily="2" charset="-79"/>
                <a:cs typeface="Aharoni" panose="02010803020104030203" pitchFamily="2" charset="-79"/>
              </a:rPr>
              <a:t>Encapsulation</a:t>
            </a:r>
            <a:r>
              <a:rPr lang="en-US" sz="2400" b="0" i="0" dirty="0">
                <a:solidFill>
                  <a:srgbClr val="000000"/>
                </a:solidFill>
                <a:effectLst/>
                <a:latin typeface="Aharoni" panose="02010803020104030203" pitchFamily="2" charset="-79"/>
                <a:cs typeface="Aharoni" panose="02010803020104030203" pitchFamily="2" charset="-79"/>
              </a:rPr>
              <a:t> − Encapsulation is the mechanism of binding the data together and hiding them from the outside world.</a:t>
            </a:r>
          </a:p>
        </p:txBody>
      </p:sp>
    </p:spTree>
    <p:extLst>
      <p:ext uri="{BB962C8B-B14F-4D97-AF65-F5344CB8AC3E}">
        <p14:creationId xmlns:p14="http://schemas.microsoft.com/office/powerpoint/2010/main" val="2754295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F20B2-AD48-4D41-A028-AF3D2DD2A1D9}"/>
              </a:ext>
            </a:extLst>
          </p:cNvPr>
          <p:cNvSpPr>
            <a:spLocks noGrp="1"/>
          </p:cNvSpPr>
          <p:nvPr>
            <p:ph type="title"/>
          </p:nvPr>
        </p:nvSpPr>
        <p:spPr>
          <a:xfrm>
            <a:off x="1295400" y="365125"/>
            <a:ext cx="10058400" cy="854075"/>
          </a:xfrm>
        </p:spPr>
        <p:txBody>
          <a:bodyPr/>
          <a:lstStyle/>
          <a:p>
            <a:r>
              <a:rPr lang="en-US" dirty="0">
                <a:solidFill>
                  <a:srgbClr val="FF0000"/>
                </a:solidFill>
                <a:latin typeface="Aharoni" panose="02010803020104030203" pitchFamily="2" charset="-79"/>
                <a:cs typeface="Aharoni" panose="02010803020104030203" pitchFamily="2" charset="-79"/>
              </a:rPr>
              <a:t>Cont</a:t>
            </a:r>
            <a:r>
              <a:rPr lang="en-US" dirty="0"/>
              <a:t>. </a:t>
            </a:r>
          </a:p>
        </p:txBody>
      </p:sp>
      <p:sp>
        <p:nvSpPr>
          <p:cNvPr id="3" name="Content Placeholder 2">
            <a:extLst>
              <a:ext uri="{FF2B5EF4-FFF2-40B4-BE49-F238E27FC236}">
                <a16:creationId xmlns:a16="http://schemas.microsoft.com/office/drawing/2014/main" id="{FA108C0C-E676-489D-918C-4AE039E28175}"/>
              </a:ext>
            </a:extLst>
          </p:cNvPr>
          <p:cNvSpPr>
            <a:spLocks noGrp="1"/>
          </p:cNvSpPr>
          <p:nvPr>
            <p:ph idx="1"/>
          </p:nvPr>
        </p:nvSpPr>
        <p:spPr>
          <a:xfrm>
            <a:off x="2124075" y="1520825"/>
            <a:ext cx="9229725" cy="4451350"/>
          </a:xfrm>
        </p:spPr>
        <p:txBody>
          <a:bodyPr/>
          <a:lstStyle/>
          <a:p>
            <a:pPr algn="just">
              <a:lnSpc>
                <a:spcPct val="150000"/>
              </a:lnSpc>
              <a:buFont typeface="Arial" panose="020B0604020202020204" pitchFamily="34" charset="0"/>
              <a:buChar char="•"/>
            </a:pPr>
            <a:r>
              <a:rPr lang="en-US" sz="2800" b="1" i="0" dirty="0">
                <a:solidFill>
                  <a:srgbClr val="000000"/>
                </a:solidFill>
                <a:effectLst/>
                <a:latin typeface="Aharoni" panose="02010803020104030203" pitchFamily="2" charset="-79"/>
                <a:cs typeface="Aharoni" panose="02010803020104030203" pitchFamily="2" charset="-79"/>
              </a:rPr>
              <a:t>Inheritance</a:t>
            </a:r>
            <a:r>
              <a:rPr lang="en-US" sz="2800" b="0" i="0" dirty="0">
                <a:solidFill>
                  <a:srgbClr val="000000"/>
                </a:solidFill>
                <a:effectLst/>
                <a:latin typeface="Aharoni" panose="02010803020104030203" pitchFamily="2" charset="-79"/>
                <a:cs typeface="Aharoni" panose="02010803020104030203" pitchFamily="2" charset="-79"/>
              </a:rPr>
              <a:t> − Inheritance is the mechanism of making new classes from existing ones.</a:t>
            </a:r>
          </a:p>
          <a:p>
            <a:pPr algn="just">
              <a:lnSpc>
                <a:spcPct val="150000"/>
              </a:lnSpc>
              <a:buFont typeface="Arial" panose="020B0604020202020204" pitchFamily="34" charset="0"/>
              <a:buChar char="•"/>
            </a:pPr>
            <a:r>
              <a:rPr lang="en-US" sz="2800" b="1" i="0" dirty="0">
                <a:solidFill>
                  <a:srgbClr val="000000"/>
                </a:solidFill>
                <a:effectLst/>
                <a:latin typeface="Aharoni" panose="02010803020104030203" pitchFamily="2" charset="-79"/>
                <a:cs typeface="Aharoni" panose="02010803020104030203" pitchFamily="2" charset="-79"/>
              </a:rPr>
              <a:t>Polymorphism</a:t>
            </a:r>
            <a:r>
              <a:rPr lang="en-US" sz="2800" b="0" i="0" dirty="0">
                <a:solidFill>
                  <a:srgbClr val="000000"/>
                </a:solidFill>
                <a:effectLst/>
                <a:latin typeface="Aharoni" panose="02010803020104030203" pitchFamily="2" charset="-79"/>
                <a:cs typeface="Aharoni" panose="02010803020104030203" pitchFamily="2" charset="-79"/>
              </a:rPr>
              <a:t> − It defines the mechanism to exists in different forms.</a:t>
            </a:r>
          </a:p>
          <a:p>
            <a:endParaRPr lang="en-US" dirty="0"/>
          </a:p>
        </p:txBody>
      </p:sp>
    </p:spTree>
    <p:extLst>
      <p:ext uri="{BB962C8B-B14F-4D97-AF65-F5344CB8AC3E}">
        <p14:creationId xmlns:p14="http://schemas.microsoft.com/office/powerpoint/2010/main" val="903562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7415A-3A07-4A9E-ACFA-A278BA46CA5E}"/>
              </a:ext>
            </a:extLst>
          </p:cNvPr>
          <p:cNvSpPr>
            <a:spLocks noGrp="1"/>
          </p:cNvSpPr>
          <p:nvPr>
            <p:ph type="title"/>
          </p:nvPr>
        </p:nvSpPr>
        <p:spPr>
          <a:xfrm>
            <a:off x="762000" y="18255"/>
            <a:ext cx="10515600" cy="762795"/>
          </a:xfrm>
        </p:spPr>
        <p:txBody>
          <a:bodyPr>
            <a:normAutofit/>
          </a:bodyPr>
          <a:lstStyle/>
          <a:p>
            <a:r>
              <a:rPr lang="en-US" sz="3600" dirty="0">
                <a:solidFill>
                  <a:srgbClr val="FF0000"/>
                </a:solidFill>
                <a:latin typeface="Aharoni" panose="02010803020104030203" pitchFamily="2" charset="-79"/>
                <a:cs typeface="Aharoni" panose="02010803020104030203" pitchFamily="2" charset="-79"/>
              </a:rPr>
              <a:t>Description</a:t>
            </a:r>
            <a:r>
              <a:rPr lang="en-US" sz="3600" b="0" i="0" dirty="0">
                <a:solidFill>
                  <a:srgbClr val="FF0000"/>
                </a:solidFill>
                <a:effectLst/>
                <a:latin typeface="Aharoni" panose="02010803020104030203" pitchFamily="2" charset="-79"/>
                <a:cs typeface="Aharoni" panose="02010803020104030203" pitchFamily="2" charset="-79"/>
              </a:rPr>
              <a:t> all the UML building blocks</a:t>
            </a:r>
            <a:endParaRPr lang="en-US" sz="36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E51E8443-9839-4245-9C76-30CEEE1FAECA}"/>
              </a:ext>
            </a:extLst>
          </p:cNvPr>
          <p:cNvSpPr>
            <a:spLocks noGrp="1"/>
          </p:cNvSpPr>
          <p:nvPr>
            <p:ph idx="1"/>
          </p:nvPr>
        </p:nvSpPr>
        <p:spPr>
          <a:xfrm>
            <a:off x="1743075" y="1038226"/>
            <a:ext cx="8401050" cy="4476750"/>
          </a:xfrm>
        </p:spPr>
        <p:txBody>
          <a:bodyPr>
            <a:normAutofit/>
          </a:bodyPr>
          <a:lstStyle/>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   The building blocks of UML can be defined as:</a:t>
            </a:r>
          </a:p>
          <a:p>
            <a:pPr algn="l">
              <a:lnSpc>
                <a:spcPct val="150000"/>
              </a:lnSpc>
              <a:buFont typeface="Wingdings" panose="05000000000000000000" pitchFamily="2" charset="2"/>
              <a:buChar char="v"/>
            </a:pPr>
            <a:r>
              <a:rPr lang="en-US" sz="2400" b="0" i="0" dirty="0">
                <a:effectLst/>
                <a:latin typeface="Aharoni" panose="02010803020104030203" pitchFamily="2" charset="-79"/>
                <a:cs typeface="Aharoni" panose="02010803020104030203" pitchFamily="2" charset="-79"/>
              </a:rPr>
              <a:t>Things</a:t>
            </a:r>
          </a:p>
          <a:p>
            <a:pPr algn="l">
              <a:lnSpc>
                <a:spcPct val="150000"/>
              </a:lnSpc>
              <a:buFont typeface="Wingdings" panose="05000000000000000000" pitchFamily="2" charset="2"/>
              <a:buChar char="v"/>
            </a:pPr>
            <a:r>
              <a:rPr lang="en-US" sz="2400" b="0" i="0" dirty="0">
                <a:effectLst/>
                <a:latin typeface="Aharoni" panose="02010803020104030203" pitchFamily="2" charset="-79"/>
                <a:cs typeface="Aharoni" panose="02010803020104030203" pitchFamily="2" charset="-79"/>
              </a:rPr>
              <a:t>Relationships</a:t>
            </a:r>
          </a:p>
          <a:p>
            <a:pPr algn="l">
              <a:lnSpc>
                <a:spcPct val="150000"/>
              </a:lnSpc>
              <a:buFont typeface="Wingdings" panose="05000000000000000000" pitchFamily="2" charset="2"/>
              <a:buChar char="v"/>
            </a:pPr>
            <a:r>
              <a:rPr lang="en-US" sz="2400" b="0" i="0" dirty="0">
                <a:effectLst/>
                <a:latin typeface="Aharoni" panose="02010803020104030203" pitchFamily="2" charset="-79"/>
                <a:cs typeface="Aharoni" panose="02010803020104030203" pitchFamily="2" charset="-79"/>
              </a:rPr>
              <a:t>Diagrams</a:t>
            </a:r>
            <a:r>
              <a:rPr lang="en-US" sz="2400" b="1" i="0" dirty="0">
                <a:solidFill>
                  <a:srgbClr val="000000"/>
                </a:solidFill>
                <a:effectLst/>
                <a:latin typeface="Aharoni" panose="02010803020104030203" pitchFamily="2" charset="-79"/>
                <a:cs typeface="Aharoni" panose="02010803020104030203" pitchFamily="2" charset="-79"/>
              </a:rPr>
              <a:t>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176300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63FE5-E696-4343-B622-651BBB39B770}"/>
              </a:ext>
            </a:extLst>
          </p:cNvPr>
          <p:cNvSpPr>
            <a:spLocks noGrp="1"/>
          </p:cNvSpPr>
          <p:nvPr>
            <p:ph type="title"/>
          </p:nvPr>
        </p:nvSpPr>
        <p:spPr/>
        <p:txBody>
          <a:bodyPr/>
          <a:lstStyle/>
          <a:p>
            <a:r>
              <a:rPr lang="en-US" sz="4400" b="1" i="0" dirty="0">
                <a:solidFill>
                  <a:srgbClr val="FF0000"/>
                </a:solidFill>
                <a:effectLst/>
                <a:latin typeface="Aharoni" panose="02010803020104030203" pitchFamily="2" charset="-79"/>
                <a:cs typeface="Aharoni" panose="02010803020104030203" pitchFamily="2" charset="-79"/>
              </a:rPr>
              <a:t>Things</a:t>
            </a:r>
            <a:r>
              <a:rPr lang="en-US" sz="4400" dirty="0">
                <a:solidFill>
                  <a:srgbClr val="FF0000"/>
                </a:solidFill>
                <a:latin typeface="Aharoni" panose="02010803020104030203" pitchFamily="2" charset="-79"/>
                <a:cs typeface="Aharoni" panose="02010803020104030203" pitchFamily="2" charset="-79"/>
              </a:rPr>
              <a:t>:</a:t>
            </a:r>
            <a:endParaRPr lang="en-US" dirty="0">
              <a:solidFill>
                <a:srgbClr val="FF0000"/>
              </a:solidFill>
            </a:endParaRPr>
          </a:p>
        </p:txBody>
      </p:sp>
      <p:sp>
        <p:nvSpPr>
          <p:cNvPr id="3" name="Content Placeholder 2">
            <a:extLst>
              <a:ext uri="{FF2B5EF4-FFF2-40B4-BE49-F238E27FC236}">
                <a16:creationId xmlns:a16="http://schemas.microsoft.com/office/drawing/2014/main" id="{58EC537A-905B-4036-A7AA-66D2AABC7295}"/>
              </a:ext>
            </a:extLst>
          </p:cNvPr>
          <p:cNvSpPr>
            <a:spLocks noGrp="1"/>
          </p:cNvSpPr>
          <p:nvPr>
            <p:ph idx="1"/>
          </p:nvPr>
        </p:nvSpPr>
        <p:spPr>
          <a:xfrm>
            <a:off x="2057401" y="1466850"/>
            <a:ext cx="9296399" cy="4376738"/>
          </a:xfrm>
        </p:spPr>
        <p:txBody>
          <a:bodyPr>
            <a:normAutofit lnSpcReduction="10000"/>
          </a:bodyPr>
          <a:lstStyle/>
          <a:p>
            <a:pPr marL="0" indent="0" algn="just">
              <a:lnSpc>
                <a:spcPct val="150000"/>
              </a:lnSpc>
              <a:buNone/>
            </a:pPr>
            <a:r>
              <a:rPr lang="en-US" dirty="0">
                <a:solidFill>
                  <a:srgbClr val="000000"/>
                </a:solidFill>
                <a:latin typeface="Aharoni" panose="02010803020104030203" pitchFamily="2" charset="-79"/>
                <a:cs typeface="Aharoni" panose="02010803020104030203" pitchFamily="2" charset="-79"/>
              </a:rPr>
              <a:t>T</a:t>
            </a:r>
            <a:r>
              <a:rPr lang="en-US" sz="2800" dirty="0">
                <a:solidFill>
                  <a:srgbClr val="000000"/>
                </a:solidFill>
                <a:latin typeface="Aharoni" panose="02010803020104030203" pitchFamily="2" charset="-79"/>
                <a:cs typeface="Aharoni" panose="02010803020104030203" pitchFamily="2" charset="-79"/>
              </a:rPr>
              <a:t>hey </a:t>
            </a:r>
            <a:r>
              <a:rPr lang="en-US" sz="2800" b="0" i="0" dirty="0">
                <a:solidFill>
                  <a:srgbClr val="000000"/>
                </a:solidFill>
                <a:effectLst/>
                <a:latin typeface="Aharoni" panose="02010803020104030203" pitchFamily="2" charset="-79"/>
                <a:cs typeface="Aharoni" panose="02010803020104030203" pitchFamily="2" charset="-79"/>
              </a:rPr>
              <a:t>are the most important building blocks of UML they include:</a:t>
            </a:r>
          </a:p>
          <a:p>
            <a:pPr algn="l">
              <a:lnSpc>
                <a:spcPct val="150000"/>
              </a:lnSpc>
              <a:buFont typeface="Arial" panose="020B0604020202020204" pitchFamily="34" charset="0"/>
              <a:buChar char="•"/>
            </a:pPr>
            <a:r>
              <a:rPr lang="en-US" sz="2800" b="0" i="0" dirty="0">
                <a:effectLst/>
                <a:latin typeface="Aharoni" panose="02010803020104030203" pitchFamily="2" charset="-79"/>
                <a:cs typeface="Aharoni" panose="02010803020104030203" pitchFamily="2" charset="-79"/>
              </a:rPr>
              <a:t>Structural</a:t>
            </a:r>
          </a:p>
          <a:p>
            <a:pPr algn="l">
              <a:lnSpc>
                <a:spcPct val="150000"/>
              </a:lnSpc>
              <a:buFont typeface="Arial" panose="020B0604020202020204" pitchFamily="34" charset="0"/>
              <a:buChar char="•"/>
            </a:pPr>
            <a:r>
              <a:rPr lang="en-US" sz="2800" b="0" i="0" dirty="0">
                <a:effectLst/>
                <a:latin typeface="Aharoni" panose="02010803020104030203" pitchFamily="2" charset="-79"/>
                <a:cs typeface="Aharoni" panose="02010803020104030203" pitchFamily="2" charset="-79"/>
              </a:rPr>
              <a:t>Behavioral</a:t>
            </a:r>
          </a:p>
          <a:p>
            <a:pPr algn="l">
              <a:lnSpc>
                <a:spcPct val="150000"/>
              </a:lnSpc>
              <a:buFont typeface="Arial" panose="020B0604020202020204" pitchFamily="34" charset="0"/>
              <a:buChar char="•"/>
            </a:pPr>
            <a:r>
              <a:rPr lang="en-US" sz="2800" b="0" i="0" dirty="0">
                <a:effectLst/>
                <a:latin typeface="Aharoni" panose="02010803020104030203" pitchFamily="2" charset="-79"/>
                <a:cs typeface="Aharoni" panose="02010803020104030203" pitchFamily="2" charset="-79"/>
              </a:rPr>
              <a:t>Grouping</a:t>
            </a:r>
          </a:p>
          <a:p>
            <a:pPr algn="l">
              <a:lnSpc>
                <a:spcPct val="150000"/>
              </a:lnSpc>
              <a:buFont typeface="Arial" panose="020B0604020202020204" pitchFamily="34" charset="0"/>
              <a:buChar char="•"/>
            </a:pPr>
            <a:r>
              <a:rPr lang="en-US" sz="2800" b="0" i="0" dirty="0" err="1">
                <a:effectLst/>
                <a:latin typeface="Aharoni" panose="02010803020104030203" pitchFamily="2" charset="-79"/>
                <a:cs typeface="Aharoni" panose="02010803020104030203" pitchFamily="2" charset="-79"/>
              </a:rPr>
              <a:t>Annotational</a:t>
            </a:r>
            <a:endParaRPr lang="en-US" sz="2800" b="0" i="0" dirty="0">
              <a:effectLst/>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1169819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459AA-5FB8-4E7B-84D6-B42628229E6C}"/>
              </a:ext>
            </a:extLst>
          </p:cNvPr>
          <p:cNvSpPr>
            <a:spLocks noGrp="1"/>
          </p:cNvSpPr>
          <p:nvPr>
            <p:ph type="title"/>
          </p:nvPr>
        </p:nvSpPr>
        <p:spPr>
          <a:xfrm>
            <a:off x="533400" y="65086"/>
            <a:ext cx="10515600" cy="439739"/>
          </a:xfrm>
        </p:spPr>
        <p:txBody>
          <a:bodyPr>
            <a:normAutofit fontScale="90000"/>
          </a:bodyPr>
          <a:lstStyle/>
          <a:p>
            <a:pPr algn="ctr"/>
            <a:r>
              <a:rPr lang="en-US" b="1" i="0" dirty="0">
                <a:solidFill>
                  <a:srgbClr val="FF0000"/>
                </a:solidFill>
                <a:effectLst/>
                <a:latin typeface="Arial" panose="020B0604020202020204" pitchFamily="34" charset="0"/>
              </a:rPr>
              <a:t>Structural</a:t>
            </a:r>
            <a:r>
              <a:rPr lang="en-US" b="1" i="0" dirty="0">
                <a:effectLst/>
                <a:latin typeface="Arial" panose="020B0604020202020204" pitchFamily="34" charset="0"/>
              </a:rPr>
              <a:t> </a:t>
            </a:r>
            <a:r>
              <a:rPr lang="en-US" b="1" i="0" dirty="0">
                <a:solidFill>
                  <a:srgbClr val="FF0000"/>
                </a:solidFill>
                <a:effectLst/>
                <a:latin typeface="Arial" panose="020B0604020202020204" pitchFamily="34" charset="0"/>
              </a:rPr>
              <a:t>Things</a:t>
            </a:r>
            <a:endParaRPr lang="en-US" b="1" dirty="0">
              <a:solidFill>
                <a:srgbClr val="FF0000"/>
              </a:solidFill>
            </a:endParaRPr>
          </a:p>
        </p:txBody>
      </p:sp>
      <p:sp>
        <p:nvSpPr>
          <p:cNvPr id="3" name="Content Placeholder 2">
            <a:extLst>
              <a:ext uri="{FF2B5EF4-FFF2-40B4-BE49-F238E27FC236}">
                <a16:creationId xmlns:a16="http://schemas.microsoft.com/office/drawing/2014/main" id="{FD4AFC47-BC19-4E60-9B9D-CE3D06EDA383}"/>
              </a:ext>
            </a:extLst>
          </p:cNvPr>
          <p:cNvSpPr>
            <a:spLocks noGrp="1"/>
          </p:cNvSpPr>
          <p:nvPr>
            <p:ph idx="1"/>
          </p:nvPr>
        </p:nvSpPr>
        <p:spPr>
          <a:xfrm>
            <a:off x="85724" y="504825"/>
            <a:ext cx="12106275" cy="6353175"/>
          </a:xfrm>
        </p:spPr>
        <p:txBody>
          <a:bodyPr>
            <a:normAutofit/>
          </a:bodyPr>
          <a:lstStyle/>
          <a:p>
            <a:pPr marL="0" indent="0">
              <a:buNone/>
            </a:pPr>
            <a:r>
              <a:rPr lang="en-US" sz="2400" b="0" i="0" dirty="0">
                <a:effectLst/>
                <a:latin typeface="Aharoni" panose="02010803020104030203" pitchFamily="2" charset="-79"/>
                <a:cs typeface="Aharoni" panose="02010803020104030203" pitchFamily="2" charset="-79"/>
              </a:rPr>
              <a:t>D</a:t>
            </a:r>
            <a:r>
              <a:rPr lang="en-US" sz="2400" b="0" i="0" dirty="0">
                <a:solidFill>
                  <a:srgbClr val="000000"/>
                </a:solidFill>
                <a:effectLst/>
                <a:latin typeface="Aharoni" panose="02010803020104030203" pitchFamily="2" charset="-79"/>
                <a:cs typeface="Aharoni" panose="02010803020104030203" pitchFamily="2" charset="-79"/>
              </a:rPr>
              <a:t>efine the static part of the model. Below is a brief descriptions of the structural things.</a:t>
            </a:r>
          </a:p>
          <a:p>
            <a:pPr marL="0" indent="0">
              <a:buNone/>
            </a:pPr>
            <a:r>
              <a:rPr lang="en-US" sz="2400" dirty="0">
                <a:latin typeface="Aharoni" panose="02010803020104030203" pitchFamily="2" charset="-79"/>
                <a:cs typeface="Aharoni" panose="02010803020104030203" pitchFamily="2" charset="-79"/>
              </a:rPr>
              <a:t>Class:</a:t>
            </a:r>
            <a:r>
              <a:rPr lang="en-US" sz="2400" b="0" i="0" dirty="0">
                <a:solidFill>
                  <a:srgbClr val="000000"/>
                </a:solidFill>
                <a:effectLst/>
                <a:latin typeface="Aharoni" panose="02010803020104030203" pitchFamily="2" charset="-79"/>
                <a:cs typeface="Aharoni" panose="02010803020104030203" pitchFamily="2" charset="-79"/>
              </a:rPr>
              <a:t> Class represents a set of objects having similar responsibilities.</a:t>
            </a:r>
          </a:p>
          <a:p>
            <a:pPr marL="0" indent="0">
              <a:buNone/>
            </a:pPr>
            <a:endParaRPr lang="en-US" sz="2400" dirty="0">
              <a:solidFill>
                <a:srgbClr val="000000"/>
              </a:solidFill>
              <a:latin typeface="Aharoni" panose="02010803020104030203" pitchFamily="2" charset="-79"/>
              <a:cs typeface="Aharoni" panose="02010803020104030203" pitchFamily="2" charset="-79"/>
            </a:endParaRPr>
          </a:p>
          <a:p>
            <a:pPr marL="0" indent="0">
              <a:buNone/>
            </a:pPr>
            <a:endParaRPr lang="en-US" sz="2400" b="0" i="0" dirty="0">
              <a:solidFill>
                <a:srgbClr val="000000"/>
              </a:solidFill>
              <a:effectLst/>
              <a:latin typeface="Aharoni" panose="02010803020104030203" pitchFamily="2" charset="-79"/>
              <a:cs typeface="Aharoni" panose="02010803020104030203" pitchFamily="2" charset="-79"/>
            </a:endParaRPr>
          </a:p>
          <a:p>
            <a:pPr marL="0" indent="0">
              <a:buNone/>
            </a:pPr>
            <a:endParaRPr lang="en-US" sz="2400" b="0" i="0" dirty="0">
              <a:effectLst/>
              <a:latin typeface="Aharoni" panose="02010803020104030203" pitchFamily="2" charset="-79"/>
              <a:cs typeface="Aharoni" panose="02010803020104030203" pitchFamily="2" charset="-79"/>
            </a:endParaRPr>
          </a:p>
          <a:p>
            <a:pPr marL="0" indent="0">
              <a:buNone/>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Interface:</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Interface defines a set of operations, which specify the responsibility of a class.</a:t>
            </a:r>
          </a:p>
          <a:p>
            <a:pPr marL="0" indent="0">
              <a:buNone/>
            </a:pP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Collaboration: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Collaboration defines an interaction between elements.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p:txBody>
      </p:sp>
      <p:graphicFrame>
        <p:nvGraphicFramePr>
          <p:cNvPr id="6" name="Table 6">
            <a:extLst>
              <a:ext uri="{FF2B5EF4-FFF2-40B4-BE49-F238E27FC236}">
                <a16:creationId xmlns:a16="http://schemas.microsoft.com/office/drawing/2014/main" id="{CE36B3EB-CA63-4CE2-B8D3-954AD2C1D4F1}"/>
              </a:ext>
            </a:extLst>
          </p:cNvPr>
          <p:cNvGraphicFramePr>
            <a:graphicFrameLocks noGrp="1"/>
          </p:cNvGraphicFramePr>
          <p:nvPr>
            <p:extLst>
              <p:ext uri="{D42A27DB-BD31-4B8C-83A1-F6EECF244321}">
                <p14:modId xmlns:p14="http://schemas.microsoft.com/office/powerpoint/2010/main" val="1178908079"/>
              </p:ext>
            </p:extLst>
          </p:nvPr>
        </p:nvGraphicFramePr>
        <p:xfrm>
          <a:off x="3609340" y="1754396"/>
          <a:ext cx="1292225" cy="1320590"/>
        </p:xfrm>
        <a:graphic>
          <a:graphicData uri="http://schemas.openxmlformats.org/drawingml/2006/table">
            <a:tbl>
              <a:tblPr firstRow="1" bandRow="1">
                <a:tableStyleId>{BDBED569-4797-4DF1-A0F4-6AAB3CD982D8}</a:tableStyleId>
              </a:tblPr>
              <a:tblGrid>
                <a:gridCol w="1292225">
                  <a:extLst>
                    <a:ext uri="{9D8B030D-6E8A-4147-A177-3AD203B41FA5}">
                      <a16:colId xmlns:a16="http://schemas.microsoft.com/office/drawing/2014/main" val="2517905075"/>
                    </a:ext>
                  </a:extLst>
                </a:gridCol>
              </a:tblGrid>
              <a:tr h="467912">
                <a:tc>
                  <a:txBody>
                    <a:bodyPr/>
                    <a:lstStyle/>
                    <a:p>
                      <a:pPr algn="ctr"/>
                      <a:r>
                        <a:rPr lang="en-US" dirty="0"/>
                        <a:t>Class </a:t>
                      </a:r>
                    </a:p>
                  </a:txBody>
                  <a:tcPr/>
                </a:tc>
                <a:extLst>
                  <a:ext uri="{0D108BD9-81ED-4DB2-BD59-A6C34878D82A}">
                    <a16:rowId xmlns:a16="http://schemas.microsoft.com/office/drawing/2014/main" val="3677090675"/>
                  </a:ext>
                </a:extLst>
              </a:tr>
              <a:tr h="467912">
                <a:tc>
                  <a:txBody>
                    <a:bodyPr/>
                    <a:lstStyle/>
                    <a:p>
                      <a:pPr algn="ctr"/>
                      <a:r>
                        <a:rPr lang="en-US" dirty="0"/>
                        <a:t>Attributes </a:t>
                      </a:r>
                    </a:p>
                  </a:txBody>
                  <a:tcPr/>
                </a:tc>
                <a:extLst>
                  <a:ext uri="{0D108BD9-81ED-4DB2-BD59-A6C34878D82A}">
                    <a16:rowId xmlns:a16="http://schemas.microsoft.com/office/drawing/2014/main" val="3661624502"/>
                  </a:ext>
                </a:extLst>
              </a:tr>
              <a:tr h="384766">
                <a:tc>
                  <a:txBody>
                    <a:bodyPr/>
                    <a:lstStyle/>
                    <a:p>
                      <a:pPr algn="ctr"/>
                      <a:r>
                        <a:rPr lang="en-US" dirty="0"/>
                        <a:t>Operations </a:t>
                      </a:r>
                    </a:p>
                  </a:txBody>
                  <a:tcPr/>
                </a:tc>
                <a:extLst>
                  <a:ext uri="{0D108BD9-81ED-4DB2-BD59-A6C34878D82A}">
                    <a16:rowId xmlns:a16="http://schemas.microsoft.com/office/drawing/2014/main" val="614865739"/>
                  </a:ext>
                </a:extLst>
              </a:tr>
            </a:tbl>
          </a:graphicData>
        </a:graphic>
      </p:graphicFrame>
      <p:graphicFrame>
        <p:nvGraphicFramePr>
          <p:cNvPr id="10" name="Table 10">
            <a:extLst>
              <a:ext uri="{FF2B5EF4-FFF2-40B4-BE49-F238E27FC236}">
                <a16:creationId xmlns:a16="http://schemas.microsoft.com/office/drawing/2014/main" id="{F09CA2EE-6FDF-4C7B-BAA6-11A2043214D6}"/>
              </a:ext>
            </a:extLst>
          </p:cNvPr>
          <p:cNvGraphicFramePr>
            <a:graphicFrameLocks noGrp="1"/>
          </p:cNvGraphicFramePr>
          <p:nvPr>
            <p:extLst>
              <p:ext uri="{D42A27DB-BD31-4B8C-83A1-F6EECF244321}">
                <p14:modId xmlns:p14="http://schemas.microsoft.com/office/powerpoint/2010/main" val="3748835763"/>
              </p:ext>
            </p:extLst>
          </p:nvPr>
        </p:nvGraphicFramePr>
        <p:xfrm>
          <a:off x="3593147" y="3783015"/>
          <a:ext cx="1292225" cy="918636"/>
        </p:xfrm>
        <a:graphic>
          <a:graphicData uri="http://schemas.openxmlformats.org/drawingml/2006/table">
            <a:tbl>
              <a:tblPr firstRow="1" bandRow="1">
                <a:tableStyleId>{BDBED569-4797-4DF1-A0F4-6AAB3CD982D8}</a:tableStyleId>
              </a:tblPr>
              <a:tblGrid>
                <a:gridCol w="1292225">
                  <a:extLst>
                    <a:ext uri="{9D8B030D-6E8A-4147-A177-3AD203B41FA5}">
                      <a16:colId xmlns:a16="http://schemas.microsoft.com/office/drawing/2014/main" val="3199657242"/>
                    </a:ext>
                  </a:extLst>
                </a:gridCol>
              </a:tblGrid>
              <a:tr h="459318">
                <a:tc>
                  <a:txBody>
                    <a:bodyPr/>
                    <a:lstStyle/>
                    <a:p>
                      <a:r>
                        <a:rPr lang="en-US" dirty="0"/>
                        <a:t>Interface</a:t>
                      </a:r>
                    </a:p>
                  </a:txBody>
                  <a:tcPr/>
                </a:tc>
                <a:extLst>
                  <a:ext uri="{0D108BD9-81ED-4DB2-BD59-A6C34878D82A}">
                    <a16:rowId xmlns:a16="http://schemas.microsoft.com/office/drawing/2014/main" val="575005715"/>
                  </a:ext>
                </a:extLst>
              </a:tr>
              <a:tr h="459318">
                <a:tc>
                  <a:txBody>
                    <a:bodyPr/>
                    <a:lstStyle/>
                    <a:p>
                      <a:endParaRPr lang="en-US" dirty="0"/>
                    </a:p>
                  </a:txBody>
                  <a:tcPr/>
                </a:tc>
                <a:extLst>
                  <a:ext uri="{0D108BD9-81ED-4DB2-BD59-A6C34878D82A}">
                    <a16:rowId xmlns:a16="http://schemas.microsoft.com/office/drawing/2014/main" val="1498083302"/>
                  </a:ext>
                </a:extLst>
              </a:tr>
            </a:tbl>
          </a:graphicData>
        </a:graphic>
      </p:graphicFrame>
      <p:pic>
        <p:nvPicPr>
          <p:cNvPr id="13" name="Picture 12" descr="Collaboration">
            <a:extLst>
              <a:ext uri="{FF2B5EF4-FFF2-40B4-BE49-F238E27FC236}">
                <a16:creationId xmlns:a16="http://schemas.microsoft.com/office/drawing/2014/main" id="{967AA7BE-07B2-4EB0-BF55-C60741C7A53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722687" y="5547370"/>
            <a:ext cx="711200" cy="1211786"/>
          </a:xfrm>
          <a:prstGeom prst="rect">
            <a:avLst/>
          </a:prstGeom>
          <a:noFill/>
          <a:ln>
            <a:noFill/>
          </a:ln>
        </p:spPr>
      </p:pic>
    </p:spTree>
    <p:extLst>
      <p:ext uri="{BB962C8B-B14F-4D97-AF65-F5344CB8AC3E}">
        <p14:creationId xmlns:p14="http://schemas.microsoft.com/office/powerpoint/2010/main" val="38570645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2926651-CD46-4D5F-BA88-AD5D959C6E43}"/>
              </a:ext>
            </a:extLst>
          </p:cNvPr>
          <p:cNvSpPr>
            <a:spLocks noGrp="1"/>
          </p:cNvSpPr>
          <p:nvPr>
            <p:ph idx="1"/>
          </p:nvPr>
        </p:nvSpPr>
        <p:spPr>
          <a:xfrm>
            <a:off x="406400" y="589280"/>
            <a:ext cx="11165840" cy="5862320"/>
          </a:xfrm>
        </p:spPr>
        <p:txBody>
          <a:bodyPr>
            <a:normAutofit/>
          </a:bodyPr>
          <a:lstStyle/>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Use case −Use case represents a set of actions performed by a system for a specific goal.</a:t>
            </a:r>
          </a:p>
          <a:p>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a:p>
            <a:pPr marL="0" indent="0">
              <a:buNone/>
            </a:pPr>
            <a:endPar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Component −Component describes the physical part of a system</a:t>
            </a: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Node − A node can be defined as a physical element that exists at run time.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sp>
        <p:nvSpPr>
          <p:cNvPr id="7" name="Oval 6">
            <a:extLst>
              <a:ext uri="{FF2B5EF4-FFF2-40B4-BE49-F238E27FC236}">
                <a16:creationId xmlns:a16="http://schemas.microsoft.com/office/drawing/2014/main" id="{CB7CE75F-1C69-49F6-A1A9-09DBD1E827A6}"/>
              </a:ext>
            </a:extLst>
          </p:cNvPr>
          <p:cNvSpPr/>
          <p:nvPr/>
        </p:nvSpPr>
        <p:spPr>
          <a:xfrm>
            <a:off x="3448685" y="1217290"/>
            <a:ext cx="2886075" cy="885825"/>
          </a:xfrm>
          <a:prstGeom prst="ellipse">
            <a:avLst/>
          </a:prstGeom>
          <a:ln w="41275"/>
        </p:spPr>
        <p:style>
          <a:lnRef idx="2">
            <a:schemeClr val="dk1"/>
          </a:lnRef>
          <a:fillRef idx="1">
            <a:schemeClr val="lt1"/>
          </a:fillRef>
          <a:effectRef idx="0">
            <a:schemeClr val="dk1"/>
          </a:effectRef>
          <a:fontRef idx="minor">
            <a:schemeClr val="dk1"/>
          </a:fontRef>
        </p:style>
        <p:txBody>
          <a:bodyPr rtlCol="0" anchor="ctr"/>
          <a:lstStyle/>
          <a:p>
            <a:pPr algn="ctr"/>
            <a:r>
              <a:rPr lang="en-US" sz="2000" dirty="0">
                <a:cs typeface="Aharoni" panose="02010803020104030203" pitchFamily="2" charset="-79"/>
              </a:rPr>
              <a:t>Use Case</a:t>
            </a:r>
          </a:p>
        </p:txBody>
      </p:sp>
      <p:pic>
        <p:nvPicPr>
          <p:cNvPr id="20" name="Picture 19" descr="Component">
            <a:extLst>
              <a:ext uri="{FF2B5EF4-FFF2-40B4-BE49-F238E27FC236}">
                <a16:creationId xmlns:a16="http://schemas.microsoft.com/office/drawing/2014/main" id="{1827EF91-A855-44C4-AA63-6740C5993EE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557267" y="3399630"/>
            <a:ext cx="2019300" cy="885825"/>
          </a:xfrm>
          <a:prstGeom prst="rect">
            <a:avLst/>
          </a:prstGeom>
          <a:noFill/>
          <a:ln>
            <a:noFill/>
          </a:ln>
        </p:spPr>
      </p:pic>
      <p:pic>
        <p:nvPicPr>
          <p:cNvPr id="21" name="Picture 20" descr="Node">
            <a:extLst>
              <a:ext uri="{FF2B5EF4-FFF2-40B4-BE49-F238E27FC236}">
                <a16:creationId xmlns:a16="http://schemas.microsoft.com/office/drawing/2014/main" id="{E525ADDE-D299-41AF-ABEE-B2D5BBBB4CD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904136" y="5144768"/>
            <a:ext cx="1325563" cy="1123952"/>
          </a:xfrm>
          <a:prstGeom prst="rect">
            <a:avLst/>
          </a:prstGeom>
          <a:noFill/>
          <a:ln>
            <a:noFill/>
          </a:ln>
        </p:spPr>
      </p:pic>
    </p:spTree>
    <p:extLst>
      <p:ext uri="{BB962C8B-B14F-4D97-AF65-F5344CB8AC3E}">
        <p14:creationId xmlns:p14="http://schemas.microsoft.com/office/powerpoint/2010/main" val="3124314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2D2B7-EF4F-40CC-A301-5ABCEC41F596}"/>
              </a:ext>
            </a:extLst>
          </p:cNvPr>
          <p:cNvSpPr>
            <a:spLocks noGrp="1"/>
          </p:cNvSpPr>
          <p:nvPr>
            <p:ph type="title"/>
          </p:nvPr>
        </p:nvSpPr>
        <p:spPr>
          <a:xfrm>
            <a:off x="342900" y="1"/>
            <a:ext cx="11010900" cy="681036"/>
          </a:xfrm>
        </p:spPr>
        <p:txBody>
          <a:bodyPr>
            <a:normAutofit fontScale="90000"/>
          </a:bodyPr>
          <a:lstStyle/>
          <a:p>
            <a:pPr algn="ctr"/>
            <a:r>
              <a:rPr lang="en-US" sz="44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 behavioral thing</a:t>
            </a:r>
            <a:r>
              <a:rPr lang="en-US" sz="4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 </a:t>
            </a: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C35E8E1-478C-48E5-ABC3-96DC61049DF9}"/>
              </a:ext>
            </a:extLst>
          </p:cNvPr>
          <p:cNvSpPr>
            <a:spLocks noGrp="1"/>
          </p:cNvSpPr>
          <p:nvPr>
            <p:ph idx="1"/>
          </p:nvPr>
        </p:nvSpPr>
        <p:spPr>
          <a:xfrm>
            <a:off x="1790700" y="1066800"/>
            <a:ext cx="9570720" cy="4511038"/>
          </a:xfrm>
        </p:spPr>
        <p:txBody>
          <a:bodyPr>
            <a:normAutofit/>
          </a:bodyPr>
          <a:lstStyle/>
          <a:p>
            <a:pPr marL="30480" marR="30480" algn="just">
              <a:lnSpc>
                <a:spcPct val="107000"/>
              </a:lnSpc>
              <a:spcBef>
                <a:spcPts val="600"/>
              </a:spcBef>
              <a:spcAft>
                <a:spcPts val="720"/>
              </a:spcAf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behavioral thing</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consists of the dynamic parts of UML models. Following are the behavioral things: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07000"/>
              </a:lnSpc>
              <a:spcBef>
                <a:spcPts val="600"/>
              </a:spcBef>
              <a:spcAft>
                <a:spcPts val="720"/>
              </a:spcAf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Interaction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Interaction is defined as a behavior that consists of a group of messages exchanged among elements to accomplish a specific task.</a:t>
            </a:r>
            <a:endParaRPr lang="en-US" sz="2400" dirty="0">
              <a:latin typeface="Aharoni" panose="02010803020104030203" pitchFamily="2" charset="-79"/>
              <a:cs typeface="Aharoni" panose="02010803020104030203" pitchFamily="2" charset="-79"/>
            </a:endParaRPr>
          </a:p>
          <a:p>
            <a:pPr marL="0" indent="0">
              <a:buNone/>
            </a:pPr>
            <a:endParaRPr lang="en-US" sz="2400" dirty="0">
              <a:solidFill>
                <a:srgbClr val="000000"/>
              </a:solidFill>
              <a:latin typeface="Aharoni" panose="02010803020104030203" pitchFamily="2" charset="-79"/>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p:txBody>
      </p:sp>
      <p:pic>
        <p:nvPicPr>
          <p:cNvPr id="7" name="Picture 6" descr="Interaction">
            <a:extLst>
              <a:ext uri="{FF2B5EF4-FFF2-40B4-BE49-F238E27FC236}">
                <a16:creationId xmlns:a16="http://schemas.microsoft.com/office/drawing/2014/main" id="{8469E8F3-84AA-48CE-A181-2FB2C3926BA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189730" y="3846830"/>
            <a:ext cx="1314450" cy="571500"/>
          </a:xfrm>
          <a:prstGeom prst="rect">
            <a:avLst/>
          </a:prstGeom>
          <a:noFill/>
          <a:ln>
            <a:noFill/>
          </a:ln>
        </p:spPr>
      </p:pic>
    </p:spTree>
    <p:extLst>
      <p:ext uri="{BB962C8B-B14F-4D97-AF65-F5344CB8AC3E}">
        <p14:creationId xmlns:p14="http://schemas.microsoft.com/office/powerpoint/2010/main" val="22158920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281CB-4698-4AAA-BA05-9C1F034FEE1C}"/>
              </a:ext>
            </a:extLst>
          </p:cNvPr>
          <p:cNvSpPr>
            <a:spLocks noGrp="1"/>
          </p:cNvSpPr>
          <p:nvPr>
            <p:ph type="title"/>
          </p:nvPr>
        </p:nvSpPr>
        <p:spPr>
          <a:xfrm>
            <a:off x="838200" y="365126"/>
            <a:ext cx="10515600" cy="836612"/>
          </a:xfrm>
        </p:spPr>
        <p:txBody>
          <a:bodyPr/>
          <a:lstStyle/>
          <a:p>
            <a:r>
              <a:rPr lang="en-US" b="1" dirty="0">
                <a:solidFill>
                  <a:srgbClr val="FF0000"/>
                </a:solidFill>
              </a:rPr>
              <a:t>Cont</a:t>
            </a:r>
            <a:r>
              <a:rPr lang="en-US" dirty="0"/>
              <a:t>. </a:t>
            </a:r>
          </a:p>
        </p:txBody>
      </p:sp>
      <p:sp>
        <p:nvSpPr>
          <p:cNvPr id="3" name="Content Placeholder 2">
            <a:extLst>
              <a:ext uri="{FF2B5EF4-FFF2-40B4-BE49-F238E27FC236}">
                <a16:creationId xmlns:a16="http://schemas.microsoft.com/office/drawing/2014/main" id="{0424A9BF-D0D6-4EFB-8B6A-83ECD0C225DF}"/>
              </a:ext>
            </a:extLst>
          </p:cNvPr>
          <p:cNvSpPr>
            <a:spLocks noGrp="1"/>
          </p:cNvSpPr>
          <p:nvPr>
            <p:ph idx="1"/>
          </p:nvPr>
        </p:nvSpPr>
        <p:spPr>
          <a:xfrm>
            <a:off x="838200" y="1304925"/>
            <a:ext cx="10515600" cy="4872038"/>
          </a:xfrm>
        </p:spPr>
        <p:txBody>
          <a:bodyPr/>
          <a:lstStyle/>
          <a:p>
            <a:pPr marL="0" indent="0" algn="just">
              <a:lnSpc>
                <a:spcPct val="150000"/>
              </a:lnSpc>
              <a:buNone/>
            </a:pPr>
            <a:r>
              <a:rPr lang="en-US" sz="2800" b="1" i="0" dirty="0">
                <a:solidFill>
                  <a:srgbClr val="000000"/>
                </a:solidFill>
                <a:effectLst/>
                <a:latin typeface="Aharoni" panose="02010803020104030203" pitchFamily="2" charset="-79"/>
                <a:cs typeface="Aharoni" panose="02010803020104030203" pitchFamily="2" charset="-79"/>
              </a:rPr>
              <a:t>State machine −</a:t>
            </a:r>
            <a:r>
              <a:rPr lang="en-US" sz="2800" b="0" i="0" dirty="0">
                <a:solidFill>
                  <a:srgbClr val="000000"/>
                </a:solidFill>
                <a:effectLst/>
                <a:latin typeface="Aharoni" panose="02010803020104030203" pitchFamily="2" charset="-79"/>
                <a:cs typeface="Aharoni" panose="02010803020104030203" pitchFamily="2" charset="-79"/>
              </a:rPr>
              <a:t> State machine is useful when the state of an object in its life cycle is important. It defines the sequence of states an object goes through in response to events. Events are external factors responsible for state change</a:t>
            </a:r>
          </a:p>
          <a:p>
            <a:pPr marL="0" indent="0" algn="just">
              <a:lnSpc>
                <a:spcPct val="150000"/>
              </a:lnSpc>
              <a:buNone/>
            </a:pPr>
            <a:endParaRPr lang="en-US" dirty="0">
              <a:solidFill>
                <a:srgbClr val="000000"/>
              </a:solidFill>
              <a:latin typeface="Aharoni" panose="02010803020104030203" pitchFamily="2" charset="-79"/>
              <a:cs typeface="Aharoni" panose="02010803020104030203" pitchFamily="2" charset="-79"/>
            </a:endParaRPr>
          </a:p>
          <a:p>
            <a:pPr marL="0" indent="0" algn="just">
              <a:lnSpc>
                <a:spcPct val="150000"/>
              </a:lnSpc>
              <a:buNone/>
            </a:pPr>
            <a:endParaRPr lang="en-US" sz="2800" b="0" i="0" dirty="0">
              <a:solidFill>
                <a:srgbClr val="000000"/>
              </a:solidFill>
              <a:effectLst/>
              <a:latin typeface="Aharoni" panose="02010803020104030203" pitchFamily="2" charset="-79"/>
              <a:cs typeface="Aharoni" panose="02010803020104030203" pitchFamily="2" charset="-79"/>
            </a:endParaRPr>
          </a:p>
          <a:p>
            <a:pPr marL="0" indent="0" algn="just">
              <a:lnSpc>
                <a:spcPct val="150000"/>
              </a:lnSpc>
              <a:buNone/>
            </a:pPr>
            <a:endParaRPr lang="en-US" sz="2800" dirty="0">
              <a:solidFill>
                <a:srgbClr val="000000"/>
              </a:solidFill>
              <a:latin typeface="Aharoni" panose="02010803020104030203" pitchFamily="2" charset="-79"/>
              <a:cs typeface="Aharoni" panose="02010803020104030203" pitchFamily="2" charset="-79"/>
            </a:endParaRPr>
          </a:p>
          <a:p>
            <a:pPr algn="just">
              <a:lnSpc>
                <a:spcPct val="150000"/>
              </a:lnSpc>
            </a:pPr>
            <a:endParaRPr lang="en-US" dirty="0"/>
          </a:p>
        </p:txBody>
      </p:sp>
      <p:sp>
        <p:nvSpPr>
          <p:cNvPr id="4" name="Rectangle: Rounded Corners 3">
            <a:extLst>
              <a:ext uri="{FF2B5EF4-FFF2-40B4-BE49-F238E27FC236}">
                <a16:creationId xmlns:a16="http://schemas.microsoft.com/office/drawing/2014/main" id="{0E8483B2-586B-4F49-917B-EB9803824B2D}"/>
              </a:ext>
            </a:extLst>
          </p:cNvPr>
          <p:cNvSpPr/>
          <p:nvPr/>
        </p:nvSpPr>
        <p:spPr>
          <a:xfrm>
            <a:off x="2647950" y="4638675"/>
            <a:ext cx="2628900" cy="914400"/>
          </a:xfrm>
          <a:prstGeom prst="roundRect">
            <a:avLst/>
          </a:prstGeom>
          <a:ln w="34925"/>
        </p:spPr>
        <p:style>
          <a:lnRef idx="2">
            <a:schemeClr val="dk1"/>
          </a:lnRef>
          <a:fillRef idx="1">
            <a:schemeClr val="lt1"/>
          </a:fillRef>
          <a:effectRef idx="0">
            <a:schemeClr val="dk1"/>
          </a:effectRef>
          <a:fontRef idx="minor">
            <a:schemeClr val="dk1"/>
          </a:fontRef>
        </p:style>
        <p:txBody>
          <a:bodyPr rtlCol="0" anchor="ctr"/>
          <a:lstStyle/>
          <a:p>
            <a:pPr algn="ctr"/>
            <a:r>
              <a:rPr lang="en-US" dirty="0"/>
              <a:t>State</a:t>
            </a:r>
          </a:p>
        </p:txBody>
      </p:sp>
    </p:spTree>
    <p:extLst>
      <p:ext uri="{BB962C8B-B14F-4D97-AF65-F5344CB8AC3E}">
        <p14:creationId xmlns:p14="http://schemas.microsoft.com/office/powerpoint/2010/main" val="1028402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3AFD8-2628-499A-9F8B-11AA575EAF8F}"/>
              </a:ext>
            </a:extLst>
          </p:cNvPr>
          <p:cNvSpPr>
            <a:spLocks noGrp="1"/>
          </p:cNvSpPr>
          <p:nvPr>
            <p:ph type="title"/>
          </p:nvPr>
        </p:nvSpPr>
        <p:spPr>
          <a:xfrm>
            <a:off x="2447925" y="727075"/>
            <a:ext cx="6419850" cy="448470"/>
          </a:xfrm>
        </p:spPr>
        <p:txBody>
          <a:bodyPr>
            <a:normAutofit fontScale="90000"/>
          </a:bodyPr>
          <a:lstStyle/>
          <a:p>
            <a:pPr algn="ctr"/>
            <a:br>
              <a:rPr lang="en-US" b="0" i="0" dirty="0">
                <a:effectLst/>
                <a:latin typeface="Aharoni" panose="02010803020104030203" pitchFamily="2" charset="-79"/>
                <a:cs typeface="Aharoni" panose="02010803020104030203" pitchFamily="2" charset="-79"/>
              </a:rPr>
            </a:br>
            <a:r>
              <a:rPr lang="en-US" b="0" i="0" dirty="0">
                <a:solidFill>
                  <a:srgbClr val="FF0000"/>
                </a:solidFill>
                <a:effectLst/>
                <a:latin typeface="Aharoni" panose="02010803020104030203" pitchFamily="2" charset="-79"/>
                <a:cs typeface="Aharoni" panose="02010803020104030203" pitchFamily="2" charset="-79"/>
              </a:rPr>
              <a:t>Grouping Things</a:t>
            </a:r>
            <a:br>
              <a:rPr lang="en-US" b="0" i="0" dirty="0">
                <a:effectLst/>
                <a:latin typeface="Aharoni" panose="02010803020104030203" pitchFamily="2" charset="-79"/>
                <a:cs typeface="Aharoni" panose="02010803020104030203" pitchFamily="2" charset="-79"/>
              </a:rPr>
            </a:br>
            <a:endParaRPr lang="en-US"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957CF7DA-2965-4339-B69F-7702C769F407}"/>
              </a:ext>
            </a:extLst>
          </p:cNvPr>
          <p:cNvSpPr>
            <a:spLocks noGrp="1"/>
          </p:cNvSpPr>
          <p:nvPr>
            <p:ph idx="1"/>
          </p:nvPr>
        </p:nvSpPr>
        <p:spPr>
          <a:xfrm>
            <a:off x="942975" y="1485900"/>
            <a:ext cx="10125075" cy="4419600"/>
          </a:xfrm>
        </p:spPr>
        <p:txBody>
          <a:bodyPr/>
          <a:lstStyle/>
          <a:p>
            <a:pPr algn="just"/>
            <a:r>
              <a:rPr lang="en-US" b="1" i="0" dirty="0">
                <a:solidFill>
                  <a:srgbClr val="000000"/>
                </a:solidFill>
                <a:effectLst/>
                <a:latin typeface="Aharoni" panose="02010803020104030203" pitchFamily="2" charset="-79"/>
                <a:cs typeface="Aharoni" panose="02010803020104030203" pitchFamily="2" charset="-79"/>
              </a:rPr>
              <a:t>Grouping things</a:t>
            </a:r>
            <a:r>
              <a:rPr lang="en-US" b="0" i="0" dirty="0">
                <a:solidFill>
                  <a:srgbClr val="000000"/>
                </a:solidFill>
                <a:effectLst/>
                <a:latin typeface="Aharoni" panose="02010803020104030203" pitchFamily="2" charset="-79"/>
                <a:cs typeface="Aharoni" panose="02010803020104030203" pitchFamily="2" charset="-79"/>
              </a:rPr>
              <a:t> can be defined as a mechanism to group elements of a UML model together. There is only one grouping thing available −</a:t>
            </a:r>
          </a:p>
          <a:p>
            <a:pPr algn="just"/>
            <a:r>
              <a:rPr lang="en-US" b="1" i="0" dirty="0">
                <a:solidFill>
                  <a:srgbClr val="000000"/>
                </a:solidFill>
                <a:effectLst/>
                <a:latin typeface="Aharoni" panose="02010803020104030203" pitchFamily="2" charset="-79"/>
                <a:cs typeface="Aharoni" panose="02010803020104030203" pitchFamily="2" charset="-79"/>
              </a:rPr>
              <a:t>Package −</a:t>
            </a:r>
            <a:r>
              <a:rPr lang="en-US" b="0" i="0" dirty="0">
                <a:solidFill>
                  <a:srgbClr val="000000"/>
                </a:solidFill>
                <a:effectLst/>
                <a:latin typeface="Aharoni" panose="02010803020104030203" pitchFamily="2" charset="-79"/>
                <a:cs typeface="Aharoni" panose="02010803020104030203" pitchFamily="2" charset="-79"/>
              </a:rPr>
              <a:t> Package is the only one grouping thing available for gathering structural and behavioral things.</a:t>
            </a:r>
          </a:p>
          <a:p>
            <a:pPr marL="0" indent="0">
              <a:buNone/>
            </a:pPr>
            <a:endParaRPr lang="en-US" dirty="0">
              <a:solidFill>
                <a:srgbClr val="000000"/>
              </a:solidFill>
              <a:latin typeface="Aharoni" panose="02010803020104030203" pitchFamily="2" charset="-79"/>
              <a:cs typeface="Aharoni" panose="02010803020104030203" pitchFamily="2" charset="-79"/>
            </a:endParaRPr>
          </a:p>
          <a:p>
            <a:pPr marL="0" indent="0">
              <a:buNone/>
            </a:pPr>
            <a:endParaRPr lang="en-US" dirty="0">
              <a:solidFill>
                <a:srgbClr val="000000"/>
              </a:solidFill>
              <a:latin typeface="Aharoni" panose="02010803020104030203" pitchFamily="2" charset="-79"/>
              <a:cs typeface="Aharoni" panose="02010803020104030203" pitchFamily="2" charset="-79"/>
            </a:endParaRPr>
          </a:p>
          <a:p>
            <a:pPr marL="0" indent="0">
              <a:buNone/>
            </a:pPr>
            <a:endParaRPr lang="en-US" dirty="0">
              <a:latin typeface="Aharoni" panose="02010803020104030203" pitchFamily="2" charset="-79"/>
              <a:cs typeface="Aharoni" panose="02010803020104030203" pitchFamily="2" charset="-79"/>
            </a:endParaRPr>
          </a:p>
        </p:txBody>
      </p:sp>
      <p:pic>
        <p:nvPicPr>
          <p:cNvPr id="6" name="Picture 5" descr="Package">
            <a:extLst>
              <a:ext uri="{FF2B5EF4-FFF2-40B4-BE49-F238E27FC236}">
                <a16:creationId xmlns:a16="http://schemas.microsoft.com/office/drawing/2014/main" id="{7E6CA6CB-2B90-402E-B514-7097F40C95C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462780" y="4049395"/>
            <a:ext cx="1028700" cy="711200"/>
          </a:xfrm>
          <a:prstGeom prst="rect">
            <a:avLst/>
          </a:prstGeom>
          <a:noFill/>
          <a:ln>
            <a:noFill/>
          </a:ln>
        </p:spPr>
      </p:pic>
    </p:spTree>
    <p:extLst>
      <p:ext uri="{BB962C8B-B14F-4D97-AF65-F5344CB8AC3E}">
        <p14:creationId xmlns:p14="http://schemas.microsoft.com/office/powerpoint/2010/main" val="30808868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0BC20-E0E0-4697-9F6E-8B97E470F6E9}"/>
              </a:ext>
            </a:extLst>
          </p:cNvPr>
          <p:cNvSpPr>
            <a:spLocks noGrp="1"/>
          </p:cNvSpPr>
          <p:nvPr>
            <p:ph type="title"/>
          </p:nvPr>
        </p:nvSpPr>
        <p:spPr>
          <a:xfrm>
            <a:off x="3248024" y="466725"/>
            <a:ext cx="5905501" cy="796925"/>
          </a:xfrm>
        </p:spPr>
        <p:txBody>
          <a:bodyPr/>
          <a:lstStyle/>
          <a:p>
            <a:r>
              <a:rPr lang="en-US" sz="4400" b="1" dirty="0" err="1">
                <a:solidFill>
                  <a:srgbClr val="FF0000"/>
                </a:solidFill>
                <a:effectLst/>
                <a:latin typeface="Arial" panose="020B0604020202020204" pitchFamily="34" charset="0"/>
                <a:ea typeface="Times New Roman" panose="02020603050405020304" pitchFamily="18" charset="0"/>
              </a:rPr>
              <a:t>Annotational</a:t>
            </a:r>
            <a:r>
              <a:rPr lang="en-US" sz="4400" b="1" dirty="0">
                <a:solidFill>
                  <a:srgbClr val="FF0000"/>
                </a:solidFill>
                <a:effectLst/>
                <a:latin typeface="Arial" panose="020B0604020202020204" pitchFamily="34" charset="0"/>
                <a:ea typeface="Times New Roman" panose="02020603050405020304" pitchFamily="18" charset="0"/>
              </a:rPr>
              <a:t> things</a:t>
            </a:r>
            <a:r>
              <a:rPr lang="en-US" sz="4400" dirty="0">
                <a:solidFill>
                  <a:srgbClr val="FF0000"/>
                </a:solidFill>
                <a:effectLst/>
                <a:latin typeface="Arial" panose="020B0604020202020204" pitchFamily="34" charset="0"/>
                <a:ea typeface="Times New Roman" panose="02020603050405020304" pitchFamily="18" charset="0"/>
              </a:rPr>
              <a:t> </a:t>
            </a:r>
            <a:endParaRPr lang="en-US" dirty="0">
              <a:solidFill>
                <a:srgbClr val="FF0000"/>
              </a:solidFill>
            </a:endParaRPr>
          </a:p>
        </p:txBody>
      </p:sp>
      <p:sp>
        <p:nvSpPr>
          <p:cNvPr id="3" name="Content Placeholder 2">
            <a:extLst>
              <a:ext uri="{FF2B5EF4-FFF2-40B4-BE49-F238E27FC236}">
                <a16:creationId xmlns:a16="http://schemas.microsoft.com/office/drawing/2014/main" id="{A3FAE45E-60FF-4830-9CA2-FC56CAF6EF3F}"/>
              </a:ext>
            </a:extLst>
          </p:cNvPr>
          <p:cNvSpPr>
            <a:spLocks noGrp="1"/>
          </p:cNvSpPr>
          <p:nvPr>
            <p:ph idx="1"/>
          </p:nvPr>
        </p:nvSpPr>
        <p:spPr>
          <a:xfrm>
            <a:off x="909320" y="1320877"/>
            <a:ext cx="9982200" cy="4403725"/>
          </a:xfrm>
        </p:spPr>
        <p:txBody>
          <a:bodyPr/>
          <a:lstStyle/>
          <a:p>
            <a:pPr algn="just">
              <a:lnSpc>
                <a:spcPct val="150000"/>
              </a:lnSpc>
            </a:pPr>
            <a:r>
              <a:rPr lang="en-US" sz="2800" b="1" dirty="0" err="1">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Annotational</a:t>
            </a:r>
            <a:r>
              <a:rPr lang="en-US" sz="28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things</a:t>
            </a: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can be defined as a mechanism to capture remarks, descriptions, and comments of UML model elements. </a:t>
            </a:r>
            <a:r>
              <a:rPr lang="en-US" sz="28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Note</a:t>
            </a: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 It is the only one </a:t>
            </a:r>
            <a:r>
              <a:rPr lang="en-US" sz="2800" dirty="0" err="1">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Annotational</a:t>
            </a: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thing available. A note is used to render comments, constraints, etc. of an UML element.</a:t>
            </a:r>
            <a:endParaRPr lang="en-US" sz="28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a:p>
            <a:endParaRPr lang="en-US" dirty="0"/>
          </a:p>
          <a:p>
            <a:endParaRPr lang="en-US" dirty="0"/>
          </a:p>
        </p:txBody>
      </p:sp>
      <p:pic>
        <p:nvPicPr>
          <p:cNvPr id="4" name="Picture 3" descr="Note">
            <a:extLst>
              <a:ext uri="{FF2B5EF4-FFF2-40B4-BE49-F238E27FC236}">
                <a16:creationId xmlns:a16="http://schemas.microsoft.com/office/drawing/2014/main" id="{9FD56955-FF5F-44D3-B84E-B6651DF0D2F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236845" y="4607003"/>
            <a:ext cx="1327150" cy="711199"/>
          </a:xfrm>
          <a:prstGeom prst="rect">
            <a:avLst/>
          </a:prstGeom>
          <a:noFill/>
          <a:ln>
            <a:noFill/>
          </a:ln>
        </p:spPr>
      </p:pic>
    </p:spTree>
    <p:extLst>
      <p:ext uri="{BB962C8B-B14F-4D97-AF65-F5344CB8AC3E}">
        <p14:creationId xmlns:p14="http://schemas.microsoft.com/office/powerpoint/2010/main" val="1534302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E9796-D5C5-442F-950D-27D9704439F5}"/>
              </a:ext>
            </a:extLst>
          </p:cNvPr>
          <p:cNvSpPr>
            <a:spLocks noGrp="1"/>
          </p:cNvSpPr>
          <p:nvPr>
            <p:ph type="title"/>
          </p:nvPr>
        </p:nvSpPr>
        <p:spPr>
          <a:xfrm>
            <a:off x="2600324" y="0"/>
            <a:ext cx="6981825" cy="843280"/>
          </a:xfrm>
        </p:spPr>
        <p:txBody>
          <a:bodyPr>
            <a:normAutofit/>
          </a:bodyPr>
          <a:lstStyle/>
          <a:p>
            <a:pPr algn="ctr"/>
            <a:r>
              <a:rPr lang="en-US" sz="4400" b="1" dirty="0">
                <a:solidFill>
                  <a:srgbClr val="FF0000"/>
                </a:solidFill>
                <a:effectLst/>
                <a:latin typeface="Arial" panose="020B0604020202020204" pitchFamily="34" charset="0"/>
                <a:ea typeface="Times New Roman" panose="02020603050405020304" pitchFamily="18" charset="0"/>
              </a:rPr>
              <a:t>Relationship</a:t>
            </a:r>
            <a:endParaRPr lang="en-US" dirty="0">
              <a:solidFill>
                <a:srgbClr val="FF0000"/>
              </a:solidFill>
            </a:endParaRPr>
          </a:p>
        </p:txBody>
      </p:sp>
      <p:sp>
        <p:nvSpPr>
          <p:cNvPr id="3" name="Content Placeholder 2">
            <a:extLst>
              <a:ext uri="{FF2B5EF4-FFF2-40B4-BE49-F238E27FC236}">
                <a16:creationId xmlns:a16="http://schemas.microsoft.com/office/drawing/2014/main" id="{FB38FF47-9730-46FA-AB92-CD43B1FAEB21}"/>
              </a:ext>
            </a:extLst>
          </p:cNvPr>
          <p:cNvSpPr>
            <a:spLocks noGrp="1"/>
          </p:cNvSpPr>
          <p:nvPr>
            <p:ph idx="1"/>
          </p:nvPr>
        </p:nvSpPr>
        <p:spPr>
          <a:xfrm>
            <a:off x="566420" y="843280"/>
            <a:ext cx="11059160" cy="5496560"/>
          </a:xfrm>
        </p:spPr>
        <p:txBody>
          <a:bodyPr>
            <a:noAutofit/>
          </a:bodyPr>
          <a:lstStyle/>
          <a:p>
            <a:pPr>
              <a:lnSpc>
                <a:spcPct val="150000"/>
              </a:lnSpc>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Relationship</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is another most important building block of UML. It shows how the elements are associated with each other and this association describes the functionality of an application.</a:t>
            </a: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There are four kinds of relationships available.</a:t>
            </a:r>
            <a:endParaRPr lang="en-US" sz="2400" b="0" dirty="0">
              <a:effectLst/>
              <a:latin typeface="Aharoni" panose="02010803020104030203" pitchFamily="2" charset="-79"/>
              <a:ea typeface="Times New Roman" panose="02020603050405020304" pitchFamily="18" charset="0"/>
              <a:cs typeface="Aharoni" panose="02010803020104030203" pitchFamily="2" charset="-79"/>
            </a:endParaRPr>
          </a:p>
          <a:p>
            <a:pPr marL="0" marR="0" indent="0" algn="l">
              <a:lnSpc>
                <a:spcPct val="150000"/>
              </a:lnSpc>
              <a:buNone/>
            </a:pPr>
            <a:r>
              <a:rPr lang="en-US" sz="2400" b="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Dependency</a:t>
            </a:r>
            <a:endParaRPr lang="en-US" sz="24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endParaRPr>
          </a:p>
          <a:p>
            <a:pPr>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Dependency is a relationship between two things in which change in one element also affects the other.</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pPr>
            <a:endParaRPr lang="en-US" sz="2400" b="0" dirty="0">
              <a:effectLst/>
              <a:latin typeface="Aharoni" panose="02010803020104030203" pitchFamily="2" charset="-79"/>
              <a:ea typeface="Times New Roman" panose="02020603050405020304" pitchFamily="18" charset="0"/>
              <a:cs typeface="Aharoni" panose="02010803020104030203" pitchFamily="2" charset="-79"/>
            </a:endParaRPr>
          </a:p>
          <a:p>
            <a:pPr>
              <a:lnSpc>
                <a:spcPct val="150000"/>
              </a:lnSpc>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p:txBody>
      </p:sp>
      <p:pic>
        <p:nvPicPr>
          <p:cNvPr id="7" name="Picture 6" descr="Dependency">
            <a:extLst>
              <a:ext uri="{FF2B5EF4-FFF2-40B4-BE49-F238E27FC236}">
                <a16:creationId xmlns:a16="http://schemas.microsoft.com/office/drawing/2014/main" id="{A230A329-A442-440D-B7B4-3C8C705D374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0115" y="5308600"/>
            <a:ext cx="1066800" cy="565150"/>
          </a:xfrm>
          <a:prstGeom prst="rect">
            <a:avLst/>
          </a:prstGeom>
          <a:noFill/>
          <a:ln>
            <a:noFill/>
          </a:ln>
        </p:spPr>
      </p:pic>
    </p:spTree>
    <p:extLst>
      <p:ext uri="{BB962C8B-B14F-4D97-AF65-F5344CB8AC3E}">
        <p14:creationId xmlns:p14="http://schemas.microsoft.com/office/powerpoint/2010/main" val="3010810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DF686-6F98-4A4C-9535-722CFBCD5024}"/>
              </a:ext>
            </a:extLst>
          </p:cNvPr>
          <p:cNvSpPr>
            <a:spLocks noGrp="1"/>
          </p:cNvSpPr>
          <p:nvPr>
            <p:ph idx="1"/>
          </p:nvPr>
        </p:nvSpPr>
        <p:spPr>
          <a:xfrm>
            <a:off x="568959" y="304800"/>
            <a:ext cx="10822941" cy="6390640"/>
          </a:xfrm>
        </p:spPr>
        <p:txBody>
          <a:bodyPr>
            <a:normAutofit fontScale="92500"/>
          </a:bodyPr>
          <a:lstStyle/>
          <a:p>
            <a:pPr marL="0" marR="0" indent="0">
              <a:lnSpc>
                <a:spcPct val="150000"/>
              </a:lnSpc>
              <a:buNone/>
            </a:pPr>
            <a:r>
              <a:rPr lang="en-US" sz="2800" b="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Association</a:t>
            </a:r>
            <a:endParaRPr lang="en-US" sz="28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Association is basically a set of links that connects the elements of a UML model. It also describes how many objects are taking part in that relationship.</a:t>
            </a:r>
            <a:endParaRPr lang="en-US" sz="2800" dirty="0">
              <a:effectLst/>
              <a:latin typeface="Aharoni" panose="02010803020104030203" pitchFamily="2" charset="-79"/>
              <a:ea typeface="Times New Roman" panose="02020603050405020304" pitchFamily="18" charset="0"/>
              <a:cs typeface="Aharoni" panose="02010803020104030203" pitchFamily="2" charset="-79"/>
            </a:endParaRPr>
          </a:p>
          <a:p>
            <a:pPr marL="0" marR="0" indent="0">
              <a:lnSpc>
                <a:spcPct val="150000"/>
              </a:lnSpc>
              <a:buNone/>
            </a:pPr>
            <a:endParaRPr lang="en-US" sz="2800" b="0" dirty="0">
              <a:effectLst/>
              <a:latin typeface="Aharoni" panose="02010803020104030203" pitchFamily="2" charset="-79"/>
              <a:ea typeface="Times New Roman" panose="02020603050405020304" pitchFamily="18" charset="0"/>
              <a:cs typeface="Aharoni" panose="02010803020104030203" pitchFamily="2" charset="-79"/>
            </a:endParaRPr>
          </a:p>
          <a:p>
            <a:pPr marL="0" marR="0" indent="0">
              <a:lnSpc>
                <a:spcPct val="150000"/>
              </a:lnSpc>
              <a:buNone/>
            </a:pPr>
            <a:r>
              <a:rPr lang="en-US" sz="2800" b="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Generalization</a:t>
            </a:r>
            <a:endParaRPr lang="en-US" sz="28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Generalization can be defined as a relationship which connects a specialized element with a generalized element. It basically describes the inheritance relationship in the world of objects.</a:t>
            </a:r>
          </a:p>
          <a:p>
            <a:pPr marL="30480" marR="30480" algn="just">
              <a:lnSpc>
                <a:spcPct val="150000"/>
              </a:lnSpc>
              <a:spcBef>
                <a:spcPts val="600"/>
              </a:spcBef>
              <a:spcAft>
                <a:spcPts val="720"/>
              </a:spcAft>
            </a:pPr>
            <a:endParaRPr lang="en-US" sz="28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pic>
        <p:nvPicPr>
          <p:cNvPr id="4" name="Picture 3" descr="Association">
            <a:extLst>
              <a:ext uri="{FF2B5EF4-FFF2-40B4-BE49-F238E27FC236}">
                <a16:creationId xmlns:a16="http://schemas.microsoft.com/office/drawing/2014/main" id="{DF0794E1-43F0-42BD-AF59-099D032EE68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962399" y="3079750"/>
            <a:ext cx="1555750" cy="349250"/>
          </a:xfrm>
          <a:prstGeom prst="rect">
            <a:avLst/>
          </a:prstGeom>
          <a:noFill/>
          <a:ln>
            <a:noFill/>
          </a:ln>
        </p:spPr>
      </p:pic>
      <p:pic>
        <p:nvPicPr>
          <p:cNvPr id="5" name="Content Placeholder 4" descr="Generalization">
            <a:extLst>
              <a:ext uri="{FF2B5EF4-FFF2-40B4-BE49-F238E27FC236}">
                <a16:creationId xmlns:a16="http://schemas.microsoft.com/office/drawing/2014/main" id="{D9BD2511-D820-41EA-8174-61FAE4425DA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3638867" y="6071235"/>
            <a:ext cx="1724025" cy="590550"/>
          </a:xfrm>
          <a:prstGeom prst="rect">
            <a:avLst/>
          </a:prstGeom>
          <a:noFill/>
          <a:ln>
            <a:noFill/>
          </a:ln>
        </p:spPr>
      </p:pic>
    </p:spTree>
    <p:extLst>
      <p:ext uri="{BB962C8B-B14F-4D97-AF65-F5344CB8AC3E}">
        <p14:creationId xmlns:p14="http://schemas.microsoft.com/office/powerpoint/2010/main" val="10230195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7FCCBC-6831-4A2D-A3F2-1A78DDC60D47}"/>
              </a:ext>
            </a:extLst>
          </p:cNvPr>
          <p:cNvSpPr>
            <a:spLocks noGrp="1"/>
          </p:cNvSpPr>
          <p:nvPr>
            <p:ph idx="1"/>
          </p:nvPr>
        </p:nvSpPr>
        <p:spPr>
          <a:xfrm>
            <a:off x="0" y="0"/>
            <a:ext cx="12192000" cy="6858000"/>
          </a:xfrm>
        </p:spPr>
        <p:txBody>
          <a:bodyPr/>
          <a:lstStyle/>
          <a:p>
            <a:pPr marL="0" marR="0" indent="0">
              <a:buNone/>
            </a:pPr>
            <a:endParaRPr lang="en-US" sz="1800" b="0" dirty="0">
              <a:effectLst/>
              <a:latin typeface="Arial" panose="020B0604020202020204" pitchFamily="34" charset="0"/>
              <a:ea typeface="Times New Roman" panose="02020603050405020304" pitchFamily="18" charset="0"/>
            </a:endParaRPr>
          </a:p>
          <a:p>
            <a:pPr marL="0" marR="0" indent="0">
              <a:buNone/>
            </a:pPr>
            <a:r>
              <a:rPr lang="en-US" sz="2400" b="0" dirty="0">
                <a:effectLst/>
                <a:latin typeface="Aharoni" panose="02010803020104030203" pitchFamily="2" charset="-79"/>
                <a:ea typeface="Times New Roman" panose="02020603050405020304" pitchFamily="18" charset="0"/>
                <a:cs typeface="Aharoni" panose="02010803020104030203" pitchFamily="2" charset="-79"/>
              </a:rPr>
              <a:t>     </a:t>
            </a:r>
            <a:r>
              <a:rPr lang="en-US" sz="2400" b="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Realization</a:t>
            </a:r>
            <a:endParaRPr lang="en-US" sz="2400"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Realization can be defined as a relationship in which two elements are connected. One element describes some responsibility, which is not implemented and the other one implements them. This relationship exists in case of interfaces.</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indent="0">
              <a:lnSpc>
                <a:spcPct val="150000"/>
              </a:lnSpc>
              <a:buNone/>
            </a:pPr>
            <a:endParaRPr lang="en-US" sz="2400" dirty="0">
              <a:latin typeface="Aharoni" panose="02010803020104030203" pitchFamily="2" charset="-79"/>
              <a:cs typeface="Aharoni" panose="02010803020104030203" pitchFamily="2" charset="-79"/>
            </a:endParaRPr>
          </a:p>
          <a:p>
            <a:pPr>
              <a:lnSpc>
                <a:spcPct val="150000"/>
              </a:lnSpc>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State machine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State machine is useful when the state of an object in its life cycle is important. It defines the sequence of states an object goes through in response to events. Events are external factors responsible for state change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pic>
        <p:nvPicPr>
          <p:cNvPr id="6" name="Picture 5" descr="Realization">
            <a:extLst>
              <a:ext uri="{FF2B5EF4-FFF2-40B4-BE49-F238E27FC236}">
                <a16:creationId xmlns:a16="http://schemas.microsoft.com/office/drawing/2014/main" id="{DCE016CE-DF0B-4B55-8DB7-25241291257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923665" y="2743200"/>
            <a:ext cx="1314450" cy="342900"/>
          </a:xfrm>
          <a:prstGeom prst="rect">
            <a:avLst/>
          </a:prstGeom>
          <a:noFill/>
          <a:ln>
            <a:noFill/>
          </a:ln>
        </p:spPr>
      </p:pic>
      <p:sp>
        <p:nvSpPr>
          <p:cNvPr id="7" name="Rectangle: Rounded Corners 6">
            <a:extLst>
              <a:ext uri="{FF2B5EF4-FFF2-40B4-BE49-F238E27FC236}">
                <a16:creationId xmlns:a16="http://schemas.microsoft.com/office/drawing/2014/main" id="{58C3DE27-A233-4752-B998-9DDEA9A3754A}"/>
              </a:ext>
            </a:extLst>
          </p:cNvPr>
          <p:cNvSpPr/>
          <p:nvPr/>
        </p:nvSpPr>
        <p:spPr>
          <a:xfrm>
            <a:off x="3802380" y="5238750"/>
            <a:ext cx="1847850" cy="9906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t>State</a:t>
            </a:r>
          </a:p>
        </p:txBody>
      </p:sp>
    </p:spTree>
    <p:extLst>
      <p:ext uri="{BB962C8B-B14F-4D97-AF65-F5344CB8AC3E}">
        <p14:creationId xmlns:p14="http://schemas.microsoft.com/office/powerpoint/2010/main" val="1113342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10EFD-8491-4448-80DA-0AAE65546739}"/>
              </a:ext>
            </a:extLst>
          </p:cNvPr>
          <p:cNvSpPr>
            <a:spLocks noGrp="1"/>
          </p:cNvSpPr>
          <p:nvPr>
            <p:ph type="title"/>
          </p:nvPr>
        </p:nvSpPr>
        <p:spPr>
          <a:xfrm>
            <a:off x="1743075" y="365125"/>
            <a:ext cx="8020050" cy="739775"/>
          </a:xfrm>
        </p:spPr>
        <p:txBody>
          <a:bodyPr>
            <a:normAutofit/>
          </a:bodyPr>
          <a:lstStyle/>
          <a:p>
            <a:pPr algn="ctr"/>
            <a:r>
              <a:rPr lang="en-US" sz="4000" b="0" i="0" dirty="0">
                <a:solidFill>
                  <a:srgbClr val="FF0000"/>
                </a:solidFill>
                <a:effectLst/>
                <a:latin typeface="Aharoni" panose="02010803020104030203" pitchFamily="2" charset="-79"/>
                <a:cs typeface="Aharoni" panose="02010803020104030203" pitchFamily="2" charset="-79"/>
              </a:rPr>
              <a:t>UML diagrams</a:t>
            </a:r>
            <a:endParaRPr lang="en-US" sz="40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8135A54D-8F21-40F1-B43B-8116C51E67F5}"/>
              </a:ext>
            </a:extLst>
          </p:cNvPr>
          <p:cNvSpPr>
            <a:spLocks noGrp="1"/>
          </p:cNvSpPr>
          <p:nvPr>
            <p:ph idx="1"/>
          </p:nvPr>
        </p:nvSpPr>
        <p:spPr>
          <a:xfrm>
            <a:off x="981074" y="1371600"/>
            <a:ext cx="10372725" cy="3857625"/>
          </a:xfrm>
        </p:spPr>
        <p:txBody>
          <a:bodyPr/>
          <a:lstStyle/>
          <a:p>
            <a:pPr algn="just"/>
            <a:r>
              <a:rPr lang="en-US" b="0" i="0" dirty="0">
                <a:solidFill>
                  <a:srgbClr val="000000"/>
                </a:solidFill>
                <a:effectLst/>
                <a:latin typeface="Aharoni" panose="02010803020104030203" pitchFamily="2" charset="-79"/>
                <a:cs typeface="Aharoni" panose="02010803020104030203" pitchFamily="2" charset="-79"/>
              </a:rPr>
              <a:t>UML diagrams are the ultimate output of the entire discussion. All the elements, relationships are used to make a complete UML diagram and the diagram represents a system.</a:t>
            </a:r>
          </a:p>
          <a:p>
            <a:pPr algn="just"/>
            <a:r>
              <a:rPr lang="en-US" b="0" i="0" dirty="0">
                <a:solidFill>
                  <a:srgbClr val="000000"/>
                </a:solidFill>
                <a:effectLst/>
                <a:latin typeface="Aharoni" panose="02010803020104030203" pitchFamily="2" charset="-79"/>
                <a:cs typeface="Aharoni" panose="02010803020104030203" pitchFamily="2" charset="-79"/>
              </a:rPr>
              <a:t>The visual effect of the UML diagram is the most important part of the entire process. All the other elements are used to make it complete.</a:t>
            </a:r>
          </a:p>
          <a:p>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757977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689A2-F268-4B42-85E8-1791CD39531B}"/>
              </a:ext>
            </a:extLst>
          </p:cNvPr>
          <p:cNvSpPr>
            <a:spLocks noGrp="1"/>
          </p:cNvSpPr>
          <p:nvPr>
            <p:ph type="title"/>
          </p:nvPr>
        </p:nvSpPr>
        <p:spPr>
          <a:xfrm>
            <a:off x="838200" y="365125"/>
            <a:ext cx="10515600" cy="1158875"/>
          </a:xfrm>
        </p:spPr>
        <p:txBody>
          <a:bodyPr>
            <a:normAutofit/>
          </a:bodyPr>
          <a:lstStyle/>
          <a:p>
            <a:pPr>
              <a:lnSpc>
                <a:spcPct val="150000"/>
              </a:lnSpc>
            </a:pPr>
            <a:r>
              <a:rPr lang="en-US" sz="2400" b="0" i="0" dirty="0">
                <a:solidFill>
                  <a:srgbClr val="000000"/>
                </a:solidFill>
                <a:effectLst/>
                <a:latin typeface="Arial" panose="020B0604020202020204" pitchFamily="34" charset="0"/>
              </a:rPr>
              <a:t>UML includes the following nine diagrams, we will describe them in details as we go through the course. </a:t>
            </a:r>
            <a:endParaRPr lang="en-US" sz="2400" dirty="0"/>
          </a:p>
        </p:txBody>
      </p:sp>
      <p:sp>
        <p:nvSpPr>
          <p:cNvPr id="3" name="Content Placeholder 2">
            <a:extLst>
              <a:ext uri="{FF2B5EF4-FFF2-40B4-BE49-F238E27FC236}">
                <a16:creationId xmlns:a16="http://schemas.microsoft.com/office/drawing/2014/main" id="{0D218CEF-238C-4F2B-94DD-F0FDD517234B}"/>
              </a:ext>
            </a:extLst>
          </p:cNvPr>
          <p:cNvSpPr>
            <a:spLocks noGrp="1"/>
          </p:cNvSpPr>
          <p:nvPr>
            <p:ph idx="1"/>
          </p:nvPr>
        </p:nvSpPr>
        <p:spPr>
          <a:xfrm>
            <a:off x="3067050" y="1524000"/>
            <a:ext cx="6238875" cy="4805363"/>
          </a:xfrm>
        </p:spPr>
        <p:txBody>
          <a:bodyPr>
            <a:normAutofit/>
          </a:bodyPr>
          <a:lstStyle/>
          <a:p>
            <a:pPr>
              <a:buFont typeface="Wingdings" panose="05000000000000000000" pitchFamily="2" charset="2"/>
              <a:buChar char="Ø"/>
            </a:pPr>
            <a:r>
              <a:rPr lang="en-US" b="0" i="0" dirty="0">
                <a:effectLst/>
                <a:latin typeface="Arial" panose="020B0604020202020204" pitchFamily="34" charset="0"/>
              </a:rPr>
              <a:t>Class diagram</a:t>
            </a:r>
          </a:p>
          <a:p>
            <a:pPr>
              <a:buFont typeface="Wingdings" panose="05000000000000000000" pitchFamily="2" charset="2"/>
              <a:buChar char="Ø"/>
            </a:pPr>
            <a:r>
              <a:rPr lang="en-US" b="0" i="0" dirty="0">
                <a:effectLst/>
                <a:latin typeface="Arial" panose="020B0604020202020204" pitchFamily="34" charset="0"/>
              </a:rPr>
              <a:t>Object diagram</a:t>
            </a:r>
          </a:p>
          <a:p>
            <a:pPr>
              <a:buFont typeface="Wingdings" panose="05000000000000000000" pitchFamily="2" charset="2"/>
              <a:buChar char="Ø"/>
            </a:pPr>
            <a:r>
              <a:rPr lang="en-US" b="0" i="0" dirty="0">
                <a:effectLst/>
                <a:latin typeface="Arial" panose="020B0604020202020204" pitchFamily="34" charset="0"/>
              </a:rPr>
              <a:t>Use case diagram</a:t>
            </a:r>
          </a:p>
          <a:p>
            <a:pPr>
              <a:buFont typeface="Wingdings" panose="05000000000000000000" pitchFamily="2" charset="2"/>
              <a:buChar char="Ø"/>
            </a:pPr>
            <a:r>
              <a:rPr lang="en-US" b="0" i="0" dirty="0">
                <a:effectLst/>
                <a:latin typeface="Arial" panose="020B0604020202020204" pitchFamily="34" charset="0"/>
              </a:rPr>
              <a:t>Sequence diagram</a:t>
            </a:r>
          </a:p>
          <a:p>
            <a:pPr>
              <a:buFont typeface="Wingdings" panose="05000000000000000000" pitchFamily="2" charset="2"/>
              <a:buChar char="Ø"/>
            </a:pPr>
            <a:r>
              <a:rPr lang="en-US" b="0" i="0" dirty="0">
                <a:effectLst/>
                <a:latin typeface="Arial" panose="020B0604020202020204" pitchFamily="34" charset="0"/>
              </a:rPr>
              <a:t>Collaboration diagram</a:t>
            </a:r>
          </a:p>
          <a:p>
            <a:pPr>
              <a:buFont typeface="Wingdings" panose="05000000000000000000" pitchFamily="2" charset="2"/>
              <a:buChar char="Ø"/>
            </a:pPr>
            <a:r>
              <a:rPr lang="en-US" b="0" i="0" dirty="0">
                <a:effectLst/>
                <a:latin typeface="Arial" panose="020B0604020202020204" pitchFamily="34" charset="0"/>
              </a:rPr>
              <a:t>Activity diagram</a:t>
            </a:r>
          </a:p>
          <a:p>
            <a:pPr>
              <a:buFont typeface="Wingdings" panose="05000000000000000000" pitchFamily="2" charset="2"/>
              <a:buChar char="Ø"/>
            </a:pPr>
            <a:r>
              <a:rPr lang="en-US" b="0" i="0" dirty="0" err="1">
                <a:effectLst/>
                <a:latin typeface="Arial" panose="020B0604020202020204" pitchFamily="34" charset="0"/>
              </a:rPr>
              <a:t>Statechart</a:t>
            </a:r>
            <a:r>
              <a:rPr lang="en-US" b="0" i="0" dirty="0">
                <a:effectLst/>
                <a:latin typeface="Arial" panose="020B0604020202020204" pitchFamily="34" charset="0"/>
              </a:rPr>
              <a:t> diagram</a:t>
            </a:r>
          </a:p>
          <a:p>
            <a:pPr>
              <a:buFont typeface="Wingdings" panose="05000000000000000000" pitchFamily="2" charset="2"/>
              <a:buChar char="Ø"/>
            </a:pPr>
            <a:r>
              <a:rPr lang="en-US" b="0" i="0" dirty="0">
                <a:effectLst/>
                <a:latin typeface="Arial" panose="020B0604020202020204" pitchFamily="34" charset="0"/>
              </a:rPr>
              <a:t>Deployment diagram</a:t>
            </a:r>
          </a:p>
          <a:p>
            <a:pPr>
              <a:buFont typeface="Wingdings" panose="05000000000000000000" pitchFamily="2" charset="2"/>
              <a:buChar char="Ø"/>
            </a:pPr>
            <a:r>
              <a:rPr lang="en-US" b="0" i="0" dirty="0">
                <a:effectLst/>
                <a:latin typeface="Arial" panose="020B0604020202020204" pitchFamily="34" charset="0"/>
              </a:rPr>
              <a:t>Component diagram</a:t>
            </a:r>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38668058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9E231-1263-43E3-8775-CFEA75E12B03}"/>
              </a:ext>
            </a:extLst>
          </p:cNvPr>
          <p:cNvSpPr>
            <a:spLocks noGrp="1"/>
          </p:cNvSpPr>
          <p:nvPr>
            <p:ph type="title"/>
          </p:nvPr>
        </p:nvSpPr>
        <p:spPr>
          <a:xfrm>
            <a:off x="714375" y="179387"/>
            <a:ext cx="10515600" cy="501650"/>
          </a:xfrm>
        </p:spPr>
        <p:txBody>
          <a:bodyPr>
            <a:normAutofit fontScale="90000"/>
          </a:bodyPr>
          <a:lstStyle/>
          <a:p>
            <a:pPr algn="ctr"/>
            <a:r>
              <a:rPr lang="en-US" dirty="0">
                <a:solidFill>
                  <a:srgbClr val="FF0000"/>
                </a:solidFill>
                <a:latin typeface="Aharoni" panose="02010803020104030203" pitchFamily="2" charset="-79"/>
                <a:cs typeface="Aharoni" panose="02010803020104030203" pitchFamily="2" charset="-79"/>
              </a:rPr>
              <a:t>REFERENCES</a:t>
            </a:r>
            <a:r>
              <a:rPr lang="en-US" dirty="0"/>
              <a:t> </a:t>
            </a:r>
          </a:p>
        </p:txBody>
      </p:sp>
      <p:sp>
        <p:nvSpPr>
          <p:cNvPr id="3" name="Content Placeholder 2">
            <a:extLst>
              <a:ext uri="{FF2B5EF4-FFF2-40B4-BE49-F238E27FC236}">
                <a16:creationId xmlns:a16="http://schemas.microsoft.com/office/drawing/2014/main" id="{A26A1FA0-2404-4B51-83BA-A95B70AA0C37}"/>
              </a:ext>
            </a:extLst>
          </p:cNvPr>
          <p:cNvSpPr>
            <a:spLocks noGrp="1"/>
          </p:cNvSpPr>
          <p:nvPr>
            <p:ph idx="1"/>
          </p:nvPr>
        </p:nvSpPr>
        <p:spPr>
          <a:xfrm>
            <a:off x="0" y="895350"/>
            <a:ext cx="12192000" cy="5962650"/>
          </a:xfrm>
        </p:spPr>
        <p:txBody>
          <a:bodyPr/>
          <a:lstStyle/>
          <a:p>
            <a:pPr algn="just">
              <a:lnSpc>
                <a:spcPct val="150000"/>
              </a:lnSpc>
              <a:buFont typeface="Wingdings" panose="05000000000000000000" pitchFamily="2" charset="2"/>
              <a:buChar char="Ø"/>
            </a:pPr>
            <a:r>
              <a:rPr lang="en-US" dirty="0">
                <a:solidFill>
                  <a:schemeClr val="tx1">
                    <a:lumMod val="85000"/>
                    <a:lumOff val="15000"/>
                  </a:schemeClr>
                </a:solidFill>
                <a:latin typeface="Aharoni" panose="02010803020104030203" pitchFamily="2" charset="-79"/>
                <a:cs typeface="Aharoni" panose="02010803020104030203" pitchFamily="2" charset="-79"/>
              </a:rPr>
              <a:t>Craig </a:t>
            </a:r>
            <a:r>
              <a:rPr lang="en-US" dirty="0" err="1">
                <a:solidFill>
                  <a:schemeClr val="tx1">
                    <a:lumMod val="85000"/>
                    <a:lumOff val="15000"/>
                  </a:schemeClr>
                </a:solidFill>
                <a:latin typeface="Aharoni" panose="02010803020104030203" pitchFamily="2" charset="-79"/>
                <a:cs typeface="Aharoni" panose="02010803020104030203" pitchFamily="2" charset="-79"/>
              </a:rPr>
              <a:t>Laiman</a:t>
            </a:r>
            <a:r>
              <a:rPr lang="en-US" dirty="0">
                <a:solidFill>
                  <a:schemeClr val="tx1">
                    <a:lumMod val="85000"/>
                    <a:lumOff val="15000"/>
                  </a:schemeClr>
                </a:solidFill>
                <a:latin typeface="Aharoni" panose="02010803020104030203" pitchFamily="2" charset="-79"/>
                <a:cs typeface="Aharoni" panose="02010803020104030203" pitchFamily="2" charset="-79"/>
              </a:rPr>
              <a:t> 2005 </a:t>
            </a:r>
            <a:r>
              <a:rPr lang="en-US" b="1" i="0" strike="noStrike" dirty="0">
                <a:solidFill>
                  <a:schemeClr val="tx1">
                    <a:lumMod val="85000"/>
                    <a:lumOff val="15000"/>
                  </a:schemeClr>
                </a:solidFill>
                <a:effectLst/>
                <a:latin typeface="Aharoni" panose="02010803020104030203" pitchFamily="2" charset="-79"/>
                <a:cs typeface="Aharoni" panose="02010803020104030203" pitchFamily="2" charset="-79"/>
                <a:hlinkClick r:id="rId2">
                  <a:extLst>
                    <a:ext uri="{A12FA001-AC4F-418D-AE19-62706E023703}">
                      <ahyp:hlinkClr xmlns:ahyp="http://schemas.microsoft.com/office/drawing/2018/hyperlinkcolor" val="tx"/>
                    </a:ext>
                  </a:extLst>
                </a:hlinkClick>
              </a:rPr>
              <a:t>Applying UML and Patterns: An Introduction to Object-Oriented Analysis and Design and Iterative Development (3rd Edition)</a:t>
            </a:r>
            <a:endParaRPr lang="en-US" b="1" i="0" strike="noStrike" dirty="0">
              <a:solidFill>
                <a:schemeClr val="tx1">
                  <a:lumMod val="85000"/>
                  <a:lumOff val="15000"/>
                </a:schemeClr>
              </a:solidFill>
              <a:effectLst/>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b="0" i="0" dirty="0">
                <a:solidFill>
                  <a:schemeClr val="tx1">
                    <a:lumMod val="85000"/>
                    <a:lumOff val="15000"/>
                  </a:schemeClr>
                </a:solidFill>
                <a:effectLst/>
                <a:latin typeface="Aharoni" panose="02010803020104030203" pitchFamily="2" charset="-79"/>
                <a:cs typeface="Aharoni" panose="02010803020104030203" pitchFamily="2" charset="-79"/>
                <a:hlinkClick r:id="rId3">
                  <a:extLst>
                    <a:ext uri="{A12FA001-AC4F-418D-AE19-62706E023703}">
                      <ahyp:hlinkClr xmlns:ahyp="http://schemas.microsoft.com/office/drawing/2018/hyperlinkcolor" val="tx"/>
                    </a:ext>
                  </a:extLst>
                </a:hlinkClick>
              </a:rPr>
              <a:t>Scott </a:t>
            </a:r>
            <a:r>
              <a:rPr lang="en-US" b="0" i="0" dirty="0" err="1">
                <a:solidFill>
                  <a:schemeClr val="tx1">
                    <a:lumMod val="85000"/>
                    <a:lumOff val="15000"/>
                  </a:schemeClr>
                </a:solidFill>
                <a:effectLst/>
                <a:latin typeface="Aharoni" panose="02010803020104030203" pitchFamily="2" charset="-79"/>
                <a:cs typeface="Aharoni" panose="02010803020104030203" pitchFamily="2" charset="-79"/>
                <a:hlinkClick r:id="rId3">
                  <a:extLst>
                    <a:ext uri="{A12FA001-AC4F-418D-AE19-62706E023703}">
                      <ahyp:hlinkClr xmlns:ahyp="http://schemas.microsoft.com/office/drawing/2018/hyperlinkcolor" val="tx"/>
                    </a:ext>
                  </a:extLst>
                </a:hlinkClick>
              </a:rPr>
              <a:t>Wlaschin</a:t>
            </a:r>
            <a:r>
              <a:rPr lang="en-US" b="0" i="0" dirty="0">
                <a:solidFill>
                  <a:schemeClr val="tx1">
                    <a:lumMod val="85000"/>
                    <a:lumOff val="15000"/>
                  </a:schemeClr>
                </a:solidFill>
                <a:effectLst/>
                <a:latin typeface="Aharoni" panose="02010803020104030203" pitchFamily="2" charset="-79"/>
                <a:cs typeface="Aharoni" panose="02010803020104030203" pitchFamily="2" charset="-79"/>
              </a:rPr>
              <a:t> (2018) </a:t>
            </a:r>
            <a:r>
              <a:rPr lang="en-US" b="0" i="0" u="sng" strike="noStrike" dirty="0">
                <a:solidFill>
                  <a:schemeClr val="tx1">
                    <a:lumMod val="85000"/>
                    <a:lumOff val="15000"/>
                  </a:schemeClr>
                </a:solidFill>
                <a:effectLst/>
                <a:latin typeface="Aharoni" panose="02010803020104030203" pitchFamily="2" charset="-79"/>
                <a:cs typeface="Aharoni" panose="02010803020104030203" pitchFamily="2" charset="-79"/>
                <a:hlinkClick r:id="rId4">
                  <a:extLst>
                    <a:ext uri="{A12FA001-AC4F-418D-AE19-62706E023703}">
                      <ahyp:hlinkClr xmlns:ahyp="http://schemas.microsoft.com/office/drawing/2018/hyperlinkcolor" val="tx"/>
                    </a:ext>
                  </a:extLst>
                </a:hlinkClick>
              </a:rPr>
              <a:t>Domain Modeling Made Functional: Tackle Software Complexity with Domain-Driven Design</a:t>
            </a:r>
            <a:endParaRPr lang="en-US" b="0" i="0" u="sng" strike="noStrike" dirty="0">
              <a:solidFill>
                <a:schemeClr val="tx1">
                  <a:lumMod val="85000"/>
                  <a:lumOff val="15000"/>
                </a:schemeClr>
              </a:solidFill>
              <a:effectLst/>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b="0" i="0" dirty="0">
                <a:solidFill>
                  <a:schemeClr val="tx1">
                    <a:lumMod val="85000"/>
                    <a:lumOff val="15000"/>
                  </a:schemeClr>
                </a:solidFill>
                <a:effectLst/>
                <a:latin typeface="Aharoni" panose="02010803020104030203" pitchFamily="2" charset="-79"/>
                <a:cs typeface="Aharoni" panose="02010803020104030203" pitchFamily="2" charset="-79"/>
              </a:rPr>
              <a:t>L Jacobson (2021)  </a:t>
            </a:r>
            <a:r>
              <a:rPr lang="en-US" b="0" i="0" strike="noStrike" dirty="0">
                <a:solidFill>
                  <a:schemeClr val="tx1">
                    <a:lumMod val="85000"/>
                    <a:lumOff val="15000"/>
                  </a:schemeClr>
                </a:solidFill>
                <a:effectLst/>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The </a:t>
            </a:r>
            <a:r>
              <a:rPr lang="en-US" b="1" i="0" strike="noStrike" dirty="0">
                <a:solidFill>
                  <a:schemeClr val="tx1">
                    <a:lumMod val="85000"/>
                    <a:lumOff val="15000"/>
                  </a:schemeClr>
                </a:solidFill>
                <a:effectLst/>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unified modeling language</a:t>
            </a:r>
            <a:r>
              <a:rPr lang="en-US" b="1" i="0" strike="noStrike" dirty="0">
                <a:solidFill>
                  <a:srgbClr val="0563C1"/>
                </a:solidFill>
                <a:effectLst/>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 </a:t>
            </a:r>
            <a:r>
              <a:rPr lang="en-US" b="0" i="0" strike="noStrike" dirty="0">
                <a:solidFill>
                  <a:schemeClr val="tx1">
                    <a:lumMod val="85000"/>
                    <a:lumOff val="15000"/>
                  </a:schemeClr>
                </a:solidFill>
                <a:effectLst/>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reference manual</a:t>
            </a:r>
            <a:endParaRPr lang="en-US" b="0" i="0" strike="noStrike" dirty="0">
              <a:solidFill>
                <a:schemeClr val="tx1">
                  <a:lumMod val="85000"/>
                  <a:lumOff val="15000"/>
                </a:schemeClr>
              </a:solidFill>
              <a:effectLst/>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dirty="0">
                <a:solidFill>
                  <a:schemeClr val="tx1">
                    <a:lumMod val="85000"/>
                    <a:lumOff val="15000"/>
                  </a:schemeClr>
                </a:solidFill>
                <a:latin typeface="Aharoni" panose="02010803020104030203" pitchFamily="2" charset="-79"/>
                <a:cs typeface="Aharoni" panose="02010803020104030203" pitchFamily="2" charset="-79"/>
                <a:hlinkClick r:id="rId6">
                  <a:extLst>
                    <a:ext uri="{A12FA001-AC4F-418D-AE19-62706E023703}">
                      <ahyp:hlinkClr xmlns:ahyp="http://schemas.microsoft.com/office/drawing/2018/hyperlinkcolor" val="tx"/>
                    </a:ext>
                  </a:extLst>
                </a:hlinkClick>
              </a:rPr>
              <a:t>https://www.tutorialspoint.com/uml/uml_building_blocks.html</a:t>
            </a:r>
            <a:endParaRPr lang="en-US" dirty="0">
              <a:solidFill>
                <a:schemeClr val="tx1">
                  <a:lumMod val="85000"/>
                  <a:lumOff val="15000"/>
                </a:schemeClr>
              </a:solidFill>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endParaRPr lang="en-US" b="0" i="0" dirty="0">
              <a:solidFill>
                <a:schemeClr val="tx1">
                  <a:lumMod val="85000"/>
                  <a:lumOff val="15000"/>
                </a:schemeClr>
              </a:solidFill>
              <a:effectLst/>
              <a:latin typeface="Aharoni" panose="02010803020104030203" pitchFamily="2" charset="-79"/>
              <a:cs typeface="Aharoni" panose="02010803020104030203" pitchFamily="2" charset="-79"/>
            </a:endParaRPr>
          </a:p>
          <a:p>
            <a:pPr algn="just"/>
            <a:endParaRPr lang="en-US" b="1" i="0" dirty="0">
              <a:solidFill>
                <a:schemeClr val="tx1">
                  <a:lumMod val="85000"/>
                  <a:lumOff val="15000"/>
                </a:schemeClr>
              </a:solidFill>
              <a:effectLst/>
              <a:latin typeface="Amazon Ember"/>
            </a:endParaRPr>
          </a:p>
          <a:p>
            <a:pPr algn="just"/>
            <a:endParaRPr lang="en-US" dirty="0">
              <a:solidFill>
                <a:schemeClr val="tx1">
                  <a:lumMod val="85000"/>
                  <a:lumOff val="15000"/>
                </a:schemeClr>
              </a:solidFill>
            </a:endParaRPr>
          </a:p>
        </p:txBody>
      </p:sp>
      <p:sp>
        <p:nvSpPr>
          <p:cNvPr id="5" name="AutoShape 2">
            <a:extLst>
              <a:ext uri="{FF2B5EF4-FFF2-40B4-BE49-F238E27FC236}">
                <a16:creationId xmlns:a16="http://schemas.microsoft.com/office/drawing/2014/main" id="{7E9D35C5-370B-4321-8FC4-96C6ABCB0CF6}"/>
              </a:ext>
            </a:extLst>
          </p:cNvPr>
          <p:cNvSpPr>
            <a:spLocks noChangeAspect="1" noChangeArrowheads="1"/>
          </p:cNvSpPr>
          <p:nvPr/>
        </p:nvSpPr>
        <p:spPr bwMode="auto">
          <a:xfrm>
            <a:off x="13403263" y="-282575"/>
            <a:ext cx="9525" cy="95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6237476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TotalTime>
  <Words>2183</Words>
  <Application>Microsoft Office PowerPoint</Application>
  <PresentationFormat>Widescreen</PresentationFormat>
  <Paragraphs>249</Paragraphs>
  <Slides>34</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Aharoni</vt:lpstr>
      <vt:lpstr>Amazon Ember</vt:lpstr>
      <vt:lpstr>Arial</vt:lpstr>
      <vt:lpstr>Calibri</vt:lpstr>
      <vt:lpstr>Calibri Light</vt:lpstr>
      <vt:lpstr>Symbol</vt:lpstr>
      <vt:lpstr>Wingdings</vt:lpstr>
      <vt:lpstr>Wingdings 2</vt:lpstr>
      <vt:lpstr>Office Theme</vt:lpstr>
      <vt:lpstr>  SYSTEMS DEVELOPMENT PROJECT  Chapter 3  Basic Unified Modeling Language Lecturer: Dr. Joshua Okemwa, PHD.  </vt:lpstr>
      <vt:lpstr>THE SCOPE OF THE STUDY </vt:lpstr>
      <vt:lpstr>Overview </vt:lpstr>
      <vt:lpstr>PowerPoint Presentation</vt:lpstr>
      <vt:lpstr>PowerPoint Presentation</vt:lpstr>
      <vt:lpstr> GOALS OF UML </vt:lpstr>
      <vt:lpstr>Reasons why we Model</vt:lpstr>
      <vt:lpstr>Principles of Modeling</vt:lpstr>
      <vt:lpstr>Cont. </vt:lpstr>
      <vt:lpstr>Points to note. </vt:lpstr>
      <vt:lpstr>Cont. </vt:lpstr>
      <vt:lpstr>Cont.</vt:lpstr>
      <vt:lpstr>Cont.</vt:lpstr>
      <vt:lpstr>The purpose of OO analysis and design</vt:lpstr>
      <vt:lpstr>Why use UML for Modeling?</vt:lpstr>
      <vt:lpstr> Conceptual Model of UML </vt:lpstr>
      <vt:lpstr>Elements of Conceptual Model of UML </vt:lpstr>
      <vt:lpstr>Cont. </vt:lpstr>
      <vt:lpstr>RELATED CONCEPTS </vt:lpstr>
      <vt:lpstr>Cont. </vt:lpstr>
      <vt:lpstr>Description all the UML building blocks</vt:lpstr>
      <vt:lpstr>Things:</vt:lpstr>
      <vt:lpstr>Structural Things</vt:lpstr>
      <vt:lpstr>PowerPoint Presentation</vt:lpstr>
      <vt:lpstr>A behavioral thing </vt:lpstr>
      <vt:lpstr>Cont. </vt:lpstr>
      <vt:lpstr> Grouping Things </vt:lpstr>
      <vt:lpstr>Annotational things </vt:lpstr>
      <vt:lpstr>Relationship</vt:lpstr>
      <vt:lpstr>PowerPoint Presentation</vt:lpstr>
      <vt:lpstr>PowerPoint Presentation</vt:lpstr>
      <vt:lpstr>UML diagrams</vt:lpstr>
      <vt:lpstr>UML includes the following nine diagrams, we will describe them in details as we go through the course.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SYSTEMS DEVELOPMENT PROJECT  Chapter 3 (Part 2) Basic Unified Modeling Language Lecturer: Dr. Joshua Okemwa, PHD.  </dc:title>
  <dc:creator>okemwa</dc:creator>
  <cp:lastModifiedBy>okemwa</cp:lastModifiedBy>
  <cp:revision>7</cp:revision>
  <dcterms:created xsi:type="dcterms:W3CDTF">2021-10-05T08:20:08Z</dcterms:created>
  <dcterms:modified xsi:type="dcterms:W3CDTF">2021-10-10T17:05:13Z</dcterms:modified>
</cp:coreProperties>
</file>