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81" r:id="rId2"/>
    <p:sldId id="294" r:id="rId3"/>
    <p:sldId id="299" r:id="rId4"/>
    <p:sldId id="295" r:id="rId5"/>
    <p:sldId id="312" r:id="rId6"/>
    <p:sldId id="296" r:id="rId7"/>
    <p:sldId id="313" r:id="rId8"/>
    <p:sldId id="297" r:id="rId9"/>
    <p:sldId id="298" r:id="rId10"/>
    <p:sldId id="314" r:id="rId11"/>
    <p:sldId id="302" r:id="rId12"/>
    <p:sldId id="303" r:id="rId13"/>
    <p:sldId id="308" r:id="rId14"/>
    <p:sldId id="307" r:id="rId15"/>
    <p:sldId id="309" r:id="rId16"/>
    <p:sldId id="310" r:id="rId17"/>
    <p:sldId id="311" r:id="rId18"/>
    <p:sldId id="304" r:id="rId19"/>
    <p:sldId id="305" r:id="rId20"/>
    <p:sldId id="315" r:id="rId21"/>
    <p:sldId id="316" r:id="rId22"/>
    <p:sldId id="317" r:id="rId23"/>
    <p:sldId id="318" r:id="rId24"/>
    <p:sldId id="306" r:id="rId25"/>
    <p:sldId id="319" r:id="rId26"/>
    <p:sldId id="320" r:id="rId27"/>
    <p:sldId id="321" r:id="rId28"/>
    <p:sldId id="322" r:id="rId29"/>
    <p:sldId id="323" r:id="rId30"/>
    <p:sldId id="329" r:id="rId31"/>
    <p:sldId id="324" r:id="rId32"/>
    <p:sldId id="325" r:id="rId33"/>
    <p:sldId id="326" r:id="rId34"/>
    <p:sldId id="328" r:id="rId35"/>
    <p:sldId id="327" r:id="rId36"/>
    <p:sldId id="301" r:id="rId3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7" d="100"/>
          <a:sy n="67" d="100"/>
        </p:scale>
        <p:origin x="644" y="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viewProps" Target="viewProps.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330B6D-6089-4A1B-BA47-35A4FEB734DC}"/>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BC226473-15EF-43BF-85BA-1B5E9A25E141}"/>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3F17105A-25F7-4F44-A5B1-899DA9A4CC05}"/>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41062BDD-05DC-4020-B718-310FD7E12ED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E58E6C-868A-498C-9150-26C9B8D61D5A}"/>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41559655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2CECDF3-1D98-4BB9-872F-D76981DADF5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8968FFC4-F795-4918-9C9F-4B4F7034969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EC44DB7-EB49-47DA-A2DA-84E2D6CA39D1}"/>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B159D1D9-0816-40B5-868E-910F69D67D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0C7551C-6310-43A2-9BB7-F26DC4BCF8D4}"/>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1116287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8A8AE42-D888-4F76-8F0A-FD68148618F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35EBF161-FFD2-4ABC-8C87-D9508E4BB44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0600A23F-FD04-467D-AC7D-B92E25AC5214}"/>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96E6BED3-CCAB-4CEB-96CE-4BEAD400664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7C7FFE-D49F-48D3-96BF-1AB4BDEFDE25}"/>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109862607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27D56F-1030-486F-B37D-0B35D5B054CD}"/>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B729FD-5B5F-4083-8E52-8DBF1B87078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6CB12201-134B-4969-BC38-ECB3463204D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7BA6939-1A7F-4554-9B1D-D36E266AA1D9}"/>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6" name="Footer Placeholder 5">
            <a:extLst>
              <a:ext uri="{FF2B5EF4-FFF2-40B4-BE49-F238E27FC236}">
                <a16:creationId xmlns:a16="http://schemas.microsoft.com/office/drawing/2014/main" id="{696813C5-118F-4475-ADDB-91B66E7A39EF}"/>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5DF3585-485A-446B-9C25-1C6F73942921}"/>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404187651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5E8E13-2AEC-465D-92CC-B08371440F8C}"/>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CC2DD94-88E0-4465-9435-49B6D17754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A04AF11-FE9E-435F-BA3B-447028D02F27}"/>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EDEC44CB-6D60-4CB7-9681-83EAFBCE17F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7904B3-86CA-46D7-BDB5-756E93C7BD6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5D2436E1-80EF-4427-81F2-9EBBA61ED605}"/>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8" name="Footer Placeholder 7">
            <a:extLst>
              <a:ext uri="{FF2B5EF4-FFF2-40B4-BE49-F238E27FC236}">
                <a16:creationId xmlns:a16="http://schemas.microsoft.com/office/drawing/2014/main" id="{5BA4D5F2-0C25-42D1-AC9D-82F53D6B650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14A658F4-427F-4DE4-8DDE-828DCA740AC0}"/>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587985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DA076B-D7FD-4C1C-A4B2-DBF7A01E8120}"/>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71C12542-C616-4CD6-876F-4283F7B87A15}"/>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4" name="Footer Placeholder 3">
            <a:extLst>
              <a:ext uri="{FF2B5EF4-FFF2-40B4-BE49-F238E27FC236}">
                <a16:creationId xmlns:a16="http://schemas.microsoft.com/office/drawing/2014/main" id="{2D84B00B-A5F0-4E58-A079-685836EE38B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1E497FA4-EA19-441E-82B3-5CE35613DC5C}"/>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6897929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E5FC2E6-583E-4231-A138-4DBF5D1E23EC}"/>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3" name="Footer Placeholder 2">
            <a:extLst>
              <a:ext uri="{FF2B5EF4-FFF2-40B4-BE49-F238E27FC236}">
                <a16:creationId xmlns:a16="http://schemas.microsoft.com/office/drawing/2014/main" id="{7C6A6942-96A5-4FFB-8425-B552BBDD1C6F}"/>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3B4ED78-2A70-4838-B5CA-C2C255D752EC}"/>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25306767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0B1A8F6-F8F7-4C07-B4F5-B066B6210B1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CE615873-BC03-4012-A5C3-8F4199BC333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B92441FC-BAFC-4B5F-AEC3-3575D439F40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5061FE1-D4E8-4BB1-A488-289CEFF5EF2E}"/>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6" name="Footer Placeholder 5">
            <a:extLst>
              <a:ext uri="{FF2B5EF4-FFF2-40B4-BE49-F238E27FC236}">
                <a16:creationId xmlns:a16="http://schemas.microsoft.com/office/drawing/2014/main" id="{22C30CEF-BF20-4641-83F6-F9C6F02CB1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380A6347-9A4D-4E39-868F-2E4FC9B52493}"/>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217366512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D9EF6-5D5F-47EE-9B60-E1C32E9B1F4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F1BDFA5-2E67-4DD8-97F8-5EE19F1CA01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67B6D35D-CB7E-4178-B63E-31A78941137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A6935D7-95F0-457C-A5DF-74FDE1788BF8}"/>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6" name="Footer Placeholder 5">
            <a:extLst>
              <a:ext uri="{FF2B5EF4-FFF2-40B4-BE49-F238E27FC236}">
                <a16:creationId xmlns:a16="http://schemas.microsoft.com/office/drawing/2014/main" id="{A7EC349F-5369-4338-B5A9-B0827A98F798}"/>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A5FFB816-F307-48FB-A25E-14EE2C060510}"/>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17434002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6CC26F-0FDD-443D-8616-1901A3E943DF}"/>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F52D2501-6A6F-4D2D-A181-9EC7B5A830D6}"/>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B0E44FE-396A-4AD8-88C2-7377C4552C6E}"/>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066B5160-C986-44B2-B7C4-C8EFE7F9037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1305865-4AE0-4C92-BE72-6287CBE158A3}"/>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268456412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D0AA542-310B-4D35-A5A8-6520449FE733}"/>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98678441-8E43-46D5-B03C-41DAC0D68FBF}"/>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C65CFE9B-CF72-47E0-9DCF-396D4DEBA494}"/>
              </a:ext>
            </a:extLst>
          </p:cNvPr>
          <p:cNvSpPr>
            <a:spLocks noGrp="1"/>
          </p:cNvSpPr>
          <p:nvPr>
            <p:ph type="dt" sz="half" idx="10"/>
          </p:nvPr>
        </p:nvSpPr>
        <p:spPr/>
        <p:txBody>
          <a:body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625EC9B8-6CD0-4E18-A10D-23A0054C0825}"/>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933F773-E5FA-44ED-81C7-7DD3F9B1C44F}"/>
              </a:ext>
            </a:extLst>
          </p:cNvPr>
          <p:cNvSpPr>
            <a:spLocks noGrp="1"/>
          </p:cNvSpPr>
          <p:nvPr>
            <p:ph type="sldNum" sz="quarter" idx="12"/>
          </p:nvPr>
        </p:nvSpPr>
        <p:spPr/>
        <p:txBody>
          <a:bodyPr/>
          <a:lstStyle/>
          <a:p>
            <a:fld id="{0E761136-8813-44D5-9FD8-12E6444C1E59}" type="slidenum">
              <a:rPr lang="en-US" smtClean="0"/>
              <a:t>‹#›</a:t>
            </a:fld>
            <a:endParaRPr lang="en-US"/>
          </a:p>
        </p:txBody>
      </p:sp>
    </p:spTree>
    <p:extLst>
      <p:ext uri="{BB962C8B-B14F-4D97-AF65-F5344CB8AC3E}">
        <p14:creationId xmlns:p14="http://schemas.microsoft.com/office/powerpoint/2010/main" val="226993477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266181D-793C-40C1-89E5-9745FA24CD9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BCE2ED-1651-4DFD-B900-1DB4E311FB5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66FA710-4D5C-4DD0-B5F9-A33BB177A0B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B06A89E-3E30-4B67-8D0C-7EA13122F3BD}" type="datetimeFigureOut">
              <a:rPr lang="en-US" smtClean="0"/>
              <a:t>10/10/2021</a:t>
            </a:fld>
            <a:endParaRPr lang="en-US"/>
          </a:p>
        </p:txBody>
      </p:sp>
      <p:sp>
        <p:nvSpPr>
          <p:cNvPr id="5" name="Footer Placeholder 4">
            <a:extLst>
              <a:ext uri="{FF2B5EF4-FFF2-40B4-BE49-F238E27FC236}">
                <a16:creationId xmlns:a16="http://schemas.microsoft.com/office/drawing/2014/main" id="{FA1183BB-CFF5-49D4-BB98-A79793BE055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BB212384-D567-49A4-9AF0-1A000A63B6E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E761136-8813-44D5-9FD8-12E6444C1E59}" type="slidenum">
              <a:rPr lang="en-US" smtClean="0"/>
              <a:t>‹#›</a:t>
            </a:fld>
            <a:endParaRPr lang="en-US"/>
          </a:p>
        </p:txBody>
      </p:sp>
    </p:spTree>
    <p:extLst>
      <p:ext uri="{BB962C8B-B14F-4D97-AF65-F5344CB8AC3E}">
        <p14:creationId xmlns:p14="http://schemas.microsoft.com/office/powerpoint/2010/main" val="265599040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hyperlink" Target="https://goo.gl/mWsL5R" TargetMode="External"/><Relationship Id="rId2" Type="http://schemas.openxmlformats.org/officeDocument/2006/relationships/hyperlink" Target="https://goo.gl/cLDiTT" TargetMode="External"/><Relationship Id="rId1" Type="http://schemas.openxmlformats.org/officeDocument/2006/relationships/slideLayout" Target="../slideLayouts/slideLayout2.xml"/><Relationship Id="rId6" Type="http://schemas.openxmlformats.org/officeDocument/2006/relationships/hyperlink" Target="http://library.lol/main/038F4A0BDE83E4490C589BC88D07AA5B" TargetMode="External"/><Relationship Id="rId5" Type="http://schemas.openxmlformats.org/officeDocument/2006/relationships/hyperlink" Target="https://www.amazon.com/Domain-Modeling-Made-Functional-Domain-Driven/dp/1680502549/ref=sr_1_1?dchild=1&amp;keywords=%3A+Scott+Wlaschin&amp;qid=1633854279&amp;s=books&amp;sr=1-1" TargetMode="External"/><Relationship Id="rId4" Type="http://schemas.openxmlformats.org/officeDocument/2006/relationships/hyperlink" Target="https://www.amazon.com/Scott-Wlaschin/e/B078Y6H2KC?ref=sr_ntt_srch_lnk_1&amp;qid=1633854279&amp;sr=1-1"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A3B3-1AA4-49BB-8C38-67AC82023071}"/>
              </a:ext>
            </a:extLst>
          </p:cNvPr>
          <p:cNvSpPr>
            <a:spLocks noGrp="1"/>
          </p:cNvSpPr>
          <p:nvPr>
            <p:ph type="ctrTitle"/>
          </p:nvPr>
        </p:nvSpPr>
        <p:spPr>
          <a:xfrm>
            <a:off x="1524000" y="0"/>
            <a:ext cx="9067800" cy="6858000"/>
          </a:xfrm>
        </p:spPr>
        <p:txBody>
          <a:bodyPr rtlCol="0">
            <a:normAutofit fontScale="90000"/>
          </a:bodyPr>
          <a:lstStyle/>
          <a:p>
            <a:pPr>
              <a:defRPr/>
            </a:pPr>
            <a:br>
              <a:rPr lang="en-US" sz="4800" b="1" dirty="0">
                <a:solidFill>
                  <a:srgbClr val="000000"/>
                </a:solidFill>
              </a:rPr>
            </a:br>
            <a:br>
              <a:rPr lang="en-US" sz="4800" b="1" dirty="0">
                <a:solidFill>
                  <a:srgbClr val="000000"/>
                </a:solidFill>
              </a:rPr>
            </a:br>
            <a:r>
              <a:rPr lang="en-US" sz="4800" b="1" dirty="0">
                <a:solidFill>
                  <a:srgbClr val="000000"/>
                </a:solidFill>
              </a:rPr>
              <a:t>SYSTEMS DEVELOPMENT PROJECT</a:t>
            </a:r>
            <a:br>
              <a:rPr lang="en-US" sz="4800" b="1" dirty="0">
                <a:solidFill>
                  <a:srgbClr val="000000"/>
                </a:solidFill>
              </a:rPr>
            </a:br>
            <a:br>
              <a:rPr lang="en-US" sz="4800" b="1" dirty="0">
                <a:solidFill>
                  <a:srgbClr val="000000"/>
                </a:solidFill>
              </a:rPr>
            </a:br>
            <a:r>
              <a:rPr lang="en-US" sz="4800" b="1" dirty="0">
                <a:solidFill>
                  <a:srgbClr val="000000"/>
                </a:solidFill>
              </a:rPr>
              <a:t>Chapter 4</a:t>
            </a:r>
            <a:br>
              <a:rPr lang="en-US" sz="4800" b="1" dirty="0">
                <a:solidFill>
                  <a:srgbClr val="000000"/>
                </a:solidFill>
              </a:rPr>
            </a:br>
            <a: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t>Domain Modeling</a:t>
            </a:r>
            <a:br>
              <a:rPr lang="en-US" sz="3200" b="1" dirty="0">
                <a:solidFill>
                  <a:srgbClr val="000000"/>
                </a:solidFill>
                <a:effectLst/>
                <a:latin typeface="Times New Roman" panose="02020603050405020304" pitchFamily="18" charset="0"/>
                <a:ea typeface="Calibri" panose="020F0502020204030204" pitchFamily="34" charset="0"/>
                <a:cs typeface="Times New Roman" panose="02020603050405020304" pitchFamily="18" charset="0"/>
              </a:rPr>
            </a:br>
            <a:br>
              <a:rPr lang="en-US" sz="4800" b="1" dirty="0">
                <a:solidFill>
                  <a:srgbClr val="000000"/>
                </a:solidFill>
              </a:rPr>
            </a:br>
            <a:r>
              <a:rPr lang="en-US" b="1" dirty="0">
                <a:solidFill>
                  <a:srgbClr val="000000"/>
                </a:solidFill>
              </a:rPr>
              <a:t>Lecturer: </a:t>
            </a:r>
            <a:br>
              <a:rPr lang="en-US" b="1" dirty="0">
                <a:solidFill>
                  <a:srgbClr val="000000"/>
                </a:solidFill>
              </a:rPr>
            </a:br>
            <a:r>
              <a:rPr lang="en-US" b="1" dirty="0">
                <a:solidFill>
                  <a:srgbClr val="000000"/>
                </a:solidFill>
              </a:rPr>
              <a:t>Dr. Joshua Okemwa. PHD.</a:t>
            </a:r>
            <a:br>
              <a:rPr lang="en-US" sz="4800" b="1" dirty="0">
                <a:solidFill>
                  <a:srgbClr val="000000"/>
                </a:solidFill>
              </a:rPr>
            </a:br>
            <a:br>
              <a:rPr lang="en-US" sz="4800" b="1" dirty="0">
                <a:solidFill>
                  <a:srgbClr val="000000"/>
                </a:solidFill>
              </a:rPr>
            </a:br>
            <a:endParaRPr lang="en-US"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Title 1">
            <a:extLst>
              <a:ext uri="{FF2B5EF4-FFF2-40B4-BE49-F238E27FC236}">
                <a16:creationId xmlns:a16="http://schemas.microsoft.com/office/drawing/2014/main" id="{A84D2E47-34A7-4C2E-89CE-FDCBEE3A78FA}"/>
              </a:ext>
            </a:extLst>
          </p:cNvPr>
          <p:cNvSpPr>
            <a:spLocks noGrp="1" noChangeArrowheads="1"/>
          </p:cNvSpPr>
          <p:nvPr>
            <p:ph type="title"/>
          </p:nvPr>
        </p:nvSpPr>
        <p:spPr>
          <a:xfrm>
            <a:off x="2062163" y="491331"/>
            <a:ext cx="8229600" cy="1232694"/>
          </a:xfrm>
        </p:spPr>
        <p:txBody>
          <a:bodyPr/>
          <a:lstStyle/>
          <a:p>
            <a:r>
              <a:rPr lang="en-US" altLang="en-US" dirty="0">
                <a:solidFill>
                  <a:srgbClr val="FF0000"/>
                </a:solidFill>
                <a:latin typeface="Aharoni" panose="02010803020104030203" pitchFamily="2" charset="-79"/>
                <a:cs typeface="Aharoni" panose="02010803020104030203" pitchFamily="2" charset="-79"/>
              </a:rPr>
              <a:t>THE SCOPE OF THE STUDY </a:t>
            </a:r>
            <a:endParaRPr lang="en-US" altLang="en-US" dirty="0"/>
          </a:p>
        </p:txBody>
      </p:sp>
      <p:sp>
        <p:nvSpPr>
          <p:cNvPr id="4099" name="Content Placeholder 2">
            <a:extLst>
              <a:ext uri="{FF2B5EF4-FFF2-40B4-BE49-F238E27FC236}">
                <a16:creationId xmlns:a16="http://schemas.microsoft.com/office/drawing/2014/main" id="{BDB82ED9-EA75-4DB8-B504-996A4ADED494}"/>
              </a:ext>
            </a:extLst>
          </p:cNvPr>
          <p:cNvSpPr>
            <a:spLocks noGrp="1" noChangeArrowheads="1"/>
          </p:cNvSpPr>
          <p:nvPr>
            <p:ph idx="1"/>
          </p:nvPr>
        </p:nvSpPr>
        <p:spPr>
          <a:xfrm>
            <a:off x="3605212" y="1724025"/>
            <a:ext cx="5853113" cy="4276725"/>
          </a:xfrm>
        </p:spPr>
        <p:txBody>
          <a:bodyPr>
            <a:normAutofit/>
          </a:bodyPr>
          <a:lstStyle/>
          <a:p>
            <a:pPr marL="342900" marR="0" lvl="0" indent="-342900">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The Information Model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Structural Modeling</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342900" marR="0" lvl="0" indent="-342900">
              <a:lnSpc>
                <a:spcPct val="150000"/>
              </a:lnSpc>
              <a:spcBef>
                <a:spcPts val="750"/>
              </a:spcBef>
              <a:spcAft>
                <a:spcPts val="0"/>
              </a:spcAft>
              <a:buFont typeface="Symbol" panose="05050102010706020507" pitchFamily="18" charset="2"/>
              <a:buChar char=""/>
            </a:pPr>
            <a:r>
              <a:rPr lang="en-US" sz="2400"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Information Modeling in the UML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57872-81E8-44C7-9A65-55082229074F}"/>
              </a:ext>
            </a:extLst>
          </p:cNvPr>
          <p:cNvSpPr>
            <a:spLocks noGrp="1"/>
          </p:cNvSpPr>
          <p:nvPr>
            <p:ph type="title"/>
          </p:nvPr>
        </p:nvSpPr>
        <p:spPr>
          <a:xfrm>
            <a:off x="3714750" y="365125"/>
            <a:ext cx="7639050" cy="1325563"/>
          </a:xfrm>
        </p:spPr>
        <p:txBody>
          <a:bodyPr/>
          <a:lstStyle/>
          <a:p>
            <a:r>
              <a:rPr lang="en-US" b="1" dirty="0">
                <a:solidFill>
                  <a:srgbClr val="FF0000"/>
                </a:solidFill>
                <a:latin typeface="Aharoni" panose="02010803020104030203" pitchFamily="2" charset="-79"/>
                <a:cs typeface="Aharoni" panose="02010803020104030203" pitchFamily="2" charset="-79"/>
              </a:rPr>
              <a:t>Definition </a:t>
            </a:r>
          </a:p>
        </p:txBody>
      </p:sp>
      <p:sp>
        <p:nvSpPr>
          <p:cNvPr id="3" name="Content Placeholder 2">
            <a:extLst>
              <a:ext uri="{FF2B5EF4-FFF2-40B4-BE49-F238E27FC236}">
                <a16:creationId xmlns:a16="http://schemas.microsoft.com/office/drawing/2014/main" id="{0AD0BB91-84DB-4025-B059-35C400733257}"/>
              </a:ext>
            </a:extLst>
          </p:cNvPr>
          <p:cNvSpPr>
            <a:spLocks noGrp="1"/>
          </p:cNvSpPr>
          <p:nvPr>
            <p:ph idx="1"/>
          </p:nvPr>
        </p:nvSpPr>
        <p:spPr/>
        <p:txBody>
          <a:bodyPr>
            <a:normAutofit/>
          </a:bodyPr>
          <a:lstStyle/>
          <a:p>
            <a:pPr algn="just">
              <a:lnSpc>
                <a:spcPct val="150000"/>
              </a:lnSpc>
            </a:pPr>
            <a:r>
              <a:rPr lang="en-US" sz="2400" b="0" dirty="0">
                <a:solidFill>
                  <a:srgbClr val="292929"/>
                </a:solidFill>
                <a:effectLst/>
                <a:latin typeface="Aharoni" panose="02010803020104030203" pitchFamily="2" charset="-79"/>
                <a:cs typeface="Aharoni" panose="02010803020104030203" pitchFamily="2" charset="-79"/>
              </a:rPr>
              <a:t>A domain model is a visual representation of conceptual classes or real-world objects in a domain of interest.”[1]</a:t>
            </a:r>
          </a:p>
          <a:p>
            <a:pPr algn="just">
              <a:lnSpc>
                <a:spcPct val="150000"/>
              </a:lnSpc>
            </a:pPr>
            <a:r>
              <a:rPr lang="en-US" sz="2400" b="0" dirty="0">
                <a:solidFill>
                  <a:srgbClr val="292929"/>
                </a:solidFill>
                <a:effectLst/>
                <a:latin typeface="Aharoni" panose="02010803020104030203" pitchFamily="2" charset="-79"/>
                <a:cs typeface="Aharoni" panose="02010803020104030203" pitchFamily="2" charset="-79"/>
              </a:rPr>
              <a:t>A Domain Model creates a web of interconnected objects, where each object represents some meaningful individual, whether as large as a corporation or as small as a single line on an order form.” [2]</a:t>
            </a:r>
          </a:p>
          <a:p>
            <a:pPr algn="just">
              <a:lnSpc>
                <a:spcPct val="150000"/>
              </a:lnSpc>
            </a:pPr>
            <a:r>
              <a:rPr lang="en-US" sz="2400" b="0" dirty="0">
                <a:solidFill>
                  <a:srgbClr val="292929"/>
                </a:solidFill>
                <a:effectLst/>
                <a:latin typeface="Aharoni" panose="02010803020104030203" pitchFamily="2" charset="-79"/>
                <a:cs typeface="Aharoni" panose="02010803020104030203" pitchFamily="2" charset="-79"/>
              </a:rPr>
              <a:t>“… a conceptual model of the domain that incorporates both behavior and data.” [3]</a:t>
            </a:r>
          </a:p>
        </p:txBody>
      </p:sp>
    </p:spTree>
    <p:extLst>
      <p:ext uri="{BB962C8B-B14F-4D97-AF65-F5344CB8AC3E}">
        <p14:creationId xmlns:p14="http://schemas.microsoft.com/office/powerpoint/2010/main" val="42150142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BE2A1B-8DCA-4326-9883-6B76FDECC866}"/>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Note:</a:t>
            </a:r>
          </a:p>
        </p:txBody>
      </p:sp>
      <p:sp>
        <p:nvSpPr>
          <p:cNvPr id="3" name="Content Placeholder 2">
            <a:extLst>
              <a:ext uri="{FF2B5EF4-FFF2-40B4-BE49-F238E27FC236}">
                <a16:creationId xmlns:a16="http://schemas.microsoft.com/office/drawing/2014/main" id="{997D2391-C360-4B69-9F46-FD2202E4DD5A}"/>
              </a:ext>
            </a:extLst>
          </p:cNvPr>
          <p:cNvSpPr>
            <a:spLocks noGrp="1"/>
          </p:cNvSpPr>
          <p:nvPr>
            <p:ph idx="1"/>
          </p:nvPr>
        </p:nvSpPr>
        <p:spPr>
          <a:xfrm>
            <a:off x="2352674" y="1825625"/>
            <a:ext cx="9001125" cy="4351338"/>
          </a:xfrm>
        </p:spPr>
        <p:txBody>
          <a:bodyPr>
            <a:normAutofit lnSpcReduction="10000"/>
          </a:bodyPr>
          <a:lstStyle/>
          <a:p>
            <a:pPr algn="just">
              <a:lnSpc>
                <a:spcPct val="150000"/>
              </a:lnSpc>
            </a:pPr>
            <a:r>
              <a:rPr lang="en-US" dirty="0">
                <a:latin typeface="Aharoni" panose="02010803020104030203" pitchFamily="2" charset="-79"/>
                <a:cs typeface="Aharoni" panose="02010803020104030203" pitchFamily="2" charset="-79"/>
              </a:rPr>
              <a:t>Some software development processes address this by using written specifications or requirements document to try to capture all the details of a problem. Unfortunately, this approach often creates distance between the people who understand the problem best and the people who will implement the solution.</a:t>
            </a:r>
          </a:p>
          <a:p>
            <a:pPr algn="just">
              <a:lnSpc>
                <a:spcPct val="150000"/>
              </a:lnSpc>
            </a:pPr>
            <a:endParaRPr lang="en-US" dirty="0">
              <a:latin typeface="Aharoni" panose="02010803020104030203" pitchFamily="2" charset="-79"/>
              <a:cs typeface="Aharoni" panose="02010803020104030203" pitchFamily="2" charset="-79"/>
            </a:endParaRPr>
          </a:p>
          <a:p>
            <a:pPr algn="just">
              <a:lnSpc>
                <a:spcPct val="150000"/>
              </a:lnSpc>
            </a:pPr>
            <a:endParaRPr lang="en-US" dirty="0">
              <a:latin typeface="Aharoni" panose="02010803020104030203" pitchFamily="2" charset="-79"/>
              <a:cs typeface="Aharoni" panose="02010803020104030203" pitchFamily="2" charset="-79"/>
            </a:endParaRPr>
          </a:p>
          <a:p>
            <a:pPr algn="just">
              <a:lnSpc>
                <a:spcPct val="150000"/>
              </a:lnSpc>
            </a:pP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57682393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CD703-71E4-4534-85EE-20D7B95711FD}"/>
              </a:ext>
            </a:extLst>
          </p:cNvPr>
          <p:cNvSpPr>
            <a:spLocks noGrp="1"/>
          </p:cNvSpPr>
          <p:nvPr>
            <p:ph type="title"/>
          </p:nvPr>
        </p:nvSpPr>
        <p:spPr>
          <a:xfrm>
            <a:off x="190500" y="36512"/>
            <a:ext cx="10515600" cy="1325563"/>
          </a:xfrm>
        </p:spPr>
        <p:txBody>
          <a:bodyPr/>
          <a:lstStyle/>
          <a:p>
            <a:r>
              <a:rPr lang="en-US" dirty="0">
                <a:solidFill>
                  <a:srgbClr val="FF0000"/>
                </a:solidFill>
                <a:latin typeface="Aharoni" panose="02010803020104030203" pitchFamily="2" charset="-79"/>
                <a:cs typeface="Aharoni" panose="02010803020104030203" pitchFamily="2" charset="-79"/>
              </a:rPr>
              <a:t>Domain driven design </a:t>
            </a:r>
          </a:p>
        </p:txBody>
      </p:sp>
      <p:sp>
        <p:nvSpPr>
          <p:cNvPr id="3" name="Content Placeholder 2">
            <a:extLst>
              <a:ext uri="{FF2B5EF4-FFF2-40B4-BE49-F238E27FC236}">
                <a16:creationId xmlns:a16="http://schemas.microsoft.com/office/drawing/2014/main" id="{CAF51387-359D-480D-B783-2378FCBDD57A}"/>
              </a:ext>
            </a:extLst>
          </p:cNvPr>
          <p:cNvSpPr>
            <a:spLocks noGrp="1"/>
          </p:cNvSpPr>
          <p:nvPr>
            <p:ph idx="1"/>
          </p:nvPr>
        </p:nvSpPr>
        <p:spPr>
          <a:xfrm>
            <a:off x="838200" y="1362075"/>
            <a:ext cx="11163300" cy="5353050"/>
          </a:xfrm>
        </p:spPr>
        <p:txBody>
          <a:bodyPr>
            <a:noAutofit/>
          </a:bodyPr>
          <a:lstStyle/>
          <a:p>
            <a:pPr algn="just">
              <a:lnSpc>
                <a:spcPct val="150000"/>
              </a:lnSpc>
              <a:buFont typeface="Wingdings" panose="05000000000000000000" pitchFamily="2" charset="2"/>
              <a:buChar char="Ø"/>
            </a:pPr>
            <a:r>
              <a:rPr lang="en-US" sz="2400" dirty="0">
                <a:effectLst/>
                <a:latin typeface="Aharoni" panose="02010803020104030203" pitchFamily="2" charset="-79"/>
                <a:ea typeface="Georgia" panose="02040502050405020303" pitchFamily="18" charset="0"/>
                <a:cs typeface="Aharoni" panose="02010803020104030203" pitchFamily="2" charset="-79"/>
              </a:rPr>
              <a:t>Before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attempting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to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solve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problem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it’s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important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that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we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understand </a:t>
            </a:r>
            <a:r>
              <a:rPr lang="en-US" sz="2400" spc="-110" dirty="0">
                <a:effectLst/>
                <a:latin typeface="Aharoni" panose="02010803020104030203" pitchFamily="2" charset="-79"/>
                <a:ea typeface="Georgia" panose="02040502050405020303" pitchFamily="18" charset="0"/>
                <a:cs typeface="Aharoni" panose="02010803020104030203" pitchFamily="2" charset="-79"/>
              </a:rPr>
              <a:t> </a:t>
            </a:r>
            <a:r>
              <a:rPr lang="en-US" sz="2400" spc="-30" dirty="0">
                <a:effectLst/>
                <a:latin typeface="Aharoni" panose="02010803020104030203" pitchFamily="2" charset="-79"/>
                <a:ea typeface="Georgia" panose="02040502050405020303" pitchFamily="18" charset="0"/>
                <a:cs typeface="Aharoni" panose="02010803020104030203" pitchFamily="2" charset="-79"/>
              </a:rPr>
              <a:t>the</a:t>
            </a:r>
            <a:r>
              <a:rPr lang="en-US" sz="2400" dirty="0">
                <a:effectLst/>
                <a:latin typeface="Aharoni" panose="02010803020104030203" pitchFamily="2" charset="-79"/>
                <a:ea typeface="Georgia" panose="02040502050405020303" pitchFamily="18" charset="0"/>
                <a:cs typeface="Aharoni" panose="02010803020104030203" pitchFamily="2" charset="-79"/>
              </a:rPr>
              <a:t> </a:t>
            </a:r>
            <a:r>
              <a:rPr lang="en-US" sz="2400" spc="-10" dirty="0">
                <a:effectLst/>
                <a:latin typeface="Aharoni" panose="02010803020104030203" pitchFamily="2" charset="-79"/>
                <a:ea typeface="Georgia" panose="02040502050405020303" pitchFamily="18" charset="0"/>
                <a:cs typeface="Aharoni" panose="02010803020104030203" pitchFamily="2" charset="-79"/>
              </a:rPr>
              <a:t>problem</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spc="-10" dirty="0">
                <a:effectLst/>
                <a:latin typeface="Aharoni" panose="02010803020104030203" pitchFamily="2" charset="-79"/>
                <a:ea typeface="Georgia" panose="02040502050405020303" pitchFamily="18" charset="0"/>
                <a:cs typeface="Aharoni" panose="02010803020104030203" pitchFamily="2" charset="-79"/>
              </a:rPr>
              <a:t>correctly.</a:t>
            </a:r>
            <a:endParaRPr lang="en-US" sz="2400" spc="-50" dirty="0">
              <a:latin typeface="Aharoni" panose="02010803020104030203" pitchFamily="2" charset="-79"/>
              <a:ea typeface="Georgia" panose="02040502050405020303" pitchFamily="18" charset="0"/>
              <a:cs typeface="Aharoni" panose="02010803020104030203" pitchFamily="2" charset="-79"/>
            </a:endParaRPr>
          </a:p>
          <a:p>
            <a:pPr algn="just">
              <a:lnSpc>
                <a:spcPct val="150000"/>
              </a:lnSpc>
              <a:buFont typeface="Wingdings" panose="05000000000000000000" pitchFamily="2" charset="2"/>
              <a:buChar char="Ø"/>
            </a:pPr>
            <a:r>
              <a:rPr lang="en-US" sz="2400" dirty="0">
                <a:effectLst/>
                <a:latin typeface="Aharoni" panose="02010803020104030203" pitchFamily="2" charset="-79"/>
                <a:ea typeface="Georgia" panose="02040502050405020303" pitchFamily="18" charset="0"/>
                <a:cs typeface="Aharoni" panose="02010803020104030203" pitchFamily="2" charset="-79"/>
              </a:rPr>
              <a:t>How can</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we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ensure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that we,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developers,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i="1" dirty="0">
                <a:effectLst/>
                <a:latin typeface="Aharoni" panose="02010803020104030203" pitchFamily="2" charset="-79"/>
                <a:ea typeface="Georgia" panose="02040502050405020303" pitchFamily="18" charset="0"/>
                <a:cs typeface="Aharoni" panose="02010803020104030203" pitchFamily="2" charset="-79"/>
              </a:rPr>
              <a:t>do</a:t>
            </a:r>
            <a:r>
              <a:rPr lang="en-US" sz="2400" i="1" spc="-1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understand</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problem?</a:t>
            </a:r>
          </a:p>
          <a:p>
            <a:pPr algn="just">
              <a:lnSpc>
                <a:spcPct val="150000"/>
              </a:lnSpc>
              <a:buFont typeface="Wingdings" panose="05000000000000000000" pitchFamily="2" charset="2"/>
              <a:buChar char="Ø"/>
            </a:pPr>
            <a:r>
              <a:rPr lang="en-US" sz="2400" dirty="0">
                <a:solidFill>
                  <a:srgbClr val="FF0000"/>
                </a:solidFill>
                <a:effectLst/>
                <a:latin typeface="Aharoni" panose="02010803020104030203" pitchFamily="2" charset="-79"/>
                <a:ea typeface="Georgia" panose="02040502050405020303" pitchFamily="18" charset="0"/>
                <a:cs typeface="Aharoni" panose="02010803020104030203" pitchFamily="2" charset="-79"/>
              </a:rPr>
              <a:t>Approach 1: </a:t>
            </a:r>
            <a:r>
              <a:rPr lang="en-US" sz="2400" dirty="0">
                <a:effectLst/>
                <a:latin typeface="Aharoni" panose="02010803020104030203" pitchFamily="2" charset="-79"/>
                <a:ea typeface="Georgia" panose="02040502050405020303" pitchFamily="18" charset="0"/>
                <a:cs typeface="Aharoni" panose="02010803020104030203" pitchFamily="2" charset="-79"/>
              </a:rPr>
              <a:t>Some software development processes address this by using written </a:t>
            </a:r>
            <a:r>
              <a:rPr lang="en-US" sz="2400" dirty="0" err="1">
                <a:effectLst/>
                <a:latin typeface="Aharoni" panose="02010803020104030203" pitchFamily="2" charset="-79"/>
                <a:ea typeface="Georgia" panose="02040502050405020303" pitchFamily="18" charset="0"/>
                <a:cs typeface="Aharoni" panose="02010803020104030203" pitchFamily="2" charset="-79"/>
              </a:rPr>
              <a:t>specifi</a:t>
            </a:r>
            <a:r>
              <a:rPr lang="en-US" sz="2400" dirty="0">
                <a:effectLst/>
                <a:latin typeface="Aharoni" panose="02010803020104030203" pitchFamily="2" charset="-79"/>
                <a:ea typeface="Georgia" panose="02040502050405020303" pitchFamily="18" charset="0"/>
                <a:cs typeface="Aharoni" panose="02010803020104030203" pitchFamily="2" charset="-79"/>
              </a:rPr>
              <a:t>-</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cations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or</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requirements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documents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to</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try</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to</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capture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all</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details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of</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problem.</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p>
          <a:p>
            <a:pPr algn="just">
              <a:lnSpc>
                <a:spcPct val="150000"/>
              </a:lnSpc>
              <a:buFont typeface="Wingdings" panose="05000000000000000000" pitchFamily="2" charset="2"/>
              <a:buChar char="Ø"/>
            </a:pPr>
            <a:r>
              <a:rPr lang="en-US" sz="2400" dirty="0">
                <a:effectLst/>
                <a:latin typeface="Aharoni" panose="02010803020104030203" pitchFamily="2" charset="-79"/>
                <a:ea typeface="Georgia" panose="02040502050405020303" pitchFamily="18" charset="0"/>
                <a:cs typeface="Aharoni" panose="02010803020104030203" pitchFamily="2" charset="-79"/>
              </a:rPr>
              <a:t>Unfortunately,</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this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approach</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often</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creates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distance</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between</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2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people who understand the problem best and the people who will implement</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 solution. </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53032189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F97259B-A1D7-4DE7-AB6A-D19DBD4D5CC8}"/>
              </a:ext>
            </a:extLst>
          </p:cNvPr>
          <p:cNvSpPr>
            <a:spLocks noGrp="1"/>
          </p:cNvSpPr>
          <p:nvPr>
            <p:ph type="title"/>
          </p:nvPr>
        </p:nvSpPr>
        <p:spPr>
          <a:xfrm>
            <a:off x="838200" y="365126"/>
            <a:ext cx="10515600" cy="563562"/>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APPROACH 2</a:t>
            </a:r>
          </a:p>
        </p:txBody>
      </p:sp>
      <p:sp>
        <p:nvSpPr>
          <p:cNvPr id="3" name="Content Placeholder 2">
            <a:extLst>
              <a:ext uri="{FF2B5EF4-FFF2-40B4-BE49-F238E27FC236}">
                <a16:creationId xmlns:a16="http://schemas.microsoft.com/office/drawing/2014/main" id="{6A37CCF1-079E-4BD2-824B-74850FAAE024}"/>
              </a:ext>
            </a:extLst>
          </p:cNvPr>
          <p:cNvSpPr>
            <a:spLocks noGrp="1"/>
          </p:cNvSpPr>
          <p:nvPr>
            <p:ph idx="1"/>
          </p:nvPr>
        </p:nvSpPr>
        <p:spPr>
          <a:xfrm>
            <a:off x="1285875" y="1076324"/>
            <a:ext cx="9791700" cy="4762501"/>
          </a:xfrm>
        </p:spPr>
        <p:txBody>
          <a:bodyPr>
            <a:normAutofit/>
          </a:bodyPr>
          <a:lstStyle/>
          <a:p>
            <a:pPr marL="203200" marR="772795" indent="0" algn="just">
              <a:lnSpc>
                <a:spcPct val="150000"/>
              </a:lnSpc>
              <a:spcBef>
                <a:spcPts val="510"/>
              </a:spcBef>
              <a:spcAft>
                <a:spcPts val="0"/>
              </a:spcAft>
            </a:pPr>
            <a:r>
              <a:rPr lang="en-US" sz="2400" dirty="0">
                <a:effectLst/>
                <a:latin typeface="Aharoni" panose="02010803020104030203" pitchFamily="2" charset="-79"/>
                <a:ea typeface="Georgia" panose="02040502050405020303" pitchFamily="18" charset="0"/>
                <a:cs typeface="Aharoni" panose="02010803020104030203" pitchFamily="2" charset="-79"/>
              </a:rPr>
              <a:t>A</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much</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better</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solution</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is</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to</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eliminate</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intermediaries</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and</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encourage</a:t>
            </a:r>
            <a:r>
              <a:rPr lang="en-US" sz="2400" spc="-45" dirty="0">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25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domain experts to be intimately involved with the development process,</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spc="-5" dirty="0">
                <a:effectLst/>
                <a:latin typeface="Aharoni" panose="02010803020104030203" pitchFamily="2" charset="-79"/>
                <a:ea typeface="Georgia" panose="02040502050405020303" pitchFamily="18" charset="0"/>
                <a:cs typeface="Aharoni" panose="02010803020104030203" pitchFamily="2" charset="-79"/>
              </a:rPr>
              <a:t>introducing</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feedback</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loop</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between</a:t>
            </a:r>
            <a:r>
              <a:rPr lang="en-US" sz="2400" spc="-5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development</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team</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and</a:t>
            </a:r>
            <a:r>
              <a:rPr lang="en-US" sz="2400" spc="-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5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domain</a:t>
            </a:r>
            <a:r>
              <a:rPr lang="en-US" sz="2400" spc="-25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expert. </a:t>
            </a:r>
          </a:p>
          <a:p>
            <a:pPr marL="203200" marR="772795" indent="0" algn="just">
              <a:lnSpc>
                <a:spcPct val="150000"/>
              </a:lnSpc>
              <a:spcBef>
                <a:spcPts val="510"/>
              </a:spcBef>
              <a:spcAft>
                <a:spcPts val="0"/>
              </a:spcAft>
            </a:pPr>
            <a:r>
              <a:rPr lang="en-US" sz="2400" dirty="0">
                <a:effectLst/>
                <a:latin typeface="Aharoni" panose="02010803020104030203" pitchFamily="2" charset="-79"/>
                <a:ea typeface="Georgia" panose="02040502050405020303" pitchFamily="18" charset="0"/>
                <a:cs typeface="Aharoni" panose="02010803020104030203" pitchFamily="2" charset="-79"/>
              </a:rPr>
              <a:t>The development team regularly delivers something to the domain</a:t>
            </a:r>
            <a:r>
              <a:rPr lang="en-US" sz="2400" spc="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expert,</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who</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can</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quickly</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correct</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any</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misunderstandings</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for</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the</a:t>
            </a:r>
            <a:r>
              <a:rPr lang="en-US" sz="2400" spc="45"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next</a:t>
            </a:r>
            <a:r>
              <a:rPr lang="en-US" sz="2400" spc="40" dirty="0">
                <a:effectLst/>
                <a:latin typeface="Aharoni" panose="02010803020104030203" pitchFamily="2" charset="-79"/>
                <a:ea typeface="Georgia" panose="02040502050405020303" pitchFamily="18" charset="0"/>
                <a:cs typeface="Aharoni" panose="02010803020104030203" pitchFamily="2" charset="-79"/>
              </a:rPr>
              <a:t> </a:t>
            </a:r>
            <a:r>
              <a:rPr lang="en-US" sz="2400" dirty="0">
                <a:effectLst/>
                <a:latin typeface="Aharoni" panose="02010803020104030203" pitchFamily="2" charset="-79"/>
                <a:ea typeface="Georgia" panose="02040502050405020303" pitchFamily="18" charset="0"/>
                <a:cs typeface="Aharoni" panose="02010803020104030203" pitchFamily="2" charset="-79"/>
              </a:rPr>
              <a:t>iteration.</a:t>
            </a:r>
          </a:p>
        </p:txBody>
      </p:sp>
    </p:spTree>
    <p:extLst>
      <p:ext uri="{BB962C8B-B14F-4D97-AF65-F5344CB8AC3E}">
        <p14:creationId xmlns:p14="http://schemas.microsoft.com/office/powerpoint/2010/main" val="33423756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E3B469-E2CF-4B08-9494-29E7ABD814DC}"/>
              </a:ext>
            </a:extLst>
          </p:cNvPr>
          <p:cNvSpPr>
            <a:spLocks noGrp="1"/>
          </p:cNvSpPr>
          <p:nvPr>
            <p:ph type="title"/>
          </p:nvPr>
        </p:nvSpPr>
        <p:spPr>
          <a:xfrm>
            <a:off x="838200" y="98425"/>
            <a:ext cx="10515600" cy="701675"/>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Cont</a:t>
            </a:r>
            <a:r>
              <a:rPr lang="en-US" dirty="0"/>
              <a:t>. </a:t>
            </a:r>
          </a:p>
        </p:txBody>
      </p:sp>
      <p:sp>
        <p:nvSpPr>
          <p:cNvPr id="3" name="Content Placeholder 2">
            <a:extLst>
              <a:ext uri="{FF2B5EF4-FFF2-40B4-BE49-F238E27FC236}">
                <a16:creationId xmlns:a16="http://schemas.microsoft.com/office/drawing/2014/main" id="{ABC66C12-244F-4D59-831F-2D8EC378AC27}"/>
              </a:ext>
            </a:extLst>
          </p:cNvPr>
          <p:cNvSpPr>
            <a:spLocks noGrp="1"/>
          </p:cNvSpPr>
          <p:nvPr>
            <p:ph idx="1"/>
          </p:nvPr>
        </p:nvSpPr>
        <p:spPr>
          <a:xfrm>
            <a:off x="838200" y="800100"/>
            <a:ext cx="10515600" cy="5619750"/>
          </a:xfrm>
        </p:spPr>
        <p:txBody>
          <a:bodyPr>
            <a:normAutofit/>
          </a:bodyPr>
          <a:lstStyle/>
          <a:p>
            <a:pPr algn="just">
              <a:lnSpc>
                <a:spcPct val="150000"/>
              </a:lnSpc>
            </a:pPr>
            <a:r>
              <a:rPr lang="en-US" sz="2400" dirty="0">
                <a:latin typeface="Aharoni" panose="02010803020104030203" pitchFamily="2" charset="-79"/>
                <a:cs typeface="Aharoni" panose="02010803020104030203" pitchFamily="2" charset="-79"/>
              </a:rPr>
              <a:t>This kind of iterative process is at the core of “agile” development processes. However, even this approach has its problems. The developer acts as a translator, translating the domain expert’s mental model into code. </a:t>
            </a:r>
          </a:p>
          <a:p>
            <a:pPr algn="just">
              <a:lnSpc>
                <a:spcPct val="150000"/>
              </a:lnSpc>
            </a:pPr>
            <a:r>
              <a:rPr lang="en-US" sz="2400" dirty="0">
                <a:latin typeface="Aharoni" panose="02010803020104030203" pitchFamily="2" charset="-79"/>
                <a:cs typeface="Aharoni" panose="02010803020104030203" pitchFamily="2" charset="-79"/>
              </a:rPr>
              <a:t>But as in any translation, this process can result in distortion and loss of important subtleties. If the code doesn’t quite correspond to the concepts in the domain, then future developers working on the codebase without input from a domain expert can easily misunderstand what’s needed and introduce errors. </a:t>
            </a:r>
          </a:p>
          <a:p>
            <a:pPr algn="just">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1874575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5AB785-D89E-4B16-8FC3-D205538036F1}"/>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APPROACH 3</a:t>
            </a:r>
            <a:endParaRPr lang="en-US" dirty="0"/>
          </a:p>
        </p:txBody>
      </p:sp>
      <p:sp>
        <p:nvSpPr>
          <p:cNvPr id="3" name="Content Placeholder 2">
            <a:extLst>
              <a:ext uri="{FF2B5EF4-FFF2-40B4-BE49-F238E27FC236}">
                <a16:creationId xmlns:a16="http://schemas.microsoft.com/office/drawing/2014/main" id="{14222597-C7E3-4AD9-A441-5CB6AAE5D33E}"/>
              </a:ext>
            </a:extLst>
          </p:cNvPr>
          <p:cNvSpPr>
            <a:spLocks noGrp="1"/>
          </p:cNvSpPr>
          <p:nvPr>
            <p:ph idx="1"/>
          </p:nvPr>
        </p:nvSpPr>
        <p:spPr>
          <a:xfrm>
            <a:off x="838200" y="1428750"/>
            <a:ext cx="10515600" cy="4748213"/>
          </a:xfrm>
        </p:spPr>
        <p:txBody>
          <a:bodyPr>
            <a:normAutofit fontScale="92500"/>
          </a:bodyPr>
          <a:lstStyle/>
          <a:p>
            <a:pPr algn="just">
              <a:lnSpc>
                <a:spcPct val="150000"/>
              </a:lnSpc>
            </a:pPr>
            <a:r>
              <a:rPr lang="en-US" dirty="0">
                <a:latin typeface="Aharoni" panose="02010803020104030203" pitchFamily="2" charset="-79"/>
                <a:cs typeface="Aharoni" panose="02010803020104030203" pitchFamily="2" charset="-79"/>
              </a:rPr>
              <a:t>But there is a third approach. What if the domain experts, the development team, other stakeholders, and (most importantly) the source code itself all share the same model? </a:t>
            </a:r>
          </a:p>
          <a:p>
            <a:pPr algn="just">
              <a:lnSpc>
                <a:spcPct val="150000"/>
              </a:lnSpc>
            </a:pPr>
            <a:r>
              <a:rPr lang="en-US" dirty="0">
                <a:latin typeface="Aharoni" panose="02010803020104030203" pitchFamily="2" charset="-79"/>
                <a:cs typeface="Aharoni" panose="02010803020104030203" pitchFamily="2" charset="-79"/>
              </a:rPr>
              <a:t>In this case, there is no translation from the domain expert’s requirements to the code. Rather, the code is designed to reflect the shared mental model directly. And that is the goal of domain-driven design</a:t>
            </a:r>
          </a:p>
        </p:txBody>
      </p:sp>
    </p:spTree>
    <p:extLst>
      <p:ext uri="{BB962C8B-B14F-4D97-AF65-F5344CB8AC3E}">
        <p14:creationId xmlns:p14="http://schemas.microsoft.com/office/powerpoint/2010/main" val="1010525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62A88-39E5-48B6-AB72-C37B3AE99B99}"/>
              </a:ext>
            </a:extLst>
          </p:cNvPr>
          <p:cNvSpPr>
            <a:spLocks noGrp="1"/>
          </p:cNvSpPr>
          <p:nvPr>
            <p:ph type="title"/>
          </p:nvPr>
        </p:nvSpPr>
        <p:spPr>
          <a:xfrm>
            <a:off x="838200" y="365125"/>
            <a:ext cx="10515600" cy="1587500"/>
          </a:xfrm>
        </p:spPr>
        <p:txBody>
          <a:bodyPr>
            <a:normAutofit fontScale="90000"/>
          </a:bodyPr>
          <a:lstStyle/>
          <a:p>
            <a:pPr>
              <a:lnSpc>
                <a:spcPct val="100000"/>
              </a:lnSpc>
            </a:pPr>
            <a:r>
              <a:rPr lang="en-US" dirty="0">
                <a:solidFill>
                  <a:srgbClr val="FF0000"/>
                </a:solidFill>
                <a:latin typeface="Aharoni" panose="02010803020104030203" pitchFamily="2" charset="-79"/>
                <a:cs typeface="Aharoni" panose="02010803020104030203" pitchFamily="2" charset="-79"/>
              </a:rPr>
              <a:t>Aligning the software model with the business domain has a number of benefits:</a:t>
            </a:r>
            <a:br>
              <a:rPr lang="en-US" dirty="0">
                <a:solidFill>
                  <a:srgbClr val="FF0000"/>
                </a:solidFill>
                <a:latin typeface="Aharoni" panose="02010803020104030203" pitchFamily="2" charset="-79"/>
                <a:cs typeface="Aharoni" panose="02010803020104030203" pitchFamily="2" charset="-79"/>
              </a:rPr>
            </a:br>
            <a:endParaRPr lang="en-US" dirty="0">
              <a:solidFill>
                <a:srgbClr val="FF0000"/>
              </a:solidFill>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78C23270-3F28-4509-9EE5-B3EA51E2AECB}"/>
              </a:ext>
            </a:extLst>
          </p:cNvPr>
          <p:cNvSpPr>
            <a:spLocks noGrp="1"/>
          </p:cNvSpPr>
          <p:nvPr>
            <p:ph idx="1"/>
          </p:nvPr>
        </p:nvSpPr>
        <p:spPr>
          <a:xfrm>
            <a:off x="1038225" y="1825624"/>
            <a:ext cx="10315575" cy="5032375"/>
          </a:xfrm>
        </p:spPr>
        <p:txBody>
          <a:bodyPr>
            <a:normAutofit/>
          </a:bodyPr>
          <a:lstStyle/>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Faster time to market. When the developer and the codebase share the same model as the person who has the problem, the team is more likely to develop an appropriate solution quickly.</a:t>
            </a:r>
          </a:p>
          <a:p>
            <a:pPr algn="just">
              <a:lnSpc>
                <a:spcPct val="150000"/>
              </a:lnSpc>
              <a:buFont typeface="Wingdings" panose="05000000000000000000" pitchFamily="2" charset="2"/>
              <a:buChar char="Ø"/>
            </a:pPr>
            <a:r>
              <a:rPr lang="en-US" sz="2400" dirty="0">
                <a:latin typeface="Aharoni" panose="02010803020104030203" pitchFamily="2" charset="-79"/>
                <a:cs typeface="Aharoni" panose="02010803020104030203" pitchFamily="2" charset="-79"/>
              </a:rPr>
              <a:t> More business value. A solution that is accurately aligned with the problem means happier customers and less chance of going off track. </a:t>
            </a:r>
          </a:p>
        </p:txBody>
      </p:sp>
    </p:spTree>
    <p:extLst>
      <p:ext uri="{BB962C8B-B14F-4D97-AF65-F5344CB8AC3E}">
        <p14:creationId xmlns:p14="http://schemas.microsoft.com/office/powerpoint/2010/main" val="6865668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8BD78E-8EB0-48FA-A71A-1F026CAD84A3}"/>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Cont</a:t>
            </a:r>
            <a:r>
              <a:rPr lang="en-US" dirty="0"/>
              <a:t>.</a:t>
            </a:r>
          </a:p>
        </p:txBody>
      </p:sp>
      <p:sp>
        <p:nvSpPr>
          <p:cNvPr id="3" name="Content Placeholder 2">
            <a:extLst>
              <a:ext uri="{FF2B5EF4-FFF2-40B4-BE49-F238E27FC236}">
                <a16:creationId xmlns:a16="http://schemas.microsoft.com/office/drawing/2014/main" id="{C56F8EDD-CE02-437E-9EDF-20681724E73F}"/>
              </a:ext>
            </a:extLst>
          </p:cNvPr>
          <p:cNvSpPr>
            <a:spLocks noGrp="1"/>
          </p:cNvSpPr>
          <p:nvPr>
            <p:ph idx="1"/>
          </p:nvPr>
        </p:nvSpPr>
        <p:spPr>
          <a:xfrm>
            <a:off x="838200" y="1825625"/>
            <a:ext cx="10515600" cy="4470400"/>
          </a:xfrm>
        </p:spPr>
        <p:txBody>
          <a:bodyPr>
            <a:normAutofit lnSpcReduction="10000"/>
          </a:bodyPr>
          <a:lstStyle/>
          <a:p>
            <a:pPr algn="just">
              <a:lnSpc>
                <a:spcPct val="150000"/>
              </a:lnSpc>
            </a:pPr>
            <a:r>
              <a:rPr lang="en-US" sz="2400" dirty="0">
                <a:latin typeface="Aharoni" panose="02010803020104030203" pitchFamily="2" charset="-79"/>
                <a:cs typeface="Aharoni" panose="02010803020104030203" pitchFamily="2" charset="-79"/>
              </a:rPr>
              <a:t>Less waste. Clearer requirements means less time wasted in misunderstanding and rework. Furthermore, this clarity often reveals which components are high value so that more development effort can be focused on them and less on the low-value components.</a:t>
            </a:r>
          </a:p>
          <a:p>
            <a:pPr algn="just">
              <a:lnSpc>
                <a:spcPct val="150000"/>
              </a:lnSpc>
            </a:pPr>
            <a:r>
              <a:rPr lang="en-US" sz="2400" dirty="0">
                <a:latin typeface="Aharoni" panose="02010803020104030203" pitchFamily="2" charset="-79"/>
                <a:cs typeface="Aharoni" panose="02010803020104030203" pitchFamily="2" charset="-79"/>
              </a:rPr>
              <a:t>Easier maintenance and evolution. When the model expressed by the code closely matches the domain expert’s own model, making changes to the code is easier and less error-prone. Furthermore, new team members are able to come up to speed faster.</a:t>
            </a:r>
          </a:p>
        </p:txBody>
      </p:sp>
    </p:spTree>
    <p:extLst>
      <p:ext uri="{BB962C8B-B14F-4D97-AF65-F5344CB8AC3E}">
        <p14:creationId xmlns:p14="http://schemas.microsoft.com/office/powerpoint/2010/main" val="36668100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A6D39E-2C7C-40AC-BEF3-00A40E776544}"/>
              </a:ext>
            </a:extLst>
          </p:cNvPr>
          <p:cNvSpPr>
            <a:spLocks noGrp="1"/>
          </p:cNvSpPr>
          <p:nvPr>
            <p:ph type="title"/>
          </p:nvPr>
        </p:nvSpPr>
        <p:spPr>
          <a:xfrm>
            <a:off x="838200" y="917576"/>
            <a:ext cx="10515600" cy="558800"/>
          </a:xfrm>
        </p:spPr>
        <p:txBody>
          <a:bodyPr>
            <a:noAutofit/>
          </a:bodyPr>
          <a:lstStyle/>
          <a:p>
            <a:pPr algn="ctr"/>
            <a:r>
              <a:rPr lang="en-US" sz="3600" dirty="0">
                <a:solidFill>
                  <a:srgbClr val="FF0000"/>
                </a:solidFill>
                <a:latin typeface="Aharoni" panose="02010803020104030203" pitchFamily="2" charset="-79"/>
                <a:cs typeface="Aharoni" panose="02010803020104030203" pitchFamily="2" charset="-79"/>
              </a:rPr>
              <a:t>DOMAIN MODELING </a:t>
            </a:r>
          </a:p>
        </p:txBody>
      </p:sp>
      <p:sp>
        <p:nvSpPr>
          <p:cNvPr id="3" name="Content Placeholder 2">
            <a:extLst>
              <a:ext uri="{FF2B5EF4-FFF2-40B4-BE49-F238E27FC236}">
                <a16:creationId xmlns:a16="http://schemas.microsoft.com/office/drawing/2014/main" id="{2125F60F-65C3-43AB-8204-4D281A8B5D8B}"/>
              </a:ext>
            </a:extLst>
          </p:cNvPr>
          <p:cNvSpPr>
            <a:spLocks noGrp="1"/>
          </p:cNvSpPr>
          <p:nvPr>
            <p:ph idx="1"/>
          </p:nvPr>
        </p:nvSpPr>
        <p:spPr>
          <a:xfrm>
            <a:off x="838200" y="1825625"/>
            <a:ext cx="13430250" cy="3241675"/>
          </a:xfrm>
        </p:spPr>
        <p:txBody>
          <a:bodyPr>
            <a:normAutofit/>
          </a:bodyPr>
          <a:lstStyle/>
          <a:p>
            <a:pPr marR="0" lvl="0">
              <a:lnSpc>
                <a:spcPts val="4360"/>
              </a:lnSpc>
              <a:spcBef>
                <a:spcPts val="1325"/>
              </a:spcBef>
              <a:spcAft>
                <a:spcPts val="0"/>
              </a:spcAft>
              <a:buSzPts val="3200"/>
              <a:buFont typeface="Wingdings" panose="05000000000000000000" pitchFamily="2" charset="2"/>
              <a:buChar char="Ø"/>
              <a:tabLst>
                <a:tab pos="444500" algn="l"/>
              </a:tabLst>
            </a:pPr>
            <a:r>
              <a:rPr lang="en-US" sz="2400" dirty="0">
                <a:solidFill>
                  <a:srgbClr val="00B050"/>
                </a:solidFill>
                <a:effectLst/>
                <a:latin typeface="Aharoni" panose="02010803020104030203" pitchFamily="2" charset="-79"/>
                <a:ea typeface="Lucida Sans Unicode" panose="020B0602030504020204" pitchFamily="34" charset="0"/>
                <a:cs typeface="Aharoni" panose="02010803020104030203" pitchFamily="2" charset="-79"/>
              </a:rPr>
              <a:t>Why:</a:t>
            </a:r>
          </a:p>
          <a:p>
            <a:pPr marL="215900" marR="3361690" indent="0">
              <a:lnSpc>
                <a:spcPct val="76000"/>
              </a:lnSpc>
              <a:spcBef>
                <a:spcPts val="250"/>
              </a:spcBef>
              <a:spcAft>
                <a:spcPts val="0"/>
              </a:spcAft>
              <a:buNone/>
            </a:pP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modeling</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helps</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us</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to</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identify</a:t>
            </a:r>
            <a:r>
              <a:rPr lang="en-US" sz="2400" spc="2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 </a:t>
            </a:r>
            <a:r>
              <a:rPr lang="en-US" sz="2400" spc="-89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relevant </a:t>
            </a:r>
            <a:r>
              <a:rPr lang="en-US" sz="2400" spc="-145" dirty="0">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concepts</a:t>
            </a:r>
            <a:r>
              <a:rPr lang="en-US" sz="2400" spc="-1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and</a:t>
            </a:r>
            <a:r>
              <a:rPr lang="en-US" sz="2400" spc="-1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ideas</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of</a:t>
            </a:r>
            <a:r>
              <a:rPr lang="en-US" sz="2400" spc="-1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a:t>
            </a:r>
            <a:r>
              <a:rPr lang="en-US" sz="2400" spc="-14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p>
          <a:p>
            <a:pPr marR="0" lvl="0">
              <a:lnSpc>
                <a:spcPts val="3800"/>
              </a:lnSpc>
              <a:spcBef>
                <a:spcPts val="0"/>
              </a:spcBef>
              <a:spcAft>
                <a:spcPts val="0"/>
              </a:spcAft>
              <a:buSzPts val="3200"/>
              <a:buFont typeface="Wingdings" panose="05000000000000000000" pitchFamily="2" charset="2"/>
              <a:buChar char="Ø"/>
              <a:tabLst>
                <a:tab pos="444500" algn="l"/>
              </a:tabLst>
            </a:pPr>
            <a:r>
              <a:rPr lang="en-US" sz="2400" dirty="0">
                <a:solidFill>
                  <a:srgbClr val="00B050"/>
                </a:solidFill>
                <a:effectLst/>
                <a:latin typeface="Aharoni" panose="02010803020104030203" pitchFamily="2" charset="-79"/>
                <a:ea typeface="Lucida Sans Unicode" panose="020B0602030504020204" pitchFamily="34" charset="0"/>
                <a:cs typeface="Aharoni" panose="02010803020104030203" pitchFamily="2" charset="-79"/>
              </a:rPr>
              <a:t>When:</a:t>
            </a:r>
          </a:p>
          <a:p>
            <a:pPr marL="215900" marR="4615180" indent="0">
              <a:lnSpc>
                <a:spcPct val="76000"/>
              </a:lnSpc>
              <a:spcBef>
                <a:spcPts val="165"/>
              </a:spcBef>
              <a:spcAft>
                <a:spcPts val="0"/>
              </a:spcAft>
              <a:buNone/>
            </a:pP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17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modeling</a:t>
            </a:r>
            <a:r>
              <a:rPr lang="en-US" sz="2400" spc="17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is</a:t>
            </a:r>
            <a:r>
              <a:rPr lang="en-US" sz="2400" spc="17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done</a:t>
            </a:r>
            <a:r>
              <a:rPr lang="en-US" sz="2400" spc="17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during</a:t>
            </a:r>
            <a:r>
              <a:rPr lang="en-US" sz="2400" spc="17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object-oriented</a:t>
            </a:r>
            <a:r>
              <a:rPr lang="en-US" sz="2400" spc="-78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analysis</a:t>
            </a:r>
          </a:p>
          <a:p>
            <a:pPr marR="0" lvl="0">
              <a:lnSpc>
                <a:spcPts val="3790"/>
              </a:lnSpc>
              <a:spcBef>
                <a:spcPts val="0"/>
              </a:spcBef>
              <a:spcAft>
                <a:spcPts val="0"/>
              </a:spcAft>
              <a:buSzPts val="3200"/>
              <a:buFont typeface="Wingdings" panose="05000000000000000000" pitchFamily="2" charset="2"/>
              <a:buChar char="Ø"/>
              <a:tabLst>
                <a:tab pos="444500" algn="l"/>
              </a:tabLst>
            </a:pPr>
            <a:r>
              <a:rPr lang="en-US" sz="2400" dirty="0">
                <a:solidFill>
                  <a:srgbClr val="00B050"/>
                </a:solidFill>
                <a:effectLst/>
                <a:latin typeface="Aharoni" panose="02010803020104030203" pitchFamily="2" charset="-79"/>
                <a:ea typeface="Lucida Sans Unicode" panose="020B0602030504020204" pitchFamily="34" charset="0"/>
                <a:cs typeface="Aharoni" panose="02010803020104030203" pitchFamily="2" charset="-79"/>
              </a:rPr>
              <a:t>Guideline:</a:t>
            </a:r>
          </a:p>
          <a:p>
            <a:pPr marL="215900" marR="4299585" indent="0">
              <a:lnSpc>
                <a:spcPct val="76000"/>
              </a:lnSpc>
              <a:spcBef>
                <a:spcPts val="250"/>
              </a:spcBef>
              <a:spcAft>
                <a:spcPts val="0"/>
              </a:spcAft>
              <a:buNone/>
            </a:pPr>
            <a:r>
              <a:rPr lang="en-US" sz="2400" dirty="0">
                <a:effectLst/>
                <a:latin typeface="Aharoni" panose="02010803020104030203" pitchFamily="2" charset="-79"/>
                <a:ea typeface="Trebuchet MS" panose="020B0603020202020204" pitchFamily="34" charset="0"/>
                <a:cs typeface="Aharoni" panose="02010803020104030203" pitchFamily="2" charset="-79"/>
              </a:rPr>
              <a:t>Only</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create</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for</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tasks</a:t>
            </a:r>
            <a:r>
              <a:rPr lang="en-US" sz="2400" spc="-1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at</a:t>
            </a:r>
            <a:r>
              <a:rPr lang="en-US" sz="2400" spc="-9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hand</a:t>
            </a:r>
          </a:p>
        </p:txBody>
      </p:sp>
    </p:spTree>
    <p:extLst>
      <p:ext uri="{BB962C8B-B14F-4D97-AF65-F5344CB8AC3E}">
        <p14:creationId xmlns:p14="http://schemas.microsoft.com/office/powerpoint/2010/main" val="101080499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37F52-A6E5-4C2C-924D-6D500ECD4864}"/>
              </a:ext>
            </a:extLst>
          </p:cNvPr>
          <p:cNvSpPr>
            <a:spLocks noGrp="1"/>
          </p:cNvSpPr>
          <p:nvPr>
            <p:ph type="title"/>
          </p:nvPr>
        </p:nvSpPr>
        <p:spPr>
          <a:xfrm>
            <a:off x="3000374" y="365126"/>
            <a:ext cx="8353425" cy="67310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Note:</a:t>
            </a:r>
          </a:p>
        </p:txBody>
      </p:sp>
      <p:sp>
        <p:nvSpPr>
          <p:cNvPr id="3" name="Content Placeholder 2">
            <a:extLst>
              <a:ext uri="{FF2B5EF4-FFF2-40B4-BE49-F238E27FC236}">
                <a16:creationId xmlns:a16="http://schemas.microsoft.com/office/drawing/2014/main" id="{27209F5A-95B5-4204-9C5B-C4E1E323E8E1}"/>
              </a:ext>
            </a:extLst>
          </p:cNvPr>
          <p:cNvSpPr>
            <a:spLocks noGrp="1"/>
          </p:cNvSpPr>
          <p:nvPr>
            <p:ph idx="1"/>
          </p:nvPr>
        </p:nvSpPr>
        <p:spPr/>
        <p:txBody>
          <a:bodyPr>
            <a:normAutofit/>
          </a:bodyPr>
          <a:lstStyle/>
          <a:p>
            <a:pPr marL="342900" marR="0" lvl="0" indent="-342900">
              <a:lnSpc>
                <a:spcPct val="150000"/>
              </a:lnSpc>
              <a:spcBef>
                <a:spcPts val="0"/>
              </a:spcBef>
              <a:spcAft>
                <a:spcPts val="0"/>
              </a:spcAft>
              <a:buFont typeface="Arial" panose="020B0604020202020204" pitchFamily="34" charset="0"/>
              <a:buChar char="•"/>
              <a:tabLst>
                <a:tab pos="419100" algn="l"/>
              </a:tabLst>
            </a:pP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is</a:t>
            </a:r>
            <a:r>
              <a:rPr lang="en-US" sz="2400" spc="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created</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during</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object-oriented analysis</a:t>
            </a:r>
            <a:r>
              <a:rPr lang="en-US" sz="2400" spc="21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to</a:t>
            </a:r>
            <a:r>
              <a:rPr lang="en-US" sz="2400" spc="21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decompose</a:t>
            </a:r>
            <a:r>
              <a:rPr lang="en-US" sz="2400" spc="21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21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21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into</a:t>
            </a:r>
            <a:r>
              <a:rPr lang="en-US" sz="2400" spc="21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concepts</a:t>
            </a:r>
            <a:r>
              <a:rPr lang="en-US" sz="2400" spc="21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or</a:t>
            </a:r>
            <a:r>
              <a:rPr lang="en-US" sz="2400" spc="21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objects</a:t>
            </a:r>
            <a:r>
              <a:rPr lang="en-US" sz="2400" spc="-104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in</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real</a:t>
            </a:r>
            <a:r>
              <a:rPr lang="en-US" sz="2400" spc="-5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world</a:t>
            </a:r>
          </a:p>
          <a:p>
            <a:pPr marL="342900" marR="0" lvl="0" indent="-342900">
              <a:lnSpc>
                <a:spcPct val="150000"/>
              </a:lnSpc>
              <a:spcBef>
                <a:spcPts val="975"/>
              </a:spcBef>
              <a:spcAft>
                <a:spcPts val="0"/>
              </a:spcAft>
              <a:buFont typeface="Arial" panose="020B0604020202020204" pitchFamily="34" charset="0"/>
              <a:buChar char="•"/>
              <a:tabLst>
                <a:tab pos="419100" algn="l"/>
              </a:tabLst>
            </a:pP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should</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identify</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set</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of</a:t>
            </a:r>
            <a:r>
              <a:rPr lang="en-US" sz="2400" spc="1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conceptual</a:t>
            </a:r>
            <a:r>
              <a:rPr lang="en-US" sz="2400" spc="1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classes. (The</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domain</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model</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is</a:t>
            </a:r>
            <a:r>
              <a:rPr lang="en-US" sz="2400" spc="3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iteratively</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completed.)</a:t>
            </a:r>
          </a:p>
          <a:p>
            <a:pPr marL="342900" marR="0" lvl="0" indent="-342900">
              <a:lnSpc>
                <a:spcPct val="150000"/>
              </a:lnSpc>
              <a:spcBef>
                <a:spcPts val="1030"/>
              </a:spcBef>
              <a:spcAft>
                <a:spcPts val="0"/>
              </a:spcAft>
              <a:buFont typeface="Arial" panose="020B0604020202020204" pitchFamily="34" charset="0"/>
              <a:buChar char="•"/>
              <a:tabLst>
                <a:tab pos="419100" algn="l"/>
              </a:tabLst>
            </a:pPr>
            <a:r>
              <a:rPr lang="en-US" sz="2400" dirty="0">
                <a:effectLst/>
                <a:latin typeface="Aharoni" panose="02010803020104030203" pitchFamily="2" charset="-79"/>
                <a:ea typeface="Trebuchet MS" panose="020B0603020202020204" pitchFamily="34" charset="0"/>
                <a:cs typeface="Aharoni" panose="02010803020104030203" pitchFamily="2" charset="-79"/>
              </a:rPr>
              <a:t>It</a:t>
            </a:r>
            <a:r>
              <a:rPr lang="en-US" sz="2400" spc="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is</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basis</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for</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2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design</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of</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software.</a:t>
            </a:r>
          </a:p>
        </p:txBody>
      </p:sp>
    </p:spTree>
    <p:extLst>
      <p:ext uri="{BB962C8B-B14F-4D97-AF65-F5344CB8AC3E}">
        <p14:creationId xmlns:p14="http://schemas.microsoft.com/office/powerpoint/2010/main" val="106407023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C043EB5-98E0-4C46-8608-992D7DA66691}"/>
              </a:ext>
            </a:extLst>
          </p:cNvPr>
          <p:cNvSpPr>
            <a:spLocks noGrp="1"/>
          </p:cNvSpPr>
          <p:nvPr>
            <p:ph type="title"/>
          </p:nvPr>
        </p:nvSpPr>
        <p:spPr>
          <a:xfrm>
            <a:off x="838200" y="365126"/>
            <a:ext cx="10515600" cy="939800"/>
          </a:xfrm>
        </p:spPr>
        <p:txBody>
          <a:bodyPr/>
          <a:lstStyle/>
          <a:p>
            <a:r>
              <a:rPr lang="en-US" dirty="0">
                <a:solidFill>
                  <a:srgbClr val="FF0000"/>
                </a:solidFill>
                <a:latin typeface="Aharoni" panose="02010803020104030203" pitchFamily="2" charset="-79"/>
                <a:cs typeface="Aharoni" panose="02010803020104030203" pitchFamily="2" charset="-79"/>
              </a:rPr>
              <a:t>INFORMATION MODEL </a:t>
            </a:r>
          </a:p>
        </p:txBody>
      </p:sp>
      <p:sp>
        <p:nvSpPr>
          <p:cNvPr id="3" name="Content Placeholder 2">
            <a:extLst>
              <a:ext uri="{FF2B5EF4-FFF2-40B4-BE49-F238E27FC236}">
                <a16:creationId xmlns:a16="http://schemas.microsoft.com/office/drawing/2014/main" id="{9812E569-1DF1-405D-91F5-7BBA7141B07C}"/>
              </a:ext>
            </a:extLst>
          </p:cNvPr>
          <p:cNvSpPr>
            <a:spLocks noGrp="1"/>
          </p:cNvSpPr>
          <p:nvPr>
            <p:ph idx="1"/>
          </p:nvPr>
        </p:nvSpPr>
        <p:spPr>
          <a:xfrm>
            <a:off x="1485899" y="1304925"/>
            <a:ext cx="9705975" cy="4895849"/>
          </a:xfrm>
        </p:spPr>
        <p:txBody>
          <a:bodyPr>
            <a:normAutofit fontScale="85000" lnSpcReduction="10000"/>
          </a:bodyPr>
          <a:lstStyle/>
          <a:p>
            <a:pPr algn="just">
              <a:lnSpc>
                <a:spcPct val="150000"/>
              </a:lnSpc>
            </a:pPr>
            <a:r>
              <a:rPr lang="en-US" dirty="0">
                <a:latin typeface="Aharoni" panose="02010803020104030203" pitchFamily="2" charset="-79"/>
                <a:cs typeface="Aharoni" panose="02010803020104030203" pitchFamily="2" charset="-79"/>
              </a:rPr>
              <a:t>An Information Model provides the framework for organizing content so that it can be delivered and reused in a variety of innovative ways. </a:t>
            </a:r>
          </a:p>
          <a:p>
            <a:pPr algn="just">
              <a:lnSpc>
                <a:spcPct val="150000"/>
              </a:lnSpc>
            </a:pPr>
            <a:r>
              <a:rPr lang="en-US" dirty="0">
                <a:latin typeface="Aharoni" panose="02010803020104030203" pitchFamily="2" charset="-79"/>
                <a:cs typeface="Aharoni" panose="02010803020104030203" pitchFamily="2" charset="-79"/>
              </a:rPr>
              <a:t>Once created an Information Model for the content repository, then label information in ways to enhance search and easy identification by users who are in a particular domain.</a:t>
            </a:r>
          </a:p>
          <a:p>
            <a:pPr algn="just">
              <a:lnSpc>
                <a:spcPct val="150000"/>
              </a:lnSpc>
            </a:pPr>
            <a:r>
              <a:rPr lang="en-US" dirty="0">
                <a:latin typeface="Aharoni" panose="02010803020104030203" pitchFamily="2" charset="-79"/>
                <a:cs typeface="Aharoni" panose="02010803020104030203" pitchFamily="2" charset="-79"/>
              </a:rPr>
              <a:t>The Information Model is the ultimate content-management tool. </a:t>
            </a:r>
          </a:p>
        </p:txBody>
      </p:sp>
    </p:spTree>
    <p:extLst>
      <p:ext uri="{BB962C8B-B14F-4D97-AF65-F5344CB8AC3E}">
        <p14:creationId xmlns:p14="http://schemas.microsoft.com/office/powerpoint/2010/main" val="2866643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6D4114-9E97-4340-A8BB-88F2D2663943}"/>
              </a:ext>
            </a:extLst>
          </p:cNvPr>
          <p:cNvSpPr>
            <a:spLocks noGrp="1"/>
          </p:cNvSpPr>
          <p:nvPr>
            <p:ph type="title"/>
          </p:nvPr>
        </p:nvSpPr>
        <p:spPr>
          <a:xfrm>
            <a:off x="838200" y="365125"/>
            <a:ext cx="10515600" cy="930275"/>
          </a:xfrm>
        </p:spPr>
        <p:txBody>
          <a:bodyPr/>
          <a:lstStyle/>
          <a:p>
            <a:r>
              <a:rPr lang="en-US" dirty="0">
                <a:solidFill>
                  <a:srgbClr val="FF0000"/>
                </a:solidFill>
                <a:latin typeface="Aharoni" panose="02010803020104030203" pitchFamily="2" charset="-79"/>
                <a:cs typeface="Aharoni" panose="02010803020104030203" pitchFamily="2" charset="-79"/>
              </a:rPr>
              <a:t>Cont</a:t>
            </a:r>
            <a:r>
              <a:rPr lang="en-US" dirty="0"/>
              <a:t>.</a:t>
            </a:r>
          </a:p>
        </p:txBody>
      </p:sp>
      <p:sp>
        <p:nvSpPr>
          <p:cNvPr id="3" name="Content Placeholder 2">
            <a:extLst>
              <a:ext uri="{FF2B5EF4-FFF2-40B4-BE49-F238E27FC236}">
                <a16:creationId xmlns:a16="http://schemas.microsoft.com/office/drawing/2014/main" id="{7939F4B0-5BFA-4B42-86C0-6787C92F195D}"/>
              </a:ext>
            </a:extLst>
          </p:cNvPr>
          <p:cNvSpPr>
            <a:spLocks noGrp="1"/>
          </p:cNvSpPr>
          <p:nvPr>
            <p:ph idx="1"/>
          </p:nvPr>
        </p:nvSpPr>
        <p:spPr>
          <a:xfrm>
            <a:off x="838200" y="1295400"/>
            <a:ext cx="10515600" cy="5197475"/>
          </a:xfrm>
        </p:spPr>
        <p:txBody>
          <a:bodyPr>
            <a:normAutofit fontScale="77500" lnSpcReduction="20000"/>
          </a:bodyPr>
          <a:lstStyle/>
          <a:p>
            <a:pPr algn="just">
              <a:lnSpc>
                <a:spcPct val="150000"/>
              </a:lnSpc>
            </a:pPr>
            <a:r>
              <a:rPr lang="en-US" dirty="0">
                <a:latin typeface="Aharoni" panose="02010803020104030203" pitchFamily="2" charset="-79"/>
                <a:cs typeface="Aharoni" panose="02010803020104030203" pitchFamily="2" charset="-79"/>
              </a:rPr>
              <a:t>Creating your Information Model requires analysis, careful planning, and a lot of feedback from your user community.</a:t>
            </a:r>
          </a:p>
          <a:p>
            <a:pPr algn="just">
              <a:lnSpc>
                <a:spcPct val="150000"/>
              </a:lnSpc>
            </a:pPr>
            <a:r>
              <a:rPr lang="en-US" dirty="0">
                <a:latin typeface="Aharoni" panose="02010803020104030203" pitchFamily="2" charset="-79"/>
                <a:cs typeface="Aharoni" panose="02010803020104030203" pitchFamily="2" charset="-79"/>
              </a:rPr>
              <a:t> The analysis takes you into the world of those who need and use information resources every day. </a:t>
            </a:r>
          </a:p>
          <a:p>
            <a:pPr algn="just">
              <a:lnSpc>
                <a:spcPct val="150000"/>
              </a:lnSpc>
            </a:pPr>
            <a:r>
              <a:rPr lang="en-US" dirty="0">
                <a:latin typeface="Aharoni" panose="02010803020104030203" pitchFamily="2" charset="-79"/>
                <a:cs typeface="Aharoni" panose="02010803020104030203" pitchFamily="2" charset="-79"/>
              </a:rPr>
              <a:t>The planning means talking to a wide range of stakeholders, including both individuals and groups who have information needs and who would profit from collaboration in the development of information resources. </a:t>
            </a:r>
          </a:p>
          <a:p>
            <a:pPr algn="just">
              <a:lnSpc>
                <a:spcPct val="150000"/>
              </a:lnSpc>
            </a:pPr>
            <a:r>
              <a:rPr lang="en-US" dirty="0">
                <a:latin typeface="Aharoni" panose="02010803020104030203" pitchFamily="2" charset="-79"/>
                <a:cs typeface="Aharoni" panose="02010803020104030203" pitchFamily="2" charset="-79"/>
              </a:rPr>
              <a:t>Getting feedback requires that you test your Information Model with members of your user community to ensure that you haven't missed some important perspectives.</a:t>
            </a:r>
          </a:p>
        </p:txBody>
      </p:sp>
    </p:spTree>
    <p:extLst>
      <p:ext uri="{BB962C8B-B14F-4D97-AF65-F5344CB8AC3E}">
        <p14:creationId xmlns:p14="http://schemas.microsoft.com/office/powerpoint/2010/main" val="183092613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285901-2790-4568-BD35-54EFC8C6217E}"/>
              </a:ext>
            </a:extLst>
          </p:cNvPr>
          <p:cNvSpPr>
            <a:spLocks noGrp="1"/>
          </p:cNvSpPr>
          <p:nvPr>
            <p:ph type="title"/>
          </p:nvPr>
        </p:nvSpPr>
        <p:spPr>
          <a:xfrm>
            <a:off x="838200" y="365125"/>
            <a:ext cx="10515600" cy="911225"/>
          </a:xfrm>
        </p:spPr>
        <p:txBody>
          <a:bodyPr/>
          <a:lstStyle/>
          <a:p>
            <a:r>
              <a:rPr lang="en-US" dirty="0">
                <a:solidFill>
                  <a:srgbClr val="FF0000"/>
                </a:solidFill>
                <a:latin typeface="Aharoni" panose="02010803020104030203" pitchFamily="2" charset="-79"/>
                <a:cs typeface="Aharoni" panose="02010803020104030203" pitchFamily="2" charset="-79"/>
              </a:rPr>
              <a:t>An Information Model</a:t>
            </a:r>
          </a:p>
        </p:txBody>
      </p:sp>
      <p:sp>
        <p:nvSpPr>
          <p:cNvPr id="3" name="Content Placeholder 2">
            <a:extLst>
              <a:ext uri="{FF2B5EF4-FFF2-40B4-BE49-F238E27FC236}">
                <a16:creationId xmlns:a16="http://schemas.microsoft.com/office/drawing/2014/main" id="{6E5C8979-2004-4655-A5E3-47043016398F}"/>
              </a:ext>
            </a:extLst>
          </p:cNvPr>
          <p:cNvSpPr>
            <a:spLocks noGrp="1"/>
          </p:cNvSpPr>
          <p:nvPr>
            <p:ph idx="1"/>
          </p:nvPr>
        </p:nvSpPr>
        <p:spPr>
          <a:xfrm>
            <a:off x="2124075" y="1444624"/>
            <a:ext cx="9229725" cy="2974975"/>
          </a:xfrm>
        </p:spPr>
        <p:txBody>
          <a:bodyPr>
            <a:normAutofit fontScale="92500" lnSpcReduction="10000"/>
          </a:bodyPr>
          <a:lstStyle/>
          <a:p>
            <a:pPr algn="just">
              <a:lnSpc>
                <a:spcPct val="150000"/>
              </a:lnSpc>
            </a:pPr>
            <a:r>
              <a:rPr lang="en-US" dirty="0">
                <a:latin typeface="Aharoni" panose="02010803020104030203" pitchFamily="2" charset="-79"/>
                <a:cs typeface="Aharoni" panose="02010803020104030203" pitchFamily="2" charset="-79"/>
              </a:rPr>
              <a:t>An Information Model is an organizational framework that you use to categorize your information resources. </a:t>
            </a:r>
          </a:p>
          <a:p>
            <a:pPr algn="just">
              <a:lnSpc>
                <a:spcPct val="150000"/>
              </a:lnSpc>
            </a:pPr>
            <a:r>
              <a:rPr lang="en-US" dirty="0">
                <a:latin typeface="Aharoni" panose="02010803020104030203" pitchFamily="2" charset="-79"/>
                <a:cs typeface="Aharoni" panose="02010803020104030203" pitchFamily="2" charset="-79"/>
              </a:rPr>
              <a:t>The framework assists authors and users in finding what they need, even if their needs are significantly different and personal.</a:t>
            </a:r>
          </a:p>
        </p:txBody>
      </p:sp>
    </p:spTree>
    <p:extLst>
      <p:ext uri="{BB962C8B-B14F-4D97-AF65-F5344CB8AC3E}">
        <p14:creationId xmlns:p14="http://schemas.microsoft.com/office/powerpoint/2010/main" val="309752632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CC19D-DC07-4027-88CA-31C5E01215EA}"/>
              </a:ext>
            </a:extLst>
          </p:cNvPr>
          <p:cNvSpPr>
            <a:spLocks noGrp="1"/>
          </p:cNvSpPr>
          <p:nvPr>
            <p:ph type="title"/>
          </p:nvPr>
        </p:nvSpPr>
        <p:spPr>
          <a:xfrm>
            <a:off x="838200" y="365126"/>
            <a:ext cx="10515600" cy="615950"/>
          </a:xfrm>
        </p:spPr>
        <p:txBody>
          <a:bodyPr>
            <a:normAutofit fontScale="90000"/>
          </a:bodyPr>
          <a:lstStyle/>
          <a:p>
            <a:r>
              <a:rPr lang="en-US" b="1" dirty="0">
                <a:solidFill>
                  <a:srgbClr val="FF0000"/>
                </a:solidFill>
                <a:latin typeface="Aharoni" panose="02010803020104030203" pitchFamily="2" charset="-79"/>
                <a:cs typeface="Aharoni" panose="02010803020104030203" pitchFamily="2" charset="-79"/>
              </a:rPr>
              <a:t>Example</a:t>
            </a:r>
          </a:p>
        </p:txBody>
      </p:sp>
      <p:sp>
        <p:nvSpPr>
          <p:cNvPr id="3" name="Content Placeholder 2">
            <a:extLst>
              <a:ext uri="{FF2B5EF4-FFF2-40B4-BE49-F238E27FC236}">
                <a16:creationId xmlns:a16="http://schemas.microsoft.com/office/drawing/2014/main" id="{E72425CF-AB7D-4D41-BB76-C84C6FFAFB9F}"/>
              </a:ext>
            </a:extLst>
          </p:cNvPr>
          <p:cNvSpPr>
            <a:spLocks noGrp="1"/>
          </p:cNvSpPr>
          <p:nvPr>
            <p:ph idx="1"/>
          </p:nvPr>
        </p:nvSpPr>
        <p:spPr>
          <a:xfrm>
            <a:off x="1047750" y="1209675"/>
            <a:ext cx="10306050" cy="4351338"/>
          </a:xfrm>
        </p:spPr>
        <p:txBody>
          <a:bodyPr>
            <a:normAutofit fontScale="92500" lnSpcReduction="20000"/>
          </a:bodyPr>
          <a:lstStyle/>
          <a:p>
            <a:pPr algn="just">
              <a:lnSpc>
                <a:spcPct val="150000"/>
              </a:lnSpc>
            </a:pPr>
            <a:r>
              <a:rPr lang="en-US" dirty="0">
                <a:latin typeface="Aharoni" panose="02010803020104030203" pitchFamily="2" charset="-79"/>
                <a:cs typeface="Aharoni" panose="02010803020104030203" pitchFamily="2" charset="-79"/>
              </a:rPr>
              <a:t>Information Model might provide a framework for categorizing your corporate training materials or the technical and sales information that accompanies your products</a:t>
            </a:r>
          </a:p>
          <a:p>
            <a:pPr algn="just">
              <a:lnSpc>
                <a:spcPct val="150000"/>
              </a:lnSpc>
            </a:pPr>
            <a:r>
              <a:rPr lang="en-US" dirty="0">
                <a:latin typeface="Aharoni" panose="02010803020104030203" pitchFamily="2" charset="-79"/>
                <a:cs typeface="Aharoni" panose="02010803020104030203" pitchFamily="2" charset="-79"/>
              </a:rPr>
              <a:t>Your Information Model might include engineering information produced during product development, policies and procedures used internally in the day-to-day conduct of business, information about customers used in your sales cycle or about vendors used in your supply chain.</a:t>
            </a:r>
          </a:p>
        </p:txBody>
      </p:sp>
    </p:spTree>
    <p:extLst>
      <p:ext uri="{BB962C8B-B14F-4D97-AF65-F5344CB8AC3E}">
        <p14:creationId xmlns:p14="http://schemas.microsoft.com/office/powerpoint/2010/main" val="139623628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4">
            <a:extLst>
              <a:ext uri="{FF2B5EF4-FFF2-40B4-BE49-F238E27FC236}">
                <a16:creationId xmlns:a16="http://schemas.microsoft.com/office/drawing/2014/main" id="{7EFCA415-6C62-44E4-82E2-28BB44987D41}"/>
              </a:ext>
            </a:extLst>
          </p:cNvPr>
          <p:cNvGraphicFramePr>
            <a:graphicFrameLocks noGrp="1"/>
          </p:cNvGraphicFramePr>
          <p:nvPr>
            <p:ph idx="1"/>
            <p:extLst>
              <p:ext uri="{D42A27DB-BD31-4B8C-83A1-F6EECF244321}">
                <p14:modId xmlns:p14="http://schemas.microsoft.com/office/powerpoint/2010/main" val="3761436920"/>
              </p:ext>
            </p:extLst>
          </p:nvPr>
        </p:nvGraphicFramePr>
        <p:xfrm>
          <a:off x="1771649" y="714376"/>
          <a:ext cx="9411669" cy="5629275"/>
        </p:xfrm>
        <a:graphic>
          <a:graphicData uri="http://schemas.openxmlformats.org/drawingml/2006/table">
            <a:tbl>
              <a:tblPr firstRow="1" bandRow="1">
                <a:tableStyleId>{5C22544A-7EE6-4342-B048-85BDC9FD1C3A}</a:tableStyleId>
              </a:tblPr>
              <a:tblGrid>
                <a:gridCol w="4719019">
                  <a:extLst>
                    <a:ext uri="{9D8B030D-6E8A-4147-A177-3AD203B41FA5}">
                      <a16:colId xmlns:a16="http://schemas.microsoft.com/office/drawing/2014/main" val="2105296120"/>
                    </a:ext>
                  </a:extLst>
                </a:gridCol>
                <a:gridCol w="4692650">
                  <a:extLst>
                    <a:ext uri="{9D8B030D-6E8A-4147-A177-3AD203B41FA5}">
                      <a16:colId xmlns:a16="http://schemas.microsoft.com/office/drawing/2014/main" val="269329886"/>
                    </a:ext>
                  </a:extLst>
                </a:gridCol>
              </a:tblGrid>
              <a:tr h="638280">
                <a:tc>
                  <a:txBody>
                    <a:bodyPr/>
                    <a:lstStyle/>
                    <a:p>
                      <a:pPr algn="l"/>
                      <a:r>
                        <a:rPr lang="en-US" sz="2400" dirty="0">
                          <a:latin typeface="Aharoni" panose="02010803020104030203" pitchFamily="2" charset="-79"/>
                          <a:cs typeface="Aharoni" panose="02010803020104030203" pitchFamily="2" charset="-79"/>
                        </a:rPr>
                        <a:t>METADATA </a:t>
                      </a:r>
                    </a:p>
                  </a:txBody>
                  <a:tcPr/>
                </a:tc>
                <a:tc>
                  <a:txBody>
                    <a:bodyPr/>
                    <a:lstStyle/>
                    <a:p>
                      <a:pPr algn="l"/>
                      <a:r>
                        <a:rPr lang="en-US" sz="2400" dirty="0">
                          <a:latin typeface="Aharoni" panose="02010803020104030203" pitchFamily="2" charset="-79"/>
                          <a:cs typeface="Aharoni" panose="02010803020104030203" pitchFamily="2" charset="-79"/>
                        </a:rPr>
                        <a:t>VALUE </a:t>
                      </a:r>
                    </a:p>
                  </a:txBody>
                  <a:tcPr/>
                </a:tc>
                <a:extLst>
                  <a:ext uri="{0D108BD9-81ED-4DB2-BD59-A6C34878D82A}">
                    <a16:rowId xmlns:a16="http://schemas.microsoft.com/office/drawing/2014/main" val="3066990480"/>
                  </a:ext>
                </a:extLst>
              </a:tr>
              <a:tr h="638280">
                <a:tc>
                  <a:txBody>
                    <a:bodyPr/>
                    <a:lstStyle/>
                    <a:p>
                      <a:pPr algn="l"/>
                      <a:r>
                        <a:rPr lang="en-US" sz="2400" dirty="0">
                          <a:latin typeface="Aharoni" panose="02010803020104030203" pitchFamily="2" charset="-79"/>
                          <a:cs typeface="Aharoni" panose="02010803020104030203" pitchFamily="2" charset="-79"/>
                        </a:rPr>
                        <a:t>AUTHOR </a:t>
                      </a:r>
                    </a:p>
                  </a:txBody>
                  <a:tcPr/>
                </a:tc>
                <a:tc>
                  <a:txBody>
                    <a:bodyPr/>
                    <a:lstStyle/>
                    <a:p>
                      <a:pPr algn="l"/>
                      <a:r>
                        <a:rPr lang="en-US" sz="2400" dirty="0">
                          <a:latin typeface="Aharoni" panose="02010803020104030203" pitchFamily="2" charset="-79"/>
                          <a:cs typeface="Aharoni" panose="02010803020104030203" pitchFamily="2" charset="-79"/>
                        </a:rPr>
                        <a:t>INDIVIDUAL NAME </a:t>
                      </a:r>
                    </a:p>
                  </a:txBody>
                  <a:tcPr/>
                </a:tc>
                <a:extLst>
                  <a:ext uri="{0D108BD9-81ED-4DB2-BD59-A6C34878D82A}">
                    <a16:rowId xmlns:a16="http://schemas.microsoft.com/office/drawing/2014/main" val="705146555"/>
                  </a:ext>
                </a:extLst>
              </a:tr>
              <a:tr h="1116990">
                <a:tc>
                  <a:txBody>
                    <a:bodyPr/>
                    <a:lstStyle/>
                    <a:p>
                      <a:pPr algn="l"/>
                      <a:r>
                        <a:rPr lang="en-US" sz="2400" dirty="0">
                          <a:latin typeface="Aharoni" panose="02010803020104030203" pitchFamily="2" charset="-79"/>
                          <a:cs typeface="Aharoni" panose="02010803020104030203" pitchFamily="2" charset="-79"/>
                        </a:rPr>
                        <a:t>EDITOR </a:t>
                      </a: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dirty="0">
                          <a:latin typeface="Aharoni" panose="02010803020104030203" pitchFamily="2" charset="-79"/>
                          <a:cs typeface="Aharoni" panose="02010803020104030203" pitchFamily="2" charset="-79"/>
                        </a:rPr>
                        <a:t>INDIVIDUAL NAME </a:t>
                      </a:r>
                    </a:p>
                    <a:p>
                      <a:pPr algn="l"/>
                      <a:endParaRPr lang="en-US" sz="2400" dirty="0">
                        <a:latin typeface="Aharoni" panose="02010803020104030203" pitchFamily="2" charset="-79"/>
                        <a:cs typeface="Aharoni" panose="02010803020104030203" pitchFamily="2" charset="-79"/>
                      </a:endParaRPr>
                    </a:p>
                  </a:txBody>
                  <a:tcPr/>
                </a:tc>
                <a:extLst>
                  <a:ext uri="{0D108BD9-81ED-4DB2-BD59-A6C34878D82A}">
                    <a16:rowId xmlns:a16="http://schemas.microsoft.com/office/drawing/2014/main" val="2023281227"/>
                  </a:ext>
                </a:extLst>
              </a:tr>
              <a:tr h="647145">
                <a:tc>
                  <a:txBody>
                    <a:bodyPr/>
                    <a:lstStyle/>
                    <a:p>
                      <a:pPr algn="l"/>
                      <a:r>
                        <a:rPr lang="en-US" sz="2400" dirty="0">
                          <a:latin typeface="Aharoni" panose="02010803020104030203" pitchFamily="2" charset="-79"/>
                          <a:cs typeface="Aharoni" panose="02010803020104030203" pitchFamily="2" charset="-79"/>
                        </a:rPr>
                        <a:t>ACTIVITY </a:t>
                      </a:r>
                    </a:p>
                  </a:txBody>
                  <a:tcPr/>
                </a:tc>
                <a:tc>
                  <a:txBody>
                    <a:bodyPr/>
                    <a:lstStyle/>
                    <a:p>
                      <a:pPr algn="l"/>
                      <a:r>
                        <a:rPr lang="en-US" sz="2400" dirty="0">
                          <a:latin typeface="Aharoni" panose="02010803020104030203" pitchFamily="2" charset="-79"/>
                          <a:cs typeface="Aharoni" panose="02010803020104030203" pitchFamily="2" charset="-79"/>
                        </a:rPr>
                        <a:t>INITIAL CREATION </a:t>
                      </a:r>
                    </a:p>
                  </a:txBody>
                  <a:tcPr/>
                </a:tc>
                <a:extLst>
                  <a:ext uri="{0D108BD9-81ED-4DB2-BD59-A6C34878D82A}">
                    <a16:rowId xmlns:a16="http://schemas.microsoft.com/office/drawing/2014/main" val="1991237197"/>
                  </a:ext>
                </a:extLst>
              </a:tr>
              <a:tr h="647145">
                <a:tc>
                  <a:txBody>
                    <a:bodyPr/>
                    <a:lstStyle/>
                    <a:p>
                      <a:pPr algn="l"/>
                      <a:endParaRPr lang="en-US" sz="2400">
                        <a:latin typeface="Aharoni" panose="02010803020104030203" pitchFamily="2" charset="-79"/>
                        <a:cs typeface="Aharoni" panose="02010803020104030203" pitchFamily="2" charset="-79"/>
                      </a:endParaRPr>
                    </a:p>
                  </a:txBody>
                  <a:tcPr/>
                </a:tc>
                <a:tc>
                  <a:txBody>
                    <a:bodyPr/>
                    <a:lstStyle/>
                    <a:p>
                      <a:pPr algn="l"/>
                      <a:r>
                        <a:rPr lang="en-US" sz="2400" dirty="0">
                          <a:latin typeface="Aharoni" panose="02010803020104030203" pitchFamily="2" charset="-79"/>
                          <a:cs typeface="Aharoni" panose="02010803020104030203" pitchFamily="2" charset="-79"/>
                        </a:rPr>
                        <a:t>EDITING </a:t>
                      </a:r>
                    </a:p>
                  </a:txBody>
                  <a:tcPr/>
                </a:tc>
                <a:extLst>
                  <a:ext uri="{0D108BD9-81ED-4DB2-BD59-A6C34878D82A}">
                    <a16:rowId xmlns:a16="http://schemas.microsoft.com/office/drawing/2014/main" val="1947245027"/>
                  </a:ext>
                </a:extLst>
              </a:tr>
              <a:tr h="647145">
                <a:tc>
                  <a:txBody>
                    <a:bodyPr/>
                    <a:lstStyle/>
                    <a:p>
                      <a:pPr algn="l"/>
                      <a:endParaRPr lang="en-US" sz="2400">
                        <a:latin typeface="Aharoni" panose="02010803020104030203" pitchFamily="2" charset="-79"/>
                        <a:cs typeface="Aharoni" panose="02010803020104030203" pitchFamily="2" charset="-79"/>
                      </a:endParaRPr>
                    </a:p>
                  </a:txBody>
                  <a:tcPr/>
                </a:tc>
                <a:tc>
                  <a:txBody>
                    <a:bodyPr/>
                    <a:lstStyle/>
                    <a:p>
                      <a:pPr algn="l"/>
                      <a:r>
                        <a:rPr lang="en-US" sz="2400" dirty="0">
                          <a:latin typeface="Aharoni" panose="02010803020104030203" pitchFamily="2" charset="-79"/>
                          <a:cs typeface="Aharoni" panose="02010803020104030203" pitchFamily="2" charset="-79"/>
                        </a:rPr>
                        <a:t>APPROVAL</a:t>
                      </a:r>
                    </a:p>
                  </a:txBody>
                  <a:tcPr/>
                </a:tc>
                <a:extLst>
                  <a:ext uri="{0D108BD9-81ED-4DB2-BD59-A6C34878D82A}">
                    <a16:rowId xmlns:a16="http://schemas.microsoft.com/office/drawing/2014/main" val="4193318273"/>
                  </a:ext>
                </a:extLst>
              </a:tr>
              <a:tr h="647145">
                <a:tc>
                  <a:txBody>
                    <a:bodyPr/>
                    <a:lstStyle/>
                    <a:p>
                      <a:pPr algn="l"/>
                      <a:endParaRPr lang="en-US" sz="2400">
                        <a:latin typeface="Aharoni" panose="02010803020104030203" pitchFamily="2" charset="-79"/>
                        <a:cs typeface="Aharoni" panose="02010803020104030203" pitchFamily="2" charset="-79"/>
                      </a:endParaRPr>
                    </a:p>
                  </a:txBody>
                  <a:tcPr/>
                </a:tc>
                <a:tc>
                  <a:txBody>
                    <a:bodyPr/>
                    <a:lstStyle/>
                    <a:p>
                      <a:pPr algn="l"/>
                      <a:r>
                        <a:rPr lang="en-US" sz="2400" dirty="0">
                          <a:latin typeface="Aharoni" panose="02010803020104030203" pitchFamily="2" charset="-79"/>
                          <a:cs typeface="Aharoni" panose="02010803020104030203" pitchFamily="2" charset="-79"/>
                        </a:rPr>
                        <a:t>REVISION </a:t>
                      </a:r>
                    </a:p>
                  </a:txBody>
                  <a:tcPr/>
                </a:tc>
                <a:extLst>
                  <a:ext uri="{0D108BD9-81ED-4DB2-BD59-A6C34878D82A}">
                    <a16:rowId xmlns:a16="http://schemas.microsoft.com/office/drawing/2014/main" val="1449279589"/>
                  </a:ext>
                </a:extLst>
              </a:tr>
              <a:tr h="647145">
                <a:tc>
                  <a:txBody>
                    <a:bodyPr/>
                    <a:lstStyle/>
                    <a:p>
                      <a:pPr algn="l"/>
                      <a:r>
                        <a:rPr lang="en-US" sz="2400" dirty="0">
                          <a:latin typeface="Aharoni" panose="02010803020104030203" pitchFamily="2" charset="-79"/>
                          <a:cs typeface="Aharoni" panose="02010803020104030203" pitchFamily="2" charset="-79"/>
                        </a:rPr>
                        <a:t>ACTIVITY DATE</a:t>
                      </a:r>
                    </a:p>
                  </a:txBody>
                  <a:tcPr/>
                </a:tc>
                <a:tc>
                  <a:txBody>
                    <a:bodyPr/>
                    <a:lstStyle/>
                    <a:p>
                      <a:pPr algn="l"/>
                      <a:r>
                        <a:rPr lang="en-US" sz="2400" dirty="0">
                          <a:latin typeface="Aharoni" panose="02010803020104030203" pitchFamily="2" charset="-79"/>
                          <a:cs typeface="Aharoni" panose="02010803020104030203" pitchFamily="2" charset="-79"/>
                        </a:rPr>
                        <a:t>DATE </a:t>
                      </a:r>
                    </a:p>
                  </a:txBody>
                  <a:tcPr/>
                </a:tc>
                <a:extLst>
                  <a:ext uri="{0D108BD9-81ED-4DB2-BD59-A6C34878D82A}">
                    <a16:rowId xmlns:a16="http://schemas.microsoft.com/office/drawing/2014/main" val="3150945777"/>
                  </a:ext>
                </a:extLst>
              </a:tr>
            </a:tbl>
          </a:graphicData>
        </a:graphic>
      </p:graphicFrame>
    </p:spTree>
    <p:extLst>
      <p:ext uri="{BB962C8B-B14F-4D97-AF65-F5344CB8AC3E}">
        <p14:creationId xmlns:p14="http://schemas.microsoft.com/office/powerpoint/2010/main" val="166267840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A31F1A-5520-47FB-B3C4-BB38E26FEB44}"/>
              </a:ext>
            </a:extLst>
          </p:cNvPr>
          <p:cNvSpPr>
            <a:spLocks noGrp="1"/>
          </p:cNvSpPr>
          <p:nvPr>
            <p:ph type="title"/>
          </p:nvPr>
        </p:nvSpPr>
        <p:spPr>
          <a:xfrm>
            <a:off x="838200" y="365126"/>
            <a:ext cx="10515600" cy="539750"/>
          </a:xfrm>
        </p:spPr>
        <p:txBody>
          <a:bodyPr>
            <a:normAutofit fontScale="90000"/>
          </a:bodyPr>
          <a:lstStyle/>
          <a:p>
            <a:r>
              <a:rPr lang="en-US" dirty="0">
                <a:solidFill>
                  <a:srgbClr val="FF0000"/>
                </a:solidFill>
                <a:latin typeface="Aharoni" panose="02010803020104030203" pitchFamily="2" charset="-79"/>
                <a:cs typeface="Aharoni" panose="02010803020104030203" pitchFamily="2" charset="-79"/>
              </a:rPr>
              <a:t>STRUCTURE </a:t>
            </a:r>
          </a:p>
        </p:txBody>
      </p:sp>
      <p:sp>
        <p:nvSpPr>
          <p:cNvPr id="3" name="Content Placeholder 2">
            <a:extLst>
              <a:ext uri="{FF2B5EF4-FFF2-40B4-BE49-F238E27FC236}">
                <a16:creationId xmlns:a16="http://schemas.microsoft.com/office/drawing/2014/main" id="{4AA484CF-F91C-4FD3-A220-0A3673F7521F}"/>
              </a:ext>
            </a:extLst>
          </p:cNvPr>
          <p:cNvSpPr>
            <a:spLocks noGrp="1"/>
          </p:cNvSpPr>
          <p:nvPr>
            <p:ph idx="1"/>
          </p:nvPr>
        </p:nvSpPr>
        <p:spPr>
          <a:xfrm>
            <a:off x="838200" y="1073150"/>
            <a:ext cx="10515600" cy="4351338"/>
          </a:xfrm>
        </p:spPr>
        <p:txBody>
          <a:bodyPr>
            <a:normAutofit fontScale="92500" lnSpcReduction="10000"/>
          </a:bodyPr>
          <a:lstStyle/>
          <a:p>
            <a:pPr algn="just">
              <a:lnSpc>
                <a:spcPct val="150000"/>
              </a:lnSpc>
            </a:pPr>
            <a:endParaRPr lang="en-US" sz="2400" dirty="0">
              <a:latin typeface="Aharoni" panose="02010803020104030203" pitchFamily="2" charset="-79"/>
              <a:cs typeface="Aharoni" panose="02010803020104030203" pitchFamily="2" charset="-79"/>
            </a:endParaRPr>
          </a:p>
          <a:p>
            <a:pPr marR="0" algn="just">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domain model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is a visual representation of conceptual classes or real-world objects in a domain of interest</a:t>
            </a:r>
            <a:r>
              <a:rPr lang="en-US" sz="2400" dirty="0">
                <a:latin typeface="Aharoni" panose="02010803020104030203" pitchFamily="2" charset="-79"/>
                <a:ea typeface="Times New Roman" panose="02020603050405020304" pitchFamily="18" charset="0"/>
                <a:cs typeface="Aharoni" panose="02010803020104030203" pitchFamily="2" charset="-79"/>
              </a:rPr>
              <a:t>. </a:t>
            </a:r>
          </a:p>
          <a:p>
            <a:pPr marR="0" algn="just">
              <a:lnSpc>
                <a:spcPct val="150000"/>
              </a:lnSpc>
              <a:spcBef>
                <a:spcPts val="0"/>
              </a:spcBef>
              <a:spcAft>
                <a:spcPts val="0"/>
              </a:spcAft>
              <a:buFont typeface="Wingdings" panose="05000000000000000000" pitchFamily="2" charset="2"/>
              <a:buChar char="Ø"/>
            </a:pP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Domain models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are also called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conceptual models, domain object models,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and analysis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object models.</a:t>
            </a:r>
            <a:r>
              <a:rPr lang="en-US" sz="2400" b="1" dirty="0">
                <a:latin typeface="Aharoni" panose="02010803020104030203" pitchFamily="2" charset="-79"/>
                <a:ea typeface="Times New Roman" panose="02020603050405020304" pitchFamily="18" charset="0"/>
                <a:cs typeface="Aharoni" panose="02010803020104030203" pitchFamily="2" charset="-79"/>
              </a:rPr>
              <a:t> </a:t>
            </a:r>
          </a:p>
          <a:p>
            <a:pPr marR="0" algn="just">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UP defines a Domain Model</a:t>
            </a:r>
            <a:r>
              <a:rPr lang="en-US" sz="2400" baseline="300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as one of the artifacts that may be created in the Business Modeling discipline. </a:t>
            </a:r>
          </a:p>
          <a:p>
            <a:pPr marR="0" algn="just">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Using UML notation, a domain model is illustrated with a set of class </a:t>
            </a:r>
            <a:r>
              <a:rPr lang="en-US" sz="2400" b="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diagrams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in which no operations are defined.</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p:txBody>
      </p:sp>
    </p:spTree>
    <p:extLst>
      <p:ext uri="{BB962C8B-B14F-4D97-AF65-F5344CB8AC3E}">
        <p14:creationId xmlns:p14="http://schemas.microsoft.com/office/powerpoint/2010/main" val="170383213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3D18537-30A2-43ED-9192-2D083F1E7EF2}"/>
              </a:ext>
            </a:extLst>
          </p:cNvPr>
          <p:cNvSpPr>
            <a:spLocks noGrp="1"/>
          </p:cNvSpPr>
          <p:nvPr>
            <p:ph type="title"/>
          </p:nvPr>
        </p:nvSpPr>
        <p:spPr>
          <a:xfrm>
            <a:off x="838200" y="365125"/>
            <a:ext cx="10515600" cy="682625"/>
          </a:xfrm>
        </p:spPr>
        <p:txBody>
          <a:bodyPr>
            <a:normAutofit fontScale="90000"/>
          </a:bodyPr>
          <a:lstStyle/>
          <a:p>
            <a:br>
              <a:rPr lang="en-US" sz="4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br>
            <a:r>
              <a:rPr lang="en-US" sz="4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It may show:</a:t>
            </a:r>
            <a:br>
              <a:rPr lang="en-US" sz="44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79FE3732-4534-49DA-AB1E-3C923968B244}"/>
              </a:ext>
            </a:extLst>
          </p:cNvPr>
          <p:cNvSpPr>
            <a:spLocks noGrp="1"/>
          </p:cNvSpPr>
          <p:nvPr>
            <p:ph idx="1"/>
          </p:nvPr>
        </p:nvSpPr>
        <p:spPr>
          <a:xfrm>
            <a:off x="1352550" y="1047750"/>
            <a:ext cx="10001250" cy="5445125"/>
          </a:xfrm>
        </p:spPr>
        <p:txBody>
          <a:bodyPr>
            <a:normAutofit lnSpcReduction="10000"/>
          </a:bodyPr>
          <a:lstStyle/>
          <a:p>
            <a:pPr marL="6858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Domain objects or conceptual classes</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6858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A</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ssociations between conceptual classes</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6858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latin typeface="Aharoni" panose="02010803020104030203" pitchFamily="2" charset="-79"/>
                <a:ea typeface="Times New Roman" panose="02020603050405020304" pitchFamily="18" charset="0"/>
                <a:cs typeface="Aharoni" panose="02010803020104030203" pitchFamily="2" charset="-79"/>
              </a:rPr>
              <a:t>A</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ttributes of conceptual classes</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R="0" indent="0">
              <a:lnSpc>
                <a:spcPct val="150000"/>
              </a:lnSpc>
              <a:spcBef>
                <a:spcPts val="0"/>
              </a:spcBef>
              <a:spcAft>
                <a:spcPts val="0"/>
              </a:spcAft>
              <a:buNone/>
            </a:pPr>
            <a:endPar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endParaRPr>
          </a:p>
          <a:p>
            <a:pPr marR="0" indent="0">
              <a:lnSpc>
                <a:spcPct val="150000"/>
              </a:lnSpc>
              <a:spcBef>
                <a:spcPts val="0"/>
              </a:spcBef>
              <a:spcAft>
                <a:spcPts val="0"/>
              </a:spcAft>
              <a:buNone/>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e.g. a partial domain model</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9144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conceptual class of </a:t>
            </a:r>
            <a:r>
              <a:rPr lang="en-US" sz="2400" i="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Payment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and </a:t>
            </a:r>
            <a:r>
              <a:rPr lang="en-US" sz="2400" i="1"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Sale </a:t>
            </a: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are significant in this domain,</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marL="9144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Payment is related to a Sale in a way that is meaningful to note</a:t>
            </a:r>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914400" marR="0" indent="-457200">
              <a:lnSpc>
                <a:spcPct val="150000"/>
              </a:lnSpc>
              <a:spcBef>
                <a:spcPts val="0"/>
              </a:spcBef>
              <a:spcAft>
                <a:spcPts val="0"/>
              </a:spcAft>
              <a:buFont typeface="Wingdings" panose="05000000000000000000" pitchFamily="2" charset="2"/>
              <a:buChar char="Ø"/>
            </a:pPr>
            <a:r>
              <a:rPr lang="en-US" sz="2400" dirty="0">
                <a:solidFill>
                  <a:srgbClr val="000000"/>
                </a:solidFill>
                <a:effectLst/>
                <a:latin typeface="Aharoni" panose="02010803020104030203" pitchFamily="2" charset="-79"/>
                <a:ea typeface="Times New Roman" panose="02020603050405020304" pitchFamily="18" charset="0"/>
                <a:cs typeface="Aharoni" panose="02010803020104030203" pitchFamily="2" charset="-79"/>
              </a:rPr>
              <a:t> Sale has a date and time.</a:t>
            </a:r>
            <a:endParaRPr lang="en-US" sz="2400" dirty="0">
              <a:effectLst/>
              <a:latin typeface="Aharoni" panose="02010803020104030203" pitchFamily="2" charset="-79"/>
              <a:ea typeface="Calibri" panose="020F0502020204030204" pitchFamily="34" charset="0"/>
              <a:cs typeface="Aharoni" panose="02010803020104030203" pitchFamily="2" charset="-79"/>
            </a:endParaRPr>
          </a:p>
          <a:p>
            <a:pPr>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188203264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709E6-35FC-4392-B684-707BE9034D5D}"/>
              </a:ext>
            </a:extLst>
          </p:cNvPr>
          <p:cNvSpPr>
            <a:spLocks noGrp="1"/>
          </p:cNvSpPr>
          <p:nvPr>
            <p:ph type="title"/>
          </p:nvPr>
        </p:nvSpPr>
        <p:spPr/>
        <p:txBody>
          <a:bodyPr/>
          <a:lstStyle/>
          <a:p>
            <a:pPr algn="ctr"/>
            <a:r>
              <a:rPr lang="en-US" dirty="0">
                <a:solidFill>
                  <a:srgbClr val="FF0000"/>
                </a:solidFill>
                <a:latin typeface="Aharoni" panose="02010803020104030203" pitchFamily="2" charset="-79"/>
                <a:cs typeface="Aharoni" panose="02010803020104030203" pitchFamily="2" charset="-79"/>
              </a:rPr>
              <a:t>Statement on a course System Development Project</a:t>
            </a:r>
          </a:p>
        </p:txBody>
      </p:sp>
      <p:sp>
        <p:nvSpPr>
          <p:cNvPr id="3" name="Content Placeholder 2">
            <a:extLst>
              <a:ext uri="{FF2B5EF4-FFF2-40B4-BE49-F238E27FC236}">
                <a16:creationId xmlns:a16="http://schemas.microsoft.com/office/drawing/2014/main" id="{2923BBB9-C550-4E47-8E3D-FD3DBA61E62B}"/>
              </a:ext>
            </a:extLst>
          </p:cNvPr>
          <p:cNvSpPr>
            <a:spLocks noGrp="1"/>
          </p:cNvSpPr>
          <p:nvPr>
            <p:ph idx="1"/>
          </p:nvPr>
        </p:nvSpPr>
        <p:spPr>
          <a:xfrm>
            <a:off x="838200" y="1690687"/>
            <a:ext cx="10515600" cy="5253037"/>
          </a:xfrm>
        </p:spPr>
        <p:txBody>
          <a:bodyPr>
            <a:noAutofit/>
          </a:bodyPr>
          <a:lstStyle/>
          <a:p>
            <a:pPr marL="410751" indent="-401822">
              <a:spcBef>
                <a:spcPts val="70"/>
              </a:spcBef>
              <a:buSzPct val="150000"/>
              <a:buFont typeface="Klaudia"/>
              <a:buChar char="•"/>
              <a:tabLst>
                <a:tab pos="410751" algn="l"/>
                <a:tab pos="1451916" algn="l"/>
                <a:tab pos="3141799" algn="l"/>
                <a:tab pos="4608448" algn="l"/>
                <a:tab pos="6113940" algn="l"/>
                <a:tab pos="6497010" algn="l"/>
                <a:tab pos="7327887" algn="l"/>
              </a:tabLst>
            </a:pPr>
            <a:r>
              <a:rPr lang="en-US" sz="2400" spc="-4" dirty="0">
                <a:latin typeface="Aharoni" panose="02010803020104030203" pitchFamily="2" charset="-79"/>
                <a:cs typeface="Aharoni" panose="02010803020104030203" pitchFamily="2" charset="-79"/>
              </a:rPr>
              <a:t>During </a:t>
            </a:r>
            <a:r>
              <a:rPr lang="en-US" sz="2400" dirty="0">
                <a:latin typeface="Aharoni" panose="02010803020104030203" pitchFamily="2" charset="-79"/>
                <a:cs typeface="Aharoni" panose="02010803020104030203" pitchFamily="2" charset="-79"/>
              </a:rPr>
              <a:t>a</a:t>
            </a:r>
            <a:r>
              <a:rPr lang="en-US" sz="2400" spc="7"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semester </a:t>
            </a:r>
            <a:r>
              <a:rPr lang="en-US" sz="2400" dirty="0">
                <a:latin typeface="Aharoni" panose="02010803020104030203" pitchFamily="2" charset="-79"/>
                <a:cs typeface="Aharoni" panose="02010803020104030203" pitchFamily="2" charset="-79"/>
              </a:rPr>
              <a:t>a</a:t>
            </a:r>
            <a:r>
              <a:rPr lang="en-US" sz="2400" spc="11" dirty="0">
                <a:latin typeface="Aharoni" panose="02010803020104030203" pitchFamily="2" charset="-79"/>
                <a:cs typeface="Aharoni" panose="02010803020104030203" pitchFamily="2" charset="-79"/>
              </a:rPr>
              <a:t> </a:t>
            </a:r>
            <a:r>
              <a:rPr lang="en-US" sz="2400" spc="-11" dirty="0">
                <a:latin typeface="Aharoni" panose="02010803020104030203" pitchFamily="2" charset="-79"/>
                <a:cs typeface="Aharoni" panose="02010803020104030203" pitchFamily="2" charset="-79"/>
              </a:rPr>
              <a:t>lecturer </a:t>
            </a:r>
            <a:r>
              <a:rPr lang="en-US" sz="2400" spc="-14" dirty="0">
                <a:latin typeface="Aharoni" panose="02010803020104030203" pitchFamily="2" charset="-79"/>
                <a:cs typeface="Aharoni" panose="02010803020104030203" pitchFamily="2" charset="-79"/>
              </a:rPr>
              <a:t>reads</a:t>
            </a:r>
            <a:r>
              <a:rPr lang="en-US" sz="2400" spc="11"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one or </a:t>
            </a:r>
            <a:r>
              <a:rPr lang="en-US" sz="2400" spc="-18" dirty="0">
                <a:latin typeface="Aharoni" panose="02010803020104030203" pitchFamily="2" charset="-79"/>
                <a:cs typeface="Aharoni" panose="02010803020104030203" pitchFamily="2" charset="-79"/>
              </a:rPr>
              <a:t>more </a:t>
            </a:r>
            <a:r>
              <a:rPr lang="en-US" sz="2400" spc="-11" dirty="0">
                <a:latin typeface="Aharoni" panose="02010803020104030203" pitchFamily="2" charset="-79"/>
                <a:cs typeface="Aharoni" panose="02010803020104030203" pitchFamily="2" charset="-79"/>
              </a:rPr>
              <a:t>lectures</a:t>
            </a:r>
            <a:endParaRPr lang="en-US" sz="2400" dirty="0">
              <a:latin typeface="Aharoni" panose="02010803020104030203" pitchFamily="2" charset="-79"/>
              <a:cs typeface="Aharoni" panose="02010803020104030203" pitchFamily="2" charset="-79"/>
            </a:endParaRPr>
          </a:p>
          <a:p>
            <a:pPr marL="410751" marR="742924" indent="-401822">
              <a:lnSpc>
                <a:spcPts val="2644"/>
              </a:lnSpc>
              <a:spcBef>
                <a:spcPts val="1371"/>
              </a:spcBef>
              <a:buSzPct val="150000"/>
              <a:buFont typeface="Klaudia"/>
              <a:buChar char="•"/>
              <a:tabLst>
                <a:tab pos="410751" algn="l"/>
                <a:tab pos="2665863" algn="l"/>
                <a:tab pos="3866417" algn="l"/>
                <a:tab pos="4359318" algn="l"/>
                <a:tab pos="5498260" algn="l"/>
                <a:tab pos="5875971" algn="l"/>
                <a:tab pos="6376463" algn="l"/>
              </a:tabLst>
            </a:pPr>
            <a:r>
              <a:rPr lang="en-US" sz="2400" spc="-4" dirty="0">
                <a:latin typeface="Aharoni" panose="02010803020104030203" pitchFamily="2" charset="-79"/>
                <a:cs typeface="Aharoni" panose="02010803020104030203" pitchFamily="2" charset="-79"/>
              </a:rPr>
              <a:t>Sometimes</a:t>
            </a:r>
            <a:r>
              <a:rPr lang="en-US" sz="2400" spc="4"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the </a:t>
            </a:r>
            <a:r>
              <a:rPr lang="en-US" sz="2400" spc="-11" dirty="0">
                <a:latin typeface="Aharoni" panose="02010803020104030203" pitchFamily="2" charset="-79"/>
                <a:cs typeface="Aharoni" panose="02010803020104030203" pitchFamily="2" charset="-79"/>
              </a:rPr>
              <a:t>lecturer </a:t>
            </a:r>
            <a:r>
              <a:rPr lang="en-US" sz="2400" spc="-4" dirty="0">
                <a:latin typeface="Aharoni" panose="02010803020104030203" pitchFamily="2" charset="-79"/>
                <a:cs typeface="Aharoni" panose="02010803020104030203" pitchFamily="2" charset="-79"/>
              </a:rPr>
              <a:t>is</a:t>
            </a:r>
            <a:r>
              <a:rPr lang="en-US" sz="2400" spc="7"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on</a:t>
            </a:r>
            <a:r>
              <a:rPr lang="en-US" sz="2400" spc="4"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leave </a:t>
            </a:r>
            <a:r>
              <a:rPr lang="en-US" sz="2400" dirty="0">
                <a:latin typeface="Aharoni" panose="02010803020104030203" pitchFamily="2" charset="-79"/>
                <a:cs typeface="Aharoni" panose="02010803020104030203" pitchFamily="2" charset="-79"/>
              </a:rPr>
              <a:t>to </a:t>
            </a:r>
            <a:r>
              <a:rPr lang="en-US" sz="2400" spc="-4" dirty="0">
                <a:latin typeface="Aharoni" panose="02010803020104030203" pitchFamily="2" charset="-79"/>
                <a:cs typeface="Aharoni" panose="02010803020104030203" pitchFamily="2" charset="-79"/>
              </a:rPr>
              <a:t>focus on</a:t>
            </a:r>
            <a:r>
              <a:rPr lang="en-US" sz="2400" spc="-35"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doing  </a:t>
            </a:r>
            <a:r>
              <a:rPr lang="en-US" sz="2400" spc="-14" dirty="0">
                <a:latin typeface="Aharoni" panose="02010803020104030203" pitchFamily="2" charset="-79"/>
                <a:cs typeface="Aharoni" panose="02010803020104030203" pitchFamily="2" charset="-79"/>
              </a:rPr>
              <a:t>research, </a:t>
            </a:r>
            <a:r>
              <a:rPr lang="en-US" sz="2400" spc="-4" dirty="0">
                <a:latin typeface="Aharoni" panose="02010803020104030203" pitchFamily="2" charset="-79"/>
                <a:cs typeface="Aharoni" panose="02010803020104030203" pitchFamily="2" charset="-79"/>
              </a:rPr>
              <a:t>in this</a:t>
            </a:r>
            <a:r>
              <a:rPr lang="en-US" sz="2400" spc="42"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case</a:t>
            </a:r>
            <a:r>
              <a:rPr lang="en-US" sz="2400" spc="11"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(s)he does</a:t>
            </a:r>
            <a:r>
              <a:rPr lang="en-US" sz="2400" spc="7"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not</a:t>
            </a:r>
            <a:r>
              <a:rPr lang="en-US" sz="2400" spc="11"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give </a:t>
            </a:r>
            <a:r>
              <a:rPr lang="en-US" sz="2400" dirty="0">
                <a:latin typeface="Aharoni" panose="02010803020104030203" pitchFamily="2" charset="-79"/>
                <a:cs typeface="Aharoni" panose="02010803020104030203" pitchFamily="2" charset="-79"/>
              </a:rPr>
              <a:t>a</a:t>
            </a:r>
            <a:r>
              <a:rPr lang="en-US" sz="2400" spc="-14" dirty="0">
                <a:latin typeface="Aharoni" panose="02010803020104030203" pitchFamily="2" charset="-79"/>
                <a:cs typeface="Aharoni" panose="02010803020104030203" pitchFamily="2" charset="-79"/>
              </a:rPr>
              <a:t> </a:t>
            </a:r>
            <a:r>
              <a:rPr lang="en-US" sz="2400" spc="-11" dirty="0">
                <a:latin typeface="Aharoni" panose="02010803020104030203" pitchFamily="2" charset="-79"/>
                <a:cs typeface="Aharoni" panose="02010803020104030203" pitchFamily="2" charset="-79"/>
              </a:rPr>
              <a:t>lecture</a:t>
            </a:r>
            <a:endParaRPr lang="en-US" sz="2400" dirty="0">
              <a:latin typeface="Aharoni" panose="02010803020104030203" pitchFamily="2" charset="-79"/>
              <a:cs typeface="Aharoni" panose="02010803020104030203" pitchFamily="2" charset="-79"/>
            </a:endParaRPr>
          </a:p>
          <a:p>
            <a:pPr marL="410751" marR="470578" indent="-401822">
              <a:lnSpc>
                <a:spcPts val="2644"/>
              </a:lnSpc>
              <a:spcBef>
                <a:spcPts val="1322"/>
              </a:spcBef>
              <a:buSzPct val="150000"/>
              <a:buFont typeface="Klaudia"/>
              <a:buChar char="•"/>
              <a:tabLst>
                <a:tab pos="410751" algn="l"/>
                <a:tab pos="1230021" algn="l"/>
                <a:tab pos="3419502" algn="l"/>
                <a:tab pos="4385214" algn="l"/>
                <a:tab pos="4762479" algn="l"/>
                <a:tab pos="4784356" algn="l"/>
                <a:tab pos="5167426" algn="l"/>
                <a:tab pos="5998751" algn="l"/>
              </a:tabLst>
            </a:pPr>
            <a:r>
              <a:rPr lang="en-US" sz="2400" dirty="0">
                <a:latin typeface="Aharoni" panose="02010803020104030203" pitchFamily="2" charset="-79"/>
                <a:cs typeface="Aharoni" panose="02010803020104030203" pitchFamily="2" charset="-79"/>
              </a:rPr>
              <a:t>A </a:t>
            </a:r>
            <a:r>
              <a:rPr lang="en-US" sz="2400" spc="-4" dirty="0">
                <a:latin typeface="Aharoni" panose="02010803020104030203" pitchFamily="2" charset="-79"/>
                <a:cs typeface="Aharoni" panose="02010803020104030203" pitchFamily="2" charset="-79"/>
              </a:rPr>
              <a:t>student usually</a:t>
            </a:r>
            <a:r>
              <a:rPr lang="en-US" sz="2400" spc="42"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attends</a:t>
            </a:r>
            <a:r>
              <a:rPr lang="en-US" sz="2400" spc="14"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one or </a:t>
            </a:r>
            <a:r>
              <a:rPr lang="en-US" sz="2400" spc="-18" dirty="0">
                <a:latin typeface="Aharoni" panose="02010803020104030203" pitchFamily="2" charset="-79"/>
                <a:cs typeface="Aharoni" panose="02010803020104030203" pitchFamily="2" charset="-79"/>
              </a:rPr>
              <a:t>more </a:t>
            </a:r>
            <a:r>
              <a:rPr lang="en-US" sz="2400" spc="-7" dirty="0">
                <a:latin typeface="Aharoni" panose="02010803020104030203" pitchFamily="2" charset="-79"/>
                <a:cs typeface="Aharoni" panose="02010803020104030203" pitchFamily="2" charset="-79"/>
              </a:rPr>
              <a:t>lectures,</a:t>
            </a:r>
            <a:r>
              <a:rPr lang="en-US" sz="2400" spc="-60"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unless  an option is available.</a:t>
            </a:r>
            <a:endParaRPr lang="en-US" sz="2400" dirty="0">
              <a:latin typeface="Aharoni" panose="02010803020104030203" pitchFamily="2" charset="-79"/>
              <a:cs typeface="Aharoni" panose="02010803020104030203" pitchFamily="2" charset="-79"/>
            </a:endParaRPr>
          </a:p>
          <a:p>
            <a:pPr marL="410751" marR="30360" indent="-401822">
              <a:lnSpc>
                <a:spcPts val="2644"/>
              </a:lnSpc>
              <a:spcBef>
                <a:spcPts val="1322"/>
              </a:spcBef>
              <a:buSzPct val="150000"/>
              <a:buFont typeface="Klaudia"/>
              <a:buChar char="•"/>
              <a:tabLst>
                <a:tab pos="410751" algn="l"/>
                <a:tab pos="963479" algn="l"/>
                <a:tab pos="1451916" algn="l"/>
                <a:tab pos="2011787" algn="l"/>
                <a:tab pos="2354228" algn="l"/>
                <a:tab pos="2802483" algn="l"/>
                <a:tab pos="3435575" algn="l"/>
                <a:tab pos="4282079" algn="l"/>
                <a:tab pos="4845076" algn="l"/>
                <a:tab pos="5115636" algn="l"/>
                <a:tab pos="5292884" algn="l"/>
                <a:tab pos="6425128" algn="l"/>
              </a:tabLst>
            </a:pPr>
            <a:r>
              <a:rPr lang="en-US" sz="2400" spc="-4" dirty="0">
                <a:latin typeface="Aharoni" panose="02010803020104030203" pitchFamily="2" charset="-79"/>
                <a:cs typeface="Aharoni" panose="02010803020104030203" pitchFamily="2" charset="-79"/>
              </a:rPr>
              <a:t>During	</a:t>
            </a:r>
            <a:r>
              <a:rPr lang="en-US" sz="2400" dirty="0">
                <a:latin typeface="Aharoni" panose="02010803020104030203" pitchFamily="2" charset="-79"/>
                <a:cs typeface="Aharoni" panose="02010803020104030203" pitchFamily="2" charset="-79"/>
              </a:rPr>
              <a:t>the	</a:t>
            </a:r>
            <a:r>
              <a:rPr lang="en-US" sz="2400" spc="-4" dirty="0">
                <a:latin typeface="Aharoni" panose="02010803020104030203" pitchFamily="2" charset="-79"/>
                <a:cs typeface="Aharoni" panose="02010803020104030203" pitchFamily="2" charset="-79"/>
              </a:rPr>
              <a:t>semester	</a:t>
            </a:r>
            <a:r>
              <a:rPr lang="en-US" sz="2400" spc="-14" dirty="0">
                <a:latin typeface="Aharoni" panose="02010803020104030203" pitchFamily="2" charset="-79"/>
                <a:cs typeface="Aharoni" panose="02010803020104030203" pitchFamily="2" charset="-79"/>
              </a:rPr>
              <a:t>there	</a:t>
            </a:r>
            <a:r>
              <a:rPr lang="en-US" sz="2400" spc="-4" dirty="0">
                <a:latin typeface="Aharoni" panose="02010803020104030203" pitchFamily="2" charset="-79"/>
                <a:cs typeface="Aharoni" panose="02010803020104030203" pitchFamily="2" charset="-79"/>
              </a:rPr>
              <a:t>will	</a:t>
            </a:r>
            <a:r>
              <a:rPr lang="en-US" sz="2400" dirty="0">
                <a:latin typeface="Aharoni" panose="02010803020104030203" pitchFamily="2" charset="-79"/>
                <a:cs typeface="Aharoni" panose="02010803020104030203" pitchFamily="2" charset="-79"/>
              </a:rPr>
              <a:t>be	</a:t>
            </a:r>
            <a:r>
              <a:rPr lang="en-US" sz="2400" spc="-4" dirty="0">
                <a:latin typeface="Aharoni" panose="02010803020104030203" pitchFamily="2" charset="-79"/>
                <a:cs typeface="Aharoni" panose="02010803020104030203" pitchFamily="2" charset="-79"/>
              </a:rPr>
              <a:t>several	</a:t>
            </a:r>
            <a:r>
              <a:rPr lang="en-US" sz="2400" spc="-21" dirty="0">
                <a:latin typeface="Aharoni" panose="02010803020104030203" pitchFamily="2" charset="-79"/>
                <a:cs typeface="Aharoni" panose="02010803020104030203" pitchFamily="2" charset="-79"/>
              </a:rPr>
              <a:t>exercises </a:t>
            </a:r>
            <a:r>
              <a:rPr lang="en-US" sz="2400" spc="-4" dirty="0">
                <a:latin typeface="Aharoni" panose="02010803020104030203" pitchFamily="2" charset="-79"/>
                <a:cs typeface="Aharoni" panose="02010803020104030203" pitchFamily="2" charset="-79"/>
              </a:rPr>
              <a:t>which  </a:t>
            </a:r>
            <a:r>
              <a:rPr lang="en-US" sz="2400" spc="-18" dirty="0">
                <a:latin typeface="Aharoni" panose="02010803020104030203" pitchFamily="2" charset="-79"/>
                <a:cs typeface="Aharoni" panose="02010803020104030203" pitchFamily="2" charset="-79"/>
              </a:rPr>
              <a:t>are </a:t>
            </a:r>
            <a:r>
              <a:rPr lang="en-US" sz="2400" spc="-4" dirty="0">
                <a:latin typeface="Aharoni" panose="02010803020104030203" pitchFamily="2" charset="-79"/>
                <a:cs typeface="Aharoni" panose="02010803020104030203" pitchFamily="2" charset="-79"/>
              </a:rPr>
              <a:t>meant</a:t>
            </a:r>
            <a:r>
              <a:rPr lang="en-US" sz="2400" spc="4"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to be </a:t>
            </a:r>
            <a:r>
              <a:rPr lang="en-US" sz="2400" spc="-4" dirty="0">
                <a:latin typeface="Aharoni" panose="02010803020104030203" pitchFamily="2" charset="-79"/>
                <a:cs typeface="Aharoni" panose="02010803020104030203" pitchFamily="2" charset="-79"/>
              </a:rPr>
              <a:t>solved</a:t>
            </a:r>
            <a:r>
              <a:rPr lang="en-US" sz="2400" spc="7"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by</a:t>
            </a:r>
            <a:r>
              <a:rPr lang="en-US" sz="2400" spc="11"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small	</a:t>
            </a:r>
            <a:r>
              <a:rPr lang="en-US" sz="2400" dirty="0">
                <a:latin typeface="Aharoni" panose="02010803020104030203" pitchFamily="2" charset="-79"/>
                <a:cs typeface="Aharoni" panose="02010803020104030203" pitchFamily="2" charset="-79"/>
              </a:rPr>
              <a:t>study</a:t>
            </a:r>
            <a:r>
              <a:rPr lang="en-US" sz="2400" spc="-4" dirty="0">
                <a:latin typeface="Aharoni" panose="02010803020104030203" pitchFamily="2" charset="-79"/>
                <a:cs typeface="Aharoni" panose="02010803020104030203" pitchFamily="2" charset="-79"/>
              </a:rPr>
              <a:t> </a:t>
            </a:r>
            <a:r>
              <a:rPr lang="en-US" sz="2400" spc="-11" dirty="0">
                <a:latin typeface="Aharoni" panose="02010803020104030203" pitchFamily="2" charset="-79"/>
                <a:cs typeface="Aharoni" panose="02010803020104030203" pitchFamily="2" charset="-79"/>
              </a:rPr>
              <a:t>groups</a:t>
            </a:r>
            <a:endParaRPr lang="en-US" sz="2400" dirty="0">
              <a:latin typeface="Aharoni" panose="02010803020104030203" pitchFamily="2" charset="-79"/>
              <a:cs typeface="Aharoni" panose="02010803020104030203" pitchFamily="2" charset="-79"/>
            </a:endParaRPr>
          </a:p>
          <a:p>
            <a:pPr marL="410751" marR="3572" indent="-401822">
              <a:lnSpc>
                <a:spcPts val="2644"/>
              </a:lnSpc>
              <a:spcBef>
                <a:spcPts val="1322"/>
              </a:spcBef>
              <a:buSzPct val="150000"/>
              <a:buFont typeface="Klaudia"/>
              <a:buChar char="•"/>
              <a:tabLst>
                <a:tab pos="410751" algn="l"/>
                <a:tab pos="970176" algn="l"/>
                <a:tab pos="1905974" algn="l"/>
                <a:tab pos="4428075" algn="l"/>
                <a:tab pos="5050452" algn="l"/>
                <a:tab pos="6516654" algn="l"/>
              </a:tabLst>
            </a:pPr>
            <a:r>
              <a:rPr lang="en-US" sz="2400" spc="-4" dirty="0">
                <a:latin typeface="Aharoni" panose="02010803020104030203" pitchFamily="2" charset="-79"/>
                <a:cs typeface="Aharoni" panose="02010803020104030203" pitchFamily="2" charset="-79"/>
              </a:rPr>
              <a:t>Each student is</a:t>
            </a:r>
            <a:r>
              <a:rPr lang="en-US" sz="2400" spc="39"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assigned</a:t>
            </a:r>
            <a:r>
              <a:rPr lang="en-US" sz="2400" spc="11"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to </a:t>
            </a:r>
            <a:r>
              <a:rPr lang="en-US" sz="2400" spc="-4" dirty="0">
                <a:latin typeface="Aharoni" panose="02010803020104030203" pitchFamily="2" charset="-79"/>
                <a:cs typeface="Aharoni" panose="02010803020104030203" pitchFamily="2" charset="-79"/>
              </a:rPr>
              <a:t>one particular </a:t>
            </a:r>
            <a:r>
              <a:rPr lang="en-US" sz="2400" dirty="0">
                <a:latin typeface="Aharoni" panose="02010803020104030203" pitchFamily="2" charset="-79"/>
                <a:cs typeface="Aharoni" panose="02010803020104030203" pitchFamily="2" charset="-79"/>
              </a:rPr>
              <a:t>study </a:t>
            </a:r>
            <a:r>
              <a:rPr lang="en-US" sz="2400" spc="-14" dirty="0">
                <a:latin typeface="Aharoni" panose="02010803020104030203" pitchFamily="2" charset="-79"/>
                <a:cs typeface="Aharoni" panose="02010803020104030203" pitchFamily="2" charset="-79"/>
              </a:rPr>
              <a:t>group</a:t>
            </a:r>
            <a:r>
              <a:rPr lang="en-US" sz="2400" spc="-49"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for  </a:t>
            </a:r>
            <a:r>
              <a:rPr lang="en-US" sz="2400" dirty="0">
                <a:latin typeface="Aharoni" panose="02010803020104030203" pitchFamily="2" charset="-79"/>
                <a:cs typeface="Aharoni" panose="02010803020104030203" pitchFamily="2" charset="-79"/>
              </a:rPr>
              <a:t>the </a:t>
            </a:r>
            <a:r>
              <a:rPr lang="en-US" sz="2400" spc="-4" dirty="0">
                <a:latin typeface="Aharoni" panose="02010803020104030203" pitchFamily="2" charset="-79"/>
                <a:cs typeface="Aharoni" panose="02010803020104030203" pitchFamily="2" charset="-79"/>
              </a:rPr>
              <a:t>whole semester</a:t>
            </a:r>
            <a:endParaRPr lang="en-US" sz="2400" dirty="0">
              <a:latin typeface="Aharoni" panose="02010803020104030203" pitchFamily="2" charset="-79"/>
              <a:cs typeface="Aharoni" panose="02010803020104030203" pitchFamily="2" charset="-79"/>
            </a:endParaRPr>
          </a:p>
          <a:p>
            <a:pPr marL="410751" indent="-401822">
              <a:spcBef>
                <a:spcPts val="1188"/>
              </a:spcBef>
              <a:buSzPct val="150000"/>
              <a:buFont typeface="Klaudia"/>
              <a:buChar char="•"/>
              <a:tabLst>
                <a:tab pos="410751" algn="l"/>
                <a:tab pos="4710688" algn="l"/>
                <a:tab pos="5088401" algn="l"/>
                <a:tab pos="5934906" algn="l"/>
              </a:tabLst>
            </a:pPr>
            <a:r>
              <a:rPr lang="en-US" sz="2400" dirty="0">
                <a:latin typeface="Aharoni" panose="02010803020104030203" pitchFamily="2" charset="-79"/>
                <a:cs typeface="Aharoni" panose="02010803020104030203" pitchFamily="2" charset="-79"/>
              </a:rPr>
              <a:t>A study </a:t>
            </a:r>
            <a:r>
              <a:rPr lang="en-US" sz="2400" spc="-14" dirty="0">
                <a:latin typeface="Aharoni" panose="02010803020104030203" pitchFamily="2" charset="-79"/>
                <a:cs typeface="Aharoni" panose="02010803020104030203" pitchFamily="2" charset="-79"/>
              </a:rPr>
              <a:t>group </a:t>
            </a:r>
            <a:r>
              <a:rPr lang="en-US" sz="2400" spc="-4" dirty="0">
                <a:latin typeface="Aharoni" panose="02010803020104030203" pitchFamily="2" charset="-79"/>
                <a:cs typeface="Aharoni" panose="02010803020104030203" pitchFamily="2" charset="-79"/>
              </a:rPr>
              <a:t>consists</a:t>
            </a:r>
            <a:r>
              <a:rPr lang="en-US" sz="2400" spc="39" dirty="0">
                <a:latin typeface="Aharoni" panose="02010803020104030203" pitchFamily="2" charset="-79"/>
                <a:cs typeface="Aharoni" panose="02010803020104030203" pitchFamily="2" charset="-79"/>
              </a:rPr>
              <a:t> </a:t>
            </a:r>
            <a:r>
              <a:rPr lang="en-US" sz="2400" spc="-4" dirty="0">
                <a:latin typeface="Aharoni" panose="02010803020104030203" pitchFamily="2" charset="-79"/>
                <a:cs typeface="Aharoni" panose="02010803020104030203" pitchFamily="2" charset="-79"/>
              </a:rPr>
              <a:t>of</a:t>
            </a:r>
            <a:r>
              <a:rPr lang="en-US" sz="2400" spc="7"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two to </a:t>
            </a:r>
            <a:r>
              <a:rPr lang="en-US" sz="2400" spc="-14" dirty="0">
                <a:latin typeface="Aharoni" panose="02010803020104030203" pitchFamily="2" charset="-79"/>
                <a:cs typeface="Aharoni" panose="02010803020104030203" pitchFamily="2" charset="-79"/>
              </a:rPr>
              <a:t>three </a:t>
            </a:r>
            <a:r>
              <a:rPr lang="en-US" sz="2400" spc="-4" dirty="0">
                <a:latin typeface="Aharoni" panose="02010803020104030203" pitchFamily="2" charset="-79"/>
                <a:cs typeface="Aharoni" panose="02010803020104030203" pitchFamily="2" charset="-79"/>
              </a:rPr>
              <a:t>students</a:t>
            </a:r>
            <a:endParaRPr lang="en-US" sz="2400" dirty="0">
              <a:latin typeface="Aharoni" panose="02010803020104030203" pitchFamily="2" charset="-79"/>
              <a:cs typeface="Aharoni" panose="02010803020104030203" pitchFamily="2" charset="-79"/>
            </a:endParaRPr>
          </a:p>
          <a:p>
            <a:pPr marL="410751" marR="960354" indent="-401822">
              <a:lnSpc>
                <a:spcPts val="2644"/>
              </a:lnSpc>
              <a:spcBef>
                <a:spcPts val="1371"/>
              </a:spcBef>
              <a:buSzPct val="150000"/>
              <a:buFont typeface="Klaudia"/>
              <a:buChar char="•"/>
              <a:tabLst>
                <a:tab pos="410751" algn="l"/>
                <a:tab pos="1187606" algn="l"/>
              </a:tabLst>
            </a:pPr>
            <a:r>
              <a:rPr lang="en-US" sz="2400" spc="-28" dirty="0">
                <a:latin typeface="Aharoni" panose="02010803020104030203" pitchFamily="2" charset="-79"/>
                <a:cs typeface="Aharoni" panose="02010803020104030203" pitchFamily="2" charset="-79"/>
              </a:rPr>
              <a:t>After </a:t>
            </a:r>
            <a:r>
              <a:rPr lang="en-US" sz="2400" spc="-4" dirty="0">
                <a:latin typeface="Aharoni" panose="02010803020104030203" pitchFamily="2" charset="-79"/>
                <a:cs typeface="Aharoni" panose="02010803020104030203" pitchFamily="2" charset="-79"/>
              </a:rPr>
              <a:t>submission of </a:t>
            </a:r>
            <a:r>
              <a:rPr lang="en-US" sz="2400" dirty="0">
                <a:latin typeface="Aharoni" panose="02010803020104030203" pitchFamily="2" charset="-79"/>
                <a:cs typeface="Aharoni" panose="02010803020104030203" pitchFamily="2" charset="-79"/>
              </a:rPr>
              <a:t>a </a:t>
            </a:r>
            <a:r>
              <a:rPr lang="en-US" sz="2400" spc="-4" dirty="0">
                <a:latin typeface="Aharoni" panose="02010803020104030203" pitchFamily="2" charset="-79"/>
                <a:cs typeface="Aharoni" panose="02010803020104030203" pitchFamily="2" charset="-79"/>
              </a:rPr>
              <a:t>solution </a:t>
            </a:r>
            <a:r>
              <a:rPr lang="en-US" sz="2400" dirty="0">
                <a:latin typeface="Aharoni" panose="02010803020104030203" pitchFamily="2" charset="-79"/>
                <a:cs typeface="Aharoni" panose="02010803020104030203" pitchFamily="2" charset="-79"/>
              </a:rPr>
              <a:t>by a study </a:t>
            </a:r>
            <a:r>
              <a:rPr lang="en-US" sz="2400" spc="-14" dirty="0">
                <a:latin typeface="Aharoni" panose="02010803020104030203" pitchFamily="2" charset="-79"/>
                <a:cs typeface="Aharoni" panose="02010803020104030203" pitchFamily="2" charset="-79"/>
              </a:rPr>
              <a:t>group </a:t>
            </a:r>
            <a:r>
              <a:rPr lang="en-US" sz="2400" spc="-4" dirty="0">
                <a:latin typeface="Aharoni" panose="02010803020104030203" pitchFamily="2" charset="-79"/>
                <a:cs typeface="Aharoni" panose="02010803020104030203" pitchFamily="2" charset="-79"/>
              </a:rPr>
              <a:t>it is  graded </a:t>
            </a:r>
            <a:r>
              <a:rPr lang="en-US" sz="2400" dirty="0">
                <a:latin typeface="Aharoni" panose="02010803020104030203" pitchFamily="2" charset="-79"/>
                <a:cs typeface="Aharoni" panose="02010803020104030203" pitchFamily="2" charset="-79"/>
              </a:rPr>
              <a:t>by a</a:t>
            </a:r>
            <a:r>
              <a:rPr lang="en-US" sz="2400" spc="-4"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tutor</a:t>
            </a:r>
          </a:p>
          <a:p>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23908080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1ED192-DCBE-44E3-8DFC-71B20FC79C4E}"/>
              </a:ext>
            </a:extLst>
          </p:cNvPr>
          <p:cNvSpPr>
            <a:spLocks noGrp="1"/>
          </p:cNvSpPr>
          <p:nvPr>
            <p:ph type="title"/>
          </p:nvPr>
        </p:nvSpPr>
        <p:spPr>
          <a:xfrm>
            <a:off x="838200" y="365125"/>
            <a:ext cx="5324475" cy="1325563"/>
          </a:xfrm>
        </p:spPr>
        <p:txBody>
          <a:bodyPr>
            <a:noAutofit/>
          </a:bodyPr>
          <a:lstStyle/>
          <a:p>
            <a:pPr algn="ctr"/>
            <a:r>
              <a:rPr lang="en-US" sz="2400" b="1" dirty="0">
                <a:latin typeface="Aharoni" panose="02010803020104030203" pitchFamily="2" charset="-79"/>
                <a:cs typeface="Aharoni" panose="02010803020104030203" pitchFamily="2" charset="-79"/>
              </a:rPr>
              <a:t>A </a:t>
            </a:r>
            <a:r>
              <a:rPr lang="en-US" sz="2400" b="1" spc="-4" dirty="0">
                <a:latin typeface="Aharoni" panose="02010803020104030203" pitchFamily="2" charset="-79"/>
                <a:cs typeface="Aharoni" panose="02010803020104030203" pitchFamily="2" charset="-79"/>
              </a:rPr>
              <a:t>class</a:t>
            </a:r>
            <a:r>
              <a:rPr lang="en-US" sz="2400" b="1" spc="4" dirty="0">
                <a:latin typeface="Aharoni" panose="02010803020104030203" pitchFamily="2" charset="-79"/>
                <a:cs typeface="Aharoni" panose="02010803020104030203" pitchFamily="2" charset="-79"/>
              </a:rPr>
              <a:t> </a:t>
            </a:r>
            <a:r>
              <a:rPr lang="en-US" sz="2400" b="1" spc="-4" dirty="0">
                <a:latin typeface="Aharoni" panose="02010803020104030203" pitchFamily="2" charset="-79"/>
                <a:cs typeface="Aharoni" panose="02010803020104030203" pitchFamily="2" charset="-79"/>
              </a:rPr>
              <a:t>describes</a:t>
            </a:r>
            <a:r>
              <a:rPr lang="en-US" sz="2400" b="1" spc="7" dirty="0">
                <a:latin typeface="Aharoni" panose="02010803020104030203" pitchFamily="2" charset="-79"/>
                <a:cs typeface="Aharoni" panose="02010803020104030203" pitchFamily="2" charset="-79"/>
              </a:rPr>
              <a:t> </a:t>
            </a:r>
            <a:r>
              <a:rPr lang="en-US" sz="2400" b="1" dirty="0">
                <a:latin typeface="Aharoni" panose="02010803020104030203" pitchFamily="2" charset="-79"/>
                <a:cs typeface="Aharoni" panose="02010803020104030203" pitchFamily="2" charset="-79"/>
              </a:rPr>
              <a:t>a	</a:t>
            </a:r>
            <a:r>
              <a:rPr lang="en-US" sz="2400" b="1" spc="-4" dirty="0">
                <a:latin typeface="Aharoni" panose="02010803020104030203" pitchFamily="2" charset="-79"/>
                <a:cs typeface="Aharoni" panose="02010803020104030203" pitchFamily="2" charset="-79"/>
              </a:rPr>
              <a:t>set</a:t>
            </a:r>
            <a:r>
              <a:rPr lang="en-US" sz="2400" b="1" spc="4" dirty="0">
                <a:latin typeface="Aharoni" panose="02010803020104030203" pitchFamily="2" charset="-79"/>
                <a:cs typeface="Aharoni" panose="02010803020104030203" pitchFamily="2" charset="-79"/>
              </a:rPr>
              <a:t> </a:t>
            </a:r>
            <a:r>
              <a:rPr lang="en-US" sz="2400" b="1" dirty="0">
                <a:latin typeface="Aharoni" panose="02010803020104030203" pitchFamily="2" charset="-79"/>
                <a:cs typeface="Aharoni" panose="02010803020104030203" pitchFamily="2" charset="-79"/>
              </a:rPr>
              <a:t>of	</a:t>
            </a:r>
            <a:r>
              <a:rPr lang="en-US" sz="2400" b="1" spc="-4" dirty="0">
                <a:latin typeface="Aharoni" panose="02010803020104030203" pitchFamily="2" charset="-79"/>
                <a:cs typeface="Aharoni" panose="02010803020104030203" pitchFamily="2" charset="-79"/>
              </a:rPr>
              <a:t>objects</a:t>
            </a:r>
            <a:r>
              <a:rPr lang="en-US" sz="2400" b="1" spc="7" dirty="0">
                <a:latin typeface="Aharoni" panose="02010803020104030203" pitchFamily="2" charset="-79"/>
                <a:cs typeface="Aharoni" panose="02010803020104030203" pitchFamily="2" charset="-79"/>
              </a:rPr>
              <a:t> </a:t>
            </a:r>
            <a:r>
              <a:rPr lang="en-US" sz="2400" b="1" dirty="0">
                <a:latin typeface="Aharoni" panose="02010803020104030203" pitchFamily="2" charset="-79"/>
                <a:cs typeface="Aharoni" panose="02010803020104030203" pitchFamily="2" charset="-79"/>
              </a:rPr>
              <a:t>with </a:t>
            </a:r>
            <a:r>
              <a:rPr lang="en-US" sz="2400" b="1" spc="-4" dirty="0">
                <a:latin typeface="Aharoni" panose="02010803020104030203" pitchFamily="2" charset="-79"/>
                <a:cs typeface="Aharoni" panose="02010803020104030203" pitchFamily="2" charset="-79"/>
              </a:rPr>
              <a:t>the</a:t>
            </a:r>
            <a:r>
              <a:rPr lang="en-US" sz="2400" b="1" spc="-56" dirty="0">
                <a:latin typeface="Aharoni" panose="02010803020104030203" pitchFamily="2" charset="-79"/>
                <a:cs typeface="Aharoni" panose="02010803020104030203" pitchFamily="2" charset="-79"/>
              </a:rPr>
              <a:t> </a:t>
            </a:r>
            <a:r>
              <a:rPr lang="en-US" sz="2400" b="1" spc="-4" dirty="0">
                <a:latin typeface="Aharoni" panose="02010803020104030203" pitchFamily="2" charset="-79"/>
                <a:cs typeface="Aharoni" panose="02010803020104030203" pitchFamily="2" charset="-79"/>
              </a:rPr>
              <a:t>same  semantics,	properties and</a:t>
            </a:r>
            <a:r>
              <a:rPr lang="en-US" sz="2400" b="1" spc="-7" dirty="0">
                <a:latin typeface="Aharoni" panose="02010803020104030203" pitchFamily="2" charset="-79"/>
                <a:cs typeface="Aharoni" panose="02010803020104030203" pitchFamily="2" charset="-79"/>
              </a:rPr>
              <a:t> </a:t>
            </a:r>
            <a:r>
              <a:rPr lang="en-US" sz="2400" b="1" spc="-46" dirty="0">
                <a:latin typeface="Aharoni" panose="02010803020104030203" pitchFamily="2" charset="-79"/>
                <a:cs typeface="Aharoni" panose="02010803020104030203" pitchFamily="2" charset="-79"/>
              </a:rPr>
              <a:t>behavior.</a:t>
            </a:r>
            <a:endParaRPr lang="en-US" sz="2400" dirty="0">
              <a:latin typeface="Aharoni" panose="02010803020104030203" pitchFamily="2" charset="-79"/>
              <a:cs typeface="Aharoni" panose="02010803020104030203" pitchFamily="2" charset="-79"/>
            </a:endParaRPr>
          </a:p>
        </p:txBody>
      </p:sp>
      <p:sp>
        <p:nvSpPr>
          <p:cNvPr id="3" name="Content Placeholder 2">
            <a:extLst>
              <a:ext uri="{FF2B5EF4-FFF2-40B4-BE49-F238E27FC236}">
                <a16:creationId xmlns:a16="http://schemas.microsoft.com/office/drawing/2014/main" id="{456F8212-52C0-4A0C-A179-289F4D3FCFEE}"/>
              </a:ext>
            </a:extLst>
          </p:cNvPr>
          <p:cNvSpPr>
            <a:spLocks noGrp="1"/>
          </p:cNvSpPr>
          <p:nvPr>
            <p:ph idx="1"/>
          </p:nvPr>
        </p:nvSpPr>
        <p:spPr>
          <a:xfrm>
            <a:off x="6624637" y="711993"/>
            <a:ext cx="4695825" cy="5434013"/>
          </a:xfrm>
        </p:spPr>
        <p:txBody>
          <a:bodyPr/>
          <a:lstStyle/>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a:p>
            <a:pPr marL="0" indent="0">
              <a:buNone/>
            </a:pPr>
            <a:endParaRPr lang="en-US" dirty="0"/>
          </a:p>
        </p:txBody>
      </p:sp>
      <p:sp>
        <p:nvSpPr>
          <p:cNvPr id="5" name="Content Placeholder 2">
            <a:extLst>
              <a:ext uri="{FF2B5EF4-FFF2-40B4-BE49-F238E27FC236}">
                <a16:creationId xmlns:a16="http://schemas.microsoft.com/office/drawing/2014/main" id="{B7A1D412-D429-42B1-8B9B-CE4E500C4A44}"/>
              </a:ext>
            </a:extLst>
          </p:cNvPr>
          <p:cNvSpPr txBox="1">
            <a:spLocks/>
          </p:cNvSpPr>
          <p:nvPr/>
        </p:nvSpPr>
        <p:spPr>
          <a:xfrm>
            <a:off x="590550" y="1571624"/>
            <a:ext cx="5943599" cy="503872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None/>
            </a:pPr>
            <a:endParaRPr lang="en-US" dirty="0"/>
          </a:p>
        </p:txBody>
      </p:sp>
      <p:sp>
        <p:nvSpPr>
          <p:cNvPr id="14" name="TextBox 13">
            <a:extLst>
              <a:ext uri="{FF2B5EF4-FFF2-40B4-BE49-F238E27FC236}">
                <a16:creationId xmlns:a16="http://schemas.microsoft.com/office/drawing/2014/main" id="{BF343FFC-62F8-4281-8B43-C007B8D47AD2}"/>
              </a:ext>
            </a:extLst>
          </p:cNvPr>
          <p:cNvSpPr txBox="1"/>
          <p:nvPr/>
        </p:nvSpPr>
        <p:spPr>
          <a:xfrm>
            <a:off x="333375" y="2108160"/>
            <a:ext cx="6005512" cy="4711546"/>
          </a:xfrm>
          <a:prstGeom prst="rect">
            <a:avLst/>
          </a:prstGeom>
          <a:noFill/>
        </p:spPr>
        <p:txBody>
          <a:bodyPr wrap="square">
            <a:spAutoFit/>
          </a:bodyPr>
          <a:lstStyle/>
          <a:p>
            <a:pPr marL="241093" indent="-214305">
              <a:lnSpc>
                <a:spcPts val="2686"/>
              </a:lnSpc>
              <a:spcBef>
                <a:spcPts val="70"/>
              </a:spcBef>
              <a:buFont typeface="Klaudia"/>
              <a:buChar char="•"/>
              <a:tabLst>
                <a:tab pos="241093" algn="l"/>
                <a:tab pos="1282258" algn="l"/>
              </a:tabLst>
            </a:pPr>
            <a:r>
              <a:rPr lang="en-US" sz="2000" spc="-4" dirty="0">
                <a:latin typeface="Aharoni" panose="02010803020104030203" pitchFamily="2" charset="-79"/>
                <a:cs typeface="Aharoni" panose="02010803020104030203" pitchFamily="2" charset="-79"/>
              </a:rPr>
              <a:t>During	</a:t>
            </a:r>
            <a:r>
              <a:rPr lang="en-US" sz="2000" dirty="0">
                <a:latin typeface="Aharoni" panose="02010803020104030203" pitchFamily="2" charset="-79"/>
                <a:cs typeface="Aharoni" panose="02010803020104030203" pitchFamily="2" charset="-79"/>
              </a:rPr>
              <a:t>a </a:t>
            </a:r>
            <a:r>
              <a:rPr lang="en-US" sz="2000" spc="-4" dirty="0">
                <a:latin typeface="Aharoni" panose="02010803020104030203" pitchFamily="2" charset="-79"/>
                <a:cs typeface="Aharoni" panose="02010803020104030203" pitchFamily="2" charset="-79"/>
              </a:rPr>
              <a:t>semester </a:t>
            </a:r>
            <a:r>
              <a:rPr lang="en-US" sz="2000" dirty="0">
                <a:latin typeface="Aharoni" panose="02010803020104030203" pitchFamily="2" charset="-79"/>
                <a:cs typeface="Aharoni" panose="02010803020104030203" pitchFamily="2" charset="-79"/>
              </a:rPr>
              <a:t>a</a:t>
            </a:r>
            <a:r>
              <a:rPr lang="en-US" sz="2000" spc="56" dirty="0">
                <a:latin typeface="Aharoni" panose="02010803020104030203" pitchFamily="2" charset="-79"/>
                <a:cs typeface="Aharoni" panose="02010803020104030203" pitchFamily="2" charset="-79"/>
              </a:rPr>
              <a:t> </a:t>
            </a:r>
            <a:r>
              <a:rPr lang="en-US" sz="2000" spc="-11" dirty="0">
                <a:latin typeface="Aharoni" panose="02010803020104030203" pitchFamily="2" charset="-79"/>
                <a:cs typeface="Aharoni" panose="02010803020104030203" pitchFamily="2" charset="-79"/>
              </a:rPr>
              <a:t>lecturer </a:t>
            </a:r>
            <a:r>
              <a:rPr lang="en-US" sz="2000" spc="-14" dirty="0">
                <a:latin typeface="Aharoni" panose="02010803020104030203" pitchFamily="2" charset="-79"/>
                <a:cs typeface="Aharoni" panose="02010803020104030203" pitchFamily="2" charset="-79"/>
              </a:rPr>
              <a:t>reads</a:t>
            </a:r>
            <a:r>
              <a:rPr lang="en-US" sz="2000" spc="11" dirty="0">
                <a:latin typeface="Aharoni" panose="02010803020104030203" pitchFamily="2" charset="-79"/>
                <a:cs typeface="Aharoni" panose="02010803020104030203" pitchFamily="2" charset="-79"/>
              </a:rPr>
              <a:t> </a:t>
            </a:r>
            <a:r>
              <a:rPr lang="en-US" sz="2000" spc="-4" dirty="0">
                <a:latin typeface="Aharoni" panose="02010803020104030203" pitchFamily="2" charset="-79"/>
                <a:cs typeface="Aharoni" panose="02010803020104030203" pitchFamily="2" charset="-79"/>
              </a:rPr>
              <a:t>one or	</a:t>
            </a:r>
            <a:r>
              <a:rPr lang="en-US" sz="2000" spc="-18" dirty="0">
                <a:latin typeface="Aharoni" panose="02010803020104030203" pitchFamily="2" charset="-79"/>
                <a:cs typeface="Aharoni" panose="02010803020104030203" pitchFamily="2" charset="-79"/>
              </a:rPr>
              <a:t>more</a:t>
            </a:r>
            <a:r>
              <a:rPr lang="en-US" sz="2000" spc="-14" dirty="0">
                <a:latin typeface="Aharoni" panose="02010803020104030203" pitchFamily="2" charset="-79"/>
                <a:cs typeface="Aharoni" panose="02010803020104030203" pitchFamily="2" charset="-79"/>
              </a:rPr>
              <a:t> </a:t>
            </a:r>
            <a:r>
              <a:rPr lang="en-US" sz="2000" spc="-11" dirty="0">
                <a:latin typeface="Aharoni" panose="02010803020104030203" pitchFamily="2" charset="-79"/>
                <a:cs typeface="Aharoni" panose="02010803020104030203" pitchFamily="2" charset="-79"/>
              </a:rPr>
              <a:t>lectures</a:t>
            </a:r>
            <a:endParaRPr lang="en-US" sz="2000" dirty="0">
              <a:latin typeface="Aharoni" panose="02010803020104030203" pitchFamily="2" charset="-79"/>
              <a:cs typeface="Aharoni" panose="02010803020104030203" pitchFamily="2" charset="-79"/>
            </a:endParaRPr>
          </a:p>
          <a:p>
            <a:pPr marL="241093" marR="583088" indent="-214305">
              <a:lnSpc>
                <a:spcPts val="2672"/>
              </a:lnSpc>
              <a:spcBef>
                <a:spcPts val="928"/>
              </a:spcBef>
              <a:buFont typeface="Klaudia"/>
              <a:buChar char="•"/>
              <a:tabLst>
                <a:tab pos="241093" algn="l"/>
                <a:tab pos="527279" algn="l"/>
              </a:tabLst>
            </a:pPr>
            <a:r>
              <a:rPr lang="en-US" sz="2000" dirty="0">
                <a:latin typeface="Aharoni" panose="02010803020104030203" pitchFamily="2" charset="-79"/>
                <a:cs typeface="Aharoni" panose="02010803020104030203" pitchFamily="2" charset="-79"/>
              </a:rPr>
              <a:t>A	</a:t>
            </a:r>
            <a:r>
              <a:rPr lang="en-US" sz="2000" spc="-4" dirty="0">
                <a:latin typeface="Aharoni" panose="02010803020104030203" pitchFamily="2" charset="-79"/>
                <a:cs typeface="Aharoni" panose="02010803020104030203" pitchFamily="2" charset="-79"/>
              </a:rPr>
              <a:t>student usually attends  </a:t>
            </a:r>
            <a:r>
              <a:rPr lang="en-US" sz="2000" dirty="0">
                <a:latin typeface="Aharoni" panose="02010803020104030203" pitchFamily="2" charset="-79"/>
                <a:cs typeface="Aharoni" panose="02010803020104030203" pitchFamily="2" charset="-79"/>
              </a:rPr>
              <a:t>one or </a:t>
            </a:r>
            <a:r>
              <a:rPr lang="en-US" sz="2000" spc="-18" dirty="0">
                <a:latin typeface="Aharoni" panose="02010803020104030203" pitchFamily="2" charset="-79"/>
                <a:cs typeface="Aharoni" panose="02010803020104030203" pitchFamily="2" charset="-79"/>
              </a:rPr>
              <a:t>more </a:t>
            </a:r>
            <a:r>
              <a:rPr lang="en-US" sz="2000" spc="-7" dirty="0">
                <a:latin typeface="Aharoni" panose="02010803020104030203" pitchFamily="2" charset="-79"/>
                <a:cs typeface="Aharoni" panose="02010803020104030203" pitchFamily="2" charset="-79"/>
              </a:rPr>
              <a:t>lectures,</a:t>
            </a:r>
            <a:r>
              <a:rPr lang="en-US" sz="2000" spc="-21" dirty="0">
                <a:latin typeface="Aharoni" panose="02010803020104030203" pitchFamily="2" charset="-79"/>
                <a:cs typeface="Aharoni" panose="02010803020104030203" pitchFamily="2" charset="-79"/>
              </a:rPr>
              <a:t> </a:t>
            </a:r>
            <a:r>
              <a:rPr lang="en-US" sz="2000" dirty="0">
                <a:latin typeface="Aharoni" panose="02010803020104030203" pitchFamily="2" charset="-79"/>
                <a:cs typeface="Aharoni" panose="02010803020104030203" pitchFamily="2" charset="-79"/>
              </a:rPr>
              <a:t>...</a:t>
            </a:r>
          </a:p>
          <a:p>
            <a:pPr marL="241093" marR="353603" indent="-214305">
              <a:lnSpc>
                <a:spcPts val="2672"/>
              </a:lnSpc>
              <a:spcBef>
                <a:spcPts val="844"/>
              </a:spcBef>
              <a:buFont typeface="Klaudia"/>
              <a:buChar char="•"/>
              <a:tabLst>
                <a:tab pos="241093" algn="l"/>
                <a:tab pos="803643" algn="l"/>
                <a:tab pos="1251451" algn="l"/>
                <a:tab pos="1282258" algn="l"/>
                <a:tab pos="1842129" algn="l"/>
                <a:tab pos="3265917" algn="l"/>
              </a:tabLst>
            </a:pPr>
            <a:r>
              <a:rPr lang="en-US" sz="2000" spc="-4" dirty="0">
                <a:latin typeface="Aharoni" panose="02010803020104030203" pitchFamily="2" charset="-79"/>
                <a:cs typeface="Aharoni" panose="02010803020104030203" pitchFamily="2" charset="-79"/>
              </a:rPr>
              <a:t>Duri</a:t>
            </a:r>
            <a:r>
              <a:rPr lang="en-US" sz="2000" dirty="0">
                <a:latin typeface="Aharoni" panose="02010803020104030203" pitchFamily="2" charset="-79"/>
                <a:cs typeface="Aharoni" panose="02010803020104030203" pitchFamily="2" charset="-79"/>
              </a:rPr>
              <a:t>ng	the	se</a:t>
            </a:r>
            <a:r>
              <a:rPr lang="en-US" sz="2000" spc="-4" dirty="0">
                <a:latin typeface="Aharoni" panose="02010803020104030203" pitchFamily="2" charset="-79"/>
                <a:cs typeface="Aharoni" panose="02010803020104030203" pitchFamily="2" charset="-79"/>
              </a:rPr>
              <a:t>me</a:t>
            </a:r>
            <a:r>
              <a:rPr lang="en-US" sz="2000" dirty="0">
                <a:latin typeface="Aharoni" panose="02010803020104030203" pitchFamily="2" charset="-79"/>
                <a:cs typeface="Aharoni" panose="02010803020104030203" pitchFamily="2" charset="-79"/>
              </a:rPr>
              <a:t>st</a:t>
            </a:r>
            <a:r>
              <a:rPr lang="en-US" sz="2000" spc="-4" dirty="0">
                <a:latin typeface="Aharoni" panose="02010803020104030203" pitchFamily="2" charset="-79"/>
                <a:cs typeface="Aharoni" panose="02010803020104030203" pitchFamily="2" charset="-79"/>
              </a:rPr>
              <a:t>e</a:t>
            </a:r>
            <a:r>
              <a:rPr lang="en-US" sz="2000" dirty="0">
                <a:latin typeface="Aharoni" panose="02010803020104030203" pitchFamily="2" charset="-79"/>
                <a:cs typeface="Aharoni" panose="02010803020104030203" pitchFamily="2" charset="-79"/>
              </a:rPr>
              <a:t>r th</a:t>
            </a:r>
            <a:r>
              <a:rPr lang="en-US" sz="2000" spc="-4" dirty="0">
                <a:latin typeface="Aharoni" panose="02010803020104030203" pitchFamily="2" charset="-79"/>
                <a:cs typeface="Aharoni" panose="02010803020104030203" pitchFamily="2" charset="-79"/>
              </a:rPr>
              <a:t>e</a:t>
            </a:r>
            <a:r>
              <a:rPr lang="en-US" sz="2000" spc="-53" dirty="0">
                <a:latin typeface="Aharoni" panose="02010803020104030203" pitchFamily="2" charset="-79"/>
                <a:cs typeface="Aharoni" panose="02010803020104030203" pitchFamily="2" charset="-79"/>
              </a:rPr>
              <a:t>r</a:t>
            </a:r>
            <a:r>
              <a:rPr lang="en-US" sz="2000" dirty="0">
                <a:latin typeface="Aharoni" panose="02010803020104030203" pitchFamily="2" charset="-79"/>
                <a:cs typeface="Aharoni" panose="02010803020104030203" pitchFamily="2" charset="-79"/>
              </a:rPr>
              <a:t>e  </a:t>
            </a:r>
            <a:r>
              <a:rPr lang="en-US" sz="2000" spc="-4" dirty="0">
                <a:latin typeface="Aharoni" panose="02010803020104030203" pitchFamily="2" charset="-79"/>
                <a:cs typeface="Aharoni" panose="02010803020104030203" pitchFamily="2" charset="-79"/>
              </a:rPr>
              <a:t>will </a:t>
            </a:r>
            <a:r>
              <a:rPr lang="en-US" sz="2000" dirty="0">
                <a:latin typeface="Aharoni" panose="02010803020104030203" pitchFamily="2" charset="-79"/>
                <a:cs typeface="Aharoni" panose="02010803020104030203" pitchFamily="2" charset="-79"/>
              </a:rPr>
              <a:t>be	</a:t>
            </a:r>
            <a:r>
              <a:rPr lang="en-US" sz="2000" spc="-4" dirty="0">
                <a:latin typeface="Aharoni" panose="02010803020104030203" pitchFamily="2" charset="-79"/>
                <a:cs typeface="Aharoni" panose="02010803020104030203" pitchFamily="2" charset="-79"/>
              </a:rPr>
              <a:t>several</a:t>
            </a:r>
            <a:r>
              <a:rPr lang="en-US" sz="2000" spc="-11" dirty="0">
                <a:latin typeface="Aharoni" panose="02010803020104030203" pitchFamily="2" charset="-79"/>
                <a:cs typeface="Aharoni" panose="02010803020104030203" pitchFamily="2" charset="-79"/>
              </a:rPr>
              <a:t> </a:t>
            </a:r>
            <a:r>
              <a:rPr lang="en-US" sz="2000" spc="-18" dirty="0">
                <a:latin typeface="Aharoni" panose="02010803020104030203" pitchFamily="2" charset="-79"/>
                <a:cs typeface="Aharoni" panose="02010803020104030203" pitchFamily="2" charset="-79"/>
              </a:rPr>
              <a:t>exercises...</a:t>
            </a:r>
            <a:endParaRPr lang="en-US" sz="2000" dirty="0">
              <a:latin typeface="Aharoni" panose="02010803020104030203" pitchFamily="2" charset="-79"/>
              <a:cs typeface="Aharoni" panose="02010803020104030203" pitchFamily="2" charset="-79"/>
            </a:endParaRPr>
          </a:p>
          <a:p>
            <a:pPr marL="241093" marR="21430" indent="-214305">
              <a:lnSpc>
                <a:spcPts val="2672"/>
              </a:lnSpc>
              <a:spcBef>
                <a:spcPts val="844"/>
              </a:spcBef>
              <a:buFont typeface="Klaudia"/>
              <a:buChar char="•"/>
              <a:tabLst>
                <a:tab pos="241093" algn="l"/>
                <a:tab pos="800518" algn="l"/>
                <a:tab pos="1736316" algn="l"/>
              </a:tabLst>
            </a:pPr>
            <a:r>
              <a:rPr lang="en-US" sz="2000" spc="-4" dirty="0">
                <a:latin typeface="Aharoni" panose="02010803020104030203" pitchFamily="2" charset="-79"/>
                <a:cs typeface="Aharoni" panose="02010803020104030203" pitchFamily="2" charset="-79"/>
              </a:rPr>
              <a:t>Each student is assigned </a:t>
            </a:r>
            <a:r>
              <a:rPr lang="en-US" sz="2000" dirty="0">
                <a:latin typeface="Aharoni" panose="02010803020104030203" pitchFamily="2" charset="-79"/>
                <a:cs typeface="Aharoni" panose="02010803020104030203" pitchFamily="2" charset="-79"/>
              </a:rPr>
              <a:t>to  one particular </a:t>
            </a:r>
            <a:r>
              <a:rPr lang="en-US" sz="2000" spc="-4" dirty="0">
                <a:latin typeface="Aharoni" panose="02010803020104030203" pitchFamily="2" charset="-79"/>
                <a:cs typeface="Aharoni" panose="02010803020104030203" pitchFamily="2" charset="-79"/>
              </a:rPr>
              <a:t>study </a:t>
            </a:r>
            <a:r>
              <a:rPr lang="en-US" sz="2000" spc="-11" dirty="0">
                <a:latin typeface="Aharoni" panose="02010803020104030203" pitchFamily="2" charset="-79"/>
                <a:cs typeface="Aharoni" panose="02010803020104030203" pitchFamily="2" charset="-79"/>
              </a:rPr>
              <a:t>group </a:t>
            </a:r>
            <a:r>
              <a:rPr lang="en-US" sz="2000" spc="-4" dirty="0">
                <a:latin typeface="Aharoni" panose="02010803020104030203" pitchFamily="2" charset="-79"/>
                <a:cs typeface="Aharoni" panose="02010803020104030203" pitchFamily="2" charset="-79"/>
              </a:rPr>
              <a:t>for  </a:t>
            </a:r>
            <a:r>
              <a:rPr lang="en-US" sz="2000" dirty="0">
                <a:latin typeface="Aharoni" panose="02010803020104030203" pitchFamily="2" charset="-79"/>
                <a:cs typeface="Aharoni" panose="02010803020104030203" pitchFamily="2" charset="-79"/>
              </a:rPr>
              <a:t>the	</a:t>
            </a:r>
            <a:r>
              <a:rPr lang="en-US" sz="2000" spc="-4" dirty="0">
                <a:latin typeface="Aharoni" panose="02010803020104030203" pitchFamily="2" charset="-79"/>
                <a:cs typeface="Aharoni" panose="02010803020104030203" pitchFamily="2" charset="-79"/>
              </a:rPr>
              <a:t>whole	semester</a:t>
            </a:r>
            <a:endParaRPr lang="en-US" sz="2000" dirty="0">
              <a:latin typeface="Aharoni" panose="02010803020104030203" pitchFamily="2" charset="-79"/>
              <a:cs typeface="Aharoni" panose="02010803020104030203" pitchFamily="2" charset="-79"/>
            </a:endParaRPr>
          </a:p>
          <a:p>
            <a:pPr marL="241093" indent="-214305">
              <a:spcBef>
                <a:spcPts val="731"/>
              </a:spcBef>
              <a:buFont typeface="Klaudia"/>
              <a:buChar char="•"/>
              <a:tabLst>
                <a:tab pos="241093" algn="l"/>
              </a:tabLst>
            </a:pPr>
            <a:r>
              <a:rPr lang="en-US" sz="2000" dirty="0">
                <a:latin typeface="Aharoni" panose="02010803020104030203" pitchFamily="2" charset="-79"/>
                <a:cs typeface="Aharoni" panose="02010803020104030203" pitchFamily="2" charset="-79"/>
              </a:rPr>
              <a:t>... </a:t>
            </a:r>
            <a:r>
              <a:rPr lang="en-US" sz="2000" spc="-4" dirty="0">
                <a:latin typeface="Aharoni" panose="02010803020104030203" pitchFamily="2" charset="-79"/>
                <a:cs typeface="Aharoni" panose="02010803020104030203" pitchFamily="2" charset="-79"/>
              </a:rPr>
              <a:t>it is graded </a:t>
            </a:r>
            <a:r>
              <a:rPr lang="en-US" sz="2000" dirty="0">
                <a:latin typeface="Aharoni" panose="02010803020104030203" pitchFamily="2" charset="-79"/>
                <a:cs typeface="Aharoni" panose="02010803020104030203" pitchFamily="2" charset="-79"/>
              </a:rPr>
              <a:t>by a</a:t>
            </a:r>
            <a:r>
              <a:rPr lang="en-US" sz="2000" spc="-11" dirty="0">
                <a:latin typeface="Aharoni" panose="02010803020104030203" pitchFamily="2" charset="-79"/>
                <a:cs typeface="Aharoni" panose="02010803020104030203" pitchFamily="2" charset="-79"/>
              </a:rPr>
              <a:t> </a:t>
            </a:r>
            <a:r>
              <a:rPr lang="en-US" sz="2000" spc="-4" dirty="0">
                <a:latin typeface="Aharoni" panose="02010803020104030203" pitchFamily="2" charset="-79"/>
                <a:cs typeface="Aharoni" panose="02010803020104030203" pitchFamily="2" charset="-79"/>
              </a:rPr>
              <a:t>tutor</a:t>
            </a:r>
          </a:p>
          <a:p>
            <a:pPr marL="241093" indent="-214305">
              <a:spcBef>
                <a:spcPts val="731"/>
              </a:spcBef>
              <a:buFont typeface="Klaudia"/>
              <a:buChar char="•"/>
              <a:tabLst>
                <a:tab pos="241093" algn="l"/>
              </a:tabLst>
            </a:pPr>
            <a:endParaRPr lang="en-US" sz="2000" spc="-4" dirty="0">
              <a:latin typeface="Aharoni" panose="02010803020104030203" pitchFamily="2" charset="-79"/>
              <a:cs typeface="Aharoni" panose="02010803020104030203" pitchFamily="2" charset="-79"/>
            </a:endParaRPr>
          </a:p>
          <a:p>
            <a:pPr marL="241093" indent="-214305">
              <a:spcBef>
                <a:spcPts val="731"/>
              </a:spcBef>
              <a:buFont typeface="Klaudia"/>
              <a:buChar char="•"/>
              <a:tabLst>
                <a:tab pos="241093" algn="l"/>
              </a:tabLst>
            </a:pPr>
            <a:endParaRPr lang="en-US" sz="1800" spc="-4" dirty="0">
              <a:latin typeface="DejaVu Sans Condensed"/>
              <a:cs typeface="DejaVu Sans Condensed"/>
            </a:endParaRPr>
          </a:p>
          <a:p>
            <a:pPr marL="26788">
              <a:spcBef>
                <a:spcPts val="731"/>
              </a:spcBef>
              <a:tabLst>
                <a:tab pos="241093" algn="l"/>
              </a:tabLst>
            </a:pPr>
            <a:endParaRPr lang="en-US" sz="1800" dirty="0">
              <a:latin typeface="DejaVu Sans Condensed"/>
              <a:cs typeface="DejaVu Sans Condensed"/>
            </a:endParaRPr>
          </a:p>
        </p:txBody>
      </p:sp>
      <p:grpSp>
        <p:nvGrpSpPr>
          <p:cNvPr id="29" name="Group 28">
            <a:extLst>
              <a:ext uri="{FF2B5EF4-FFF2-40B4-BE49-F238E27FC236}">
                <a16:creationId xmlns:a16="http://schemas.microsoft.com/office/drawing/2014/main" id="{449F71C0-BA22-4FF1-BC1C-ECB4FDC13240}"/>
              </a:ext>
            </a:extLst>
          </p:cNvPr>
          <p:cNvGrpSpPr/>
          <p:nvPr/>
        </p:nvGrpSpPr>
        <p:grpSpPr>
          <a:xfrm>
            <a:off x="7172325" y="985837"/>
            <a:ext cx="3590924" cy="4862516"/>
            <a:chOff x="7172325" y="985837"/>
            <a:chExt cx="3590924" cy="4862516"/>
          </a:xfrm>
        </p:grpSpPr>
        <p:sp>
          <p:nvSpPr>
            <p:cNvPr id="15" name="Rectangle 14">
              <a:extLst>
                <a:ext uri="{FF2B5EF4-FFF2-40B4-BE49-F238E27FC236}">
                  <a16:creationId xmlns:a16="http://schemas.microsoft.com/office/drawing/2014/main" id="{D4516C7D-5EE4-4F9A-B0A0-07B43568F303}"/>
                </a:ext>
              </a:extLst>
            </p:cNvPr>
            <p:cNvSpPr/>
            <p:nvPr/>
          </p:nvSpPr>
          <p:spPr>
            <a:xfrm>
              <a:off x="7172325" y="1027906"/>
              <a:ext cx="1533525"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TUTOR</a:t>
              </a:r>
            </a:p>
          </p:txBody>
        </p:sp>
        <p:sp>
          <p:nvSpPr>
            <p:cNvPr id="17" name="Rectangle 16">
              <a:extLst>
                <a:ext uri="{FF2B5EF4-FFF2-40B4-BE49-F238E27FC236}">
                  <a16:creationId xmlns:a16="http://schemas.microsoft.com/office/drawing/2014/main" id="{86449D51-5107-49B8-B87B-323A70F927B1}"/>
                </a:ext>
              </a:extLst>
            </p:cNvPr>
            <p:cNvSpPr/>
            <p:nvPr/>
          </p:nvSpPr>
          <p:spPr>
            <a:xfrm>
              <a:off x="9039223" y="985837"/>
              <a:ext cx="1533525"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EXERCISE</a:t>
              </a:r>
            </a:p>
          </p:txBody>
        </p:sp>
        <p:sp>
          <p:nvSpPr>
            <p:cNvPr id="18" name="Rectangle 17">
              <a:extLst>
                <a:ext uri="{FF2B5EF4-FFF2-40B4-BE49-F238E27FC236}">
                  <a16:creationId xmlns:a16="http://schemas.microsoft.com/office/drawing/2014/main" id="{DF630C29-0CF4-4026-AB46-56DB8CB9D60A}"/>
                </a:ext>
              </a:extLst>
            </p:cNvPr>
            <p:cNvSpPr/>
            <p:nvPr/>
          </p:nvSpPr>
          <p:spPr>
            <a:xfrm>
              <a:off x="9134475" y="2344735"/>
              <a:ext cx="1533525"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STUDENT</a:t>
              </a:r>
            </a:p>
          </p:txBody>
        </p:sp>
        <p:sp>
          <p:nvSpPr>
            <p:cNvPr id="19" name="Rectangle 18">
              <a:extLst>
                <a:ext uri="{FF2B5EF4-FFF2-40B4-BE49-F238E27FC236}">
                  <a16:creationId xmlns:a16="http://schemas.microsoft.com/office/drawing/2014/main" id="{85FA5C51-E70B-4928-AD91-603379AF4252}"/>
                </a:ext>
              </a:extLst>
            </p:cNvPr>
            <p:cNvSpPr/>
            <p:nvPr/>
          </p:nvSpPr>
          <p:spPr>
            <a:xfrm>
              <a:off x="7200900" y="2344736"/>
              <a:ext cx="1533525"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SEMISTER</a:t>
              </a:r>
            </a:p>
          </p:txBody>
        </p:sp>
        <p:sp>
          <p:nvSpPr>
            <p:cNvPr id="24" name="Rectangle 23">
              <a:extLst>
                <a:ext uri="{FF2B5EF4-FFF2-40B4-BE49-F238E27FC236}">
                  <a16:creationId xmlns:a16="http://schemas.microsoft.com/office/drawing/2014/main" id="{68B91797-BB58-447B-AA3D-EFFD1046F14A}"/>
                </a:ext>
              </a:extLst>
            </p:cNvPr>
            <p:cNvSpPr/>
            <p:nvPr/>
          </p:nvSpPr>
          <p:spPr>
            <a:xfrm>
              <a:off x="7458075" y="4090986"/>
              <a:ext cx="1447800"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STUDY GROUP</a:t>
              </a:r>
            </a:p>
          </p:txBody>
        </p:sp>
        <p:sp>
          <p:nvSpPr>
            <p:cNvPr id="27" name="Rectangle 26">
              <a:extLst>
                <a:ext uri="{FF2B5EF4-FFF2-40B4-BE49-F238E27FC236}">
                  <a16:creationId xmlns:a16="http://schemas.microsoft.com/office/drawing/2014/main" id="{5AD3934C-27A7-4B3A-A2D3-37332C895BCC}"/>
                </a:ext>
              </a:extLst>
            </p:cNvPr>
            <p:cNvSpPr/>
            <p:nvPr/>
          </p:nvSpPr>
          <p:spPr>
            <a:xfrm>
              <a:off x="9401174" y="3973513"/>
              <a:ext cx="1362075" cy="98107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GRADE</a:t>
              </a:r>
            </a:p>
          </p:txBody>
        </p:sp>
        <p:sp>
          <p:nvSpPr>
            <p:cNvPr id="28" name="Rectangle 27">
              <a:extLst>
                <a:ext uri="{FF2B5EF4-FFF2-40B4-BE49-F238E27FC236}">
                  <a16:creationId xmlns:a16="http://schemas.microsoft.com/office/drawing/2014/main" id="{225B9C8F-6876-435B-8B42-FF82B5D118F3}"/>
                </a:ext>
              </a:extLst>
            </p:cNvPr>
            <p:cNvSpPr/>
            <p:nvPr/>
          </p:nvSpPr>
          <p:spPr>
            <a:xfrm>
              <a:off x="7720011" y="5197475"/>
              <a:ext cx="2638423" cy="650878"/>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LECTURER</a:t>
              </a:r>
            </a:p>
          </p:txBody>
        </p:sp>
      </p:grpSp>
    </p:spTree>
    <p:extLst>
      <p:ext uri="{BB962C8B-B14F-4D97-AF65-F5344CB8AC3E}">
        <p14:creationId xmlns:p14="http://schemas.microsoft.com/office/powerpoint/2010/main" val="21491061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6A86B3-B379-4224-837A-C5D3CD092DC7}"/>
              </a:ext>
            </a:extLst>
          </p:cNvPr>
          <p:cNvSpPr>
            <a:spLocks noGrp="1"/>
          </p:cNvSpPr>
          <p:nvPr>
            <p:ph type="title"/>
          </p:nvPr>
        </p:nvSpPr>
        <p:spPr>
          <a:xfrm>
            <a:off x="0" y="365125"/>
            <a:ext cx="7210425" cy="1325563"/>
          </a:xfrm>
        </p:spPr>
        <p:txBody>
          <a:bodyPr>
            <a:normAutofit fontScale="90000"/>
          </a:bodyPr>
          <a:lstStyle/>
          <a:p>
            <a:r>
              <a:rPr lang="en-US" b="1" spc="-4" dirty="0">
                <a:latin typeface="DejaVu Sans Condensed"/>
                <a:cs typeface="DejaVu Sans Condensed"/>
              </a:rPr>
              <a:t>Attributes</a:t>
            </a:r>
            <a:r>
              <a:rPr lang="en-US" b="1" spc="11" dirty="0">
                <a:latin typeface="DejaVu Sans Condensed"/>
                <a:cs typeface="DejaVu Sans Condensed"/>
              </a:rPr>
              <a:t> </a:t>
            </a:r>
            <a:r>
              <a:rPr lang="en-US" b="1" spc="-4" dirty="0">
                <a:latin typeface="DejaVu Sans Condensed"/>
                <a:cs typeface="DejaVu Sans Condensed"/>
              </a:rPr>
              <a:t>are</a:t>
            </a:r>
            <a:r>
              <a:rPr lang="en-US" b="1" spc="14" dirty="0">
                <a:latin typeface="DejaVu Sans Condensed"/>
                <a:cs typeface="DejaVu Sans Condensed"/>
              </a:rPr>
              <a:t> </a:t>
            </a:r>
            <a:r>
              <a:rPr lang="en-US" b="1" spc="-4" dirty="0">
                <a:latin typeface="DejaVu Sans Condensed"/>
                <a:cs typeface="DejaVu Sans Condensed"/>
              </a:rPr>
              <a:t>logical data values</a:t>
            </a:r>
            <a:r>
              <a:rPr lang="en-US" b="1" spc="4" dirty="0">
                <a:latin typeface="DejaVu Sans Condensed"/>
                <a:cs typeface="DejaVu Sans Condensed"/>
              </a:rPr>
              <a:t> </a:t>
            </a:r>
            <a:r>
              <a:rPr lang="en-US" b="1" dirty="0">
                <a:latin typeface="DejaVu Sans Condensed"/>
                <a:cs typeface="DejaVu Sans Condensed"/>
              </a:rPr>
              <a:t>of </a:t>
            </a:r>
            <a:r>
              <a:rPr lang="en-US" b="1" spc="-4" dirty="0">
                <a:latin typeface="DejaVu Sans Condensed"/>
                <a:cs typeface="DejaVu Sans Condensed"/>
              </a:rPr>
              <a:t>an object.</a:t>
            </a:r>
            <a:endParaRPr lang="en-US" dirty="0"/>
          </a:p>
        </p:txBody>
      </p:sp>
      <p:sp>
        <p:nvSpPr>
          <p:cNvPr id="3" name="Content Placeholder 2">
            <a:extLst>
              <a:ext uri="{FF2B5EF4-FFF2-40B4-BE49-F238E27FC236}">
                <a16:creationId xmlns:a16="http://schemas.microsoft.com/office/drawing/2014/main" id="{6A3B69AF-386E-449D-B875-D3DA3E6DCDE0}"/>
              </a:ext>
            </a:extLst>
          </p:cNvPr>
          <p:cNvSpPr>
            <a:spLocks noGrp="1"/>
          </p:cNvSpPr>
          <p:nvPr>
            <p:ph idx="1"/>
          </p:nvPr>
        </p:nvSpPr>
        <p:spPr>
          <a:xfrm>
            <a:off x="838199" y="1875354"/>
            <a:ext cx="5514975" cy="4617521"/>
          </a:xfrm>
        </p:spPr>
        <p:txBody>
          <a:bodyPr>
            <a:normAutofit fontScale="92500"/>
          </a:bodyPr>
          <a:lstStyle/>
          <a:p>
            <a:pPr algn="just"/>
            <a:r>
              <a:rPr lang="en-US" spc="-4" dirty="0">
                <a:cs typeface="Aharoni" panose="02010803020104030203" pitchFamily="2" charset="-79"/>
              </a:rPr>
              <a:t>It </a:t>
            </a:r>
            <a:r>
              <a:rPr lang="en-US" dirty="0">
                <a:cs typeface="Aharoni" panose="02010803020104030203" pitchFamily="2" charset="-79"/>
              </a:rPr>
              <a:t>is </a:t>
            </a:r>
            <a:r>
              <a:rPr lang="en-US" spc="-4" dirty="0">
                <a:cs typeface="Aharoni" panose="02010803020104030203" pitchFamily="2" charset="-79"/>
              </a:rPr>
              <a:t>useful to </a:t>
            </a:r>
            <a:r>
              <a:rPr lang="en-US" spc="-7" dirty="0">
                <a:cs typeface="Aharoni" panose="02010803020104030203" pitchFamily="2" charset="-79"/>
              </a:rPr>
              <a:t>identify </a:t>
            </a:r>
            <a:r>
              <a:rPr lang="en-US" spc="-4" dirty="0">
                <a:cs typeface="Aharoni" panose="02010803020104030203" pitchFamily="2" charset="-79"/>
              </a:rPr>
              <a:t>those attributes </a:t>
            </a:r>
            <a:r>
              <a:rPr lang="en-US" dirty="0">
                <a:cs typeface="Aharoni" panose="02010803020104030203" pitchFamily="2" charset="-79"/>
              </a:rPr>
              <a:t>of </a:t>
            </a:r>
            <a:r>
              <a:rPr lang="en-US" spc="-4" dirty="0">
                <a:cs typeface="Aharoni" panose="02010803020104030203" pitchFamily="2" charset="-79"/>
              </a:rPr>
              <a:t>conceptual classes that  </a:t>
            </a:r>
            <a:r>
              <a:rPr lang="en-US" spc="-18" dirty="0">
                <a:cs typeface="Aharoni" panose="02010803020104030203" pitchFamily="2" charset="-79"/>
              </a:rPr>
              <a:t>are </a:t>
            </a:r>
            <a:r>
              <a:rPr lang="en-US" dirty="0">
                <a:cs typeface="Aharoni" panose="02010803020104030203" pitchFamily="2" charset="-79"/>
              </a:rPr>
              <a:t>needed </a:t>
            </a:r>
            <a:r>
              <a:rPr lang="en-US" spc="-4" dirty="0">
                <a:cs typeface="Aharoni" panose="02010803020104030203" pitchFamily="2" charset="-79"/>
              </a:rPr>
              <a:t>to </a:t>
            </a:r>
            <a:r>
              <a:rPr lang="en-US" spc="-11" dirty="0">
                <a:cs typeface="Aharoni" panose="02010803020104030203" pitchFamily="2" charset="-79"/>
              </a:rPr>
              <a:t>satisfy </a:t>
            </a:r>
            <a:r>
              <a:rPr lang="en-US" spc="-4" dirty="0">
                <a:cs typeface="Aharoni" panose="02010803020104030203" pitchFamily="2" charset="-79"/>
              </a:rPr>
              <a:t>the </a:t>
            </a:r>
            <a:r>
              <a:rPr lang="en-US" spc="-7" dirty="0">
                <a:cs typeface="Aharoni" panose="02010803020104030203" pitchFamily="2" charset="-79"/>
              </a:rPr>
              <a:t>information </a:t>
            </a:r>
            <a:r>
              <a:rPr lang="en-US" spc="-11" dirty="0">
                <a:cs typeface="Aharoni" panose="02010803020104030203" pitchFamily="2" charset="-79"/>
              </a:rPr>
              <a:t>requirements </a:t>
            </a:r>
            <a:r>
              <a:rPr lang="en-US" dirty="0">
                <a:cs typeface="Aharoni" panose="02010803020104030203" pitchFamily="2" charset="-79"/>
              </a:rPr>
              <a:t>of </a:t>
            </a:r>
            <a:r>
              <a:rPr lang="en-US" spc="-4" dirty="0">
                <a:cs typeface="Aharoni" panose="02010803020104030203" pitchFamily="2" charset="-79"/>
              </a:rPr>
              <a:t>the </a:t>
            </a:r>
            <a:r>
              <a:rPr lang="en-US" spc="-14" dirty="0">
                <a:cs typeface="Aharoni" panose="02010803020104030203" pitchFamily="2" charset="-79"/>
              </a:rPr>
              <a:t>current  </a:t>
            </a:r>
            <a:r>
              <a:rPr lang="en-US" spc="-4" dirty="0">
                <a:cs typeface="Aharoni" panose="02010803020104030203" pitchFamily="2" charset="-79"/>
              </a:rPr>
              <a:t>scenarios </a:t>
            </a:r>
            <a:r>
              <a:rPr lang="en-US" dirty="0">
                <a:cs typeface="Aharoni" panose="02010803020104030203" pitchFamily="2" charset="-79"/>
              </a:rPr>
              <a:t>under</a:t>
            </a:r>
            <a:r>
              <a:rPr lang="en-US" spc="-7" dirty="0">
                <a:cs typeface="Aharoni" panose="02010803020104030203" pitchFamily="2" charset="-79"/>
              </a:rPr>
              <a:t> </a:t>
            </a:r>
            <a:r>
              <a:rPr lang="en-US" spc="-4" dirty="0">
                <a:cs typeface="Aharoni" panose="02010803020104030203" pitchFamily="2" charset="-79"/>
              </a:rPr>
              <a:t>development.</a:t>
            </a:r>
          </a:p>
          <a:p>
            <a:pPr marL="241093" marR="21430" indent="-214305" algn="just">
              <a:lnSpc>
                <a:spcPts val="2672"/>
              </a:lnSpc>
              <a:spcBef>
                <a:spcPts val="183"/>
              </a:spcBef>
              <a:buFont typeface="Klaudia"/>
              <a:buChar char="•"/>
              <a:tabLst>
                <a:tab pos="241093" algn="l"/>
                <a:tab pos="1371105" algn="l"/>
                <a:tab pos="2986874" algn="l"/>
              </a:tabLst>
            </a:pPr>
            <a:r>
              <a:rPr lang="en-US" dirty="0">
                <a:cs typeface="Aharoni" panose="02010803020104030203" pitchFamily="2" charset="-79"/>
              </a:rPr>
              <a:t>...</a:t>
            </a:r>
            <a:r>
              <a:rPr lang="en-US" spc="4" dirty="0">
                <a:cs typeface="Aharoni" panose="02010803020104030203" pitchFamily="2" charset="-79"/>
              </a:rPr>
              <a:t> </a:t>
            </a:r>
            <a:r>
              <a:rPr lang="en-US" spc="-11" dirty="0">
                <a:cs typeface="Aharoni" panose="02010803020104030203" pitchFamily="2" charset="-79"/>
              </a:rPr>
              <a:t>After </a:t>
            </a:r>
            <a:r>
              <a:rPr lang="en-US" spc="-4" dirty="0">
                <a:cs typeface="Aharoni" panose="02010803020104030203" pitchFamily="2" charset="-79"/>
              </a:rPr>
              <a:t>submitting </a:t>
            </a:r>
            <a:r>
              <a:rPr lang="en-US" dirty="0">
                <a:cs typeface="Aharoni" panose="02010803020104030203" pitchFamily="2" charset="-79"/>
              </a:rPr>
              <a:t>a</a:t>
            </a:r>
            <a:r>
              <a:rPr lang="en-US" spc="-56" dirty="0">
                <a:cs typeface="Aharoni" panose="02010803020104030203" pitchFamily="2" charset="-79"/>
              </a:rPr>
              <a:t> </a:t>
            </a:r>
            <a:r>
              <a:rPr lang="en-US" spc="-4" dirty="0">
                <a:cs typeface="Aharoni" panose="02010803020104030203" pitchFamily="2" charset="-79"/>
              </a:rPr>
              <a:t>solution  it is graded </a:t>
            </a:r>
            <a:r>
              <a:rPr lang="en-US" dirty="0">
                <a:cs typeface="Aharoni" panose="02010803020104030203" pitchFamily="2" charset="-79"/>
              </a:rPr>
              <a:t>by a</a:t>
            </a:r>
            <a:r>
              <a:rPr lang="en-US" spc="-4" dirty="0">
                <a:cs typeface="Aharoni" panose="02010803020104030203" pitchFamily="2" charset="-79"/>
              </a:rPr>
              <a:t> tutor</a:t>
            </a:r>
            <a:endParaRPr lang="en-US" dirty="0">
              <a:cs typeface="Aharoni" panose="02010803020104030203" pitchFamily="2" charset="-79"/>
            </a:endParaRPr>
          </a:p>
          <a:p>
            <a:pPr marL="241093" marR="51790" indent="-214305">
              <a:lnSpc>
                <a:spcPts val="2672"/>
              </a:lnSpc>
              <a:spcBef>
                <a:spcPts val="844"/>
              </a:spcBef>
              <a:buFont typeface="Klaudia"/>
              <a:buChar char="•"/>
              <a:tabLst>
                <a:tab pos="241093" algn="l"/>
                <a:tab pos="1296098" algn="l"/>
                <a:tab pos="1447004" algn="l"/>
                <a:tab pos="2053309" algn="l"/>
                <a:tab pos="2298419" algn="l"/>
                <a:tab pos="2623449" algn="l"/>
                <a:tab pos="2858291" algn="l"/>
              </a:tabLst>
            </a:pPr>
            <a:r>
              <a:rPr lang="en-US" dirty="0">
                <a:cs typeface="Aharoni" panose="02010803020104030203" pitchFamily="2" charset="-79"/>
              </a:rPr>
              <a:t>The</a:t>
            </a:r>
            <a:r>
              <a:rPr lang="en-US" spc="-4" dirty="0">
                <a:cs typeface="Aharoni" panose="02010803020104030203" pitchFamily="2" charset="-79"/>
              </a:rPr>
              <a:t> </a:t>
            </a:r>
            <a:r>
              <a:rPr lang="en-US" dirty="0">
                <a:cs typeface="Aharoni" panose="02010803020104030203" pitchFamily="2" charset="-79"/>
              </a:rPr>
              <a:t>bonus</a:t>
            </a:r>
            <a:r>
              <a:rPr lang="en-US" spc="70" dirty="0">
                <a:cs typeface="Aharoni" panose="02010803020104030203" pitchFamily="2" charset="-79"/>
              </a:rPr>
              <a:t> </a:t>
            </a:r>
            <a:r>
              <a:rPr lang="en-US" spc="-4" dirty="0">
                <a:cs typeface="Aharoni" panose="02010803020104030203" pitchFamily="2" charset="-79"/>
              </a:rPr>
              <a:t>is	</a:t>
            </a:r>
            <a:r>
              <a:rPr lang="en-US" dirty="0">
                <a:cs typeface="Aharoni" panose="02010803020104030203" pitchFamily="2" charset="-79"/>
              </a:rPr>
              <a:t>a </a:t>
            </a:r>
            <a:r>
              <a:rPr lang="en-US" spc="-11" dirty="0">
                <a:cs typeface="Aharoni" panose="02010803020104030203" pitchFamily="2" charset="-79"/>
              </a:rPr>
              <a:t>relative</a:t>
            </a:r>
            <a:r>
              <a:rPr lang="en-US" spc="-60" dirty="0">
                <a:cs typeface="Aharoni" panose="02010803020104030203" pitchFamily="2" charset="-79"/>
              </a:rPr>
              <a:t> </a:t>
            </a:r>
            <a:r>
              <a:rPr lang="en-US" dirty="0">
                <a:cs typeface="Aharoni" panose="02010803020104030203" pitchFamily="2" charset="-79"/>
              </a:rPr>
              <a:t>bonus  that</a:t>
            </a:r>
            <a:r>
              <a:rPr lang="en-US" spc="4" dirty="0">
                <a:cs typeface="Aharoni" panose="02010803020104030203" pitchFamily="2" charset="-79"/>
              </a:rPr>
              <a:t> </a:t>
            </a:r>
            <a:r>
              <a:rPr lang="en-US" spc="-11" dirty="0">
                <a:cs typeface="Aharoni" panose="02010803020104030203" pitchFamily="2" charset="-79"/>
              </a:rPr>
              <a:t>reﬂects</a:t>
            </a:r>
            <a:r>
              <a:rPr lang="en-US" spc="4" dirty="0">
                <a:cs typeface="Aharoni" panose="02010803020104030203" pitchFamily="2" charset="-79"/>
              </a:rPr>
              <a:t> </a:t>
            </a:r>
            <a:r>
              <a:rPr lang="en-US" dirty="0">
                <a:cs typeface="Aharoni" panose="02010803020104030203" pitchFamily="2" charset="-79"/>
              </a:rPr>
              <a:t>the	</a:t>
            </a:r>
            <a:r>
              <a:rPr lang="en-US" spc="-11" dirty="0">
                <a:cs typeface="Aharoni" panose="02010803020104030203" pitchFamily="2" charset="-79"/>
              </a:rPr>
              <a:t>relative </a:t>
            </a:r>
            <a:r>
              <a:rPr lang="en-US" spc="-4" dirty="0">
                <a:cs typeface="Aharoni" panose="02010803020104030203" pitchFamily="2" charset="-79"/>
              </a:rPr>
              <a:t>number	 of </a:t>
            </a:r>
            <a:r>
              <a:rPr lang="en-US" spc="-25" dirty="0">
                <a:cs typeface="Aharoni" panose="02010803020104030203" pitchFamily="2" charset="-79"/>
              </a:rPr>
              <a:t>exercise </a:t>
            </a:r>
            <a:r>
              <a:rPr lang="en-US" spc="-4" dirty="0">
                <a:cs typeface="Aharoni" panose="02010803020104030203" pitchFamily="2" charset="-79"/>
              </a:rPr>
              <a:t>points  </a:t>
            </a:r>
            <a:r>
              <a:rPr lang="en-US" dirty="0">
                <a:cs typeface="Aharoni" panose="02010803020104030203" pitchFamily="2" charset="-79"/>
              </a:rPr>
              <a:t>gained	</a:t>
            </a:r>
            <a:r>
              <a:rPr lang="en-US" spc="-4" dirty="0">
                <a:cs typeface="Aharoni" panose="02010803020104030203" pitchFamily="2" charset="-79"/>
              </a:rPr>
              <a:t>during	</a:t>
            </a:r>
            <a:r>
              <a:rPr lang="en-US" dirty="0">
                <a:cs typeface="Aharoni" panose="02010803020104030203" pitchFamily="2" charset="-79"/>
              </a:rPr>
              <a:t>the	</a:t>
            </a:r>
            <a:r>
              <a:rPr lang="en-US" spc="-4" dirty="0">
                <a:cs typeface="Aharoni" panose="02010803020104030203" pitchFamily="2" charset="-79"/>
              </a:rPr>
              <a:t>semester</a:t>
            </a:r>
            <a:endParaRPr lang="en-US" dirty="0">
              <a:cs typeface="Aharoni" panose="02010803020104030203" pitchFamily="2" charset="-79"/>
            </a:endParaRPr>
          </a:p>
          <a:p>
            <a:pPr marR="128583" algn="just">
              <a:spcBef>
                <a:spcPts val="1237"/>
              </a:spcBef>
              <a:tabLst>
                <a:tab pos="660773" algn="l"/>
              </a:tabLst>
            </a:pPr>
            <a:r>
              <a:rPr lang="en-US" spc="-4" dirty="0">
                <a:cs typeface="Aharoni" panose="02010803020104030203" pitchFamily="2" charset="-79"/>
              </a:rPr>
              <a:t>The	bonus is</a:t>
            </a:r>
            <a:r>
              <a:rPr lang="en-US" spc="-11" dirty="0">
                <a:cs typeface="Aharoni" panose="02010803020104030203" pitchFamily="2" charset="-79"/>
              </a:rPr>
              <a:t> </a:t>
            </a:r>
            <a:r>
              <a:rPr lang="en-US" spc="-4" dirty="0">
                <a:cs typeface="Aharoni" panose="02010803020104030203" pitchFamily="2" charset="-79"/>
              </a:rPr>
              <a:t>derived</a:t>
            </a:r>
          </a:p>
          <a:p>
            <a:pPr algn="just"/>
            <a:endParaRPr lang="en-US" dirty="0">
              <a:cs typeface="Aharoni" panose="02010803020104030203" pitchFamily="2" charset="-79"/>
            </a:endParaRPr>
          </a:p>
          <a:p>
            <a:pPr algn="just"/>
            <a:endParaRPr lang="en-US" dirty="0">
              <a:cs typeface="Aharoni" panose="02010803020104030203" pitchFamily="2" charset="-79"/>
            </a:endParaRPr>
          </a:p>
        </p:txBody>
      </p:sp>
      <p:sp>
        <p:nvSpPr>
          <p:cNvPr id="45" name="Content Placeholder 2">
            <a:extLst>
              <a:ext uri="{FF2B5EF4-FFF2-40B4-BE49-F238E27FC236}">
                <a16:creationId xmlns:a16="http://schemas.microsoft.com/office/drawing/2014/main" id="{B767BD90-69A7-4C07-BEF5-FB1DEBF1D6A4}"/>
              </a:ext>
            </a:extLst>
          </p:cNvPr>
          <p:cNvSpPr txBox="1">
            <a:spLocks/>
          </p:cNvSpPr>
          <p:nvPr/>
        </p:nvSpPr>
        <p:spPr>
          <a:xfrm>
            <a:off x="1014412" y="1690688"/>
            <a:ext cx="4381500" cy="435133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endParaRPr lang="en-US" dirty="0"/>
          </a:p>
        </p:txBody>
      </p:sp>
      <p:grpSp>
        <p:nvGrpSpPr>
          <p:cNvPr id="4099" name="Group 4098">
            <a:extLst>
              <a:ext uri="{FF2B5EF4-FFF2-40B4-BE49-F238E27FC236}">
                <a16:creationId xmlns:a16="http://schemas.microsoft.com/office/drawing/2014/main" id="{55233CE3-762C-4A67-855D-43A648B5BAFB}"/>
              </a:ext>
            </a:extLst>
          </p:cNvPr>
          <p:cNvGrpSpPr/>
          <p:nvPr/>
        </p:nvGrpSpPr>
        <p:grpSpPr>
          <a:xfrm>
            <a:off x="6353174" y="2295525"/>
            <a:ext cx="5662613" cy="6848475"/>
            <a:chOff x="6905624" y="1343025"/>
            <a:chExt cx="4962523" cy="6262509"/>
          </a:xfrm>
        </p:grpSpPr>
        <p:grpSp>
          <p:nvGrpSpPr>
            <p:cNvPr id="4098" name="Group 4097">
              <a:extLst>
                <a:ext uri="{FF2B5EF4-FFF2-40B4-BE49-F238E27FC236}">
                  <a16:creationId xmlns:a16="http://schemas.microsoft.com/office/drawing/2014/main" id="{4A5D5604-AEDF-41AE-835D-D522E7FB1646}"/>
                </a:ext>
              </a:extLst>
            </p:cNvPr>
            <p:cNvGrpSpPr/>
            <p:nvPr/>
          </p:nvGrpSpPr>
          <p:grpSpPr>
            <a:xfrm>
              <a:off x="6905624" y="1343025"/>
              <a:ext cx="4962523" cy="6262509"/>
              <a:chOff x="6905624" y="1343025"/>
              <a:chExt cx="4962523" cy="6262509"/>
            </a:xfrm>
          </p:grpSpPr>
          <p:sp>
            <p:nvSpPr>
              <p:cNvPr id="47" name="TextBox 46">
                <a:extLst>
                  <a:ext uri="{FF2B5EF4-FFF2-40B4-BE49-F238E27FC236}">
                    <a16:creationId xmlns:a16="http://schemas.microsoft.com/office/drawing/2014/main" id="{02264E9D-A3D5-4753-9DCA-BF5501715BB1}"/>
                  </a:ext>
                </a:extLst>
              </p:cNvPr>
              <p:cNvSpPr txBox="1"/>
              <p:nvPr/>
            </p:nvSpPr>
            <p:spPr>
              <a:xfrm>
                <a:off x="6905624" y="1343025"/>
                <a:ext cx="4962523" cy="6262509"/>
              </a:xfrm>
              <a:prstGeom prst="rect">
                <a:avLst/>
              </a:prstGeom>
              <a:noFill/>
            </p:spPr>
            <p:txBody>
              <a:bodyPr wrap="square">
                <a:spAutoFit/>
              </a:bodyPr>
              <a:lstStyle/>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a:p>
                <a:pPr lvl="8"/>
                <a:endParaRPr lang="en-US" dirty="0">
                  <a:latin typeface="DejaVu Sans Condensed"/>
                  <a:cs typeface="DejaVu Sans Condensed"/>
                </a:endParaRPr>
              </a:p>
            </p:txBody>
          </p:sp>
          <p:sp>
            <p:nvSpPr>
              <p:cNvPr id="39" name="Rectangle 38">
                <a:extLst>
                  <a:ext uri="{FF2B5EF4-FFF2-40B4-BE49-F238E27FC236}">
                    <a16:creationId xmlns:a16="http://schemas.microsoft.com/office/drawing/2014/main" id="{B52E7FC5-B556-48EA-947B-DA31CED16D50}"/>
                  </a:ext>
                </a:extLst>
              </p:cNvPr>
              <p:cNvSpPr/>
              <p:nvPr/>
            </p:nvSpPr>
            <p:spPr>
              <a:xfrm>
                <a:off x="7858124" y="1566863"/>
                <a:ext cx="1428750" cy="60483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Student </a:t>
                </a:r>
              </a:p>
            </p:txBody>
          </p:sp>
          <p:sp>
            <p:nvSpPr>
              <p:cNvPr id="61" name="Rectangle 60">
                <a:extLst>
                  <a:ext uri="{FF2B5EF4-FFF2-40B4-BE49-F238E27FC236}">
                    <a16:creationId xmlns:a16="http://schemas.microsoft.com/office/drawing/2014/main" id="{F7D1C513-CF35-4AAA-9AC3-654647CFE08F}"/>
                  </a:ext>
                </a:extLst>
              </p:cNvPr>
              <p:cNvSpPr/>
              <p:nvPr/>
            </p:nvSpPr>
            <p:spPr>
              <a:xfrm>
                <a:off x="7753350" y="2170113"/>
                <a:ext cx="1638300" cy="744537"/>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Name\bonus:</a:t>
                </a:r>
              </a:p>
              <a:p>
                <a:pPr algn="ctr"/>
                <a:r>
                  <a:rPr lang="en-US" dirty="0"/>
                  <a:t>percentage</a:t>
                </a:r>
              </a:p>
            </p:txBody>
          </p:sp>
        </p:grpSp>
        <p:sp>
          <p:nvSpPr>
            <p:cNvPr id="62" name="Rectangle 61">
              <a:extLst>
                <a:ext uri="{FF2B5EF4-FFF2-40B4-BE49-F238E27FC236}">
                  <a16:creationId xmlns:a16="http://schemas.microsoft.com/office/drawing/2014/main" id="{690D8892-E2ED-423C-8983-0B1B681AE847}"/>
                </a:ext>
              </a:extLst>
            </p:cNvPr>
            <p:cNvSpPr/>
            <p:nvPr/>
          </p:nvSpPr>
          <p:spPr>
            <a:xfrm>
              <a:off x="7858124" y="3417887"/>
              <a:ext cx="1428750" cy="479425"/>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Derived attribute (/)</a:t>
              </a:r>
            </a:p>
          </p:txBody>
        </p:sp>
        <p:sp>
          <p:nvSpPr>
            <p:cNvPr id="63" name="Rectangle 62">
              <a:extLst>
                <a:ext uri="{FF2B5EF4-FFF2-40B4-BE49-F238E27FC236}">
                  <a16:creationId xmlns:a16="http://schemas.microsoft.com/office/drawing/2014/main" id="{D665E322-A9DD-41DD-9C3B-DA0ED5E96841}"/>
                </a:ext>
              </a:extLst>
            </p:cNvPr>
            <p:cNvSpPr/>
            <p:nvPr/>
          </p:nvSpPr>
          <p:spPr>
            <a:xfrm>
              <a:off x="10253660" y="2239961"/>
              <a:ext cx="1428750" cy="604839"/>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dirty="0"/>
                <a:t>Attributes</a:t>
              </a:r>
            </a:p>
          </p:txBody>
        </p:sp>
        <p:cxnSp>
          <p:nvCxnSpPr>
            <p:cNvPr id="41" name="Straight Arrow Connector 40">
              <a:extLst>
                <a:ext uri="{FF2B5EF4-FFF2-40B4-BE49-F238E27FC236}">
                  <a16:creationId xmlns:a16="http://schemas.microsoft.com/office/drawing/2014/main" id="{25AAE035-7630-429D-85DC-19B3BBA2539B}"/>
                </a:ext>
              </a:extLst>
            </p:cNvPr>
            <p:cNvCxnSpPr>
              <a:cxnSpLocks/>
              <a:endCxn id="63" idx="1"/>
            </p:cNvCxnSpPr>
            <p:nvPr/>
          </p:nvCxnSpPr>
          <p:spPr>
            <a:xfrm>
              <a:off x="9391649" y="2542381"/>
              <a:ext cx="862011"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cxnSp>
          <p:nvCxnSpPr>
            <p:cNvPr id="69" name="Straight Arrow Connector 68">
              <a:extLst>
                <a:ext uri="{FF2B5EF4-FFF2-40B4-BE49-F238E27FC236}">
                  <a16:creationId xmlns:a16="http://schemas.microsoft.com/office/drawing/2014/main" id="{D3121AC9-F1B0-433C-944E-4F9F9B85A332}"/>
                </a:ext>
              </a:extLst>
            </p:cNvPr>
            <p:cNvCxnSpPr>
              <a:cxnSpLocks/>
              <a:stCxn id="61" idx="2"/>
            </p:cNvCxnSpPr>
            <p:nvPr/>
          </p:nvCxnSpPr>
          <p:spPr>
            <a:xfrm>
              <a:off x="8572500" y="2914650"/>
              <a:ext cx="0" cy="51435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spTree>
    <p:extLst>
      <p:ext uri="{BB962C8B-B14F-4D97-AF65-F5344CB8AC3E}">
        <p14:creationId xmlns:p14="http://schemas.microsoft.com/office/powerpoint/2010/main" val="162006997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03C843-03E7-45A4-A9D9-008621B6546C}"/>
              </a:ext>
            </a:extLst>
          </p:cNvPr>
          <p:cNvSpPr>
            <a:spLocks noGrp="1"/>
          </p:cNvSpPr>
          <p:nvPr>
            <p:ph type="title"/>
          </p:nvPr>
        </p:nvSpPr>
        <p:spPr/>
        <p:txBody>
          <a:bodyPr>
            <a:normAutofit/>
          </a:bodyPr>
          <a:lstStyle/>
          <a:p>
            <a:pPr algn="ctr"/>
            <a:r>
              <a:rPr lang="en-US" sz="4000" b="1" dirty="0">
                <a:latin typeface="DejaVu Sans Condensed"/>
                <a:cs typeface="DejaVu Sans Condensed"/>
              </a:rPr>
              <a:t>An	</a:t>
            </a:r>
            <a:r>
              <a:rPr lang="en-US" sz="4000" b="1" spc="-5" dirty="0">
                <a:latin typeface="DejaVu Sans Condensed"/>
                <a:cs typeface="DejaVu Sans Condensed"/>
              </a:rPr>
              <a:t>association </a:t>
            </a:r>
            <a:r>
              <a:rPr lang="en-US" sz="4000" b="1" dirty="0">
                <a:latin typeface="DejaVu Sans Condensed"/>
                <a:cs typeface="DejaVu Sans Condensed"/>
              </a:rPr>
              <a:t>is</a:t>
            </a:r>
            <a:r>
              <a:rPr lang="en-US" sz="4000" b="1" spc="-5" dirty="0">
                <a:latin typeface="DejaVu Sans Condensed"/>
                <a:cs typeface="DejaVu Sans Condensed"/>
              </a:rPr>
              <a:t> </a:t>
            </a:r>
            <a:r>
              <a:rPr lang="en-US" sz="4000" b="1" dirty="0">
                <a:latin typeface="DejaVu Sans Condensed"/>
                <a:cs typeface="DejaVu Sans Condensed"/>
              </a:rPr>
              <a:t>a </a:t>
            </a:r>
            <a:r>
              <a:rPr lang="en-US" sz="4000" b="1" spc="-5" dirty="0">
                <a:latin typeface="DejaVu Sans Condensed"/>
                <a:cs typeface="DejaVu Sans Condensed"/>
              </a:rPr>
              <a:t>relationship</a:t>
            </a:r>
            <a:r>
              <a:rPr lang="en-US" sz="4000" b="1" spc="25" dirty="0">
                <a:latin typeface="DejaVu Sans Condensed"/>
                <a:cs typeface="DejaVu Sans Condensed"/>
              </a:rPr>
              <a:t> </a:t>
            </a:r>
            <a:r>
              <a:rPr lang="en-US" sz="4000" b="1" spc="-5" dirty="0">
                <a:latin typeface="DejaVu Sans Condensed"/>
                <a:cs typeface="DejaVu Sans Condensed"/>
              </a:rPr>
              <a:t>between	classes.</a:t>
            </a:r>
            <a:endParaRPr lang="en-US" sz="4000" dirty="0"/>
          </a:p>
        </p:txBody>
      </p:sp>
      <p:sp>
        <p:nvSpPr>
          <p:cNvPr id="3" name="Content Placeholder 2">
            <a:extLst>
              <a:ext uri="{FF2B5EF4-FFF2-40B4-BE49-F238E27FC236}">
                <a16:creationId xmlns:a16="http://schemas.microsoft.com/office/drawing/2014/main" id="{591FA81A-CB8A-4FBD-8047-BA6E7959023A}"/>
              </a:ext>
            </a:extLst>
          </p:cNvPr>
          <p:cNvSpPr>
            <a:spLocks noGrp="1"/>
          </p:cNvSpPr>
          <p:nvPr>
            <p:ph idx="1"/>
          </p:nvPr>
        </p:nvSpPr>
        <p:spPr/>
        <p:txBody>
          <a:bodyPr>
            <a:normAutofit/>
          </a:bodyPr>
          <a:lstStyle/>
          <a:p>
            <a:pPr>
              <a:lnSpc>
                <a:spcPct val="150000"/>
              </a:lnSpc>
            </a:pPr>
            <a:r>
              <a:rPr lang="en-US" sz="2400" b="0" spc="-5" dirty="0">
                <a:latin typeface="Aharoni" panose="02010803020104030203" pitchFamily="2" charset="-79"/>
                <a:cs typeface="Aharoni" panose="02010803020104030203" pitchFamily="2" charset="-79"/>
              </a:rPr>
              <a:t>The </a:t>
            </a:r>
            <a:r>
              <a:rPr lang="en-US" sz="2400" b="0" dirty="0">
                <a:latin typeface="Aharoni" panose="02010803020104030203" pitchFamily="2" charset="-79"/>
                <a:cs typeface="Aharoni" panose="02010803020104030203" pitchFamily="2" charset="-79"/>
              </a:rPr>
              <a:t>ends of an </a:t>
            </a:r>
            <a:r>
              <a:rPr lang="en-US" sz="2400" b="0" spc="-5" dirty="0">
                <a:latin typeface="Aharoni" panose="02010803020104030203" pitchFamily="2" charset="-79"/>
                <a:cs typeface="Aharoni" panose="02010803020104030203" pitchFamily="2" charset="-79"/>
              </a:rPr>
              <a:t>association </a:t>
            </a:r>
            <a:r>
              <a:rPr lang="en-US" sz="2400" b="0" spc="-30" dirty="0">
                <a:latin typeface="Aharoni" panose="02010803020104030203" pitchFamily="2" charset="-79"/>
                <a:cs typeface="Aharoni" panose="02010803020104030203" pitchFamily="2" charset="-79"/>
              </a:rPr>
              <a:t>are </a:t>
            </a:r>
            <a:r>
              <a:rPr lang="en-US" sz="2400" b="0" spc="-5" dirty="0">
                <a:latin typeface="Aharoni" panose="02010803020104030203" pitchFamily="2" charset="-79"/>
                <a:cs typeface="Aharoni" panose="02010803020104030203" pitchFamily="2" charset="-79"/>
              </a:rPr>
              <a:t>called </a:t>
            </a:r>
            <a:r>
              <a:rPr lang="en-US" sz="2400" b="0" spc="-20" dirty="0">
                <a:latin typeface="Aharoni" panose="02010803020104030203" pitchFamily="2" charset="-79"/>
                <a:cs typeface="Aharoni" panose="02010803020104030203" pitchFamily="2" charset="-79"/>
              </a:rPr>
              <a:t>roles.  </a:t>
            </a:r>
            <a:r>
              <a:rPr lang="en-US" sz="2400" b="0" spc="-40" dirty="0">
                <a:latin typeface="Aharoni" panose="02010803020104030203" pitchFamily="2" charset="-79"/>
                <a:cs typeface="Aharoni" panose="02010803020104030203" pitchFamily="2" charset="-79"/>
              </a:rPr>
              <a:t>Roles </a:t>
            </a:r>
            <a:r>
              <a:rPr lang="en-US" sz="2400" b="0" spc="-5" dirty="0">
                <a:latin typeface="Aharoni" panose="02010803020104030203" pitchFamily="2" charset="-79"/>
                <a:cs typeface="Aharoni" panose="02010803020104030203" pitchFamily="2" charset="-79"/>
              </a:rPr>
              <a:t>optionally</a:t>
            </a:r>
            <a:r>
              <a:rPr lang="en-US" sz="2400" b="0" spc="70" dirty="0">
                <a:latin typeface="Aharoni" panose="02010803020104030203" pitchFamily="2" charset="-79"/>
                <a:cs typeface="Aharoni" panose="02010803020104030203" pitchFamily="2" charset="-79"/>
              </a:rPr>
              <a:t> </a:t>
            </a:r>
            <a:r>
              <a:rPr lang="en-US" sz="2400" b="0" spc="-5" dirty="0">
                <a:latin typeface="Aharoni" panose="02010803020104030203" pitchFamily="2" charset="-79"/>
                <a:cs typeface="Aharoni" panose="02010803020104030203" pitchFamily="2" charset="-79"/>
              </a:rPr>
              <a:t>have</a:t>
            </a:r>
            <a:r>
              <a:rPr lang="en-US" sz="2400" b="0" spc="15"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a	</a:t>
            </a:r>
            <a:r>
              <a:rPr lang="en-US" sz="2400" b="0" spc="-5" dirty="0">
                <a:latin typeface="Aharoni" panose="02010803020104030203" pitchFamily="2" charset="-79"/>
                <a:cs typeface="Aharoni" panose="02010803020104030203" pitchFamily="2" charset="-79"/>
              </a:rPr>
              <a:t>multiplicity, </a:t>
            </a:r>
            <a:r>
              <a:rPr lang="en-US" sz="2400" b="0" dirty="0">
                <a:latin typeface="Aharoni" panose="02010803020104030203" pitchFamily="2" charset="-79"/>
                <a:cs typeface="Aharoni" panose="02010803020104030203" pitchFamily="2" charset="-79"/>
              </a:rPr>
              <a:t>name</a:t>
            </a:r>
            <a:r>
              <a:rPr lang="en-US" sz="2400" b="0" spc="-55"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and  </a:t>
            </a:r>
            <a:r>
              <a:rPr lang="en-US" sz="2400" b="0" spc="-45" dirty="0">
                <a:latin typeface="Aharoni" panose="02010803020104030203" pitchFamily="2" charset="-79"/>
                <a:cs typeface="Aharoni" panose="02010803020104030203" pitchFamily="2" charset="-79"/>
              </a:rPr>
              <a:t>navigability.</a:t>
            </a:r>
          </a:p>
          <a:p>
            <a:pPr marL="342900" marR="497840" indent="-304800">
              <a:lnSpc>
                <a:spcPct val="150000"/>
              </a:lnSpc>
              <a:spcBef>
                <a:spcPts val="1200"/>
              </a:spcBef>
              <a:buFont typeface="Klaudia"/>
              <a:buChar char="•"/>
              <a:tabLst>
                <a:tab pos="342900" algn="l"/>
                <a:tab pos="1228090" algn="l"/>
                <a:tab pos="1772920" algn="l"/>
                <a:tab pos="2954655" algn="l"/>
              </a:tabLst>
            </a:pPr>
            <a:r>
              <a:rPr lang="en-US" sz="2400" b="0" dirty="0">
                <a:latin typeface="Aharoni" panose="02010803020104030203" pitchFamily="2" charset="-79"/>
                <a:cs typeface="Aharoni" panose="02010803020104030203" pitchFamily="2" charset="-79"/>
              </a:rPr>
              <a:t>A </a:t>
            </a:r>
            <a:r>
              <a:rPr lang="en-US" sz="2400" b="0" spc="-5" dirty="0">
                <a:latin typeface="Aharoni" panose="02010803020104030203" pitchFamily="2" charset="-79"/>
                <a:cs typeface="Aharoni" panose="02010803020104030203" pitchFamily="2" charset="-79"/>
              </a:rPr>
              <a:t>student usually attends  one	or	</a:t>
            </a:r>
            <a:r>
              <a:rPr lang="en-US" sz="2400" b="0" spc="-25" dirty="0">
                <a:latin typeface="Aharoni" panose="02010803020104030203" pitchFamily="2" charset="-79"/>
                <a:cs typeface="Aharoni" panose="02010803020104030203" pitchFamily="2" charset="-79"/>
              </a:rPr>
              <a:t>more	</a:t>
            </a:r>
            <a:r>
              <a:rPr lang="en-US" sz="2400" b="0" spc="-10" dirty="0">
                <a:latin typeface="Aharoni" panose="02010803020104030203" pitchFamily="2" charset="-79"/>
                <a:cs typeface="Aharoni" panose="02010803020104030203" pitchFamily="2" charset="-79"/>
              </a:rPr>
              <a:t>lectures...</a:t>
            </a:r>
            <a:endParaRPr lang="en-US" sz="2400" dirty="0">
              <a:latin typeface="Aharoni" panose="02010803020104030203" pitchFamily="2" charset="-79"/>
              <a:cs typeface="Aharoni" panose="02010803020104030203" pitchFamily="2" charset="-79"/>
            </a:endParaRPr>
          </a:p>
          <a:p>
            <a:pPr marL="342900" marR="30480" indent="-304800">
              <a:lnSpc>
                <a:spcPct val="150000"/>
              </a:lnSpc>
              <a:spcBef>
                <a:spcPts val="1200"/>
              </a:spcBef>
              <a:buFont typeface="Klaudia"/>
              <a:buChar char="•"/>
              <a:tabLst>
                <a:tab pos="342900" algn="l"/>
              </a:tabLst>
            </a:pPr>
            <a:r>
              <a:rPr lang="en-US" sz="2400" dirty="0">
                <a:latin typeface="Aharoni" panose="02010803020104030203" pitchFamily="2" charset="-79"/>
                <a:cs typeface="Aharoni" panose="02010803020104030203" pitchFamily="2" charset="-79"/>
              </a:rPr>
              <a:t>A </a:t>
            </a:r>
            <a:r>
              <a:rPr lang="en-US" sz="2400" spc="-5" dirty="0">
                <a:latin typeface="Aharoni" panose="02010803020104030203" pitchFamily="2" charset="-79"/>
                <a:cs typeface="Aharoni" panose="02010803020104030203" pitchFamily="2" charset="-79"/>
              </a:rPr>
              <a:t>study </a:t>
            </a:r>
            <a:r>
              <a:rPr lang="en-US" sz="2400" spc="-20" dirty="0">
                <a:latin typeface="Aharoni" panose="02010803020104030203" pitchFamily="2" charset="-79"/>
                <a:cs typeface="Aharoni" panose="02010803020104030203" pitchFamily="2" charset="-79"/>
              </a:rPr>
              <a:t>group </a:t>
            </a:r>
            <a:r>
              <a:rPr lang="en-US" sz="2400" b="1" spc="-5" dirty="0">
                <a:latin typeface="Aharoni" panose="02010803020104030203" pitchFamily="2" charset="-79"/>
                <a:cs typeface="Aharoni" panose="02010803020104030203" pitchFamily="2" charset="-79"/>
              </a:rPr>
              <a:t>consists </a:t>
            </a:r>
            <a:r>
              <a:rPr lang="en-US" sz="2400" b="1" dirty="0">
                <a:latin typeface="Aharoni" panose="02010803020104030203" pitchFamily="2" charset="-79"/>
                <a:cs typeface="Aharoni" panose="02010803020104030203" pitchFamily="2" charset="-79"/>
              </a:rPr>
              <a:t>of</a:t>
            </a:r>
            <a:r>
              <a:rPr lang="en-US" sz="2400" b="1" spc="-120"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two  </a:t>
            </a:r>
            <a:r>
              <a:rPr lang="en-US" sz="2400" spc="-5" dirty="0">
                <a:latin typeface="Aharoni" panose="02010803020104030203" pitchFamily="2" charset="-79"/>
                <a:cs typeface="Aharoni" panose="02010803020104030203" pitchFamily="2" charset="-79"/>
              </a:rPr>
              <a:t>to </a:t>
            </a:r>
            <a:r>
              <a:rPr lang="en-US" sz="2400" spc="-20" dirty="0">
                <a:latin typeface="Aharoni" panose="02010803020104030203" pitchFamily="2" charset="-79"/>
                <a:cs typeface="Aharoni" panose="02010803020104030203" pitchFamily="2" charset="-79"/>
              </a:rPr>
              <a:t>three</a:t>
            </a:r>
            <a:r>
              <a:rPr lang="en-US" sz="2400" spc="-5" dirty="0">
                <a:latin typeface="Aharoni" panose="02010803020104030203" pitchFamily="2" charset="-79"/>
                <a:cs typeface="Aharoni" panose="02010803020104030203" pitchFamily="2" charset="-79"/>
              </a:rPr>
              <a:t> students</a:t>
            </a:r>
            <a:r>
              <a:rPr lang="en-US" sz="2400" b="0" spc="-5" dirty="0">
                <a:latin typeface="Aharoni" panose="02010803020104030203" pitchFamily="2" charset="-79"/>
                <a:cs typeface="Aharoni" panose="02010803020104030203" pitchFamily="2" charset="-79"/>
              </a:rPr>
              <a:t>...</a:t>
            </a:r>
            <a:endParaRPr lang="en-US" sz="2400" dirty="0">
              <a:latin typeface="Aharoni" panose="02010803020104030203" pitchFamily="2" charset="-79"/>
              <a:cs typeface="Aharoni" panose="02010803020104030203" pitchFamily="2" charset="-79"/>
            </a:endParaRPr>
          </a:p>
          <a:p>
            <a:pPr marL="342900" marR="327025" indent="-304800">
              <a:lnSpc>
                <a:spcPct val="150000"/>
              </a:lnSpc>
              <a:spcBef>
                <a:spcPts val="1200"/>
              </a:spcBef>
              <a:buFont typeface="Klaudia"/>
              <a:buChar char="•"/>
              <a:tabLst>
                <a:tab pos="342900" algn="l"/>
                <a:tab pos="1143000" algn="l"/>
                <a:tab pos="1779905" algn="l"/>
                <a:tab pos="1823720" algn="l"/>
                <a:tab pos="2620010" algn="l"/>
                <a:tab pos="3390265" algn="l"/>
                <a:tab pos="4645025" algn="l"/>
              </a:tabLst>
            </a:pPr>
            <a:r>
              <a:rPr lang="en-US" sz="2400" b="0" spc="-5" dirty="0">
                <a:latin typeface="Aharoni" panose="02010803020104030203" pitchFamily="2" charset="-79"/>
                <a:cs typeface="Aharoni" panose="02010803020104030203" pitchFamily="2" charset="-79"/>
              </a:rPr>
              <a:t>Duri</a:t>
            </a:r>
            <a:r>
              <a:rPr lang="en-US" sz="2400" b="0" dirty="0">
                <a:latin typeface="Aharoni" panose="02010803020104030203" pitchFamily="2" charset="-79"/>
                <a:cs typeface="Aharoni" panose="02010803020104030203" pitchFamily="2" charset="-79"/>
              </a:rPr>
              <a:t>ng		the	se</a:t>
            </a:r>
            <a:r>
              <a:rPr lang="en-US" sz="2400" b="0" spc="-5" dirty="0">
                <a:latin typeface="Aharoni" panose="02010803020104030203" pitchFamily="2" charset="-79"/>
                <a:cs typeface="Aharoni" panose="02010803020104030203" pitchFamily="2" charset="-79"/>
              </a:rPr>
              <a:t>me</a:t>
            </a:r>
            <a:r>
              <a:rPr lang="en-US" sz="2400" b="0" dirty="0">
                <a:latin typeface="Aharoni" panose="02010803020104030203" pitchFamily="2" charset="-79"/>
                <a:cs typeface="Aharoni" panose="02010803020104030203" pitchFamily="2" charset="-79"/>
              </a:rPr>
              <a:t>st</a:t>
            </a:r>
            <a:r>
              <a:rPr lang="en-US" sz="2400" b="0" spc="-5" dirty="0">
                <a:latin typeface="Aharoni" panose="02010803020104030203" pitchFamily="2" charset="-79"/>
                <a:cs typeface="Aharoni" panose="02010803020104030203" pitchFamily="2" charset="-79"/>
              </a:rPr>
              <a:t>e</a:t>
            </a:r>
            <a:r>
              <a:rPr lang="en-US" sz="2400" b="0" dirty="0">
                <a:latin typeface="Aharoni" panose="02010803020104030203" pitchFamily="2" charset="-79"/>
                <a:cs typeface="Aharoni" panose="02010803020104030203" pitchFamily="2" charset="-79"/>
              </a:rPr>
              <a:t>r	th</a:t>
            </a:r>
            <a:r>
              <a:rPr lang="en-US" sz="2400" b="0" spc="-5" dirty="0">
                <a:latin typeface="Aharoni" panose="02010803020104030203" pitchFamily="2" charset="-79"/>
                <a:cs typeface="Aharoni" panose="02010803020104030203" pitchFamily="2" charset="-79"/>
              </a:rPr>
              <a:t>e</a:t>
            </a:r>
            <a:r>
              <a:rPr lang="en-US" sz="2400" b="0" spc="-75" dirty="0">
                <a:latin typeface="Aharoni" panose="02010803020104030203" pitchFamily="2" charset="-79"/>
                <a:cs typeface="Aharoni" panose="02010803020104030203" pitchFamily="2" charset="-79"/>
              </a:rPr>
              <a:t>r</a:t>
            </a:r>
            <a:r>
              <a:rPr lang="en-US" sz="2400" b="0" dirty="0">
                <a:latin typeface="Aharoni" panose="02010803020104030203" pitchFamily="2" charset="-79"/>
                <a:cs typeface="Aharoni" panose="02010803020104030203" pitchFamily="2" charset="-79"/>
              </a:rPr>
              <a:t>e  </a:t>
            </a:r>
            <a:r>
              <a:rPr lang="en-US" sz="2400" b="0" spc="-5" dirty="0">
                <a:latin typeface="Aharoni" panose="02010803020104030203" pitchFamily="2" charset="-79"/>
                <a:cs typeface="Aharoni" panose="02010803020104030203" pitchFamily="2" charset="-79"/>
              </a:rPr>
              <a:t>will	</a:t>
            </a:r>
            <a:r>
              <a:rPr lang="en-US" sz="2400" b="0" dirty="0">
                <a:latin typeface="Aharoni" panose="02010803020104030203" pitchFamily="2" charset="-79"/>
                <a:cs typeface="Aharoni" panose="02010803020104030203" pitchFamily="2" charset="-79"/>
              </a:rPr>
              <a:t>be	</a:t>
            </a:r>
            <a:r>
              <a:rPr lang="en-US" sz="2400" b="0" spc="-5" dirty="0">
                <a:latin typeface="Aharoni" panose="02010803020104030203" pitchFamily="2" charset="-79"/>
                <a:cs typeface="Aharoni" panose="02010803020104030203" pitchFamily="2" charset="-79"/>
              </a:rPr>
              <a:t>several </a:t>
            </a:r>
            <a:r>
              <a:rPr lang="en-US" sz="2400" b="0" spc="-30" dirty="0">
                <a:latin typeface="Aharoni" panose="02010803020104030203" pitchFamily="2" charset="-79"/>
                <a:cs typeface="Aharoni" panose="02010803020104030203" pitchFamily="2" charset="-79"/>
              </a:rPr>
              <a:t>exercises</a:t>
            </a: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3283329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11E146A-B0AC-4912-91FE-506396ACE080}"/>
              </a:ext>
            </a:extLst>
          </p:cNvPr>
          <p:cNvSpPr>
            <a:spLocks noGrp="1"/>
          </p:cNvSpPr>
          <p:nvPr>
            <p:ph idx="1"/>
          </p:nvPr>
        </p:nvSpPr>
        <p:spPr>
          <a:xfrm>
            <a:off x="1" y="0"/>
            <a:ext cx="11877674" cy="6934199"/>
          </a:xfrm>
        </p:spPr>
        <p:txBody>
          <a:bodyPr>
            <a:normAutofit/>
          </a:bodyPr>
          <a:lstStyle/>
          <a:p>
            <a:pPr>
              <a:lnSpc>
                <a:spcPct val="150000"/>
              </a:lnSpc>
            </a:pPr>
            <a:r>
              <a:rPr lang="en-US" sz="2400" b="0" spc="-5" dirty="0">
                <a:latin typeface="Aharoni" panose="02010803020104030203" pitchFamily="2" charset="-79"/>
                <a:cs typeface="Aharoni" panose="02010803020104030203" pitchFamily="2" charset="-79"/>
              </a:rPr>
              <a:t>The multiplicity </a:t>
            </a:r>
            <a:r>
              <a:rPr lang="en-US" sz="2400" b="0" dirty="0">
                <a:latin typeface="Aharoni" panose="02010803020104030203" pitchFamily="2" charset="-79"/>
                <a:cs typeface="Aharoni" panose="02010803020104030203" pitchFamily="2" charset="-79"/>
              </a:rPr>
              <a:t>defines how many </a:t>
            </a:r>
            <a:r>
              <a:rPr lang="en-US" sz="2400" b="0" spc="-5" dirty="0">
                <a:latin typeface="Aharoni" panose="02010803020104030203" pitchFamily="2" charset="-79"/>
                <a:cs typeface="Aharoni" panose="02010803020104030203" pitchFamily="2" charset="-79"/>
              </a:rPr>
              <a:t>instances</a:t>
            </a:r>
            <a:r>
              <a:rPr lang="en-US" sz="2400" b="0" spc="40"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of</a:t>
            </a:r>
            <a:r>
              <a:rPr lang="en-US" sz="2400" b="0" spc="10"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a	</a:t>
            </a:r>
            <a:r>
              <a:rPr lang="en-US" sz="2400" b="0" spc="-5" dirty="0">
                <a:latin typeface="Aharoni" panose="02010803020104030203" pitchFamily="2" charset="-79"/>
                <a:cs typeface="Aharoni" panose="02010803020104030203" pitchFamily="2" charset="-79"/>
              </a:rPr>
              <a:t>class</a:t>
            </a:r>
            <a:r>
              <a:rPr lang="en-US" sz="2400" b="0" spc="-90"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A  </a:t>
            </a:r>
            <a:r>
              <a:rPr lang="en-US" sz="2400" b="0" spc="-5" dirty="0">
                <a:latin typeface="Aharoni" panose="02010803020104030203" pitchFamily="2" charset="-79"/>
                <a:cs typeface="Aharoni" panose="02010803020104030203" pitchFamily="2" charset="-79"/>
              </a:rPr>
              <a:t>can </a:t>
            </a:r>
            <a:r>
              <a:rPr lang="en-US" sz="2400" b="0" dirty="0">
                <a:latin typeface="Aharoni" panose="02010803020104030203" pitchFamily="2" charset="-79"/>
                <a:cs typeface="Aharoni" panose="02010803020104030203" pitchFamily="2" charset="-79"/>
              </a:rPr>
              <a:t>be </a:t>
            </a:r>
            <a:r>
              <a:rPr lang="en-US" sz="2400" b="0" spc="-5" dirty="0">
                <a:latin typeface="Aharoni" panose="02010803020104030203" pitchFamily="2" charset="-79"/>
                <a:cs typeface="Aharoni" panose="02010803020104030203" pitchFamily="2" charset="-79"/>
              </a:rPr>
              <a:t>associated with </a:t>
            </a:r>
            <a:r>
              <a:rPr lang="en-US" sz="2400" b="0" dirty="0">
                <a:latin typeface="Aharoni" panose="02010803020104030203" pitchFamily="2" charset="-79"/>
                <a:cs typeface="Aharoni" panose="02010803020104030203" pitchFamily="2" charset="-79"/>
              </a:rPr>
              <a:t>one </a:t>
            </a:r>
            <a:r>
              <a:rPr lang="en-US" sz="2400" b="0" spc="-5" dirty="0">
                <a:latin typeface="Aharoni" panose="02010803020104030203" pitchFamily="2" charset="-79"/>
                <a:cs typeface="Aharoni" panose="02010803020104030203" pitchFamily="2" charset="-79"/>
              </a:rPr>
              <a:t>instance</a:t>
            </a:r>
            <a:r>
              <a:rPr lang="en-US" sz="2400" b="0" spc="40"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of</a:t>
            </a:r>
            <a:r>
              <a:rPr lang="en-US" sz="2400" b="0" spc="5" dirty="0">
                <a:latin typeface="Aharoni" panose="02010803020104030203" pitchFamily="2" charset="-79"/>
                <a:cs typeface="Aharoni" panose="02010803020104030203" pitchFamily="2" charset="-79"/>
              </a:rPr>
              <a:t> </a:t>
            </a:r>
            <a:r>
              <a:rPr lang="en-US" sz="2400" b="0" dirty="0">
                <a:latin typeface="Aharoni" panose="02010803020104030203" pitchFamily="2" charset="-79"/>
                <a:cs typeface="Aharoni" panose="02010803020104030203" pitchFamily="2" charset="-79"/>
              </a:rPr>
              <a:t>a	</a:t>
            </a:r>
            <a:r>
              <a:rPr lang="en-US" sz="2400" b="0" spc="-5" dirty="0">
                <a:latin typeface="Aharoni" panose="02010803020104030203" pitchFamily="2" charset="-79"/>
                <a:cs typeface="Aharoni" panose="02010803020104030203" pitchFamily="2" charset="-79"/>
              </a:rPr>
              <a:t>class </a:t>
            </a:r>
            <a:r>
              <a:rPr lang="en-US" sz="2400" b="0" dirty="0">
                <a:latin typeface="Aharoni" panose="02010803020104030203" pitchFamily="2" charset="-79"/>
                <a:cs typeface="Aharoni" panose="02010803020104030203" pitchFamily="2" charset="-79"/>
              </a:rPr>
              <a:t>B at any  </a:t>
            </a:r>
            <a:r>
              <a:rPr lang="en-US" sz="2400" b="0" spc="-5" dirty="0">
                <a:latin typeface="Aharoni" panose="02010803020104030203" pitchFamily="2" charset="-79"/>
                <a:cs typeface="Aharoni" panose="02010803020104030203" pitchFamily="2" charset="-79"/>
              </a:rPr>
              <a:t>particular</a:t>
            </a:r>
            <a:r>
              <a:rPr lang="en-US" sz="2400" b="0" spc="-10" dirty="0">
                <a:latin typeface="Aharoni" panose="02010803020104030203" pitchFamily="2" charset="-79"/>
                <a:cs typeface="Aharoni" panose="02010803020104030203" pitchFamily="2" charset="-79"/>
              </a:rPr>
              <a:t> </a:t>
            </a:r>
            <a:r>
              <a:rPr lang="en-US" sz="2400" b="0" spc="-5" dirty="0">
                <a:latin typeface="Aharoni" panose="02010803020104030203" pitchFamily="2" charset="-79"/>
                <a:cs typeface="Aharoni" panose="02010803020104030203" pitchFamily="2" charset="-79"/>
              </a:rPr>
              <a:t>moment.</a:t>
            </a:r>
            <a:r>
              <a:rPr lang="en-US" sz="2400" spc="-5" dirty="0">
                <a:latin typeface="Aharoni" panose="02010803020104030203" pitchFamily="2" charset="-79"/>
                <a:cs typeface="Aharoni" panose="02010803020104030203" pitchFamily="2" charset="-79"/>
              </a:rPr>
              <a:t> (e.g., </a:t>
            </a:r>
            <a:r>
              <a:rPr lang="en-US" sz="2400" b="1"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 </a:t>
            </a:r>
            <a:r>
              <a:rPr lang="en-US" sz="2400" spc="-20" dirty="0">
                <a:latin typeface="Aharoni" panose="02010803020104030203" pitchFamily="2" charset="-79"/>
                <a:cs typeface="Aharoni" panose="02010803020104030203" pitchFamily="2" charset="-79"/>
              </a:rPr>
              <a:t>zero </a:t>
            </a:r>
            <a:r>
              <a:rPr lang="en-US" sz="2400" dirty="0">
                <a:latin typeface="Aharoni" panose="02010803020104030203" pitchFamily="2" charset="-79"/>
                <a:cs typeface="Aharoni" panose="02010803020104030203" pitchFamily="2" charset="-79"/>
              </a:rPr>
              <a:t>or </a:t>
            </a:r>
            <a:r>
              <a:rPr lang="en-US" sz="2400" spc="-20" dirty="0">
                <a:latin typeface="Aharoni" panose="02010803020104030203" pitchFamily="2" charset="-79"/>
                <a:cs typeface="Aharoni" panose="02010803020104030203" pitchFamily="2" charset="-79"/>
              </a:rPr>
              <a:t>more; </a:t>
            </a:r>
            <a:r>
              <a:rPr lang="en-US" sz="2400" b="1" spc="-5" dirty="0">
                <a:latin typeface="Aharoni" panose="02010803020104030203" pitchFamily="2" charset="-79"/>
                <a:cs typeface="Aharoni" panose="02010803020104030203" pitchFamily="2" charset="-79"/>
              </a:rPr>
              <a:t>1..10 </a:t>
            </a:r>
            <a:r>
              <a:rPr lang="en-US" sz="2400" spc="-5" dirty="0">
                <a:latin typeface="Aharoni" panose="02010803020104030203" pitchFamily="2" charset="-79"/>
                <a:cs typeface="Aharoni" panose="02010803020104030203" pitchFamily="2" charset="-79"/>
              </a:rPr>
              <a:t>between </a:t>
            </a:r>
            <a:r>
              <a:rPr lang="en-US" sz="2400" dirty="0">
                <a:latin typeface="Aharoni" panose="02010803020104030203" pitchFamily="2" charset="-79"/>
                <a:cs typeface="Aharoni" panose="02010803020104030203" pitchFamily="2" charset="-79"/>
              </a:rPr>
              <a:t>1 and 10; </a:t>
            </a:r>
            <a:r>
              <a:rPr lang="en-US" sz="2400" b="1" spc="-5" dirty="0">
                <a:latin typeface="Aharoni" panose="02010803020104030203" pitchFamily="2" charset="-79"/>
                <a:cs typeface="Aharoni" panose="02010803020104030203" pitchFamily="2" charset="-79"/>
              </a:rPr>
              <a:t>1,2 </a:t>
            </a:r>
            <a:r>
              <a:rPr lang="en-US" sz="2400" dirty="0">
                <a:latin typeface="Aharoni" panose="02010803020104030203" pitchFamily="2" charset="-79"/>
                <a:cs typeface="Aharoni" panose="02010803020104030203" pitchFamily="2" charset="-79"/>
              </a:rPr>
              <a:t>one or</a:t>
            </a:r>
            <a:r>
              <a:rPr lang="en-US" sz="2400" spc="-245" dirty="0">
                <a:latin typeface="Aharoni" panose="02010803020104030203" pitchFamily="2" charset="-79"/>
                <a:cs typeface="Aharoni" panose="02010803020104030203" pitchFamily="2" charset="-79"/>
              </a:rPr>
              <a:t> </a:t>
            </a:r>
            <a:r>
              <a:rPr lang="en-US" sz="2400" dirty="0">
                <a:latin typeface="Aharoni" panose="02010803020104030203" pitchFamily="2" charset="-79"/>
                <a:cs typeface="Aharoni" panose="02010803020104030203" pitchFamily="2" charset="-79"/>
              </a:rPr>
              <a:t>two)</a:t>
            </a:r>
          </a:p>
          <a:p>
            <a:pPr marL="342900" marR="30480" indent="-304800">
              <a:lnSpc>
                <a:spcPct val="150000"/>
              </a:lnSpc>
              <a:spcBef>
                <a:spcPts val="260"/>
              </a:spcBef>
              <a:buFont typeface="Klaudia"/>
              <a:buChar char="•"/>
              <a:tabLst>
                <a:tab pos="342900" algn="l"/>
                <a:tab pos="749935" algn="l"/>
                <a:tab pos="1508125" algn="l"/>
                <a:tab pos="4622165" algn="l"/>
              </a:tabLst>
            </a:pPr>
            <a:r>
              <a:rPr lang="en-US" sz="2400" b="0" dirty="0">
                <a:latin typeface="Aharoni" panose="02010803020104030203" pitchFamily="2" charset="-79"/>
                <a:cs typeface="Aharoni" panose="02010803020104030203" pitchFamily="2" charset="-79"/>
              </a:rPr>
              <a:t>A	</a:t>
            </a:r>
            <a:r>
              <a:rPr lang="en-US" sz="2400" spc="-5" dirty="0">
                <a:latin typeface="Aharoni" panose="02010803020104030203" pitchFamily="2" charset="-79"/>
                <a:cs typeface="Aharoni" panose="02010803020104030203" pitchFamily="2" charset="-79"/>
              </a:rPr>
              <a:t>student </a:t>
            </a:r>
            <a:r>
              <a:rPr lang="en-US" sz="2400" b="0" spc="-5" dirty="0">
                <a:latin typeface="Aharoni" panose="02010803020104030203" pitchFamily="2" charset="-79"/>
                <a:cs typeface="Aharoni" panose="02010803020104030203" pitchFamily="2" charset="-79"/>
              </a:rPr>
              <a:t>usually </a:t>
            </a:r>
            <a:r>
              <a:rPr lang="en-US" sz="2400" dirty="0">
                <a:latin typeface="Aharoni" panose="02010803020104030203" pitchFamily="2" charset="-79"/>
                <a:cs typeface="Aharoni" panose="02010803020104030203" pitchFamily="2" charset="-79"/>
              </a:rPr>
              <a:t>attends  </a:t>
            </a:r>
            <a:r>
              <a:rPr lang="en-US" sz="2400" b="1" spc="-5" dirty="0">
                <a:latin typeface="Aharoni" panose="02010803020104030203" pitchFamily="2" charset="-79"/>
                <a:cs typeface="Aharoni" panose="02010803020104030203" pitchFamily="2" charset="-79"/>
              </a:rPr>
              <a:t>one </a:t>
            </a:r>
            <a:r>
              <a:rPr lang="en-US" sz="2400" b="1" dirty="0">
                <a:latin typeface="Aharoni" panose="02010803020104030203" pitchFamily="2" charset="-79"/>
                <a:cs typeface="Aharoni" panose="02010803020104030203" pitchFamily="2" charset="-79"/>
              </a:rPr>
              <a:t>or </a:t>
            </a:r>
            <a:r>
              <a:rPr lang="en-US" sz="2400" b="1" spc="-5" dirty="0">
                <a:latin typeface="Aharoni" panose="02010803020104030203" pitchFamily="2" charset="-79"/>
                <a:cs typeface="Aharoni" panose="02010803020104030203" pitchFamily="2" charset="-79"/>
              </a:rPr>
              <a:t>more </a:t>
            </a:r>
            <a:r>
              <a:rPr lang="en-US" sz="2400" spc="-15" dirty="0">
                <a:latin typeface="Aharoni" panose="02010803020104030203" pitchFamily="2" charset="-79"/>
                <a:cs typeface="Aharoni" panose="02010803020104030203" pitchFamily="2" charset="-79"/>
              </a:rPr>
              <a:t>lectures</a:t>
            </a:r>
            <a:r>
              <a:rPr lang="en-US" sz="2400" b="0" spc="-15" dirty="0">
                <a:latin typeface="Aharoni" panose="02010803020104030203" pitchFamily="2" charset="-79"/>
                <a:cs typeface="Aharoni" panose="02010803020104030203" pitchFamily="2" charset="-79"/>
              </a:rPr>
              <a:t>, </a:t>
            </a:r>
            <a:r>
              <a:rPr lang="en-US" sz="2400" b="0" spc="-5" dirty="0">
                <a:latin typeface="Aharoni" panose="02010803020104030203" pitchFamily="2" charset="-79"/>
                <a:cs typeface="Aharoni" panose="02010803020104030203" pitchFamily="2" charset="-79"/>
              </a:rPr>
              <a:t>unless  (s)he	</a:t>
            </a:r>
            <a:r>
              <a:rPr lang="en-US" sz="2400" b="0" dirty="0">
                <a:latin typeface="Aharoni" panose="02010803020104030203" pitchFamily="2" charset="-79"/>
                <a:cs typeface="Aharoni" panose="02010803020104030203" pitchFamily="2" charset="-79"/>
              </a:rPr>
              <a:t>has</a:t>
            </a:r>
            <a:r>
              <a:rPr lang="en-US" sz="2400" b="0" spc="10" dirty="0">
                <a:latin typeface="Aharoni" panose="02010803020104030203" pitchFamily="2" charset="-79"/>
                <a:cs typeface="Aharoni" panose="02010803020104030203" pitchFamily="2" charset="-79"/>
              </a:rPr>
              <a:t> </a:t>
            </a:r>
            <a:r>
              <a:rPr lang="en-US" sz="2400" b="0" spc="-5" dirty="0">
                <a:latin typeface="Aharoni" panose="02010803020104030203" pitchFamily="2" charset="-79"/>
                <a:cs typeface="Aharoni" panose="02010803020104030203" pitchFamily="2" charset="-79"/>
              </a:rPr>
              <a:t>something better  to </a:t>
            </a:r>
            <a:r>
              <a:rPr lang="en-US" sz="2400" b="0" dirty="0">
                <a:latin typeface="Aharoni" panose="02010803020104030203" pitchFamily="2" charset="-79"/>
                <a:cs typeface="Aharoni" panose="02010803020104030203" pitchFamily="2" charset="-79"/>
              </a:rPr>
              <a:t>do</a:t>
            </a:r>
            <a:endParaRPr lang="en-US" sz="2400" dirty="0">
              <a:latin typeface="Aharoni" panose="02010803020104030203" pitchFamily="2" charset="-79"/>
              <a:cs typeface="Aharoni" panose="02010803020104030203" pitchFamily="2" charset="-79"/>
            </a:endParaRPr>
          </a:p>
          <a:p>
            <a:pPr marL="342900" marR="352425" indent="-304800">
              <a:lnSpc>
                <a:spcPct val="150000"/>
              </a:lnSpc>
              <a:spcBef>
                <a:spcPts val="1200"/>
              </a:spcBef>
              <a:buFont typeface="Klaudia"/>
              <a:buChar char="•"/>
              <a:tabLst>
                <a:tab pos="342900" algn="l"/>
              </a:tabLst>
            </a:pPr>
            <a:r>
              <a:rPr lang="en-US" sz="2400" dirty="0">
                <a:latin typeface="Aharoni" panose="02010803020104030203" pitchFamily="2" charset="-79"/>
                <a:cs typeface="Aharoni" panose="02010803020104030203" pitchFamily="2" charset="-79"/>
              </a:rPr>
              <a:t>A </a:t>
            </a:r>
            <a:r>
              <a:rPr lang="en-US" sz="2400" spc="-5" dirty="0">
                <a:latin typeface="Aharoni" panose="02010803020104030203" pitchFamily="2" charset="-79"/>
                <a:cs typeface="Aharoni" panose="02010803020104030203" pitchFamily="2" charset="-79"/>
              </a:rPr>
              <a:t>study </a:t>
            </a:r>
            <a:r>
              <a:rPr lang="en-US" sz="2400" spc="-15" dirty="0">
                <a:latin typeface="Aharoni" panose="02010803020104030203" pitchFamily="2" charset="-79"/>
                <a:cs typeface="Aharoni" panose="02010803020104030203" pitchFamily="2" charset="-79"/>
              </a:rPr>
              <a:t>group </a:t>
            </a:r>
            <a:r>
              <a:rPr lang="en-US" sz="2400" spc="-5" dirty="0">
                <a:latin typeface="Aharoni" panose="02010803020104030203" pitchFamily="2" charset="-79"/>
                <a:cs typeface="Aharoni" panose="02010803020104030203" pitchFamily="2" charset="-79"/>
              </a:rPr>
              <a:t>consists </a:t>
            </a:r>
            <a:r>
              <a:rPr lang="en-US" sz="2400" dirty="0">
                <a:latin typeface="Aharoni" panose="02010803020104030203" pitchFamily="2" charset="-79"/>
                <a:cs typeface="Aharoni" panose="02010803020104030203" pitchFamily="2" charset="-79"/>
              </a:rPr>
              <a:t>of </a:t>
            </a:r>
            <a:r>
              <a:rPr lang="en-US" sz="2400" b="1" spc="-5" dirty="0">
                <a:latin typeface="Aharoni" panose="02010803020104030203" pitchFamily="2" charset="-79"/>
                <a:cs typeface="Aharoni" panose="02010803020104030203" pitchFamily="2" charset="-79"/>
              </a:rPr>
              <a:t>two  </a:t>
            </a:r>
            <a:r>
              <a:rPr lang="en-US" sz="2400" b="1" dirty="0">
                <a:latin typeface="Aharoni" panose="02010803020104030203" pitchFamily="2" charset="-79"/>
                <a:cs typeface="Aharoni" panose="02010803020104030203" pitchFamily="2" charset="-79"/>
              </a:rPr>
              <a:t>to </a:t>
            </a:r>
            <a:r>
              <a:rPr lang="en-US" sz="2400" b="1" spc="-5" dirty="0">
                <a:latin typeface="Aharoni" panose="02010803020104030203" pitchFamily="2" charset="-79"/>
                <a:cs typeface="Aharoni" panose="02010803020104030203" pitchFamily="2" charset="-79"/>
              </a:rPr>
              <a:t>three</a:t>
            </a:r>
            <a:r>
              <a:rPr lang="en-US" sz="2400" b="1" spc="-15" dirty="0">
                <a:latin typeface="Aharoni" panose="02010803020104030203" pitchFamily="2" charset="-79"/>
                <a:cs typeface="Aharoni" panose="02010803020104030203" pitchFamily="2" charset="-79"/>
              </a:rPr>
              <a:t> </a:t>
            </a:r>
            <a:r>
              <a:rPr lang="en-US" sz="2400" spc="-5" dirty="0">
                <a:latin typeface="Aharoni" panose="02010803020104030203" pitchFamily="2" charset="-79"/>
                <a:cs typeface="Aharoni" panose="02010803020104030203" pitchFamily="2" charset="-79"/>
              </a:rPr>
              <a:t>students</a:t>
            </a:r>
            <a:r>
              <a:rPr lang="en-US" sz="2400" b="0" spc="-5" dirty="0">
                <a:latin typeface="Aharoni" panose="02010803020104030203" pitchFamily="2" charset="-79"/>
                <a:cs typeface="Aharoni" panose="02010803020104030203" pitchFamily="2" charset="-79"/>
              </a:rPr>
              <a:t>.</a:t>
            </a:r>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pic>
        <p:nvPicPr>
          <p:cNvPr id="8" name="Picture 7">
            <a:extLst>
              <a:ext uri="{FF2B5EF4-FFF2-40B4-BE49-F238E27FC236}">
                <a16:creationId xmlns:a16="http://schemas.microsoft.com/office/drawing/2014/main" id="{350EED70-7CF5-4629-9C1D-25C486EEDA37}"/>
              </a:ext>
            </a:extLst>
          </p:cNvPr>
          <p:cNvPicPr>
            <a:picLocks noChangeAspect="1"/>
          </p:cNvPicPr>
          <p:nvPr/>
        </p:nvPicPr>
        <p:blipFill>
          <a:blip r:embed="rId2"/>
          <a:stretch>
            <a:fillRect/>
          </a:stretch>
        </p:blipFill>
        <p:spPr>
          <a:xfrm>
            <a:off x="3900487" y="3543300"/>
            <a:ext cx="5214938" cy="3086100"/>
          </a:xfrm>
          <a:prstGeom prst="rect">
            <a:avLst/>
          </a:prstGeom>
        </p:spPr>
      </p:pic>
    </p:spTree>
    <p:extLst>
      <p:ext uri="{BB962C8B-B14F-4D97-AF65-F5344CB8AC3E}">
        <p14:creationId xmlns:p14="http://schemas.microsoft.com/office/powerpoint/2010/main" val="134681043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CA2680-3991-44DF-8BDE-678B0FE4F3B3}"/>
              </a:ext>
            </a:extLst>
          </p:cNvPr>
          <p:cNvSpPr>
            <a:spLocks noGrp="1"/>
          </p:cNvSpPr>
          <p:nvPr>
            <p:ph type="title"/>
          </p:nvPr>
        </p:nvSpPr>
        <p:spPr>
          <a:xfrm>
            <a:off x="257175" y="365125"/>
            <a:ext cx="11096625" cy="1325563"/>
          </a:xfrm>
        </p:spPr>
        <p:txBody>
          <a:bodyPr>
            <a:normAutofit/>
          </a:bodyPr>
          <a:lstStyle/>
          <a:p>
            <a:r>
              <a:rPr lang="en-US" sz="3600" b="0" spc="-215" dirty="0">
                <a:solidFill>
                  <a:srgbClr val="FF0000"/>
                </a:solidFill>
                <a:latin typeface="DejaVu Sans Condensed"/>
                <a:cs typeface="DejaVu Sans Condensed"/>
              </a:rPr>
              <a:t>Two </a:t>
            </a:r>
            <a:r>
              <a:rPr lang="en-US" sz="3600" b="0" spc="-5" dirty="0">
                <a:solidFill>
                  <a:srgbClr val="FF0000"/>
                </a:solidFill>
                <a:latin typeface="DejaVu Sans Condensed"/>
                <a:cs typeface="DejaVu Sans Condensed"/>
              </a:rPr>
              <a:t>classes can have multiple</a:t>
            </a:r>
            <a:r>
              <a:rPr lang="en-US" sz="3600" b="0" spc="210" dirty="0">
                <a:solidFill>
                  <a:srgbClr val="FF0000"/>
                </a:solidFill>
                <a:latin typeface="DejaVu Sans Condensed"/>
                <a:cs typeface="DejaVu Sans Condensed"/>
              </a:rPr>
              <a:t> </a:t>
            </a:r>
            <a:r>
              <a:rPr lang="en-US" sz="3600" b="0" spc="-5" dirty="0">
                <a:solidFill>
                  <a:srgbClr val="FF0000"/>
                </a:solidFill>
                <a:latin typeface="DejaVu Sans Condensed"/>
                <a:cs typeface="DejaVu Sans Condensed"/>
              </a:rPr>
              <a:t>associations.</a:t>
            </a:r>
            <a:endParaRPr lang="en-US" sz="3600" dirty="0">
              <a:solidFill>
                <a:srgbClr val="FF0000"/>
              </a:solidFill>
            </a:endParaRPr>
          </a:p>
        </p:txBody>
      </p:sp>
      <p:sp>
        <p:nvSpPr>
          <p:cNvPr id="3" name="Content Placeholder 2">
            <a:extLst>
              <a:ext uri="{FF2B5EF4-FFF2-40B4-BE49-F238E27FC236}">
                <a16:creationId xmlns:a16="http://schemas.microsoft.com/office/drawing/2014/main" id="{5C57D4D6-A9DC-417F-8B33-AB514D1A46BA}"/>
              </a:ext>
            </a:extLst>
          </p:cNvPr>
          <p:cNvSpPr>
            <a:spLocks noGrp="1"/>
          </p:cNvSpPr>
          <p:nvPr>
            <p:ph idx="1"/>
          </p:nvPr>
        </p:nvSpPr>
        <p:spPr>
          <a:xfrm>
            <a:off x="1943100" y="1555750"/>
            <a:ext cx="9410700" cy="4937125"/>
          </a:xfrm>
        </p:spPr>
        <p:txBody>
          <a:bodyPr>
            <a:normAutofit fontScale="92500" lnSpcReduction="10000"/>
          </a:bodyPr>
          <a:lstStyle/>
          <a:p>
            <a:pPr marL="342900" marR="30480" indent="-304800" algn="just">
              <a:lnSpc>
                <a:spcPct val="150000"/>
              </a:lnSpc>
              <a:spcBef>
                <a:spcPts val="260"/>
              </a:spcBef>
              <a:buFont typeface="Klaudia"/>
              <a:buChar char="•"/>
              <a:tabLst>
                <a:tab pos="342900" algn="l"/>
              </a:tabLst>
            </a:pPr>
            <a:r>
              <a:rPr lang="en-US" sz="2800" dirty="0">
                <a:latin typeface="Aharoni" panose="02010803020104030203" pitchFamily="2" charset="-79"/>
                <a:cs typeface="Aharoni" panose="02010803020104030203" pitchFamily="2" charset="-79"/>
              </a:rPr>
              <a:t>A </a:t>
            </a:r>
            <a:r>
              <a:rPr lang="en-US" sz="2800" spc="-5" dirty="0">
                <a:latin typeface="Aharoni" panose="02010803020104030203" pitchFamily="2" charset="-79"/>
                <a:cs typeface="Aharoni" panose="02010803020104030203" pitchFamily="2" charset="-79"/>
              </a:rPr>
              <a:t>student </a:t>
            </a:r>
            <a:r>
              <a:rPr lang="en-US" sz="2800" b="0" spc="-5" dirty="0">
                <a:latin typeface="Aharoni" panose="02010803020104030203" pitchFamily="2" charset="-79"/>
                <a:cs typeface="Aharoni" panose="02010803020104030203" pitchFamily="2" charset="-79"/>
              </a:rPr>
              <a:t>usually </a:t>
            </a:r>
            <a:r>
              <a:rPr lang="en-US" sz="2800" spc="-5" dirty="0">
                <a:latin typeface="Aharoni" panose="02010803020104030203" pitchFamily="2" charset="-79"/>
                <a:cs typeface="Aharoni" panose="02010803020104030203" pitchFamily="2" charset="-79"/>
              </a:rPr>
              <a:t>attends </a:t>
            </a:r>
            <a:r>
              <a:rPr lang="en-US" sz="2800" dirty="0">
                <a:latin typeface="Aharoni" panose="02010803020104030203" pitchFamily="2" charset="-79"/>
                <a:cs typeface="Aharoni" panose="02010803020104030203" pitchFamily="2" charset="-79"/>
              </a:rPr>
              <a:t>one  or </a:t>
            </a:r>
            <a:r>
              <a:rPr lang="en-US" sz="2800" spc="-20" dirty="0">
                <a:latin typeface="Aharoni" panose="02010803020104030203" pitchFamily="2" charset="-79"/>
                <a:cs typeface="Aharoni" panose="02010803020104030203" pitchFamily="2" charset="-79"/>
              </a:rPr>
              <a:t>more </a:t>
            </a:r>
            <a:r>
              <a:rPr lang="en-US" sz="2800" spc="-10" dirty="0">
                <a:latin typeface="Aharoni" panose="02010803020104030203" pitchFamily="2" charset="-79"/>
                <a:cs typeface="Aharoni" panose="02010803020104030203" pitchFamily="2" charset="-79"/>
              </a:rPr>
              <a:t>lectures</a:t>
            </a:r>
            <a:r>
              <a:rPr lang="en-US" sz="2800" b="0" spc="-10" dirty="0">
                <a:latin typeface="Aharoni" panose="02010803020104030203" pitchFamily="2" charset="-79"/>
                <a:cs typeface="Aharoni" panose="02010803020104030203" pitchFamily="2" charset="-79"/>
              </a:rPr>
              <a:t>, </a:t>
            </a:r>
            <a:r>
              <a:rPr lang="en-US" sz="2800" b="0" spc="-5" dirty="0">
                <a:latin typeface="Aharoni" panose="02010803020104030203" pitchFamily="2" charset="-79"/>
                <a:cs typeface="Aharoni" panose="02010803020104030203" pitchFamily="2" charset="-79"/>
              </a:rPr>
              <a:t>unless </a:t>
            </a:r>
            <a:r>
              <a:rPr lang="en-US" sz="2800" b="0" dirty="0">
                <a:latin typeface="Aharoni" panose="02010803020104030203" pitchFamily="2" charset="-79"/>
                <a:cs typeface="Aharoni" panose="02010803020104030203" pitchFamily="2" charset="-79"/>
              </a:rPr>
              <a:t>the  </a:t>
            </a:r>
            <a:r>
              <a:rPr lang="en-US" sz="2800" b="0" spc="-5" dirty="0">
                <a:latin typeface="Aharoni" panose="02010803020104030203" pitchFamily="2" charset="-79"/>
                <a:cs typeface="Aharoni" panose="02010803020104030203" pitchFamily="2" charset="-79"/>
              </a:rPr>
              <a:t>student </a:t>
            </a:r>
            <a:r>
              <a:rPr lang="en-US" sz="2800" b="0" dirty="0">
                <a:latin typeface="Aharoni" panose="02010803020104030203" pitchFamily="2" charset="-79"/>
                <a:cs typeface="Aharoni" panose="02010803020104030203" pitchFamily="2" charset="-79"/>
              </a:rPr>
              <a:t>has </a:t>
            </a:r>
            <a:r>
              <a:rPr lang="en-US" sz="2800" b="0" spc="-5" dirty="0">
                <a:latin typeface="Aharoni" panose="02010803020104030203" pitchFamily="2" charset="-79"/>
                <a:cs typeface="Aharoni" panose="02010803020104030203" pitchFamily="2" charset="-79"/>
              </a:rPr>
              <a:t>something  </a:t>
            </a:r>
            <a:r>
              <a:rPr lang="en-US" sz="2800" b="0" dirty="0">
                <a:latin typeface="Aharoni" panose="02010803020104030203" pitchFamily="2" charset="-79"/>
                <a:cs typeface="Aharoni" panose="02010803020104030203" pitchFamily="2" charset="-79"/>
              </a:rPr>
              <a:t>better </a:t>
            </a:r>
            <a:r>
              <a:rPr lang="en-US" sz="2800" b="0" spc="-5" dirty="0">
                <a:latin typeface="Aharoni" panose="02010803020104030203" pitchFamily="2" charset="-79"/>
                <a:cs typeface="Aharoni" panose="02010803020104030203" pitchFamily="2" charset="-79"/>
              </a:rPr>
              <a:t>to</a:t>
            </a:r>
            <a:r>
              <a:rPr lang="en-US" sz="2800" b="0" spc="-15" dirty="0">
                <a:latin typeface="Aharoni" panose="02010803020104030203" pitchFamily="2" charset="-79"/>
                <a:cs typeface="Aharoni" panose="02010803020104030203" pitchFamily="2" charset="-79"/>
              </a:rPr>
              <a:t> </a:t>
            </a:r>
            <a:r>
              <a:rPr lang="en-US" sz="2800" b="0" dirty="0">
                <a:latin typeface="Aharoni" panose="02010803020104030203" pitchFamily="2" charset="-79"/>
                <a:cs typeface="Aharoni" panose="02010803020104030203" pitchFamily="2" charset="-79"/>
              </a:rPr>
              <a:t>do</a:t>
            </a:r>
            <a:endParaRPr lang="en-US" sz="2800" dirty="0">
              <a:latin typeface="Aharoni" panose="02010803020104030203" pitchFamily="2" charset="-79"/>
              <a:cs typeface="Aharoni" panose="02010803020104030203" pitchFamily="2" charset="-79"/>
            </a:endParaRPr>
          </a:p>
          <a:p>
            <a:pPr marL="342900" marR="76200" indent="-304800" algn="just">
              <a:lnSpc>
                <a:spcPct val="150000"/>
              </a:lnSpc>
              <a:spcBef>
                <a:spcPts val="1200"/>
              </a:spcBef>
              <a:buFont typeface="Klaudia"/>
              <a:buChar char="•"/>
              <a:tabLst>
                <a:tab pos="342900" algn="l"/>
                <a:tab pos="1212215" algn="l"/>
                <a:tab pos="1749425" algn="l"/>
                <a:tab pos="2640965" algn="l"/>
                <a:tab pos="2953385" algn="l"/>
              </a:tabLst>
            </a:pPr>
            <a:r>
              <a:rPr lang="en-US" sz="2800" b="0" dirty="0">
                <a:latin typeface="Aharoni" panose="02010803020104030203" pitchFamily="2" charset="-79"/>
                <a:cs typeface="Aharoni" panose="02010803020104030203" pitchFamily="2" charset="-79"/>
              </a:rPr>
              <a:t>A study </a:t>
            </a:r>
            <a:r>
              <a:rPr lang="en-US" sz="2800" b="0" spc="-20" dirty="0">
                <a:latin typeface="Aharoni" panose="02010803020104030203" pitchFamily="2" charset="-79"/>
                <a:cs typeface="Aharoni" panose="02010803020104030203" pitchFamily="2" charset="-79"/>
              </a:rPr>
              <a:t>group </a:t>
            </a:r>
            <a:r>
              <a:rPr lang="en-US" sz="2800" b="0" spc="-5" dirty="0">
                <a:latin typeface="Aharoni" panose="02010803020104030203" pitchFamily="2" charset="-79"/>
                <a:cs typeface="Aharoni" panose="02010803020104030203" pitchFamily="2" charset="-79"/>
              </a:rPr>
              <a:t>consists of  </a:t>
            </a:r>
            <a:r>
              <a:rPr lang="en-US" sz="2800" b="0" dirty="0">
                <a:latin typeface="Aharoni" panose="02010803020104030203" pitchFamily="2" charset="-79"/>
                <a:cs typeface="Aharoni" panose="02010803020104030203" pitchFamily="2" charset="-79"/>
              </a:rPr>
              <a:t>two to	</a:t>
            </a:r>
            <a:r>
              <a:rPr lang="en-US" sz="2800" b="0" spc="-20" dirty="0">
                <a:latin typeface="Aharoni" panose="02010803020104030203" pitchFamily="2" charset="-79"/>
                <a:cs typeface="Aharoni" panose="02010803020104030203" pitchFamily="2" charset="-79"/>
              </a:rPr>
              <a:t>three</a:t>
            </a:r>
            <a:r>
              <a:rPr lang="en-US" spc="-20" dirty="0">
                <a:latin typeface="Aharoni" panose="02010803020104030203" pitchFamily="2" charset="-79"/>
                <a:cs typeface="Aharoni" panose="02010803020104030203" pitchFamily="2" charset="-79"/>
              </a:rPr>
              <a:t> </a:t>
            </a:r>
            <a:r>
              <a:rPr lang="en-US" sz="2800" b="0" spc="-5" dirty="0">
                <a:latin typeface="Aharoni" panose="02010803020104030203" pitchFamily="2" charset="-79"/>
                <a:cs typeface="Aharoni" panose="02010803020104030203" pitchFamily="2" charset="-79"/>
              </a:rPr>
              <a:t>students;</a:t>
            </a:r>
            <a:r>
              <a:rPr lang="en-US" sz="2800" b="0" spc="-55" dirty="0">
                <a:latin typeface="Aharoni" panose="02010803020104030203" pitchFamily="2" charset="-79"/>
                <a:cs typeface="Aharoni" panose="02010803020104030203" pitchFamily="2" charset="-79"/>
              </a:rPr>
              <a:t> </a:t>
            </a:r>
            <a:r>
              <a:rPr lang="en-US" sz="2800" b="0" spc="-15" dirty="0">
                <a:latin typeface="Aharoni" panose="02010803020104030203" pitchFamily="2" charset="-79"/>
                <a:cs typeface="Aharoni" panose="02010803020104030203" pitchFamily="2" charset="-79"/>
              </a:rPr>
              <a:t>after  </a:t>
            </a:r>
            <a:r>
              <a:rPr lang="en-US" sz="2800" b="0" spc="-5" dirty="0">
                <a:latin typeface="Aharoni" panose="02010803020104030203" pitchFamily="2" charset="-79"/>
                <a:cs typeface="Aharoni" panose="02010803020104030203" pitchFamily="2" charset="-79"/>
              </a:rPr>
              <a:t>submitting </a:t>
            </a:r>
            <a:r>
              <a:rPr lang="en-US" sz="2800" b="0" dirty="0">
                <a:latin typeface="Aharoni" panose="02010803020104030203" pitchFamily="2" charset="-79"/>
                <a:cs typeface="Aharoni" panose="02010803020104030203" pitchFamily="2" charset="-79"/>
              </a:rPr>
              <a:t>a </a:t>
            </a:r>
            <a:r>
              <a:rPr lang="en-US" sz="2800" b="0" spc="-5" dirty="0">
                <a:latin typeface="Aharoni" panose="02010803020104030203" pitchFamily="2" charset="-79"/>
                <a:cs typeface="Aharoni" panose="02010803020104030203" pitchFamily="2" charset="-79"/>
              </a:rPr>
              <a:t>solution it is  graded </a:t>
            </a:r>
            <a:r>
              <a:rPr lang="en-US" sz="2800" b="0" dirty="0">
                <a:latin typeface="Aharoni" panose="02010803020104030203" pitchFamily="2" charset="-79"/>
                <a:cs typeface="Aharoni" panose="02010803020104030203" pitchFamily="2" charset="-79"/>
              </a:rPr>
              <a:t>by a </a:t>
            </a:r>
            <a:r>
              <a:rPr lang="en-US" sz="2800" spc="-5" dirty="0">
                <a:latin typeface="Aharoni" panose="02010803020104030203" pitchFamily="2" charset="-79"/>
                <a:cs typeface="Aharoni" panose="02010803020104030203" pitchFamily="2" charset="-79"/>
              </a:rPr>
              <a:t>tutor who </a:t>
            </a:r>
            <a:r>
              <a:rPr lang="en-US" sz="2800" dirty="0">
                <a:latin typeface="Aharoni" panose="02010803020104030203" pitchFamily="2" charset="-79"/>
                <a:cs typeface="Aharoni" panose="02010803020104030203" pitchFamily="2" charset="-79"/>
              </a:rPr>
              <a:t>is </a:t>
            </a:r>
            <a:r>
              <a:rPr lang="en-US" sz="2800" spc="-5" dirty="0">
                <a:latin typeface="Aharoni" panose="02010803020104030203" pitchFamily="2" charset="-79"/>
                <a:cs typeface="Aharoni" panose="02010803020104030203" pitchFamily="2" charset="-79"/>
              </a:rPr>
              <a:t>also  </a:t>
            </a:r>
            <a:r>
              <a:rPr lang="en-US" sz="2800" dirty="0">
                <a:latin typeface="Aharoni" panose="02010803020104030203" pitchFamily="2" charset="-79"/>
                <a:cs typeface="Aharoni" panose="02010803020104030203" pitchFamily="2" charset="-79"/>
              </a:rPr>
              <a:t>a</a:t>
            </a:r>
            <a:r>
              <a:rPr lang="en-US" sz="2800" spc="-10" dirty="0">
                <a:latin typeface="Aharoni" panose="02010803020104030203" pitchFamily="2" charset="-79"/>
                <a:cs typeface="Aharoni" panose="02010803020104030203" pitchFamily="2" charset="-79"/>
              </a:rPr>
              <a:t> </a:t>
            </a:r>
            <a:r>
              <a:rPr lang="en-US" sz="2800" spc="-5" dirty="0">
                <a:latin typeface="Aharoni" panose="02010803020104030203" pitchFamily="2" charset="-79"/>
                <a:cs typeface="Aharoni" panose="02010803020104030203" pitchFamily="2" charset="-79"/>
              </a:rPr>
              <a:t>student</a:t>
            </a:r>
          </a:p>
          <a:p>
            <a:pPr marL="342900" marR="76200" indent="-304800" algn="just">
              <a:lnSpc>
                <a:spcPct val="150000"/>
              </a:lnSpc>
              <a:spcBef>
                <a:spcPts val="1200"/>
              </a:spcBef>
              <a:buFont typeface="Klaudia"/>
              <a:buChar char="•"/>
              <a:tabLst>
                <a:tab pos="342900" algn="l"/>
                <a:tab pos="1212215" algn="l"/>
                <a:tab pos="1749425" algn="l"/>
                <a:tab pos="2640965" algn="l"/>
                <a:tab pos="2953385" algn="l"/>
              </a:tabLst>
            </a:pPr>
            <a:r>
              <a:rPr lang="en-US" spc="-5" dirty="0">
                <a:solidFill>
                  <a:srgbClr val="FF0000"/>
                </a:solidFill>
                <a:latin typeface="Aharoni" panose="02010803020104030203" pitchFamily="2" charset="-79"/>
                <a:cs typeface="Aharoni" panose="02010803020104030203" pitchFamily="2" charset="-79"/>
              </a:rPr>
              <a:t>Note: </a:t>
            </a:r>
            <a:r>
              <a:rPr lang="en-US" sz="2600" b="1" spc="-5" dirty="0">
                <a:latin typeface="Aharoni" panose="02010803020104030203" pitchFamily="2" charset="-79"/>
                <a:cs typeface="Aharoni" panose="02010803020104030203" pitchFamily="2" charset="-79"/>
              </a:rPr>
              <a:t>The</a:t>
            </a:r>
            <a:r>
              <a:rPr lang="en-US" sz="2600" b="1" dirty="0">
                <a:latin typeface="DejaVu Sans Condensed"/>
                <a:cs typeface="DejaVu Sans Condensed"/>
              </a:rPr>
              <a:t> </a:t>
            </a:r>
            <a:r>
              <a:rPr lang="en-US" sz="2600" b="1" spc="-10" dirty="0">
                <a:latin typeface="DejaVu Sans Condensed"/>
                <a:cs typeface="DejaVu Sans Condensed"/>
              </a:rPr>
              <a:t>preliminary </a:t>
            </a:r>
            <a:r>
              <a:rPr lang="en-US" sz="2600" b="1" dirty="0">
                <a:latin typeface="DejaVu Sans Condensed"/>
                <a:cs typeface="DejaVu Sans Condensed"/>
              </a:rPr>
              <a:t>domain model</a:t>
            </a:r>
            <a:r>
              <a:rPr lang="en-US" sz="2600" b="1" spc="5" dirty="0">
                <a:latin typeface="DejaVu Sans Condensed"/>
                <a:cs typeface="DejaVu Sans Condensed"/>
              </a:rPr>
              <a:t> </a:t>
            </a:r>
            <a:r>
              <a:rPr lang="en-US" sz="2600" b="1" dirty="0">
                <a:latin typeface="DejaVu Sans Condensed"/>
                <a:cs typeface="DejaVu Sans Condensed"/>
              </a:rPr>
              <a:t>for a	</a:t>
            </a:r>
            <a:r>
              <a:rPr lang="en-US" sz="2600" b="1" spc="-5" dirty="0">
                <a:latin typeface="DejaVu Sans Condensed"/>
                <a:cs typeface="DejaVu Sans Condensed"/>
              </a:rPr>
              <a:t>course</a:t>
            </a:r>
            <a:r>
              <a:rPr lang="en-US" sz="2600" b="1" spc="-90" dirty="0">
                <a:latin typeface="DejaVu Sans Condensed"/>
                <a:cs typeface="DejaVu Sans Condensed"/>
              </a:rPr>
              <a:t> system Development Project will contain all classes and their associations.</a:t>
            </a:r>
            <a:endParaRPr lang="en-US" sz="2600" b="1" dirty="0">
              <a:latin typeface="Aharoni" panose="02010803020104030203" pitchFamily="2" charset="-79"/>
              <a:cs typeface="Aharoni" panose="02010803020104030203" pitchFamily="2" charset="-79"/>
            </a:endParaRPr>
          </a:p>
          <a:p>
            <a:pPr algn="just">
              <a:lnSpc>
                <a:spcPct val="150000"/>
              </a:lnSpc>
            </a:pPr>
            <a:endParaRPr lang="en-US"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98469293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476B0F-CB00-402C-A8B6-DD8DCE7B8CBB}"/>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BASIC CONSTRUCTORS</a:t>
            </a:r>
          </a:p>
        </p:txBody>
      </p:sp>
      <p:sp>
        <p:nvSpPr>
          <p:cNvPr id="3" name="Content Placeholder 2">
            <a:extLst>
              <a:ext uri="{FF2B5EF4-FFF2-40B4-BE49-F238E27FC236}">
                <a16:creationId xmlns:a16="http://schemas.microsoft.com/office/drawing/2014/main" id="{BF470EF4-4472-4C70-9383-A64F3AA2FD90}"/>
              </a:ext>
            </a:extLst>
          </p:cNvPr>
          <p:cNvSpPr>
            <a:spLocks noGrp="1"/>
          </p:cNvSpPr>
          <p:nvPr>
            <p:ph idx="1"/>
          </p:nvPr>
        </p:nvSpPr>
        <p:spPr>
          <a:xfrm>
            <a:off x="638175" y="1514475"/>
            <a:ext cx="10715625" cy="4662488"/>
          </a:xfrm>
        </p:spPr>
        <p:txBody>
          <a:bodyPr>
            <a:normAutofit/>
          </a:bodyPr>
          <a:lstStyle/>
          <a:p>
            <a:r>
              <a:rPr lang="en-US" sz="2400" dirty="0">
                <a:effectLst/>
                <a:latin typeface="Aharoni" panose="02010803020104030203" pitchFamily="2" charset="-79"/>
                <a:ea typeface="Times New Roman" panose="02020603050405020304" pitchFamily="18" charset="0"/>
                <a:cs typeface="Aharoni" panose="02010803020104030203" pitchFamily="2" charset="-79"/>
              </a:rPr>
              <a:t>A class is a description of a set of objects that share the same attributes, operations, relationships,</a:t>
            </a:r>
            <a:r>
              <a:rPr lang="en-US" sz="2400" spc="-2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and</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semantics. Graphically, a</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class</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is rendered as</a:t>
            </a:r>
            <a:r>
              <a:rPr lang="en-US" sz="2400" spc="1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rectangle.</a:t>
            </a:r>
          </a:p>
          <a:p>
            <a:r>
              <a:rPr lang="en-US" sz="2400" dirty="0">
                <a:effectLst/>
                <a:latin typeface="Aharoni" panose="02010803020104030203" pitchFamily="2" charset="-79"/>
                <a:ea typeface="Times New Roman" panose="02020603050405020304" pitchFamily="18" charset="0"/>
                <a:cs typeface="Aharoni" panose="02010803020104030203" pitchFamily="2" charset="-79"/>
              </a:rPr>
              <a:t>A name is a textual string.</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endParaRPr lang="en-US" sz="2400" spc="5" dirty="0">
              <a:latin typeface="Aharoni" panose="02010803020104030203" pitchFamily="2" charset="-79"/>
              <a:ea typeface="Times New Roman" panose="02020603050405020304" pitchFamily="18" charset="0"/>
              <a:cs typeface="Aharoni" panose="02010803020104030203" pitchFamily="2" charset="-79"/>
            </a:endParaRPr>
          </a:p>
          <a:p>
            <a:r>
              <a:rPr lang="en-US" sz="2400" dirty="0">
                <a:effectLst/>
                <a:latin typeface="Aharoni" panose="02010803020104030203" pitchFamily="2" charset="-79"/>
                <a:ea typeface="Times New Roman" panose="02020603050405020304" pitchFamily="18" charset="0"/>
                <a:cs typeface="Aharoni" panose="02010803020104030203" pitchFamily="2" charset="-79"/>
              </a:rPr>
              <a:t>An attribute is a named property of a class that describes a range of values that instances of the</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property may hold. </a:t>
            </a:r>
            <a:endParaRPr lang="en-US" sz="2400" spc="5" dirty="0">
              <a:effectLst/>
              <a:latin typeface="Aharoni" panose="02010803020104030203" pitchFamily="2" charset="-79"/>
              <a:ea typeface="Times New Roman" panose="02020603050405020304" pitchFamily="18" charset="0"/>
              <a:cs typeface="Aharoni" panose="02010803020104030203" pitchFamily="2" charset="-79"/>
            </a:endParaRPr>
          </a:p>
          <a:p>
            <a:r>
              <a:rPr lang="en-US" sz="2400" dirty="0">
                <a:effectLst/>
                <a:latin typeface="Aharoni" panose="02010803020104030203" pitchFamily="2" charset="-79"/>
                <a:ea typeface="Times New Roman" panose="02020603050405020304" pitchFamily="18" charset="0"/>
                <a:cs typeface="Aharoni" panose="02010803020104030203" pitchFamily="2" charset="-79"/>
              </a:rPr>
              <a:t>An operation is</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the implementation</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of a service</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that</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can be requested from</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any object</a:t>
            </a:r>
            <a:r>
              <a:rPr lang="en-US" sz="2400" spc="30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of the</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class to affect behavior. </a:t>
            </a:r>
            <a:endParaRPr lang="en-US" sz="2400" spc="5" dirty="0">
              <a:latin typeface="Aharoni" panose="02010803020104030203" pitchFamily="2" charset="-79"/>
              <a:ea typeface="Times New Roman" panose="02020603050405020304" pitchFamily="18" charset="0"/>
              <a:cs typeface="Aharoni" panose="02010803020104030203" pitchFamily="2" charset="-79"/>
            </a:endParaRPr>
          </a:p>
          <a:p>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p:txBody>
      </p:sp>
      <p:pic>
        <p:nvPicPr>
          <p:cNvPr id="4" name="image3.jpeg">
            <a:extLst>
              <a:ext uri="{FF2B5EF4-FFF2-40B4-BE49-F238E27FC236}">
                <a16:creationId xmlns:a16="http://schemas.microsoft.com/office/drawing/2014/main" id="{94D5CEF2-10AC-4261-A4EA-EFE83C1D59ED}"/>
              </a:ext>
            </a:extLst>
          </p:cNvPr>
          <p:cNvPicPr/>
          <p:nvPr/>
        </p:nvPicPr>
        <p:blipFill>
          <a:blip r:embed="rId2" cstate="print"/>
          <a:stretch>
            <a:fillRect/>
          </a:stretch>
        </p:blipFill>
        <p:spPr>
          <a:xfrm>
            <a:off x="3599497" y="4757737"/>
            <a:ext cx="1906905" cy="1171575"/>
          </a:xfrm>
          <a:prstGeom prst="rect">
            <a:avLst/>
          </a:prstGeom>
        </p:spPr>
      </p:pic>
    </p:spTree>
    <p:extLst>
      <p:ext uri="{BB962C8B-B14F-4D97-AF65-F5344CB8AC3E}">
        <p14:creationId xmlns:p14="http://schemas.microsoft.com/office/powerpoint/2010/main" val="105866027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6896B-792B-4E2D-AA08-C086F4C7F2DC}"/>
              </a:ext>
            </a:extLst>
          </p:cNvPr>
          <p:cNvSpPr>
            <a:spLocks noGrp="1"/>
          </p:cNvSpPr>
          <p:nvPr>
            <p:ph type="title"/>
          </p:nvPr>
        </p:nvSpPr>
        <p:spPr>
          <a:xfrm>
            <a:off x="838200" y="365126"/>
            <a:ext cx="10515600" cy="920750"/>
          </a:xfrm>
        </p:spPr>
        <p:txBody>
          <a:bodyPr>
            <a:normAutofit fontScale="90000"/>
          </a:bodyPr>
          <a:lstStyle/>
          <a:p>
            <a:br>
              <a:rPr lang="en-US" sz="4400" b="1" kern="0" dirty="0">
                <a:solidFill>
                  <a:srgbClr val="FF0000"/>
                </a:solidFill>
                <a:effectLst/>
                <a:latin typeface="Times New Roman" panose="02020603050405020304" pitchFamily="18" charset="0"/>
                <a:ea typeface="Times New Roman" panose="02020603050405020304" pitchFamily="18" charset="0"/>
              </a:rPr>
            </a:br>
            <a:r>
              <a:rPr lang="en-US" sz="4400" b="1" kern="0" dirty="0">
                <a:solidFill>
                  <a:srgbClr val="FF0000"/>
                </a:solidFill>
                <a:effectLst/>
                <a:latin typeface="Times New Roman" panose="02020603050405020304" pitchFamily="18" charset="0"/>
                <a:ea typeface="Times New Roman" panose="02020603050405020304" pitchFamily="18" charset="0"/>
              </a:rPr>
              <a:t>Organizing</a:t>
            </a:r>
            <a:r>
              <a:rPr lang="en-US" sz="4400" b="1" kern="0" spc="-10" dirty="0">
                <a:solidFill>
                  <a:srgbClr val="FF0000"/>
                </a:solidFill>
                <a:effectLst/>
                <a:latin typeface="Times New Roman" panose="02020603050405020304" pitchFamily="18" charset="0"/>
                <a:ea typeface="Times New Roman" panose="02020603050405020304" pitchFamily="18" charset="0"/>
              </a:rPr>
              <a:t> </a:t>
            </a:r>
            <a:r>
              <a:rPr lang="en-US" sz="4400" b="1" kern="0" dirty="0">
                <a:solidFill>
                  <a:srgbClr val="FF0000"/>
                </a:solidFill>
                <a:effectLst/>
                <a:latin typeface="Times New Roman" panose="02020603050405020304" pitchFamily="18" charset="0"/>
                <a:ea typeface="Times New Roman" panose="02020603050405020304" pitchFamily="18" charset="0"/>
              </a:rPr>
              <a:t>Attributes</a:t>
            </a:r>
            <a:r>
              <a:rPr lang="en-US" sz="4400" b="1" kern="0" spc="-5" dirty="0">
                <a:solidFill>
                  <a:srgbClr val="FF0000"/>
                </a:solidFill>
                <a:effectLst/>
                <a:latin typeface="Times New Roman" panose="02020603050405020304" pitchFamily="18" charset="0"/>
                <a:ea typeface="Times New Roman" panose="02020603050405020304" pitchFamily="18" charset="0"/>
              </a:rPr>
              <a:t> </a:t>
            </a:r>
            <a:r>
              <a:rPr lang="en-US" sz="4400" b="1" kern="0" dirty="0">
                <a:solidFill>
                  <a:srgbClr val="FF0000"/>
                </a:solidFill>
                <a:effectLst/>
                <a:latin typeface="Times New Roman" panose="02020603050405020304" pitchFamily="18" charset="0"/>
                <a:ea typeface="Times New Roman" panose="02020603050405020304" pitchFamily="18" charset="0"/>
              </a:rPr>
              <a:t>and</a:t>
            </a:r>
            <a:r>
              <a:rPr lang="en-US" sz="4400" b="1" kern="0" spc="-10" dirty="0">
                <a:solidFill>
                  <a:srgbClr val="FF0000"/>
                </a:solidFill>
                <a:effectLst/>
                <a:latin typeface="Times New Roman" panose="02020603050405020304" pitchFamily="18" charset="0"/>
                <a:ea typeface="Times New Roman" panose="02020603050405020304" pitchFamily="18" charset="0"/>
              </a:rPr>
              <a:t> </a:t>
            </a:r>
            <a:r>
              <a:rPr lang="en-US" sz="4400" b="1" kern="0" dirty="0">
                <a:solidFill>
                  <a:srgbClr val="FF0000"/>
                </a:solidFill>
                <a:effectLst/>
                <a:latin typeface="Times New Roman" panose="02020603050405020304" pitchFamily="18" charset="0"/>
                <a:ea typeface="Times New Roman" panose="02020603050405020304" pitchFamily="18" charset="0"/>
              </a:rPr>
              <a:t>Operations</a:t>
            </a:r>
            <a:br>
              <a:rPr lang="en-US" sz="4400" dirty="0">
                <a:solidFill>
                  <a:srgbClr val="FF0000"/>
                </a:solidFill>
                <a:effectLst/>
                <a:latin typeface="Times New Roman" panose="02020603050405020304" pitchFamily="18" charset="0"/>
                <a:ea typeface="Times New Roman" panose="02020603050405020304" pitchFamily="18" charset="0"/>
              </a:rPr>
            </a:br>
            <a:endParaRPr lang="en-US" dirty="0">
              <a:solidFill>
                <a:srgbClr val="FF0000"/>
              </a:solidFill>
            </a:endParaRPr>
          </a:p>
        </p:txBody>
      </p:sp>
      <p:sp>
        <p:nvSpPr>
          <p:cNvPr id="3" name="Content Placeholder 2">
            <a:extLst>
              <a:ext uri="{FF2B5EF4-FFF2-40B4-BE49-F238E27FC236}">
                <a16:creationId xmlns:a16="http://schemas.microsoft.com/office/drawing/2014/main" id="{8C1BEF5E-9D03-4540-B0D7-4BA72B549DCE}"/>
              </a:ext>
            </a:extLst>
          </p:cNvPr>
          <p:cNvSpPr>
            <a:spLocks noGrp="1"/>
          </p:cNvSpPr>
          <p:nvPr>
            <p:ph idx="1"/>
          </p:nvPr>
        </p:nvSpPr>
        <p:spPr>
          <a:xfrm>
            <a:off x="628650" y="1358900"/>
            <a:ext cx="10515600" cy="4832350"/>
          </a:xfrm>
        </p:spPr>
        <p:txBody>
          <a:bodyPr>
            <a:normAutofit/>
          </a:bodyPr>
          <a:lstStyle/>
          <a:p>
            <a:pPr>
              <a:lnSpc>
                <a:spcPct val="150000"/>
              </a:lnSpc>
            </a:pPr>
            <a:r>
              <a:rPr lang="en-US" sz="2000" dirty="0">
                <a:effectLst/>
                <a:latin typeface="Aharoni" panose="02010803020104030203" pitchFamily="2" charset="-79"/>
                <a:ea typeface="Times New Roman" panose="02020603050405020304" pitchFamily="18" charset="0"/>
                <a:cs typeface="Aharoni" panose="02010803020104030203" pitchFamily="2" charset="-79"/>
              </a:rPr>
              <a:t>When drawing a class,</a:t>
            </a:r>
            <a:r>
              <a:rPr lang="en-US" sz="20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you don't have to show</a:t>
            </a:r>
            <a:r>
              <a:rPr lang="en-US" sz="20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every attribute and every operation at once.</a:t>
            </a:r>
          </a:p>
          <a:p>
            <a:pPr>
              <a:lnSpc>
                <a:spcPct val="150000"/>
              </a:lnSpc>
            </a:pPr>
            <a:r>
              <a:rPr lang="en-US" sz="2000" dirty="0">
                <a:effectLst/>
                <a:latin typeface="Aharoni" panose="02010803020104030203" pitchFamily="2" charset="-79"/>
                <a:ea typeface="Times New Roman" panose="02020603050405020304" pitchFamily="18" charset="0"/>
                <a:cs typeface="Aharoni" panose="02010803020104030203" pitchFamily="2" charset="-79"/>
              </a:rPr>
              <a:t>In</a:t>
            </a:r>
            <a:r>
              <a:rPr lang="en-US" sz="20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fact, in most cases, you can't (there are too many of them to put in one figure).</a:t>
            </a:r>
          </a:p>
          <a:p>
            <a:pPr>
              <a:lnSpc>
                <a:spcPct val="150000"/>
              </a:lnSpc>
            </a:pPr>
            <a:r>
              <a:rPr lang="en-US" sz="2000" dirty="0">
                <a:effectLst/>
                <a:latin typeface="Aharoni" panose="02010803020104030203" pitchFamily="2" charset="-79"/>
                <a:ea typeface="Times New Roman" panose="02020603050405020304" pitchFamily="18" charset="0"/>
                <a:cs typeface="Aharoni" panose="02010803020104030203" pitchFamily="2" charset="-79"/>
              </a:rPr>
              <a:t>You</a:t>
            </a:r>
            <a:r>
              <a:rPr lang="en-US" sz="2000" spc="8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can</a:t>
            </a:r>
            <a:r>
              <a:rPr lang="en-US" sz="2000" spc="8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indicate</a:t>
            </a:r>
            <a:r>
              <a:rPr lang="en-US" sz="2000" spc="8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that</a:t>
            </a:r>
            <a:r>
              <a:rPr lang="en-US" sz="2000" spc="90"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there</a:t>
            </a:r>
            <a:r>
              <a:rPr lang="en-US" sz="2000" spc="12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are</a:t>
            </a:r>
            <a:r>
              <a:rPr lang="en-US" sz="2000" spc="80"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more</a:t>
            </a:r>
            <a:r>
              <a:rPr lang="en-US" sz="2000" spc="9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attributes</a:t>
            </a:r>
            <a:r>
              <a:rPr lang="en-US" sz="2000" spc="90"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or</a:t>
            </a:r>
            <a:r>
              <a:rPr lang="en-US" sz="2000" spc="-28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properties</a:t>
            </a:r>
            <a:r>
              <a:rPr lang="en-US" sz="20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than shown by</a:t>
            </a:r>
            <a:r>
              <a:rPr lang="en-US" sz="2000" spc="-1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ending each list with an</a:t>
            </a:r>
            <a:r>
              <a:rPr lang="en-US" sz="20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000" dirty="0">
                <a:effectLst/>
                <a:latin typeface="Aharoni" panose="02010803020104030203" pitchFamily="2" charset="-79"/>
                <a:ea typeface="Times New Roman" panose="02020603050405020304" pitchFamily="18" charset="0"/>
                <a:cs typeface="Aharoni" panose="02010803020104030203" pitchFamily="2" charset="-79"/>
              </a:rPr>
              <a:t>ellipsis ("...").</a:t>
            </a:r>
          </a:p>
          <a:p>
            <a:pPr>
              <a:lnSpc>
                <a:spcPct val="150000"/>
              </a:lnSpc>
            </a:pPr>
            <a:endParaRPr lang="en-US" sz="2000" dirty="0">
              <a:latin typeface="Aharoni" panose="02010803020104030203" pitchFamily="2" charset="-79"/>
              <a:cs typeface="Aharoni" panose="02010803020104030203" pitchFamily="2" charset="-79"/>
            </a:endParaRPr>
          </a:p>
        </p:txBody>
      </p:sp>
      <p:pic>
        <p:nvPicPr>
          <p:cNvPr id="7" name="image5.jpeg">
            <a:extLst>
              <a:ext uri="{FF2B5EF4-FFF2-40B4-BE49-F238E27FC236}">
                <a16:creationId xmlns:a16="http://schemas.microsoft.com/office/drawing/2014/main" id="{7FB374DC-D903-4740-8693-D2A133D1185C}"/>
              </a:ext>
            </a:extLst>
          </p:cNvPr>
          <p:cNvPicPr/>
          <p:nvPr/>
        </p:nvPicPr>
        <p:blipFill>
          <a:blip r:embed="rId2" cstate="print"/>
          <a:stretch>
            <a:fillRect/>
          </a:stretch>
        </p:blipFill>
        <p:spPr>
          <a:xfrm>
            <a:off x="5035232" y="3775075"/>
            <a:ext cx="2864485" cy="2257425"/>
          </a:xfrm>
          <a:prstGeom prst="rect">
            <a:avLst/>
          </a:prstGeom>
        </p:spPr>
      </p:pic>
    </p:spTree>
    <p:extLst>
      <p:ext uri="{BB962C8B-B14F-4D97-AF65-F5344CB8AC3E}">
        <p14:creationId xmlns:p14="http://schemas.microsoft.com/office/powerpoint/2010/main" val="132383716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1615A-3B20-40F4-B836-6718424B80C5}"/>
              </a:ext>
            </a:extLst>
          </p:cNvPr>
          <p:cNvSpPr>
            <a:spLocks noGrp="1"/>
          </p:cNvSpPr>
          <p:nvPr>
            <p:ph type="title"/>
          </p:nvPr>
        </p:nvSpPr>
        <p:spPr>
          <a:xfrm>
            <a:off x="838200" y="365126"/>
            <a:ext cx="10515600" cy="787400"/>
          </a:xfrm>
        </p:spPr>
        <p:txBody>
          <a:bodyPr>
            <a:normAutofit/>
          </a:bodyPr>
          <a:lstStyle/>
          <a:p>
            <a:r>
              <a:rPr lang="en-US" sz="4000" b="1" dirty="0">
                <a:solidFill>
                  <a:srgbClr val="FF0000"/>
                </a:solidFill>
                <a:latin typeface="Aharoni" panose="02010803020104030203" pitchFamily="2" charset="-79"/>
                <a:cs typeface="Aharoni" panose="02010803020104030203" pitchFamily="2" charset="-79"/>
              </a:rPr>
              <a:t>RELATIONSHIPS </a:t>
            </a:r>
          </a:p>
        </p:txBody>
      </p:sp>
      <p:sp>
        <p:nvSpPr>
          <p:cNvPr id="3" name="Content Placeholder 2">
            <a:extLst>
              <a:ext uri="{FF2B5EF4-FFF2-40B4-BE49-F238E27FC236}">
                <a16:creationId xmlns:a16="http://schemas.microsoft.com/office/drawing/2014/main" id="{CA02A65D-E9D7-4003-911B-51EF19BFCBB7}"/>
              </a:ext>
            </a:extLst>
          </p:cNvPr>
          <p:cNvSpPr>
            <a:spLocks noGrp="1"/>
          </p:cNvSpPr>
          <p:nvPr>
            <p:ph idx="1"/>
          </p:nvPr>
        </p:nvSpPr>
        <p:spPr>
          <a:xfrm>
            <a:off x="769301" y="1149349"/>
            <a:ext cx="10515600" cy="5343525"/>
          </a:xfrm>
        </p:spPr>
        <p:txBody>
          <a:bodyPr>
            <a:normAutofit/>
          </a:bodyPr>
          <a:lstStyle/>
          <a:p>
            <a:pPr algn="just"/>
            <a:r>
              <a:rPr lang="en-US" sz="2400" dirty="0">
                <a:effectLst/>
                <a:latin typeface="Times New Roman" panose="02020603050405020304" pitchFamily="18" charset="0"/>
                <a:ea typeface="Times New Roman" panose="02020603050405020304" pitchFamily="18" charset="0"/>
              </a:rPr>
              <a:t>A relationship</a:t>
            </a:r>
            <a:r>
              <a:rPr lang="en-US" sz="2400" spc="5" dirty="0">
                <a:solidFill>
                  <a:srgbClr val="0000FF"/>
                </a:solidFill>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connection</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among</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things.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object-oriented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modeling,</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three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most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important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relationships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dependencies,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generalizations,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associations.</a:t>
            </a:r>
          </a:p>
          <a:p>
            <a:pPr algn="just"/>
            <a:r>
              <a:rPr lang="en-US" sz="2400" dirty="0">
                <a:effectLst/>
                <a:latin typeface="Times New Roman" panose="02020603050405020304" pitchFamily="18" charset="0"/>
                <a:ea typeface="Times New Roman" panose="02020603050405020304" pitchFamily="18" charset="0"/>
              </a:rPr>
              <a:t>A dependency is a relationship that states that one thing (for example, class Window) uses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information and services of another thing (for example, class Event), but not necessarily 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reverse. </a:t>
            </a:r>
          </a:p>
          <a:p>
            <a:pPr algn="just"/>
            <a:r>
              <a:rPr lang="en-US" sz="2400" dirty="0">
                <a:effectLst/>
                <a:latin typeface="Times New Roman" panose="02020603050405020304" pitchFamily="18" charset="0"/>
                <a:ea typeface="Times New Roman" panose="02020603050405020304" pitchFamily="18" charset="0"/>
              </a:rPr>
              <a:t>A</a:t>
            </a:r>
            <a:r>
              <a:rPr lang="en-US" sz="2400" spc="240" dirty="0">
                <a:effectLst/>
                <a:latin typeface="Times New Roman" panose="02020603050405020304" pitchFamily="18" charset="0"/>
                <a:ea typeface="Times New Roman" panose="02020603050405020304" pitchFamily="18" charset="0"/>
              </a:rPr>
              <a:t> generalization is</a:t>
            </a:r>
            <a:r>
              <a:rPr lang="en-US" sz="2400" spc="2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relationship</a:t>
            </a:r>
            <a:r>
              <a:rPr lang="en-US" sz="2400" spc="2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between</a:t>
            </a:r>
            <a:r>
              <a:rPr lang="en-US" sz="2400" spc="2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general</a:t>
            </a:r>
            <a:r>
              <a:rPr lang="en-US" sz="2400" spc="25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kind</a:t>
            </a:r>
            <a:r>
              <a:rPr lang="en-US" sz="2400" spc="2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2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thing</a:t>
            </a:r>
            <a:r>
              <a:rPr lang="en-US" sz="2400" spc="2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(called</a:t>
            </a:r>
            <a:r>
              <a:rPr lang="en-US" sz="2400" spc="2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2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superclass</a:t>
            </a:r>
            <a:r>
              <a:rPr lang="en-US" sz="2400" spc="24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or</a:t>
            </a:r>
            <a:r>
              <a:rPr lang="en-US" sz="2400" spc="-28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parent)</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more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specific</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kind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of</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thing</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(called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subclass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or</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child).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"is-a-kind-of" relationship</a:t>
            </a:r>
            <a:endParaRPr lang="en-US" sz="2400" dirty="0"/>
          </a:p>
        </p:txBody>
      </p:sp>
      <p:pic>
        <p:nvPicPr>
          <p:cNvPr id="4" name="image12.jpeg">
            <a:extLst>
              <a:ext uri="{FF2B5EF4-FFF2-40B4-BE49-F238E27FC236}">
                <a16:creationId xmlns:a16="http://schemas.microsoft.com/office/drawing/2014/main" id="{2B517C3C-2679-41A7-9676-BD352A8F050C}"/>
              </a:ext>
            </a:extLst>
          </p:cNvPr>
          <p:cNvPicPr/>
          <p:nvPr/>
        </p:nvPicPr>
        <p:blipFill>
          <a:blip r:embed="rId2" cstate="print"/>
          <a:stretch>
            <a:fillRect/>
          </a:stretch>
        </p:blipFill>
        <p:spPr>
          <a:xfrm>
            <a:off x="4081778" y="4572000"/>
            <a:ext cx="3890645" cy="1809750"/>
          </a:xfrm>
          <a:prstGeom prst="rect">
            <a:avLst/>
          </a:prstGeom>
        </p:spPr>
      </p:pic>
    </p:spTree>
    <p:extLst>
      <p:ext uri="{BB962C8B-B14F-4D97-AF65-F5344CB8AC3E}">
        <p14:creationId xmlns:p14="http://schemas.microsoft.com/office/powerpoint/2010/main" val="173783656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8C892FBC-CA8D-4645-94AC-ED68FC1DBAEB}"/>
              </a:ext>
            </a:extLst>
          </p:cNvPr>
          <p:cNvSpPr>
            <a:spLocks noGrp="1"/>
          </p:cNvSpPr>
          <p:nvPr>
            <p:ph idx="1"/>
          </p:nvPr>
        </p:nvSpPr>
        <p:spPr>
          <a:xfrm>
            <a:off x="838200" y="606425"/>
            <a:ext cx="10515600" cy="4351338"/>
          </a:xfrm>
        </p:spPr>
        <p:txBody>
          <a:bodyPr>
            <a:normAutofit/>
          </a:bodyPr>
          <a:lstStyle/>
          <a:p>
            <a:pPr algn="just"/>
            <a:r>
              <a:rPr lang="en-US" sz="2400" dirty="0">
                <a:effectLst/>
                <a:latin typeface="Aharoni" panose="02010803020104030203" pitchFamily="2" charset="-79"/>
                <a:ea typeface="Times New Roman" panose="02020603050405020304" pitchFamily="18" charset="0"/>
                <a:cs typeface="Aharoni" panose="02010803020104030203" pitchFamily="2" charset="-79"/>
              </a:rPr>
              <a:t>An association is a structural relationship that specifies that objects of one thing are connected to</a:t>
            </a:r>
            <a:r>
              <a:rPr lang="en-US" sz="2400" spc="-2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objects of another. Given an association connecting two classes, you can relate objects of one</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class</a:t>
            </a:r>
            <a:r>
              <a:rPr lang="en-US" sz="2400" spc="4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to</a:t>
            </a:r>
            <a:r>
              <a:rPr lang="en-US" sz="2400" spc="5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objects</a:t>
            </a:r>
            <a:r>
              <a:rPr lang="en-US" sz="2400" spc="5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of</a:t>
            </a:r>
            <a:r>
              <a:rPr lang="en-US" sz="2400" spc="5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the</a:t>
            </a:r>
            <a:r>
              <a:rPr lang="en-US" sz="2400" spc="5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other</a:t>
            </a:r>
            <a:r>
              <a:rPr lang="en-US" sz="2400" spc="5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class.</a:t>
            </a:r>
            <a:r>
              <a:rPr lang="en-US" sz="2400" spc="70" dirty="0">
                <a:effectLst/>
                <a:latin typeface="Aharoni" panose="02010803020104030203" pitchFamily="2" charset="-79"/>
                <a:ea typeface="Times New Roman" panose="02020603050405020304" pitchFamily="18" charset="0"/>
                <a:cs typeface="Aharoni" panose="02010803020104030203" pitchFamily="2" charset="-79"/>
              </a:rPr>
              <a:t> </a:t>
            </a:r>
          </a:p>
          <a:p>
            <a:pPr algn="just"/>
            <a:r>
              <a:rPr lang="en-US" sz="2400" dirty="0">
                <a:effectLst/>
                <a:latin typeface="Aharoni" panose="02010803020104030203" pitchFamily="2" charset="-79"/>
                <a:ea typeface="Times New Roman" panose="02020603050405020304" pitchFamily="18" charset="0"/>
                <a:cs typeface="Aharoni" panose="02010803020104030203" pitchFamily="2" charset="-79"/>
              </a:rPr>
              <a:t>Although</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it's</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not</a:t>
            </a:r>
            <a:r>
              <a:rPr lang="en-US" sz="24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as</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common,</a:t>
            </a:r>
            <a:r>
              <a:rPr lang="en-US" sz="2400" spc="19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you</a:t>
            </a:r>
            <a:r>
              <a:rPr lang="en-US" sz="24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can</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have</a:t>
            </a:r>
            <a:r>
              <a:rPr lang="en-US" sz="2400" spc="17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associations</a:t>
            </a:r>
            <a:r>
              <a:rPr lang="en-US" sz="24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that</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connect</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more</a:t>
            </a:r>
            <a:r>
              <a:rPr lang="en-US" sz="2400" spc="17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than</a:t>
            </a:r>
            <a:r>
              <a:rPr lang="en-US" sz="2400" spc="17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two</a:t>
            </a:r>
            <a:r>
              <a:rPr lang="en-US" sz="24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classes;</a:t>
            </a:r>
            <a:r>
              <a:rPr lang="en-US" sz="2400" spc="-28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these</a:t>
            </a:r>
            <a:r>
              <a:rPr lang="en-US" sz="2400" spc="-1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are</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called n-</a:t>
            </a:r>
            <a:r>
              <a:rPr lang="en-US" sz="2400" dirty="0" err="1">
                <a:effectLst/>
                <a:latin typeface="Aharoni" panose="02010803020104030203" pitchFamily="2" charset="-79"/>
                <a:ea typeface="Times New Roman" panose="02020603050405020304" pitchFamily="18" charset="0"/>
                <a:cs typeface="Aharoni" panose="02010803020104030203" pitchFamily="2" charset="-79"/>
              </a:rPr>
              <a:t>ary</a:t>
            </a:r>
            <a:r>
              <a:rPr lang="en-US" sz="2400" dirty="0">
                <a:effectLst/>
                <a:latin typeface="Aharoni" panose="02010803020104030203" pitchFamily="2" charset="-79"/>
                <a:ea typeface="Times New Roman" panose="02020603050405020304" pitchFamily="18" charset="0"/>
                <a:cs typeface="Aharoni" panose="02010803020104030203" pitchFamily="2" charset="-79"/>
              </a:rPr>
              <a:t> association </a:t>
            </a:r>
          </a:p>
          <a:p>
            <a:pPr algn="just"/>
            <a:r>
              <a:rPr lang="en-US" sz="2400" dirty="0">
                <a:latin typeface="Aharoni" panose="02010803020104030203" pitchFamily="2" charset="-79"/>
                <a:ea typeface="Times New Roman" panose="02020603050405020304" pitchFamily="18" charset="0"/>
                <a:cs typeface="Aharoni" panose="02010803020104030203" pitchFamily="2" charset="-79"/>
              </a:rPr>
              <a:t>T</a:t>
            </a:r>
            <a:r>
              <a:rPr lang="en-US" sz="2400" dirty="0">
                <a:effectLst/>
                <a:latin typeface="Aharoni" panose="02010803020104030203" pitchFamily="2" charset="-79"/>
                <a:ea typeface="Times New Roman" panose="02020603050405020304" pitchFamily="18" charset="0"/>
                <a:cs typeface="Aharoni" panose="02010803020104030203" pitchFamily="2" charset="-79"/>
              </a:rPr>
              <a:t>here</a:t>
            </a:r>
            <a:r>
              <a:rPr lang="en-US" sz="2400" spc="-1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are</a:t>
            </a:r>
            <a:r>
              <a:rPr lang="en-US" sz="2400" spc="-1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four adornments that apply</a:t>
            </a:r>
            <a:r>
              <a:rPr lang="en-US" sz="2400" spc="-10"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to associations.</a:t>
            </a:r>
          </a:p>
        </p:txBody>
      </p:sp>
    </p:spTree>
    <p:extLst>
      <p:ext uri="{BB962C8B-B14F-4D97-AF65-F5344CB8AC3E}">
        <p14:creationId xmlns:p14="http://schemas.microsoft.com/office/powerpoint/2010/main" val="427671282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14.jpeg">
            <a:extLst>
              <a:ext uri="{FF2B5EF4-FFF2-40B4-BE49-F238E27FC236}">
                <a16:creationId xmlns:a16="http://schemas.microsoft.com/office/drawing/2014/main" id="{11640F42-0DF2-4E8B-B586-D13D007658D4}"/>
              </a:ext>
            </a:extLst>
          </p:cNvPr>
          <p:cNvPicPr>
            <a:picLocks noGrp="1"/>
          </p:cNvPicPr>
          <p:nvPr>
            <p:ph idx="1"/>
          </p:nvPr>
        </p:nvPicPr>
        <p:blipFill>
          <a:blip r:embed="rId2" cstate="print"/>
          <a:stretch>
            <a:fillRect/>
          </a:stretch>
        </p:blipFill>
        <p:spPr>
          <a:xfrm>
            <a:off x="6996112" y="2599789"/>
            <a:ext cx="4057650" cy="2077244"/>
          </a:xfrm>
          <a:prstGeom prst="rect">
            <a:avLst/>
          </a:prstGeom>
        </p:spPr>
      </p:pic>
      <p:sp>
        <p:nvSpPr>
          <p:cNvPr id="6" name="TextBox 5">
            <a:extLst>
              <a:ext uri="{FF2B5EF4-FFF2-40B4-BE49-F238E27FC236}">
                <a16:creationId xmlns:a16="http://schemas.microsoft.com/office/drawing/2014/main" id="{021719AD-3C24-4D4C-9F1F-4D7339192735}"/>
              </a:ext>
            </a:extLst>
          </p:cNvPr>
          <p:cNvSpPr txBox="1"/>
          <p:nvPr/>
        </p:nvSpPr>
        <p:spPr>
          <a:xfrm>
            <a:off x="381001" y="476250"/>
            <a:ext cx="5195888" cy="5909310"/>
          </a:xfrm>
          <a:prstGeom prst="rect">
            <a:avLst/>
          </a:prstGeom>
          <a:noFill/>
        </p:spPr>
        <p:txBody>
          <a:bodyPr wrap="square">
            <a:spAutoFit/>
          </a:bodyPr>
          <a:lstStyle/>
          <a:p>
            <a:pPr>
              <a:lnSpc>
                <a:spcPct val="150000"/>
              </a:lnSpc>
            </a:pPr>
            <a:r>
              <a:rPr lang="en-US" sz="2400" b="1" dirty="0">
                <a:effectLst/>
                <a:latin typeface="Times New Roman" panose="02020603050405020304" pitchFamily="18" charset="0"/>
                <a:ea typeface="Times New Roman" panose="02020603050405020304" pitchFamily="18" charset="0"/>
              </a:rPr>
              <a:t>NAME: </a:t>
            </a:r>
            <a:r>
              <a:rPr lang="en-US" sz="2400" dirty="0">
                <a:effectLst/>
                <a:latin typeface="Times New Roman" panose="02020603050405020304" pitchFamily="18" charset="0"/>
                <a:ea typeface="Times New Roman" panose="02020603050405020304" pitchFamily="18" charset="0"/>
              </a:rPr>
              <a:t>An association can have a name, and you use that name to describe the nature of the relationship.</a:t>
            </a:r>
            <a:r>
              <a:rPr lang="en-US" sz="2400" spc="-28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So that there is no ambiguity about its meaning, you can</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give a direction to the name by</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providing</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direction</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triangle that points</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 the</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direction</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you intend</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to read</a:t>
            </a:r>
            <a:r>
              <a:rPr lang="en-US" sz="2400" spc="1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name.</a:t>
            </a:r>
          </a:p>
          <a:p>
            <a:pPr>
              <a:lnSpc>
                <a:spcPct val="150000"/>
              </a:lnSpc>
            </a:pPr>
            <a:endParaRPr lang="en-US" sz="2400" dirty="0">
              <a:latin typeface="Times New Roman" panose="02020603050405020304" pitchFamily="18" charset="0"/>
            </a:endParaRPr>
          </a:p>
          <a:p>
            <a:pPr>
              <a:lnSpc>
                <a:spcPct val="150000"/>
              </a:lnSpc>
            </a:pPr>
            <a:endParaRPr lang="en-US" sz="2400" dirty="0">
              <a:latin typeface="Times New Roman" panose="02020603050405020304" pitchFamily="18" charset="0"/>
            </a:endParaRPr>
          </a:p>
          <a:p>
            <a:endParaRPr lang="en-US" dirty="0"/>
          </a:p>
        </p:txBody>
      </p:sp>
    </p:spTree>
    <p:extLst>
      <p:ext uri="{BB962C8B-B14F-4D97-AF65-F5344CB8AC3E}">
        <p14:creationId xmlns:p14="http://schemas.microsoft.com/office/powerpoint/2010/main" val="320786476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54A693B1-18AE-41B4-9F48-D7334DCB4FDA}"/>
              </a:ext>
            </a:extLst>
          </p:cNvPr>
          <p:cNvSpPr>
            <a:spLocks noGrp="1"/>
          </p:cNvSpPr>
          <p:nvPr>
            <p:ph idx="1"/>
          </p:nvPr>
        </p:nvSpPr>
        <p:spPr>
          <a:xfrm>
            <a:off x="800100" y="742950"/>
            <a:ext cx="10553700" cy="5434013"/>
          </a:xfrm>
        </p:spPr>
        <p:txBody>
          <a:bodyPr>
            <a:normAutofit/>
          </a:bodyPr>
          <a:lstStyle/>
          <a:p>
            <a:pPr>
              <a:lnSpc>
                <a:spcPct val="150000"/>
              </a:lnSpc>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rPr>
              <a:t>ROLE: When</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class</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participates</a:t>
            </a:r>
            <a:r>
              <a:rPr lang="en-US" sz="2400" spc="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an</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association,</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it</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has</a:t>
            </a:r>
            <a:r>
              <a:rPr lang="en-US" sz="2400" spc="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a</a:t>
            </a:r>
            <a:r>
              <a:rPr lang="en-US" sz="2400" spc="2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specific</a:t>
            </a:r>
            <a:r>
              <a:rPr lang="en-US" sz="2400" spc="3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role</a:t>
            </a:r>
            <a:r>
              <a:rPr lang="en-US" sz="2400" spc="2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that</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it</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plays</a:t>
            </a:r>
            <a:r>
              <a:rPr lang="en-US" sz="2400" spc="4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in</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that</a:t>
            </a:r>
            <a:r>
              <a:rPr lang="en-US" sz="2400" spc="30"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relationship</a:t>
            </a:r>
          </a:p>
          <a:p>
            <a:pPr marL="0" indent="0">
              <a:lnSpc>
                <a:spcPct val="150000"/>
              </a:lnSpc>
              <a:buNone/>
            </a:pPr>
            <a:endParaRPr lang="en-US" sz="2400" dirty="0">
              <a:effectLst/>
              <a:latin typeface="Times New Roman" panose="02020603050405020304" pitchFamily="18" charset="0"/>
              <a:ea typeface="Times New Roman" panose="02020603050405020304" pitchFamily="18" charset="0"/>
            </a:endParaRPr>
          </a:p>
          <a:p>
            <a:pPr>
              <a:lnSpc>
                <a:spcPct val="150000"/>
              </a:lnSpc>
              <a:buFont typeface="Wingdings" panose="05000000000000000000" pitchFamily="2" charset="2"/>
              <a:buChar char="Ø"/>
            </a:pPr>
            <a:r>
              <a:rPr lang="en-US" sz="2400" dirty="0">
                <a:effectLst/>
                <a:latin typeface="Times New Roman" panose="02020603050405020304" pitchFamily="18" charset="0"/>
                <a:ea typeface="Times New Roman" panose="02020603050405020304" pitchFamily="18" charset="0"/>
              </a:rPr>
              <a:t>MULITIPLICITY: An association represents a structural relationship among objects. The number of objects must be in the given range. You can show a multiplicity of exactly one</a:t>
            </a:r>
            <a:r>
              <a:rPr lang="en-US" sz="2400" spc="5" dirty="0">
                <a:effectLst/>
                <a:latin typeface="Times New Roman" panose="02020603050405020304" pitchFamily="18" charset="0"/>
                <a:ea typeface="Times New Roman" panose="02020603050405020304" pitchFamily="18" charset="0"/>
              </a:rPr>
              <a:t> </a:t>
            </a:r>
            <a:r>
              <a:rPr lang="en-US" sz="2400" dirty="0">
                <a:effectLst/>
                <a:latin typeface="Times New Roman" panose="02020603050405020304" pitchFamily="18" charset="0"/>
                <a:ea typeface="Times New Roman" panose="02020603050405020304" pitchFamily="18" charset="0"/>
              </a:rPr>
              <a:t>(1), zero or one (0..1), many (0..*), or one or more (1..*).</a:t>
            </a:r>
          </a:p>
          <a:p>
            <a:pPr marL="0" indent="0">
              <a:lnSpc>
                <a:spcPct val="150000"/>
              </a:lnSpc>
              <a:buNone/>
            </a:pPr>
            <a:endParaRPr lang="en-US" sz="2400" dirty="0"/>
          </a:p>
        </p:txBody>
      </p:sp>
      <p:pic>
        <p:nvPicPr>
          <p:cNvPr id="4" name="image15.jpeg">
            <a:extLst>
              <a:ext uri="{FF2B5EF4-FFF2-40B4-BE49-F238E27FC236}">
                <a16:creationId xmlns:a16="http://schemas.microsoft.com/office/drawing/2014/main" id="{C942994D-ADA9-4D5C-8A4B-02AA48AF9845}"/>
              </a:ext>
            </a:extLst>
          </p:cNvPr>
          <p:cNvPicPr/>
          <p:nvPr/>
        </p:nvPicPr>
        <p:blipFill>
          <a:blip r:embed="rId2" cstate="print"/>
          <a:stretch>
            <a:fillRect/>
          </a:stretch>
        </p:blipFill>
        <p:spPr>
          <a:xfrm>
            <a:off x="4418965" y="1545431"/>
            <a:ext cx="3315970" cy="1038225"/>
          </a:xfrm>
          <a:prstGeom prst="rect">
            <a:avLst/>
          </a:prstGeom>
        </p:spPr>
      </p:pic>
      <p:pic>
        <p:nvPicPr>
          <p:cNvPr id="5" name="image16.jpeg">
            <a:extLst>
              <a:ext uri="{FF2B5EF4-FFF2-40B4-BE49-F238E27FC236}">
                <a16:creationId xmlns:a16="http://schemas.microsoft.com/office/drawing/2014/main" id="{B4E92A81-201B-46AD-8D3C-D73877BFCBAC}"/>
              </a:ext>
            </a:extLst>
          </p:cNvPr>
          <p:cNvPicPr/>
          <p:nvPr/>
        </p:nvPicPr>
        <p:blipFill>
          <a:blip r:embed="rId3" cstate="print"/>
          <a:stretch>
            <a:fillRect/>
          </a:stretch>
        </p:blipFill>
        <p:spPr>
          <a:xfrm>
            <a:off x="4418965" y="4605338"/>
            <a:ext cx="3607435" cy="1209675"/>
          </a:xfrm>
          <a:prstGeom prst="rect">
            <a:avLst/>
          </a:prstGeom>
        </p:spPr>
      </p:pic>
    </p:spTree>
    <p:extLst>
      <p:ext uri="{BB962C8B-B14F-4D97-AF65-F5344CB8AC3E}">
        <p14:creationId xmlns:p14="http://schemas.microsoft.com/office/powerpoint/2010/main" val="25996094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01CF461-0F08-4435-A836-73E514985B16}"/>
              </a:ext>
            </a:extLst>
          </p:cNvPr>
          <p:cNvSpPr>
            <a:spLocks noGrp="1"/>
          </p:cNvSpPr>
          <p:nvPr>
            <p:ph idx="1"/>
          </p:nvPr>
        </p:nvSpPr>
        <p:spPr>
          <a:xfrm>
            <a:off x="657225" y="533400"/>
            <a:ext cx="10696575" cy="5643563"/>
          </a:xfrm>
        </p:spPr>
        <p:txBody>
          <a:bodyPr/>
          <a:lstStyle/>
          <a:p>
            <a:pPr>
              <a:lnSpc>
                <a:spcPct val="150000"/>
              </a:lnSpc>
            </a:pPr>
            <a:r>
              <a:rPr lang="en-US" sz="1800" dirty="0">
                <a:effectLst/>
                <a:latin typeface="Aharoni" panose="02010803020104030203" pitchFamily="2" charset="-79"/>
                <a:ea typeface="Times New Roman" panose="02020603050405020304" pitchFamily="18" charset="0"/>
                <a:cs typeface="Aharoni" panose="02010803020104030203" pitchFamily="2" charset="-79"/>
              </a:rPr>
              <a:t>AGGREGATION: A</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plain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association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between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two</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classes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represents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structural</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relationship</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between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peers,</a:t>
            </a:r>
            <a:r>
              <a:rPr lang="en-US" sz="1800" spc="-2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meaning that both classes are conceptually at the same level, no one more important than the</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other.</a:t>
            </a:r>
          </a:p>
          <a:p>
            <a:pPr>
              <a:lnSpc>
                <a:spcPct val="150000"/>
              </a:lnSpc>
            </a:pPr>
            <a:endParaRPr lang="en-US" sz="1800" dirty="0">
              <a:latin typeface="Aharoni" panose="02010803020104030203" pitchFamily="2" charset="-79"/>
              <a:cs typeface="Aharoni" panose="02010803020104030203" pitchFamily="2" charset="-79"/>
            </a:endParaRPr>
          </a:p>
          <a:p>
            <a:pPr>
              <a:lnSpc>
                <a:spcPct val="150000"/>
              </a:lnSpc>
            </a:pPr>
            <a:endParaRPr lang="en-US" sz="1800" dirty="0">
              <a:latin typeface="Aharoni" panose="02010803020104030203" pitchFamily="2" charset="-79"/>
              <a:cs typeface="Aharoni" panose="02010803020104030203" pitchFamily="2" charset="-79"/>
            </a:endParaRPr>
          </a:p>
          <a:p>
            <a:pPr>
              <a:lnSpc>
                <a:spcPct val="150000"/>
              </a:lnSpc>
            </a:pPr>
            <a:endParaRPr lang="en-US" dirty="0">
              <a:latin typeface="Aharoni" panose="02010803020104030203" pitchFamily="2" charset="-79"/>
              <a:cs typeface="Aharoni" panose="02010803020104030203" pitchFamily="2" charset="-79"/>
            </a:endParaRPr>
          </a:p>
        </p:txBody>
      </p:sp>
      <p:pic>
        <p:nvPicPr>
          <p:cNvPr id="4" name="image17.jpeg">
            <a:extLst>
              <a:ext uri="{FF2B5EF4-FFF2-40B4-BE49-F238E27FC236}">
                <a16:creationId xmlns:a16="http://schemas.microsoft.com/office/drawing/2014/main" id="{CA76E8E7-C809-4FE8-810E-521B4F74B921}"/>
              </a:ext>
            </a:extLst>
          </p:cNvPr>
          <p:cNvPicPr/>
          <p:nvPr/>
        </p:nvPicPr>
        <p:blipFill>
          <a:blip r:embed="rId2" cstate="print"/>
          <a:stretch>
            <a:fillRect/>
          </a:stretch>
        </p:blipFill>
        <p:spPr>
          <a:xfrm>
            <a:off x="3829051" y="2133600"/>
            <a:ext cx="4972050" cy="3028949"/>
          </a:xfrm>
          <a:prstGeom prst="rect">
            <a:avLst/>
          </a:prstGeom>
        </p:spPr>
      </p:pic>
    </p:spTree>
    <p:extLst>
      <p:ext uri="{BB962C8B-B14F-4D97-AF65-F5344CB8AC3E}">
        <p14:creationId xmlns:p14="http://schemas.microsoft.com/office/powerpoint/2010/main" val="246096191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482565-4093-4017-8D9A-A51B75BEC3A1}"/>
              </a:ext>
            </a:extLst>
          </p:cNvPr>
          <p:cNvSpPr>
            <a:spLocks noGrp="1"/>
          </p:cNvSpPr>
          <p:nvPr>
            <p:ph type="title"/>
          </p:nvPr>
        </p:nvSpPr>
        <p:spPr>
          <a:xfrm>
            <a:off x="838200" y="365126"/>
            <a:ext cx="10515600" cy="635000"/>
          </a:xfrm>
        </p:spPr>
        <p:txBody>
          <a:bodyPr>
            <a:normAutofit/>
          </a:bodyPr>
          <a:lstStyle/>
          <a:p>
            <a:r>
              <a:rPr lang="en-US" sz="3600" b="1" dirty="0">
                <a:solidFill>
                  <a:srgbClr val="FF0000"/>
                </a:solidFill>
                <a:latin typeface="Aharoni" panose="02010803020104030203" pitchFamily="2" charset="-79"/>
                <a:cs typeface="Aharoni" panose="02010803020104030203" pitchFamily="2" charset="-79"/>
              </a:rPr>
              <a:t>PACKAGE</a:t>
            </a:r>
          </a:p>
        </p:txBody>
      </p:sp>
      <p:sp>
        <p:nvSpPr>
          <p:cNvPr id="3" name="Content Placeholder 2">
            <a:extLst>
              <a:ext uri="{FF2B5EF4-FFF2-40B4-BE49-F238E27FC236}">
                <a16:creationId xmlns:a16="http://schemas.microsoft.com/office/drawing/2014/main" id="{D25A5AF3-3D3D-4CE8-B2CB-30F6A15ED674}"/>
              </a:ext>
            </a:extLst>
          </p:cNvPr>
          <p:cNvSpPr>
            <a:spLocks noGrp="1"/>
          </p:cNvSpPr>
          <p:nvPr>
            <p:ph idx="1"/>
          </p:nvPr>
        </p:nvSpPr>
        <p:spPr>
          <a:xfrm>
            <a:off x="504825" y="1143000"/>
            <a:ext cx="10515600" cy="5467350"/>
          </a:xfrm>
        </p:spPr>
        <p:txBody>
          <a:bodyPr/>
          <a:lstStyle/>
          <a:p>
            <a:pPr>
              <a:lnSpc>
                <a:spcPct val="150000"/>
              </a:lnSpc>
            </a:pPr>
            <a:r>
              <a:rPr lang="en-US" sz="1800" dirty="0">
                <a:effectLst/>
                <a:latin typeface="Aharoni" panose="02010803020104030203" pitchFamily="2" charset="-79"/>
                <a:ea typeface="Times New Roman" panose="02020603050405020304" pitchFamily="18" charset="0"/>
                <a:cs typeface="Aharoni" panose="02010803020104030203" pitchFamily="2" charset="-79"/>
              </a:rPr>
              <a:t>A package is a</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general-purpose mechanism</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for</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organizing the model itself into a hierarchy;</a:t>
            </a:r>
            <a:r>
              <a:rPr lang="en-US" sz="1800" spc="30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it</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has</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no</a:t>
            </a:r>
            <a:r>
              <a:rPr lang="en-US" sz="18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meaning</a:t>
            </a:r>
            <a:r>
              <a:rPr lang="en-US" sz="1800" spc="17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to</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the</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execution.</a:t>
            </a:r>
            <a:r>
              <a:rPr lang="en-US" sz="18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Graphically,</a:t>
            </a:r>
            <a:r>
              <a:rPr lang="en-US" sz="1800" spc="19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package</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is</a:t>
            </a:r>
            <a:r>
              <a:rPr lang="en-US" sz="1800" spc="180"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rendered</a:t>
            </a:r>
            <a:r>
              <a:rPr lang="en-US" sz="18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as</a:t>
            </a:r>
            <a:r>
              <a:rPr lang="en-US" sz="18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a:t>
            </a:r>
            <a:r>
              <a:rPr lang="en-US" sz="1800" spc="17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tabbed</a:t>
            </a:r>
            <a:r>
              <a:rPr lang="en-US" sz="1800" spc="18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folder.</a:t>
            </a:r>
          </a:p>
          <a:p>
            <a:pPr marL="190500" marR="199390" algn="just">
              <a:lnSpc>
                <a:spcPct val="150000"/>
              </a:lnSpc>
              <a:spcBef>
                <a:spcPts val="0"/>
              </a:spcBef>
              <a:spcAft>
                <a:spcPts val="0"/>
              </a:spcAft>
            </a:pPr>
            <a:r>
              <a:rPr lang="en-US" sz="1800" dirty="0">
                <a:effectLst/>
                <a:latin typeface="Aharoni" panose="02010803020104030203" pitchFamily="2" charset="-79"/>
                <a:ea typeface="Times New Roman" panose="02020603050405020304" pitchFamily="18" charset="0"/>
                <a:cs typeface="Aharoni" panose="02010803020104030203" pitchFamily="2" charset="-79"/>
              </a:rPr>
              <a:t>Every package must have a name that distinguishes it from other packages. A name is a textual</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string.</a:t>
            </a:r>
            <a:r>
              <a:rPr lang="en-US" sz="1800" dirty="0">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 double colon (::)</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separates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package</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names.</a:t>
            </a:r>
          </a:p>
          <a:p>
            <a:pPr marL="190500" marR="199390" algn="just">
              <a:lnSpc>
                <a:spcPct val="150000"/>
              </a:lnSpc>
              <a:spcBef>
                <a:spcPts val="0"/>
              </a:spcBef>
            </a:pPr>
            <a:r>
              <a:rPr lang="en-US" sz="1800" dirty="0">
                <a:effectLst/>
                <a:latin typeface="Aharoni" panose="02010803020104030203" pitchFamily="2" charset="-79"/>
                <a:ea typeface="Times New Roman" panose="02020603050405020304" pitchFamily="18" charset="0"/>
                <a:cs typeface="Aharoni" panose="02010803020104030203" pitchFamily="2" charset="-79"/>
              </a:rPr>
              <a:t>OWN PACKAGE: A</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package</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may</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own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other</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elements,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including</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classes,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interfaces,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components,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nodes,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collaborations,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use</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cases,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diagrams,</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and</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even</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other</a:t>
            </a:r>
            <a:r>
              <a:rPr lang="en-US" sz="18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packages. Every</a:t>
            </a:r>
            <a:r>
              <a:rPr lang="en-US" sz="1800" spc="-2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element</a:t>
            </a:r>
            <a:r>
              <a:rPr lang="en-US" sz="1800" spc="1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is uniquely</a:t>
            </a:r>
            <a:r>
              <a:rPr lang="en-US" sz="1800" spc="-2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owned by</a:t>
            </a:r>
            <a:r>
              <a:rPr lang="en-US" sz="1800" spc="-1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exactly</a:t>
            </a:r>
            <a:r>
              <a:rPr lang="en-US" sz="1800" spc="-25" dirty="0">
                <a:effectLst/>
                <a:latin typeface="Aharoni" panose="02010803020104030203" pitchFamily="2" charset="-79"/>
                <a:ea typeface="Times New Roman" panose="02020603050405020304" pitchFamily="18" charset="0"/>
                <a:cs typeface="Aharoni" panose="02010803020104030203" pitchFamily="2" charset="-79"/>
              </a:rPr>
              <a:t> </a:t>
            </a:r>
            <a:r>
              <a:rPr lang="en-US" sz="1800" dirty="0">
                <a:effectLst/>
                <a:latin typeface="Aharoni" panose="02010803020104030203" pitchFamily="2" charset="-79"/>
                <a:ea typeface="Times New Roman" panose="02020603050405020304" pitchFamily="18" charset="0"/>
                <a:cs typeface="Aharoni" panose="02010803020104030203" pitchFamily="2" charset="-79"/>
              </a:rPr>
              <a:t>one package.</a:t>
            </a:r>
          </a:p>
          <a:p>
            <a:pPr marL="0" marR="199390" indent="0" algn="just">
              <a:lnSpc>
                <a:spcPct val="150000"/>
              </a:lnSpc>
              <a:spcBef>
                <a:spcPts val="0"/>
              </a:spcBef>
              <a:spcAft>
                <a:spcPts val="0"/>
              </a:spcAft>
              <a:buNone/>
            </a:pPr>
            <a:endParaRPr lang="en-US" sz="1800" dirty="0">
              <a:effectLst/>
              <a:latin typeface="Aharoni" panose="02010803020104030203" pitchFamily="2" charset="-79"/>
              <a:ea typeface="Times New Roman" panose="02020603050405020304" pitchFamily="18" charset="0"/>
              <a:cs typeface="Aharoni" panose="02010803020104030203" pitchFamily="2" charset="-79"/>
            </a:endParaRPr>
          </a:p>
        </p:txBody>
      </p:sp>
      <p:pic>
        <p:nvPicPr>
          <p:cNvPr id="4" name="image52.jpeg">
            <a:extLst>
              <a:ext uri="{FF2B5EF4-FFF2-40B4-BE49-F238E27FC236}">
                <a16:creationId xmlns:a16="http://schemas.microsoft.com/office/drawing/2014/main" id="{0064EDBF-64CD-45F2-944C-4F254B497B12}"/>
              </a:ext>
            </a:extLst>
          </p:cNvPr>
          <p:cNvPicPr/>
          <p:nvPr/>
        </p:nvPicPr>
        <p:blipFill>
          <a:blip r:embed="rId2" cstate="print"/>
          <a:stretch>
            <a:fillRect/>
          </a:stretch>
        </p:blipFill>
        <p:spPr>
          <a:xfrm>
            <a:off x="3860482" y="4257675"/>
            <a:ext cx="3804285" cy="1933575"/>
          </a:xfrm>
          <a:prstGeom prst="rect">
            <a:avLst/>
          </a:prstGeom>
        </p:spPr>
      </p:pic>
    </p:spTree>
    <p:extLst>
      <p:ext uri="{BB962C8B-B14F-4D97-AF65-F5344CB8AC3E}">
        <p14:creationId xmlns:p14="http://schemas.microsoft.com/office/powerpoint/2010/main" val="40997852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D139C2-1B7E-432E-8A8C-6E2F002ABBA1}"/>
              </a:ext>
            </a:extLst>
          </p:cNvPr>
          <p:cNvSpPr>
            <a:spLocks noGrp="1"/>
          </p:cNvSpPr>
          <p:nvPr>
            <p:ph type="title"/>
          </p:nvPr>
        </p:nvSpPr>
        <p:spPr/>
        <p:txBody>
          <a:bodyPr/>
          <a:lstStyle/>
          <a:p>
            <a:r>
              <a:rPr lang="en-US" dirty="0">
                <a:solidFill>
                  <a:srgbClr val="FF0000"/>
                </a:solidFill>
                <a:latin typeface="Aharoni" panose="02010803020104030203" pitchFamily="2" charset="-79"/>
                <a:cs typeface="Aharoni" panose="02010803020104030203" pitchFamily="2" charset="-79"/>
              </a:rPr>
              <a:t>Cont</a:t>
            </a:r>
            <a:r>
              <a:rPr lang="en-US" dirty="0"/>
              <a:t>.</a:t>
            </a:r>
          </a:p>
        </p:txBody>
      </p:sp>
      <p:pic>
        <p:nvPicPr>
          <p:cNvPr id="4" name="image23.jpeg">
            <a:extLst>
              <a:ext uri="{FF2B5EF4-FFF2-40B4-BE49-F238E27FC236}">
                <a16:creationId xmlns:a16="http://schemas.microsoft.com/office/drawing/2014/main" id="{7DB3FA86-09AA-4EDF-BF1C-0FBD886F5162}"/>
              </a:ext>
            </a:extLst>
          </p:cNvPr>
          <p:cNvPicPr>
            <a:picLocks noGrp="1"/>
          </p:cNvPicPr>
          <p:nvPr>
            <p:ph idx="1"/>
          </p:nvPr>
        </p:nvPicPr>
        <p:blipFill>
          <a:blip r:embed="rId2" cstate="print"/>
          <a:stretch>
            <a:fillRect/>
          </a:stretch>
        </p:blipFill>
        <p:spPr>
          <a:xfrm>
            <a:off x="2495550" y="2400300"/>
            <a:ext cx="3810000" cy="2057400"/>
          </a:xfrm>
          <a:prstGeom prst="rect">
            <a:avLst/>
          </a:prstGeom>
        </p:spPr>
      </p:pic>
    </p:spTree>
    <p:extLst>
      <p:ext uri="{BB962C8B-B14F-4D97-AF65-F5344CB8AC3E}">
        <p14:creationId xmlns:p14="http://schemas.microsoft.com/office/powerpoint/2010/main" val="1176274790"/>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0205C-0C9A-4B67-B5F8-EB8493E10480}"/>
              </a:ext>
            </a:extLst>
          </p:cNvPr>
          <p:cNvSpPr>
            <a:spLocks noGrp="1"/>
          </p:cNvSpPr>
          <p:nvPr>
            <p:ph type="title"/>
          </p:nvPr>
        </p:nvSpPr>
        <p:spPr>
          <a:xfrm>
            <a:off x="838200" y="365126"/>
            <a:ext cx="10515600" cy="596899"/>
          </a:xfrm>
        </p:spPr>
        <p:txBody>
          <a:bodyPr>
            <a:normAutofit fontScale="90000"/>
          </a:bodyPr>
          <a:lstStyle/>
          <a:p>
            <a:pPr marL="342900" marR="0" lvl="0" indent="-342900">
              <a:spcBef>
                <a:spcPts val="450"/>
              </a:spcBef>
              <a:spcAft>
                <a:spcPts val="0"/>
              </a:spcAft>
              <a:tabLst>
                <a:tab pos="306070" algn="l"/>
              </a:tabLst>
            </a:pPr>
            <a:br>
              <a:rPr lang="en-US" sz="1800" b="1" kern="0" dirty="0">
                <a:effectLst/>
                <a:latin typeface="Times New Roman" panose="02020603050405020304" pitchFamily="18" charset="0"/>
                <a:ea typeface="Times New Roman" panose="02020603050405020304" pitchFamily="18" charset="0"/>
              </a:rPr>
            </a:br>
            <a:br>
              <a:rPr lang="en-US" sz="1800" b="1" kern="0" dirty="0">
                <a:effectLst/>
                <a:latin typeface="Times New Roman" panose="02020603050405020304" pitchFamily="18" charset="0"/>
                <a:ea typeface="Times New Roman" panose="02020603050405020304" pitchFamily="18" charset="0"/>
              </a:rPr>
            </a:br>
            <a:br>
              <a:rPr lang="en-US" sz="1800" b="1" kern="0" dirty="0">
                <a:effectLst/>
                <a:latin typeface="Times New Roman" panose="02020603050405020304" pitchFamily="18" charset="0"/>
                <a:ea typeface="Times New Roman" panose="02020603050405020304" pitchFamily="18" charset="0"/>
              </a:rPr>
            </a:br>
            <a:r>
              <a:rPr lang="en-US" sz="2700" b="1" kern="0" dirty="0">
                <a:solidFill>
                  <a:srgbClr val="FF0000"/>
                </a:solidFill>
                <a:effectLst/>
                <a:latin typeface="Times New Roman" panose="02020603050405020304" pitchFamily="18" charset="0"/>
                <a:ea typeface="Times New Roman" panose="02020603050405020304" pitchFamily="18" charset="0"/>
              </a:rPr>
              <a:t>Common</a:t>
            </a:r>
            <a:r>
              <a:rPr lang="en-US" sz="2700" b="1" kern="0" spc="-15" dirty="0">
                <a:solidFill>
                  <a:srgbClr val="FF0000"/>
                </a:solidFill>
                <a:effectLst/>
                <a:latin typeface="Times New Roman" panose="02020603050405020304" pitchFamily="18" charset="0"/>
                <a:ea typeface="Times New Roman" panose="02020603050405020304" pitchFamily="18" charset="0"/>
              </a:rPr>
              <a:t> </a:t>
            </a:r>
            <a:r>
              <a:rPr lang="en-US" sz="2700" b="1" kern="0" dirty="0">
                <a:solidFill>
                  <a:srgbClr val="FF0000"/>
                </a:solidFill>
                <a:effectLst/>
                <a:latin typeface="Times New Roman" panose="02020603050405020304" pitchFamily="18" charset="0"/>
                <a:ea typeface="Times New Roman" panose="02020603050405020304" pitchFamily="18" charset="0"/>
              </a:rPr>
              <a:t>Mechanisms:</a:t>
            </a:r>
            <a:br>
              <a:rPr lang="en-US" sz="1800" b="1" kern="0" dirty="0">
                <a:effectLst/>
                <a:latin typeface="Times New Roman" panose="02020603050405020304" pitchFamily="18" charset="0"/>
                <a:ea typeface="Times New Roman" panose="02020603050405020304" pitchFamily="18" charset="0"/>
              </a:rPr>
            </a:br>
            <a:r>
              <a:rPr lang="en-US" sz="1800" b="1" dirty="0">
                <a:effectLst/>
                <a:latin typeface="Times New Roman" panose="02020603050405020304" pitchFamily="18" charset="0"/>
                <a:ea typeface="Times New Roman" panose="02020603050405020304" pitchFamily="18" charset="0"/>
              </a:rPr>
              <a:t> </a:t>
            </a:r>
            <a:br>
              <a:rPr lang="en-US" sz="1800" dirty="0">
                <a:effectLst/>
                <a:latin typeface="Times New Roman" panose="02020603050405020304" pitchFamily="18" charset="0"/>
                <a:ea typeface="Times New Roman" panose="02020603050405020304" pitchFamily="18" charset="0"/>
              </a:rPr>
            </a:br>
            <a:endParaRPr lang="en-US" dirty="0"/>
          </a:p>
        </p:txBody>
      </p:sp>
      <p:sp>
        <p:nvSpPr>
          <p:cNvPr id="3" name="Content Placeholder 2">
            <a:extLst>
              <a:ext uri="{FF2B5EF4-FFF2-40B4-BE49-F238E27FC236}">
                <a16:creationId xmlns:a16="http://schemas.microsoft.com/office/drawing/2014/main" id="{FE1BDC3C-5B13-4712-863E-B0FB74259604}"/>
              </a:ext>
            </a:extLst>
          </p:cNvPr>
          <p:cNvSpPr>
            <a:spLocks noGrp="1"/>
          </p:cNvSpPr>
          <p:nvPr>
            <p:ph idx="1"/>
          </p:nvPr>
        </p:nvSpPr>
        <p:spPr>
          <a:xfrm>
            <a:off x="495300" y="1209675"/>
            <a:ext cx="10858500" cy="4967288"/>
          </a:xfrm>
        </p:spPr>
        <p:txBody>
          <a:bodyPr>
            <a:normAutofit/>
          </a:bodyPr>
          <a:lstStyle/>
          <a:p>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 note </a:t>
            </a:r>
            <a:r>
              <a:rPr lang="en-US" sz="2400" dirty="0">
                <a:effectLst/>
                <a:latin typeface="Aharoni" panose="02010803020104030203" pitchFamily="2" charset="-79"/>
                <a:ea typeface="Times New Roman" panose="02020603050405020304" pitchFamily="18" charset="0"/>
                <a:cs typeface="Aharoni" panose="02010803020104030203" pitchFamily="2" charset="-79"/>
              </a:rPr>
              <a:t>a graphical symbol for rendering constraints or comments attached to an element or a</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collection of elements. </a:t>
            </a:r>
          </a:p>
          <a:p>
            <a:endParaRPr lang="en-US" sz="2400" dirty="0">
              <a:latin typeface="Aharoni" panose="02010803020104030203" pitchFamily="2" charset="-79"/>
              <a:cs typeface="Aharoni" panose="02010803020104030203" pitchFamily="2" charset="-79"/>
            </a:endParaRPr>
          </a:p>
          <a:p>
            <a:endParaRPr lang="en-US" sz="2400" dirty="0">
              <a:latin typeface="Aharoni" panose="02010803020104030203" pitchFamily="2" charset="-79"/>
              <a:cs typeface="Aharoni" panose="02010803020104030203" pitchFamily="2" charset="-79"/>
            </a:endParaRPr>
          </a:p>
          <a:p>
            <a:endParaRPr lang="en-US" sz="2400" dirty="0">
              <a:effectLst/>
              <a:latin typeface="Aharoni" panose="02010803020104030203" pitchFamily="2" charset="-79"/>
              <a:ea typeface="Times New Roman" panose="02020603050405020304" pitchFamily="18" charset="0"/>
              <a:cs typeface="Aharoni" panose="02010803020104030203" pitchFamily="2" charset="-79"/>
            </a:endParaRPr>
          </a:p>
          <a:p>
            <a:endParaRPr lang="en-US" sz="2400" dirty="0">
              <a:latin typeface="Aharoni" panose="02010803020104030203" pitchFamily="2" charset="-79"/>
              <a:ea typeface="Times New Roman" panose="02020603050405020304" pitchFamily="18" charset="0"/>
              <a:cs typeface="Aharoni" panose="02010803020104030203" pitchFamily="2" charset="-79"/>
            </a:endParaRPr>
          </a:p>
          <a:p>
            <a:pPr marL="0" indent="0">
              <a:buNone/>
            </a:pPr>
            <a:endParaRPr lang="en-US" sz="2400" dirty="0">
              <a:latin typeface="Aharoni" panose="02010803020104030203" pitchFamily="2" charset="-79"/>
              <a:ea typeface="Times New Roman" panose="02020603050405020304" pitchFamily="18" charset="0"/>
              <a:cs typeface="Aharoni" panose="02010803020104030203" pitchFamily="2" charset="-79"/>
            </a:endParaRPr>
          </a:p>
          <a:p>
            <a:r>
              <a:rPr lang="en-US" sz="2400" dirty="0">
                <a:solidFill>
                  <a:srgbClr val="FF0000"/>
                </a:solidFill>
                <a:effectLst/>
                <a:latin typeface="Aharoni" panose="02010803020104030203" pitchFamily="2" charset="-79"/>
                <a:ea typeface="Times New Roman" panose="02020603050405020304" pitchFamily="18" charset="0"/>
                <a:cs typeface="Aharoni" panose="02010803020104030203" pitchFamily="2" charset="-79"/>
              </a:rPr>
              <a:t>A stereotype </a:t>
            </a:r>
            <a:r>
              <a:rPr lang="en-US" sz="2400" dirty="0">
                <a:effectLst/>
                <a:latin typeface="Aharoni" panose="02010803020104030203" pitchFamily="2" charset="-79"/>
                <a:ea typeface="Times New Roman" panose="02020603050405020304" pitchFamily="18" charset="0"/>
                <a:cs typeface="Aharoni" panose="02010803020104030203" pitchFamily="2" charset="-79"/>
              </a:rPr>
              <a:t>is an extension of the vocabulary of the UML, allowing you to create new kinds of</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building blocks similar to existing ones but specific to your problem.</a:t>
            </a:r>
          </a:p>
          <a:p>
            <a:r>
              <a:rPr lang="en-US" sz="2400" dirty="0">
                <a:effectLst/>
                <a:latin typeface="Aharoni" panose="02010803020104030203" pitchFamily="2" charset="-79"/>
                <a:ea typeface="Times New Roman" panose="02020603050405020304" pitchFamily="18" charset="0"/>
                <a:cs typeface="Aharoni" panose="02010803020104030203" pitchFamily="2" charset="-79"/>
              </a:rPr>
              <a:t>The UML provides a language for structural things, behavioral things, grouping things, and</a:t>
            </a:r>
            <a:r>
              <a:rPr lang="en-US" sz="2400" spc="5" dirty="0">
                <a:effectLst/>
                <a:latin typeface="Aharoni" panose="02010803020104030203" pitchFamily="2" charset="-79"/>
                <a:ea typeface="Times New Roman" panose="02020603050405020304" pitchFamily="18" charset="0"/>
                <a:cs typeface="Aharoni" panose="02010803020104030203" pitchFamily="2" charset="-79"/>
              </a:rPr>
              <a:t> </a:t>
            </a:r>
            <a:r>
              <a:rPr lang="en-US" sz="2400" dirty="0">
                <a:effectLst/>
                <a:latin typeface="Aharoni" panose="02010803020104030203" pitchFamily="2" charset="-79"/>
                <a:ea typeface="Times New Roman" panose="02020603050405020304" pitchFamily="18" charset="0"/>
                <a:cs typeface="Aharoni" panose="02010803020104030203" pitchFamily="2" charset="-79"/>
              </a:rPr>
              <a:t>notational things.</a:t>
            </a:r>
            <a:endParaRPr lang="en-US" sz="2400" dirty="0">
              <a:latin typeface="Aharoni" panose="02010803020104030203" pitchFamily="2" charset="-79"/>
              <a:cs typeface="Aharoni" panose="02010803020104030203" pitchFamily="2" charset="-79"/>
            </a:endParaRPr>
          </a:p>
        </p:txBody>
      </p:sp>
      <p:pic>
        <p:nvPicPr>
          <p:cNvPr id="4" name="image21.jpeg">
            <a:extLst>
              <a:ext uri="{FF2B5EF4-FFF2-40B4-BE49-F238E27FC236}">
                <a16:creationId xmlns:a16="http://schemas.microsoft.com/office/drawing/2014/main" id="{F3D5992F-8DE5-4F15-8FBC-E72FF07AAAEF}"/>
              </a:ext>
            </a:extLst>
          </p:cNvPr>
          <p:cNvPicPr/>
          <p:nvPr/>
        </p:nvPicPr>
        <p:blipFill>
          <a:blip r:embed="rId2" cstate="print"/>
          <a:stretch>
            <a:fillRect/>
          </a:stretch>
        </p:blipFill>
        <p:spPr>
          <a:xfrm>
            <a:off x="3469005" y="2338388"/>
            <a:ext cx="4777740" cy="1785937"/>
          </a:xfrm>
          <a:prstGeom prst="rect">
            <a:avLst/>
          </a:prstGeom>
        </p:spPr>
      </p:pic>
    </p:spTree>
    <p:extLst>
      <p:ext uri="{BB962C8B-B14F-4D97-AF65-F5344CB8AC3E}">
        <p14:creationId xmlns:p14="http://schemas.microsoft.com/office/powerpoint/2010/main" val="391743491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DAFF09B-1F11-4A46-B7F3-72B8C4A4CE93}"/>
              </a:ext>
            </a:extLst>
          </p:cNvPr>
          <p:cNvSpPr>
            <a:spLocks noGrp="1"/>
          </p:cNvSpPr>
          <p:nvPr>
            <p:ph type="title"/>
          </p:nvPr>
        </p:nvSpPr>
        <p:spPr>
          <a:xfrm>
            <a:off x="838200" y="0"/>
            <a:ext cx="10515600" cy="596900"/>
          </a:xfrm>
        </p:spPr>
        <p:txBody>
          <a:bodyPr>
            <a:normAutofit fontScale="90000"/>
          </a:bodyPr>
          <a:lstStyle/>
          <a:p>
            <a:pPr algn="ctr"/>
            <a:r>
              <a:rPr lang="en-US" dirty="0">
                <a:solidFill>
                  <a:srgbClr val="FF0000"/>
                </a:solidFill>
                <a:latin typeface="Aharoni" panose="02010803020104030203" pitchFamily="2" charset="-79"/>
                <a:cs typeface="Aharoni" panose="02010803020104030203" pitchFamily="2" charset="-79"/>
              </a:rPr>
              <a:t>REFERENCES </a:t>
            </a:r>
          </a:p>
        </p:txBody>
      </p:sp>
      <p:sp>
        <p:nvSpPr>
          <p:cNvPr id="3" name="Content Placeholder 2">
            <a:extLst>
              <a:ext uri="{FF2B5EF4-FFF2-40B4-BE49-F238E27FC236}">
                <a16:creationId xmlns:a16="http://schemas.microsoft.com/office/drawing/2014/main" id="{D1176E87-0308-4F5B-B716-5F2EC18B2BDF}"/>
              </a:ext>
            </a:extLst>
          </p:cNvPr>
          <p:cNvSpPr>
            <a:spLocks noGrp="1"/>
          </p:cNvSpPr>
          <p:nvPr>
            <p:ph idx="1"/>
          </p:nvPr>
        </p:nvSpPr>
        <p:spPr>
          <a:xfrm>
            <a:off x="514350" y="596900"/>
            <a:ext cx="10839450" cy="6099175"/>
          </a:xfrm>
        </p:spPr>
        <p:txBody>
          <a:bodyPr>
            <a:noAutofit/>
          </a:bodyPr>
          <a:lstStyle/>
          <a:p>
            <a:pPr algn="l">
              <a:lnSpc>
                <a:spcPct val="150000"/>
              </a:lnSpc>
              <a:buFont typeface="+mj-lt"/>
              <a:buAutoNum type="arabicPeriod"/>
            </a:pPr>
            <a:r>
              <a:rPr lang="en-US" sz="2400" b="0" dirty="0">
                <a:effectLst/>
                <a:latin typeface="Aharoni" panose="02010803020104030203" pitchFamily="2" charset="-79"/>
                <a:cs typeface="Aharoni" panose="02010803020104030203" pitchFamily="2" charset="-79"/>
              </a:rPr>
              <a:t>Brown, Philip. (2014) What is the Domain Model in Domain Driven Design? </a:t>
            </a:r>
            <a:r>
              <a:rPr lang="en-US" sz="2400" b="0" dirty="0" err="1">
                <a:effectLst/>
                <a:latin typeface="Aharoni" panose="02010803020104030203" pitchFamily="2" charset="-79"/>
                <a:cs typeface="Aharoni" panose="02010803020104030203" pitchFamily="2" charset="-79"/>
              </a:rPr>
              <a:t>Culttt</a:t>
            </a:r>
            <a:r>
              <a:rPr lang="en-US" sz="2400" b="0" dirty="0">
                <a:effectLst/>
                <a:latin typeface="Aharoni" panose="02010803020104030203" pitchFamily="2" charset="-79"/>
                <a:cs typeface="Aharoni" panose="02010803020104030203" pitchFamily="2" charset="-79"/>
              </a:rPr>
              <a:t> Retrieved from: </a:t>
            </a:r>
            <a:r>
              <a:rPr lang="en-US" sz="2400" b="0" u="sng" dirty="0">
                <a:effectLst/>
                <a:latin typeface="Aharoni" panose="02010803020104030203" pitchFamily="2" charset="-79"/>
                <a:cs typeface="Aharoni" panose="02010803020104030203" pitchFamily="2" charset="-79"/>
                <a:hlinkClick r:id="rId2">
                  <a:extLst>
                    <a:ext uri="{A12FA001-AC4F-418D-AE19-62706E023703}">
                      <ahyp:hlinkClr xmlns:ahyp="http://schemas.microsoft.com/office/drawing/2018/hyperlinkcolor" val="tx"/>
                    </a:ext>
                  </a:extLst>
                </a:hlinkClick>
              </a:rPr>
              <a:t>https://goo.gl/cLDiTT</a:t>
            </a:r>
            <a:endParaRPr lang="en-US" sz="2400" b="0" dirty="0">
              <a:effectLst/>
              <a:latin typeface="Aharoni" panose="02010803020104030203" pitchFamily="2" charset="-79"/>
              <a:cs typeface="Aharoni" panose="02010803020104030203" pitchFamily="2" charset="-79"/>
            </a:endParaRPr>
          </a:p>
          <a:p>
            <a:pPr algn="l">
              <a:lnSpc>
                <a:spcPct val="150000"/>
              </a:lnSpc>
              <a:buFont typeface="+mj-lt"/>
              <a:buAutoNum type="arabicPeriod"/>
            </a:pPr>
            <a:r>
              <a:rPr lang="en-US" sz="2400" b="0" dirty="0">
                <a:effectLst/>
                <a:latin typeface="Aharoni" panose="02010803020104030203" pitchFamily="2" charset="-79"/>
                <a:cs typeface="Aharoni" panose="02010803020104030203" pitchFamily="2" charset="-79"/>
              </a:rPr>
              <a:t>Fowler, Martin. (2009) Framework Design Guidelines: Domain Logic Patterns. Retrieved from: </a:t>
            </a:r>
            <a:r>
              <a:rPr lang="en-US" sz="2400" b="0" u="sng" dirty="0">
                <a:effectLst/>
                <a:latin typeface="Aharoni" panose="02010803020104030203" pitchFamily="2" charset="-79"/>
                <a:cs typeface="Aharoni" panose="02010803020104030203" pitchFamily="2" charset="-79"/>
                <a:hlinkClick r:id="rId3">
                  <a:extLst>
                    <a:ext uri="{A12FA001-AC4F-418D-AE19-62706E023703}">
                      <ahyp:hlinkClr xmlns:ahyp="http://schemas.microsoft.com/office/drawing/2018/hyperlinkcolor" val="tx"/>
                    </a:ext>
                  </a:extLst>
                </a:hlinkClick>
              </a:rPr>
              <a:t>https://goo.gl/mWsL5R</a:t>
            </a:r>
            <a:endParaRPr lang="en-US" sz="2400" b="0" u="sng" dirty="0">
              <a:effectLst/>
              <a:latin typeface="Aharoni" panose="02010803020104030203" pitchFamily="2" charset="-79"/>
              <a:cs typeface="Aharoni" panose="02010803020104030203" pitchFamily="2" charset="-79"/>
            </a:endParaRPr>
          </a:p>
          <a:p>
            <a:pPr>
              <a:lnSpc>
                <a:spcPct val="150000"/>
              </a:lnSpc>
              <a:buFont typeface="+mj-lt"/>
              <a:buAutoNum type="arabicPeriod"/>
            </a:pPr>
            <a:r>
              <a:rPr lang="en-US" sz="2400" b="0" dirty="0">
                <a:effectLst/>
                <a:latin typeface="Aharoni" panose="02010803020104030203" pitchFamily="2" charset="-79"/>
                <a:cs typeface="Aharoni" panose="02010803020104030203" pitchFamily="2" charset="-79"/>
                <a:hlinkClick r:id="rId4">
                  <a:extLst>
                    <a:ext uri="{A12FA001-AC4F-418D-AE19-62706E023703}">
                      <ahyp:hlinkClr xmlns:ahyp="http://schemas.microsoft.com/office/drawing/2018/hyperlinkcolor" val="tx"/>
                    </a:ext>
                  </a:extLst>
                </a:hlinkClick>
              </a:rPr>
              <a:t>Scott </a:t>
            </a:r>
            <a:r>
              <a:rPr lang="en-US" sz="2400" b="0" dirty="0" err="1">
                <a:effectLst/>
                <a:latin typeface="Aharoni" panose="02010803020104030203" pitchFamily="2" charset="-79"/>
                <a:cs typeface="Aharoni" panose="02010803020104030203" pitchFamily="2" charset="-79"/>
                <a:hlinkClick r:id="rId4">
                  <a:extLst>
                    <a:ext uri="{A12FA001-AC4F-418D-AE19-62706E023703}">
                      <ahyp:hlinkClr xmlns:ahyp="http://schemas.microsoft.com/office/drawing/2018/hyperlinkcolor" val="tx"/>
                    </a:ext>
                  </a:extLst>
                </a:hlinkClick>
              </a:rPr>
              <a:t>Wlaschin</a:t>
            </a:r>
            <a:r>
              <a:rPr lang="en-US" sz="2400" b="0" dirty="0">
                <a:effectLst/>
                <a:latin typeface="Aharoni" panose="02010803020104030203" pitchFamily="2" charset="-79"/>
                <a:cs typeface="Aharoni" panose="02010803020104030203" pitchFamily="2" charset="-79"/>
              </a:rPr>
              <a:t> (2018) </a:t>
            </a:r>
            <a:r>
              <a:rPr lang="en-US" sz="2400" b="0" u="sng" strike="noStrike" dirty="0">
                <a:effectLst/>
                <a:latin typeface="Aharoni" panose="02010803020104030203" pitchFamily="2" charset="-79"/>
                <a:cs typeface="Aharoni" panose="02010803020104030203" pitchFamily="2" charset="-79"/>
                <a:hlinkClick r:id="rId5">
                  <a:extLst>
                    <a:ext uri="{A12FA001-AC4F-418D-AE19-62706E023703}">
                      <ahyp:hlinkClr xmlns:ahyp="http://schemas.microsoft.com/office/drawing/2018/hyperlinkcolor" val="tx"/>
                    </a:ext>
                  </a:extLst>
                </a:hlinkClick>
              </a:rPr>
              <a:t>Domain Modeling Made Functional: Tackle Software Complexity with Domain-Driven Design</a:t>
            </a:r>
            <a:endParaRPr lang="en-US" sz="2400" b="0" u="sng" strike="noStrike" dirty="0">
              <a:effectLst/>
              <a:latin typeface="Aharoni" panose="02010803020104030203" pitchFamily="2" charset="-79"/>
              <a:cs typeface="Aharoni" panose="02010803020104030203" pitchFamily="2" charset="-79"/>
            </a:endParaRPr>
          </a:p>
          <a:p>
            <a:pPr>
              <a:lnSpc>
                <a:spcPct val="150000"/>
              </a:lnSpc>
              <a:buFont typeface="+mj-lt"/>
              <a:buAutoNum type="arabicPeriod"/>
            </a:pPr>
            <a:r>
              <a:rPr lang="en-US" sz="2400" dirty="0">
                <a:effectLst/>
                <a:latin typeface="Aharoni" panose="02010803020104030203" pitchFamily="2" charset="-79"/>
                <a:ea typeface="Trebuchet MS" panose="020B0603020202020204" pitchFamily="34" charset="0"/>
                <a:cs typeface="Aharoni" panose="02010803020104030203" pitchFamily="2" charset="-79"/>
              </a:rPr>
              <a:t>Craig</a:t>
            </a:r>
            <a:r>
              <a:rPr lang="en-US" sz="2400" spc="9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err="1">
                <a:effectLst/>
                <a:latin typeface="Aharoni" panose="02010803020104030203" pitchFamily="2" charset="-79"/>
                <a:ea typeface="Trebuchet MS" panose="020B0603020202020204" pitchFamily="34" charset="0"/>
                <a:cs typeface="Aharoni" panose="02010803020104030203" pitchFamily="2" charset="-79"/>
              </a:rPr>
              <a:t>Larman</a:t>
            </a:r>
            <a:r>
              <a:rPr lang="en-US" sz="2400" dirty="0">
                <a:effectLst/>
                <a:latin typeface="Aharoni" panose="02010803020104030203" pitchFamily="2" charset="-79"/>
                <a:ea typeface="Trebuchet MS" panose="020B0603020202020204" pitchFamily="34" charset="0"/>
                <a:cs typeface="Aharoni" panose="02010803020104030203" pitchFamily="2" charset="-79"/>
              </a:rPr>
              <a:t> 2001</a:t>
            </a:r>
            <a:r>
              <a:rPr lang="en-US" sz="2400" spc="9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Applying</a:t>
            </a:r>
            <a:r>
              <a:rPr lang="en-US" sz="2400" spc="10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UML</a:t>
            </a:r>
            <a:r>
              <a:rPr lang="en-US" sz="2400" spc="9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and</a:t>
            </a:r>
            <a:r>
              <a:rPr lang="en-US" sz="2400" spc="10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Patterns:</a:t>
            </a:r>
            <a:r>
              <a:rPr lang="en-US" sz="2400" spc="10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a:t>
            </a:r>
            <a:r>
              <a:rPr lang="en-US" sz="2400" spc="9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Introduction</a:t>
            </a:r>
            <a:r>
              <a:rPr lang="en-US" sz="2400" spc="-78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to</a:t>
            </a:r>
            <a:r>
              <a:rPr lang="en-US" sz="2400" spc="7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Object-Oriented</a:t>
            </a:r>
            <a:r>
              <a:rPr lang="en-US" sz="2400" spc="8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Analysis</a:t>
            </a:r>
            <a:r>
              <a:rPr lang="en-US" sz="2400" spc="7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and</a:t>
            </a:r>
            <a:r>
              <a:rPr lang="en-US" sz="2400" spc="8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Design</a:t>
            </a:r>
            <a:r>
              <a:rPr lang="en-US" sz="2400" spc="7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and</a:t>
            </a:r>
            <a:r>
              <a:rPr lang="en-US" sz="2400" spc="80"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the</a:t>
            </a:r>
            <a:r>
              <a:rPr lang="en-US" sz="2400" spc="7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Uniﬁed</a:t>
            </a:r>
            <a:r>
              <a:rPr lang="en-US" sz="2400" spc="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Process;</a:t>
            </a:r>
            <a:r>
              <a:rPr lang="en-US" sz="2400" spc="-3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Prentice</a:t>
            </a:r>
            <a:r>
              <a:rPr lang="en-US" sz="2400" spc="-35" dirty="0">
                <a:effectLst/>
                <a:latin typeface="Aharoni" panose="02010803020104030203" pitchFamily="2" charset="-79"/>
                <a:ea typeface="Trebuchet MS" panose="020B0603020202020204" pitchFamily="34" charset="0"/>
                <a:cs typeface="Aharoni" panose="02010803020104030203" pitchFamily="2" charset="-79"/>
              </a:rPr>
              <a:t> </a:t>
            </a:r>
            <a:r>
              <a:rPr lang="en-US" sz="2400" dirty="0">
                <a:effectLst/>
                <a:latin typeface="Aharoni" panose="02010803020104030203" pitchFamily="2" charset="-79"/>
                <a:ea typeface="Trebuchet MS" panose="020B0603020202020204" pitchFamily="34" charset="0"/>
                <a:cs typeface="Aharoni" panose="02010803020104030203" pitchFamily="2" charset="-79"/>
              </a:rPr>
              <a:t>Hall,</a:t>
            </a:r>
            <a:r>
              <a:rPr lang="en-US" sz="2400" spc="-25" dirty="0">
                <a:effectLst/>
                <a:latin typeface="Aharoni" panose="02010803020104030203" pitchFamily="2" charset="-79"/>
                <a:ea typeface="Trebuchet MS" panose="020B0603020202020204" pitchFamily="34" charset="0"/>
                <a:cs typeface="Aharoni" panose="02010803020104030203" pitchFamily="2" charset="-79"/>
              </a:rPr>
              <a:t> </a:t>
            </a:r>
          </a:p>
          <a:p>
            <a:pPr>
              <a:lnSpc>
                <a:spcPct val="150000"/>
              </a:lnSpc>
              <a:buFont typeface="+mj-lt"/>
              <a:buAutoNum type="arabicPeriod"/>
            </a:pPr>
            <a:r>
              <a:rPr lang="en-US" sz="2400" b="1" dirty="0">
                <a:solidFill>
                  <a:srgbClr val="000000"/>
                </a:solidFill>
                <a:effectLst/>
                <a:latin typeface="Aharoni" panose="02010803020104030203" pitchFamily="2" charset="-79"/>
                <a:ea typeface="Calibri" panose="020F0502020204030204" pitchFamily="34" charset="0"/>
                <a:cs typeface="Aharoni" panose="02010803020104030203" pitchFamily="2" charset="-79"/>
              </a:rPr>
              <a:t>Addison-Wesley 2015 </a:t>
            </a:r>
            <a:r>
              <a:rPr lang="en-US" sz="2400" b="1" strike="noStrike" dirty="0">
                <a:effectLst/>
                <a:latin typeface="Aharoni" panose="02010803020104030203" pitchFamily="2" charset="-79"/>
                <a:ea typeface="Calibri" panose="020F0502020204030204" pitchFamily="34" charset="0"/>
                <a:cs typeface="Aharoni" panose="02010803020104030203" pitchFamily="2" charset="-79"/>
                <a:hlinkClick r:id="rId6">
                  <a:extLst>
                    <a:ext uri="{A12FA001-AC4F-418D-AE19-62706E023703}">
                      <ahyp:hlinkClr xmlns:ahyp="http://schemas.microsoft.com/office/drawing/2018/hyperlinkcolor" val="tx"/>
                    </a:ext>
                  </a:extLst>
                </a:hlinkClick>
              </a:rPr>
              <a:t>Implementing domain-driven design</a:t>
            </a:r>
            <a:r>
              <a:rPr lang="en-US" sz="2400" i="1" dirty="0">
                <a:effectLst/>
                <a:latin typeface="Aharoni" panose="02010803020104030203" pitchFamily="2" charset="-79"/>
                <a:ea typeface="Times New Roman" panose="02020603050405020304" pitchFamily="18" charset="0"/>
                <a:cs typeface="Aharoni" panose="02010803020104030203" pitchFamily="2" charset="-79"/>
              </a:rPr>
              <a:t> </a:t>
            </a:r>
            <a:endParaRPr lang="en-US" sz="2400" b="0" strike="noStrike" dirty="0">
              <a:effectLst/>
              <a:latin typeface="Aharoni" panose="02010803020104030203" pitchFamily="2" charset="-79"/>
              <a:cs typeface="Aharoni" panose="02010803020104030203" pitchFamily="2" charset="-79"/>
            </a:endParaRPr>
          </a:p>
          <a:p>
            <a:pPr algn="l">
              <a:lnSpc>
                <a:spcPct val="150000"/>
              </a:lnSpc>
              <a:buFont typeface="+mj-lt"/>
              <a:buAutoNum type="arabicPeriod"/>
            </a:pPr>
            <a:endParaRPr lang="en-US" sz="2400" b="0" dirty="0">
              <a:effectLst/>
              <a:latin typeface="Aharoni" panose="02010803020104030203" pitchFamily="2" charset="-79"/>
              <a:cs typeface="Aharoni" panose="02010803020104030203" pitchFamily="2" charset="-79"/>
            </a:endParaRPr>
          </a:p>
          <a:p>
            <a:pPr>
              <a:lnSpc>
                <a:spcPct val="150000"/>
              </a:lnSpc>
            </a:pPr>
            <a:endParaRPr lang="en-US" sz="2400" dirty="0">
              <a:latin typeface="Aharoni" panose="02010803020104030203" pitchFamily="2" charset="-79"/>
              <a:cs typeface="Aharoni" panose="02010803020104030203" pitchFamily="2" charset="-79"/>
            </a:endParaRPr>
          </a:p>
        </p:txBody>
      </p:sp>
    </p:spTree>
    <p:extLst>
      <p:ext uri="{BB962C8B-B14F-4D97-AF65-F5344CB8AC3E}">
        <p14:creationId xmlns:p14="http://schemas.microsoft.com/office/powerpoint/2010/main" val="3220768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477</TotalTime>
  <Words>2449</Words>
  <Application>Microsoft Office PowerPoint</Application>
  <PresentationFormat>Widescreen</PresentationFormat>
  <Paragraphs>207</Paragraphs>
  <Slides>36</Slides>
  <Notes>0</Notes>
  <HiddenSlides>0</HiddenSlides>
  <MMClips>0</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36</vt:i4>
      </vt:variant>
    </vt:vector>
  </HeadingPairs>
  <TitlesOfParts>
    <vt:vector size="46" baseType="lpstr">
      <vt:lpstr>Aharoni</vt:lpstr>
      <vt:lpstr>Arial</vt:lpstr>
      <vt:lpstr>Calibri</vt:lpstr>
      <vt:lpstr>Calibri Light</vt:lpstr>
      <vt:lpstr>DejaVu Sans Condensed</vt:lpstr>
      <vt:lpstr>Klaudia</vt:lpstr>
      <vt:lpstr>Symbol</vt:lpstr>
      <vt:lpstr>Times New Roman</vt:lpstr>
      <vt:lpstr>Wingdings</vt:lpstr>
      <vt:lpstr>Office Theme</vt:lpstr>
      <vt:lpstr>  SYSTEMS DEVELOPMENT PROJECT  Chapter 4 Domain Modeling  Lecturer:  Dr. Joshua Okemwa. PHD.  </vt:lpstr>
      <vt:lpstr>THE SCOPE OF THE STUDY </vt:lpstr>
      <vt:lpstr>Definition </vt:lpstr>
      <vt:lpstr>Note:</vt:lpstr>
      <vt:lpstr>Domain driven design </vt:lpstr>
      <vt:lpstr>APPROACH 2</vt:lpstr>
      <vt:lpstr>Cont. </vt:lpstr>
      <vt:lpstr>APPROACH 3</vt:lpstr>
      <vt:lpstr>Aligning the software model with the business domain has a number of benefits: </vt:lpstr>
      <vt:lpstr>Cont.</vt:lpstr>
      <vt:lpstr>DOMAIN MODELING </vt:lpstr>
      <vt:lpstr>Note:</vt:lpstr>
      <vt:lpstr>INFORMATION MODEL </vt:lpstr>
      <vt:lpstr>Cont.</vt:lpstr>
      <vt:lpstr>An Information Model</vt:lpstr>
      <vt:lpstr>Example</vt:lpstr>
      <vt:lpstr>PowerPoint Presentation</vt:lpstr>
      <vt:lpstr>STRUCTURE </vt:lpstr>
      <vt:lpstr> It may show: </vt:lpstr>
      <vt:lpstr>Statement on a course System Development Project</vt:lpstr>
      <vt:lpstr>A class describes a set of objects with the same  semantics, properties and behavior.</vt:lpstr>
      <vt:lpstr>Attributes are logical data values of an object.</vt:lpstr>
      <vt:lpstr>An association is a relationship between classes.</vt:lpstr>
      <vt:lpstr>PowerPoint Presentation</vt:lpstr>
      <vt:lpstr>Two classes can have multiple associations.</vt:lpstr>
      <vt:lpstr>BASIC CONSTRUCTORS</vt:lpstr>
      <vt:lpstr> Organizing Attributes and Operations </vt:lpstr>
      <vt:lpstr>RELATIONSHIPS </vt:lpstr>
      <vt:lpstr>PowerPoint Presentation</vt:lpstr>
      <vt:lpstr>PowerPoint Presentation</vt:lpstr>
      <vt:lpstr>PowerPoint Presentation</vt:lpstr>
      <vt:lpstr>PowerPoint Presentation</vt:lpstr>
      <vt:lpstr>PACKAGE</vt:lpstr>
      <vt:lpstr>Cont.</vt:lpstr>
      <vt:lpstr>   Common Mechanisms:   </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SYSTEMS DEVELOPMENT PROJECT  Chapter 4 Domain Modeling  Lecturer:  Dr. Joshua Okemwa. PHD.  </dc:title>
  <dc:creator>okemwa</dc:creator>
  <cp:lastModifiedBy>okemwa</cp:lastModifiedBy>
  <cp:revision>15</cp:revision>
  <dcterms:created xsi:type="dcterms:W3CDTF">2021-10-10T09:12:05Z</dcterms:created>
  <dcterms:modified xsi:type="dcterms:W3CDTF">2021-10-10T17:14:22Z</dcterms:modified>
</cp:coreProperties>
</file>