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54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1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298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429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69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303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196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923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420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699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91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718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3F510-D8F0-44EA-95B3-F2A0B5B7CCC4}" type="datetimeFigureOut">
              <a:rPr lang="ru-RU" smtClean="0"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1C394-8F67-4354-B28E-753A1B5DE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202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771" y="1078600"/>
            <a:ext cx="10905892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81455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Lecture 5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481455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8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65785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elektrik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avtomatikaviy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u="none" strike="noStrike" dirty="0" smtClean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o‘zgartirgichining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u="none" strike="noStrike" dirty="0" smtClean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lang="ru-RU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ru-RU" sz="2800" b="1" i="1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u="none" strike="noStrike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664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863" y="391870"/>
            <a:ext cx="11084312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457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serunum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yaratilgani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orttirish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problemasi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yaratildi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Hozir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2-100 </a:t>
            </a:r>
            <a:r>
              <a:rPr lang="ru-RU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qotishmalarini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foydalanilmoqda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84876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141" y="730474"/>
            <a:ext cx="11396545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855" marR="107315" indent="44323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Atomatikaviy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payvandchining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tugagach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to‘xtatishdan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635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o‘zgartirgichining</a:t>
            </a:r>
            <a:r>
              <a:rPr lang="ru-RU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ru-RU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149225" marR="1270" indent="56134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o‘zgartirgichi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(1-rasm)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o‘zgaruvchan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o‘zgarmas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tokka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aylantirib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O‘zgartirgich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korpus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generatori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199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957" y="744141"/>
            <a:ext cx="11017404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775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Generator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rotori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valiga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agregatni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sovutib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ventilyator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o‘tqazilgan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ventilyator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yonma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-yon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generatorining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o‘yiqlariga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kollektor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 bor.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kollektor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plastinkalardan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plastinkalarga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o‘ramining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kavsharlangan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219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83473" y="948297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9" name="Picture 759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204" y="1365959"/>
            <a:ext cx="4066088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70008" y="4785959"/>
            <a:ext cx="1172632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1-rasm.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PSO-500markali 	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o‘zgartirgichi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1-korpus; 	2-ventilyator; 	 	3-dvigatel;  4-g‘altaklar; 5-yakor; 6-kollektor; 7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cho‘tkalar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8-ventil; 9-dasta; 10-ampermetr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0654" y="253123"/>
            <a:ext cx="112850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Generatordagi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magnitaviy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elektromagnit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18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536" y="290387"/>
            <a:ext cx="113742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Magnitaviy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chulg‘amining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o‘ramlari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to‘plash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qutblariga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qamrab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boshmoqlar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boshmoqlar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qutblarning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bir-biridan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unchalik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oraliqda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Qutblarga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izolatsiyalangan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simlardan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chulg‘amlari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g‘altaklar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kiygizilgan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4536" y="4466245"/>
            <a:ext cx="11374244" cy="1315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G‘altaklar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generatorning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zanjiriga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chulg‘amidan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o‘tganida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magnitaviy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9808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5583"/>
            <a:ext cx="12021015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marR="127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Magnitaviy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yakor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aylanganida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chulg‘amlarida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qo‘zg‘atish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Ana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kollektor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plastinkalari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uzatgich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cho‘tkalari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zanjiriga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reostat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maxovigi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Ana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maxovik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strelkasi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aylantirilganda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aylantirilganda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775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ampermetr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o‘zgartirgichi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aravachaga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istalgan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g‘ildiratib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o‘zgartirgichlaridan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kurslarda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525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839" y="180790"/>
            <a:ext cx="1153036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chokning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kern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konstruksiyalarda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 ≤ 0,3 %)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po’latlar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ko’ramiz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yaxshilab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silliqlangan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eritma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spirt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artilgach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yaqqol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ko’rinadi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zonalardagi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o’zgarishlari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qonuniyatini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G’ye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G’ye</a:t>
            </a:r>
            <a:r>
              <a:rPr lang="en-US" sz="28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diagramma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36144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957" y="612167"/>
            <a:ext cx="1121812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prosessida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po’latni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727</a:t>
            </a:r>
            <a:r>
              <a:rPr lang="en-US" sz="28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oshmaydigan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shundayligicha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saqlanib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727</a:t>
            </a:r>
            <a:r>
              <a:rPr lang="en-US" sz="28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temperaturagacha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uchastkalarida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o’zgarishlar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3-rasmda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sxematik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po’latni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payvandlanganda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219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6050"/>
          <p:cNvPicPr/>
          <p:nvPr/>
        </p:nvPicPr>
        <p:blipFill>
          <a:blip r:embed="rId2"/>
          <a:stretch>
            <a:fillRect/>
          </a:stretch>
        </p:blipFill>
        <p:spPr>
          <a:xfrm>
            <a:off x="3601418" y="242306"/>
            <a:ext cx="4632325" cy="32956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7562" y="3730187"/>
            <a:ext cx="11195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3-Rasm.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etadigan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zonaning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o’zgarishi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7562" y="4964644"/>
            <a:ext cx="111958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ko’rinadiki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suyuqlantirilgan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0-1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oriligi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uzunchoq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dentritaviy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daraxtsimon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kristallardan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quyma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strukturasi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694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932" y="536662"/>
            <a:ext cx="11574966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metaliga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tutashgan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chala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1-2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temperaturagacha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qizdirilganligi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donalardan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O’ta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qizish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2-3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yirikroq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Masala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o’ta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qiziganligi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austenit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haddan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yiriklashgan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binobarin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sovishida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ferritperlitli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donalarning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tabiiydir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342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6048" y="217324"/>
            <a:ext cx="11418849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Normallanish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3-4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rejimlarining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o’tishi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normallashgan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kristallardan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Chala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kristallanish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4-5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Bu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maydalashadi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sovishida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austenitgina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perlitga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ferrit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o’zgarmaydi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449580" algn="just">
              <a:lnSpc>
                <a:spcPct val="150000"/>
              </a:lnSpc>
              <a:spcAft>
                <a:spcPts val="0"/>
              </a:spcAft>
            </a:pPr>
            <a:r>
              <a:rPr lang="de-DE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Rekristallanish</a:t>
            </a:r>
            <a:r>
              <a:rPr lang="de-DE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</a:t>
            </a:r>
            <a:r>
              <a:rPr lang="de-DE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de-DE" sz="28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5-6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strukturasi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o’zgarmaydi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temperatusi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727</a:t>
            </a:r>
            <a:r>
              <a:rPr lang="de-DE" sz="28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ortmagan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221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839" y="305876"/>
            <a:ext cx="11508059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lozimki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suyuqlayin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plastik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deformasiyalanishi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oqibatida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puxtalangan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tempertura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puxtalik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naklep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yo’qoladi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500</a:t>
            </a:r>
            <a:r>
              <a:rPr lang="en-US" sz="2800" baseline="30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hyech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o’zgarishlar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bo’lmaydi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metaldagi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strutura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o’zgarishlariga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 </a:t>
            </a:r>
            <a:r>
              <a:rPr lang="en-US" sz="28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o’zgrishlari</a:t>
            </a:r>
            <a:r>
              <a:rPr lang="en-US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Mashinasozlikda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sohalarida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konstruksiya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bo`laklarini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o`zaro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biriktirish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78087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931" y="365688"/>
            <a:ext cx="11530361" cy="5865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suyuqlantirish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simidan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U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material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razryadida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payvandlanayotgan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o‘zgarmas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o‘zgaruvchan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toklardan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05264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1445" y="319072"/>
            <a:ext cx="11508058" cy="615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avtomatlashtirilganlik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jihozlarining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kamligi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arzonligi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qarovining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osonligi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energiyaning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o`zgaruvchan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o`zgarmas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tokdagiga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O`zgaruvchan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elnektr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transformatoridir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amallari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postlarda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mum-kin.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 – 30 kVA li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transformatorlaridan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220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380 V li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tarmoqqa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chulg`amlari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yuzlarcha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amperga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mo`ljallangan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o`ramli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yasaladi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6685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10"/>
          <p:cNvPicPr/>
          <p:nvPr/>
        </p:nvPicPr>
        <p:blipFill>
          <a:blip r:embed="rId2"/>
          <a:stretch>
            <a:fillRect/>
          </a:stretch>
        </p:blipFill>
        <p:spPr>
          <a:xfrm>
            <a:off x="4010280" y="538224"/>
            <a:ext cx="3769995" cy="252539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47277" y="3063619"/>
            <a:ext cx="6096000" cy="761747"/>
          </a:xfrm>
          <a:prstGeom prst="rect">
            <a:avLst/>
          </a:prstGeom>
        </p:spPr>
        <p:txBody>
          <a:bodyPr>
            <a:spAutoFit/>
          </a:bodyPr>
          <a:lstStyle/>
          <a:p>
            <a:pPr marL="6350" marR="6350" indent="-6350" algn="ctr">
              <a:spcAft>
                <a:spcPts val="860"/>
              </a:spcAft>
            </a:pP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 –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sxemalari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marR="6350" indent="-6350" algn="ctr">
              <a:spcAft>
                <a:spcPts val="860"/>
              </a:spcAft>
            </a:pP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–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7629" y="3825366"/>
            <a:ext cx="11686478" cy="2819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marR="14605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4a –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reaktiv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g`altak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W3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o`rnatilgan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Transformatorning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W1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tarmoqqa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W2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payvandlanayotgan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2,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drossel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rostlagich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ataluvchi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reaktiv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g`altak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reaktiv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g`altak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o`tkazgichining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qo`zg`aluvchan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qismidagi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oralig`i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egoe UI Symbol" panose="020B0502040204020203" pitchFamily="34" charset="0"/>
              </a:rPr>
              <a:t>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o`zgartirish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rostlanadi</a:t>
            </a:r>
            <a:r>
              <a:rPr lang="de-DE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529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722" y="345833"/>
            <a:ext cx="11708780" cy="6512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de-DE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tarmoqlar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yuklanish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kamchiligidir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postini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transformatorga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 b –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ko`rsatilgan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Har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drossel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rostlovchi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de-DE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sexlarda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maylonlarida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amallar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uskunalarga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texnologiya-siga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qo`yadi</a:t>
            </a:r>
            <a:r>
              <a:rPr lang="de-DE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36420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721" y="312530"/>
            <a:ext cx="11820293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Ko`chma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qurilmalarida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200, 300, 400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500 A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simining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25, 50, 75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95 mm </a:t>
            </a:r>
            <a:r>
              <a:rPr lang="de-DE" sz="2800" baseline="30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–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jadvalda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ba‘zi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transformatorlarining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ko`rsatkichlari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940856"/>
              </p:ext>
            </p:extLst>
          </p:nvPr>
        </p:nvGraphicFramePr>
        <p:xfrm>
          <a:off x="624469" y="4594302"/>
          <a:ext cx="10995102" cy="1747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8412"/>
                <a:gridCol w="1639027"/>
                <a:gridCol w="1636661"/>
                <a:gridCol w="1514770"/>
                <a:gridCol w="1371580"/>
                <a:gridCol w="1494652"/>
              </a:tblGrid>
              <a:tr h="456429"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</a:tr>
              <a:tr h="1129765"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transformatorining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ko`rsatkichlari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STE-24-U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STE-34-U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STN-500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TS-500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TSD-500 </a:t>
                      </a:r>
                    </a:p>
                    <a:p>
                      <a:pPr marL="127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860104" y="4057005"/>
            <a:ext cx="697888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1– JADVAL 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47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492625"/>
              </p:ext>
            </p:extLst>
          </p:nvPr>
        </p:nvGraphicFramePr>
        <p:xfrm>
          <a:off x="267630" y="188754"/>
          <a:ext cx="11708780" cy="646176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555104"/>
                <a:gridCol w="1745415"/>
                <a:gridCol w="1742893"/>
                <a:gridCol w="1613093"/>
                <a:gridCol w="1460605"/>
                <a:gridCol w="1591670"/>
              </a:tblGrid>
              <a:tr h="4351338"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77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Payvandlash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tokining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rostlanish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oralig`i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, A 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77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77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Ikkilamchi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chulg`amda-gi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ishchi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kuchlanish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, V 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780"/>
                        </a:spcAft>
                      </a:pP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Ikkilamchi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chulg`amda-gi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salt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79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ishlash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kuchla-nishi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, V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795" indent="-6350" algn="just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Nominal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quvvati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, kVA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Nominal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rejimdagi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52400" marR="151130" indent="34925" algn="ctr">
                        <a:lnSpc>
                          <a:spcPct val="100000"/>
                        </a:lnSpc>
                        <a:spcAft>
                          <a:spcPts val="905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f.i.k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.,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</a:p>
                    <a:p>
                      <a:pPr marL="152400" marR="151130" indent="34925" algn="ctr">
                        <a:lnSpc>
                          <a:spcPct val="100000"/>
                        </a:lnSpc>
                        <a:spcAft>
                          <a:spcPts val="905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Nominal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rejimdagi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quvvat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koeffisienti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770"/>
                        </a:spcAft>
                      </a:pPr>
                      <a:endParaRPr lang="en-US" sz="16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770"/>
                        </a:spcAft>
                      </a:pP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Birlamchi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chulg`am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kuchlanishi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, V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940"/>
                        </a:spcAft>
                      </a:pPr>
                      <a:endParaRPr lang="en-US" sz="16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94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Nominal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rejimdagi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</a:rPr>
                        <a:t>birlamchi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chulg`amdagi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tok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, A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030" marR="1397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7620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110-500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65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83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0,52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5778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220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yoki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380 </a:t>
                      </a:r>
                    </a:p>
                    <a:p>
                      <a:pPr marL="5778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110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yoki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64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030" marR="1397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7493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150-700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60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86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0,52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5651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220 yoki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380 </a:t>
                      </a:r>
                    </a:p>
                    <a:p>
                      <a:pPr marL="5651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153 yoki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89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030" marR="1397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4254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150-700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60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85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0,54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2413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220 yoki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380 </a:t>
                      </a:r>
                    </a:p>
                    <a:p>
                      <a:pPr marL="2413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145 yoki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84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030" marR="1397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4445" indent="-6350" algn="just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165-650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60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32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85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0,53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8255" marR="6985" indent="-6350" algn="ctr">
                        <a:lnSpc>
                          <a:spcPct val="100000"/>
                        </a:lnSpc>
                        <a:spcAft>
                          <a:spcPts val="78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220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yoki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380 </a:t>
                      </a:r>
                    </a:p>
                    <a:p>
                      <a:pPr marL="8255" marR="6985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145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yoki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94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030" marR="1397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8064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20-600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33-49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80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42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86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0,62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841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220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yoki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380 </a:t>
                      </a:r>
                    </a:p>
                    <a:p>
                      <a:pPr marL="18415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190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yoki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110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030" marR="1397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473575" y="11033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0400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141" y="252615"/>
            <a:ext cx="11441152" cy="260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yondiradigan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zonasiga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8827"/>
          <p:cNvPicPr/>
          <p:nvPr/>
        </p:nvPicPr>
        <p:blipFill>
          <a:blip r:embed="rId2"/>
          <a:stretch>
            <a:fillRect/>
          </a:stretch>
        </p:blipFill>
        <p:spPr>
          <a:xfrm rot="-207768">
            <a:off x="4841932" y="3072682"/>
            <a:ext cx="2448000" cy="201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8351" y="5120951"/>
            <a:ext cx="11262732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marR="6350" indent="-6350" algn="just">
              <a:spcAft>
                <a:spcPts val="86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kallagi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marR="6350" lvl="0" algn="just" fontAlgn="base">
              <a:spcAft>
                <a:spcPts val="860"/>
              </a:spcAft>
              <a:buClr>
                <a:srgbClr val="000000"/>
              </a:buClr>
              <a:buSzPts val="1400"/>
            </a:pPr>
            <a:r>
              <a:rPr lang="en-US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mundshtuk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 –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 –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baraban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4 –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 –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motor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u="none" strike="noStrike" dirty="0" smtClean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6350" lvl="0" algn="just" fontAlgn="base">
              <a:spcAft>
                <a:spcPts val="860"/>
              </a:spcAft>
              <a:buClr>
                <a:srgbClr val="000000"/>
              </a:buClr>
              <a:buSzPts val="1400"/>
            </a:pPr>
            <a:r>
              <a:rPr lang="en-US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484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1444" y="781254"/>
            <a:ext cx="11218126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kallagidir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(5–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u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kallagi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yo`naltiruvchi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baraban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roliklar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roliklarni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reduktor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aylantiruvchi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motor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qilinmasa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uzatuvchi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yurtima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asinxron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motorlar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2876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604947"/>
              </p:ext>
            </p:extLst>
          </p:nvPr>
        </p:nvGraphicFramePr>
        <p:xfrm>
          <a:off x="535260" y="1204331"/>
          <a:ext cx="11307336" cy="5151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57043"/>
                <a:gridCol w="1638509"/>
                <a:gridCol w="1634766"/>
                <a:gridCol w="1638509"/>
                <a:gridCol w="1638509"/>
              </a:tblGrid>
              <a:tr h="434707"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Avtomatik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</a:tr>
              <a:tr h="1075998"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qurilmaning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ko`rsatkichlari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6096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A-372R </a:t>
                      </a:r>
                    </a:p>
                    <a:p>
                      <a:pPr marL="106680" indent="-635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A-612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A-645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A-741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</a:tr>
              <a:tr h="3641159">
                <a:tc>
                  <a:txBody>
                    <a:bodyPr/>
                    <a:lstStyle/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0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Elektrod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simining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dia-metri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0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77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78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Elektrod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uzatish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tezligi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m/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0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78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270" indent="-635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tezligi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m/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65-480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0,4-9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52070" indent="-6350"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129-444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0,4-4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62-154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40-150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81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310" marR="2540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24507" y="356543"/>
            <a:ext cx="50180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JADVAL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0879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5259" y="436891"/>
            <a:ext cx="10950498" cy="587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rostlanadigan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kallaklarni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sxemalarida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o`zgarmas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motorlaridan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yurtima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o`zgartkich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motor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qurilmalaridagi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transformatorlarnikiga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o`hshash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drosselning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oralig`i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yuritma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rostlanadi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jadvalda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sohalarida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ko`rsatkichlari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878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1657" t="20198" r="1548" b="33461"/>
          <a:stretch/>
        </p:blipFill>
        <p:spPr>
          <a:xfrm>
            <a:off x="669074" y="691376"/>
            <a:ext cx="10682868" cy="59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432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538" y="575457"/>
            <a:ext cx="11329638" cy="5578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tegib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turuvchi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o`tuvchi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temperaturasiga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temperaturagacha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qizdiradi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qisiladi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de-DE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(6. b -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transforma-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torining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W2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elektrodlari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listni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siqib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zanjirini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ta‘sirida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listlar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qiziydi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qisilib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listlar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aylanuvchi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rolik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(6.v –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xuddi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uchma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payvandlashdagi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1224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7628" y="238910"/>
            <a:ext cx="11731083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 </a:t>
            </a: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usulida</a:t>
            </a:r>
            <a:r>
              <a:rPr lang="de-DE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transformatorlarining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o`ram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birlam-chi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pog`onalarini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uni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-li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rostlanadi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-lab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o`tib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turishini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tokning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rostlanishini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de-DE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9544"/>
          <p:cNvPicPr/>
          <p:nvPr/>
        </p:nvPicPr>
        <p:blipFill>
          <a:blip r:embed="rId2"/>
          <a:stretch>
            <a:fillRect/>
          </a:stretch>
        </p:blipFill>
        <p:spPr>
          <a:xfrm>
            <a:off x="3517838" y="2958317"/>
            <a:ext cx="4754880" cy="25025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7628" y="5615133"/>
            <a:ext cx="115638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(a)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ishlaganida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diagrammalari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65434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117" y="326064"/>
            <a:ext cx="11708781" cy="613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payvandlpsh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a 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V1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V2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PT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LE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impusli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IFBT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7 b 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rasmdan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turibdiki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IFBT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impulslar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ru-RU" sz="2400" i="1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ru-RU" sz="2400" i="1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1 - 3, 2 - 4)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impulslar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ru-RU" sz="2400" i="1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sinxronlashgan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galma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galdan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tiristorlarning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ru-RU" sz="2400" i="1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ru-RU" sz="2400" i="1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sz="2400" baseline="-25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elektrodlariga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transformtor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chulg`amidan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400" i="1" baseline="-25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Tiristorlardan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o`tuvchi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nolga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90459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1443" y="245327"/>
            <a:ext cx="11463454" cy="5591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induktivlika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bo`lganligi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o`tuvchi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qutbi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almashganda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o`tsa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œsha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ma‘lum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IFBT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qat‘iy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impulslar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impulslarni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kuchlanishiga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siljitishni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yuklanish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o`zgarishini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kontaktor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rostlagichi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–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jadvalda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payvandlovchi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ba‘zi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turlarning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ko`rsatkichlari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mashinasozlik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o`lchamdagi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sferik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yuzali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listlarni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nuqtalarni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                         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20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724226"/>
              </p:ext>
            </p:extLst>
          </p:nvPr>
        </p:nvGraphicFramePr>
        <p:xfrm>
          <a:off x="334538" y="523220"/>
          <a:ext cx="11552662" cy="59826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82126"/>
                <a:gridCol w="2059333"/>
                <a:gridCol w="2069281"/>
                <a:gridCol w="2041922"/>
              </a:tblGrid>
              <a:tr h="981510">
                <a:tc>
                  <a:txBody>
                    <a:bodyPr/>
                    <a:lstStyle/>
                    <a:p>
                      <a:pPr marL="106680" indent="-6350" algn="l"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spcAft>
                          <a:spcPts val="945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mashinasiining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ko`rsatkichlari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MTP-75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415" indent="-635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MTP=100-1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31750" indent="-6350"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MTP-200-3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</a:tr>
              <a:tr h="4811739">
                <a:tc>
                  <a:txBody>
                    <a:bodyPr/>
                    <a:lstStyle/>
                    <a:p>
                      <a:pPr marL="106680" indent="-6350" algn="l">
                        <a:spcAft>
                          <a:spcPts val="955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marR="41275" indent="-6350" algn="just">
                        <a:spcAft>
                          <a:spcPts val="77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PV=20%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bo`lgandagi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quvvati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kVA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Avtomatik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boshqarishda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payvandlanayotgan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detalning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qalinligi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just">
                        <a:spcAft>
                          <a:spcPts val="780"/>
                        </a:spcAft>
                      </a:pP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Avtomatik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boshqarishda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minutdagi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yurishlar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00"/>
                        </a:spcAft>
                      </a:pP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uzunlik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mm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just">
                        <a:spcAft>
                          <a:spcPts val="770"/>
                        </a:spcAft>
                      </a:pP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Elektrodlar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bosish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N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1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Yuritma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1055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Ikkilamchi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kuchlanishni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rostlash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marR="807085" indent="-6350" algn="just">
                        <a:spcAft>
                          <a:spcPts val="77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pog`onalar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rostlanish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oralig`i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0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Payfandlash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sekund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1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KIA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rusumli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asinxron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kontak-torli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00"/>
                        </a:spcAft>
                      </a:pP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PIT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rusumli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sinxronli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uz-gichli</a:t>
                      </a:r>
                      <a:r>
                        <a:rPr lang="de-DE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0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Birlamchi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kuchlanish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V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0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Birlamchi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A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1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Sovutuvchi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sarfi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l/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81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Siqilgan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havo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sarfi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m </a:t>
                      </a:r>
                      <a:r>
                        <a:rPr lang="en-US" sz="10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soat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l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2,5 - 2,5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5400 </a:t>
                      </a:r>
                    </a:p>
                    <a:p>
                      <a:pPr marL="81280" indent="-6350" algn="l">
                        <a:spcAft>
                          <a:spcPts val="810"/>
                        </a:spcAft>
                      </a:pP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pnevmatik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3,12 - 6,24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0,03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- 1,35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- 6,75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0,02 - 0,38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 </a:t>
                      </a:r>
                    </a:p>
                    <a:p>
                      <a:pPr marL="106680" indent="-6350"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4 - 4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6400 </a:t>
                      </a:r>
                    </a:p>
                    <a:p>
                      <a:pPr marL="83820" indent="-6350" algn="l">
                        <a:spcAft>
                          <a:spcPts val="810"/>
                        </a:spcAft>
                      </a:pP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pnevmatik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35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 – 6,8 </a:t>
                      </a:r>
                    </a:p>
                    <a:p>
                      <a:pPr marL="59690" indent="-6350" algn="l">
                        <a:spcAft>
                          <a:spcPts val="81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0,03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1,35 </a:t>
                      </a:r>
                    </a:p>
                    <a:p>
                      <a:pPr marL="106680" indent="-6350" algn="ctr">
                        <a:spcAft>
                          <a:spcPts val="825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6,75 </a:t>
                      </a:r>
                    </a:p>
                    <a:p>
                      <a:pPr marL="59690" indent="-6350" algn="l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 – 0,38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 </a:t>
                      </a:r>
                    </a:p>
                    <a:p>
                      <a:pPr marL="106680" indent="-6350"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spcAft>
                          <a:spcPts val="86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– 6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1400 </a:t>
                      </a:r>
                    </a:p>
                    <a:p>
                      <a:pPr marL="76200" indent="-6350" algn="l">
                        <a:spcAft>
                          <a:spcPts val="810"/>
                        </a:spcAft>
                      </a:pP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pnevmatik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 indent="-6350" algn="ctr">
                        <a:spcAft>
                          <a:spcPts val="825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2070" indent="-6350" algn="l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4,42 – 8,85 </a:t>
                      </a:r>
                    </a:p>
                    <a:p>
                      <a:pPr marL="52070" indent="-6350" algn="l">
                        <a:spcAft>
                          <a:spcPts val="81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0,03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1,35 </a:t>
                      </a:r>
                    </a:p>
                    <a:p>
                      <a:pPr marL="106680" indent="-6350" algn="ctr">
                        <a:spcAft>
                          <a:spcPts val="825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6.75 </a:t>
                      </a:r>
                    </a:p>
                    <a:p>
                      <a:pPr marL="52070" indent="-6350" algn="l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0.92 – 0,38 </a:t>
                      </a:r>
                    </a:p>
                    <a:p>
                      <a:pPr marL="106680" indent="-6350" algn="ctr">
                        <a:spcAft>
                          <a:spcPts val="81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 </a:t>
                      </a:r>
                    </a:p>
                    <a:p>
                      <a:pPr marL="106680" indent="-6350" algn="ctr"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795 </a:t>
                      </a:r>
                    </a:p>
                    <a:p>
                      <a:pPr marL="106680" indent="-6350"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29" marR="12536" marT="0" marB="0"/>
                </a:tc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107257" y="0"/>
            <a:ext cx="57832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– JADVAL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5258" y="834275"/>
            <a:ext cx="10838985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Gazsimon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suyuqliklar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listlardan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tayyorlanadigan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idishlarni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chokli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ba‘zi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rolikli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mashinalarning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ko`rsatkichlari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jadvalda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keltirlgan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Uchma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(4 –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jadval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kattalikdagi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quvur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armatura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sterjenlarni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asbobsozlikda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42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20984"/>
              </p:ext>
            </p:extLst>
          </p:nvPr>
        </p:nvGraphicFramePr>
        <p:xfrm>
          <a:off x="423748" y="1025630"/>
          <a:ext cx="11151217" cy="5445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7047"/>
                <a:gridCol w="2890434"/>
                <a:gridCol w="1898947"/>
                <a:gridCol w="1925357"/>
                <a:gridCol w="2189432"/>
              </a:tblGrid>
              <a:tr h="1740861"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mashinasining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rusumi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Payvandlanayotgan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detalning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qalinligi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77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Ikilamchi chulg`am kuch-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lanishi, V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Birlamchi chulg`am toki, A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Ta‘minlovchi simning diametri, mm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</a:tr>
              <a:tr h="2175629">
                <a:tc>
                  <a:txBody>
                    <a:bodyPr/>
                    <a:lstStyle/>
                    <a:p>
                      <a:pPr marL="106680" indent="-6350" algn="l">
                        <a:lnSpc>
                          <a:spcPct val="150000"/>
                        </a:lnSpc>
                        <a:spcAft>
                          <a:spcPts val="825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l">
                        <a:lnSpc>
                          <a:spcPct val="150000"/>
                        </a:lnSpc>
                        <a:spcAft>
                          <a:spcPts val="825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MShP – 100 </a:t>
                      </a:r>
                    </a:p>
                    <a:p>
                      <a:pPr marL="106680" indent="-6350"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MShP – 150 </a:t>
                      </a:r>
                    </a:p>
                    <a:p>
                      <a:pPr marL="106680" indent="-6350" algn="l">
                        <a:lnSpc>
                          <a:spcPct val="150000"/>
                        </a:lnSpc>
                        <a:spcAft>
                          <a:spcPts val="81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MShP -200 </a:t>
                      </a:r>
                    </a:p>
                    <a:p>
                      <a:pPr marL="106680" indent="-635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 + 1,5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+ 2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 + 2,5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35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 – 6.6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35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3,8 - 7,7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 – 8,6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395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 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  <a:tc>
                  <a:txBody>
                    <a:bodyPr/>
                    <a:lstStyle/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81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</a:p>
                    <a:p>
                      <a:pPr marL="106680" indent="-635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73025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523785" y="317744"/>
            <a:ext cx="771099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JADVAL </a:t>
            </a:r>
            <a:endParaRPr kumimoji="0" lang="ru-RU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70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8284" y="1167500"/>
            <a:ext cx="9991492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kern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r>
              <a:rPr lang="ru-RU" sz="2800" b="1" kern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suyuqlantirib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nimalarga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bajariladigan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40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2264</Words>
  <Application>Microsoft Office PowerPoint</Application>
  <PresentationFormat>Широкоэкранный</PresentationFormat>
  <Paragraphs>343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Segoe UI 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Otabek</cp:lastModifiedBy>
  <cp:revision>7</cp:revision>
  <dcterms:created xsi:type="dcterms:W3CDTF">2018-09-28T06:15:54Z</dcterms:created>
  <dcterms:modified xsi:type="dcterms:W3CDTF">2018-09-28T07:08:54Z</dcterms:modified>
</cp:coreProperties>
</file>