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94" r:id="rId3"/>
    <p:sldId id="258" r:id="rId4"/>
    <p:sldId id="259" r:id="rId5"/>
    <p:sldId id="295" r:id="rId6"/>
    <p:sldId id="324" r:id="rId7"/>
    <p:sldId id="296" r:id="rId8"/>
    <p:sldId id="325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11" r:id="rId21"/>
    <p:sldId id="326" r:id="rId22"/>
    <p:sldId id="312" r:id="rId23"/>
    <p:sldId id="313" r:id="rId24"/>
    <p:sldId id="314" r:id="rId25"/>
    <p:sldId id="315" r:id="rId26"/>
    <p:sldId id="316" r:id="rId27"/>
    <p:sldId id="317" r:id="rId28"/>
    <p:sldId id="319" r:id="rId29"/>
    <p:sldId id="320" r:id="rId30"/>
    <p:sldId id="321" r:id="rId31"/>
    <p:sldId id="322" r:id="rId32"/>
    <p:sldId id="323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3427A-F2A2-4951-A26D-388BD12B9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700F4D-24E9-41FF-AE1A-6AB7545768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7B2D8-C828-437F-967B-CCA94537E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4EEC95-1617-40C9-9DB4-C95D07D47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29C63-8B93-4464-80A0-38C371A42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637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1F441-DB93-4714-87C3-D0308EB77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7D96D-97B4-40AF-97B5-5C219074D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C218A-463D-4B6E-A0E3-FB2771E4E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26B91-60A7-400B-B8AB-37D5613E0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EAB71-7B62-4A83-9DCD-262627500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49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81C4D-7216-4A63-8528-FC8331AFB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F7BA8-CBBB-41A4-9A9B-76566A4C0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429F9-6F47-4731-8531-5D0E456D8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05C21-8579-49F4-851C-FF0002678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E90F9D-9442-41A0-BD13-CAB33FC7A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8F02B-2F45-4C90-9185-E49A740E6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FC25F-9D2F-428B-ABE2-1644B92D4D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119742-701D-4782-AF7E-76BB1CA8A0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0748F3-EA77-40CD-B52D-C50558BA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A67BEE-0647-4413-92CC-121518B58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BD0E28-6887-4BDA-B17E-F7E07B4BE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412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7CCC5-76D0-412A-8D50-8EE8C78F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E47424-E41A-411F-B02E-38752C1D6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D89E7F-C86D-4892-83CC-B0E78B4504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967F2-0695-480E-BD77-B1FE61C99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866329-AF12-4C55-84F3-DF50588353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B29DBB-CD83-4164-BC86-3469CD545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7478E7-F8A7-4E02-95A9-A65069A1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4A5836-1499-4596-AA2F-061A7A2D1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759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DB6CF-3E3B-4862-A65C-FA8952C99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A68051-0EC1-4E85-8625-8FC1D935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A2F553-1CAD-4A0D-BE6B-0D62DC583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A823E9-FD2D-4BE7-9D8D-82AA4D5F3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26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47300F-D4DF-46E5-BEE8-454C79D8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2B0A5E-7B20-4C4B-A517-A52B3BD24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217F8A-0C90-43F3-B625-98A73F55E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281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8B8B9-9E06-4BE9-8C73-DD7D2B97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28EFB-BBBA-4E40-8B08-27CD059D88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670626-C06A-485D-AF5B-96D20F1CAA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ABE436-14F7-461E-86A2-40044D7D0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F14D61-0A0D-48D0-A7DE-A4FB29200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7048BA-5A6C-4313-92EB-D29704B43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391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ECC97-9678-451D-8075-8736FCB66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3C638A-DA7C-4BFF-94DE-759423C325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6D91FA-56B7-4231-9A41-F4C7F4782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6C4C0-7D01-409B-99C3-F48EE58D3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1BFA8-1F59-4D11-BFDA-7235C86BF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512881-0244-4192-B98D-925A1E25C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54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E2947-D6D4-48F6-A606-DD1EBFC1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7D1EE0-DF4F-4F68-A8F7-A3CF571F35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652FF-1558-44C8-97AE-ADCF91BF5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FF65E-D023-416E-89CC-07508CB53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B2067-4994-4CD7-84E9-6DE20B471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84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7B1D28-DF5F-4623-A7F1-C73183A34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C79320-A2FF-40CA-BEC8-E3905B07B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FFB67-00EF-4005-A11F-7A6FAD698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DE317-6429-47A7-A31A-C0477B4CD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F1205-314F-4E7F-9B1B-469A96EBE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061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6C5D80-ECE8-4BC6-851B-CC79DD14B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B5E3D7-44F3-4668-BE42-4CE900658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B41C6-BA7B-47A8-805E-C4FADF4B0A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E22DE-7F25-412C-A21B-C601679CFBB7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428DE-AC71-4516-BB50-1C68B7179C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439F4-0A7A-4B54-9D8A-AD0D2AC9A9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C7CE7-C6BB-45C7-ABB3-59B1D0C39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68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Domain-Modeling-Made-Functional-Domain-Driven/dp/1680502549/ref=sr_1_1?dchild=1&amp;keywords=%3A+Scott+Wlaschin&amp;qid=1633854279&amp;s=books&amp;sr=1-1" TargetMode="External"/><Relationship Id="rId2" Type="http://schemas.openxmlformats.org/officeDocument/2006/relationships/hyperlink" Target="https://www.amazon.com/Scott-Wlaschin/e/B078Y6H2KC?ref=sr_ntt_srch_lnk_1&amp;qid=1633854279&amp;sr=1-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utorialspoint.com/uml/index.htm" TargetMode="External"/><Relationship Id="rId4" Type="http://schemas.openxmlformats.org/officeDocument/2006/relationships/hyperlink" Target="http://debracollege.dspaces.org/bitstream/123456789/404/1/UML%20Reference%20Manual%20by%20James%20Rambaugh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AA3B3-1AA4-49BB-8C38-67AC82023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067800" cy="6858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US" sz="4800" b="1" dirty="0">
                <a:solidFill>
                  <a:srgbClr val="000000"/>
                </a:solidFill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sz="4800" b="1" dirty="0">
                <a:solidFill>
                  <a:srgbClr val="000000"/>
                </a:solidFill>
              </a:rPr>
              <a:t>SYSTEMS DEVELOPMENT PROJECT</a:t>
            </a:r>
            <a:br>
              <a:rPr lang="en-US" sz="4800" b="1" dirty="0">
                <a:solidFill>
                  <a:srgbClr val="000000"/>
                </a:solidFill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sz="4800" b="1" dirty="0">
                <a:solidFill>
                  <a:srgbClr val="000000"/>
                </a:solidFill>
              </a:rPr>
              <a:t>Chapter 4</a:t>
            </a: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Domain Modeling</a:t>
            </a:r>
            <a:b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 2</a:t>
            </a:r>
            <a:b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Lecturer: </a:t>
            </a:r>
            <a:br>
              <a:rPr lang="en-US" b="1" dirty="0">
                <a:solidFill>
                  <a:srgbClr val="00000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Dr. Joshua Okemwa. Ph.D.</a:t>
            </a:r>
            <a:br>
              <a:rPr lang="en-US" sz="4800" b="1" dirty="0">
                <a:solidFill>
                  <a:srgbClr val="000000"/>
                </a:solidFill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A84D2E47-34A7-4C2E-89CE-FDCBEE3A78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2163" y="491331"/>
            <a:ext cx="8229600" cy="1232694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SCOPE OF THE STUDY </a:t>
            </a:r>
            <a:endParaRPr lang="en-US" altLang="en-US" dirty="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BDB82ED9-EA75-4DB8-B504-996A4ADED4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05212" y="1724025"/>
            <a:ext cx="5853113" cy="4276725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Information Modeling in the UML</a:t>
            </a:r>
            <a:endParaRPr lang="en-US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742950" marR="0" lvl="1" indent="-28575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Basic Constructs</a:t>
            </a:r>
            <a:endParaRPr lang="en-US" sz="28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742950" marR="0" lvl="1" indent="-28575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Relationships</a:t>
            </a:r>
            <a:endParaRPr lang="en-US" sz="28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742950" marR="0" lvl="1" indent="-28575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0000"/>
                </a:solidFill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Stereotypes</a:t>
            </a:r>
            <a:endParaRPr lang="en-US" sz="2800" dirty="0">
              <a:effectLst/>
              <a:latin typeface="Aharoni" panose="02010803020104030203" pitchFamily="2" charset="-79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0" indent="0">
              <a:buNone/>
            </a:pPr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2B770-13C8-41C6-94AD-187C4E008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887" y="166976"/>
            <a:ext cx="10518913" cy="638622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Basic Constructs</a:t>
            </a:r>
            <a:endParaRPr lang="en-US" sz="2400" dirty="0">
              <a:solidFill>
                <a:srgbClr val="FF000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</a:t>
            </a: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 a description of a set of objects that share the same attributes, operations, relationships,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semantics. Graphically, 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 rendered as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rectangle.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Name: Every class must have a name that distinguishes it from other classes. A name is a textual string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Attribute: An attribute is a named property of a class that describes a range of values that instances of the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property may hold. A class may have any number of attributes or no attributes at all. An attribute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represents some property of the thing you are modeling that is shared by all objects of that class.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3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67972-2ADC-44A3-B278-A5281A924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130" y="95416"/>
            <a:ext cx="10813774" cy="6631387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peration: An operation is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 implementation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a service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can be requested from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any object</a:t>
            </a:r>
            <a:r>
              <a:rPr lang="en-US" sz="24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the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 to affect behavior. In other words, an operation is an abstraction of something you can do to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 object that is shared by all objects of that class.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Note: You can specify an operation by stating its signature, which includes the name, type, and default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value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all parameters and (in the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case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functions) 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return type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image3.jpeg">
            <a:extLst>
              <a:ext uri="{FF2B5EF4-FFF2-40B4-BE49-F238E27FC236}">
                <a16:creationId xmlns:a16="http://schemas.microsoft.com/office/drawing/2014/main" id="{69B9C381-1EBB-4937-922E-4F7699B16F2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8005" y="3411109"/>
            <a:ext cx="190690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29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EE55E-C8EC-4032-9BB2-C1C387B32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666" y="795130"/>
            <a:ext cx="10646134" cy="5381833"/>
          </a:xfrm>
        </p:spPr>
        <p:txBody>
          <a:bodyPr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kern="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  </a:t>
            </a: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Organizing</a:t>
            </a:r>
            <a:r>
              <a:rPr lang="en-US" sz="24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Attributes</a:t>
            </a:r>
            <a:r>
              <a:rPr lang="en-US" sz="2400" b="1" kern="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Operations</a:t>
            </a:r>
            <a:endParaRPr lang="en-US" sz="2400" dirty="0">
              <a:solidFill>
                <a:srgbClr val="FF000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When drawing a class,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 don't have to show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every attribute and every operation at once.</a:t>
            </a:r>
          </a:p>
          <a:p>
            <a:pPr marL="190500" marR="203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 fact in some cases there are too many of them to put in one figure and </a:t>
            </a: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mostly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only a subset of these attributes and operations are likely to be relevant to a specific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view.</a:t>
            </a:r>
          </a:p>
          <a:p>
            <a:pPr marL="190500" marR="203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these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reasons,</a:t>
            </a:r>
            <a:r>
              <a:rPr lang="en-US" sz="2400" spc="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</a:t>
            </a:r>
            <a:r>
              <a:rPr lang="en-US" sz="2400" spc="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can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choose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show</a:t>
            </a:r>
            <a:r>
              <a:rPr lang="en-US" sz="2400" spc="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only</a:t>
            </a:r>
            <a:r>
              <a:rPr lang="en-US" sz="24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some</a:t>
            </a:r>
          </a:p>
          <a:p>
            <a:pPr marL="190500" marR="199390" algn="just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</a:t>
            </a:r>
            <a:r>
              <a:rPr lang="en-US" sz="2400" spc="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can</a:t>
            </a:r>
            <a:r>
              <a:rPr lang="en-US" sz="2400" spc="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indicate</a:t>
            </a:r>
            <a:r>
              <a:rPr lang="en-US" sz="2400" spc="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there</a:t>
            </a:r>
            <a:r>
              <a:rPr lang="en-US" sz="2400" spc="1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</a:t>
            </a:r>
            <a:r>
              <a:rPr lang="en-US" sz="2400" spc="8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more</a:t>
            </a:r>
            <a:r>
              <a:rPr lang="en-US" sz="2400" spc="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attributes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or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properties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than shown by</a:t>
            </a:r>
            <a:r>
              <a:rPr lang="en-US" sz="24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ending each list with an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ellipsis ("...").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34159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D7738-B1BF-4B43-A70C-224C0D03A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525" y="374651"/>
            <a:ext cx="10515600" cy="6731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Diagram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E238DC-BB77-46F4-ABB9-F510DCDD0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158875"/>
            <a:ext cx="10382249" cy="532447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Below is a diagram of the class Fraud Agent a few of attributes are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shown</a:t>
            </a:r>
            <a:r>
              <a:rPr lang="en-US" sz="24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and the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list ending with an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ellipsis ("..."). Meaning there are more attributes</a:t>
            </a: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 </a:t>
            </a:r>
            <a:endParaRPr lang="en-US" sz="2400" dirty="0"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image5.jpeg">
            <a:extLst>
              <a:ext uri="{FF2B5EF4-FFF2-40B4-BE49-F238E27FC236}">
                <a16:creationId xmlns:a16="http://schemas.microsoft.com/office/drawing/2014/main" id="{0EF2246C-9B9B-4C32-B1C8-E8A7125B6C10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53074" y="2838451"/>
            <a:ext cx="4010026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459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A02E8C-B0B6-4DAD-845F-44B1F98B7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883" y="238539"/>
            <a:ext cx="10844917" cy="5938424"/>
          </a:xfrm>
        </p:spPr>
        <p:txBody>
          <a:bodyPr>
            <a:normAutofit fontScale="77500" lnSpcReduction="20000"/>
          </a:bodyPr>
          <a:lstStyle/>
          <a:p>
            <a:pPr marL="19050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Responsibilities</a:t>
            </a:r>
            <a:r>
              <a:rPr lang="en-US" sz="2600" b="1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 </a:t>
            </a:r>
            <a:endParaRPr lang="en-US" sz="2600" dirty="0">
              <a:solidFill>
                <a:srgbClr val="FF000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algn="just">
              <a:lnSpc>
                <a:spcPct val="170000"/>
              </a:lnSpc>
            </a:pP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respo</a:t>
            </a:r>
            <a:r>
              <a:rPr lang="en-US" sz="26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sibility is a contract or an obligation of a class. When you create a class, you are making</a:t>
            </a:r>
            <a:r>
              <a:rPr lang="en-US" sz="26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statement that all objects of that class have the same kind of state and the same kind of</a:t>
            </a:r>
            <a:r>
              <a:rPr lang="en-US" sz="26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behavior. At a more abstract level, these corresponding attributes and operations are just the</a:t>
            </a:r>
            <a:r>
              <a:rPr lang="en-US" sz="26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features by which the class's responsibilities are carried out.</a:t>
            </a:r>
          </a:p>
          <a:p>
            <a:pPr algn="just">
              <a:lnSpc>
                <a:spcPct val="170000"/>
              </a:lnSpc>
            </a:pPr>
            <a:r>
              <a:rPr lang="en-US" sz="2600" dirty="0">
                <a:solidFill>
                  <a:srgbClr val="FF000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Examples </a:t>
            </a:r>
            <a:endParaRPr lang="en-US" sz="2600" dirty="0">
              <a:solidFill>
                <a:srgbClr val="FF000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algn="just">
              <a:lnSpc>
                <a:spcPct val="170000"/>
              </a:lnSpc>
            </a:pPr>
            <a:r>
              <a:rPr lang="en-US" sz="26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FraudAgent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class, as you might find in a credit</a:t>
            </a:r>
            <a:r>
              <a:rPr lang="en-US" sz="26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card application, is responsible for processing orders and determining if they are legitimate,</a:t>
            </a:r>
            <a:r>
              <a:rPr lang="en-US" sz="26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suspect, or fraudulent</a:t>
            </a:r>
          </a:p>
          <a:p>
            <a:pPr algn="just">
              <a:lnSpc>
                <a:spcPct val="170000"/>
              </a:lnSpc>
            </a:pPr>
            <a:r>
              <a:rPr lang="en-US" sz="26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TemperatureSensor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class is responsible for measuring temperature and</a:t>
            </a:r>
            <a:r>
              <a:rPr lang="en-US" sz="26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raising</a:t>
            </a:r>
            <a:r>
              <a:rPr lang="en-US" sz="26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 alarm if the</a:t>
            </a:r>
            <a:r>
              <a:rPr lang="en-US" sz="26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temperature reaches</a:t>
            </a:r>
            <a:r>
              <a:rPr lang="en-US" sz="26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6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6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certain point.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039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90BBC-1ECB-4242-8A05-897A59000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0" y="603250"/>
            <a:ext cx="10515600" cy="47307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Diagram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C70ACF-B513-4B05-91A6-37DA5C4A2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5100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 diagram indicates the responsibilities held by the class </a:t>
            </a:r>
            <a:r>
              <a:rPr lang="en-US" sz="2400" dirty="0" err="1">
                <a:latin typeface="Aharoni" panose="02010803020104030203" pitchFamily="2" charset="-79"/>
                <a:cs typeface="Aharoni" panose="02010803020104030203" pitchFamily="2" charset="-79"/>
              </a:rPr>
              <a:t>FraudAgent</a:t>
            </a: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</a:p>
          <a:p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image6.jpeg">
            <a:extLst>
              <a:ext uri="{FF2B5EF4-FFF2-40B4-BE49-F238E27FC236}">
                <a16:creationId xmlns:a16="http://schemas.microsoft.com/office/drawing/2014/main" id="{6F81C2A6-438E-40D2-B082-E02FBA297724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765" y="2108634"/>
            <a:ext cx="4285919" cy="343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602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2B642-7497-47FD-BBE0-D6BD71ECD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317298"/>
            <a:ext cx="10515600" cy="698904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 Modeling Techniques</a:t>
            </a:r>
            <a:r>
              <a:rPr lang="en-US" sz="2800" spc="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endParaRPr lang="en-US" sz="28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5803-F77D-49DA-A84F-1F978CEF3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30" y="1064030"/>
            <a:ext cx="10515600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2000" spc="-2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000" spc="-2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Vocabulary</a:t>
            </a:r>
            <a:r>
              <a:rPr lang="en-US" sz="2000" spc="-15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000" spc="-15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000" spc="-15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System</a:t>
            </a:r>
          </a:p>
          <a:p>
            <a:pPr marL="1905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You'll</a:t>
            </a:r>
            <a:r>
              <a:rPr lang="en-US" sz="2000" spc="1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use</a:t>
            </a:r>
            <a:r>
              <a:rPr lang="en-US" sz="2000" spc="1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classes</a:t>
            </a:r>
            <a:r>
              <a:rPr lang="en-US" sz="2000" spc="1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most</a:t>
            </a:r>
            <a:r>
              <a:rPr lang="en-US" sz="2000" spc="1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commonly</a:t>
            </a:r>
            <a:r>
              <a:rPr lang="en-US" sz="2000" spc="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000" spc="1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</a:t>
            </a:r>
            <a:r>
              <a:rPr lang="en-US" sz="2000" spc="1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abstractions</a:t>
            </a:r>
            <a:r>
              <a:rPr lang="en-US" sz="2000" spc="1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000" spc="1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</a:t>
            </a:r>
            <a:r>
              <a:rPr lang="en-US" sz="2000" spc="10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drawn</a:t>
            </a:r>
            <a:r>
              <a:rPr lang="en-US" sz="2000" spc="1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from</a:t>
            </a:r>
            <a:r>
              <a:rPr lang="en-US" sz="2000" spc="1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000" spc="1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problem</a:t>
            </a:r>
            <a:r>
              <a:rPr lang="en-US" sz="2000" spc="1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  are trying to solve or from the technology you are using to implement a solution to that problem.</a:t>
            </a:r>
            <a:r>
              <a:rPr lang="en-US" sz="20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marL="1905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Each of these abstractions is a part of the vocabulary of your system, meaning that, together, they</a:t>
            </a:r>
            <a:r>
              <a:rPr lang="en-US" sz="20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represent</a:t>
            </a:r>
            <a:r>
              <a:rPr lang="en-US" sz="20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0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things that</a:t>
            </a:r>
            <a:r>
              <a:rPr lang="en-US" sz="20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</a:t>
            </a:r>
            <a:r>
              <a:rPr lang="en-US" sz="20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important to</a:t>
            </a:r>
            <a:r>
              <a:rPr lang="en-US" sz="20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users</a:t>
            </a:r>
            <a:r>
              <a:rPr lang="en-US" sz="20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0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 to implementers.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Rectangle 18">
            <a:extLst>
              <a:ext uri="{FF2B5EF4-FFF2-40B4-BE49-F238E27FC236}">
                <a16:creationId xmlns:a16="http://schemas.microsoft.com/office/drawing/2014/main" id="{4F8F35FF-DDA6-428D-835E-FCBF9EC4A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7163A62D-CC6B-4B42-A59A-610CEE8639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" y="543640"/>
            <a:ext cx="32573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894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FBE7D-CBC9-4509-A7E9-CD9096D0A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447" y="133004"/>
            <a:ext cx="10996353" cy="6043959"/>
          </a:xfrm>
        </p:spPr>
        <p:txBody>
          <a:bodyPr>
            <a:normAutofit fontScale="92500" lnSpcReduction="20000"/>
          </a:bodyPr>
          <a:lstStyle/>
          <a:p>
            <a:pPr marL="190500" marR="203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 order to model vocabulary we need. </a:t>
            </a:r>
            <a:endParaRPr lang="en-US" sz="2800" dirty="0">
              <a:solidFill>
                <a:srgbClr val="FF0000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Identify those things that users or implementers use to describe the problem or solution.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Use </a:t>
            </a:r>
            <a:r>
              <a:rPr lang="en-US" b="0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Class-responsibility-collaboration (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CRC)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cards and use case-based analysis to help find these abstractions.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each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abstraction,</a:t>
            </a:r>
            <a:r>
              <a:rPr lang="en-US" sz="2800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identify</a:t>
            </a:r>
            <a:r>
              <a:rPr lang="en-US" sz="28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set</a:t>
            </a:r>
            <a:r>
              <a:rPr lang="en-US" sz="28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responsibilities.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Make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sure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each</a:t>
            </a:r>
            <a:r>
              <a:rPr lang="en-US" sz="28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800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crisply</a:t>
            </a:r>
            <a:r>
              <a:rPr lang="en-US" sz="28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defined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 there</a:t>
            </a:r>
            <a:r>
              <a:rPr lang="en-US" sz="28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8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good balance</a:t>
            </a:r>
            <a:r>
              <a:rPr lang="en-US" sz="28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responsibilities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among</a:t>
            </a:r>
            <a:r>
              <a:rPr lang="en-US" sz="28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all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your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classes.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Provide the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attributes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operations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needed</a:t>
            </a:r>
            <a:r>
              <a:rPr lang="en-US" sz="28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carry</a:t>
            </a:r>
            <a:r>
              <a:rPr lang="en-US" sz="28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out</a:t>
            </a:r>
            <a:r>
              <a:rPr lang="en-US" sz="2800" spc="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these</a:t>
            </a:r>
            <a:r>
              <a:rPr lang="en-US" sz="2800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responsibilities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</a:t>
            </a:r>
            <a:r>
              <a:rPr lang="en-US" sz="28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each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endParaRPr lang="en-US" sz="2800" dirty="0"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190500" marR="2032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287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4EDA9-8BA6-4544-A924-D55ED9DB1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082" y="1072792"/>
            <a:ext cx="7394713" cy="1082012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6B98F-8B21-4B92-9FEC-352087D9C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3343" y="2373465"/>
            <a:ext cx="9000214" cy="380469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set of classes drawn from a retail system, including Customer, Order, and Product. They include a few other related abstractions drawn from the vocabulary of the problem, such as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Shipment (used to track orders),</a:t>
            </a:r>
            <a:r>
              <a:rPr lang="en-US" sz="24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Invoice (used to bill orders), and Warehouse (where products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 located prior to shipment). 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60638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2F754-5421-4A8B-B600-7A9312F8B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57" y="365125"/>
            <a:ext cx="11003943" cy="668545"/>
          </a:xfrm>
        </p:spPr>
        <p:txBody>
          <a:bodyPr>
            <a:normAutofit fontScale="90000"/>
          </a:bodyPr>
          <a:lstStyle/>
          <a:p>
            <a:br>
              <a:rPr lang="en-US" sz="2800" b="1" kern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28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8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Distribution</a:t>
            </a:r>
            <a:r>
              <a:rPr lang="en-US" sz="2800" b="1" kern="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Responsibilities</a:t>
            </a:r>
            <a:r>
              <a:rPr lang="en-US" sz="2800" b="1" kern="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800" b="1" kern="0" spc="-1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8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System</a:t>
            </a:r>
            <a:br>
              <a:rPr lang="en-US" sz="2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ACB82-4973-4AAD-A40D-1C60EF49E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204" y="1208598"/>
            <a:ext cx="10407595" cy="4683319"/>
          </a:xfrm>
        </p:spPr>
        <p:txBody>
          <a:bodyPr>
            <a:normAutofit/>
          </a:bodyPr>
          <a:lstStyle/>
          <a:p>
            <a:pPr marL="190500" marR="20574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Once you start modeling a number of classes, it is necessary to ensure a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balanced set of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responsibilities.</a:t>
            </a:r>
          </a:p>
          <a:p>
            <a:pPr marL="0" algn="just">
              <a:lnSpc>
                <a:spcPct val="150000"/>
              </a:lnSpc>
              <a:spcBef>
                <a:spcPts val="25"/>
              </a:spcBef>
            </a:pP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 To</a:t>
            </a:r>
            <a:r>
              <a:rPr lang="en-US" sz="240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</a:t>
            </a:r>
            <a:r>
              <a:rPr lang="en-US" sz="240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distribution</a:t>
            </a:r>
            <a:r>
              <a:rPr lang="en-US" sz="2400" spc="-2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responsibilities</a:t>
            </a:r>
            <a:r>
              <a:rPr lang="en-US" sz="240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400" spc="-5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system,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Identify a set of classes that work together closely to carry out some behavior.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Identify</a:t>
            </a:r>
            <a:r>
              <a:rPr lang="en-US" sz="2400" spc="-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set of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responsibilities for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each of these classes.</a:t>
            </a:r>
          </a:p>
        </p:txBody>
      </p:sp>
    </p:spTree>
    <p:extLst>
      <p:ext uri="{BB962C8B-B14F-4D97-AF65-F5344CB8AC3E}">
        <p14:creationId xmlns:p14="http://schemas.microsoft.com/office/powerpoint/2010/main" val="2286444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24718-CD5A-4135-B79E-9A1EF8C3D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670" y="850789"/>
            <a:ext cx="10391692" cy="516834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Look at this set of classes as a whole, split classes that have too many responsibilities into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smaller abstractions, collapse tiny classes that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have trivial</a:t>
            </a:r>
            <a:r>
              <a:rPr lang="en-US" sz="24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responsibilities into larger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ones,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reallocate responsibilities so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 each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abstraction reasonably</a:t>
            </a:r>
            <a:r>
              <a:rPr lang="en-US" sz="2400" spc="-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stands on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its own.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Consider the ways in which those classes collaborate with one another, and redistribute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their responsibilities accordingly so that no class within a collaboration does too much or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too little.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04173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8129B-AABC-4D76-A2B4-4700C5874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617227"/>
            <a:ext cx="10515600" cy="636104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Relationship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C1167-5106-4264-94F7-01D0D425E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6746" y="1577181"/>
            <a:ext cx="10826363" cy="455907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r</a:t>
            </a: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elationship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connection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among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things.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object-oriented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three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most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important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dependencies,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generalizations,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associations.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Graphically,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 is rendered as a path, with different kinds of lines used to distinguish the kinds of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460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49DAB-E92F-4258-84E2-84FEFE8F5C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055" y="270344"/>
            <a:ext cx="10734261" cy="6249726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Generalization: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400" spc="2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2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</a:t>
            </a:r>
            <a:r>
              <a:rPr lang="en-US" sz="2400" spc="2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between</a:t>
            </a:r>
            <a:r>
              <a:rPr lang="en-US" sz="2400" spc="2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2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general</a:t>
            </a:r>
            <a:r>
              <a:rPr lang="en-US" sz="2400" spc="2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kind</a:t>
            </a:r>
            <a:r>
              <a:rPr lang="en-US" sz="2400" spc="2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400" spc="2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thing</a:t>
            </a:r>
            <a:r>
              <a:rPr lang="en-US" sz="2400" spc="2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(parent class)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more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specific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kind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thing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(child class).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Generalization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sometimes called an "is-a-kind-of" relationship: Example (like the class </a:t>
            </a:r>
            <a:r>
              <a:rPr lang="en-US" sz="24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BayWindow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) is-a-kind-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a more general thing (for example, the class Window).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Dependency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: </a:t>
            </a: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 a relationship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 states that one thing (for example, class Window) uses the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information and services of another thing (for example, class Event), but not necessarily the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reverse.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Associations: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 a structural relationship that specifies that objects of one thing are connected to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objects of another. Given an association connecting two classes, you can relate objects of one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objects</a:t>
            </a:r>
            <a:r>
              <a:rPr lang="en-US" sz="2400" spc="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400" spc="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other</a:t>
            </a:r>
            <a:r>
              <a:rPr lang="en-US" sz="2400" spc="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class.</a:t>
            </a:r>
            <a:r>
              <a:rPr lang="en-US" sz="2400" spc="7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871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A5F56-43EB-4EB1-9135-13D13892B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884" y="206734"/>
            <a:ext cx="11322658" cy="6591631"/>
          </a:xfrm>
        </p:spPr>
        <p:txBody>
          <a:bodyPr>
            <a:noAutofit/>
          </a:bodyPr>
          <a:lstStyle/>
          <a:p>
            <a:pPr marL="19050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Beyond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this basic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form, there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are</a:t>
            </a:r>
            <a:r>
              <a:rPr lang="en-US" sz="24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four adornments that apply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 associations.</a:t>
            </a:r>
          </a:p>
          <a:p>
            <a:pPr algn="just">
              <a:lnSpc>
                <a:spcPct val="170000"/>
              </a:lnSpc>
            </a:pP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Name: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 association can have a name, and you use that name to describe the nature of the relationship.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algn="just">
              <a:lnSpc>
                <a:spcPct val="17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 can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give a direction to the name by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providing</a:t>
            </a:r>
            <a:r>
              <a:rPr lang="en-US" sz="2400" spc="-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direction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triangle that points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 the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direction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 intend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 read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name. </a:t>
            </a:r>
            <a:r>
              <a:rPr lang="en-US" sz="24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e,g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A person works for a company </a:t>
            </a:r>
          </a:p>
          <a:p>
            <a:pPr marL="190500" marR="0" algn="just">
              <a:lnSpc>
                <a:spcPct val="170000"/>
              </a:lnSpc>
              <a:spcBef>
                <a:spcPts val="450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Role: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When</a:t>
            </a:r>
            <a:r>
              <a:rPr lang="en-US" sz="24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participates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</a:t>
            </a:r>
            <a:r>
              <a:rPr lang="en-US" sz="24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association,</a:t>
            </a:r>
            <a:r>
              <a:rPr lang="en-US" sz="24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has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specific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role</a:t>
            </a:r>
            <a:r>
              <a:rPr lang="en-US" sz="2400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plays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relationship;</a:t>
            </a:r>
            <a:r>
              <a:rPr lang="en-US" sz="2400" spc="-2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role is just the face the class at the far end of the association presents to the class at the near end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the association.</a:t>
            </a:r>
          </a:p>
          <a:p>
            <a:pPr marL="190500" marR="0">
              <a:spcBef>
                <a:spcPts val="45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670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73B3D1-77CF-41CB-829C-99797C238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468" y="79513"/>
            <a:ext cx="10885336" cy="5550009"/>
          </a:xfrm>
        </p:spPr>
        <p:txBody>
          <a:bodyPr>
            <a:normAutofit/>
          </a:bodyPr>
          <a:lstStyle/>
          <a:p>
            <a:pPr marL="190500" marR="0" algn="just">
              <a:lnSpc>
                <a:spcPct val="170000"/>
              </a:lnSpc>
              <a:spcBef>
                <a:spcPts val="450"/>
              </a:spcBef>
              <a:spcAft>
                <a:spcPts val="0"/>
              </a:spcAft>
            </a:pP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person (employee) is employed by a company (employee)</a:t>
            </a:r>
          </a:p>
          <a:p>
            <a:pPr marL="19050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Multiplicity: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 association represents a structural relationship among objects. </a:t>
            </a:r>
          </a:p>
          <a:p>
            <a:pPr marL="19050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it's important for you to state how many objects may be connected across an instance of an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association.</a:t>
            </a:r>
            <a:endParaRPr lang="en-US" sz="2400" dirty="0"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19050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Example: one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(1), zero or one (0..1), many (0..*), or one or more (1..*). </a:t>
            </a:r>
            <a:endParaRPr lang="en-US" sz="2400" dirty="0"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190500" marR="0" algn="just">
              <a:lnSpc>
                <a:spcPct val="170000"/>
              </a:lnSpc>
              <a:spcBef>
                <a:spcPts val="450"/>
              </a:spcBef>
              <a:spcAft>
                <a:spcPts val="0"/>
              </a:spcAft>
            </a:pPr>
            <a:endParaRPr lang="en-US" sz="2400" dirty="0"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999645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3512A-4B87-4DF7-90CA-321B0E31E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953" y="108143"/>
            <a:ext cx="11327296" cy="521127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Aggregation: </a:t>
            </a: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plain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association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between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two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classes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represents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structural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between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peers,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meaning that both classes are conceptually at the same level, no one more important than the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other.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 instance when modeling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"whole/part"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which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one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represents a larger thing (the "whole"), which consists of smaller things</a:t>
            </a:r>
            <a:r>
              <a:rPr lang="en-US" sz="24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(the "parts")</a:t>
            </a:r>
          </a:p>
          <a:p>
            <a:pPr marL="190500" marR="20193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This kind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 is called aggregation,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which represents a "has-a"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 </a:t>
            </a:r>
            <a:r>
              <a:rPr lang="en-US" sz="240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Example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a company with different departments on the same level. 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394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01FD3-2F5E-4632-A9D4-C34B02E3B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49" y="492347"/>
            <a:ext cx="9334169" cy="819618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 Modeling Techniques</a:t>
            </a:r>
            <a:r>
              <a:rPr lang="en-US" sz="2800" spc="-29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endParaRPr lang="en-US" sz="28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884E9-F431-40BD-B367-32A7AA05D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1914"/>
            <a:ext cx="10515600" cy="4351338"/>
          </a:xfrm>
        </p:spPr>
        <p:txBody>
          <a:bodyPr>
            <a:normAutofit lnSpcReduction="10000"/>
          </a:bodyPr>
          <a:lstStyle/>
          <a:p>
            <a:pPr marL="0" marR="4093210" indent="0">
              <a:lnSpc>
                <a:spcPct val="2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kern="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2400" b="1" kern="0" spc="-25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Simple</a:t>
            </a:r>
            <a:r>
              <a:rPr lang="en-US" sz="2400" b="1" kern="0" spc="-2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7030A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Dependencies</a:t>
            </a:r>
          </a:p>
          <a:p>
            <a:pPr marL="190500" marR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</a:t>
            </a:r>
            <a:r>
              <a:rPr lang="en-US" sz="2400" spc="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kind</a:t>
            </a:r>
            <a:r>
              <a:rPr lang="en-US" sz="2400" spc="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z="2400" spc="7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dependency</a:t>
            </a:r>
            <a:r>
              <a:rPr lang="en-US" sz="2400" spc="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</a:t>
            </a:r>
            <a:r>
              <a:rPr lang="en-US" sz="2400" spc="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400" spc="8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8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connection</a:t>
            </a:r>
            <a:r>
              <a:rPr lang="en-US" sz="2400" spc="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between</a:t>
            </a:r>
            <a:r>
              <a:rPr lang="en-US" sz="2400" spc="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8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uses</a:t>
            </a:r>
            <a:r>
              <a:rPr lang="en-US" sz="2400" spc="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another class as a</a:t>
            </a:r>
            <a:r>
              <a:rPr lang="en-US" sz="2400" spc="-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parameter</a:t>
            </a:r>
            <a:r>
              <a:rPr lang="en-US" sz="2400" spc="-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-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operation.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>
              <a:lnSpc>
                <a:spcPct val="16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 this using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</a:t>
            </a:r>
          </a:p>
          <a:p>
            <a:pPr>
              <a:lnSpc>
                <a:spcPct val="16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Create</a:t>
            </a:r>
            <a:r>
              <a:rPr lang="en-US" sz="2400" spc="1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16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dependency</a:t>
            </a:r>
            <a:r>
              <a:rPr lang="en-US" sz="2400" spc="1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pointing</a:t>
            </a:r>
            <a:r>
              <a:rPr lang="en-US" sz="2400" spc="1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from</a:t>
            </a:r>
            <a:r>
              <a:rPr lang="en-US" sz="2400" spc="17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16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1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with</a:t>
            </a:r>
            <a:r>
              <a:rPr lang="en-US" sz="2400" spc="1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1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operation</a:t>
            </a:r>
            <a:r>
              <a:rPr lang="en-US" sz="2400" spc="1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1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1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</a:t>
            </a:r>
            <a:r>
              <a:rPr lang="en-US" sz="2400" spc="17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used</a:t>
            </a:r>
            <a:r>
              <a:rPr lang="en-US" sz="2400" spc="16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</a:t>
            </a:r>
            <a:r>
              <a:rPr lang="en-US" sz="2400" spc="1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parameter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 the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operation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534020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13E64-62E2-4F33-BC45-E5BCB967F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7327"/>
          </a:xfrm>
        </p:spPr>
        <p:txBody>
          <a:bodyPr>
            <a:normAutofit fontScale="90000"/>
          </a:bodyPr>
          <a:lstStyle/>
          <a:p>
            <a:br>
              <a:rPr lang="en-US" sz="4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</a:br>
            <a:r>
              <a:rPr lang="en-US" sz="4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Example: </a:t>
            </a:r>
            <a:br>
              <a:rPr lang="en-US" sz="4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90D5-77F2-4BB4-BF05-AA30D48709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6994" y="1160890"/>
            <a:ext cx="9556805" cy="501607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Consider a set of classes drawn from a system that manages the assignment of students and instructors to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courses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university.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We  can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shows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dependency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from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CourseSchedule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8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Course.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800" spc="5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ecause</a:t>
            </a:r>
            <a:r>
              <a:rPr lang="en-US" sz="28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Course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 used in both the add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 remove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operations of Course Schedule.</a:t>
            </a:r>
          </a:p>
          <a:p>
            <a:endParaRPr lang="en-US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3873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DCDA9-5A7F-424D-BCA1-0E08183F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6775"/>
            <a:ext cx="10515600" cy="587375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Diagram</a:t>
            </a:r>
            <a:r>
              <a:rPr lang="en-US" sz="44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5376B-9B54-40E8-AE99-65FB8345A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 diagram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shows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dependency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from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CourseSchedule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Course.</a:t>
            </a:r>
          </a:p>
          <a:p>
            <a:pPr marL="0" indent="0">
              <a:buNone/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image18.png">
            <a:extLst>
              <a:ext uri="{FF2B5EF4-FFF2-40B4-BE49-F238E27FC236}">
                <a16:creationId xmlns:a16="http://schemas.microsoft.com/office/drawing/2014/main" id="{9D2014A5-2E3C-42BA-BF05-A39486867737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0256" y="2486570"/>
            <a:ext cx="5120640" cy="302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2922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8FFBA-8679-4C6C-B588-569E3CBF6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30" y="126587"/>
            <a:ext cx="10515600" cy="811668"/>
          </a:xfrm>
        </p:spPr>
        <p:txBody>
          <a:bodyPr>
            <a:noAutofit/>
          </a:bodyPr>
          <a:lstStyle/>
          <a:p>
            <a:b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</a:b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28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Single</a:t>
            </a:r>
            <a:r>
              <a:rPr lang="en-US" sz="28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Inheritance</a:t>
            </a:r>
            <a:br>
              <a:rPr lang="en-US" sz="28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</a:br>
            <a:endParaRPr lang="en-US" sz="28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F744C-9418-4F6B-BA1A-A82223ACD2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985" y="826936"/>
            <a:ext cx="10010030" cy="4245996"/>
          </a:xfrm>
        </p:spPr>
        <p:txBody>
          <a:bodyPr/>
          <a:lstStyle/>
          <a:p>
            <a:pPr marR="20193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When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modeling the vocabulary of your system, often you can get classes that are structurally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or behaviorally similar to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others.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marR="20193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They can be modeled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distinct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unrelated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abstractions.</a:t>
            </a:r>
            <a:r>
              <a:rPr lang="en-US" sz="2400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</a:p>
          <a:p>
            <a:pPr marR="20193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Though a better</a:t>
            </a:r>
            <a:r>
              <a:rPr lang="en-US" sz="2400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way</a:t>
            </a:r>
            <a:r>
              <a:rPr lang="en-US" sz="2400" spc="1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would</a:t>
            </a:r>
            <a:r>
              <a:rPr lang="en-US" sz="2400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</a:t>
            </a:r>
            <a:r>
              <a:rPr lang="en-US" sz="2400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1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extract</a:t>
            </a:r>
            <a:r>
              <a:rPr lang="en-US" sz="2400" spc="1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any</a:t>
            </a:r>
            <a:r>
              <a:rPr lang="en-US" sz="2400" spc="1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</a:t>
            </a:r>
            <a:r>
              <a:rPr lang="en-US" sz="2400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structural</a:t>
            </a:r>
            <a:r>
              <a:rPr lang="en-US" sz="2400" spc="1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behavioral</a:t>
            </a:r>
            <a:r>
              <a:rPr lang="en-US" sz="2400" spc="1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features</a:t>
            </a:r>
            <a:r>
              <a:rPr lang="en-US" sz="2400" spc="-2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place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them in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more-general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classes from which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 specialized ones inherit.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8590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D1734-AAFB-4896-8BF0-337020FC8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86" y="349222"/>
            <a:ext cx="4608443" cy="787815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to follow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A220D5-E352-4F9F-8C13-32D1F76DE9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982" y="1253331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Given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set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of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classes,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spc="5" dirty="0"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look for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responsibilities,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attributes,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and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operations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that</a:t>
            </a:r>
            <a:r>
              <a:rPr lang="en-US" sz="2400" spc="3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are</a:t>
            </a:r>
            <a:r>
              <a:rPr lang="en-US" sz="2400" spc="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common</a:t>
            </a:r>
            <a:r>
              <a:rPr lang="en-US" sz="2400" spc="-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 two or</a:t>
            </a:r>
            <a:r>
              <a:rPr lang="en-US" sz="2400" spc="-1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more classes.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Elevate these common responsibilities, attributes, and operations to a more general class.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If necessary, create a new class to which you can assign these elements (but be careful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about introducing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too many</a:t>
            </a:r>
            <a:r>
              <a:rPr lang="en-US" sz="2400" spc="-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levels)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spc="-1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Specify that the more-specific classes inherit from the more-general class by placing 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generalization relationship that is drawn from each specialized class to its more-general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parent.</a:t>
            </a:r>
          </a:p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596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12E3E-8729-47A1-BCB9-FF0604191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444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Diagram </a:t>
            </a:r>
          </a:p>
        </p:txBody>
      </p:sp>
      <p:pic>
        <p:nvPicPr>
          <p:cNvPr id="4" name="image19.png">
            <a:extLst>
              <a:ext uri="{FF2B5EF4-FFF2-40B4-BE49-F238E27FC236}">
                <a16:creationId xmlns:a16="http://schemas.microsoft.com/office/drawing/2014/main" id="{23DE2B61-D04F-46DF-9371-0571E552781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3628" y="1558456"/>
            <a:ext cx="7466274" cy="342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97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C4023-AD90-4923-A981-768197400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938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Stereotype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4F4B3-3FD1-417B-88D4-DCFFB0EE0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515" y="1253331"/>
            <a:ext cx="10515600" cy="4351338"/>
          </a:xfrm>
        </p:spPr>
        <p:txBody>
          <a:bodyPr>
            <a:normAutofit fontScale="92500"/>
          </a:bodyPr>
          <a:lstStyle/>
          <a:p>
            <a:pPr marL="190500" marR="20447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A stereotype is an extension of the vocabulary of the Universal Modelling Language, </a:t>
            </a:r>
          </a:p>
          <a:p>
            <a:pPr marL="190500" marR="20447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llowing you to create new kinds of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building blocks similar to existing ones but specific to your problem. Graphically, a stereotype is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rendered as a name enclosed by guillemets (French quotation marks of the form « »).</a:t>
            </a:r>
          </a:p>
          <a:p>
            <a:pPr marL="190500" marR="20447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 French marks are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placed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above</a:t>
            </a:r>
            <a:r>
              <a:rPr lang="en-US" sz="2400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 name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 another element.</a:t>
            </a:r>
          </a:p>
          <a:p>
            <a:pPr marL="190500" marR="20574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Also stereotyped element may be rendered by using a new icon associated with that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stereotype.</a:t>
            </a:r>
          </a:p>
          <a:p>
            <a:pPr marL="0" marR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5288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C1D277-6FC8-48F0-AE4A-175083BB5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975" y="201479"/>
            <a:ext cx="11406753" cy="567238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 UML provides a language for structural things, behavioral things, grouping things, and</a:t>
            </a:r>
            <a:r>
              <a:rPr lang="en-US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notational things. These four basic kinds of things address the overwhelming majority of the</a:t>
            </a:r>
            <a:r>
              <a:rPr lang="en-US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systems</a:t>
            </a:r>
            <a:r>
              <a:rPr lang="en-US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you'll need to model.</a:t>
            </a:r>
          </a:p>
          <a:p>
            <a:pPr marL="1905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In</a:t>
            </a:r>
            <a:r>
              <a:rPr lang="en-US" spc="16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its</a:t>
            </a:r>
            <a:r>
              <a:rPr lang="en-US" spc="1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simplest</a:t>
            </a:r>
            <a:r>
              <a:rPr lang="en-US" spc="1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form,</a:t>
            </a:r>
            <a:r>
              <a:rPr lang="en-US" spc="1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pc="1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stereotype</a:t>
            </a:r>
            <a:r>
              <a:rPr lang="en-US" spc="1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pc="17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rendered</a:t>
            </a:r>
            <a:r>
              <a:rPr lang="en-US" spc="16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</a:t>
            </a:r>
            <a:r>
              <a:rPr lang="en-US" spc="16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pc="14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name</a:t>
            </a:r>
            <a:r>
              <a:rPr lang="en-US" spc="16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enclosed</a:t>
            </a:r>
            <a:r>
              <a:rPr lang="en-US" spc="1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by</a:t>
            </a:r>
            <a:r>
              <a:rPr lang="en-US" spc="1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guillemets</a:t>
            </a:r>
            <a:r>
              <a:rPr lang="en-US" spc="15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(for</a:t>
            </a:r>
            <a:r>
              <a:rPr lang="en-US" spc="15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example,</a:t>
            </a:r>
          </a:p>
          <a:p>
            <a:pPr marL="1905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«name»)</a:t>
            </a:r>
            <a:r>
              <a:rPr lang="en-US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placed</a:t>
            </a:r>
            <a:r>
              <a:rPr lang="en-US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above</a:t>
            </a:r>
            <a:r>
              <a:rPr lang="en-US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name</a:t>
            </a:r>
            <a:r>
              <a:rPr lang="en-US" spc="-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of</a:t>
            </a:r>
            <a:r>
              <a:rPr lang="en-US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another</a:t>
            </a:r>
            <a:r>
              <a:rPr lang="en-US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element.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966150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23.jpeg">
            <a:extLst>
              <a:ext uri="{FF2B5EF4-FFF2-40B4-BE49-F238E27FC236}">
                <a16:creationId xmlns:a16="http://schemas.microsoft.com/office/drawing/2014/main" id="{0B19998E-D369-4A43-961D-6E4BDB4CD15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7802" y="635430"/>
            <a:ext cx="8834035" cy="528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4626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F274A-C71C-42C0-AE27-E03518AD4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 Modeling Techniques</a:t>
            </a:r>
            <a:r>
              <a:rPr lang="en-US" sz="2400" spc="-29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endParaRPr lang="en-US" sz="24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598E3-79A6-4D44-A756-AD0BBC33B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5328" y="1069385"/>
            <a:ext cx="10042903" cy="4494508"/>
          </a:xfrm>
        </p:spPr>
        <p:txBody>
          <a:bodyPr>
            <a:noAutofit/>
          </a:bodyPr>
          <a:lstStyle/>
          <a:p>
            <a:pPr marL="190500" marR="4093210">
              <a:lnSpc>
                <a:spcPct val="160000"/>
              </a:lnSpc>
              <a:spcBef>
                <a:spcPts val="450"/>
              </a:spcBef>
              <a:spcAft>
                <a:spcPts val="0"/>
              </a:spcAft>
            </a:pPr>
            <a:r>
              <a:rPr lang="en-US" sz="2400" b="1" kern="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2400" b="1" kern="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Comments</a:t>
            </a:r>
          </a:p>
          <a:p>
            <a:pPr marL="190500" marR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8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most</a:t>
            </a:r>
            <a:r>
              <a:rPr lang="en-US" sz="2400" spc="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common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purpose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for</a:t>
            </a:r>
            <a:r>
              <a:rPr lang="en-US" sz="2400" spc="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which</a:t>
            </a:r>
            <a:r>
              <a:rPr lang="en-US" sz="2400" spc="1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you'll</a:t>
            </a:r>
            <a:r>
              <a:rPr lang="en-US" sz="2400" spc="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use</a:t>
            </a:r>
            <a:r>
              <a:rPr lang="en-US" sz="2400" spc="1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notes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is</a:t>
            </a:r>
            <a:r>
              <a:rPr lang="en-US" sz="2400" spc="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write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down</a:t>
            </a:r>
            <a:r>
              <a:rPr lang="en-US" sz="2400" spc="1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free-form</a:t>
            </a:r>
            <a:r>
              <a:rPr lang="en-US" sz="2400" spc="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observations,reviews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</a:t>
            </a:r>
            <a:r>
              <a:rPr lang="en-US" sz="2400" spc="-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or</a:t>
            </a:r>
            <a:r>
              <a:rPr lang="en-US" sz="2400" spc="-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explanations.</a:t>
            </a:r>
          </a:p>
          <a:p>
            <a:pPr marL="190500" marR="462153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comment,</a:t>
            </a:r>
          </a:p>
          <a:p>
            <a:pPr>
              <a:lnSpc>
                <a:spcPct val="16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Put your comment as text in a note and place it adjacent to the element to which it refers.</a:t>
            </a:r>
          </a:p>
          <a:p>
            <a:pPr>
              <a:lnSpc>
                <a:spcPct val="16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09369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28AC1-6FF3-4B07-A320-EF9800DD2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929" y="0"/>
            <a:ext cx="10702871" cy="660227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Remember that you can hide or make visible the elements of your model as you see fit.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endParaRPr lang="en-US" sz="2800" spc="5" dirty="0"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If your comment is lengthy or involves something richer than plain text, consider putting</a:t>
            </a:r>
            <a:r>
              <a:rPr lang="en-US" sz="28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your comment in an external document and linking or embedding that document in a note</a:t>
            </a:r>
            <a:r>
              <a:rPr lang="en-US" sz="28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attached</a:t>
            </a:r>
            <a:r>
              <a:rPr lang="en-US" sz="2800" spc="-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800" spc="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8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your model.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your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evolves,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keep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those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comments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record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significant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decisions</a:t>
            </a:r>
            <a:r>
              <a:rPr lang="en-US" sz="2400" spc="3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that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cannot be inferred from the model itself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974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C639C-C015-4943-83D2-91C058017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423" y="503695"/>
            <a:ext cx="10515600" cy="848855"/>
          </a:xfrm>
        </p:spPr>
        <p:txBody>
          <a:bodyPr>
            <a:normAutofit fontScale="90000"/>
          </a:bodyPr>
          <a:lstStyle/>
          <a:p>
            <a:br>
              <a:rPr lang="en-US" sz="4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1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3100" b="1" kern="0" spc="-2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31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New</a:t>
            </a:r>
            <a:r>
              <a:rPr lang="en-US" sz="31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31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Properties</a:t>
            </a:r>
            <a:br>
              <a:rPr lang="en-US" sz="4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8EA2F-3C3D-40D5-A4A8-F453EE816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0826" y="1486923"/>
            <a:ext cx="9463007" cy="48044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First, make sure there's not already a way to express what you want by using basic UML.</a:t>
            </a:r>
          </a:p>
          <a:p>
            <a:pPr>
              <a:lnSpc>
                <a:spcPct val="150000"/>
              </a:lnSpc>
            </a:pP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If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 re convinced there's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no other way to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express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these semantics, define a stereotype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and</a:t>
            </a:r>
            <a:r>
              <a:rPr lang="en-US" sz="2400" spc="1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add</a:t>
            </a:r>
            <a:r>
              <a:rPr lang="en-US" sz="2400" spc="1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1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new</a:t>
            </a:r>
            <a:r>
              <a:rPr lang="en-US" sz="2400" spc="1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properties</a:t>
            </a:r>
            <a:r>
              <a:rPr lang="en-US" sz="2400" spc="19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19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</a:t>
            </a:r>
            <a:r>
              <a:rPr lang="en-US" sz="2400" spc="17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stereotype.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011668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305F9-808D-4623-A29A-09484F790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5255"/>
          </a:xfrm>
        </p:spPr>
        <p:txBody>
          <a:bodyPr>
            <a:normAutofit/>
          </a:bodyPr>
          <a:lstStyle/>
          <a:p>
            <a:pPr marL="190500" marR="0" algn="just">
              <a:spcBef>
                <a:spcPts val="380"/>
              </a:spcBef>
              <a:spcAft>
                <a:spcPts val="0"/>
              </a:spcAft>
            </a:pP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Modeling</a:t>
            </a:r>
            <a:r>
              <a:rPr lang="en-US" sz="2400" b="1" kern="0" spc="-2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New</a:t>
            </a:r>
            <a:r>
              <a:rPr lang="en-US" sz="2400" b="1" kern="0" spc="-1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b="1" kern="0" dirty="0">
                <a:solidFill>
                  <a:srgbClr val="FF0000"/>
                </a:solidFill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Semantics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C889E-1333-487A-B960-A23706E18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1892" y="1100380"/>
            <a:ext cx="10361908" cy="539249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First, make sure there's not already a way to express what you want by using basic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UML.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If</a:t>
            </a:r>
            <a:r>
              <a:rPr lang="en-US" sz="2400" spc="2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</a:t>
            </a:r>
            <a:r>
              <a:rPr lang="en-US" sz="2400" spc="2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</a:t>
            </a:r>
            <a:r>
              <a:rPr lang="en-US" sz="2400" spc="20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convinced</a:t>
            </a:r>
            <a:r>
              <a:rPr lang="en-US" sz="2400" spc="20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there's</a:t>
            </a:r>
            <a:r>
              <a:rPr lang="en-US" sz="2400" spc="2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no</a:t>
            </a:r>
            <a:r>
              <a:rPr lang="en-US" sz="2400" spc="2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other</a:t>
            </a:r>
            <a:r>
              <a:rPr lang="en-US" sz="2400" spc="2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way</a:t>
            </a:r>
            <a:r>
              <a:rPr lang="en-US" sz="2400" spc="1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21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express</a:t>
            </a:r>
            <a:r>
              <a:rPr lang="en-US" sz="2400" spc="2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these</a:t>
            </a:r>
            <a:r>
              <a:rPr lang="en-US" sz="2400" spc="2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semantics,</a:t>
            </a:r>
            <a:r>
              <a:rPr lang="en-US" sz="2400" spc="2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write</a:t>
            </a:r>
            <a:r>
              <a:rPr lang="en-US" sz="2400" spc="22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your</a:t>
            </a:r>
            <a:r>
              <a:rPr lang="en-US" sz="2400" spc="2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new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semantics in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constraint</a:t>
            </a:r>
            <a:r>
              <a:rPr lang="en-US" sz="2400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placed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near the element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which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refers.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You can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show</a:t>
            </a:r>
            <a:r>
              <a:rPr lang="en-US" sz="2400" spc="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 more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explicit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by</a:t>
            </a:r>
            <a:r>
              <a:rPr lang="en-US" sz="2400" spc="1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connecting</a:t>
            </a:r>
            <a:r>
              <a:rPr lang="en-US" sz="2400" spc="2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4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constraint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its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elements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using</a:t>
            </a:r>
            <a:r>
              <a:rPr lang="en-US" sz="2400" spc="3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</a:t>
            </a:r>
            <a:r>
              <a:rPr lang="en-US" sz="2400" spc="3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dependency</a:t>
            </a:r>
            <a:r>
              <a:rPr lang="en-US" sz="2400" spc="-285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relationship.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If</a:t>
            </a:r>
            <a:r>
              <a:rPr lang="en-US" sz="2400" spc="28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you</a:t>
            </a:r>
            <a:r>
              <a:rPr lang="en-US" sz="2400" spc="25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need</a:t>
            </a:r>
            <a:r>
              <a:rPr lang="en-US" sz="2400" spc="25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to</a:t>
            </a:r>
            <a:r>
              <a:rPr lang="en-US" sz="2400" spc="26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specify</a:t>
            </a:r>
            <a:r>
              <a:rPr lang="en-US" sz="2400" spc="25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your</a:t>
            </a:r>
            <a:r>
              <a:rPr lang="en-US" sz="2400" spc="26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semantics</a:t>
            </a:r>
            <a:r>
              <a:rPr lang="en-US" sz="2400" spc="25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more</a:t>
            </a:r>
            <a:r>
              <a:rPr lang="en-US" sz="2400" spc="25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precisely</a:t>
            </a:r>
            <a:r>
              <a:rPr lang="en-US" sz="2400" spc="23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and</a:t>
            </a:r>
            <a:r>
              <a:rPr lang="en-US" sz="2400" spc="26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formally,</a:t>
            </a:r>
            <a:r>
              <a:rPr lang="en-US" sz="2400" spc="26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write</a:t>
            </a:r>
            <a:r>
              <a:rPr lang="en-US" sz="2400" spc="27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your</a:t>
            </a:r>
            <a:r>
              <a:rPr lang="en-US" sz="2400" spc="25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new</a:t>
            </a:r>
            <a:r>
              <a:rPr lang="en-US" sz="2400" spc="-28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semantics</a:t>
            </a:r>
            <a:r>
              <a:rPr lang="en-US" sz="2400" spc="-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using</a:t>
            </a:r>
            <a:r>
              <a:rPr lang="en-US" sz="2400" spc="-15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>
                <a:effectLst/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OCL.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983359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9D9BA58E-6355-4D66-A10A-143178B7FB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30438" y="0"/>
            <a:ext cx="7772400" cy="762000"/>
          </a:xfrm>
        </p:spPr>
        <p:txBody>
          <a:bodyPr/>
          <a:lstStyle/>
          <a:p>
            <a:r>
              <a:rPr lang="en-US" altLang="en-US" b="1">
                <a:solidFill>
                  <a:srgbClr val="FF0000"/>
                </a:solidFill>
              </a:rPr>
              <a:t>REFERENCES</a:t>
            </a:r>
            <a:r>
              <a:rPr lang="en-US" altLang="en-US" b="1"/>
              <a:t> 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B9F85553-BCBD-49C0-9511-BE76E689F2D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24000" y="914400"/>
            <a:ext cx="9144000" cy="5943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Scott </a:t>
            </a:r>
            <a:r>
              <a:rPr lang="en-US" sz="2400" b="0" i="0" dirty="0" err="1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Wlaschin</a:t>
            </a:r>
            <a:r>
              <a:rPr lang="en-US" sz="2400" b="0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 (2018) </a:t>
            </a:r>
            <a:r>
              <a:rPr lang="en-US" sz="2400" b="0" i="0" u="sng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Domain Modeling Made Functional: Tackle Software Complexity with Domain-Driven Design</a:t>
            </a:r>
            <a:endParaRPr lang="en-US" sz="2400" b="0" i="0" u="sng" strike="noStrike" dirty="0"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L Jacobson (2021)  </a:t>
            </a:r>
            <a:r>
              <a:rPr lang="en-US" sz="2400" b="0" i="0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 </a:t>
            </a:r>
            <a:r>
              <a:rPr lang="en-US" sz="2400" b="1" i="0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unified modeling language </a:t>
            </a:r>
            <a:r>
              <a:rPr lang="en-US" sz="2400" b="0" i="0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reference manual</a:t>
            </a:r>
            <a:endParaRPr lang="en-US" sz="2400" b="0" i="0" strike="noStrike" dirty="0"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https://www.tutorialspoint.com/uml/index.htm</a:t>
            </a:r>
            <a:endParaRPr lang="en-US" sz="2400" b="0" i="0" strike="noStrike" dirty="0"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 David C. Hay </a:t>
            </a:r>
            <a:r>
              <a:rPr lang="en-US" sz="2400" b="0" i="0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2400" b="0" i="0" u="none" strike="noStrike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2011) </a:t>
            </a:r>
            <a:r>
              <a:rPr lang="en-US" sz="2400" b="1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UML and Data Modeling: A Reconciliation First Edition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b="0" i="0" strike="noStrike" dirty="0"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alt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2080</Words>
  <Application>Microsoft Office PowerPoint</Application>
  <PresentationFormat>Widescreen</PresentationFormat>
  <Paragraphs>120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Aharoni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  SYSTEMS DEVELOPMENT PROJECT  Chapter 4 Domain Modeling PART 2  Lecturer:  Dr. Joshua Okemwa. Ph.D.  </vt:lpstr>
      <vt:lpstr>THE SCOPE OF THE STUDY </vt:lpstr>
      <vt:lpstr>PowerPoint Presentation</vt:lpstr>
      <vt:lpstr>PowerPoint Presentation</vt:lpstr>
      <vt:lpstr>PowerPoint Presentation</vt:lpstr>
      <vt:lpstr>Diagram </vt:lpstr>
      <vt:lpstr>PowerPoint Presentation</vt:lpstr>
      <vt:lpstr>Diagram </vt:lpstr>
      <vt:lpstr>Common Modeling Techniques </vt:lpstr>
      <vt:lpstr>PowerPoint Presentation</vt:lpstr>
      <vt:lpstr>Example </vt:lpstr>
      <vt:lpstr> Modeling the Distribution of Responsibilities in a System </vt:lpstr>
      <vt:lpstr>PowerPoint Presentation</vt:lpstr>
      <vt:lpstr>Relationship </vt:lpstr>
      <vt:lpstr>PowerPoint Presentation</vt:lpstr>
      <vt:lpstr>PowerPoint Presentation</vt:lpstr>
      <vt:lpstr>PowerPoint Presentation</vt:lpstr>
      <vt:lpstr>PowerPoint Presentation</vt:lpstr>
      <vt:lpstr>Common Modeling Techniques </vt:lpstr>
      <vt:lpstr> Example:  </vt:lpstr>
      <vt:lpstr>Diagram </vt:lpstr>
      <vt:lpstr> Modeling Single Inheritance </vt:lpstr>
      <vt:lpstr>Steps to follow </vt:lpstr>
      <vt:lpstr>Diagram </vt:lpstr>
      <vt:lpstr>Stereotype</vt:lpstr>
      <vt:lpstr>PowerPoint Presentation</vt:lpstr>
      <vt:lpstr>PowerPoint Presentation</vt:lpstr>
      <vt:lpstr>Common Modeling Techniques </vt:lpstr>
      <vt:lpstr>PowerPoint Presentation</vt:lpstr>
      <vt:lpstr> Modeling New Properties </vt:lpstr>
      <vt:lpstr>Modeling New Semantics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okemwa</dc:creator>
  <cp:lastModifiedBy>okemwa</cp:lastModifiedBy>
  <cp:revision>8</cp:revision>
  <dcterms:created xsi:type="dcterms:W3CDTF">2021-10-24T04:36:26Z</dcterms:created>
  <dcterms:modified xsi:type="dcterms:W3CDTF">2021-10-27T19:37:14Z</dcterms:modified>
</cp:coreProperties>
</file>