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94" r:id="rId3"/>
    <p:sldId id="258" r:id="rId4"/>
    <p:sldId id="298" r:id="rId5"/>
    <p:sldId id="300" r:id="rId6"/>
    <p:sldId id="301" r:id="rId7"/>
    <p:sldId id="295" r:id="rId8"/>
    <p:sldId id="302" r:id="rId9"/>
    <p:sldId id="297" r:id="rId10"/>
    <p:sldId id="299" r:id="rId11"/>
    <p:sldId id="329" r:id="rId12"/>
    <p:sldId id="308" r:id="rId13"/>
    <p:sldId id="309" r:id="rId14"/>
    <p:sldId id="328" r:id="rId15"/>
    <p:sldId id="305" r:id="rId16"/>
    <p:sldId id="330" r:id="rId17"/>
    <p:sldId id="312" r:id="rId18"/>
    <p:sldId id="313" r:id="rId19"/>
    <p:sldId id="307" r:id="rId20"/>
    <p:sldId id="314" r:id="rId21"/>
    <p:sldId id="315" r:id="rId22"/>
    <p:sldId id="316" r:id="rId23"/>
    <p:sldId id="317" r:id="rId24"/>
    <p:sldId id="318" r:id="rId25"/>
    <p:sldId id="319" r:id="rId26"/>
    <p:sldId id="320" r:id="rId27"/>
    <p:sldId id="321" r:id="rId28"/>
    <p:sldId id="323" r:id="rId29"/>
    <p:sldId id="324" r:id="rId30"/>
    <p:sldId id="322" r:id="rId31"/>
    <p:sldId id="325" r:id="rId32"/>
    <p:sldId id="326" r:id="rId33"/>
    <p:sldId id="327" r:id="rId34"/>
    <p:sldId id="306"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67" d="100"/>
          <a:sy n="67" d="100"/>
        </p:scale>
        <p:origin x="6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F2F08-A874-4D93-977C-9F41D8DD321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BECC763-A8FB-4A57-9A3B-EFBA91997E5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836A48F-F27D-4607-9AE0-39D23CB09F69}"/>
              </a:ext>
            </a:extLst>
          </p:cNvPr>
          <p:cNvSpPr>
            <a:spLocks noGrp="1"/>
          </p:cNvSpPr>
          <p:nvPr>
            <p:ph type="dt" sz="half" idx="10"/>
          </p:nvPr>
        </p:nvSpPr>
        <p:spPr/>
        <p:txBody>
          <a:bodyPr/>
          <a:lstStyle/>
          <a:p>
            <a:fld id="{3EA305E0-D450-4B46-8951-5EDCB9958E3D}" type="datetimeFigureOut">
              <a:rPr lang="en-US" smtClean="0"/>
              <a:t>10/29/2021</a:t>
            </a:fld>
            <a:endParaRPr lang="en-US" dirty="0"/>
          </a:p>
        </p:txBody>
      </p:sp>
      <p:sp>
        <p:nvSpPr>
          <p:cNvPr id="5" name="Footer Placeholder 4">
            <a:extLst>
              <a:ext uri="{FF2B5EF4-FFF2-40B4-BE49-F238E27FC236}">
                <a16:creationId xmlns:a16="http://schemas.microsoft.com/office/drawing/2014/main" id="{6679294A-1AE5-441B-B8A2-E4008AD8D41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DB190B9-1A05-403C-B029-266C7F8F5B1D}"/>
              </a:ext>
            </a:extLst>
          </p:cNvPr>
          <p:cNvSpPr>
            <a:spLocks noGrp="1"/>
          </p:cNvSpPr>
          <p:nvPr>
            <p:ph type="sldNum" sz="quarter" idx="12"/>
          </p:nvPr>
        </p:nvSpPr>
        <p:spPr/>
        <p:txBody>
          <a:bodyPr/>
          <a:lstStyle/>
          <a:p>
            <a:fld id="{93FC962B-85EB-49F5-BCDD-BD2A20BA7BDF}" type="slidenum">
              <a:rPr lang="en-US" smtClean="0"/>
              <a:t>‹#›</a:t>
            </a:fld>
            <a:endParaRPr lang="en-US" dirty="0"/>
          </a:p>
        </p:txBody>
      </p:sp>
    </p:spTree>
    <p:extLst>
      <p:ext uri="{BB962C8B-B14F-4D97-AF65-F5344CB8AC3E}">
        <p14:creationId xmlns:p14="http://schemas.microsoft.com/office/powerpoint/2010/main" val="4293219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7CAA8-C3F2-4E00-B8B7-A62F8FFA7E0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3181EC-6781-480F-94DC-B8F922C865D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AC9822-88D8-49A3-A7A0-749725784413}"/>
              </a:ext>
            </a:extLst>
          </p:cNvPr>
          <p:cNvSpPr>
            <a:spLocks noGrp="1"/>
          </p:cNvSpPr>
          <p:nvPr>
            <p:ph type="dt" sz="half" idx="10"/>
          </p:nvPr>
        </p:nvSpPr>
        <p:spPr/>
        <p:txBody>
          <a:bodyPr/>
          <a:lstStyle/>
          <a:p>
            <a:fld id="{3EA305E0-D450-4B46-8951-5EDCB9958E3D}" type="datetimeFigureOut">
              <a:rPr lang="en-US" smtClean="0"/>
              <a:t>10/29/2021</a:t>
            </a:fld>
            <a:endParaRPr lang="en-US" dirty="0"/>
          </a:p>
        </p:txBody>
      </p:sp>
      <p:sp>
        <p:nvSpPr>
          <p:cNvPr id="5" name="Footer Placeholder 4">
            <a:extLst>
              <a:ext uri="{FF2B5EF4-FFF2-40B4-BE49-F238E27FC236}">
                <a16:creationId xmlns:a16="http://schemas.microsoft.com/office/drawing/2014/main" id="{74E47D86-E4A9-4E20-8BF1-29AFE23C81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C9D6A5A-451C-410B-8BD0-1059BFBE3ADD}"/>
              </a:ext>
            </a:extLst>
          </p:cNvPr>
          <p:cNvSpPr>
            <a:spLocks noGrp="1"/>
          </p:cNvSpPr>
          <p:nvPr>
            <p:ph type="sldNum" sz="quarter" idx="12"/>
          </p:nvPr>
        </p:nvSpPr>
        <p:spPr/>
        <p:txBody>
          <a:bodyPr/>
          <a:lstStyle/>
          <a:p>
            <a:fld id="{93FC962B-85EB-49F5-BCDD-BD2A20BA7BDF}" type="slidenum">
              <a:rPr lang="en-US" smtClean="0"/>
              <a:t>‹#›</a:t>
            </a:fld>
            <a:endParaRPr lang="en-US" dirty="0"/>
          </a:p>
        </p:txBody>
      </p:sp>
    </p:spTree>
    <p:extLst>
      <p:ext uri="{BB962C8B-B14F-4D97-AF65-F5344CB8AC3E}">
        <p14:creationId xmlns:p14="http://schemas.microsoft.com/office/powerpoint/2010/main" val="1219157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D7CDF-B975-45B7-BF49-33D57FEFB2D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34D8061-22F4-4BF5-B0BD-A374BC46304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3A61E27-C890-4A2A-AEB8-0D059568AC5C}"/>
              </a:ext>
            </a:extLst>
          </p:cNvPr>
          <p:cNvSpPr>
            <a:spLocks noGrp="1"/>
          </p:cNvSpPr>
          <p:nvPr>
            <p:ph type="dt" sz="half" idx="10"/>
          </p:nvPr>
        </p:nvSpPr>
        <p:spPr/>
        <p:txBody>
          <a:bodyPr/>
          <a:lstStyle/>
          <a:p>
            <a:fld id="{3EA305E0-D450-4B46-8951-5EDCB9958E3D}" type="datetimeFigureOut">
              <a:rPr lang="en-US" smtClean="0"/>
              <a:t>10/29/2021</a:t>
            </a:fld>
            <a:endParaRPr lang="en-US" dirty="0"/>
          </a:p>
        </p:txBody>
      </p:sp>
      <p:sp>
        <p:nvSpPr>
          <p:cNvPr id="5" name="Footer Placeholder 4">
            <a:extLst>
              <a:ext uri="{FF2B5EF4-FFF2-40B4-BE49-F238E27FC236}">
                <a16:creationId xmlns:a16="http://schemas.microsoft.com/office/drawing/2014/main" id="{EB70F976-5835-4985-AFF1-BF7D3B6ED8B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37D2892-CECD-49EC-A3BD-917F7E7324B7}"/>
              </a:ext>
            </a:extLst>
          </p:cNvPr>
          <p:cNvSpPr>
            <a:spLocks noGrp="1"/>
          </p:cNvSpPr>
          <p:nvPr>
            <p:ph type="sldNum" sz="quarter" idx="12"/>
          </p:nvPr>
        </p:nvSpPr>
        <p:spPr/>
        <p:txBody>
          <a:bodyPr/>
          <a:lstStyle/>
          <a:p>
            <a:fld id="{93FC962B-85EB-49F5-BCDD-BD2A20BA7BDF}" type="slidenum">
              <a:rPr lang="en-US" smtClean="0"/>
              <a:t>‹#›</a:t>
            </a:fld>
            <a:endParaRPr lang="en-US" dirty="0"/>
          </a:p>
        </p:txBody>
      </p:sp>
    </p:spTree>
    <p:extLst>
      <p:ext uri="{BB962C8B-B14F-4D97-AF65-F5344CB8AC3E}">
        <p14:creationId xmlns:p14="http://schemas.microsoft.com/office/powerpoint/2010/main" val="3069066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81EF4-BF9F-4E9A-9AA6-8154D0F3C5F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F0D8DF2-2E00-447E-887D-5A9F4E5CDBB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32D82CC-08FF-4FC9-B26E-D3DF89D9FE7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9CE53D6-6EAF-415B-ABFB-1AF435072DF4}"/>
              </a:ext>
            </a:extLst>
          </p:cNvPr>
          <p:cNvSpPr>
            <a:spLocks noGrp="1"/>
          </p:cNvSpPr>
          <p:nvPr>
            <p:ph type="dt" sz="half" idx="10"/>
          </p:nvPr>
        </p:nvSpPr>
        <p:spPr/>
        <p:txBody>
          <a:bodyPr/>
          <a:lstStyle/>
          <a:p>
            <a:fld id="{3EA305E0-D450-4B46-8951-5EDCB9958E3D}" type="datetimeFigureOut">
              <a:rPr lang="en-US" smtClean="0"/>
              <a:t>10/29/2021</a:t>
            </a:fld>
            <a:endParaRPr lang="en-US" dirty="0"/>
          </a:p>
        </p:txBody>
      </p:sp>
      <p:sp>
        <p:nvSpPr>
          <p:cNvPr id="6" name="Footer Placeholder 5">
            <a:extLst>
              <a:ext uri="{FF2B5EF4-FFF2-40B4-BE49-F238E27FC236}">
                <a16:creationId xmlns:a16="http://schemas.microsoft.com/office/drawing/2014/main" id="{B73BAD9F-DC95-487A-900E-253FD3EF919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37FDF04-2090-4E14-8A84-6AB666DF486F}"/>
              </a:ext>
            </a:extLst>
          </p:cNvPr>
          <p:cNvSpPr>
            <a:spLocks noGrp="1"/>
          </p:cNvSpPr>
          <p:nvPr>
            <p:ph type="sldNum" sz="quarter" idx="12"/>
          </p:nvPr>
        </p:nvSpPr>
        <p:spPr/>
        <p:txBody>
          <a:bodyPr/>
          <a:lstStyle/>
          <a:p>
            <a:fld id="{93FC962B-85EB-49F5-BCDD-BD2A20BA7BDF}" type="slidenum">
              <a:rPr lang="en-US" smtClean="0"/>
              <a:t>‹#›</a:t>
            </a:fld>
            <a:endParaRPr lang="en-US" dirty="0"/>
          </a:p>
        </p:txBody>
      </p:sp>
    </p:spTree>
    <p:extLst>
      <p:ext uri="{BB962C8B-B14F-4D97-AF65-F5344CB8AC3E}">
        <p14:creationId xmlns:p14="http://schemas.microsoft.com/office/powerpoint/2010/main" val="665756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3AA5E-BADB-4BF4-B120-07C2A5AC4ED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590DA0A-F59F-4924-A5B0-688C35E5BC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EABC8E3-61AE-480A-AAFC-855E9D863BA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E78B1E-D5FA-46C7-B719-476CDB78B5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4610806-5D15-4453-9C88-B952F14C822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5299C6-43DA-48D3-B38A-7AAFC110830F}"/>
              </a:ext>
            </a:extLst>
          </p:cNvPr>
          <p:cNvSpPr>
            <a:spLocks noGrp="1"/>
          </p:cNvSpPr>
          <p:nvPr>
            <p:ph type="dt" sz="half" idx="10"/>
          </p:nvPr>
        </p:nvSpPr>
        <p:spPr/>
        <p:txBody>
          <a:bodyPr/>
          <a:lstStyle/>
          <a:p>
            <a:fld id="{3EA305E0-D450-4B46-8951-5EDCB9958E3D}" type="datetimeFigureOut">
              <a:rPr lang="en-US" smtClean="0"/>
              <a:t>10/29/2021</a:t>
            </a:fld>
            <a:endParaRPr lang="en-US" dirty="0"/>
          </a:p>
        </p:txBody>
      </p:sp>
      <p:sp>
        <p:nvSpPr>
          <p:cNvPr id="8" name="Footer Placeholder 7">
            <a:extLst>
              <a:ext uri="{FF2B5EF4-FFF2-40B4-BE49-F238E27FC236}">
                <a16:creationId xmlns:a16="http://schemas.microsoft.com/office/drawing/2014/main" id="{1E8253DA-3508-40AB-9B7A-F1B7DCBEE025}"/>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388BA168-6D26-485F-A846-4782FF3AB4FD}"/>
              </a:ext>
            </a:extLst>
          </p:cNvPr>
          <p:cNvSpPr>
            <a:spLocks noGrp="1"/>
          </p:cNvSpPr>
          <p:nvPr>
            <p:ph type="sldNum" sz="quarter" idx="12"/>
          </p:nvPr>
        </p:nvSpPr>
        <p:spPr/>
        <p:txBody>
          <a:bodyPr/>
          <a:lstStyle/>
          <a:p>
            <a:fld id="{93FC962B-85EB-49F5-BCDD-BD2A20BA7BDF}" type="slidenum">
              <a:rPr lang="en-US" smtClean="0"/>
              <a:t>‹#›</a:t>
            </a:fld>
            <a:endParaRPr lang="en-US" dirty="0"/>
          </a:p>
        </p:txBody>
      </p:sp>
    </p:spTree>
    <p:extLst>
      <p:ext uri="{BB962C8B-B14F-4D97-AF65-F5344CB8AC3E}">
        <p14:creationId xmlns:p14="http://schemas.microsoft.com/office/powerpoint/2010/main" val="92584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D0FC0-6BF9-426D-A16F-FEF4F38F23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C8F2B3-FD0E-498E-ADF5-8B19ECF2F113}"/>
              </a:ext>
            </a:extLst>
          </p:cNvPr>
          <p:cNvSpPr>
            <a:spLocks noGrp="1"/>
          </p:cNvSpPr>
          <p:nvPr>
            <p:ph type="dt" sz="half" idx="10"/>
          </p:nvPr>
        </p:nvSpPr>
        <p:spPr/>
        <p:txBody>
          <a:bodyPr/>
          <a:lstStyle/>
          <a:p>
            <a:fld id="{3EA305E0-D450-4B46-8951-5EDCB9958E3D}" type="datetimeFigureOut">
              <a:rPr lang="en-US" smtClean="0"/>
              <a:t>10/29/2021</a:t>
            </a:fld>
            <a:endParaRPr lang="en-US" dirty="0"/>
          </a:p>
        </p:txBody>
      </p:sp>
      <p:sp>
        <p:nvSpPr>
          <p:cNvPr id="4" name="Footer Placeholder 3">
            <a:extLst>
              <a:ext uri="{FF2B5EF4-FFF2-40B4-BE49-F238E27FC236}">
                <a16:creationId xmlns:a16="http://schemas.microsoft.com/office/drawing/2014/main" id="{8EDA97A1-50F8-403D-8B86-4D409BF9BAFB}"/>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784DA376-EB61-4ADC-8B0A-68F633E3D8C9}"/>
              </a:ext>
            </a:extLst>
          </p:cNvPr>
          <p:cNvSpPr>
            <a:spLocks noGrp="1"/>
          </p:cNvSpPr>
          <p:nvPr>
            <p:ph type="sldNum" sz="quarter" idx="12"/>
          </p:nvPr>
        </p:nvSpPr>
        <p:spPr/>
        <p:txBody>
          <a:bodyPr/>
          <a:lstStyle/>
          <a:p>
            <a:fld id="{93FC962B-85EB-49F5-BCDD-BD2A20BA7BDF}" type="slidenum">
              <a:rPr lang="en-US" smtClean="0"/>
              <a:t>‹#›</a:t>
            </a:fld>
            <a:endParaRPr lang="en-US" dirty="0"/>
          </a:p>
        </p:txBody>
      </p:sp>
    </p:spTree>
    <p:extLst>
      <p:ext uri="{BB962C8B-B14F-4D97-AF65-F5344CB8AC3E}">
        <p14:creationId xmlns:p14="http://schemas.microsoft.com/office/powerpoint/2010/main" val="1291969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D98568-581C-4041-BA18-9DA7BC08D14E}"/>
              </a:ext>
            </a:extLst>
          </p:cNvPr>
          <p:cNvSpPr>
            <a:spLocks noGrp="1"/>
          </p:cNvSpPr>
          <p:nvPr>
            <p:ph type="dt" sz="half" idx="10"/>
          </p:nvPr>
        </p:nvSpPr>
        <p:spPr/>
        <p:txBody>
          <a:bodyPr/>
          <a:lstStyle/>
          <a:p>
            <a:fld id="{3EA305E0-D450-4B46-8951-5EDCB9958E3D}" type="datetimeFigureOut">
              <a:rPr lang="en-US" smtClean="0"/>
              <a:t>10/29/2021</a:t>
            </a:fld>
            <a:endParaRPr lang="en-US" dirty="0"/>
          </a:p>
        </p:txBody>
      </p:sp>
      <p:sp>
        <p:nvSpPr>
          <p:cNvPr id="3" name="Footer Placeholder 2">
            <a:extLst>
              <a:ext uri="{FF2B5EF4-FFF2-40B4-BE49-F238E27FC236}">
                <a16:creationId xmlns:a16="http://schemas.microsoft.com/office/drawing/2014/main" id="{4166029D-1696-4EB6-AFD4-16D37EA8CAA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CAAAA2C8-3BD1-4FCA-8582-DBD0B9181AF2}"/>
              </a:ext>
            </a:extLst>
          </p:cNvPr>
          <p:cNvSpPr>
            <a:spLocks noGrp="1"/>
          </p:cNvSpPr>
          <p:nvPr>
            <p:ph type="sldNum" sz="quarter" idx="12"/>
          </p:nvPr>
        </p:nvSpPr>
        <p:spPr/>
        <p:txBody>
          <a:bodyPr/>
          <a:lstStyle/>
          <a:p>
            <a:fld id="{93FC962B-85EB-49F5-BCDD-BD2A20BA7BDF}" type="slidenum">
              <a:rPr lang="en-US" smtClean="0"/>
              <a:t>‹#›</a:t>
            </a:fld>
            <a:endParaRPr lang="en-US" dirty="0"/>
          </a:p>
        </p:txBody>
      </p:sp>
    </p:spTree>
    <p:extLst>
      <p:ext uri="{BB962C8B-B14F-4D97-AF65-F5344CB8AC3E}">
        <p14:creationId xmlns:p14="http://schemas.microsoft.com/office/powerpoint/2010/main" val="3841372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89519-2164-448C-97BC-7449F2569EB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677732A-36D4-4B61-AA5E-585C0F8AE0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C7EC498-1E0A-4611-BCF7-796AE00F67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005D2E-E4A3-4BE0-B458-382570DD9CD2}"/>
              </a:ext>
            </a:extLst>
          </p:cNvPr>
          <p:cNvSpPr>
            <a:spLocks noGrp="1"/>
          </p:cNvSpPr>
          <p:nvPr>
            <p:ph type="dt" sz="half" idx="10"/>
          </p:nvPr>
        </p:nvSpPr>
        <p:spPr/>
        <p:txBody>
          <a:bodyPr/>
          <a:lstStyle/>
          <a:p>
            <a:fld id="{3EA305E0-D450-4B46-8951-5EDCB9958E3D}" type="datetimeFigureOut">
              <a:rPr lang="en-US" smtClean="0"/>
              <a:t>10/29/2021</a:t>
            </a:fld>
            <a:endParaRPr lang="en-US" dirty="0"/>
          </a:p>
        </p:txBody>
      </p:sp>
      <p:sp>
        <p:nvSpPr>
          <p:cNvPr id="6" name="Footer Placeholder 5">
            <a:extLst>
              <a:ext uri="{FF2B5EF4-FFF2-40B4-BE49-F238E27FC236}">
                <a16:creationId xmlns:a16="http://schemas.microsoft.com/office/drawing/2014/main" id="{C58A94EC-E590-40AC-87C9-FDA3179F60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C95391F-E114-4C67-A9A2-CA44BF054FC8}"/>
              </a:ext>
            </a:extLst>
          </p:cNvPr>
          <p:cNvSpPr>
            <a:spLocks noGrp="1"/>
          </p:cNvSpPr>
          <p:nvPr>
            <p:ph type="sldNum" sz="quarter" idx="12"/>
          </p:nvPr>
        </p:nvSpPr>
        <p:spPr/>
        <p:txBody>
          <a:bodyPr/>
          <a:lstStyle/>
          <a:p>
            <a:fld id="{93FC962B-85EB-49F5-BCDD-BD2A20BA7BDF}" type="slidenum">
              <a:rPr lang="en-US" smtClean="0"/>
              <a:t>‹#›</a:t>
            </a:fld>
            <a:endParaRPr lang="en-US" dirty="0"/>
          </a:p>
        </p:txBody>
      </p:sp>
    </p:spTree>
    <p:extLst>
      <p:ext uri="{BB962C8B-B14F-4D97-AF65-F5344CB8AC3E}">
        <p14:creationId xmlns:p14="http://schemas.microsoft.com/office/powerpoint/2010/main" val="2142438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B682D-5431-4171-8548-145EF4CB3B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403DFDE-514F-475A-BFA4-E1F7F10844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776C32D8-0714-4A6E-826A-59D6F3491B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57D977-4013-4800-8B84-13224CA2264F}"/>
              </a:ext>
            </a:extLst>
          </p:cNvPr>
          <p:cNvSpPr>
            <a:spLocks noGrp="1"/>
          </p:cNvSpPr>
          <p:nvPr>
            <p:ph type="dt" sz="half" idx="10"/>
          </p:nvPr>
        </p:nvSpPr>
        <p:spPr/>
        <p:txBody>
          <a:bodyPr/>
          <a:lstStyle/>
          <a:p>
            <a:fld id="{3EA305E0-D450-4B46-8951-5EDCB9958E3D}" type="datetimeFigureOut">
              <a:rPr lang="en-US" smtClean="0"/>
              <a:t>10/29/2021</a:t>
            </a:fld>
            <a:endParaRPr lang="en-US" dirty="0"/>
          </a:p>
        </p:txBody>
      </p:sp>
      <p:sp>
        <p:nvSpPr>
          <p:cNvPr id="6" name="Footer Placeholder 5">
            <a:extLst>
              <a:ext uri="{FF2B5EF4-FFF2-40B4-BE49-F238E27FC236}">
                <a16:creationId xmlns:a16="http://schemas.microsoft.com/office/drawing/2014/main" id="{5A534084-1DBD-48BA-8DCF-BEB8A07CAAF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B9E87BD-2CB0-483F-9CD1-5551935EA494}"/>
              </a:ext>
            </a:extLst>
          </p:cNvPr>
          <p:cNvSpPr>
            <a:spLocks noGrp="1"/>
          </p:cNvSpPr>
          <p:nvPr>
            <p:ph type="sldNum" sz="quarter" idx="12"/>
          </p:nvPr>
        </p:nvSpPr>
        <p:spPr/>
        <p:txBody>
          <a:bodyPr/>
          <a:lstStyle/>
          <a:p>
            <a:fld id="{93FC962B-85EB-49F5-BCDD-BD2A20BA7BDF}" type="slidenum">
              <a:rPr lang="en-US" smtClean="0"/>
              <a:t>‹#›</a:t>
            </a:fld>
            <a:endParaRPr lang="en-US" dirty="0"/>
          </a:p>
        </p:txBody>
      </p:sp>
    </p:spTree>
    <p:extLst>
      <p:ext uri="{BB962C8B-B14F-4D97-AF65-F5344CB8AC3E}">
        <p14:creationId xmlns:p14="http://schemas.microsoft.com/office/powerpoint/2010/main" val="408866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7465B-E092-4CB2-B586-76055D86A32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88F3B2A-C0A2-4A2E-BC02-187523F1432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81BB6A-7B2B-434F-9C0C-B5D815D81A68}"/>
              </a:ext>
            </a:extLst>
          </p:cNvPr>
          <p:cNvSpPr>
            <a:spLocks noGrp="1"/>
          </p:cNvSpPr>
          <p:nvPr>
            <p:ph type="dt" sz="half" idx="10"/>
          </p:nvPr>
        </p:nvSpPr>
        <p:spPr/>
        <p:txBody>
          <a:bodyPr/>
          <a:lstStyle/>
          <a:p>
            <a:fld id="{3EA305E0-D450-4B46-8951-5EDCB9958E3D}" type="datetimeFigureOut">
              <a:rPr lang="en-US" smtClean="0"/>
              <a:t>10/29/2021</a:t>
            </a:fld>
            <a:endParaRPr lang="en-US" dirty="0"/>
          </a:p>
        </p:txBody>
      </p:sp>
      <p:sp>
        <p:nvSpPr>
          <p:cNvPr id="5" name="Footer Placeholder 4">
            <a:extLst>
              <a:ext uri="{FF2B5EF4-FFF2-40B4-BE49-F238E27FC236}">
                <a16:creationId xmlns:a16="http://schemas.microsoft.com/office/drawing/2014/main" id="{C5361C6B-C86D-408D-B813-C71AAF79442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0125D56-DD70-4232-90BB-5B8652101DE8}"/>
              </a:ext>
            </a:extLst>
          </p:cNvPr>
          <p:cNvSpPr>
            <a:spLocks noGrp="1"/>
          </p:cNvSpPr>
          <p:nvPr>
            <p:ph type="sldNum" sz="quarter" idx="12"/>
          </p:nvPr>
        </p:nvSpPr>
        <p:spPr/>
        <p:txBody>
          <a:bodyPr/>
          <a:lstStyle/>
          <a:p>
            <a:fld id="{93FC962B-85EB-49F5-BCDD-BD2A20BA7BDF}" type="slidenum">
              <a:rPr lang="en-US" smtClean="0"/>
              <a:t>‹#›</a:t>
            </a:fld>
            <a:endParaRPr lang="en-US" dirty="0"/>
          </a:p>
        </p:txBody>
      </p:sp>
    </p:spTree>
    <p:extLst>
      <p:ext uri="{BB962C8B-B14F-4D97-AF65-F5344CB8AC3E}">
        <p14:creationId xmlns:p14="http://schemas.microsoft.com/office/powerpoint/2010/main" val="31455240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D5F751-44FD-4F32-8799-B8101CA2DED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FBAEDFB-A3C4-433A-89E7-1CB167F3004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01E53E-0BB9-4B1C-A04B-72D5C2F7A867}"/>
              </a:ext>
            </a:extLst>
          </p:cNvPr>
          <p:cNvSpPr>
            <a:spLocks noGrp="1"/>
          </p:cNvSpPr>
          <p:nvPr>
            <p:ph type="dt" sz="half" idx="10"/>
          </p:nvPr>
        </p:nvSpPr>
        <p:spPr/>
        <p:txBody>
          <a:bodyPr/>
          <a:lstStyle/>
          <a:p>
            <a:fld id="{3EA305E0-D450-4B46-8951-5EDCB9958E3D}" type="datetimeFigureOut">
              <a:rPr lang="en-US" smtClean="0"/>
              <a:t>10/29/2021</a:t>
            </a:fld>
            <a:endParaRPr lang="en-US" dirty="0"/>
          </a:p>
        </p:txBody>
      </p:sp>
      <p:sp>
        <p:nvSpPr>
          <p:cNvPr id="5" name="Footer Placeholder 4">
            <a:extLst>
              <a:ext uri="{FF2B5EF4-FFF2-40B4-BE49-F238E27FC236}">
                <a16:creationId xmlns:a16="http://schemas.microsoft.com/office/drawing/2014/main" id="{04DFF376-B20D-4ACB-84AD-1E00CE815DE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014D9B-7A7C-42AA-B3D3-F7E2879F15C7}"/>
              </a:ext>
            </a:extLst>
          </p:cNvPr>
          <p:cNvSpPr>
            <a:spLocks noGrp="1"/>
          </p:cNvSpPr>
          <p:nvPr>
            <p:ph type="sldNum" sz="quarter" idx="12"/>
          </p:nvPr>
        </p:nvSpPr>
        <p:spPr/>
        <p:txBody>
          <a:bodyPr/>
          <a:lstStyle/>
          <a:p>
            <a:fld id="{93FC962B-85EB-49F5-BCDD-BD2A20BA7BDF}" type="slidenum">
              <a:rPr lang="en-US" smtClean="0"/>
              <a:t>‹#›</a:t>
            </a:fld>
            <a:endParaRPr lang="en-US" dirty="0"/>
          </a:p>
        </p:txBody>
      </p:sp>
    </p:spTree>
    <p:extLst>
      <p:ext uri="{BB962C8B-B14F-4D97-AF65-F5344CB8AC3E}">
        <p14:creationId xmlns:p14="http://schemas.microsoft.com/office/powerpoint/2010/main" val="29592599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40E4CE-C3C8-4E6E-BC9E-0A4FE2E819C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5883B8A-9221-4876-8516-552730F7A6F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965D03F-0E30-43DA-B135-4C3B814196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A305E0-D450-4B46-8951-5EDCB9958E3D}" type="datetimeFigureOut">
              <a:rPr lang="en-US" smtClean="0"/>
              <a:t>10/29/2021</a:t>
            </a:fld>
            <a:endParaRPr lang="en-US" dirty="0"/>
          </a:p>
        </p:txBody>
      </p:sp>
      <p:sp>
        <p:nvSpPr>
          <p:cNvPr id="5" name="Footer Placeholder 4">
            <a:extLst>
              <a:ext uri="{FF2B5EF4-FFF2-40B4-BE49-F238E27FC236}">
                <a16:creationId xmlns:a16="http://schemas.microsoft.com/office/drawing/2014/main" id="{9089ACCD-8C0D-49CC-96BF-C24773A0BDE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40DBBAEF-A6AD-447D-8460-27FE02E992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FC962B-85EB-49F5-BCDD-BD2A20BA7BDF}" type="slidenum">
              <a:rPr lang="en-US" smtClean="0"/>
              <a:t>‹#›</a:t>
            </a:fld>
            <a:endParaRPr lang="en-US" dirty="0"/>
          </a:p>
        </p:txBody>
      </p:sp>
    </p:spTree>
    <p:extLst>
      <p:ext uri="{BB962C8B-B14F-4D97-AF65-F5344CB8AC3E}">
        <p14:creationId xmlns:p14="http://schemas.microsoft.com/office/powerpoint/2010/main" val="3899225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tutorialspoint.com/uml/uml_use_case_diagram.htm" TargetMode="External"/><Relationship Id="rId2" Type="http://schemas.openxmlformats.org/officeDocument/2006/relationships/hyperlink" Target="https://www.lucidchart.com/pages/uml-use-case-diagram" TargetMode="External"/><Relationship Id="rId1" Type="http://schemas.openxmlformats.org/officeDocument/2006/relationships/slideLayout" Target="../slideLayouts/slideLayout2.xml"/><Relationship Id="rId4" Type="http://schemas.openxmlformats.org/officeDocument/2006/relationships/hyperlink" Target="https://usecase.ivarjacobson.com/people/kurt-bittn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AA3B3-1AA4-49BB-8C38-67AC82023071}"/>
              </a:ext>
            </a:extLst>
          </p:cNvPr>
          <p:cNvSpPr>
            <a:spLocks noGrp="1"/>
          </p:cNvSpPr>
          <p:nvPr>
            <p:ph type="ctrTitle"/>
          </p:nvPr>
        </p:nvSpPr>
        <p:spPr>
          <a:xfrm>
            <a:off x="1524000" y="0"/>
            <a:ext cx="9067800" cy="6858000"/>
          </a:xfrm>
        </p:spPr>
        <p:txBody>
          <a:bodyPr rtlCol="0">
            <a:normAutofit fontScale="90000"/>
          </a:bodyPr>
          <a:lstStyle/>
          <a:p>
            <a:pPr>
              <a:defRPr/>
            </a:pPr>
            <a:br>
              <a:rPr lang="en-US" sz="4800" b="1" dirty="0">
                <a:solidFill>
                  <a:srgbClr val="000000"/>
                </a:solidFill>
              </a:rPr>
            </a:br>
            <a:br>
              <a:rPr lang="en-US" sz="4800" b="1" dirty="0">
                <a:solidFill>
                  <a:srgbClr val="000000"/>
                </a:solidFill>
              </a:rPr>
            </a:br>
            <a:r>
              <a:rPr lang="en-US" sz="4800" b="1" dirty="0">
                <a:solidFill>
                  <a:srgbClr val="000000"/>
                </a:solidFill>
              </a:rPr>
              <a:t>SYSTEMS DEVELOPMENT PROJECT</a:t>
            </a:r>
            <a:br>
              <a:rPr lang="en-US" sz="4800" b="1" dirty="0">
                <a:solidFill>
                  <a:srgbClr val="000000"/>
                </a:solidFill>
              </a:rPr>
            </a:br>
            <a:br>
              <a:rPr lang="en-US" sz="4800" b="1" dirty="0">
                <a:solidFill>
                  <a:srgbClr val="000000"/>
                </a:solidFill>
              </a:rPr>
            </a:br>
            <a:r>
              <a:rPr lang="en-US" sz="3600" b="1" dirty="0">
                <a:solidFill>
                  <a:srgbClr val="000000"/>
                </a:solidFill>
                <a:latin typeface="Aharoni" panose="02010803020104030203" pitchFamily="2" charset="-79"/>
                <a:cs typeface="Aharoni" panose="02010803020104030203" pitchFamily="2" charset="-79"/>
              </a:rPr>
              <a:t>Chapter 5</a:t>
            </a:r>
            <a:br>
              <a:rPr lang="en-US" sz="3600" b="1" dirty="0">
                <a:solidFill>
                  <a:srgbClr val="000000"/>
                </a:solidFill>
                <a:latin typeface="Aharoni" panose="02010803020104030203" pitchFamily="2" charset="-79"/>
                <a:cs typeface="Aharoni" panose="02010803020104030203" pitchFamily="2" charset="-79"/>
              </a:rPr>
            </a:br>
            <a:r>
              <a:rPr lang="en-US" sz="3600" b="1"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Use Case and the Behavior Model</a:t>
            </a:r>
            <a:br>
              <a:rPr lang="en-US" sz="3600" dirty="0">
                <a:effectLst/>
                <a:latin typeface="Aharoni" panose="02010803020104030203" pitchFamily="2" charset="-79"/>
                <a:ea typeface="Calibri" panose="020F0502020204030204" pitchFamily="34" charset="0"/>
                <a:cs typeface="Aharoni" panose="02010803020104030203" pitchFamily="2" charset="-79"/>
              </a:rPr>
            </a:br>
            <a:br>
              <a:rPr lang="en-US" sz="3600" b="1" dirty="0">
                <a:solidFill>
                  <a:srgbClr val="000000"/>
                </a:solidFill>
                <a:effectLst/>
                <a:latin typeface="Aharoni" panose="02010803020104030203" pitchFamily="2" charset="-79"/>
                <a:ea typeface="Calibri" panose="020F0502020204030204" pitchFamily="34" charset="0"/>
                <a:cs typeface="Aharoni" panose="02010803020104030203" pitchFamily="2" charset="-79"/>
              </a:rPr>
            </a:br>
            <a:br>
              <a:rPr lang="en-US" sz="3600" b="1" dirty="0">
                <a:solidFill>
                  <a:srgbClr val="000000"/>
                </a:solidFill>
                <a:effectLst/>
                <a:latin typeface="Aharoni" panose="02010803020104030203" pitchFamily="2" charset="-79"/>
                <a:ea typeface="Calibri" panose="020F0502020204030204" pitchFamily="34" charset="0"/>
                <a:cs typeface="Aharoni" panose="02010803020104030203" pitchFamily="2" charset="-79"/>
              </a:rPr>
            </a:br>
            <a:br>
              <a:rPr lang="en-US" sz="3600" b="1" dirty="0">
                <a:solidFill>
                  <a:srgbClr val="000000"/>
                </a:solidFill>
                <a:latin typeface="Aharoni" panose="02010803020104030203" pitchFamily="2" charset="-79"/>
                <a:cs typeface="Aharoni" panose="02010803020104030203" pitchFamily="2" charset="-79"/>
              </a:rPr>
            </a:br>
            <a:r>
              <a:rPr lang="en-US" b="1" dirty="0">
                <a:solidFill>
                  <a:srgbClr val="000000"/>
                </a:solidFill>
              </a:rPr>
              <a:t>Lecturer: </a:t>
            </a:r>
            <a:br>
              <a:rPr lang="en-US" b="1" dirty="0">
                <a:solidFill>
                  <a:srgbClr val="000000"/>
                </a:solidFill>
              </a:rPr>
            </a:br>
            <a:r>
              <a:rPr lang="en-US" b="1" dirty="0">
                <a:solidFill>
                  <a:srgbClr val="000000"/>
                </a:solidFill>
              </a:rPr>
              <a:t>Dr. Joshua Okemwa. Ph.D.</a:t>
            </a:r>
            <a:br>
              <a:rPr lang="en-US" sz="4800" b="1" dirty="0">
                <a:solidFill>
                  <a:srgbClr val="000000"/>
                </a:solidFill>
              </a:rPr>
            </a:br>
            <a:br>
              <a:rPr lang="en-US" sz="4800" b="1" dirty="0">
                <a:solidFill>
                  <a:srgbClr val="000000"/>
                </a:solidFill>
              </a:rPr>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A84D2E47-34A7-4C2E-89CE-FDCBEE3A78FA}"/>
              </a:ext>
            </a:extLst>
          </p:cNvPr>
          <p:cNvSpPr>
            <a:spLocks noGrp="1" noChangeArrowheads="1"/>
          </p:cNvSpPr>
          <p:nvPr>
            <p:ph type="title"/>
          </p:nvPr>
        </p:nvSpPr>
        <p:spPr>
          <a:xfrm>
            <a:off x="899790" y="413840"/>
            <a:ext cx="8229600" cy="1232694"/>
          </a:xfrm>
        </p:spPr>
        <p:txBody>
          <a:bodyPr/>
          <a:lstStyle/>
          <a:p>
            <a:r>
              <a:rPr lang="en-US" altLang="en-US" dirty="0">
                <a:solidFill>
                  <a:srgbClr val="FF0000"/>
                </a:solidFill>
                <a:latin typeface="Aharoni" panose="02010803020104030203" pitchFamily="2" charset="-79"/>
                <a:cs typeface="Aharoni" panose="02010803020104030203" pitchFamily="2" charset="-79"/>
              </a:rPr>
              <a:t>THE SCOPE OF THE STUDY </a:t>
            </a:r>
            <a:endParaRPr lang="en-US" altLang="en-US" dirty="0"/>
          </a:p>
        </p:txBody>
      </p:sp>
      <p:sp>
        <p:nvSpPr>
          <p:cNvPr id="4099" name="Content Placeholder 2">
            <a:extLst>
              <a:ext uri="{FF2B5EF4-FFF2-40B4-BE49-F238E27FC236}">
                <a16:creationId xmlns:a16="http://schemas.microsoft.com/office/drawing/2014/main" id="{BDB82ED9-EA75-4DB8-B504-996A4ADED494}"/>
              </a:ext>
            </a:extLst>
          </p:cNvPr>
          <p:cNvSpPr>
            <a:spLocks noGrp="1" noChangeArrowheads="1"/>
          </p:cNvSpPr>
          <p:nvPr>
            <p:ph idx="1"/>
          </p:nvPr>
        </p:nvSpPr>
        <p:spPr>
          <a:xfrm>
            <a:off x="2805192" y="1983783"/>
            <a:ext cx="6653133" cy="4016967"/>
          </a:xfrm>
        </p:spPr>
        <p:txBody>
          <a:bodyPr>
            <a:normAutofit/>
          </a:bodyPr>
          <a:lstStyle/>
          <a:p>
            <a:pPr marL="342900" marR="0" lvl="0" indent="-342900" algn="just">
              <a:lnSpc>
                <a:spcPct val="150000"/>
              </a:lnSpc>
              <a:spcBef>
                <a:spcPts val="750"/>
              </a:spcBef>
              <a:spcAft>
                <a:spcPts val="0"/>
              </a:spcAft>
              <a:buFont typeface="Symbol" panose="05050102010706020507" pitchFamily="18" charset="2"/>
              <a:buChar char=""/>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Use Case Model</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algn="just">
              <a:lnSpc>
                <a:spcPct val="150000"/>
              </a:lnSpc>
              <a:spcBef>
                <a:spcPts val="750"/>
              </a:spcBef>
              <a:spcAft>
                <a:spcPts val="0"/>
              </a:spcAft>
              <a:buFont typeface="Symbol" panose="05050102010706020507" pitchFamily="18" charset="2"/>
              <a:buChar char=""/>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Use Case Diagram</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algn="just">
              <a:lnSpc>
                <a:spcPct val="150000"/>
              </a:lnSpc>
              <a:spcBef>
                <a:spcPts val="750"/>
              </a:spcBef>
              <a:spcAft>
                <a:spcPts val="0"/>
              </a:spcAft>
              <a:buFont typeface="Symbol" panose="05050102010706020507" pitchFamily="18" charset="2"/>
              <a:buChar char=""/>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Use Case Description</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algn="just">
              <a:lnSpc>
                <a:spcPct val="150000"/>
              </a:lnSpc>
            </a:pPr>
            <a:r>
              <a:rPr lang="en-US" sz="2400" dirty="0">
                <a:effectLst/>
                <a:latin typeface="Aharoni" panose="02010803020104030203" pitchFamily="2" charset="-79"/>
                <a:ea typeface="Calibri" panose="020F0502020204030204" pitchFamily="34" charset="0"/>
                <a:cs typeface="Aharoni" panose="02010803020104030203" pitchFamily="2" charset="-79"/>
              </a:rPr>
              <a:t>Use Case Extensions</a:t>
            </a:r>
            <a:endParaRPr lang="en-US" sz="2400" dirty="0">
              <a:latin typeface="Aharoni" panose="02010803020104030203" pitchFamily="2" charset="-79"/>
              <a:cs typeface="Aharoni" panose="02010803020104030203" pitchFamily="2" charset="-79"/>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F1CBF-2FF0-4495-B1CC-24E18BABBC1A}"/>
              </a:ext>
            </a:extLst>
          </p:cNvPr>
          <p:cNvSpPr>
            <a:spLocks noGrp="1"/>
          </p:cNvSpPr>
          <p:nvPr>
            <p:ph type="title"/>
          </p:nvPr>
        </p:nvSpPr>
        <p:spPr>
          <a:xfrm>
            <a:off x="838200" y="365125"/>
            <a:ext cx="10515600" cy="859241"/>
          </a:xfrm>
        </p:spPr>
        <p:txBody>
          <a:bodyPr/>
          <a:lstStyle/>
          <a:p>
            <a:r>
              <a:rPr lang="en-US" sz="44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Use Case Model</a:t>
            </a:r>
            <a:endParaRPr lang="en-US" dirty="0">
              <a:solidFill>
                <a:srgbClr val="FF0000"/>
              </a:solidFill>
            </a:endParaRPr>
          </a:p>
        </p:txBody>
      </p:sp>
      <p:sp>
        <p:nvSpPr>
          <p:cNvPr id="3" name="Content Placeholder 2">
            <a:extLst>
              <a:ext uri="{FF2B5EF4-FFF2-40B4-BE49-F238E27FC236}">
                <a16:creationId xmlns:a16="http://schemas.microsoft.com/office/drawing/2014/main" id="{AFA8D275-7495-4F2F-97E4-4D23AC928D45}"/>
              </a:ext>
            </a:extLst>
          </p:cNvPr>
          <p:cNvSpPr>
            <a:spLocks noGrp="1"/>
          </p:cNvSpPr>
          <p:nvPr>
            <p:ph idx="1"/>
          </p:nvPr>
        </p:nvSpPr>
        <p:spPr>
          <a:xfrm>
            <a:off x="1148166" y="1422669"/>
            <a:ext cx="10515600" cy="4351338"/>
          </a:xfrm>
        </p:spPr>
        <p:txBody>
          <a:bodyPr>
            <a:normAutofit fontScale="92500"/>
          </a:bodyPr>
          <a:lstStyle/>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To model a system, the most important aspect is to capture the dynamic behavior. </a:t>
            </a:r>
          </a:p>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Dynamic behavior means the behavior of the system when it is running/operating.</a:t>
            </a:r>
          </a:p>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Only static behavior is not sufficient to model a system rather dynamic behavior is more important than static behavior.</a:t>
            </a:r>
          </a:p>
          <a:p>
            <a:pPr algn="just">
              <a:lnSpc>
                <a:spcPct val="150000"/>
              </a:lnSpc>
            </a:pPr>
            <a:r>
              <a:rPr lang="en-US" sz="2400" b="0" i="0" dirty="0">
                <a:solidFill>
                  <a:srgbClr val="000000"/>
                </a:solidFill>
                <a:effectLst/>
                <a:latin typeface="Aharoni" panose="02010803020104030203" pitchFamily="2" charset="-79"/>
                <a:cs typeface="Aharoni" panose="02010803020104030203" pitchFamily="2" charset="-79"/>
              </a:rPr>
              <a:t>Hence to model the entire system, a number of use case diagrams are used.</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0590574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9DCBE-9773-4020-8EC9-F173A9ED1F6A}"/>
              </a:ext>
            </a:extLst>
          </p:cNvPr>
          <p:cNvSpPr>
            <a:spLocks noGrp="1"/>
          </p:cNvSpPr>
          <p:nvPr>
            <p:ph type="title"/>
          </p:nvPr>
        </p:nvSpPr>
        <p:spPr>
          <a:xfrm>
            <a:off x="838200" y="365125"/>
            <a:ext cx="10515600" cy="673261"/>
          </a:xfrm>
        </p:spPr>
        <p:txBody>
          <a:bodyPr>
            <a:normAutofit/>
          </a:bodyPr>
          <a:lstStyle/>
          <a:p>
            <a:r>
              <a:rPr lang="en-US" sz="24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Use case description</a:t>
            </a:r>
            <a:endParaRPr lang="en-US" sz="24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55C866B5-8FA3-4813-B428-3F3F674051CD}"/>
              </a:ext>
            </a:extLst>
          </p:cNvPr>
          <p:cNvSpPr>
            <a:spLocks noGrp="1"/>
          </p:cNvSpPr>
          <p:nvPr>
            <p:ph idx="1"/>
          </p:nvPr>
        </p:nvSpPr>
        <p:spPr>
          <a:xfrm>
            <a:off x="1410346" y="1270860"/>
            <a:ext cx="10515600" cy="4912963"/>
          </a:xfrm>
        </p:spPr>
        <p:txBody>
          <a:bodyPr>
            <a:normAutofit/>
          </a:bodyPr>
          <a:lstStyle/>
          <a:p>
            <a:pPr algn="just">
              <a:lnSpc>
                <a:spcPct val="150000"/>
              </a:lnSpc>
            </a:pPr>
            <a:r>
              <a:rPr lang="en-US" sz="2400" dirty="0">
                <a:effectLst/>
                <a:latin typeface="Aharoni" panose="02010803020104030203" pitchFamily="2" charset="-79"/>
                <a:ea typeface="Calibri" panose="020F0502020204030204" pitchFamily="34" charset="0"/>
                <a:cs typeface="Aharoni" panose="02010803020104030203" pitchFamily="2" charset="-79"/>
              </a:rPr>
              <a:t>A use case is a methodology used in system analysis to identify, clarify and organize system requirements. The use case is made up of a set of possible sequences of interactions between systems and users in a particular environment and related to a particular goal. The method creates a document that describes all the steps taken by a user to complete an activity.</a:t>
            </a:r>
          </a:p>
          <a:p>
            <a:pPr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0914481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08DD-7973-41A0-8479-83EE7717A85B}"/>
              </a:ext>
            </a:extLst>
          </p:cNvPr>
          <p:cNvSpPr>
            <a:spLocks noGrp="1"/>
          </p:cNvSpPr>
          <p:nvPr>
            <p:ph type="title"/>
          </p:nvPr>
        </p:nvSpPr>
        <p:spPr>
          <a:xfrm>
            <a:off x="109780" y="0"/>
            <a:ext cx="10515600" cy="921234"/>
          </a:xfrm>
        </p:spPr>
        <p:txBody>
          <a:bodyPr/>
          <a:lstStyle/>
          <a:p>
            <a:r>
              <a:rPr lang="en-US" b="1" i="0" dirty="0">
                <a:solidFill>
                  <a:srgbClr val="FF0000"/>
                </a:solidFill>
                <a:effectLst/>
                <a:latin typeface="Graphik"/>
              </a:rPr>
              <a:t>When to apply use case diagrams</a:t>
            </a:r>
            <a:endParaRPr lang="en-US" dirty="0">
              <a:solidFill>
                <a:srgbClr val="FF0000"/>
              </a:solidFill>
            </a:endParaRPr>
          </a:p>
        </p:txBody>
      </p:sp>
      <p:sp>
        <p:nvSpPr>
          <p:cNvPr id="3" name="Content Placeholder 2">
            <a:extLst>
              <a:ext uri="{FF2B5EF4-FFF2-40B4-BE49-F238E27FC236}">
                <a16:creationId xmlns:a16="http://schemas.microsoft.com/office/drawing/2014/main" id="{090158F8-B459-4DFE-9E12-F64DC5CCA942}"/>
              </a:ext>
            </a:extLst>
          </p:cNvPr>
          <p:cNvSpPr>
            <a:spLocks noGrp="1"/>
          </p:cNvSpPr>
          <p:nvPr>
            <p:ph idx="1"/>
          </p:nvPr>
        </p:nvSpPr>
        <p:spPr>
          <a:xfrm>
            <a:off x="1148166" y="921233"/>
            <a:ext cx="10515600" cy="5340081"/>
          </a:xfrm>
        </p:spPr>
        <p:txBody>
          <a:bodyPr>
            <a:normAutofit/>
          </a:bodyPr>
          <a:lstStyle/>
          <a:p>
            <a:pPr algn="just">
              <a:lnSpc>
                <a:spcPct val="150000"/>
              </a:lnSpc>
            </a:pPr>
            <a:r>
              <a:rPr lang="en-US" sz="2400" b="0" i="0" dirty="0">
                <a:solidFill>
                  <a:srgbClr val="282C33"/>
                </a:solidFill>
                <a:effectLst/>
                <a:latin typeface="Aharoni" panose="02010803020104030203" pitchFamily="2" charset="-79"/>
                <a:cs typeface="Aharoni" panose="02010803020104030203" pitchFamily="2" charset="-79"/>
              </a:rPr>
              <a:t>A use case diagram does not provide detail.</a:t>
            </a:r>
          </a:p>
          <a:p>
            <a:pPr algn="just">
              <a:lnSpc>
                <a:spcPct val="150000"/>
              </a:lnSpc>
            </a:pPr>
            <a:r>
              <a:rPr lang="en-US" sz="2400" dirty="0">
                <a:solidFill>
                  <a:srgbClr val="282C33"/>
                </a:solidFill>
                <a:latin typeface="Aharoni" panose="02010803020104030203" pitchFamily="2" charset="-79"/>
                <a:cs typeface="Aharoni" panose="02010803020104030203" pitchFamily="2" charset="-79"/>
              </a:rPr>
              <a:t>E</a:t>
            </a:r>
            <a:r>
              <a:rPr lang="en-US" sz="2400" b="0" i="0" dirty="0">
                <a:solidFill>
                  <a:srgbClr val="282C33"/>
                </a:solidFill>
                <a:effectLst/>
                <a:latin typeface="Aharoni" panose="02010803020104030203" pitchFamily="2" charset="-79"/>
                <a:cs typeface="Aharoni" panose="02010803020104030203" pitchFamily="2" charset="-79"/>
              </a:rPr>
              <a:t>xample, don't expect it to model the order in which steps are performed.</a:t>
            </a:r>
          </a:p>
          <a:p>
            <a:pPr algn="just">
              <a:lnSpc>
                <a:spcPct val="150000"/>
              </a:lnSpc>
            </a:pPr>
            <a:r>
              <a:rPr lang="en-US" sz="2400" b="0" i="0" dirty="0">
                <a:solidFill>
                  <a:srgbClr val="282C33"/>
                </a:solidFill>
                <a:effectLst/>
                <a:latin typeface="Aharoni" panose="02010803020104030203" pitchFamily="2" charset="-79"/>
                <a:cs typeface="Aharoni" panose="02010803020104030203" pitchFamily="2" charset="-79"/>
              </a:rPr>
              <a:t> Instead, a proper use case diagram depicts a high-level overview of the relationship between use cases, actors, and systems.</a:t>
            </a:r>
            <a:endParaRPr lang="en-US" sz="2400" dirty="0">
              <a:solidFill>
                <a:srgbClr val="282C33"/>
              </a:solidFill>
              <a:latin typeface="Aharoni" panose="02010803020104030203" pitchFamily="2" charset="-79"/>
              <a:cs typeface="Aharoni" panose="02010803020104030203" pitchFamily="2" charset="-79"/>
            </a:endParaRPr>
          </a:p>
          <a:p>
            <a:pPr algn="just">
              <a:lnSpc>
                <a:spcPct val="150000"/>
              </a:lnSpc>
            </a:pPr>
            <a:r>
              <a:rPr lang="en-US" sz="2400" b="0" i="0" dirty="0">
                <a:solidFill>
                  <a:srgbClr val="282C33"/>
                </a:solidFill>
                <a:effectLst/>
                <a:latin typeface="Aharoni" panose="02010803020104030203" pitchFamily="2" charset="-79"/>
                <a:cs typeface="Aharoni" panose="02010803020104030203" pitchFamily="2" charset="-79"/>
              </a:rPr>
              <a:t> Experts recommend that use case diagrams be used to supplement a more descriptive textual use case.</a:t>
            </a:r>
          </a:p>
          <a:p>
            <a:pPr algn="just">
              <a:lnSpc>
                <a:spcPct val="150000"/>
              </a:lnSpc>
            </a:pPr>
            <a:r>
              <a:rPr lang="en-US" sz="2400" b="0" i="0" dirty="0">
                <a:solidFill>
                  <a:srgbClr val="282C33"/>
                </a:solidFill>
                <a:effectLst/>
                <a:latin typeface="Aharoni" panose="02010803020104030203" pitchFamily="2" charset="-79"/>
                <a:cs typeface="Aharoni" panose="02010803020104030203" pitchFamily="2" charset="-79"/>
              </a:rPr>
              <a:t>To depict the system boundary, draw a box around the use case itself.</a:t>
            </a:r>
          </a:p>
          <a:p>
            <a:pPr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2154329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10FC1-AB4A-436F-BBAA-FD03E84E8421}"/>
              </a:ext>
            </a:extLst>
          </p:cNvPr>
          <p:cNvSpPr>
            <a:spLocks noGrp="1"/>
          </p:cNvSpPr>
          <p:nvPr>
            <p:ph type="title"/>
          </p:nvPr>
        </p:nvSpPr>
        <p:spPr/>
        <p:txBody>
          <a:bodyPr/>
          <a:lstStyle/>
          <a:p>
            <a:r>
              <a:rPr lang="en-US" b="1" dirty="0">
                <a:solidFill>
                  <a:srgbClr val="FF0000"/>
                </a:solidFill>
                <a:latin typeface="Aharoni" panose="02010803020104030203" pitchFamily="2" charset="-79"/>
                <a:cs typeface="Aharoni" panose="02010803020104030203" pitchFamily="2" charset="-79"/>
              </a:rPr>
              <a:t>Cont. </a:t>
            </a:r>
          </a:p>
        </p:txBody>
      </p:sp>
      <p:sp>
        <p:nvSpPr>
          <p:cNvPr id="3" name="Content Placeholder 2">
            <a:extLst>
              <a:ext uri="{FF2B5EF4-FFF2-40B4-BE49-F238E27FC236}">
                <a16:creationId xmlns:a16="http://schemas.microsoft.com/office/drawing/2014/main" id="{CACD423C-1D22-4051-9832-529C35357599}"/>
              </a:ext>
            </a:extLst>
          </p:cNvPr>
          <p:cNvSpPr>
            <a:spLocks noGrp="1"/>
          </p:cNvSpPr>
          <p:nvPr>
            <p:ph idx="1"/>
          </p:nvPr>
        </p:nvSpPr>
        <p:spPr/>
        <p:txBody>
          <a:bodyPr>
            <a:normAutofit/>
          </a:bodyPr>
          <a:lstStyle/>
          <a:p>
            <a:pPr algn="l">
              <a:lnSpc>
                <a:spcPct val="150000"/>
              </a:lnSpc>
              <a:buFont typeface="Arial" panose="020B0604020202020204" pitchFamily="34" charset="0"/>
              <a:buChar char="•"/>
            </a:pPr>
            <a:r>
              <a:rPr lang="en-US" sz="2400" b="0" i="0" dirty="0">
                <a:solidFill>
                  <a:srgbClr val="282C33"/>
                </a:solidFill>
                <a:effectLst/>
                <a:latin typeface="Aharoni" panose="02010803020104030203" pitchFamily="2" charset="-79"/>
                <a:cs typeface="Aharoni" panose="02010803020104030203" pitchFamily="2" charset="-79"/>
              </a:rPr>
              <a:t>UML use case diagrams are ideal for:</a:t>
            </a:r>
          </a:p>
          <a:p>
            <a:pPr algn="l">
              <a:lnSpc>
                <a:spcPct val="150000"/>
              </a:lnSpc>
              <a:buFont typeface="Arial" panose="020B0604020202020204" pitchFamily="34" charset="0"/>
              <a:buChar char="•"/>
            </a:pPr>
            <a:r>
              <a:rPr lang="en-US" sz="2400" b="0" i="0" dirty="0">
                <a:solidFill>
                  <a:srgbClr val="282C33"/>
                </a:solidFill>
                <a:effectLst/>
                <a:latin typeface="Aharoni" panose="02010803020104030203" pitchFamily="2" charset="-79"/>
                <a:cs typeface="Aharoni" panose="02010803020104030203" pitchFamily="2" charset="-79"/>
              </a:rPr>
              <a:t>Representing the goals of system-user interactions</a:t>
            </a:r>
          </a:p>
          <a:p>
            <a:pPr algn="l">
              <a:lnSpc>
                <a:spcPct val="150000"/>
              </a:lnSpc>
              <a:buFont typeface="Arial" panose="020B0604020202020204" pitchFamily="34" charset="0"/>
              <a:buChar char="•"/>
            </a:pPr>
            <a:r>
              <a:rPr lang="en-US" sz="2400" b="0" i="0" dirty="0">
                <a:solidFill>
                  <a:srgbClr val="282C33"/>
                </a:solidFill>
                <a:effectLst/>
                <a:latin typeface="Aharoni" panose="02010803020104030203" pitchFamily="2" charset="-79"/>
                <a:cs typeface="Aharoni" panose="02010803020104030203" pitchFamily="2" charset="-79"/>
              </a:rPr>
              <a:t>Defining and organizing functional requirements in a system</a:t>
            </a:r>
          </a:p>
          <a:p>
            <a:pPr algn="l">
              <a:lnSpc>
                <a:spcPct val="150000"/>
              </a:lnSpc>
              <a:buFont typeface="Arial" panose="020B0604020202020204" pitchFamily="34" charset="0"/>
              <a:buChar char="•"/>
            </a:pPr>
            <a:r>
              <a:rPr lang="en-US" sz="2400" b="0" i="0" dirty="0">
                <a:solidFill>
                  <a:srgbClr val="282C33"/>
                </a:solidFill>
                <a:effectLst/>
                <a:latin typeface="Aharoni" panose="02010803020104030203" pitchFamily="2" charset="-79"/>
                <a:cs typeface="Aharoni" panose="02010803020104030203" pitchFamily="2" charset="-79"/>
              </a:rPr>
              <a:t>Specifying the context and requirements of a system</a:t>
            </a:r>
          </a:p>
          <a:p>
            <a:pPr algn="l">
              <a:lnSpc>
                <a:spcPct val="150000"/>
              </a:lnSpc>
              <a:buFont typeface="Arial" panose="020B0604020202020204" pitchFamily="34" charset="0"/>
              <a:buChar char="•"/>
            </a:pPr>
            <a:r>
              <a:rPr lang="en-US" sz="2400" b="0" i="0" dirty="0">
                <a:solidFill>
                  <a:srgbClr val="282C33"/>
                </a:solidFill>
                <a:effectLst/>
                <a:latin typeface="Aharoni" panose="02010803020104030203" pitchFamily="2" charset="-79"/>
                <a:cs typeface="Aharoni" panose="02010803020104030203" pitchFamily="2" charset="-79"/>
              </a:rPr>
              <a:t>Modeling the basic flow of events in a use case</a:t>
            </a:r>
          </a:p>
        </p:txBody>
      </p:sp>
    </p:spTree>
    <p:extLst>
      <p:ext uri="{BB962C8B-B14F-4D97-AF65-F5344CB8AC3E}">
        <p14:creationId xmlns:p14="http://schemas.microsoft.com/office/powerpoint/2010/main" val="25058253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75D09-A985-4042-9DEB-3CFF858E3085}"/>
              </a:ext>
            </a:extLst>
          </p:cNvPr>
          <p:cNvSpPr>
            <a:spLocks noGrp="1"/>
          </p:cNvSpPr>
          <p:nvPr>
            <p:ph type="title"/>
          </p:nvPr>
        </p:nvSpPr>
        <p:spPr>
          <a:xfrm>
            <a:off x="838200" y="365126"/>
            <a:ext cx="10515600" cy="921234"/>
          </a:xfrm>
        </p:spPr>
        <p:txBody>
          <a:bodyPr/>
          <a:lstStyle/>
          <a:p>
            <a:r>
              <a:rPr lang="en-US" b="0" i="0" dirty="0">
                <a:solidFill>
                  <a:srgbClr val="000000"/>
                </a:solidFill>
                <a:effectLst/>
                <a:latin typeface="Arial" panose="020B0604020202020204" pitchFamily="34" charset="0"/>
              </a:rPr>
              <a:t> </a:t>
            </a:r>
            <a:r>
              <a:rPr lang="en-US" b="0" i="0" dirty="0">
                <a:solidFill>
                  <a:srgbClr val="FF0000"/>
                </a:solidFill>
                <a:effectLst/>
                <a:latin typeface="Aharoni" panose="02010803020104030203" pitchFamily="2" charset="-79"/>
                <a:cs typeface="Aharoni" panose="02010803020104030203" pitchFamily="2" charset="-79"/>
              </a:rPr>
              <a:t>The purposes of use case diagrams </a:t>
            </a:r>
            <a:endParaRPr lang="en-US"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7C9C609B-3313-4ADF-8368-CC917F8BFBBF}"/>
              </a:ext>
            </a:extLst>
          </p:cNvPr>
          <p:cNvSpPr>
            <a:spLocks noGrp="1"/>
          </p:cNvSpPr>
          <p:nvPr>
            <p:ph idx="1"/>
          </p:nvPr>
        </p:nvSpPr>
        <p:spPr>
          <a:xfrm>
            <a:off x="838200" y="1441342"/>
            <a:ext cx="10515600" cy="4735621"/>
          </a:xfrm>
        </p:spPr>
        <p:txBody>
          <a:bodyPr/>
          <a:lstStyle/>
          <a:p>
            <a:pPr algn="just">
              <a:lnSpc>
                <a:spcPct val="150000"/>
              </a:lnSpc>
              <a:buFont typeface="Arial" panose="020B0604020202020204" pitchFamily="34" charset="0"/>
              <a:buChar char="•"/>
            </a:pPr>
            <a:r>
              <a:rPr lang="en-US" b="0" i="0" dirty="0">
                <a:solidFill>
                  <a:srgbClr val="000000"/>
                </a:solidFill>
                <a:effectLst/>
                <a:latin typeface="Aharoni" panose="02010803020104030203" pitchFamily="2" charset="-79"/>
                <a:cs typeface="Aharoni" panose="02010803020104030203" pitchFamily="2" charset="-79"/>
              </a:rPr>
              <a:t>Used to gather the requirements of a system.</a:t>
            </a:r>
          </a:p>
          <a:p>
            <a:pPr algn="just">
              <a:lnSpc>
                <a:spcPct val="150000"/>
              </a:lnSpc>
              <a:buFont typeface="Arial" panose="020B0604020202020204" pitchFamily="34" charset="0"/>
              <a:buChar char="•"/>
            </a:pPr>
            <a:r>
              <a:rPr lang="en-US" b="0" i="0" dirty="0">
                <a:solidFill>
                  <a:srgbClr val="000000"/>
                </a:solidFill>
                <a:effectLst/>
                <a:latin typeface="Aharoni" panose="02010803020104030203" pitchFamily="2" charset="-79"/>
                <a:cs typeface="Aharoni" panose="02010803020104030203" pitchFamily="2" charset="-79"/>
              </a:rPr>
              <a:t>Used to get an outside view of a system.</a:t>
            </a:r>
          </a:p>
          <a:p>
            <a:pPr algn="just">
              <a:lnSpc>
                <a:spcPct val="150000"/>
              </a:lnSpc>
              <a:buFont typeface="Arial" panose="020B0604020202020204" pitchFamily="34" charset="0"/>
              <a:buChar char="•"/>
            </a:pPr>
            <a:r>
              <a:rPr lang="en-US" b="0" i="0" dirty="0">
                <a:solidFill>
                  <a:srgbClr val="000000"/>
                </a:solidFill>
                <a:effectLst/>
                <a:latin typeface="Aharoni" panose="02010803020104030203" pitchFamily="2" charset="-79"/>
                <a:cs typeface="Aharoni" panose="02010803020104030203" pitchFamily="2" charset="-79"/>
              </a:rPr>
              <a:t>Identify the external and internal factors influencing the system.</a:t>
            </a:r>
          </a:p>
          <a:p>
            <a:pPr algn="just">
              <a:lnSpc>
                <a:spcPct val="150000"/>
              </a:lnSpc>
              <a:buFont typeface="Arial" panose="020B0604020202020204" pitchFamily="34" charset="0"/>
              <a:buChar char="•"/>
            </a:pPr>
            <a:r>
              <a:rPr lang="en-US" b="0" i="0" dirty="0">
                <a:solidFill>
                  <a:srgbClr val="000000"/>
                </a:solidFill>
                <a:effectLst/>
                <a:latin typeface="Aharoni" panose="02010803020104030203" pitchFamily="2" charset="-79"/>
                <a:cs typeface="Aharoni" panose="02010803020104030203" pitchFamily="2" charset="-79"/>
              </a:rPr>
              <a:t>Show the interaction among the requirements are actors.</a:t>
            </a:r>
          </a:p>
        </p:txBody>
      </p:sp>
    </p:spTree>
    <p:extLst>
      <p:ext uri="{BB962C8B-B14F-4D97-AF65-F5344CB8AC3E}">
        <p14:creationId xmlns:p14="http://schemas.microsoft.com/office/powerpoint/2010/main" val="41589872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21A2B-60C9-4DAC-A130-4A7A18C9CF77}"/>
              </a:ext>
            </a:extLst>
          </p:cNvPr>
          <p:cNvSpPr>
            <a:spLocks noGrp="1"/>
          </p:cNvSpPr>
          <p:nvPr>
            <p:ph type="title"/>
          </p:nvPr>
        </p:nvSpPr>
        <p:spPr>
          <a:xfrm>
            <a:off x="171773" y="272135"/>
            <a:ext cx="10515600" cy="952231"/>
          </a:xfrm>
        </p:spPr>
        <p:txBody>
          <a:bodyPr/>
          <a:lstStyle/>
          <a:p>
            <a:r>
              <a:rPr lang="en-US" b="1" i="0" dirty="0">
                <a:solidFill>
                  <a:srgbClr val="FF0000"/>
                </a:solidFill>
                <a:effectLst/>
                <a:latin typeface="Aharoni" panose="02010803020104030203" pitchFamily="2" charset="-79"/>
                <a:cs typeface="Aharoni" panose="02010803020104030203" pitchFamily="2" charset="-79"/>
              </a:rPr>
              <a:t>Use case diagram components</a:t>
            </a:r>
            <a:endParaRPr lang="en-US"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4A4A92CB-94B5-4217-8F92-8FACFD16FB01}"/>
              </a:ext>
            </a:extLst>
          </p:cNvPr>
          <p:cNvSpPr>
            <a:spLocks noGrp="1"/>
          </p:cNvSpPr>
          <p:nvPr>
            <p:ph idx="1"/>
          </p:nvPr>
        </p:nvSpPr>
        <p:spPr>
          <a:xfrm>
            <a:off x="838199" y="1500161"/>
            <a:ext cx="11203983" cy="4528680"/>
          </a:xfrm>
        </p:spPr>
        <p:txBody>
          <a:bodyPr>
            <a:normAutofit/>
          </a:bodyPr>
          <a:lstStyle/>
          <a:p>
            <a:pPr algn="just">
              <a:lnSpc>
                <a:spcPct val="150000"/>
              </a:lnSpc>
              <a:buFont typeface="Arial" panose="020B0604020202020204" pitchFamily="34" charset="0"/>
              <a:buChar char="•"/>
            </a:pPr>
            <a:r>
              <a:rPr lang="en-US" sz="2400" b="1" i="0" dirty="0">
                <a:solidFill>
                  <a:srgbClr val="7030A0"/>
                </a:solidFill>
                <a:effectLst/>
                <a:latin typeface="Aharoni" panose="02010803020104030203" pitchFamily="2" charset="-79"/>
                <a:cs typeface="Aharoni" panose="02010803020104030203" pitchFamily="2" charset="-79"/>
              </a:rPr>
              <a:t>Actors:</a:t>
            </a:r>
            <a:r>
              <a:rPr lang="en-US" sz="2400" b="0" i="0" dirty="0">
                <a:solidFill>
                  <a:srgbClr val="7030A0"/>
                </a:solidFill>
                <a:effectLst/>
                <a:latin typeface="Aharoni" panose="02010803020104030203" pitchFamily="2" charset="-79"/>
                <a:cs typeface="Aharoni" panose="02010803020104030203" pitchFamily="2" charset="-79"/>
              </a:rPr>
              <a:t> </a:t>
            </a:r>
            <a:r>
              <a:rPr lang="en-US" sz="2400" b="0" i="0" dirty="0">
                <a:solidFill>
                  <a:srgbClr val="282C33"/>
                </a:solidFill>
                <a:effectLst/>
                <a:latin typeface="Aharoni" panose="02010803020104030203" pitchFamily="2" charset="-79"/>
                <a:cs typeface="Aharoni" panose="02010803020104030203" pitchFamily="2" charset="-79"/>
              </a:rPr>
              <a:t>The users that interact with a system. An actor can be a person, an organization, or an outside system that interacts with your application or system. They must be external objects that produce or consume data.</a:t>
            </a:r>
          </a:p>
          <a:p>
            <a:pPr algn="just">
              <a:lnSpc>
                <a:spcPct val="150000"/>
              </a:lnSpc>
              <a:buFont typeface="Arial" panose="020B0604020202020204" pitchFamily="34" charset="0"/>
              <a:buChar char="•"/>
            </a:pPr>
            <a:r>
              <a:rPr lang="en-US" sz="2400" b="1" i="0" dirty="0">
                <a:solidFill>
                  <a:srgbClr val="7030A0"/>
                </a:solidFill>
                <a:effectLst/>
                <a:latin typeface="Aharoni" panose="02010803020104030203" pitchFamily="2" charset="-79"/>
                <a:cs typeface="Aharoni" panose="02010803020104030203" pitchFamily="2" charset="-79"/>
              </a:rPr>
              <a:t>System:</a:t>
            </a:r>
            <a:r>
              <a:rPr lang="en-US" sz="2400" b="0" i="0" dirty="0">
                <a:solidFill>
                  <a:srgbClr val="7030A0"/>
                </a:solidFill>
                <a:effectLst/>
                <a:latin typeface="Aharoni" panose="02010803020104030203" pitchFamily="2" charset="-79"/>
                <a:cs typeface="Aharoni" panose="02010803020104030203" pitchFamily="2" charset="-79"/>
              </a:rPr>
              <a:t> </a:t>
            </a:r>
            <a:r>
              <a:rPr lang="en-US" sz="2400" b="0" i="0" dirty="0">
                <a:solidFill>
                  <a:srgbClr val="282C33"/>
                </a:solidFill>
                <a:effectLst/>
                <a:latin typeface="Aharoni" panose="02010803020104030203" pitchFamily="2" charset="-79"/>
                <a:cs typeface="Aharoni" panose="02010803020104030203" pitchFamily="2" charset="-79"/>
              </a:rPr>
              <a:t>A specific sequence of actions and interactions between actors and the system. A system may also be referred to as a scenario.</a:t>
            </a:r>
          </a:p>
          <a:p>
            <a:pPr algn="just">
              <a:lnSpc>
                <a:spcPct val="150000"/>
              </a:lnSpc>
              <a:buFont typeface="Arial" panose="020B0604020202020204" pitchFamily="34" charset="0"/>
              <a:buChar char="•"/>
            </a:pPr>
            <a:r>
              <a:rPr lang="en-US" sz="2400" b="1" i="0" dirty="0">
                <a:solidFill>
                  <a:srgbClr val="7030A0"/>
                </a:solidFill>
                <a:effectLst/>
                <a:latin typeface="Aharoni" panose="02010803020104030203" pitchFamily="2" charset="-79"/>
                <a:cs typeface="Aharoni" panose="02010803020104030203" pitchFamily="2" charset="-79"/>
              </a:rPr>
              <a:t>Goals:</a:t>
            </a:r>
            <a:r>
              <a:rPr lang="en-US" sz="2400" b="0" i="0" dirty="0">
                <a:solidFill>
                  <a:srgbClr val="7030A0"/>
                </a:solidFill>
                <a:effectLst/>
                <a:latin typeface="Aharoni" panose="02010803020104030203" pitchFamily="2" charset="-79"/>
                <a:cs typeface="Aharoni" panose="02010803020104030203" pitchFamily="2" charset="-79"/>
              </a:rPr>
              <a:t> </a:t>
            </a:r>
            <a:r>
              <a:rPr lang="en-US" sz="2400" b="0" i="0" dirty="0">
                <a:solidFill>
                  <a:srgbClr val="282C33"/>
                </a:solidFill>
                <a:effectLst/>
                <a:latin typeface="Aharoni" panose="02010803020104030203" pitchFamily="2" charset="-79"/>
                <a:cs typeface="Aharoni" panose="02010803020104030203" pitchFamily="2" charset="-79"/>
              </a:rPr>
              <a:t>The end result of most use cases. A successful diagram should describe the activities and variants used to reach the goal.</a:t>
            </a:r>
          </a:p>
        </p:txBody>
      </p:sp>
    </p:spTree>
    <p:extLst>
      <p:ext uri="{BB962C8B-B14F-4D97-AF65-F5344CB8AC3E}">
        <p14:creationId xmlns:p14="http://schemas.microsoft.com/office/powerpoint/2010/main" val="3966783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DA0FD-4EF8-4E3B-B366-C6C0D68D3B1A}"/>
              </a:ext>
            </a:extLst>
          </p:cNvPr>
          <p:cNvSpPr>
            <a:spLocks noGrp="1"/>
          </p:cNvSpPr>
          <p:nvPr>
            <p:ph type="title"/>
          </p:nvPr>
        </p:nvSpPr>
        <p:spPr>
          <a:xfrm>
            <a:off x="838200" y="365126"/>
            <a:ext cx="10515600" cy="781750"/>
          </a:xfrm>
        </p:spPr>
        <p:txBody>
          <a:bodyPr>
            <a:normAutofit/>
          </a:bodyPr>
          <a:lstStyle/>
          <a:p>
            <a:r>
              <a:rPr lang="en-US" sz="28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Steps to draw a use case diagram</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8DEEBA9F-EFCD-4DF0-8C23-94D46DA3CC4C}"/>
              </a:ext>
            </a:extLst>
          </p:cNvPr>
          <p:cNvSpPr>
            <a:spLocks noGrp="1"/>
          </p:cNvSpPr>
          <p:nvPr>
            <p:ph idx="1"/>
          </p:nvPr>
        </p:nvSpPr>
        <p:spPr>
          <a:xfrm>
            <a:off x="1301858" y="1146876"/>
            <a:ext cx="10051942" cy="5176432"/>
          </a:xfrm>
        </p:spPr>
        <p:txBody>
          <a:bodyPr>
            <a:normAutofit/>
          </a:bodyPr>
          <a:lstStyle/>
          <a:p>
            <a:pPr marL="342900" marR="0" lvl="0" indent="-342900" algn="just">
              <a:lnSpc>
                <a:spcPct val="150000"/>
              </a:lnSpc>
              <a:spcBef>
                <a:spcPts val="0"/>
              </a:spcBef>
              <a:spcAft>
                <a:spcPts val="800"/>
              </a:spcAft>
              <a:buFont typeface="+mj-lt"/>
              <a:buAutoNum type="arabicPeriod"/>
              <a:tabLst>
                <a:tab pos="457200" algn="l"/>
              </a:tabLst>
            </a:pPr>
            <a:r>
              <a:rPr lang="en-US" sz="2400" dirty="0">
                <a:effectLst/>
                <a:latin typeface="Aharoni" panose="02010803020104030203" pitchFamily="2" charset="-79"/>
                <a:ea typeface="Times New Roman" panose="02020603050405020304" pitchFamily="18" charset="0"/>
                <a:cs typeface="Aharoni" panose="02010803020104030203" pitchFamily="2" charset="-79"/>
              </a:rPr>
              <a:t>Identify the Actors (role of users) of the system.</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algn="just">
              <a:lnSpc>
                <a:spcPct val="150000"/>
              </a:lnSpc>
              <a:spcBef>
                <a:spcPts val="0"/>
              </a:spcBef>
              <a:spcAft>
                <a:spcPts val="800"/>
              </a:spcAft>
              <a:buFont typeface="+mj-lt"/>
              <a:buAutoNum type="arabicPeriod"/>
              <a:tabLst>
                <a:tab pos="457200" algn="l"/>
              </a:tabLst>
            </a:pPr>
            <a:r>
              <a:rPr lang="en-US" sz="2400" dirty="0">
                <a:effectLst/>
                <a:latin typeface="Aharoni" panose="02010803020104030203" pitchFamily="2" charset="-79"/>
                <a:ea typeface="Times New Roman" panose="02020603050405020304" pitchFamily="18" charset="0"/>
                <a:cs typeface="Aharoni" panose="02010803020104030203" pitchFamily="2" charset="-79"/>
              </a:rPr>
              <a:t>For each category of users, identify all roles played by the users relevant to the system.</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algn="just">
              <a:lnSpc>
                <a:spcPct val="150000"/>
              </a:lnSpc>
              <a:spcBef>
                <a:spcPts val="0"/>
              </a:spcBef>
              <a:spcAft>
                <a:spcPts val="800"/>
              </a:spcAft>
              <a:buFont typeface="+mj-lt"/>
              <a:buAutoNum type="arabicPeriod"/>
              <a:tabLst>
                <a:tab pos="457200" algn="l"/>
              </a:tabLst>
            </a:pPr>
            <a:r>
              <a:rPr lang="en-US" sz="2400" dirty="0">
                <a:effectLst/>
                <a:latin typeface="Aharoni" panose="02010803020104030203" pitchFamily="2" charset="-79"/>
                <a:ea typeface="Times New Roman" panose="02020603050405020304" pitchFamily="18" charset="0"/>
                <a:cs typeface="Aharoni" panose="02010803020104030203" pitchFamily="2" charset="-79"/>
              </a:rPr>
              <a:t>Identify what are the users required the system to be performed to achieve these goals.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algn="just">
              <a:lnSpc>
                <a:spcPct val="150000"/>
              </a:lnSpc>
              <a:spcBef>
                <a:spcPts val="0"/>
              </a:spcBef>
              <a:spcAft>
                <a:spcPts val="800"/>
              </a:spcAft>
              <a:buFont typeface="+mj-lt"/>
              <a:buAutoNum type="arabicPeriod"/>
              <a:tabLst>
                <a:tab pos="457200" algn="l"/>
              </a:tabLst>
            </a:pPr>
            <a:r>
              <a:rPr lang="en-US" sz="2400" dirty="0">
                <a:effectLst/>
                <a:latin typeface="Aharoni" panose="02010803020104030203" pitchFamily="2" charset="-79"/>
                <a:ea typeface="Times New Roman" panose="02020603050405020304" pitchFamily="18" charset="0"/>
                <a:cs typeface="Aharoni" panose="02010803020104030203" pitchFamily="2" charset="-79"/>
              </a:rPr>
              <a:t>Create use cases for every goal.</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algn="just">
              <a:lnSpc>
                <a:spcPct val="150000"/>
              </a:lnSpc>
              <a:spcBef>
                <a:spcPts val="0"/>
              </a:spcBef>
              <a:spcAft>
                <a:spcPts val="800"/>
              </a:spcAft>
              <a:buFont typeface="+mj-lt"/>
              <a:buAutoNum type="arabicPeriod"/>
              <a:tabLst>
                <a:tab pos="457200" algn="l"/>
              </a:tabLst>
            </a:pPr>
            <a:r>
              <a:rPr lang="en-US" sz="2400" dirty="0">
                <a:effectLst/>
                <a:latin typeface="Aharoni" panose="02010803020104030203" pitchFamily="2" charset="-79"/>
                <a:ea typeface="Times New Roman" panose="02020603050405020304" pitchFamily="18" charset="0"/>
                <a:cs typeface="Aharoni" panose="02010803020104030203" pitchFamily="2" charset="-79"/>
              </a:rPr>
              <a:t>Structure the use cases.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algn="just">
              <a:lnSpc>
                <a:spcPct val="150000"/>
              </a:lnSpc>
              <a:spcBef>
                <a:spcPts val="0"/>
              </a:spcBef>
              <a:spcAft>
                <a:spcPts val="800"/>
              </a:spcAft>
              <a:buFont typeface="+mj-lt"/>
              <a:buAutoNum type="arabicPeriod"/>
              <a:tabLst>
                <a:tab pos="457200" algn="l"/>
              </a:tabLst>
            </a:pPr>
            <a:r>
              <a:rPr lang="en-US" sz="2400" dirty="0">
                <a:effectLst/>
                <a:latin typeface="Aharoni" panose="02010803020104030203" pitchFamily="2" charset="-79"/>
                <a:ea typeface="Times New Roman" panose="02020603050405020304" pitchFamily="18" charset="0"/>
                <a:cs typeface="Aharoni" panose="02010803020104030203" pitchFamily="2" charset="-79"/>
              </a:rPr>
              <a:t>Prioritize, review, estimate and validate the users.</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0302635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FE481-9077-457D-A1E4-E26AF3F0198F}"/>
              </a:ext>
            </a:extLst>
          </p:cNvPr>
          <p:cNvSpPr>
            <a:spLocks noGrp="1"/>
          </p:cNvSpPr>
          <p:nvPr>
            <p:ph type="title"/>
          </p:nvPr>
        </p:nvSpPr>
        <p:spPr>
          <a:xfrm>
            <a:off x="838200" y="365126"/>
            <a:ext cx="10515600" cy="921234"/>
          </a:xfrm>
        </p:spPr>
        <p:txBody>
          <a:bodyPr>
            <a:normAutofit fontScale="90000"/>
          </a:bodyPr>
          <a:lstStyle/>
          <a:p>
            <a:br>
              <a:rPr lang="en-US" b="1" i="0" dirty="0">
                <a:solidFill>
                  <a:srgbClr val="FF0000"/>
                </a:solidFill>
                <a:effectLst/>
                <a:latin typeface="Graphik"/>
              </a:rPr>
            </a:br>
            <a:r>
              <a:rPr lang="en-US" b="1" i="0" dirty="0">
                <a:solidFill>
                  <a:srgbClr val="FF0000"/>
                </a:solidFill>
                <a:effectLst/>
                <a:latin typeface="Graphik"/>
              </a:rPr>
              <a:t>Use case diagram</a:t>
            </a:r>
            <a:br>
              <a:rPr lang="en-US" b="1" i="0" dirty="0">
                <a:solidFill>
                  <a:srgbClr val="282C33"/>
                </a:solidFill>
                <a:effectLst/>
                <a:latin typeface="Graphik"/>
              </a:rPr>
            </a:br>
            <a:endParaRPr lang="en-US" dirty="0"/>
          </a:p>
        </p:txBody>
      </p:sp>
      <p:sp>
        <p:nvSpPr>
          <p:cNvPr id="3" name="Content Placeholder 2">
            <a:extLst>
              <a:ext uri="{FF2B5EF4-FFF2-40B4-BE49-F238E27FC236}">
                <a16:creationId xmlns:a16="http://schemas.microsoft.com/office/drawing/2014/main" id="{8F88B975-BEB7-4C7D-9580-39238CCCB1A5}"/>
              </a:ext>
            </a:extLst>
          </p:cNvPr>
          <p:cNvSpPr>
            <a:spLocks noGrp="1"/>
          </p:cNvSpPr>
          <p:nvPr>
            <p:ph idx="1"/>
          </p:nvPr>
        </p:nvSpPr>
        <p:spPr>
          <a:xfrm>
            <a:off x="1162050" y="1286360"/>
            <a:ext cx="10515600" cy="3939744"/>
          </a:xfrm>
        </p:spPr>
        <p:txBody>
          <a:bodyPr/>
          <a:lstStyle/>
          <a:p>
            <a:endParaRPr lang="en-US" b="0" i="0" dirty="0">
              <a:solidFill>
                <a:srgbClr val="7030A0"/>
              </a:solidFill>
              <a:effectLst/>
              <a:latin typeface="Graphik"/>
            </a:endParaRPr>
          </a:p>
          <a:p>
            <a:pPr marL="0" indent="0">
              <a:buNone/>
            </a:pPr>
            <a:r>
              <a:rPr lang="en-US" b="1" i="0" dirty="0">
                <a:solidFill>
                  <a:srgbClr val="7030A0"/>
                </a:solidFill>
                <a:effectLst/>
                <a:latin typeface="Aharoni" panose="02010803020104030203" pitchFamily="2" charset="-79"/>
                <a:cs typeface="Aharoni" panose="02010803020104030203" pitchFamily="2" charset="-79"/>
              </a:rPr>
              <a:t>Book publishing use case diagram</a:t>
            </a:r>
            <a:endParaRPr lang="en-US" b="0" i="0" dirty="0">
              <a:solidFill>
                <a:srgbClr val="7030A0"/>
              </a:solidFill>
              <a:effectLst/>
              <a:latin typeface="Graphik"/>
            </a:endParaRPr>
          </a:p>
          <a:p>
            <a:pPr algn="just">
              <a:lnSpc>
                <a:spcPct val="150000"/>
              </a:lnSpc>
            </a:pPr>
            <a:r>
              <a:rPr lang="en-US" sz="2400" b="0" i="0" dirty="0">
                <a:solidFill>
                  <a:srgbClr val="282C33"/>
                </a:solidFill>
                <a:effectLst/>
                <a:latin typeface="Aharoni" panose="02010803020104030203" pitchFamily="2" charset="-79"/>
                <a:cs typeface="Aharoni" panose="02010803020104030203" pitchFamily="2" charset="-79"/>
              </a:rPr>
              <a:t>This use case diagram is a visual representation of the process required to write and publish a book. Whether you’re an author, an agent, or a bookseller, inserting this diagram into your use case scenario can help your team publish the next big hit.</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838594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EF4DC-35C1-43F2-900D-4D4F4730F289}"/>
              </a:ext>
            </a:extLst>
          </p:cNvPr>
          <p:cNvSpPr>
            <a:spLocks noGrp="1"/>
          </p:cNvSpPr>
          <p:nvPr>
            <p:ph type="title"/>
          </p:nvPr>
        </p:nvSpPr>
        <p:spPr>
          <a:xfrm>
            <a:off x="171450" y="188912"/>
            <a:ext cx="10515600" cy="492125"/>
          </a:xfrm>
        </p:spPr>
        <p:txBody>
          <a:bodyPr>
            <a:normAutofit fontScale="90000"/>
          </a:bodyPr>
          <a:lstStyle/>
          <a:p>
            <a:r>
              <a:rPr lang="en-US" dirty="0">
                <a:solidFill>
                  <a:srgbClr val="FF0000"/>
                </a:solidFill>
                <a:latin typeface="Aharoni" panose="02010803020104030203" pitchFamily="2" charset="-79"/>
                <a:cs typeface="Aharoni" panose="02010803020104030203" pitchFamily="2" charset="-79"/>
              </a:rPr>
              <a:t>Diagram </a:t>
            </a:r>
          </a:p>
        </p:txBody>
      </p:sp>
      <p:sp>
        <p:nvSpPr>
          <p:cNvPr id="3" name="Content Placeholder 2">
            <a:extLst>
              <a:ext uri="{FF2B5EF4-FFF2-40B4-BE49-F238E27FC236}">
                <a16:creationId xmlns:a16="http://schemas.microsoft.com/office/drawing/2014/main" id="{29E21B70-6D44-446D-A37F-B898B580B535}"/>
              </a:ext>
            </a:extLst>
          </p:cNvPr>
          <p:cNvSpPr>
            <a:spLocks noGrp="1"/>
          </p:cNvSpPr>
          <p:nvPr>
            <p:ph idx="1"/>
          </p:nvPr>
        </p:nvSpPr>
        <p:spPr>
          <a:xfrm>
            <a:off x="923924" y="857250"/>
            <a:ext cx="10515600" cy="5811838"/>
          </a:xfrm>
        </p:spPr>
        <p:txBody>
          <a:bodyPr/>
          <a:lstStyle/>
          <a:p>
            <a:r>
              <a:rPr lang="en-US" sz="2800" b="0" i="0" dirty="0">
                <a:solidFill>
                  <a:srgbClr val="282C33"/>
                </a:solidFill>
                <a:effectLst/>
                <a:latin typeface="Aharoni" panose="02010803020104030203" pitchFamily="2" charset="-79"/>
                <a:cs typeface="Aharoni" panose="02010803020104030203" pitchFamily="2" charset="-79"/>
              </a:rPr>
              <a:t>The diagram of </a:t>
            </a:r>
            <a:r>
              <a:rPr lang="en-US" dirty="0">
                <a:solidFill>
                  <a:srgbClr val="282C33"/>
                </a:solidFill>
                <a:latin typeface="Aharoni" panose="02010803020104030203" pitchFamily="2" charset="-79"/>
                <a:cs typeface="Aharoni" panose="02010803020104030203" pitchFamily="2" charset="-79"/>
              </a:rPr>
              <a:t>use case to </a:t>
            </a:r>
            <a:r>
              <a:rPr lang="en-US" sz="2800" b="0" i="0" dirty="0">
                <a:solidFill>
                  <a:srgbClr val="282C33"/>
                </a:solidFill>
                <a:effectLst/>
                <a:latin typeface="Aharoni" panose="02010803020104030203" pitchFamily="2" charset="-79"/>
                <a:cs typeface="Aharoni" panose="02010803020104030203" pitchFamily="2" charset="-79"/>
              </a:rPr>
              <a:t>write and publish a book.</a:t>
            </a:r>
          </a:p>
          <a:p>
            <a:endParaRPr lang="en-US" dirty="0"/>
          </a:p>
        </p:txBody>
      </p:sp>
      <p:pic>
        <p:nvPicPr>
          <p:cNvPr id="4" name="Content Placeholder 4">
            <a:extLst>
              <a:ext uri="{FF2B5EF4-FFF2-40B4-BE49-F238E27FC236}">
                <a16:creationId xmlns:a16="http://schemas.microsoft.com/office/drawing/2014/main" id="{C642B4DC-0182-4125-9E6B-011B5E01133C}"/>
              </a:ext>
            </a:extLst>
          </p:cNvPr>
          <p:cNvPicPr>
            <a:picLocks noChangeAspect="1"/>
          </p:cNvPicPr>
          <p:nvPr/>
        </p:nvPicPr>
        <p:blipFill>
          <a:blip r:embed="rId2"/>
          <a:stretch>
            <a:fillRect/>
          </a:stretch>
        </p:blipFill>
        <p:spPr>
          <a:xfrm>
            <a:off x="3714749" y="1446167"/>
            <a:ext cx="5053093" cy="4554583"/>
          </a:xfrm>
          <a:prstGeom prst="rect">
            <a:avLst/>
          </a:prstGeom>
        </p:spPr>
      </p:pic>
    </p:spTree>
    <p:extLst>
      <p:ext uri="{BB962C8B-B14F-4D97-AF65-F5344CB8AC3E}">
        <p14:creationId xmlns:p14="http://schemas.microsoft.com/office/powerpoint/2010/main" val="15368052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4176D-8047-4EFB-BE30-A99CCAE230E1}"/>
              </a:ext>
            </a:extLst>
          </p:cNvPr>
          <p:cNvSpPr>
            <a:spLocks noGrp="1"/>
          </p:cNvSpPr>
          <p:nvPr>
            <p:ph type="title"/>
          </p:nvPr>
        </p:nvSpPr>
        <p:spPr>
          <a:xfrm>
            <a:off x="838200" y="0"/>
            <a:ext cx="10515600" cy="923925"/>
          </a:xfrm>
        </p:spPr>
        <p:txBody>
          <a:bodyPr>
            <a:normAutofit/>
          </a:bodyPr>
          <a:lstStyle/>
          <a:p>
            <a:pPr>
              <a:lnSpc>
                <a:spcPct val="150000"/>
              </a:lnSpc>
            </a:pPr>
            <a:r>
              <a:rPr lang="en-US" sz="3200" b="0" dirty="0">
                <a:solidFill>
                  <a:srgbClr val="FF0000"/>
                </a:solidFill>
                <a:effectLst/>
                <a:latin typeface="Aharoni" panose="02010803020104030203" pitchFamily="2" charset="-79"/>
                <a:cs typeface="Aharoni" panose="02010803020104030203" pitchFamily="2" charset="-79"/>
              </a:rPr>
              <a:t>use cases of a pager system </a:t>
            </a:r>
            <a:endParaRPr lang="en-US" sz="32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4158AB5A-55CC-4D57-9DFA-C26CDAD15487}"/>
              </a:ext>
            </a:extLst>
          </p:cNvPr>
          <p:cNvSpPr>
            <a:spLocks noGrp="1"/>
          </p:cNvSpPr>
          <p:nvPr>
            <p:ph idx="1"/>
          </p:nvPr>
        </p:nvSpPr>
        <p:spPr>
          <a:xfrm>
            <a:off x="638175" y="809626"/>
            <a:ext cx="10715625" cy="5367338"/>
          </a:xfrm>
        </p:spPr>
        <p:txBody>
          <a:bodyPr>
            <a:noAutofit/>
          </a:bodyPr>
          <a:lstStyle/>
          <a:p>
            <a:pPr algn="just">
              <a:lnSpc>
                <a:spcPct val="150000"/>
              </a:lnSpc>
            </a:pPr>
            <a:r>
              <a:rPr lang="en-US" sz="2400" dirty="0">
                <a:solidFill>
                  <a:srgbClr val="2E2E2E"/>
                </a:solidFill>
                <a:latin typeface="Aharoni" panose="02010803020104030203" pitchFamily="2" charset="-79"/>
                <a:cs typeface="Aharoni" panose="02010803020104030203" pitchFamily="2" charset="-79"/>
              </a:rPr>
              <a:t>U</a:t>
            </a:r>
            <a:r>
              <a:rPr lang="en-US" sz="2400" b="0" dirty="0">
                <a:solidFill>
                  <a:srgbClr val="2E2E2E"/>
                </a:solidFill>
                <a:effectLst/>
                <a:latin typeface="Aharoni" panose="02010803020104030203" pitchFamily="2" charset="-79"/>
                <a:cs typeface="Aharoni" panose="02010803020104030203" pitchFamily="2" charset="-79"/>
              </a:rPr>
              <a:t>se cases are often shown in a use case diagram.</a:t>
            </a:r>
          </a:p>
          <a:p>
            <a:pPr algn="just">
              <a:lnSpc>
                <a:spcPct val="150000"/>
              </a:lnSpc>
            </a:pPr>
            <a:r>
              <a:rPr lang="en-US" sz="2400" b="0" dirty="0">
                <a:solidFill>
                  <a:srgbClr val="2E2E2E"/>
                </a:solidFill>
                <a:effectLst/>
                <a:latin typeface="Aharoni" panose="02010803020104030203" pitchFamily="2" charset="-79"/>
                <a:cs typeface="Aharoni" panose="02010803020104030203" pitchFamily="2" charset="-79"/>
              </a:rPr>
              <a:t> A use case diagram shows several use cases from the same application. </a:t>
            </a:r>
          </a:p>
          <a:p>
            <a:pPr algn="just">
              <a:lnSpc>
                <a:spcPct val="150000"/>
              </a:lnSpc>
            </a:pPr>
            <a:r>
              <a:rPr lang="en-US" sz="2400" b="0" dirty="0">
                <a:solidFill>
                  <a:srgbClr val="2E2E2E"/>
                </a:solidFill>
                <a:effectLst/>
                <a:latin typeface="Aharoni" panose="02010803020104030203" pitchFamily="2" charset="-79"/>
                <a:cs typeface="Aharoni" panose="02010803020104030203" pitchFamily="2" charset="-79"/>
              </a:rPr>
              <a:t>The actors for the use cases are shown connected to the use cases in which they are involved. </a:t>
            </a:r>
          </a:p>
          <a:p>
            <a:pPr algn="just">
              <a:lnSpc>
                <a:spcPct val="150000"/>
              </a:lnSpc>
            </a:pPr>
            <a:r>
              <a:rPr lang="en-US" sz="2400" b="0" dirty="0">
                <a:solidFill>
                  <a:srgbClr val="2E2E2E"/>
                </a:solidFill>
                <a:effectLst/>
                <a:latin typeface="Aharoni" panose="02010803020104030203" pitchFamily="2" charset="-79"/>
                <a:cs typeface="Aharoni" panose="02010803020104030203" pitchFamily="2" charset="-79"/>
              </a:rPr>
              <a:t>The figure below shows four use cases of the pager system as well as two actors: the host and the dining party. The host is an actor for all four use cases, and the dining party is an actor for one, the </a:t>
            </a:r>
            <a:r>
              <a:rPr lang="en-US" sz="2400" b="1" dirty="0">
                <a:solidFill>
                  <a:srgbClr val="2E2E2E"/>
                </a:solidFill>
                <a:effectLst/>
                <a:latin typeface="Aharoni" panose="02010803020104030203" pitchFamily="2" charset="-79"/>
                <a:cs typeface="Aharoni" panose="02010803020104030203" pitchFamily="2" charset="-79"/>
              </a:rPr>
              <a:t>Send Alert</a:t>
            </a:r>
            <a:r>
              <a:rPr lang="en-US" sz="2400" b="0" dirty="0">
                <a:solidFill>
                  <a:srgbClr val="2E2E2E"/>
                </a:solidFill>
                <a:effectLst/>
                <a:latin typeface="Aharoni" panose="02010803020104030203" pitchFamily="2" charset="-79"/>
                <a:cs typeface="Aharoni" panose="02010803020104030203" pitchFamily="2" charset="-79"/>
              </a:rPr>
              <a:t> use case.</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6245338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11952-46F6-46E6-81FA-2C2ED976468E}"/>
              </a:ext>
            </a:extLst>
          </p:cNvPr>
          <p:cNvSpPr>
            <a:spLocks noGrp="1"/>
          </p:cNvSpPr>
          <p:nvPr>
            <p:ph type="title"/>
          </p:nvPr>
        </p:nvSpPr>
        <p:spPr>
          <a:xfrm>
            <a:off x="304800" y="222251"/>
            <a:ext cx="10515600" cy="768350"/>
          </a:xfrm>
        </p:spPr>
        <p:txBody>
          <a:bodyPr/>
          <a:lstStyle/>
          <a:p>
            <a:r>
              <a:rPr lang="en-US" dirty="0">
                <a:solidFill>
                  <a:srgbClr val="FF0000"/>
                </a:solidFill>
              </a:rPr>
              <a:t>Cont. </a:t>
            </a:r>
          </a:p>
        </p:txBody>
      </p:sp>
      <p:sp>
        <p:nvSpPr>
          <p:cNvPr id="3" name="Content Placeholder 2">
            <a:extLst>
              <a:ext uri="{FF2B5EF4-FFF2-40B4-BE49-F238E27FC236}">
                <a16:creationId xmlns:a16="http://schemas.microsoft.com/office/drawing/2014/main" id="{555C2975-B8E8-469B-8C4F-AB387BCAD77B}"/>
              </a:ext>
            </a:extLst>
          </p:cNvPr>
          <p:cNvSpPr>
            <a:spLocks noGrp="1"/>
          </p:cNvSpPr>
          <p:nvPr>
            <p:ph idx="1"/>
          </p:nvPr>
        </p:nvSpPr>
        <p:spPr>
          <a:xfrm>
            <a:off x="1000124" y="990601"/>
            <a:ext cx="10429876" cy="5645148"/>
          </a:xfrm>
        </p:spPr>
        <p:txBody>
          <a:bodyPr>
            <a:normAutofit fontScale="85000" lnSpcReduction="20000"/>
          </a:bodyPr>
          <a:lstStyle/>
          <a:p>
            <a:pPr algn="just">
              <a:lnSpc>
                <a:spcPct val="150000"/>
              </a:lnSpc>
            </a:pPr>
            <a:r>
              <a:rPr lang="en-US" b="0" i="0" dirty="0">
                <a:solidFill>
                  <a:srgbClr val="2E2E2E"/>
                </a:solidFill>
                <a:effectLst/>
                <a:latin typeface="Aharoni" panose="02010803020104030203" pitchFamily="2" charset="-79"/>
                <a:cs typeface="Aharoni" panose="02010803020104030203" pitchFamily="2" charset="-79"/>
              </a:rPr>
              <a:t>In the </a:t>
            </a:r>
            <a:r>
              <a:rPr lang="en-US" b="1" i="0" dirty="0">
                <a:solidFill>
                  <a:srgbClr val="2E2E2E"/>
                </a:solidFill>
                <a:effectLst/>
                <a:latin typeface="Aharoni" panose="02010803020104030203" pitchFamily="2" charset="-79"/>
                <a:cs typeface="Aharoni" panose="02010803020104030203" pitchFamily="2" charset="-79"/>
              </a:rPr>
              <a:t>Assign Pager</a:t>
            </a:r>
            <a:r>
              <a:rPr lang="en-US" b="0" i="0" dirty="0">
                <a:solidFill>
                  <a:srgbClr val="2E2E2E"/>
                </a:solidFill>
                <a:effectLst/>
                <a:latin typeface="Aharoni" panose="02010803020104030203" pitchFamily="2" charset="-79"/>
                <a:cs typeface="Aharoni" panose="02010803020104030203" pitchFamily="2" charset="-79"/>
              </a:rPr>
              <a:t> use case the host records the name of the dining party and assigns a pager to them. </a:t>
            </a:r>
          </a:p>
          <a:p>
            <a:pPr algn="just">
              <a:lnSpc>
                <a:spcPct val="150000"/>
              </a:lnSpc>
            </a:pPr>
            <a:r>
              <a:rPr lang="en-US" b="0" i="0" dirty="0">
                <a:solidFill>
                  <a:srgbClr val="2E2E2E"/>
                </a:solidFill>
                <a:effectLst/>
                <a:latin typeface="Aharoni" panose="02010803020104030203" pitchFamily="2" charset="-79"/>
                <a:cs typeface="Aharoni" panose="02010803020104030203" pitchFamily="2" charset="-79"/>
              </a:rPr>
              <a:t>In the </a:t>
            </a:r>
            <a:r>
              <a:rPr lang="en-US" b="1" i="0" dirty="0">
                <a:solidFill>
                  <a:srgbClr val="2E2E2E"/>
                </a:solidFill>
                <a:effectLst/>
                <a:latin typeface="Aharoni" panose="02010803020104030203" pitchFamily="2" charset="-79"/>
                <a:cs typeface="Aharoni" panose="02010803020104030203" pitchFamily="2" charset="-79"/>
              </a:rPr>
              <a:t>Send Alert</a:t>
            </a:r>
            <a:r>
              <a:rPr lang="en-US" b="0" i="0" dirty="0">
                <a:solidFill>
                  <a:srgbClr val="2E2E2E"/>
                </a:solidFill>
                <a:effectLst/>
                <a:latin typeface="Aharoni" panose="02010803020104030203" pitchFamily="2" charset="-79"/>
                <a:cs typeface="Aharoni" panose="02010803020104030203" pitchFamily="2" charset="-79"/>
              </a:rPr>
              <a:t> use case the host signals to the dining party that a table is available, and the diner's pager buzzes. </a:t>
            </a:r>
          </a:p>
          <a:p>
            <a:pPr algn="just">
              <a:lnSpc>
                <a:spcPct val="150000"/>
              </a:lnSpc>
            </a:pPr>
            <a:r>
              <a:rPr lang="en-US" b="0" i="0" dirty="0">
                <a:solidFill>
                  <a:srgbClr val="2E2E2E"/>
                </a:solidFill>
                <a:effectLst/>
                <a:latin typeface="Aharoni" panose="02010803020104030203" pitchFamily="2" charset="-79"/>
                <a:cs typeface="Aharoni" panose="02010803020104030203" pitchFamily="2" charset="-79"/>
              </a:rPr>
              <a:t>This use case includes the dining party as an actor since they see and hear the alert. </a:t>
            </a:r>
          </a:p>
          <a:p>
            <a:pPr algn="just">
              <a:lnSpc>
                <a:spcPct val="150000"/>
              </a:lnSpc>
            </a:pPr>
            <a:r>
              <a:rPr lang="en-US" b="0" i="0" dirty="0">
                <a:solidFill>
                  <a:srgbClr val="2E2E2E"/>
                </a:solidFill>
                <a:effectLst/>
                <a:latin typeface="Aharoni" panose="02010803020104030203" pitchFamily="2" charset="-79"/>
                <a:cs typeface="Aharoni" panose="02010803020104030203" pitchFamily="2" charset="-79"/>
              </a:rPr>
              <a:t>In the </a:t>
            </a:r>
            <a:r>
              <a:rPr lang="en-US" b="1" i="0" dirty="0">
                <a:solidFill>
                  <a:srgbClr val="2E2E2E"/>
                </a:solidFill>
                <a:effectLst/>
                <a:latin typeface="Aharoni" panose="02010803020104030203" pitchFamily="2" charset="-79"/>
                <a:cs typeface="Aharoni" panose="02010803020104030203" pitchFamily="2" charset="-79"/>
              </a:rPr>
              <a:t>Return Pager</a:t>
            </a:r>
            <a:r>
              <a:rPr lang="en-US" b="0" i="0" dirty="0">
                <a:solidFill>
                  <a:srgbClr val="2E2E2E"/>
                </a:solidFill>
                <a:effectLst/>
                <a:latin typeface="Aharoni" panose="02010803020104030203" pitchFamily="2" charset="-79"/>
                <a:cs typeface="Aharoni" panose="02010803020104030203" pitchFamily="2" charset="-79"/>
              </a:rPr>
              <a:t> use case the diners return a pager to the host after it buzzes.</a:t>
            </a:r>
          </a:p>
          <a:p>
            <a:pPr algn="just">
              <a:lnSpc>
                <a:spcPct val="150000"/>
              </a:lnSpc>
            </a:pPr>
            <a:r>
              <a:rPr lang="en-US" b="0" i="0" dirty="0">
                <a:solidFill>
                  <a:srgbClr val="2E2E2E"/>
                </a:solidFill>
                <a:effectLst/>
                <a:latin typeface="Aharoni" panose="02010803020104030203" pitchFamily="2" charset="-79"/>
                <a:cs typeface="Aharoni" panose="02010803020104030203" pitchFamily="2" charset="-79"/>
              </a:rPr>
              <a:t>In the </a:t>
            </a:r>
            <a:r>
              <a:rPr lang="en-US" b="1" i="0" dirty="0">
                <a:solidFill>
                  <a:srgbClr val="2E2E2E"/>
                </a:solidFill>
                <a:effectLst/>
                <a:latin typeface="Aharoni" panose="02010803020104030203" pitchFamily="2" charset="-79"/>
                <a:cs typeface="Aharoni" panose="02010803020104030203" pitchFamily="2" charset="-79"/>
              </a:rPr>
              <a:t>Cancel Pager</a:t>
            </a:r>
            <a:r>
              <a:rPr lang="en-US" b="0" i="0" dirty="0">
                <a:solidFill>
                  <a:srgbClr val="2E2E2E"/>
                </a:solidFill>
                <a:effectLst/>
                <a:latin typeface="Aharoni" panose="02010803020104030203" pitchFamily="2" charset="-79"/>
                <a:cs typeface="Aharoni" panose="02010803020104030203" pitchFamily="2" charset="-79"/>
              </a:rPr>
              <a:t> use case the diners return a pager when they decide not to wait for a table.</a:t>
            </a:r>
            <a:endParaRPr lang="en-US"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1094297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879C1-01E9-49C8-B351-00628093AF07}"/>
              </a:ext>
            </a:extLst>
          </p:cNvPr>
          <p:cNvSpPr>
            <a:spLocks noGrp="1"/>
          </p:cNvSpPr>
          <p:nvPr>
            <p:ph type="title"/>
          </p:nvPr>
        </p:nvSpPr>
        <p:spPr>
          <a:xfrm>
            <a:off x="142875" y="65087"/>
            <a:ext cx="10515600" cy="615950"/>
          </a:xfrm>
        </p:spPr>
        <p:txBody>
          <a:bodyPr>
            <a:normAutofit fontScale="90000"/>
          </a:bodyPr>
          <a:lstStyle/>
          <a:p>
            <a:r>
              <a:rPr lang="en-US" dirty="0">
                <a:solidFill>
                  <a:srgbClr val="FF0000"/>
                </a:solidFill>
                <a:latin typeface="Aharoni" panose="02010803020104030203" pitchFamily="2" charset="-79"/>
                <a:cs typeface="Aharoni" panose="02010803020104030203" pitchFamily="2" charset="-79"/>
              </a:rPr>
              <a:t>Diagram </a:t>
            </a:r>
          </a:p>
        </p:txBody>
      </p:sp>
      <p:sp>
        <p:nvSpPr>
          <p:cNvPr id="3" name="Content Placeholder 2">
            <a:extLst>
              <a:ext uri="{FF2B5EF4-FFF2-40B4-BE49-F238E27FC236}">
                <a16:creationId xmlns:a16="http://schemas.microsoft.com/office/drawing/2014/main" id="{6C7E9D0C-283B-4877-8ED9-9CB77D7DB84E}"/>
              </a:ext>
            </a:extLst>
          </p:cNvPr>
          <p:cNvSpPr>
            <a:spLocks noGrp="1"/>
          </p:cNvSpPr>
          <p:nvPr>
            <p:ph idx="1"/>
          </p:nvPr>
        </p:nvSpPr>
        <p:spPr>
          <a:xfrm>
            <a:off x="666750" y="1015999"/>
            <a:ext cx="10782300" cy="5375275"/>
          </a:xfrm>
        </p:spPr>
        <p:txBody>
          <a:bodyPr/>
          <a:lstStyle/>
          <a:p>
            <a:r>
              <a:rPr lang="en-US" sz="2800" b="0" dirty="0">
                <a:solidFill>
                  <a:srgbClr val="2E2E2E"/>
                </a:solidFill>
                <a:effectLst/>
                <a:latin typeface="Aharoni" panose="02010803020104030203" pitchFamily="2" charset="-79"/>
                <a:cs typeface="Aharoni" panose="02010803020104030203" pitchFamily="2" charset="-79"/>
              </a:rPr>
              <a:t>The figure below shows four use cases of the pager system as well as two actors.</a:t>
            </a:r>
          </a:p>
          <a:p>
            <a:endParaRPr lang="en-US" dirty="0">
              <a:solidFill>
                <a:srgbClr val="2E2E2E"/>
              </a:solidFill>
              <a:latin typeface="Aharoni" panose="02010803020104030203" pitchFamily="2" charset="-79"/>
              <a:cs typeface="Aharoni" panose="02010803020104030203" pitchFamily="2" charset="-79"/>
            </a:endParaRPr>
          </a:p>
          <a:p>
            <a:endParaRPr lang="en-US" dirty="0"/>
          </a:p>
        </p:txBody>
      </p:sp>
      <p:pic>
        <p:nvPicPr>
          <p:cNvPr id="4" name="Content Placeholder 4">
            <a:extLst>
              <a:ext uri="{FF2B5EF4-FFF2-40B4-BE49-F238E27FC236}">
                <a16:creationId xmlns:a16="http://schemas.microsoft.com/office/drawing/2014/main" id="{956A2EDF-8737-4B5D-94C8-EA56B2AE2745}"/>
              </a:ext>
            </a:extLst>
          </p:cNvPr>
          <p:cNvPicPr>
            <a:picLocks noChangeAspect="1"/>
          </p:cNvPicPr>
          <p:nvPr/>
        </p:nvPicPr>
        <p:blipFill>
          <a:blip r:embed="rId2"/>
          <a:stretch>
            <a:fillRect/>
          </a:stretch>
        </p:blipFill>
        <p:spPr>
          <a:xfrm>
            <a:off x="3695699" y="2211693"/>
            <a:ext cx="6610673" cy="3965269"/>
          </a:xfrm>
          <a:prstGeom prst="rect">
            <a:avLst/>
          </a:prstGeom>
        </p:spPr>
      </p:pic>
    </p:spTree>
    <p:extLst>
      <p:ext uri="{BB962C8B-B14F-4D97-AF65-F5344CB8AC3E}">
        <p14:creationId xmlns:p14="http://schemas.microsoft.com/office/powerpoint/2010/main" val="6590189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753D0-FF3F-4E38-826B-DA5012C3DAB7}"/>
              </a:ext>
            </a:extLst>
          </p:cNvPr>
          <p:cNvSpPr>
            <a:spLocks noGrp="1"/>
          </p:cNvSpPr>
          <p:nvPr>
            <p:ph type="title"/>
          </p:nvPr>
        </p:nvSpPr>
        <p:spPr>
          <a:xfrm>
            <a:off x="249264" y="256636"/>
            <a:ext cx="10515600" cy="781750"/>
          </a:xfrm>
        </p:spPr>
        <p:txBody>
          <a:bodyPr>
            <a:normAutofit/>
          </a:bodyPr>
          <a:lstStyle/>
          <a:p>
            <a:r>
              <a:rPr lang="en-US" sz="24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Use Case Description</a:t>
            </a:r>
            <a:endParaRPr lang="en-US" sz="24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BF0EE57C-8CE3-47BF-A52C-0825A4B24F36}"/>
              </a:ext>
            </a:extLst>
          </p:cNvPr>
          <p:cNvSpPr>
            <a:spLocks noGrp="1"/>
          </p:cNvSpPr>
          <p:nvPr>
            <p:ph idx="1"/>
          </p:nvPr>
        </p:nvSpPr>
        <p:spPr>
          <a:xfrm>
            <a:off x="838200" y="1038386"/>
            <a:ext cx="10515600" cy="5138577"/>
          </a:xfrm>
        </p:spPr>
        <p:txBody>
          <a:bodyPr>
            <a:normAutofit/>
          </a:bodyPr>
          <a:lstStyle/>
          <a:p>
            <a:pPr algn="just">
              <a:lnSpc>
                <a:spcPct val="150000"/>
              </a:lnSpc>
            </a:pPr>
            <a:r>
              <a:rPr lang="en-US" sz="2400" b="0" i="0" dirty="0">
                <a:solidFill>
                  <a:srgbClr val="2E2E2E"/>
                </a:solidFill>
                <a:effectLst/>
                <a:latin typeface="Aharoni" panose="02010803020104030203" pitchFamily="2" charset="-79"/>
                <a:ea typeface="Microsoft JhengHei Light" panose="020B0304030504040204" pitchFamily="34" charset="-120"/>
                <a:cs typeface="Aharoni" panose="02010803020104030203" pitchFamily="2" charset="-79"/>
              </a:rPr>
              <a:t>A text-based </a:t>
            </a:r>
            <a:r>
              <a:rPr lang="en-US" sz="2400" b="1" i="0" dirty="0">
                <a:solidFill>
                  <a:srgbClr val="2E2E2E"/>
                </a:solidFill>
                <a:effectLst/>
                <a:latin typeface="Aharoni" panose="02010803020104030203" pitchFamily="2" charset="-79"/>
                <a:ea typeface="Microsoft JhengHei Light" panose="020B0304030504040204" pitchFamily="34" charset="-120"/>
                <a:cs typeface="Aharoni" panose="02010803020104030203" pitchFamily="2" charset="-79"/>
              </a:rPr>
              <a:t>use case description</a:t>
            </a:r>
            <a:r>
              <a:rPr lang="en-US" sz="2400" b="0" i="0" dirty="0">
                <a:solidFill>
                  <a:srgbClr val="2E2E2E"/>
                </a:solidFill>
                <a:effectLst/>
                <a:latin typeface="Aharoni" panose="02010803020104030203" pitchFamily="2" charset="-79"/>
                <a:ea typeface="Microsoft JhengHei Light" panose="020B0304030504040204" pitchFamily="34" charset="-120"/>
                <a:cs typeface="Aharoni" panose="02010803020104030203" pitchFamily="2" charset="-79"/>
              </a:rPr>
              <a:t> can be used to provide additional information to support the use case definition. </a:t>
            </a:r>
          </a:p>
          <a:p>
            <a:pPr algn="just">
              <a:lnSpc>
                <a:spcPct val="150000"/>
              </a:lnSpc>
            </a:pPr>
            <a:r>
              <a:rPr lang="en-US" sz="2400" b="0" i="0" dirty="0">
                <a:solidFill>
                  <a:srgbClr val="2E2E2E"/>
                </a:solidFill>
                <a:effectLst/>
                <a:latin typeface="Aharoni" panose="02010803020104030203" pitchFamily="2" charset="-79"/>
                <a:ea typeface="Microsoft JhengHei Light" panose="020B0304030504040204" pitchFamily="34" charset="-120"/>
                <a:cs typeface="Aharoni" panose="02010803020104030203" pitchFamily="2" charset="-79"/>
              </a:rPr>
              <a:t>This description can contribute significantly to the use case’s value. </a:t>
            </a:r>
          </a:p>
          <a:p>
            <a:pPr algn="just">
              <a:lnSpc>
                <a:spcPct val="150000"/>
              </a:lnSpc>
            </a:pPr>
            <a:r>
              <a:rPr lang="en-US" sz="2400" b="0" i="0" dirty="0">
                <a:solidFill>
                  <a:srgbClr val="2E2E2E"/>
                </a:solidFill>
                <a:effectLst/>
                <a:latin typeface="Aharoni" panose="02010803020104030203" pitchFamily="2" charset="-79"/>
                <a:ea typeface="Microsoft JhengHei Light" panose="020B0304030504040204" pitchFamily="34" charset="-120"/>
                <a:cs typeface="Aharoni" panose="02010803020104030203" pitchFamily="2" charset="-79"/>
              </a:rPr>
              <a:t>The description text can be captured in the model as a single or multiple comments. </a:t>
            </a:r>
          </a:p>
          <a:p>
            <a:pPr algn="just">
              <a:lnSpc>
                <a:spcPct val="150000"/>
              </a:lnSpc>
            </a:pPr>
            <a:r>
              <a:rPr lang="en-US" sz="2400" b="0" i="0" dirty="0">
                <a:solidFill>
                  <a:srgbClr val="2E2E2E"/>
                </a:solidFill>
                <a:effectLst/>
                <a:latin typeface="Aharoni" panose="02010803020104030203" pitchFamily="2" charset="-79"/>
                <a:ea typeface="Microsoft JhengHei Light" panose="020B0304030504040204" pitchFamily="34" charset="-120"/>
                <a:cs typeface="Aharoni" panose="02010803020104030203" pitchFamily="2" charset="-79"/>
              </a:rPr>
              <a:t>It is also possible to treat each step in a use case description as a </a:t>
            </a:r>
            <a:r>
              <a:rPr lang="en-US" sz="2400" b="0" i="0" dirty="0" err="1">
                <a:solidFill>
                  <a:srgbClr val="2E2E2E"/>
                </a:solidFill>
                <a:effectLst/>
                <a:latin typeface="Aharoni" panose="02010803020104030203" pitchFamily="2" charset="-79"/>
                <a:ea typeface="Microsoft JhengHei Light" panose="020B0304030504040204" pitchFamily="34" charset="-120"/>
                <a:cs typeface="Aharoni" panose="02010803020104030203" pitchFamily="2" charset="-79"/>
              </a:rPr>
              <a:t>SysML</a:t>
            </a:r>
            <a:r>
              <a:rPr lang="en-US" sz="2400" b="0" i="0" dirty="0">
                <a:solidFill>
                  <a:srgbClr val="2E2E2E"/>
                </a:solidFill>
                <a:effectLst/>
                <a:latin typeface="Aharoni" panose="02010803020104030203" pitchFamily="2" charset="-79"/>
                <a:ea typeface="Microsoft JhengHei Light" panose="020B0304030504040204" pitchFamily="34" charset="-120"/>
                <a:cs typeface="Aharoni" panose="02010803020104030203" pitchFamily="2" charset="-79"/>
              </a:rPr>
              <a:t> requirement.</a:t>
            </a:r>
          </a:p>
        </p:txBody>
      </p:sp>
    </p:spTree>
    <p:extLst>
      <p:ext uri="{BB962C8B-B14F-4D97-AF65-F5344CB8AC3E}">
        <p14:creationId xmlns:p14="http://schemas.microsoft.com/office/powerpoint/2010/main" val="39138783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CF3B5-BEF9-4CAA-B7D8-21ED6D78C46E}"/>
              </a:ext>
            </a:extLst>
          </p:cNvPr>
          <p:cNvSpPr>
            <a:spLocks noGrp="1"/>
          </p:cNvSpPr>
          <p:nvPr>
            <p:ph type="title"/>
          </p:nvPr>
        </p:nvSpPr>
        <p:spPr>
          <a:xfrm>
            <a:off x="238125" y="311148"/>
            <a:ext cx="10515600" cy="739775"/>
          </a:xfrm>
        </p:spPr>
        <p:txBody>
          <a:bodyPr>
            <a:normAutofit/>
          </a:bodyPr>
          <a:lstStyle/>
          <a:p>
            <a:r>
              <a:rPr lang="en-US" sz="3200" dirty="0">
                <a:solidFill>
                  <a:srgbClr val="FF0000"/>
                </a:solidFill>
                <a:latin typeface="Aharoni" panose="02010803020104030203" pitchFamily="2" charset="-79"/>
                <a:cs typeface="Aharoni" panose="02010803020104030203" pitchFamily="2" charset="-79"/>
              </a:rPr>
              <a:t>Cont. </a:t>
            </a:r>
          </a:p>
        </p:txBody>
      </p:sp>
      <p:sp>
        <p:nvSpPr>
          <p:cNvPr id="3" name="Content Placeholder 2">
            <a:extLst>
              <a:ext uri="{FF2B5EF4-FFF2-40B4-BE49-F238E27FC236}">
                <a16:creationId xmlns:a16="http://schemas.microsoft.com/office/drawing/2014/main" id="{84A1B951-0608-44D7-A584-1B2DE984847F}"/>
              </a:ext>
            </a:extLst>
          </p:cNvPr>
          <p:cNvSpPr>
            <a:spLocks noGrp="1"/>
          </p:cNvSpPr>
          <p:nvPr>
            <p:ph idx="1"/>
          </p:nvPr>
        </p:nvSpPr>
        <p:spPr>
          <a:xfrm>
            <a:off x="1162050" y="1276350"/>
            <a:ext cx="10191750" cy="4929189"/>
          </a:xfrm>
        </p:spPr>
        <p:txBody>
          <a:bodyPr>
            <a:normAutofit/>
          </a:bodyPr>
          <a:lstStyle/>
          <a:p>
            <a:r>
              <a:rPr lang="en-US" sz="2400" b="0" i="0" dirty="0">
                <a:solidFill>
                  <a:srgbClr val="2E2E2E"/>
                </a:solidFill>
                <a:effectLst/>
                <a:latin typeface="Aharoni" panose="02010803020104030203" pitchFamily="2" charset="-79"/>
                <a:ea typeface="Microsoft JhengHei Light" panose="020B0304030504040204" pitchFamily="34" charset="-120"/>
                <a:cs typeface="Aharoni" panose="02010803020104030203" pitchFamily="2" charset="-79"/>
              </a:rPr>
              <a:t> A typical use case description may include the following:</a:t>
            </a:r>
            <a:endParaRPr lang="en-US" sz="2400" dirty="0">
              <a:latin typeface="Aharoni" panose="02010803020104030203" pitchFamily="2" charset="-79"/>
              <a:ea typeface="Microsoft JhengHei Light" panose="020B0304030504040204" pitchFamily="34" charset="-120"/>
              <a:cs typeface="Aharoni" panose="02010803020104030203" pitchFamily="2" charset="-79"/>
            </a:endParaRPr>
          </a:p>
          <a:p>
            <a:pPr marL="742950" marR="0" lvl="1" indent="-285750">
              <a:lnSpc>
                <a:spcPct val="107000"/>
              </a:lnSpc>
              <a:spcBef>
                <a:spcPts val="750"/>
              </a:spcBef>
              <a:spcAft>
                <a:spcPts val="0"/>
              </a:spcAft>
              <a:buFont typeface="Courier New" panose="02070309020205020404" pitchFamily="49" charset="0"/>
              <a:buChar char="o"/>
            </a:pPr>
            <a:r>
              <a:rPr lang="en-US"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Main Success Scenario</a:t>
            </a:r>
            <a:endParaRPr lang="en-US" dirty="0">
              <a:effectLst/>
              <a:latin typeface="Aharoni" panose="02010803020104030203" pitchFamily="2" charset="-79"/>
              <a:ea typeface="Calibri" panose="020F0502020204030204" pitchFamily="34" charset="0"/>
              <a:cs typeface="Aharoni" panose="02010803020104030203" pitchFamily="2" charset="-79"/>
            </a:endParaRPr>
          </a:p>
          <a:p>
            <a:pPr marL="742950" marR="0" lvl="1" indent="-285750">
              <a:lnSpc>
                <a:spcPct val="107000"/>
              </a:lnSpc>
              <a:spcBef>
                <a:spcPts val="750"/>
              </a:spcBef>
              <a:spcAft>
                <a:spcPts val="0"/>
              </a:spcAft>
              <a:buFont typeface="Courier New" panose="02070309020205020404" pitchFamily="49" charset="0"/>
              <a:buChar char="o"/>
            </a:pPr>
            <a:r>
              <a:rPr lang="en-US"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Alternate Paths</a:t>
            </a:r>
            <a:endParaRPr lang="en-US" dirty="0">
              <a:effectLst/>
              <a:latin typeface="Aharoni" panose="02010803020104030203" pitchFamily="2" charset="-79"/>
              <a:ea typeface="Calibri" panose="020F0502020204030204" pitchFamily="34" charset="0"/>
              <a:cs typeface="Aharoni" panose="02010803020104030203" pitchFamily="2" charset="-79"/>
            </a:endParaRPr>
          </a:p>
          <a:p>
            <a:pPr marL="742950" marR="0" lvl="1" indent="-285750">
              <a:lnSpc>
                <a:spcPct val="107000"/>
              </a:lnSpc>
              <a:spcBef>
                <a:spcPts val="750"/>
              </a:spcBef>
              <a:spcAft>
                <a:spcPts val="0"/>
              </a:spcAft>
              <a:buFont typeface="Courier New" panose="02070309020205020404" pitchFamily="49" charset="0"/>
              <a:buChar char="o"/>
            </a:pPr>
            <a:r>
              <a:rPr lang="en-US"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Preconditions and Post-Conditions</a:t>
            </a:r>
            <a:endParaRPr lang="en-US" dirty="0">
              <a:effectLst/>
              <a:latin typeface="Aharoni" panose="02010803020104030203" pitchFamily="2" charset="-79"/>
              <a:ea typeface="Calibri" panose="020F0502020204030204" pitchFamily="34" charset="0"/>
              <a:cs typeface="Aharoni" panose="02010803020104030203" pitchFamily="2" charset="-79"/>
            </a:endParaRPr>
          </a:p>
          <a:p>
            <a:pPr marL="742950" marR="0" lvl="1" indent="-285750">
              <a:lnSpc>
                <a:spcPct val="107000"/>
              </a:lnSpc>
              <a:spcBef>
                <a:spcPts val="750"/>
              </a:spcBef>
              <a:spcAft>
                <a:spcPts val="0"/>
              </a:spcAft>
              <a:buFont typeface="Courier New" panose="02070309020205020404" pitchFamily="49" charset="0"/>
              <a:buChar char="o"/>
            </a:pPr>
            <a:r>
              <a:rPr lang="en-US"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Exception Paths</a:t>
            </a:r>
            <a:endParaRPr lang="en-US" dirty="0">
              <a:effectLst/>
              <a:latin typeface="Aharoni" panose="02010803020104030203" pitchFamily="2" charset="-79"/>
              <a:ea typeface="Calibri" panose="020F0502020204030204" pitchFamily="34" charset="0"/>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8408930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4156C-8741-4EF3-9519-5EF6E719FC8E}"/>
              </a:ext>
            </a:extLst>
          </p:cNvPr>
          <p:cNvSpPr>
            <a:spLocks noGrp="1"/>
          </p:cNvSpPr>
          <p:nvPr>
            <p:ph type="title"/>
          </p:nvPr>
        </p:nvSpPr>
        <p:spPr>
          <a:xfrm>
            <a:off x="0" y="163648"/>
            <a:ext cx="10515600" cy="843742"/>
          </a:xfrm>
        </p:spPr>
        <p:txBody>
          <a:bodyPr>
            <a:normAutofit fontScale="90000"/>
          </a:bodyPr>
          <a:lstStyle/>
          <a:p>
            <a:br>
              <a:rPr lang="en-US" sz="4400" dirty="0">
                <a:solidFill>
                  <a:srgbClr val="FF0000"/>
                </a:solidFill>
                <a:effectLst/>
                <a:latin typeface="Aharoni" panose="02010803020104030203" pitchFamily="2" charset="-79"/>
                <a:ea typeface="SimSun" panose="02010600030101010101" pitchFamily="2" charset="-122"/>
                <a:cs typeface="Aharoni" panose="02010803020104030203" pitchFamily="2" charset="-79"/>
              </a:rPr>
            </a:br>
            <a:r>
              <a:rPr lang="en-US" sz="4400" dirty="0">
                <a:solidFill>
                  <a:srgbClr val="FF0000"/>
                </a:solidFill>
                <a:effectLst/>
                <a:latin typeface="Aharoni" panose="02010803020104030203" pitchFamily="2" charset="-79"/>
                <a:ea typeface="SimSun" panose="02010600030101010101" pitchFamily="2" charset="-122"/>
                <a:cs typeface="Aharoni" panose="02010803020104030203" pitchFamily="2" charset="-79"/>
              </a:rPr>
              <a:t>Main success scenario</a:t>
            </a:r>
            <a:br>
              <a:rPr lang="en-US" sz="4400" dirty="0">
                <a:solidFill>
                  <a:srgbClr val="FF0000"/>
                </a:solidFill>
                <a:effectLst/>
                <a:latin typeface="Aharoni" panose="02010803020104030203" pitchFamily="2" charset="-79"/>
                <a:ea typeface="SimSun" panose="02010600030101010101" pitchFamily="2" charset="-122"/>
                <a:cs typeface="Aharoni" panose="02010803020104030203" pitchFamily="2" charset="-79"/>
              </a:rPr>
            </a:br>
            <a:endParaRPr lang="en-US"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FDBF67AE-1DC6-4AD0-AB60-8942DF7CB87B}"/>
              </a:ext>
            </a:extLst>
          </p:cNvPr>
          <p:cNvSpPr>
            <a:spLocks noGrp="1"/>
          </p:cNvSpPr>
          <p:nvPr>
            <p:ph idx="1"/>
          </p:nvPr>
        </p:nvSpPr>
        <p:spPr>
          <a:xfrm>
            <a:off x="698715" y="1253331"/>
            <a:ext cx="10515600" cy="4351338"/>
          </a:xfrm>
        </p:spPr>
        <p:txBody>
          <a:bodyPr>
            <a:normAutofit/>
          </a:bodyPr>
          <a:lstStyle/>
          <a:p>
            <a:pPr marL="0" marR="0" algn="just">
              <a:lnSpc>
                <a:spcPct val="150000"/>
              </a:lnSpc>
              <a:spcBef>
                <a:spcPts val="0"/>
              </a:spcBef>
              <a:spcAft>
                <a:spcPts val="1000"/>
              </a:spcAft>
            </a:pPr>
            <a:r>
              <a:rPr lang="en-US" sz="2400" dirty="0">
                <a:effectLst/>
                <a:latin typeface="Aharoni" panose="02010803020104030203" pitchFamily="2" charset="-79"/>
                <a:ea typeface="SimSun" panose="02010600030101010101" pitchFamily="2" charset="-122"/>
                <a:cs typeface="Aharoni" panose="02010803020104030203" pitchFamily="2" charset="-79"/>
              </a:rPr>
              <a:t>These writes the action steps of a typical scenario in which the goal is delivered. The first step is the trigger that initiates the use case. Each following step describes an action that the user or the system takes in reaction to the previous step to accomplish the use case goal. The scenarios includes all use case activities in which nothing goes wrong. It basically include all the steps of the use case that brought up the intended results</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9959936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6BBAE-1DB6-401D-8916-9107AFCB460F}"/>
              </a:ext>
            </a:extLst>
          </p:cNvPr>
          <p:cNvSpPr>
            <a:spLocks noGrp="1"/>
          </p:cNvSpPr>
          <p:nvPr>
            <p:ph type="title"/>
          </p:nvPr>
        </p:nvSpPr>
        <p:spPr>
          <a:xfrm>
            <a:off x="0" y="365125"/>
            <a:ext cx="10515600" cy="1325563"/>
          </a:xfrm>
        </p:spPr>
        <p:txBody>
          <a:bodyPr/>
          <a:lstStyle/>
          <a:p>
            <a:r>
              <a:rPr lang="en-US" sz="4400" dirty="0">
                <a:solidFill>
                  <a:srgbClr val="FF0000"/>
                </a:solidFill>
                <a:effectLst/>
                <a:latin typeface="Aharoni" panose="02010803020104030203" pitchFamily="2" charset="-79"/>
                <a:ea typeface="SimSun" panose="02010600030101010101" pitchFamily="2" charset="-122"/>
                <a:cs typeface="Aharoni" panose="02010803020104030203" pitchFamily="2" charset="-79"/>
              </a:rPr>
              <a:t>The steps should be labelled example:</a:t>
            </a:r>
            <a:endParaRPr lang="en-US"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AF3C6D96-9F42-4CC2-95D2-5D6B0E9A48E1}"/>
              </a:ext>
            </a:extLst>
          </p:cNvPr>
          <p:cNvSpPr>
            <a:spLocks noGrp="1"/>
          </p:cNvSpPr>
          <p:nvPr>
            <p:ph idx="1"/>
          </p:nvPr>
        </p:nvSpPr>
        <p:spPr>
          <a:xfrm>
            <a:off x="962186" y="1469164"/>
            <a:ext cx="10515600" cy="4351338"/>
          </a:xfrm>
        </p:spPr>
        <p:txBody>
          <a:bodyPr>
            <a:normAutofit/>
          </a:bodyPr>
          <a:lstStyle/>
          <a:p>
            <a:pPr marR="0" algn="just">
              <a:lnSpc>
                <a:spcPct val="150000"/>
              </a:lnSpc>
              <a:spcBef>
                <a:spcPts val="0"/>
              </a:spcBef>
              <a:spcAft>
                <a:spcPts val="1000"/>
              </a:spcAft>
              <a:buFont typeface="Wingdings" panose="05000000000000000000" pitchFamily="2" charset="2"/>
              <a:buChar char="Ø"/>
            </a:pPr>
            <a:r>
              <a:rPr lang="en-US" sz="2400" dirty="0">
                <a:effectLst/>
                <a:latin typeface="Aharoni" panose="02010803020104030203" pitchFamily="2" charset="-79"/>
                <a:ea typeface="SimSun" panose="02010600030101010101" pitchFamily="2" charset="-122"/>
                <a:cs typeface="Aharoni" panose="02010803020104030203" pitchFamily="2" charset="-79"/>
              </a:rPr>
              <a:t>The user connects to the system.</a:t>
            </a:r>
          </a:p>
          <a:p>
            <a:pPr marR="0" algn="just">
              <a:lnSpc>
                <a:spcPct val="150000"/>
              </a:lnSpc>
              <a:spcBef>
                <a:spcPts val="0"/>
              </a:spcBef>
              <a:spcAft>
                <a:spcPts val="1000"/>
              </a:spcAft>
              <a:buFont typeface="Wingdings" panose="05000000000000000000" pitchFamily="2" charset="2"/>
              <a:buChar char="Ø"/>
            </a:pPr>
            <a:r>
              <a:rPr lang="en-US" sz="2400" dirty="0">
                <a:effectLst/>
                <a:latin typeface="Aharoni" panose="02010803020104030203" pitchFamily="2" charset="-79"/>
                <a:ea typeface="SimSun" panose="02010600030101010101" pitchFamily="2" charset="-122"/>
                <a:cs typeface="Aharoni" panose="02010803020104030203" pitchFamily="2" charset="-79"/>
              </a:rPr>
              <a:t>The user enters his/her username and password. </a:t>
            </a:r>
          </a:p>
          <a:p>
            <a:pPr marR="0" algn="just">
              <a:lnSpc>
                <a:spcPct val="150000"/>
              </a:lnSpc>
              <a:spcBef>
                <a:spcPts val="0"/>
              </a:spcBef>
              <a:spcAft>
                <a:spcPts val="1000"/>
              </a:spcAft>
              <a:buFont typeface="Wingdings" panose="05000000000000000000" pitchFamily="2" charset="2"/>
              <a:buChar char="Ø"/>
            </a:pPr>
            <a:r>
              <a:rPr lang="en-US" sz="2400" dirty="0">
                <a:effectLst/>
                <a:latin typeface="Aharoni" panose="02010803020104030203" pitchFamily="2" charset="-79"/>
                <a:ea typeface="SimSun" panose="02010600030101010101" pitchFamily="2" charset="-122"/>
                <a:cs typeface="Aharoni" panose="02010803020104030203" pitchFamily="2" charset="-79"/>
              </a:rPr>
              <a:t>The system validates the username and password. </a:t>
            </a:r>
          </a:p>
          <a:p>
            <a:pPr marR="0" algn="just">
              <a:lnSpc>
                <a:spcPct val="150000"/>
              </a:lnSpc>
              <a:spcBef>
                <a:spcPts val="0"/>
              </a:spcBef>
              <a:spcAft>
                <a:spcPts val="1000"/>
              </a:spcAft>
              <a:buFont typeface="Wingdings" panose="05000000000000000000" pitchFamily="2" charset="2"/>
              <a:buChar char="Ø"/>
            </a:pPr>
            <a:r>
              <a:rPr lang="en-US" sz="2400" dirty="0">
                <a:effectLst/>
                <a:latin typeface="Aharoni" panose="02010803020104030203" pitchFamily="2" charset="-79"/>
                <a:ea typeface="SimSun" panose="02010600030101010101" pitchFamily="2" charset="-122"/>
                <a:cs typeface="Aharoni" panose="02010803020104030203" pitchFamily="2" charset="-79"/>
              </a:rPr>
              <a:t>The system determines the user's role. </a:t>
            </a:r>
          </a:p>
          <a:p>
            <a:pPr marR="0" algn="just">
              <a:lnSpc>
                <a:spcPct val="150000"/>
              </a:lnSpc>
              <a:spcBef>
                <a:spcPts val="0"/>
              </a:spcBef>
              <a:spcAft>
                <a:spcPts val="1000"/>
              </a:spcAft>
              <a:buFont typeface="Wingdings" panose="05000000000000000000" pitchFamily="2" charset="2"/>
              <a:buChar char="Ø"/>
            </a:pPr>
            <a:r>
              <a:rPr lang="en-US" sz="2400" dirty="0">
                <a:effectLst/>
                <a:latin typeface="Aharoni" panose="02010803020104030203" pitchFamily="2" charset="-79"/>
                <a:ea typeface="SimSun" panose="02010600030101010101" pitchFamily="2" charset="-122"/>
                <a:cs typeface="Aharoni" panose="02010803020104030203" pitchFamily="2" charset="-79"/>
              </a:rPr>
              <a:t>The system displays a list of actions the user can perform based on the user's role. </a:t>
            </a:r>
          </a:p>
          <a:p>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8112032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C54EF-47C8-421A-941F-F84E9C88B83A}"/>
              </a:ext>
            </a:extLst>
          </p:cNvPr>
          <p:cNvSpPr>
            <a:spLocks noGrp="1"/>
          </p:cNvSpPr>
          <p:nvPr>
            <p:ph type="title"/>
          </p:nvPr>
        </p:nvSpPr>
        <p:spPr>
          <a:xfrm>
            <a:off x="218268" y="210143"/>
            <a:ext cx="10515600" cy="828244"/>
          </a:xfrm>
        </p:spPr>
        <p:txBody>
          <a:bodyPr>
            <a:normAutofit fontScale="90000"/>
          </a:bodyPr>
          <a:lstStyle/>
          <a:p>
            <a:br>
              <a:rPr lang="en-US" sz="4400" dirty="0">
                <a:solidFill>
                  <a:srgbClr val="FF0000"/>
                </a:solidFill>
                <a:effectLst/>
                <a:latin typeface="Aharoni" panose="02010803020104030203" pitchFamily="2" charset="-79"/>
                <a:ea typeface="SimSun" panose="02010600030101010101" pitchFamily="2" charset="-122"/>
                <a:cs typeface="Aharoni" panose="02010803020104030203" pitchFamily="2" charset="-79"/>
              </a:rPr>
            </a:br>
            <a:r>
              <a:rPr lang="en-US" sz="4400" dirty="0">
                <a:solidFill>
                  <a:srgbClr val="FF0000"/>
                </a:solidFill>
                <a:effectLst/>
                <a:latin typeface="Aharoni" panose="02010803020104030203" pitchFamily="2" charset="-79"/>
                <a:ea typeface="SimSun" panose="02010600030101010101" pitchFamily="2" charset="-122"/>
                <a:cs typeface="Aharoni" panose="02010803020104030203" pitchFamily="2" charset="-79"/>
              </a:rPr>
              <a:t>Preconditions</a:t>
            </a:r>
            <a:br>
              <a:rPr lang="en-US" sz="4400" dirty="0">
                <a:solidFill>
                  <a:srgbClr val="FF0000"/>
                </a:solidFill>
                <a:effectLst/>
                <a:latin typeface="Aharoni" panose="02010803020104030203" pitchFamily="2" charset="-79"/>
                <a:ea typeface="SimSun" panose="02010600030101010101" pitchFamily="2" charset="-122"/>
                <a:cs typeface="Aharoni" panose="02010803020104030203" pitchFamily="2" charset="-79"/>
              </a:rPr>
            </a:br>
            <a:endParaRPr lang="en-US"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3EDF583F-AB41-40C5-817C-72CB739EC838}"/>
              </a:ext>
            </a:extLst>
          </p:cNvPr>
          <p:cNvSpPr>
            <a:spLocks noGrp="1"/>
          </p:cNvSpPr>
          <p:nvPr>
            <p:ph idx="1"/>
          </p:nvPr>
        </p:nvSpPr>
        <p:spPr>
          <a:xfrm>
            <a:off x="1580827" y="1022889"/>
            <a:ext cx="10020946" cy="4351338"/>
          </a:xfrm>
        </p:spPr>
        <p:txBody>
          <a:bodyPr>
            <a:normAutofit/>
          </a:bodyPr>
          <a:lstStyle/>
          <a:p>
            <a:pPr marL="0" marR="0" indent="0" algn="just">
              <a:lnSpc>
                <a:spcPct val="150000"/>
              </a:lnSpc>
              <a:spcBef>
                <a:spcPts val="0"/>
              </a:spcBef>
              <a:spcAft>
                <a:spcPts val="1000"/>
              </a:spcAft>
              <a:buNone/>
            </a:pPr>
            <a:r>
              <a:rPr lang="en-US" sz="2400" dirty="0">
                <a:effectLst/>
                <a:latin typeface="Aharoni" panose="02010803020104030203" pitchFamily="2" charset="-79"/>
                <a:ea typeface="SimSun" panose="02010600030101010101" pitchFamily="2" charset="-122"/>
                <a:cs typeface="Aharoni" panose="02010803020104030203" pitchFamily="2" charset="-79"/>
              </a:rPr>
              <a:t>They specify what the system will ensure is true before letting the use case start.  It simply indicates that some other use case has been run to set it up. The preconditions generally include what will happen before the use case runs. For example, when signing in in a system one has to present his/her details before the system runs.</a:t>
            </a:r>
          </a:p>
          <a:p>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6207408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77864-0E8B-4105-82D2-9D8BBD5D8DB1}"/>
              </a:ext>
            </a:extLst>
          </p:cNvPr>
          <p:cNvSpPr>
            <a:spLocks noGrp="1"/>
          </p:cNvSpPr>
          <p:nvPr>
            <p:ph type="title"/>
          </p:nvPr>
        </p:nvSpPr>
        <p:spPr>
          <a:xfrm>
            <a:off x="0" y="148149"/>
            <a:ext cx="10515600" cy="983227"/>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Postcondition </a:t>
            </a:r>
          </a:p>
        </p:txBody>
      </p:sp>
      <p:sp>
        <p:nvSpPr>
          <p:cNvPr id="3" name="Content Placeholder 2">
            <a:extLst>
              <a:ext uri="{FF2B5EF4-FFF2-40B4-BE49-F238E27FC236}">
                <a16:creationId xmlns:a16="http://schemas.microsoft.com/office/drawing/2014/main" id="{5C72B6C7-7FFC-4A0E-8F31-CC4DB74F3202}"/>
              </a:ext>
            </a:extLst>
          </p:cNvPr>
          <p:cNvSpPr>
            <a:spLocks noGrp="1"/>
          </p:cNvSpPr>
          <p:nvPr>
            <p:ph idx="1"/>
          </p:nvPr>
        </p:nvSpPr>
        <p:spPr>
          <a:xfrm>
            <a:off x="838200" y="1131376"/>
            <a:ext cx="10515600" cy="4757980"/>
          </a:xfrm>
        </p:spPr>
        <p:txBody>
          <a:bodyPr>
            <a:normAutofit/>
          </a:bodyPr>
          <a:lstStyle/>
          <a:p>
            <a:pPr algn="just">
              <a:lnSpc>
                <a:spcPct val="150000"/>
              </a:lnSpc>
            </a:pPr>
            <a:r>
              <a:rPr lang="en-US" sz="2400" dirty="0">
                <a:effectLst/>
                <a:latin typeface="Aharoni" panose="02010803020104030203" pitchFamily="2" charset="-79"/>
                <a:ea typeface="SimSun" panose="02010600030101010101" pitchFamily="2" charset="-122"/>
                <a:cs typeface="Aharoni" panose="02010803020104030203" pitchFamily="2" charset="-79"/>
              </a:rPr>
              <a:t>It is a predicate that must always be true just after execution or running of the use case. It is the opposite of preconditions since it includes what will happen after the use case runs. An example is, when one logs in a system, the system takes him/her to another window.</a:t>
            </a:r>
          </a:p>
          <a:p>
            <a:pPr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5292397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4A365-E99A-445F-A1FB-E756C6CD803F}"/>
              </a:ext>
            </a:extLst>
          </p:cNvPr>
          <p:cNvSpPr>
            <a:spLocks noGrp="1"/>
          </p:cNvSpPr>
          <p:nvPr>
            <p:ph type="title"/>
          </p:nvPr>
        </p:nvSpPr>
        <p:spPr>
          <a:xfrm>
            <a:off x="218267" y="179147"/>
            <a:ext cx="10515600" cy="859240"/>
          </a:xfrm>
        </p:spPr>
        <p:txBody>
          <a:bodyPr/>
          <a:lstStyle/>
          <a:p>
            <a:r>
              <a:rPr lang="en-US" sz="4400" dirty="0">
                <a:solidFill>
                  <a:srgbClr val="FF0000"/>
                </a:solidFill>
                <a:effectLst/>
                <a:latin typeface="Calibri" panose="020F0502020204030204" pitchFamily="34" charset="0"/>
                <a:ea typeface="SimSun" panose="02010600030101010101" pitchFamily="2" charset="-122"/>
                <a:cs typeface="Times New Roman" panose="02020603050405020304" pitchFamily="18" charset="0"/>
              </a:rPr>
              <a:t>Alternate paths</a:t>
            </a:r>
            <a:endParaRPr lang="en-US" dirty="0">
              <a:solidFill>
                <a:srgbClr val="FF0000"/>
              </a:solidFill>
            </a:endParaRPr>
          </a:p>
        </p:txBody>
      </p:sp>
      <p:sp>
        <p:nvSpPr>
          <p:cNvPr id="3" name="Content Placeholder 2">
            <a:extLst>
              <a:ext uri="{FF2B5EF4-FFF2-40B4-BE49-F238E27FC236}">
                <a16:creationId xmlns:a16="http://schemas.microsoft.com/office/drawing/2014/main" id="{31588894-00EF-4856-93F8-1D10FB64CABD}"/>
              </a:ext>
            </a:extLst>
          </p:cNvPr>
          <p:cNvSpPr>
            <a:spLocks noGrp="1"/>
          </p:cNvSpPr>
          <p:nvPr>
            <p:ph idx="1"/>
          </p:nvPr>
        </p:nvSpPr>
        <p:spPr>
          <a:xfrm>
            <a:off x="1086173" y="1038387"/>
            <a:ext cx="10515600" cy="4351338"/>
          </a:xfrm>
        </p:spPr>
        <p:txBody>
          <a:bodyPr>
            <a:normAutofit/>
          </a:bodyPr>
          <a:lstStyle/>
          <a:p>
            <a:pPr algn="just">
              <a:lnSpc>
                <a:spcPct val="150000"/>
              </a:lnSpc>
            </a:pPr>
            <a:r>
              <a:rPr lang="en-US" sz="2400" dirty="0">
                <a:effectLst/>
                <a:latin typeface="Aharoni" panose="02010803020104030203" pitchFamily="2" charset="-79"/>
                <a:ea typeface="SimSun" panose="02010600030101010101" pitchFamily="2" charset="-122"/>
                <a:cs typeface="Aharoni" panose="02010803020104030203" pitchFamily="2" charset="-79"/>
              </a:rPr>
              <a:t>Alternate paths describe a scenario other than the basic flow that results in a user completing his or her goal. It is always considered as an optional path that still leads to the conclusion of the use case. An example is a person using a computer can enter as the user or administrator to use the computer but it also has an alternate path in which one can enter as a guest and still navigate the computer.</a:t>
            </a:r>
          </a:p>
          <a:p>
            <a:pPr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6077950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71570-BD26-4041-9173-B26A8B1C9DDB}"/>
              </a:ext>
            </a:extLst>
          </p:cNvPr>
          <p:cNvSpPr>
            <a:spLocks noGrp="1"/>
          </p:cNvSpPr>
          <p:nvPr>
            <p:ph type="title"/>
          </p:nvPr>
        </p:nvSpPr>
        <p:spPr>
          <a:xfrm>
            <a:off x="0" y="18255"/>
            <a:ext cx="10515600" cy="973637"/>
          </a:xfrm>
        </p:spPr>
        <p:txBody>
          <a:bodyPr>
            <a:normAutofit/>
          </a:bodyPr>
          <a:lstStyle/>
          <a:p>
            <a:r>
              <a:rPr lang="en-US" sz="2800" dirty="0">
                <a:solidFill>
                  <a:srgbClr val="FF0000"/>
                </a:solidFill>
                <a:effectLst/>
                <a:latin typeface="Aharoni" panose="02010803020104030203" pitchFamily="2" charset="-79"/>
                <a:ea typeface="SimSun" panose="02010600030101010101" pitchFamily="2" charset="-122"/>
                <a:cs typeface="Aharoni" panose="02010803020104030203" pitchFamily="2" charset="-79"/>
              </a:rPr>
              <a:t>Exception paths.</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851F2934-F2EA-453C-8227-78C93A665424}"/>
              </a:ext>
            </a:extLst>
          </p:cNvPr>
          <p:cNvSpPr>
            <a:spLocks noGrp="1"/>
          </p:cNvSpPr>
          <p:nvPr>
            <p:ph idx="1"/>
          </p:nvPr>
        </p:nvSpPr>
        <p:spPr>
          <a:xfrm>
            <a:off x="1194661" y="991892"/>
            <a:ext cx="10515600" cy="4351338"/>
          </a:xfrm>
        </p:spPr>
        <p:txBody>
          <a:bodyPr>
            <a:normAutofit/>
          </a:bodyPr>
          <a:lstStyle/>
          <a:p>
            <a:pPr marL="0" marR="0" algn="just">
              <a:lnSpc>
                <a:spcPct val="150000"/>
              </a:lnSpc>
              <a:spcBef>
                <a:spcPts val="0"/>
              </a:spcBef>
              <a:spcAft>
                <a:spcPts val="1000"/>
              </a:spcAft>
            </a:pPr>
            <a:r>
              <a:rPr lang="en-US" sz="2400" dirty="0">
                <a:effectLst/>
                <a:latin typeface="Aharoni" panose="02010803020104030203" pitchFamily="2" charset="-79"/>
                <a:ea typeface="SimSun" panose="02010600030101010101" pitchFamily="2" charset="-122"/>
                <a:cs typeface="Aharoni" panose="02010803020104030203" pitchFamily="2" charset="-79"/>
              </a:rPr>
              <a:t>These is unintended path through the system as a result of missing information or system availability issues. It also represents undesirable path to the user. This occurs when a user chooses a path other than expected or a use case loses the intended flow and end up using another unintended flow. </a:t>
            </a:r>
          </a:p>
          <a:p>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3936029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1C045-0258-442F-943E-25D42ADCC230}"/>
              </a:ext>
            </a:extLst>
          </p:cNvPr>
          <p:cNvSpPr>
            <a:spLocks noGrp="1"/>
          </p:cNvSpPr>
          <p:nvPr>
            <p:ph type="title"/>
          </p:nvPr>
        </p:nvSpPr>
        <p:spPr>
          <a:xfrm>
            <a:off x="0" y="18256"/>
            <a:ext cx="10515600" cy="677070"/>
          </a:xfrm>
        </p:spPr>
        <p:txBody>
          <a:bodyPr>
            <a:normAutofit fontScale="90000"/>
          </a:bodyPr>
          <a:lstStyle/>
          <a:p>
            <a:br>
              <a:rPr lang="en-US" sz="28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br>
            <a:r>
              <a:rPr lang="en-US" sz="28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Use case Relationships</a:t>
            </a:r>
            <a:br>
              <a:rPr lang="en-US" sz="2800" dirty="0">
                <a:effectLst/>
                <a:latin typeface="Calibri" panose="020F0502020204030204" pitchFamily="34" charset="0"/>
                <a:ea typeface="Calibri" panose="020F0502020204030204" pitchFamily="34" charset="0"/>
                <a:cs typeface="SimSun" panose="02010600030101010101" pitchFamily="2" charset="-122"/>
              </a:rPr>
            </a:br>
            <a:endParaRPr lang="en-US" sz="2800" dirty="0">
              <a:solidFill>
                <a:srgbClr val="FF0000"/>
              </a:solidFill>
            </a:endParaRPr>
          </a:p>
        </p:txBody>
      </p:sp>
      <p:sp>
        <p:nvSpPr>
          <p:cNvPr id="3" name="Content Placeholder 2">
            <a:extLst>
              <a:ext uri="{FF2B5EF4-FFF2-40B4-BE49-F238E27FC236}">
                <a16:creationId xmlns:a16="http://schemas.microsoft.com/office/drawing/2014/main" id="{BF83FF8A-B9C7-4923-BB35-089A2ABE391F}"/>
              </a:ext>
            </a:extLst>
          </p:cNvPr>
          <p:cNvSpPr>
            <a:spLocks noGrp="1"/>
          </p:cNvSpPr>
          <p:nvPr>
            <p:ph idx="1"/>
          </p:nvPr>
        </p:nvSpPr>
        <p:spPr>
          <a:xfrm>
            <a:off x="1181099" y="771525"/>
            <a:ext cx="10343181" cy="5489789"/>
          </a:xfrm>
        </p:spPr>
        <p:txBody>
          <a:bodyPr>
            <a:normAutofit/>
          </a:bodyPr>
          <a:lstStyle/>
          <a:p>
            <a:pPr marL="0" marR="0" algn="just">
              <a:lnSpc>
                <a:spcPct val="150000"/>
              </a:lnSpc>
              <a:spcBef>
                <a:spcPts val="0"/>
              </a:spcBef>
              <a:spcAft>
                <a:spcPts val="800"/>
              </a:spcAft>
            </a:pPr>
            <a:r>
              <a:rPr lang="en-US" sz="2400" dirty="0">
                <a:effectLst/>
                <a:latin typeface="Aharoni" panose="02010803020104030203" pitchFamily="2" charset="-79"/>
                <a:ea typeface="Calibri" panose="020F0502020204030204" pitchFamily="34" charset="0"/>
                <a:cs typeface="Aharoni" panose="02010803020104030203" pitchFamily="2" charset="-79"/>
              </a:rPr>
              <a:t>Describes the situation in which a use case contains behavior that is common to more than one use case that is common use cases is included in other use cases.</a:t>
            </a:r>
          </a:p>
          <a:p>
            <a:pPr marL="0" marR="0" algn="just">
              <a:lnSpc>
                <a:spcPct val="150000"/>
              </a:lnSpc>
              <a:spcBef>
                <a:spcPts val="0"/>
              </a:spcBef>
              <a:spcAft>
                <a:spcPts val="800"/>
              </a:spcAft>
            </a:pPr>
            <a:r>
              <a:rPr lang="en-US" sz="2400" b="0" i="0" dirty="0">
                <a:solidFill>
                  <a:srgbClr val="202124"/>
                </a:solidFill>
                <a:effectLst/>
                <a:latin typeface="Aharoni" panose="02010803020104030203" pitchFamily="2" charset="-79"/>
                <a:cs typeface="Aharoni" panose="02010803020104030203" pitchFamily="2" charset="-79"/>
              </a:rPr>
              <a:t>In UML, a relationship is </a:t>
            </a:r>
            <a:r>
              <a:rPr lang="en-US" sz="2400" b="1" i="0" dirty="0">
                <a:solidFill>
                  <a:srgbClr val="202124"/>
                </a:solidFill>
                <a:effectLst/>
                <a:latin typeface="Aharoni" panose="02010803020104030203" pitchFamily="2" charset="-79"/>
                <a:cs typeface="Aharoni" panose="02010803020104030203" pitchFamily="2" charset="-79"/>
              </a:rPr>
              <a:t>a connection between model elements</a:t>
            </a:r>
          </a:p>
          <a:p>
            <a:pPr marL="0" marR="0" algn="just">
              <a:lnSpc>
                <a:spcPct val="150000"/>
              </a:lnSpc>
              <a:spcBef>
                <a:spcPts val="0"/>
              </a:spcBef>
              <a:spcAft>
                <a:spcPts val="800"/>
              </a:spcAft>
            </a:pPr>
            <a:r>
              <a:rPr lang="en-US" sz="2400" b="0" i="0" dirty="0">
                <a:solidFill>
                  <a:srgbClr val="161616"/>
                </a:solidFill>
                <a:effectLst/>
                <a:latin typeface="Aharoni" panose="02010803020104030203" pitchFamily="2" charset="-79"/>
                <a:cs typeface="Aharoni" panose="02010803020104030203" pitchFamily="2" charset="-79"/>
              </a:rPr>
              <a:t>A UML relationship is a type of model element that adds semantics to a model by defining the structure and behavior between the model elements.</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6765421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8BC43-33BD-4113-9995-5BF937A828A3}"/>
              </a:ext>
            </a:extLst>
          </p:cNvPr>
          <p:cNvSpPr>
            <a:spLocks noGrp="1"/>
          </p:cNvSpPr>
          <p:nvPr>
            <p:ph type="title"/>
          </p:nvPr>
        </p:nvSpPr>
        <p:spPr/>
        <p:txBody>
          <a:bodyPr>
            <a:normAutofit/>
          </a:bodyPr>
          <a:lstStyle/>
          <a:p>
            <a:r>
              <a:rPr lang="en-US" sz="28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There can be five relationship types</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5AB2B335-D436-486B-B380-5C3DE98E611D}"/>
              </a:ext>
            </a:extLst>
          </p:cNvPr>
          <p:cNvSpPr>
            <a:spLocks noGrp="1"/>
          </p:cNvSpPr>
          <p:nvPr>
            <p:ph idx="1"/>
          </p:nvPr>
        </p:nvSpPr>
        <p:spPr>
          <a:xfrm>
            <a:off x="2341535" y="1253331"/>
            <a:ext cx="10515600" cy="4351338"/>
          </a:xfrm>
        </p:spPr>
        <p:txBody>
          <a:bodyPr/>
          <a:lstStyle/>
          <a:p>
            <a:pPr marL="342900" marR="0" lvl="0" indent="-342900">
              <a:lnSpc>
                <a:spcPct val="150000"/>
              </a:lnSpc>
              <a:spcBef>
                <a:spcPts val="0"/>
              </a:spcBef>
              <a:spcAft>
                <a:spcPts val="0"/>
              </a:spcAft>
              <a:buFont typeface="Symbol" panose="05050102010706020507" pitchFamily="18" charset="2"/>
              <a:buChar char=""/>
            </a:pPr>
            <a:r>
              <a:rPr lang="en-US" sz="2400" dirty="0">
                <a:effectLst/>
                <a:latin typeface="Aharoni" panose="02010803020104030203" pitchFamily="2" charset="-79"/>
                <a:ea typeface="Calibri" panose="020F0502020204030204" pitchFamily="34" charset="0"/>
                <a:cs typeface="Aharoni" panose="02010803020104030203" pitchFamily="2" charset="-79"/>
              </a:rPr>
              <a:t>Association between an actor and use case</a:t>
            </a:r>
          </a:p>
          <a:p>
            <a:pPr marL="342900" marR="0" lvl="0" indent="-342900">
              <a:lnSpc>
                <a:spcPct val="150000"/>
              </a:lnSpc>
              <a:spcBef>
                <a:spcPts val="0"/>
              </a:spcBef>
              <a:spcAft>
                <a:spcPts val="0"/>
              </a:spcAft>
              <a:buFont typeface="Symbol" panose="05050102010706020507" pitchFamily="18" charset="2"/>
              <a:buChar char=""/>
            </a:pPr>
            <a:r>
              <a:rPr lang="en-US" sz="2400" dirty="0">
                <a:effectLst/>
                <a:latin typeface="Aharoni" panose="02010803020104030203" pitchFamily="2" charset="-79"/>
                <a:ea typeface="Calibri" panose="020F0502020204030204" pitchFamily="34" charset="0"/>
                <a:cs typeface="Aharoni" panose="02010803020104030203" pitchFamily="2" charset="-79"/>
              </a:rPr>
              <a:t>Generalization of an actor</a:t>
            </a:r>
          </a:p>
          <a:p>
            <a:pPr marL="342900" marR="0" lvl="0" indent="-342900">
              <a:lnSpc>
                <a:spcPct val="150000"/>
              </a:lnSpc>
              <a:spcBef>
                <a:spcPts val="0"/>
              </a:spcBef>
              <a:spcAft>
                <a:spcPts val="0"/>
              </a:spcAft>
              <a:buFont typeface="Symbol" panose="05050102010706020507" pitchFamily="18" charset="2"/>
              <a:buChar char=""/>
            </a:pPr>
            <a:r>
              <a:rPr lang="en-US" sz="2400" dirty="0">
                <a:effectLst/>
                <a:latin typeface="Aharoni" panose="02010803020104030203" pitchFamily="2" charset="-79"/>
                <a:ea typeface="Calibri" panose="020F0502020204030204" pitchFamily="34" charset="0"/>
                <a:cs typeface="Aharoni" panose="02010803020104030203" pitchFamily="2" charset="-79"/>
              </a:rPr>
              <a:t>Extend between two use cases</a:t>
            </a:r>
          </a:p>
          <a:p>
            <a:pPr marL="342900" marR="0" lvl="0" indent="-342900">
              <a:lnSpc>
                <a:spcPct val="150000"/>
              </a:lnSpc>
              <a:spcBef>
                <a:spcPts val="0"/>
              </a:spcBef>
              <a:spcAft>
                <a:spcPts val="0"/>
              </a:spcAft>
              <a:buFont typeface="Symbol" panose="05050102010706020507" pitchFamily="18" charset="2"/>
              <a:buChar char=""/>
            </a:pPr>
            <a:r>
              <a:rPr lang="en-US" sz="2400" dirty="0">
                <a:effectLst/>
                <a:latin typeface="Aharoni" panose="02010803020104030203" pitchFamily="2" charset="-79"/>
                <a:ea typeface="Calibri" panose="020F0502020204030204" pitchFamily="34" charset="0"/>
                <a:cs typeface="Aharoni" panose="02010803020104030203" pitchFamily="2" charset="-79"/>
              </a:rPr>
              <a:t>Include between two use cases</a:t>
            </a:r>
          </a:p>
          <a:p>
            <a:pPr marL="342900" marR="0" lvl="0" indent="-342900">
              <a:lnSpc>
                <a:spcPct val="150000"/>
              </a:lnSpc>
              <a:spcBef>
                <a:spcPts val="0"/>
              </a:spcBef>
              <a:spcAft>
                <a:spcPts val="800"/>
              </a:spcAft>
              <a:buFont typeface="Symbol" panose="05050102010706020507" pitchFamily="18" charset="2"/>
              <a:buChar char=""/>
            </a:pPr>
            <a:r>
              <a:rPr lang="en-US" sz="2400" dirty="0">
                <a:effectLst/>
                <a:latin typeface="Aharoni" panose="02010803020104030203" pitchFamily="2" charset="-79"/>
                <a:ea typeface="Calibri" panose="020F0502020204030204" pitchFamily="34" charset="0"/>
                <a:cs typeface="Aharoni" panose="02010803020104030203" pitchFamily="2" charset="-79"/>
              </a:rPr>
              <a:t>Generalization of a use case</a:t>
            </a:r>
          </a:p>
          <a:p>
            <a:pPr marL="0" marR="0" indent="0">
              <a:lnSpc>
                <a:spcPct val="107000"/>
              </a:lnSpc>
              <a:spcBef>
                <a:spcPts val="0"/>
              </a:spcBef>
              <a:spcAft>
                <a:spcPts val="800"/>
              </a:spcAft>
              <a:buNone/>
            </a:pPr>
            <a:endParaRPr lang="en-US" sz="1800" dirty="0">
              <a:effectLst/>
              <a:latin typeface="Calibri" panose="020F0502020204030204" pitchFamily="34" charset="0"/>
              <a:ea typeface="Calibri" panose="020F0502020204030204" pitchFamily="34" charset="0"/>
              <a:cs typeface="SimSun" panose="02010600030101010101" pitchFamily="2" charset="-122"/>
            </a:endParaRPr>
          </a:p>
          <a:p>
            <a:endParaRPr lang="en-US" dirty="0"/>
          </a:p>
        </p:txBody>
      </p:sp>
    </p:spTree>
    <p:extLst>
      <p:ext uri="{BB962C8B-B14F-4D97-AF65-F5344CB8AC3E}">
        <p14:creationId xmlns:p14="http://schemas.microsoft.com/office/powerpoint/2010/main" val="36163487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065A3-E1E6-4808-8717-A8C72BD35F8D}"/>
              </a:ext>
            </a:extLst>
          </p:cNvPr>
          <p:cNvSpPr>
            <a:spLocks noGrp="1"/>
          </p:cNvSpPr>
          <p:nvPr>
            <p:ph type="title"/>
          </p:nvPr>
        </p:nvSpPr>
        <p:spPr>
          <a:xfrm>
            <a:off x="140776" y="163648"/>
            <a:ext cx="10515600" cy="983228"/>
          </a:xfrm>
        </p:spPr>
        <p:txBody>
          <a:bodyPr>
            <a:normAutofit fontScale="90000"/>
          </a:bodyPr>
          <a:lstStyle/>
          <a:p>
            <a:br>
              <a:rPr lang="en-US" sz="44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br>
            <a:r>
              <a:rPr lang="en-US" sz="44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Association between an actor and use case</a:t>
            </a:r>
            <a:br>
              <a:rPr lang="en-US" sz="44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br>
            <a:endParaRPr lang="en-US" dirty="0">
              <a:solidFill>
                <a:srgbClr val="FF0000"/>
              </a:solidFill>
            </a:endParaRPr>
          </a:p>
        </p:txBody>
      </p:sp>
      <p:sp>
        <p:nvSpPr>
          <p:cNvPr id="3" name="Content Placeholder 2">
            <a:extLst>
              <a:ext uri="{FF2B5EF4-FFF2-40B4-BE49-F238E27FC236}">
                <a16:creationId xmlns:a16="http://schemas.microsoft.com/office/drawing/2014/main" id="{CF7614F9-B39E-45C5-B724-4462571E6CF5}"/>
              </a:ext>
            </a:extLst>
          </p:cNvPr>
          <p:cNvSpPr>
            <a:spLocks noGrp="1"/>
          </p:cNvSpPr>
          <p:nvPr>
            <p:ph idx="1"/>
          </p:nvPr>
        </p:nvSpPr>
        <p:spPr>
          <a:xfrm>
            <a:off x="838200" y="1146875"/>
            <a:ext cx="11213024" cy="5408907"/>
          </a:xfrm>
        </p:spPr>
        <p:txBody>
          <a:bodyPr/>
          <a:lstStyle/>
          <a:p>
            <a:pPr>
              <a:lnSpc>
                <a:spcPct val="150000"/>
              </a:lnSpc>
            </a:pPr>
            <a:r>
              <a:rPr lang="en-US" sz="2400" dirty="0">
                <a:effectLst/>
                <a:latin typeface="Aharoni" panose="02010803020104030203" pitchFamily="2" charset="-79"/>
                <a:ea typeface="Calibri" panose="020F0502020204030204" pitchFamily="34" charset="0"/>
                <a:cs typeface="Aharoni" panose="02010803020104030203" pitchFamily="2" charset="-79"/>
              </a:rPr>
              <a:t>This one is straightforward and present in every use case diagram. An actor must be associated with at least one use case. An actor can be associated with multiple use cases and multiple actors can be associated with a single use case</a:t>
            </a:r>
          </a:p>
          <a:p>
            <a:endParaRPr lang="en-US" dirty="0"/>
          </a:p>
        </p:txBody>
      </p:sp>
    </p:spTree>
    <p:extLst>
      <p:ext uri="{BB962C8B-B14F-4D97-AF65-F5344CB8AC3E}">
        <p14:creationId xmlns:p14="http://schemas.microsoft.com/office/powerpoint/2010/main" val="16037193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11BB5-111E-454A-9B4B-DD3432248972}"/>
              </a:ext>
            </a:extLst>
          </p:cNvPr>
          <p:cNvSpPr>
            <a:spLocks noGrp="1"/>
          </p:cNvSpPr>
          <p:nvPr>
            <p:ph type="title"/>
          </p:nvPr>
        </p:nvSpPr>
        <p:spPr>
          <a:xfrm>
            <a:off x="838200" y="365126"/>
            <a:ext cx="10515600" cy="735254"/>
          </a:xfrm>
        </p:spPr>
        <p:txBody>
          <a:bodyPr>
            <a:normAutofit fontScale="90000"/>
          </a:bodyPr>
          <a:lstStyle/>
          <a:p>
            <a:br>
              <a:rPr lang="en-US" sz="1800" b="1" dirty="0">
                <a:effectLst/>
                <a:latin typeface="Calibri" panose="020F0502020204030204" pitchFamily="34" charset="0"/>
                <a:ea typeface="Calibri" panose="020F0502020204030204" pitchFamily="34" charset="0"/>
                <a:cs typeface="SimSun" panose="02010600030101010101" pitchFamily="2" charset="-122"/>
              </a:rPr>
            </a:br>
            <a:br>
              <a:rPr lang="en-US" sz="1800" b="1" dirty="0">
                <a:effectLst/>
                <a:latin typeface="Calibri" panose="020F0502020204030204" pitchFamily="34" charset="0"/>
                <a:ea typeface="Calibri" panose="020F0502020204030204" pitchFamily="34" charset="0"/>
                <a:cs typeface="SimSun" panose="02010600030101010101" pitchFamily="2" charset="-122"/>
              </a:rPr>
            </a:br>
            <a:r>
              <a:rPr lang="en-US" sz="31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Generalization of an actor</a:t>
            </a:r>
            <a:br>
              <a:rPr lang="en-US" sz="1800" dirty="0">
                <a:effectLst/>
                <a:latin typeface="Calibri" panose="020F0502020204030204" pitchFamily="34" charset="0"/>
                <a:ea typeface="Calibri" panose="020F0502020204030204" pitchFamily="34" charset="0"/>
                <a:cs typeface="SimSun" panose="02010600030101010101" pitchFamily="2" charset="-122"/>
              </a:rPr>
            </a:br>
            <a:endParaRPr lang="en-US" dirty="0"/>
          </a:p>
        </p:txBody>
      </p:sp>
      <p:sp>
        <p:nvSpPr>
          <p:cNvPr id="3" name="Content Placeholder 2">
            <a:extLst>
              <a:ext uri="{FF2B5EF4-FFF2-40B4-BE49-F238E27FC236}">
                <a16:creationId xmlns:a16="http://schemas.microsoft.com/office/drawing/2014/main" id="{0671A390-3C88-4E97-BAC7-08EE841DFF26}"/>
              </a:ext>
            </a:extLst>
          </p:cNvPr>
          <p:cNvSpPr>
            <a:spLocks noGrp="1"/>
          </p:cNvSpPr>
          <p:nvPr>
            <p:ph idx="1"/>
          </p:nvPr>
        </p:nvSpPr>
        <p:spPr>
          <a:xfrm>
            <a:off x="838200" y="1100381"/>
            <a:ext cx="11049000" cy="4804474"/>
          </a:xfrm>
        </p:spPr>
        <p:txBody>
          <a:bodyPr/>
          <a:lstStyle/>
          <a:p>
            <a:pPr algn="just">
              <a:lnSpc>
                <a:spcPct val="150000"/>
              </a:lnSpc>
            </a:pPr>
            <a:r>
              <a:rPr lang="en-US" dirty="0">
                <a:effectLst/>
                <a:latin typeface="Aharoni" panose="02010803020104030203" pitchFamily="2" charset="-79"/>
                <a:ea typeface="Calibri" panose="020F0502020204030204" pitchFamily="34" charset="0"/>
                <a:cs typeface="Aharoni" panose="02010803020104030203" pitchFamily="2" charset="-79"/>
              </a:rPr>
              <a:t>This means that one actor can inherit the role of the other actor. The descendant inherits all the use cases of the ancestor. The descendant has one or more use cases that are specific to that role.</a:t>
            </a:r>
          </a:p>
          <a:p>
            <a:endParaRPr lang="en-US" dirty="0"/>
          </a:p>
        </p:txBody>
      </p:sp>
    </p:spTree>
    <p:extLst>
      <p:ext uri="{BB962C8B-B14F-4D97-AF65-F5344CB8AC3E}">
        <p14:creationId xmlns:p14="http://schemas.microsoft.com/office/powerpoint/2010/main" val="29882844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69172-850B-4E51-967B-87882EF2AD12}"/>
              </a:ext>
            </a:extLst>
          </p:cNvPr>
          <p:cNvSpPr>
            <a:spLocks noGrp="1"/>
          </p:cNvSpPr>
          <p:nvPr>
            <p:ph type="title"/>
          </p:nvPr>
        </p:nvSpPr>
        <p:spPr>
          <a:xfrm>
            <a:off x="0" y="194645"/>
            <a:ext cx="10515600" cy="828244"/>
          </a:xfrm>
        </p:spPr>
        <p:txBody>
          <a:bodyPr>
            <a:normAutofit fontScale="90000"/>
          </a:bodyPr>
          <a:lstStyle/>
          <a:p>
            <a:pPr marL="0" marR="0">
              <a:lnSpc>
                <a:spcPct val="107000"/>
              </a:lnSpc>
              <a:spcBef>
                <a:spcPts val="0"/>
              </a:spcBef>
              <a:spcAft>
                <a:spcPts val="800"/>
              </a:spcAft>
            </a:pPr>
            <a:r>
              <a:rPr lang="en-US" sz="1800" b="1" dirty="0">
                <a:effectLst/>
                <a:latin typeface="Calibri" panose="020F0502020204030204" pitchFamily="34" charset="0"/>
                <a:ea typeface="Calibri" panose="020F0502020204030204" pitchFamily="34" charset="0"/>
                <a:cs typeface="SimSun" panose="02010600030101010101" pitchFamily="2" charset="-122"/>
              </a:rPr>
              <a:t> </a:t>
            </a:r>
            <a:br>
              <a:rPr lang="en-US" sz="31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br>
            <a:r>
              <a:rPr lang="en-US" sz="31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Extend Relationship Between Two Use Cases</a:t>
            </a:r>
            <a:br>
              <a:rPr lang="en-US" sz="1800" dirty="0">
                <a:effectLst/>
                <a:latin typeface="Calibri" panose="020F0502020204030204" pitchFamily="34" charset="0"/>
                <a:ea typeface="Calibri" panose="020F0502020204030204" pitchFamily="34" charset="0"/>
                <a:cs typeface="SimSun" panose="02010600030101010101" pitchFamily="2" charset="-122"/>
              </a:rPr>
            </a:br>
            <a:endParaRPr lang="en-US" dirty="0"/>
          </a:p>
        </p:txBody>
      </p:sp>
      <p:sp>
        <p:nvSpPr>
          <p:cNvPr id="3" name="Content Placeholder 2">
            <a:extLst>
              <a:ext uri="{FF2B5EF4-FFF2-40B4-BE49-F238E27FC236}">
                <a16:creationId xmlns:a16="http://schemas.microsoft.com/office/drawing/2014/main" id="{B6EEC54A-883A-428D-ADC7-5CF64589C704}"/>
              </a:ext>
            </a:extLst>
          </p:cNvPr>
          <p:cNvSpPr>
            <a:spLocks noGrp="1"/>
          </p:cNvSpPr>
          <p:nvPr>
            <p:ph idx="1"/>
          </p:nvPr>
        </p:nvSpPr>
        <p:spPr>
          <a:xfrm>
            <a:off x="1069383" y="833733"/>
            <a:ext cx="10981841" cy="5520571"/>
          </a:xfrm>
        </p:spPr>
        <p:txBody>
          <a:bodyPr>
            <a:noAutofit/>
          </a:bodyPr>
          <a:lstStyle/>
          <a:p>
            <a:pPr marL="0" marR="0" algn="just">
              <a:lnSpc>
                <a:spcPct val="150000"/>
              </a:lnSpc>
              <a:spcBef>
                <a:spcPts val="0"/>
              </a:spcBef>
              <a:spcAft>
                <a:spcPts val="800"/>
              </a:spcAft>
            </a:pPr>
            <a:r>
              <a:rPr lang="en-US" sz="2400" dirty="0">
                <a:effectLst/>
                <a:latin typeface="Aharoni" panose="02010803020104030203" pitchFamily="2" charset="-79"/>
                <a:ea typeface="Calibri" panose="020F0502020204030204" pitchFamily="34" charset="0"/>
                <a:cs typeface="Aharoni" panose="02010803020104030203" pitchFamily="2" charset="-79"/>
              </a:rPr>
              <a:t>As the name implies, it extends the base use case and adds more functionality to the system. Here are some things to consider when using extend Relationship.</a:t>
            </a:r>
          </a:p>
          <a:p>
            <a:pPr marL="342900" marR="0" lvl="0" indent="-342900" algn="just">
              <a:lnSpc>
                <a:spcPct val="150000"/>
              </a:lnSpc>
              <a:spcBef>
                <a:spcPts val="0"/>
              </a:spcBef>
              <a:spcAft>
                <a:spcPts val="800"/>
              </a:spcAft>
              <a:buFont typeface="Symbol" panose="05050102010706020507" pitchFamily="18" charset="2"/>
              <a:buChar char=""/>
            </a:pPr>
            <a:r>
              <a:rPr lang="en-US" sz="2400" b="1" dirty="0">
                <a:effectLst/>
                <a:latin typeface="Aharoni" panose="02010803020104030203" pitchFamily="2" charset="-79"/>
                <a:ea typeface="Calibri" panose="020F0502020204030204" pitchFamily="34" charset="0"/>
                <a:cs typeface="Aharoni" panose="02010803020104030203" pitchFamily="2" charset="-79"/>
              </a:rPr>
              <a:t>The extending use case is dependent on the extended(base) use case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0" marR="0" algn="just">
              <a:lnSpc>
                <a:spcPct val="150000"/>
              </a:lnSpc>
              <a:spcBef>
                <a:spcPts val="0"/>
              </a:spcBef>
              <a:spcAft>
                <a:spcPts val="800"/>
              </a:spcAft>
            </a:pPr>
            <a:r>
              <a:rPr lang="en-US" sz="2400" dirty="0">
                <a:effectLst/>
                <a:latin typeface="Aharoni" panose="02010803020104030203" pitchFamily="2" charset="-79"/>
                <a:ea typeface="Calibri" panose="020F0502020204030204" pitchFamily="34" charset="0"/>
                <a:cs typeface="Aharoni" panose="02010803020104030203" pitchFamily="2" charset="-79"/>
              </a:rPr>
              <a:t>In the below diagram, the ‘calculate bonus’ use case doesn’t make sense without the ‘deposit funds’ use case</a:t>
            </a:r>
          </a:p>
          <a:p>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7066564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E54DE9-BBCC-4FE7-87BB-1B58A8B7DEE3}"/>
              </a:ext>
            </a:extLst>
          </p:cNvPr>
          <p:cNvSpPr>
            <a:spLocks noGrp="1"/>
          </p:cNvSpPr>
          <p:nvPr>
            <p:ph idx="1"/>
          </p:nvPr>
        </p:nvSpPr>
        <p:spPr>
          <a:xfrm>
            <a:off x="604433" y="170480"/>
            <a:ext cx="10910807" cy="6416299"/>
          </a:xfrm>
        </p:spPr>
        <p:txBody>
          <a:bodyPr>
            <a:noAutofit/>
          </a:bodyPr>
          <a:lstStyle/>
          <a:p>
            <a:pPr marL="342900" marR="0" lvl="0" indent="-342900" algn="just">
              <a:lnSpc>
                <a:spcPct val="150000"/>
              </a:lnSpc>
              <a:spcBef>
                <a:spcPts val="0"/>
              </a:spcBef>
              <a:spcAft>
                <a:spcPts val="800"/>
              </a:spcAft>
              <a:buFont typeface="Symbol" panose="05050102010706020507" pitchFamily="18" charset="2"/>
              <a:buChar char=""/>
            </a:pPr>
            <a:r>
              <a:rPr lang="en-US" sz="2400" b="1" dirty="0">
                <a:effectLst/>
                <a:latin typeface="Aharoni" panose="02010803020104030203" pitchFamily="2" charset="-79"/>
                <a:ea typeface="Calibri" panose="020F0502020204030204" pitchFamily="34" charset="0"/>
                <a:cs typeface="Aharoni" panose="02010803020104030203" pitchFamily="2" charset="-79"/>
              </a:rPr>
              <a:t>The extending use case is usually optional </a:t>
            </a:r>
            <a:r>
              <a:rPr lang="en-US" sz="2400" dirty="0">
                <a:effectLst/>
                <a:latin typeface="Aharoni" panose="02010803020104030203" pitchFamily="2" charset="-79"/>
                <a:ea typeface="Calibri" panose="020F0502020204030204" pitchFamily="34" charset="0"/>
                <a:cs typeface="Aharoni" panose="02010803020104030203" pitchFamily="2" charset="-79"/>
              </a:rPr>
              <a:t>and can be triggered conditionally. In the diagram below, you can see that the extending use case is triggered only for deposits over 10,000 or when the age is over 55.</a:t>
            </a:r>
          </a:p>
          <a:p>
            <a:pPr marL="342900" indent="-342900" algn="just">
              <a:lnSpc>
                <a:spcPct val="150000"/>
              </a:lnSpc>
              <a:spcBef>
                <a:spcPts val="0"/>
              </a:spcBef>
              <a:spcAft>
                <a:spcPts val="800"/>
              </a:spcAft>
              <a:buFont typeface="Symbol" panose="05050102010706020507" pitchFamily="18" charset="2"/>
              <a:buChar char=""/>
            </a:pPr>
            <a:r>
              <a:rPr lang="en-US" sz="2400" b="1" dirty="0">
                <a:effectLst/>
                <a:latin typeface="Aharoni" panose="02010803020104030203" pitchFamily="2" charset="-79"/>
                <a:ea typeface="Calibri" panose="020F0502020204030204" pitchFamily="34" charset="0"/>
                <a:cs typeface="Aharoni" panose="02010803020104030203" pitchFamily="2" charset="-79"/>
              </a:rPr>
              <a:t>The extended(base) use case must be meaningful on its own. </a:t>
            </a:r>
            <a:r>
              <a:rPr lang="en-US" sz="2400" dirty="0">
                <a:effectLst/>
                <a:latin typeface="Aharoni" panose="02010803020104030203" pitchFamily="2" charset="-79"/>
                <a:ea typeface="Calibri" panose="020F0502020204030204" pitchFamily="34" charset="0"/>
                <a:cs typeface="Aharoni" panose="02010803020104030203" pitchFamily="2" charset="-79"/>
              </a:rPr>
              <a:t>This means it should be independent and must not rely on the behavior of the extending use case</a:t>
            </a:r>
          </a:p>
          <a:p>
            <a:pPr marL="342900" indent="-342900" algn="just">
              <a:lnSpc>
                <a:spcPct val="150000"/>
              </a:lnSpc>
              <a:spcBef>
                <a:spcPts val="0"/>
              </a:spcBef>
              <a:spcAft>
                <a:spcPts val="800"/>
              </a:spcAft>
              <a:buFont typeface="Symbol" panose="05050102010706020507" pitchFamily="18" charset="2"/>
              <a:buChar char=""/>
            </a:pPr>
            <a:r>
              <a:rPr lang="en-US" sz="2400" dirty="0">
                <a:effectLst/>
                <a:latin typeface="Aharoni" panose="02010803020104030203" pitchFamily="2" charset="-79"/>
                <a:ea typeface="Calibri" panose="020F0502020204030204" pitchFamily="34" charset="0"/>
                <a:cs typeface="Aharoni" panose="02010803020104030203" pitchFamily="2" charset="-79"/>
              </a:rPr>
              <a:t>Although extending use case is optional, it can have a non-optional behavior. This mostly happens when you are modelling complex behaviors.</a:t>
            </a:r>
          </a:p>
          <a:p>
            <a:pPr marL="342900" indent="-342900" algn="just">
              <a:lnSpc>
                <a:spcPct val="150000"/>
              </a:lnSpc>
              <a:spcBef>
                <a:spcPts val="0"/>
              </a:spcBef>
              <a:spcAft>
                <a:spcPts val="800"/>
              </a:spcAft>
              <a:buFont typeface="Symbol" panose="05050102010706020507" pitchFamily="18" charset="2"/>
              <a:buChar char=""/>
            </a:pP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2796579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C52C0-4FA8-4480-80F7-42C77BD787A6}"/>
              </a:ext>
            </a:extLst>
          </p:cNvPr>
          <p:cNvSpPr>
            <a:spLocks noGrp="1"/>
          </p:cNvSpPr>
          <p:nvPr>
            <p:ph type="title"/>
          </p:nvPr>
        </p:nvSpPr>
        <p:spPr>
          <a:xfrm>
            <a:off x="249264" y="147260"/>
            <a:ext cx="10515600" cy="957640"/>
          </a:xfrm>
        </p:spPr>
        <p:txBody>
          <a:bodyPr>
            <a:normAutofit/>
          </a:bodyPr>
          <a:lstStyle/>
          <a:p>
            <a:r>
              <a:rPr lang="en-US" sz="28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Include relationship between two use cases</a:t>
            </a:r>
            <a:r>
              <a:rPr lang="en-US" sz="28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 </a:t>
            </a: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1CF43D03-F316-4C18-A2A6-434BA78589CA}"/>
              </a:ext>
            </a:extLst>
          </p:cNvPr>
          <p:cNvSpPr>
            <a:spLocks noGrp="1"/>
          </p:cNvSpPr>
          <p:nvPr>
            <p:ph idx="1"/>
          </p:nvPr>
        </p:nvSpPr>
        <p:spPr>
          <a:xfrm>
            <a:off x="1380641" y="1019713"/>
            <a:ext cx="10515600" cy="5102117"/>
          </a:xfrm>
        </p:spPr>
        <p:txBody>
          <a:bodyPr>
            <a:normAutofit/>
          </a:bodyPr>
          <a:lstStyle/>
          <a:p>
            <a:pPr marL="0" marR="0" algn="just">
              <a:lnSpc>
                <a:spcPct val="150000"/>
              </a:lnSpc>
              <a:spcBef>
                <a:spcPts val="0"/>
              </a:spcBef>
              <a:spcAft>
                <a:spcPts val="800"/>
              </a:spcAft>
              <a:tabLst>
                <a:tab pos="3676650" algn="l"/>
              </a:tabLst>
            </a:pPr>
            <a:r>
              <a:rPr lang="en-US" sz="2400" dirty="0">
                <a:effectLst/>
                <a:latin typeface="Aharoni" panose="02010803020104030203" pitchFamily="2" charset="-79"/>
                <a:ea typeface="Calibri" panose="020F0502020204030204" pitchFamily="34" charset="0"/>
                <a:cs typeface="Aharoni" panose="02010803020104030203" pitchFamily="2" charset="-79"/>
              </a:rPr>
              <a:t>Include relationship show that the behavior of the included use case is part of the including (base) use case. The main reason for this is to reuse common actions across multiple use cases. In some situations, this is done to simplify complex behaviors.</a:t>
            </a:r>
          </a:p>
          <a:p>
            <a:pPr marL="0" marR="0" algn="just">
              <a:lnSpc>
                <a:spcPct val="150000"/>
              </a:lnSpc>
              <a:spcBef>
                <a:spcPts val="0"/>
              </a:spcBef>
              <a:spcAft>
                <a:spcPts val="800"/>
              </a:spcAft>
              <a:tabLst>
                <a:tab pos="3676650" algn="l"/>
              </a:tabLst>
            </a:pPr>
            <a:r>
              <a:rPr lang="en-US" sz="2400" dirty="0">
                <a:effectLst/>
                <a:latin typeface="Aharoni" panose="02010803020104030203" pitchFamily="2" charset="-79"/>
                <a:ea typeface="Calibri" panose="020F0502020204030204" pitchFamily="34" charset="0"/>
                <a:cs typeface="Aharoni" panose="02010803020104030203" pitchFamily="2" charset="-79"/>
              </a:rPr>
              <a:t>Things to consider when using &lt;&lt;include&gt;&gt; relationship</a:t>
            </a:r>
          </a:p>
          <a:p>
            <a:pPr marL="342900" marR="0" lvl="0" indent="-342900" algn="just">
              <a:lnSpc>
                <a:spcPct val="150000"/>
              </a:lnSpc>
              <a:spcBef>
                <a:spcPts val="0"/>
              </a:spcBef>
              <a:spcAft>
                <a:spcPts val="800"/>
              </a:spcAft>
              <a:buFont typeface="Symbol" panose="05050102010706020507" pitchFamily="18" charset="2"/>
              <a:buChar char=""/>
              <a:tabLst>
                <a:tab pos="3676650" algn="l"/>
              </a:tabLst>
            </a:pPr>
            <a:r>
              <a:rPr lang="en-US" sz="2400" b="1" dirty="0">
                <a:effectLst/>
                <a:latin typeface="Aharoni" panose="02010803020104030203" pitchFamily="2" charset="-79"/>
                <a:ea typeface="Calibri" panose="020F0502020204030204" pitchFamily="34" charset="0"/>
                <a:cs typeface="Aharoni" panose="02010803020104030203" pitchFamily="2" charset="-79"/>
              </a:rPr>
              <a:t>The base use case is incomplete without the included use case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algn="just">
              <a:lnSpc>
                <a:spcPct val="150000"/>
              </a:lnSpc>
            </a:pPr>
            <a:r>
              <a:rPr lang="en-US" sz="2400" b="1" dirty="0">
                <a:effectLst/>
                <a:latin typeface="Aharoni" panose="02010803020104030203" pitchFamily="2" charset="-79"/>
                <a:ea typeface="Calibri" panose="020F0502020204030204" pitchFamily="34" charset="0"/>
                <a:cs typeface="Aharoni" panose="02010803020104030203" pitchFamily="2" charset="-79"/>
              </a:rPr>
              <a:t>The included use case is mandatory and not optional</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5809157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FF05D-1329-43D7-A5EA-FC5CE65B9379}"/>
              </a:ext>
            </a:extLst>
          </p:cNvPr>
          <p:cNvSpPr>
            <a:spLocks noGrp="1"/>
          </p:cNvSpPr>
          <p:nvPr>
            <p:ph type="title"/>
          </p:nvPr>
        </p:nvSpPr>
        <p:spPr>
          <a:xfrm>
            <a:off x="125278" y="179146"/>
            <a:ext cx="10515600" cy="735254"/>
          </a:xfrm>
        </p:spPr>
        <p:txBody>
          <a:bodyPr>
            <a:noAutofit/>
          </a:bodyPr>
          <a:lstStyle/>
          <a:p>
            <a:br>
              <a:rPr lang="en-US" sz="24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br>
            <a:r>
              <a:rPr lang="en-US" sz="24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Generalization of use case</a:t>
            </a:r>
            <a:br>
              <a:rPr lang="en-US" sz="24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br>
            <a:endParaRPr lang="en-US" sz="24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FE8C943B-F73B-46B1-BD1E-BDC375204D02}"/>
              </a:ext>
            </a:extLst>
          </p:cNvPr>
          <p:cNvSpPr>
            <a:spLocks noGrp="1"/>
          </p:cNvSpPr>
          <p:nvPr>
            <p:ph idx="1"/>
          </p:nvPr>
        </p:nvSpPr>
        <p:spPr>
          <a:xfrm>
            <a:off x="838200" y="914400"/>
            <a:ext cx="10515600" cy="4351338"/>
          </a:xfrm>
        </p:spPr>
        <p:txBody>
          <a:bodyPr>
            <a:normAutofit/>
          </a:bodyPr>
          <a:lstStyle/>
          <a:p>
            <a:pPr algn="just">
              <a:lnSpc>
                <a:spcPct val="150000"/>
              </a:lnSpc>
            </a:pPr>
            <a:r>
              <a:rPr lang="en-US" sz="2400" dirty="0">
                <a:effectLst/>
                <a:latin typeface="Aharoni" panose="02010803020104030203" pitchFamily="2" charset="-79"/>
                <a:ea typeface="Calibri" panose="020F0502020204030204" pitchFamily="34" charset="0"/>
                <a:cs typeface="Aharoni" panose="02010803020104030203" pitchFamily="2" charset="-79"/>
              </a:rPr>
              <a:t>This is similar to generalization of actor. The behavior of the ancestor is inherited by the descendant. This is used where there is common behavior between two use cases and also specialized behavior specific to each use case.</a:t>
            </a:r>
          </a:p>
          <a:p>
            <a:pPr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8476356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1B8BB-ABC2-462D-AC35-65519EB8A300}"/>
              </a:ext>
            </a:extLst>
          </p:cNvPr>
          <p:cNvSpPr>
            <a:spLocks noGrp="1"/>
          </p:cNvSpPr>
          <p:nvPr>
            <p:ph type="title"/>
          </p:nvPr>
        </p:nvSpPr>
        <p:spPr>
          <a:xfrm>
            <a:off x="0" y="0"/>
            <a:ext cx="10515600" cy="1045220"/>
          </a:xfrm>
        </p:spPr>
        <p:txBody>
          <a:bodyPr>
            <a:noAutofit/>
          </a:bodyPr>
          <a:lstStyle/>
          <a:p>
            <a:br>
              <a:rPr lang="en-US" sz="28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br>
            <a:r>
              <a:rPr lang="en-US" sz="2800" b="1" dirty="0">
                <a:solidFill>
                  <a:srgbClr val="FF0000"/>
                </a:solidFill>
                <a:effectLst/>
                <a:latin typeface="Aharoni" panose="02010803020104030203" pitchFamily="2" charset="-79"/>
                <a:ea typeface="Calibri" panose="020F0502020204030204" pitchFamily="34" charset="0"/>
                <a:cs typeface="Aharoni" panose="02010803020104030203" pitchFamily="2" charset="-79"/>
              </a:rPr>
              <a:t>Benefits of use cases</a:t>
            </a:r>
            <a:br>
              <a:rPr lang="en-US" sz="2800" dirty="0">
                <a:solidFill>
                  <a:srgbClr val="FF0000"/>
                </a:solidFill>
                <a:effectLst/>
                <a:latin typeface="Aharoni" panose="02010803020104030203" pitchFamily="2" charset="-79"/>
                <a:ea typeface="Calibri" panose="020F0502020204030204" pitchFamily="34" charset="0"/>
                <a:cs typeface="Aharoni" panose="02010803020104030203" pitchFamily="2" charset="-79"/>
              </a:rPr>
            </a:br>
            <a:endParaRPr lang="en-US" sz="2800"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E58C1E61-47AB-4BB6-8EAE-825A77CCF078}"/>
              </a:ext>
            </a:extLst>
          </p:cNvPr>
          <p:cNvSpPr>
            <a:spLocks noGrp="1"/>
          </p:cNvSpPr>
          <p:nvPr>
            <p:ph idx="1"/>
          </p:nvPr>
        </p:nvSpPr>
        <p:spPr>
          <a:xfrm>
            <a:off x="838200" y="895726"/>
            <a:ext cx="10515600" cy="5962273"/>
          </a:xfrm>
        </p:spPr>
        <p:txBody>
          <a:bodyPr>
            <a:normAutofit/>
          </a:bodyPr>
          <a:lstStyle/>
          <a:p>
            <a:pPr marR="0" lvl="0" algn="just">
              <a:lnSpc>
                <a:spcPct val="160000"/>
              </a:lnSpc>
              <a:spcBef>
                <a:spcPts val="0"/>
              </a:spcBef>
              <a:spcAft>
                <a:spcPts val="0"/>
              </a:spcAft>
              <a:buFont typeface="Wingdings" panose="05000000000000000000" pitchFamily="2" charset="2"/>
              <a:buChar char="Ø"/>
            </a:pPr>
            <a:r>
              <a:rPr lang="en-US" sz="2400" dirty="0">
                <a:effectLst/>
                <a:latin typeface="Aharoni" panose="02010803020104030203" pitchFamily="2" charset="-79"/>
                <a:ea typeface="Calibri" panose="020F0502020204030204" pitchFamily="34" charset="0"/>
                <a:cs typeface="Aharoni" panose="02010803020104030203" pitchFamily="2" charset="-79"/>
              </a:rPr>
              <a:t>Use cases are traceable</a:t>
            </a:r>
          </a:p>
          <a:p>
            <a:pPr marR="0" lvl="0" algn="just">
              <a:lnSpc>
                <a:spcPct val="160000"/>
              </a:lnSpc>
              <a:spcBef>
                <a:spcPts val="0"/>
              </a:spcBef>
              <a:spcAft>
                <a:spcPts val="0"/>
              </a:spcAft>
              <a:buFont typeface="Wingdings" panose="05000000000000000000" pitchFamily="2" charset="2"/>
              <a:buChar char="Ø"/>
            </a:pPr>
            <a:r>
              <a:rPr lang="en-US" sz="2400" dirty="0">
                <a:effectLst/>
                <a:latin typeface="Aharoni" panose="02010803020104030203" pitchFamily="2" charset="-79"/>
                <a:ea typeface="Calibri" panose="020F0502020204030204" pitchFamily="34" charset="0"/>
                <a:cs typeface="Aharoni" panose="02010803020104030203" pitchFamily="2" charset="-79"/>
              </a:rPr>
              <a:t>Use cases discourage premature design</a:t>
            </a:r>
          </a:p>
          <a:p>
            <a:pPr marR="0" lvl="0" algn="just">
              <a:lnSpc>
                <a:spcPct val="160000"/>
              </a:lnSpc>
              <a:spcBef>
                <a:spcPts val="0"/>
              </a:spcBef>
              <a:spcAft>
                <a:spcPts val="0"/>
              </a:spcAft>
              <a:buFont typeface="Wingdings" panose="05000000000000000000" pitchFamily="2" charset="2"/>
              <a:buChar char="Ø"/>
            </a:pPr>
            <a:r>
              <a:rPr lang="en-US" sz="2400" dirty="0">
                <a:effectLst/>
                <a:latin typeface="Aharoni" panose="02010803020104030203" pitchFamily="2" charset="-79"/>
                <a:ea typeface="Calibri" panose="020F0502020204030204" pitchFamily="34" charset="0"/>
                <a:cs typeface="Aharoni" panose="02010803020104030203" pitchFamily="2" charset="-79"/>
              </a:rPr>
              <a:t>Use cases can serve as the basis for the estimating, scheduling and validating effort</a:t>
            </a:r>
          </a:p>
          <a:p>
            <a:pPr marR="0" lvl="0" algn="just">
              <a:lnSpc>
                <a:spcPct val="160000"/>
              </a:lnSpc>
              <a:spcBef>
                <a:spcPts val="0"/>
              </a:spcBef>
              <a:spcAft>
                <a:spcPts val="0"/>
              </a:spcAft>
              <a:buFont typeface="Wingdings" panose="05000000000000000000" pitchFamily="2" charset="2"/>
              <a:buChar char="Ø"/>
            </a:pPr>
            <a:r>
              <a:rPr lang="en-US" sz="2400" dirty="0">
                <a:effectLst/>
                <a:latin typeface="Aharoni" panose="02010803020104030203" pitchFamily="2" charset="-79"/>
                <a:ea typeface="Calibri" panose="020F0502020204030204" pitchFamily="34" charset="0"/>
                <a:cs typeface="Aharoni" panose="02010803020104030203" pitchFamily="2" charset="-79"/>
              </a:rPr>
              <a:t>Use case modeling(include the use case specifications) is generally regarded as an excellent technique for capturing the functional requirements of a system</a:t>
            </a:r>
          </a:p>
          <a:p>
            <a:pPr algn="just">
              <a:lnSpc>
                <a:spcPct val="160000"/>
              </a:lnSpc>
            </a:pPr>
            <a:endParaRPr lang="en-US" sz="2400" dirty="0"/>
          </a:p>
        </p:txBody>
      </p:sp>
    </p:spTree>
    <p:extLst>
      <p:ext uri="{BB962C8B-B14F-4D97-AF65-F5344CB8AC3E}">
        <p14:creationId xmlns:p14="http://schemas.microsoft.com/office/powerpoint/2010/main" val="30078320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06555E-B74F-4CDD-8A06-13BD314CD159}"/>
              </a:ext>
            </a:extLst>
          </p:cNvPr>
          <p:cNvSpPr>
            <a:spLocks noGrp="1"/>
          </p:cNvSpPr>
          <p:nvPr>
            <p:ph idx="1"/>
          </p:nvPr>
        </p:nvSpPr>
        <p:spPr>
          <a:xfrm>
            <a:off x="526941" y="185980"/>
            <a:ext cx="11406753" cy="6416298"/>
          </a:xfrm>
        </p:spPr>
        <p:txBody>
          <a:bodyPr>
            <a:normAutofit/>
          </a:bodyPr>
          <a:lstStyle/>
          <a:p>
            <a:pPr marR="0" lvl="0" algn="just">
              <a:lnSpc>
                <a:spcPct val="150000"/>
              </a:lnSpc>
              <a:spcBef>
                <a:spcPts val="0"/>
              </a:spcBef>
              <a:spcAft>
                <a:spcPts val="0"/>
              </a:spcAft>
              <a:buFont typeface="Wingdings" panose="05000000000000000000" pitchFamily="2" charset="2"/>
              <a:buChar char="Ø"/>
            </a:pPr>
            <a:r>
              <a:rPr lang="en-US" sz="2400" dirty="0">
                <a:effectLst/>
                <a:latin typeface="Aharoni" panose="02010803020104030203" pitchFamily="2" charset="-79"/>
                <a:ea typeface="Calibri" panose="020F0502020204030204" pitchFamily="34" charset="0"/>
                <a:cs typeface="Aharoni" panose="02010803020104030203" pitchFamily="2" charset="-79"/>
              </a:rPr>
              <a:t>Use cases are useful for scoping. Use cases make it easy to take a staged delivery approach to projects; they can be relatively easily added and removed from a software project as priorities change</a:t>
            </a:r>
          </a:p>
          <a:p>
            <a:pPr marR="0" lvl="0" algn="just">
              <a:lnSpc>
                <a:spcPct val="150000"/>
              </a:lnSpc>
              <a:spcBef>
                <a:spcPts val="0"/>
              </a:spcBef>
              <a:spcAft>
                <a:spcPts val="0"/>
              </a:spcAft>
              <a:buFont typeface="Wingdings" panose="05000000000000000000" pitchFamily="2" charset="2"/>
              <a:buChar char="Ø"/>
            </a:pPr>
            <a:r>
              <a:rPr lang="en-US" sz="2400" dirty="0">
                <a:effectLst/>
                <a:latin typeface="Aharoni" panose="02010803020104030203" pitchFamily="2" charset="-79"/>
                <a:ea typeface="Calibri" panose="020F0502020204030204" pitchFamily="34" charset="0"/>
                <a:cs typeface="Aharoni" panose="02010803020104030203" pitchFamily="2" charset="-79"/>
              </a:rPr>
              <a:t>Use cases have proved to be easily understandable by business users and so have proven an excellent bridge between software developers and end users</a:t>
            </a:r>
          </a:p>
          <a:p>
            <a:pPr marR="0" lvl="0" algn="just">
              <a:lnSpc>
                <a:spcPct val="150000"/>
              </a:lnSpc>
              <a:spcBef>
                <a:spcPts val="0"/>
              </a:spcBef>
              <a:spcAft>
                <a:spcPts val="0"/>
              </a:spcAft>
              <a:buFont typeface="Wingdings" panose="05000000000000000000" pitchFamily="2" charset="2"/>
              <a:buChar char="Ø"/>
            </a:pPr>
            <a:r>
              <a:rPr lang="en-US" sz="2400" dirty="0">
                <a:effectLst/>
                <a:latin typeface="Aharoni" panose="02010803020104030203" pitchFamily="2" charset="-79"/>
                <a:ea typeface="Calibri" panose="020F0502020204030204" pitchFamily="34" charset="0"/>
                <a:cs typeface="Aharoni" panose="02010803020104030203" pitchFamily="2" charset="-79"/>
              </a:rPr>
              <a:t>Use case specifications don’t use a specific language. They can be written in a variety of styles to suit the particular needs of the project</a:t>
            </a:r>
          </a:p>
          <a:p>
            <a:pPr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7005038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CC9A7-046F-4BCF-B09B-1193594808FE}"/>
              </a:ext>
            </a:extLst>
          </p:cNvPr>
          <p:cNvSpPr>
            <a:spLocks noGrp="1"/>
          </p:cNvSpPr>
          <p:nvPr>
            <p:ph type="title"/>
          </p:nvPr>
        </p:nvSpPr>
        <p:spPr>
          <a:xfrm>
            <a:off x="152400" y="36512"/>
            <a:ext cx="10515600" cy="644525"/>
          </a:xfrm>
        </p:spPr>
        <p:txBody>
          <a:bodyPr>
            <a:normAutofit fontScale="90000"/>
          </a:bodyPr>
          <a:lstStyle/>
          <a:p>
            <a:r>
              <a:rPr lang="en-US" dirty="0">
                <a:solidFill>
                  <a:srgbClr val="FF0000"/>
                </a:solidFill>
                <a:latin typeface="Aharoni" panose="02010803020104030203" pitchFamily="2" charset="-79"/>
                <a:cs typeface="Aharoni" panose="02010803020104030203" pitchFamily="2" charset="-79"/>
              </a:rPr>
              <a:t>Cont. </a:t>
            </a:r>
          </a:p>
        </p:txBody>
      </p:sp>
      <p:sp>
        <p:nvSpPr>
          <p:cNvPr id="3" name="Content Placeholder 2">
            <a:extLst>
              <a:ext uri="{FF2B5EF4-FFF2-40B4-BE49-F238E27FC236}">
                <a16:creationId xmlns:a16="http://schemas.microsoft.com/office/drawing/2014/main" id="{D06DF5FC-ABDD-4AE4-B224-B6F70BF440EF}"/>
              </a:ext>
            </a:extLst>
          </p:cNvPr>
          <p:cNvSpPr>
            <a:spLocks noGrp="1"/>
          </p:cNvSpPr>
          <p:nvPr>
            <p:ph idx="1"/>
          </p:nvPr>
        </p:nvSpPr>
        <p:spPr>
          <a:xfrm>
            <a:off x="1228724" y="819150"/>
            <a:ext cx="10515600" cy="5705475"/>
          </a:xfrm>
        </p:spPr>
        <p:txBody>
          <a:bodyPr>
            <a:normAutofit/>
          </a:bodyPr>
          <a:lstStyle/>
          <a:p>
            <a:pPr algn="just">
              <a:lnSpc>
                <a:spcPct val="150000"/>
              </a:lnSpc>
            </a:pPr>
            <a:r>
              <a:rPr lang="en-US" sz="2400" dirty="0">
                <a:effectLst/>
                <a:latin typeface="Aharoni" panose="02010803020104030203" pitchFamily="2" charset="-79"/>
                <a:ea typeface="Calibri" panose="020F0502020204030204" pitchFamily="34" charset="0"/>
                <a:cs typeface="Aharoni" panose="02010803020104030203" pitchFamily="2" charset="-79"/>
              </a:rPr>
              <a:t>Use cases are reusable within a project. The use case can evolve at each iteration from a method of capturing requirements, to development guideline to programmers, to a test case and finally into user documentation</a:t>
            </a:r>
          </a:p>
          <a:p>
            <a:pPr marR="0" lvl="0" algn="just">
              <a:lnSpc>
                <a:spcPct val="150000"/>
              </a:lnSpc>
              <a:spcBef>
                <a:spcPts val="0"/>
              </a:spcBef>
              <a:spcAft>
                <a:spcPts val="0"/>
              </a:spcAft>
              <a:buFont typeface="Wingdings" panose="05000000000000000000" pitchFamily="2" charset="2"/>
              <a:buChar char="Ø"/>
            </a:pPr>
            <a:r>
              <a:rPr lang="en-US" sz="2400" dirty="0">
                <a:effectLst/>
                <a:latin typeface="Aharoni" panose="02010803020104030203" pitchFamily="2" charset="-79"/>
                <a:ea typeface="Calibri" panose="020F0502020204030204" pitchFamily="34" charset="0"/>
                <a:cs typeface="Aharoni" panose="02010803020104030203" pitchFamily="2" charset="-79"/>
              </a:rPr>
              <a:t>Use cases are concerned with the interactions between the user and the system. They make it possible for the user interface designers to become involved.</a:t>
            </a:r>
          </a:p>
          <a:p>
            <a:pPr marR="0" lvl="0" algn="just">
              <a:lnSpc>
                <a:spcPct val="150000"/>
              </a:lnSpc>
              <a:spcBef>
                <a:spcPts val="0"/>
              </a:spcBef>
              <a:spcAft>
                <a:spcPts val="800"/>
              </a:spcAft>
              <a:buFont typeface="Wingdings" panose="05000000000000000000" pitchFamily="2" charset="2"/>
              <a:buChar char="Ø"/>
            </a:pPr>
            <a:r>
              <a:rPr lang="en-US" sz="2400" dirty="0">
                <a:effectLst/>
                <a:latin typeface="Aharoni" panose="02010803020104030203" pitchFamily="2" charset="-79"/>
                <a:ea typeface="Calibri" panose="020F0502020204030204" pitchFamily="34" charset="0"/>
                <a:cs typeface="Aharoni" panose="02010803020104030203" pitchFamily="2" charset="-79"/>
              </a:rPr>
              <a:t>Use cases allow us to tell stories. It is very easy to describe a use case in a concrete way by turning it into a story or a scenario</a:t>
            </a:r>
          </a:p>
          <a:p>
            <a:pPr algn="just">
              <a:lnSpc>
                <a:spcPct val="150000"/>
              </a:lnSpc>
            </a:pP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algn="just">
              <a:lnSpc>
                <a:spcPct val="150000"/>
              </a:lnSpc>
            </a:pPr>
            <a:endParaRPr lang="en-US" sz="2400" dirty="0"/>
          </a:p>
        </p:txBody>
      </p:sp>
    </p:spTree>
    <p:extLst>
      <p:ext uri="{BB962C8B-B14F-4D97-AF65-F5344CB8AC3E}">
        <p14:creationId xmlns:p14="http://schemas.microsoft.com/office/powerpoint/2010/main" val="10072445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C3E48-3962-4CD0-87CE-E55B2FA8EF18}"/>
              </a:ext>
            </a:extLst>
          </p:cNvPr>
          <p:cNvSpPr>
            <a:spLocks noGrp="1"/>
          </p:cNvSpPr>
          <p:nvPr>
            <p:ph type="title"/>
          </p:nvPr>
        </p:nvSpPr>
        <p:spPr>
          <a:xfrm>
            <a:off x="264762" y="194645"/>
            <a:ext cx="10515600" cy="688760"/>
          </a:xfrm>
        </p:spPr>
        <p:txBody>
          <a:bodyPr>
            <a:normAutofit/>
          </a:bodyPr>
          <a:lstStyle/>
          <a:p>
            <a:r>
              <a:rPr lang="en-US" sz="2800" dirty="0">
                <a:solidFill>
                  <a:srgbClr val="FF0000"/>
                </a:solidFill>
                <a:latin typeface="Aharoni" panose="02010803020104030203" pitchFamily="2" charset="-79"/>
                <a:cs typeface="Aharoni" panose="02010803020104030203" pitchFamily="2" charset="-79"/>
              </a:rPr>
              <a:t>REFERENCES </a:t>
            </a:r>
          </a:p>
        </p:txBody>
      </p:sp>
      <p:sp>
        <p:nvSpPr>
          <p:cNvPr id="3" name="Content Placeholder 2">
            <a:extLst>
              <a:ext uri="{FF2B5EF4-FFF2-40B4-BE49-F238E27FC236}">
                <a16:creationId xmlns:a16="http://schemas.microsoft.com/office/drawing/2014/main" id="{808C4A9B-2C7E-4FC0-AC67-238551B80044}"/>
              </a:ext>
            </a:extLst>
          </p:cNvPr>
          <p:cNvSpPr>
            <a:spLocks noGrp="1"/>
          </p:cNvSpPr>
          <p:nvPr>
            <p:ph idx="1"/>
          </p:nvPr>
        </p:nvSpPr>
        <p:spPr>
          <a:xfrm>
            <a:off x="1224366" y="926724"/>
            <a:ext cx="10749367" cy="5396583"/>
          </a:xfrm>
        </p:spPr>
        <p:txBody>
          <a:bodyPr/>
          <a:lstStyle/>
          <a:p>
            <a:r>
              <a:rPr lang="en-US" sz="2400" dirty="0">
                <a:latin typeface="Aharoni" panose="02010803020104030203" pitchFamily="2" charset="-79"/>
                <a:cs typeface="Aharoni" panose="02010803020104030203" pitchFamily="2" charset="-79"/>
                <a:hlinkClick r:id="rId2">
                  <a:extLst>
                    <a:ext uri="{A12FA001-AC4F-418D-AE19-62706E023703}">
                      <ahyp:hlinkClr xmlns:ahyp="http://schemas.microsoft.com/office/drawing/2018/hyperlinkcolor" val="tx"/>
                    </a:ext>
                  </a:extLst>
                </a:hlinkClick>
              </a:rPr>
              <a:t>https://www.lucidchart.com/pages/uml-use-case-diagram</a:t>
            </a:r>
            <a:endParaRPr lang="en-US" sz="2400" dirty="0">
              <a:latin typeface="Aharoni" panose="02010803020104030203" pitchFamily="2" charset="-79"/>
              <a:cs typeface="Aharoni" panose="02010803020104030203" pitchFamily="2" charset="-79"/>
            </a:endParaRPr>
          </a:p>
          <a:p>
            <a:r>
              <a:rPr lang="en-US" sz="2400" dirty="0">
                <a:latin typeface="Aharoni" panose="02010803020104030203" pitchFamily="2" charset="-79"/>
                <a:cs typeface="Aharoni" panose="02010803020104030203" pitchFamily="2" charset="-79"/>
                <a:hlinkClick r:id="rId3">
                  <a:extLst>
                    <a:ext uri="{A12FA001-AC4F-418D-AE19-62706E023703}">
                      <ahyp:hlinkClr xmlns:ahyp="http://schemas.microsoft.com/office/drawing/2018/hyperlinkcolor" val="tx"/>
                    </a:ext>
                  </a:extLst>
                </a:hlinkClick>
              </a:rPr>
              <a:t>https://www.tutorialspoint.com/uml/uml_use_case_diagram.htm</a:t>
            </a:r>
            <a:endParaRPr lang="en-US" sz="2400" dirty="0">
              <a:latin typeface="Aharoni" panose="02010803020104030203" pitchFamily="2" charset="-79"/>
              <a:cs typeface="Aharoni" panose="02010803020104030203" pitchFamily="2" charset="-79"/>
            </a:endParaRPr>
          </a:p>
          <a:p>
            <a:r>
              <a:rPr lang="en-US" sz="2400" b="0" i="0" dirty="0">
                <a:effectLst/>
                <a:latin typeface="Aharoni" panose="02010803020104030203" pitchFamily="2" charset="-79"/>
                <a:cs typeface="Aharoni" panose="02010803020104030203" pitchFamily="2" charset="-79"/>
              </a:rPr>
              <a:t>David C. Hay </a:t>
            </a:r>
            <a:r>
              <a:rPr lang="en-US" sz="2400" b="0" i="0" strike="noStrike" dirty="0">
                <a:effectLst/>
                <a:latin typeface="Aharoni" panose="02010803020104030203" pitchFamily="2" charset="-79"/>
                <a:cs typeface="Aharoni" panose="02010803020104030203" pitchFamily="2" charset="-79"/>
              </a:rPr>
              <a:t>(2011) </a:t>
            </a:r>
            <a:r>
              <a:rPr lang="en-US" sz="2400" b="1" i="0" dirty="0">
                <a:effectLst/>
                <a:latin typeface="Aharoni" panose="02010803020104030203" pitchFamily="2" charset="-79"/>
                <a:cs typeface="Aharoni" panose="02010803020104030203" pitchFamily="2" charset="-79"/>
              </a:rPr>
              <a:t>UML and Data Modeling: A Reconciliation First Edition</a:t>
            </a:r>
          </a:p>
          <a:p>
            <a:r>
              <a:rPr lang="en-US" sz="2400" b="0" i="0" strike="noStrike" dirty="0">
                <a:effectLst/>
                <a:latin typeface="Aharoni" panose="02010803020104030203" pitchFamily="2" charset="-79"/>
                <a:cs typeface="Aharoni" panose="02010803020104030203" pitchFamily="2" charset="-79"/>
                <a:hlinkClick r:id="rId4">
                  <a:extLst>
                    <a:ext uri="{A12FA001-AC4F-418D-AE19-62706E023703}">
                      <ahyp:hlinkClr xmlns:ahyp="http://schemas.microsoft.com/office/drawing/2018/hyperlinkcolor" val="tx"/>
                    </a:ext>
                  </a:extLst>
                </a:hlinkClick>
              </a:rPr>
              <a:t>Kurt Bittner</a:t>
            </a:r>
            <a:r>
              <a:rPr lang="en-US" sz="2400" b="1" strike="noStrike" dirty="0">
                <a:latin typeface="Aharoni" panose="02010803020104030203" pitchFamily="2" charset="-79"/>
                <a:cs typeface="Aharoni" panose="02010803020104030203" pitchFamily="2" charset="-79"/>
              </a:rPr>
              <a:t> (2002) use case modeling </a:t>
            </a:r>
          </a:p>
          <a:p>
            <a:endParaRPr lang="en-US" sz="2400" b="1" i="0" dirty="0">
              <a:effectLst/>
              <a:latin typeface="Aharoni" panose="02010803020104030203" pitchFamily="2" charset="-79"/>
              <a:cs typeface="Aharoni" panose="02010803020104030203" pitchFamily="2" charset="-79"/>
            </a:endParaRPr>
          </a:p>
          <a:p>
            <a:endParaRPr lang="en-US" dirty="0"/>
          </a:p>
        </p:txBody>
      </p:sp>
    </p:spTree>
    <p:extLst>
      <p:ext uri="{BB962C8B-B14F-4D97-AF65-F5344CB8AC3E}">
        <p14:creationId xmlns:p14="http://schemas.microsoft.com/office/powerpoint/2010/main" val="37690241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196</TotalTime>
  <Words>2139</Words>
  <Application>Microsoft Office PowerPoint</Application>
  <PresentationFormat>Widescreen</PresentationFormat>
  <Paragraphs>132</Paragraphs>
  <Slides>34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34</vt:i4>
      </vt:variant>
    </vt:vector>
  </HeadingPairs>
  <TitlesOfParts>
    <vt:vector size="43" baseType="lpstr">
      <vt:lpstr>Aharoni</vt:lpstr>
      <vt:lpstr>Arial</vt:lpstr>
      <vt:lpstr>Calibri</vt:lpstr>
      <vt:lpstr>Calibri Light</vt:lpstr>
      <vt:lpstr>Courier New</vt:lpstr>
      <vt:lpstr>Graphik</vt:lpstr>
      <vt:lpstr>Symbol</vt:lpstr>
      <vt:lpstr>Wingdings</vt:lpstr>
      <vt:lpstr>Office Theme</vt:lpstr>
      <vt:lpstr>  SYSTEMS DEVELOPMENT PROJECT  Chapter 5 Use Case and the Behavior Model    Lecturer:  Dr. Joshua Okemwa. Ph.D.  </vt:lpstr>
      <vt:lpstr>THE SCOPE OF THE STUDY </vt:lpstr>
      <vt:lpstr>Use Case Model</vt:lpstr>
      <vt:lpstr>Use case description</vt:lpstr>
      <vt:lpstr>When to apply use case diagrams</vt:lpstr>
      <vt:lpstr>Cont. </vt:lpstr>
      <vt:lpstr> The purposes of use case diagrams </vt:lpstr>
      <vt:lpstr>Use case diagram components</vt:lpstr>
      <vt:lpstr>Steps to draw a use case diagram</vt:lpstr>
      <vt:lpstr> Use case diagram </vt:lpstr>
      <vt:lpstr>Diagram </vt:lpstr>
      <vt:lpstr>use cases of a pager system </vt:lpstr>
      <vt:lpstr>Cont. </vt:lpstr>
      <vt:lpstr>Diagram </vt:lpstr>
      <vt:lpstr>Use Case Description</vt:lpstr>
      <vt:lpstr>Cont. </vt:lpstr>
      <vt:lpstr> Main success scenario </vt:lpstr>
      <vt:lpstr>The steps should be labelled example:</vt:lpstr>
      <vt:lpstr> Preconditions </vt:lpstr>
      <vt:lpstr>Postcondition </vt:lpstr>
      <vt:lpstr>Alternate paths</vt:lpstr>
      <vt:lpstr>Exception paths.</vt:lpstr>
      <vt:lpstr> Use case Relationships </vt:lpstr>
      <vt:lpstr>There can be five relationship types</vt:lpstr>
      <vt:lpstr> Association between an actor and use case </vt:lpstr>
      <vt:lpstr>  Generalization of an actor </vt:lpstr>
      <vt:lpstr>  Extend Relationship Between Two Use Cases </vt:lpstr>
      <vt:lpstr>PowerPoint Presentation</vt:lpstr>
      <vt:lpstr>Include relationship between two use cases </vt:lpstr>
      <vt:lpstr> Generalization of use case </vt:lpstr>
      <vt:lpstr> Benefits of use cases </vt:lpstr>
      <vt:lpstr>PowerPoint Presentation</vt:lpstr>
      <vt:lpstr>Cont.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okemwa</dc:creator>
  <cp:lastModifiedBy>okemwa</cp:lastModifiedBy>
  <cp:revision>10</cp:revision>
  <dcterms:created xsi:type="dcterms:W3CDTF">2021-10-24T04:37:01Z</dcterms:created>
  <dcterms:modified xsi:type="dcterms:W3CDTF">2021-10-29T14:45:26Z</dcterms:modified>
</cp:coreProperties>
</file>