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4" r:id="rId3"/>
    <p:sldId id="258" r:id="rId4"/>
    <p:sldId id="259" r:id="rId5"/>
    <p:sldId id="295" r:id="rId6"/>
    <p:sldId id="323" r:id="rId7"/>
    <p:sldId id="324" r:id="rId8"/>
    <p:sldId id="325" r:id="rId9"/>
    <p:sldId id="297" r:id="rId10"/>
    <p:sldId id="298" r:id="rId11"/>
    <p:sldId id="299" r:id="rId12"/>
    <p:sldId id="300" r:id="rId13"/>
    <p:sldId id="301" r:id="rId14"/>
    <p:sldId id="302" r:id="rId15"/>
    <p:sldId id="303" r:id="rId16"/>
    <p:sldId id="304" r:id="rId17"/>
    <p:sldId id="305" r:id="rId18"/>
    <p:sldId id="306" r:id="rId19"/>
    <p:sldId id="307" r:id="rId20"/>
    <p:sldId id="308" r:id="rId21"/>
    <p:sldId id="309" r:id="rId22"/>
    <p:sldId id="310" r:id="rId23"/>
    <p:sldId id="311" r:id="rId24"/>
    <p:sldId id="312" r:id="rId25"/>
    <p:sldId id="326" r:id="rId26"/>
    <p:sldId id="320" r:id="rId27"/>
    <p:sldId id="313" r:id="rId28"/>
    <p:sldId id="327" r:id="rId29"/>
    <p:sldId id="328" r:id="rId30"/>
    <p:sldId id="315" r:id="rId31"/>
    <p:sldId id="316" r:id="rId32"/>
    <p:sldId id="317" r:id="rId33"/>
    <p:sldId id="318" r:id="rId34"/>
    <p:sldId id="32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F0AC6-E044-43B0-8FA3-9D9B05A345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235A36A-9984-42BF-8416-66BA89B940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3ABA0D7-C7D6-41D6-A619-6D648E7F1041}"/>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9937C7BD-05E1-4490-88C2-3B8C39CB8B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B59015-4809-4F63-8F31-C153117D6D3A}"/>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3900849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E73EF-2646-4452-8AA9-8E386B4C41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9D4D59-0439-4F3F-A633-DD7FF5D39D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9C9DD1-3026-4DC0-BDFF-FE1993EFE853}"/>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3DCAE906-56C6-4644-961D-8C5EE3E009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6EDC6B-75DB-42AE-BDB9-53F22FEF525B}"/>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619315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41825-DCC3-4226-AF4B-03767AF01A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4A28750-0CB9-4D5F-A39E-B92C7BFFB4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1D195E-683E-4975-BFC8-5ED3E1259EB3}"/>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9A219E79-9CB2-4186-B115-934657756A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8C47BE-D058-428F-8DA6-A219F6E7FB4B}"/>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3930309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2C87E-EB82-4F17-85B8-60AED734A69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AF4EBD3-C92B-412C-AD5B-D32CE5A0D4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7AB91C-175D-4737-8D42-D00A54F9E7F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23568F-FB87-481E-8AF8-EF82FD81337F}"/>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6" name="Footer Placeholder 5">
            <a:extLst>
              <a:ext uri="{FF2B5EF4-FFF2-40B4-BE49-F238E27FC236}">
                <a16:creationId xmlns:a16="http://schemas.microsoft.com/office/drawing/2014/main" id="{0EEB8055-EAA0-4958-8DFB-FB1410BA5A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09213A-783C-4B6A-808D-5970906CB7B6}"/>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3006474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BEF27-20C3-44F9-85C8-61D4641D04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6D5A85F-D2CA-4730-94F3-2B8FB6492E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1992A6-9F49-4C18-968F-87DFBA7629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344DDB7-D4D7-42F3-B64B-CC76B51CB1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7E43F4C-288A-4590-926B-002D47D0535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C79585F-3F9C-494A-AFF3-9A895AECBCC4}"/>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8" name="Footer Placeholder 7">
            <a:extLst>
              <a:ext uri="{FF2B5EF4-FFF2-40B4-BE49-F238E27FC236}">
                <a16:creationId xmlns:a16="http://schemas.microsoft.com/office/drawing/2014/main" id="{075B0B4A-6CA6-4311-A83A-453EBCA2ED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DBAF97-E869-4AB2-84DB-5805F9F908D7}"/>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2902119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DA10B-7821-4FA4-9840-0F1FFC120B3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C463241-CE92-4DCC-823F-DE39F6FC1C42}"/>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4" name="Footer Placeholder 3">
            <a:extLst>
              <a:ext uri="{FF2B5EF4-FFF2-40B4-BE49-F238E27FC236}">
                <a16:creationId xmlns:a16="http://schemas.microsoft.com/office/drawing/2014/main" id="{6D395FE8-BA68-4C3E-A332-65328E45433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10C22A0-CE74-4322-8076-FB88A28B2BAD}"/>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4040568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10B54C-D470-4B94-ABB8-939141E32D83}"/>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3" name="Footer Placeholder 2">
            <a:extLst>
              <a:ext uri="{FF2B5EF4-FFF2-40B4-BE49-F238E27FC236}">
                <a16:creationId xmlns:a16="http://schemas.microsoft.com/office/drawing/2014/main" id="{589E5F47-A096-4ACA-A4C6-75DF14B023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BF75BA7-A5C7-43BB-875B-D46C9841AA51}"/>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3564631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7AAD-906A-42BB-BB01-34707A9B87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7D4F518-3FC6-43A3-A959-3AAD16E841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B5307B6-DB06-4C6A-A2DB-7179CF3C72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532D2B-B2A8-4F19-90D8-96EA8248BF2D}"/>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6" name="Footer Placeholder 5">
            <a:extLst>
              <a:ext uri="{FF2B5EF4-FFF2-40B4-BE49-F238E27FC236}">
                <a16:creationId xmlns:a16="http://schemas.microsoft.com/office/drawing/2014/main" id="{3794D0B0-4842-49C6-94B4-F04329D347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EB82FD-394A-4865-8138-E3D01937747B}"/>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1503583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7CF07-8E2B-4DE3-B883-70605C2A39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D5E0613-DE56-484D-A66A-F9437DE77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2A7D99C-B4C7-4988-8C0D-0AE82DF05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62A1A3-7D85-4988-81F9-A9807A61DFF7}"/>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6" name="Footer Placeholder 5">
            <a:extLst>
              <a:ext uri="{FF2B5EF4-FFF2-40B4-BE49-F238E27FC236}">
                <a16:creationId xmlns:a16="http://schemas.microsoft.com/office/drawing/2014/main" id="{A7503E71-4B08-4FDF-9DD7-F6BDE18FAE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EFBEF6-C805-481E-BE96-94B280940BD3}"/>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3090671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B688D-C913-4788-86C8-94627BC568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67D29C-9117-42DC-AC32-FF49DC52CD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12D793-FCDF-49B7-8F8A-62E94433C6A1}"/>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AF7AC89D-F49D-4F8E-A067-1CF799D2DD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DDD71-B955-4857-B316-BE2C759272A6}"/>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2789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FBE5F9-1A33-4955-A72E-A7013452BDB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CF7398-0E9A-4259-B3E8-3A204F134C4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F616C6-E7BF-4ED1-AB71-B2D145C091D1}"/>
              </a:ext>
            </a:extLst>
          </p:cNvPr>
          <p:cNvSpPr>
            <a:spLocks noGrp="1"/>
          </p:cNvSpPr>
          <p:nvPr>
            <p:ph type="dt" sz="half" idx="10"/>
          </p:nvPr>
        </p:nvSpPr>
        <p:spPr/>
        <p:txBody>
          <a:body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ED87A8C3-5D2A-46E1-959A-4264FA1CBC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E18E9A-EA94-484D-B88E-EB390DE6526B}"/>
              </a:ext>
            </a:extLst>
          </p:cNvPr>
          <p:cNvSpPr>
            <a:spLocks noGrp="1"/>
          </p:cNvSpPr>
          <p:nvPr>
            <p:ph type="sldNum" sz="quarter" idx="12"/>
          </p:nvPr>
        </p:nvSpPr>
        <p:spPr/>
        <p:txBody>
          <a:bodyPr/>
          <a:lstStyle/>
          <a:p>
            <a:fld id="{BF8B3F4B-D040-4408-BEC0-E8B3B5671083}" type="slidenum">
              <a:rPr lang="en-US" smtClean="0"/>
              <a:t>‹#›</a:t>
            </a:fld>
            <a:endParaRPr lang="en-US"/>
          </a:p>
        </p:txBody>
      </p:sp>
    </p:spTree>
    <p:extLst>
      <p:ext uri="{BB962C8B-B14F-4D97-AF65-F5344CB8AC3E}">
        <p14:creationId xmlns:p14="http://schemas.microsoft.com/office/powerpoint/2010/main" val="2642837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579970-61AF-4D71-98D8-6A4143096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3E60D6C-FA1A-48E3-A3BC-F65A07822C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87ACB8-7A9D-40F9-BFF3-3526B31C0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B857B0-ED8C-4743-9EBA-E661A5F6D60D}" type="datetimeFigureOut">
              <a:rPr lang="en-US" smtClean="0"/>
              <a:t>11/4/2021</a:t>
            </a:fld>
            <a:endParaRPr lang="en-US"/>
          </a:p>
        </p:txBody>
      </p:sp>
      <p:sp>
        <p:nvSpPr>
          <p:cNvPr id="5" name="Footer Placeholder 4">
            <a:extLst>
              <a:ext uri="{FF2B5EF4-FFF2-40B4-BE49-F238E27FC236}">
                <a16:creationId xmlns:a16="http://schemas.microsoft.com/office/drawing/2014/main" id="{39B2F05B-D2F2-42EA-8EAF-49D3906FD3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D29668-FB0E-4EE9-B667-68F0E7A169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B3F4B-D040-4408-BEC0-E8B3B5671083}" type="slidenum">
              <a:rPr lang="en-US" smtClean="0"/>
              <a:t>‹#›</a:t>
            </a:fld>
            <a:endParaRPr lang="en-US"/>
          </a:p>
        </p:txBody>
      </p:sp>
    </p:spTree>
    <p:extLst>
      <p:ext uri="{BB962C8B-B14F-4D97-AF65-F5344CB8AC3E}">
        <p14:creationId xmlns:p14="http://schemas.microsoft.com/office/powerpoint/2010/main" val="2633381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amazon.com/Grady-Booch/e/B000AP85A2?ref=sr_ntt_srch_lnk_2&amp;qid=1635779744&amp;sr=1-2" TargetMode="External"/><Relationship Id="rId2" Type="http://schemas.openxmlformats.org/officeDocument/2006/relationships/hyperlink" Target="https://www.amazon.com/Unified-Modeling-Language-Addison-Wesley-Technology/dp/013485215X/ref=sr_1_2?dchild=1&amp;qid=1635779744&amp;refinements=p_27%3AGrady+Booch&amp;s=books&amp;sr=1-2&amp;text=Grady+Booch" TargetMode="External"/><Relationship Id="rId1" Type="http://schemas.openxmlformats.org/officeDocument/2006/relationships/slideLayout" Target="../slideLayouts/slideLayout2.xml"/><Relationship Id="rId6" Type="http://schemas.openxmlformats.org/officeDocument/2006/relationships/hyperlink" Target="https://www.lucidchart.com/pages/uml-activity-diagram" TargetMode="External"/><Relationship Id="rId5" Type="http://schemas.openxmlformats.org/officeDocument/2006/relationships/hyperlink" Target="https://cs.ccsu.edu/~stan/classes/CS410/Notes16/05-SystemModeling.html" TargetMode="External"/><Relationship Id="rId4" Type="http://schemas.openxmlformats.org/officeDocument/2006/relationships/hyperlink" Target="https://www.amazon.com/Object-Oriented-Analysis-Design-Applications-3rd-ebook/dp/B00MBQAIXK/ref=sr_1_6?dchild=1&amp;qid=1635779605&amp;refinements=p_27%3AGrady+Booch&amp;s=books&amp;sr=1-6&amp;text=Grady+Boo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6</a:t>
            </a:r>
            <a:br>
              <a:rPr lang="en-US" sz="4800" b="1" dirty="0">
                <a:solidFill>
                  <a:srgbClr val="000000"/>
                </a:solidFill>
              </a:rPr>
            </a:b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Analysis Phase</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27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PART 1</a:t>
            </a: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4800" b="1" dirty="0">
                <a:solidFill>
                  <a:srgbClr val="000000"/>
                </a:solidFill>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2062163" y="491331"/>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2509837" y="1714500"/>
            <a:ext cx="5853113" cy="4276725"/>
          </a:xfrm>
        </p:spPr>
        <p:txBody>
          <a:bodyPr>
            <a:normAutofit/>
          </a:bodyPr>
          <a:lstStyle/>
          <a:p>
            <a:pPr marL="0" indent="0">
              <a:buNone/>
            </a:pPr>
            <a:endPar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ctr">
              <a:buNone/>
            </a:pPr>
            <a:r>
              <a:rPr lang="en-US" sz="18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ANALYSIS PHASE</a:t>
            </a:r>
            <a:endParaRPr lang="en-US" sz="1800" b="1" dirty="0">
              <a:effectLst/>
              <a:latin typeface="Aharoni" panose="02010803020104030203" pitchFamily="2" charset="-79"/>
              <a:ea typeface="Calibri" panose="020F0502020204030204" pitchFamily="34" charset="0"/>
              <a:cs typeface="Aharoni" panose="02010803020104030203" pitchFamily="2" charset="-79"/>
            </a:endParaRPr>
          </a:p>
          <a:p>
            <a:pPr marL="0" indent="0" algn="ctr">
              <a:buNone/>
            </a:pPr>
            <a:endParaRPr lang="en-US" sz="1800" dirty="0">
              <a:effectLst/>
              <a:latin typeface="Aharoni" panose="02010803020104030203" pitchFamily="2" charset="-79"/>
              <a:ea typeface="Arial MT"/>
              <a:cs typeface="Aharoni" panose="02010803020104030203" pitchFamily="2" charset="-79"/>
            </a:endParaRPr>
          </a:p>
          <a:p>
            <a:pPr marL="0" indent="0" algn="ctr">
              <a:buNone/>
            </a:pPr>
            <a:r>
              <a:rPr lang="en-US" sz="1800" dirty="0">
                <a:effectLst/>
                <a:latin typeface="Aharoni" panose="02010803020104030203" pitchFamily="2" charset="-79"/>
                <a:ea typeface="Arial MT"/>
                <a:cs typeface="Aharoni" panose="02010803020104030203" pitchFamily="2" charset="-79"/>
              </a:rPr>
              <a:t>Modeling Process</a:t>
            </a:r>
          </a:p>
          <a:p>
            <a:pPr marL="0" indent="0" algn="ctr">
              <a:buNone/>
            </a:pPr>
            <a:r>
              <a:rPr lang="en-US" sz="1800" b="1" dirty="0">
                <a:latin typeface="Aharoni" panose="02010803020104030203" pitchFamily="2" charset="-79"/>
                <a:ea typeface="Calibri" panose="020F0502020204030204" pitchFamily="34" charset="0"/>
                <a:cs typeface="Aharoni" panose="02010803020104030203" pitchFamily="2" charset="-79"/>
              </a:rPr>
              <a:t>A</a:t>
            </a:r>
            <a:r>
              <a:rPr lang="en-US" sz="1800" b="1" dirty="0">
                <a:effectLst/>
                <a:latin typeface="Aharoni" panose="02010803020104030203" pitchFamily="2" charset="-79"/>
                <a:ea typeface="Calibri" panose="020F0502020204030204" pitchFamily="34" charset="0"/>
                <a:cs typeface="Aharoni" panose="02010803020104030203" pitchFamily="2" charset="-79"/>
              </a:rPr>
              <a:t>ctivity diagrams</a:t>
            </a:r>
            <a:endParaRPr lang="en-US" sz="1800" dirty="0">
              <a:effectLst/>
              <a:latin typeface="Aharoni" panose="02010803020104030203" pitchFamily="2" charset="-79"/>
              <a:ea typeface="Arial MT"/>
              <a:cs typeface="Aharoni" panose="02010803020104030203" pitchFamily="2" charset="-79"/>
            </a:endParaRPr>
          </a:p>
          <a:p>
            <a:pPr marL="0" indent="0">
              <a:buNone/>
            </a:pPr>
            <a:endParaRPr lang="en-US" dirty="0">
              <a:latin typeface="Aharoni" panose="02010803020104030203" pitchFamily="2" charset="-79"/>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E20EE-C23A-46E7-8256-2B95C4581A8A}"/>
              </a:ext>
            </a:extLst>
          </p:cNvPr>
          <p:cNvSpPr>
            <a:spLocks noGrp="1"/>
          </p:cNvSpPr>
          <p:nvPr>
            <p:ph type="title"/>
          </p:nvPr>
        </p:nvSpPr>
        <p:spPr>
          <a:xfrm>
            <a:off x="0" y="346075"/>
            <a:ext cx="10515600" cy="606425"/>
          </a:xfrm>
        </p:spPr>
        <p:txBody>
          <a:bodyPr>
            <a:normAutofit fontScale="90000"/>
          </a:bodyPr>
          <a:lstStyle/>
          <a:p>
            <a:r>
              <a:rPr lang="en-US" sz="4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Process modeling</a:t>
            </a:r>
            <a:endParaRPr lang="en-US" dirty="0">
              <a:solidFill>
                <a:srgbClr val="FF0000"/>
              </a:solidFill>
            </a:endParaRPr>
          </a:p>
        </p:txBody>
      </p:sp>
      <p:sp>
        <p:nvSpPr>
          <p:cNvPr id="3" name="Content Placeholder 2">
            <a:extLst>
              <a:ext uri="{FF2B5EF4-FFF2-40B4-BE49-F238E27FC236}">
                <a16:creationId xmlns:a16="http://schemas.microsoft.com/office/drawing/2014/main" id="{B68FE0F3-252E-43C9-BAD2-E422D344652C}"/>
              </a:ext>
            </a:extLst>
          </p:cNvPr>
          <p:cNvSpPr>
            <a:spLocks noGrp="1"/>
          </p:cNvSpPr>
          <p:nvPr>
            <p:ph idx="1"/>
          </p:nvPr>
        </p:nvSpPr>
        <p:spPr>
          <a:xfrm>
            <a:off x="1343025" y="1200150"/>
            <a:ext cx="10515600" cy="4667250"/>
          </a:xfrm>
        </p:spPr>
        <p:txBody>
          <a:bodyPr>
            <a:noAutofit/>
          </a:bodyPr>
          <a:lstStyle/>
          <a:p>
            <a:pPr marL="0" marR="0" algn="just">
              <a:lnSpc>
                <a:spcPct val="150000"/>
              </a:lnSpc>
              <a:spcBef>
                <a:spcPts val="0"/>
              </a:spcBef>
              <a:spcAft>
                <a:spcPts val="8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Process modeling is the graphical representation of business processes or workflows. Like a flow chat, individual steps of the process are drawn out so there is an end-to-end overview of the tasks in the process within the context of the business environment.  </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gn="just">
              <a:lnSpc>
                <a:spcPct val="150000"/>
              </a:lnSpc>
              <a:spcBef>
                <a:spcPts val="0"/>
              </a:spcBef>
              <a:spcAft>
                <a:spcPts val="80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Modeling allows visualization of business processes so organizations can better understand their internal business procedures so that they can be managed and made more efficient. This is usually an agile exercise for continuous improvement.</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sz="2400" dirty="0"/>
          </a:p>
        </p:txBody>
      </p:sp>
    </p:spTree>
    <p:extLst>
      <p:ext uri="{BB962C8B-B14F-4D97-AF65-F5344CB8AC3E}">
        <p14:creationId xmlns:p14="http://schemas.microsoft.com/office/powerpoint/2010/main" val="1438204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B592D-D12D-4D7E-B7A5-EBC6BCF161DB}"/>
              </a:ext>
            </a:extLst>
          </p:cNvPr>
          <p:cNvSpPr>
            <a:spLocks noGrp="1"/>
          </p:cNvSpPr>
          <p:nvPr>
            <p:ph type="title"/>
          </p:nvPr>
        </p:nvSpPr>
        <p:spPr>
          <a:xfrm>
            <a:off x="838200" y="365126"/>
            <a:ext cx="10515600" cy="82550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80E611D2-BD1F-4E73-87EF-A5A556D7D297}"/>
              </a:ext>
            </a:extLst>
          </p:cNvPr>
          <p:cNvSpPr>
            <a:spLocks noGrp="1"/>
          </p:cNvSpPr>
          <p:nvPr>
            <p:ph idx="1"/>
          </p:nvPr>
        </p:nvSpPr>
        <p:spPr>
          <a:xfrm>
            <a:off x="1485900" y="1357313"/>
            <a:ext cx="10515600" cy="4633912"/>
          </a:xfrm>
        </p:spPr>
        <p:txBody>
          <a:bodyPr>
            <a:normAutofit/>
          </a:bodyPr>
          <a:lstStyle/>
          <a:p>
            <a:pPr algn="just">
              <a:lnSpc>
                <a:spcPct val="150000"/>
              </a:lnSpc>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Process modeling is a vital component of process automation, as a process model needs to be created first to define tasks and optimize the workflow before it is automated.</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act of process modeling provides a visualization of business processes, which allows them to be inspected more easily, so users can understand how the processes work in their current state and how they can be improved.</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52234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3895C-665D-439F-9819-404457671BCB}"/>
              </a:ext>
            </a:extLst>
          </p:cNvPr>
          <p:cNvSpPr>
            <a:spLocks noGrp="1"/>
          </p:cNvSpPr>
          <p:nvPr>
            <p:ph type="title"/>
          </p:nvPr>
        </p:nvSpPr>
        <p:spPr>
          <a:xfrm>
            <a:off x="95250" y="188913"/>
            <a:ext cx="10515600" cy="782638"/>
          </a:xfrm>
        </p:spPr>
        <p:txBody>
          <a:bodyPr>
            <a:normAutofit/>
          </a:bodyPr>
          <a:lstStyle/>
          <a:p>
            <a:r>
              <a:rPr lang="en-US" sz="2400" dirty="0">
                <a:solidFill>
                  <a:srgbClr val="FF0000"/>
                </a:solidFill>
                <a:latin typeface="Aharoni" panose="02010803020104030203" pitchFamily="2" charset="-79"/>
                <a:ea typeface="Calibri" panose="020F0502020204030204" pitchFamily="34" charset="0"/>
                <a:cs typeface="Aharoni" panose="02010803020104030203" pitchFamily="2" charset="-79"/>
              </a:rPr>
              <a:t>B</a:t>
            </a:r>
            <a:r>
              <a:rPr lang="en-US" sz="2400" b="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enefits of using process modeling</a:t>
            </a: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CCFF5E1B-9761-4252-89A0-4DCB919FAF86}"/>
              </a:ext>
            </a:extLst>
          </p:cNvPr>
          <p:cNvSpPr>
            <a:spLocks noGrp="1"/>
          </p:cNvSpPr>
          <p:nvPr>
            <p:ph idx="1"/>
          </p:nvPr>
        </p:nvSpPr>
        <p:spPr>
          <a:xfrm>
            <a:off x="1028700" y="971550"/>
            <a:ext cx="10839450" cy="5448299"/>
          </a:xfrm>
        </p:spPr>
        <p:txBody>
          <a:bodyPr>
            <a:noAutofit/>
          </a:bodyPr>
          <a:lstStyle/>
          <a:p>
            <a:pPr marL="0" marR="0" algn="just">
              <a:lnSpc>
                <a:spcPct val="150000"/>
              </a:lnSpc>
              <a:spcBef>
                <a:spcPts val="0"/>
              </a:spcBef>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Improve efficiency</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process modeling helps to improve the process, helping business workers to be more productive by saving time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a:lnSpc>
                <a:spcPct val="150000"/>
              </a:lnSpc>
              <a:spcBef>
                <a:spcPts val="0"/>
              </a:spcBef>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Gain transparency –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modeling provides a clear overview of the process, identifying the start and end point and all the steps in between</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a:lnSpc>
                <a:spcPct val="150000"/>
              </a:lnSpc>
              <a:spcBef>
                <a:spcPts val="0"/>
              </a:spcBef>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Ensure best practice –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using process models ensures consistency and standardization across the organization</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a:lnSpc>
                <a:spcPct val="150000"/>
              </a:lnSpc>
              <a:spcBef>
                <a:spcPts val="0"/>
              </a:spcBef>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Create understanding</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 by using the common language of process, it makes it easier for users across the organization to communicate with each other</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995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2F4CB-7492-43CD-B518-59406D656ADA}"/>
              </a:ext>
            </a:extLst>
          </p:cNvPr>
          <p:cNvSpPr>
            <a:spLocks noGrp="1"/>
          </p:cNvSpPr>
          <p:nvPr>
            <p:ph type="title"/>
          </p:nvPr>
        </p:nvSpPr>
        <p:spPr>
          <a:xfrm>
            <a:off x="133350" y="869951"/>
            <a:ext cx="10515600" cy="73025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Modelling of system process</a:t>
            </a:r>
          </a:p>
        </p:txBody>
      </p:sp>
      <p:sp>
        <p:nvSpPr>
          <p:cNvPr id="3" name="Content Placeholder 2">
            <a:extLst>
              <a:ext uri="{FF2B5EF4-FFF2-40B4-BE49-F238E27FC236}">
                <a16:creationId xmlns:a16="http://schemas.microsoft.com/office/drawing/2014/main" id="{EC787308-46BF-419D-8DC0-C40857034693}"/>
              </a:ext>
            </a:extLst>
          </p:cNvPr>
          <p:cNvSpPr>
            <a:spLocks noGrp="1"/>
          </p:cNvSpPr>
          <p:nvPr>
            <p:ph idx="1"/>
          </p:nvPr>
        </p:nvSpPr>
        <p:spPr>
          <a:xfrm>
            <a:off x="838200" y="1825625"/>
            <a:ext cx="10515600" cy="4737100"/>
          </a:xfrm>
        </p:spPr>
        <p:txBody>
          <a:bodyPr>
            <a:normAutofit/>
          </a:bodyPr>
          <a:lstStyle/>
          <a:p>
            <a:pPr algn="just">
              <a:lnSpc>
                <a:spcPct val="150000"/>
              </a:lnSpc>
            </a:pPr>
            <a:r>
              <a:rPr lang="en-US" sz="2400" b="1" i="0" dirty="0">
                <a:solidFill>
                  <a:srgbClr val="000000"/>
                </a:solidFill>
                <a:effectLst/>
                <a:latin typeface="Aharoni" panose="02010803020104030203" pitchFamily="2" charset="-79"/>
                <a:cs typeface="Aharoni" panose="02010803020104030203" pitchFamily="2" charset="-79"/>
              </a:rPr>
              <a:t>Modeling Systems</a:t>
            </a:r>
            <a:r>
              <a:rPr lang="en-US" sz="2400" b="0" i="0" dirty="0">
                <a:solidFill>
                  <a:srgbClr val="000000"/>
                </a:solidFill>
                <a:effectLst/>
                <a:latin typeface="Aharoni" panose="02010803020104030203" pitchFamily="2" charset="-79"/>
                <a:cs typeface="Aharoni" panose="02010803020104030203" pitchFamily="2" charset="-79"/>
              </a:rPr>
              <a:t> is the process of developing abstract models of a system, with each model presenting a different view or perspective of that system. </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It is about representing a system using some kind of graphical notation, which is now almost always based on notations in the </a:t>
            </a:r>
            <a:r>
              <a:rPr lang="en-US" sz="2400" b="1" i="0" dirty="0">
                <a:solidFill>
                  <a:srgbClr val="000000"/>
                </a:solidFill>
                <a:effectLst/>
                <a:latin typeface="Aharoni" panose="02010803020104030203" pitchFamily="2" charset="-79"/>
                <a:cs typeface="Aharoni" panose="02010803020104030203" pitchFamily="2" charset="-79"/>
              </a:rPr>
              <a:t>Unified Modeling Language</a:t>
            </a:r>
            <a:r>
              <a:rPr lang="en-US" sz="2400" b="0" i="0" dirty="0">
                <a:solidFill>
                  <a:srgbClr val="000000"/>
                </a:solidFill>
                <a:effectLst/>
                <a:latin typeface="Aharoni" panose="02010803020104030203" pitchFamily="2" charset="-79"/>
                <a:cs typeface="Aharoni" panose="02010803020104030203" pitchFamily="2" charset="-79"/>
              </a:rPr>
              <a:t> (</a:t>
            </a:r>
            <a:r>
              <a:rPr lang="en-US" sz="2400" b="1" i="0" dirty="0">
                <a:solidFill>
                  <a:srgbClr val="000000"/>
                </a:solidFill>
                <a:effectLst/>
                <a:latin typeface="Aharoni" panose="02010803020104030203" pitchFamily="2" charset="-79"/>
                <a:cs typeface="Aharoni" panose="02010803020104030203" pitchFamily="2" charset="-79"/>
              </a:rPr>
              <a:t>UML</a:t>
            </a:r>
            <a:r>
              <a:rPr lang="en-US" sz="2400" b="0" i="0" dirty="0">
                <a:solidFill>
                  <a:srgbClr val="000000"/>
                </a:solidFill>
                <a:effectLst/>
                <a:latin typeface="Aharoni" panose="02010803020104030203" pitchFamily="2" charset="-79"/>
                <a:cs typeface="Aharoni" panose="02010803020104030203" pitchFamily="2" charset="-79"/>
              </a:rPr>
              <a:t>). </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Models help the analyst to understand the functionality of the system; they are used to communicate with customers.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19862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EDA6A-00DE-46BD-992E-18B2096B6A96}"/>
              </a:ext>
            </a:extLst>
          </p:cNvPr>
          <p:cNvSpPr>
            <a:spLocks noGrp="1"/>
          </p:cNvSpPr>
          <p:nvPr>
            <p:ph type="title"/>
          </p:nvPr>
        </p:nvSpPr>
        <p:spPr>
          <a:xfrm>
            <a:off x="180975" y="200025"/>
            <a:ext cx="11172825" cy="847725"/>
          </a:xfrm>
        </p:spPr>
        <p:txBody>
          <a:bodyPr>
            <a:normAutofit/>
          </a:bodyPr>
          <a:lstStyle/>
          <a:p>
            <a:r>
              <a:rPr lang="en-US" sz="2800" b="0" i="0" dirty="0">
                <a:solidFill>
                  <a:srgbClr val="FF0000"/>
                </a:solidFill>
                <a:effectLst/>
                <a:latin typeface="Aharoni" panose="02010803020104030203" pitchFamily="2" charset="-79"/>
                <a:cs typeface="Aharoni" panose="02010803020104030203" pitchFamily="2" charset="-79"/>
              </a:rPr>
              <a:t>Models </a:t>
            </a:r>
            <a:r>
              <a:rPr lang="en-US" sz="2800" dirty="0">
                <a:solidFill>
                  <a:srgbClr val="FF0000"/>
                </a:solidFill>
                <a:latin typeface="Aharoni" panose="02010803020104030203" pitchFamily="2" charset="-79"/>
                <a:cs typeface="Aharoni" panose="02010803020104030203" pitchFamily="2" charset="-79"/>
              </a:rPr>
              <a:t>define </a:t>
            </a:r>
            <a:r>
              <a:rPr lang="en-US" sz="2800" b="0" i="0" dirty="0">
                <a:solidFill>
                  <a:srgbClr val="FF0000"/>
                </a:solidFill>
                <a:effectLst/>
                <a:latin typeface="Aharoni" panose="02010803020104030203" pitchFamily="2" charset="-79"/>
                <a:cs typeface="Aharoni" panose="02010803020104030203" pitchFamily="2" charset="-79"/>
              </a:rPr>
              <a:t>systems from different perspective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CB94D6C-5EE4-4DA3-B35D-032EA0DD015C}"/>
              </a:ext>
            </a:extLst>
          </p:cNvPr>
          <p:cNvSpPr>
            <a:spLocks noGrp="1"/>
          </p:cNvSpPr>
          <p:nvPr>
            <p:ph idx="1"/>
          </p:nvPr>
        </p:nvSpPr>
        <p:spPr>
          <a:xfrm>
            <a:off x="838199" y="1143000"/>
            <a:ext cx="11077575" cy="5033963"/>
          </a:xfrm>
        </p:spPr>
        <p:txBody>
          <a:bodyPr>
            <a:normAutofit/>
          </a:bodyPr>
          <a:lstStyle/>
          <a:p>
            <a:pPr algn="just">
              <a:lnSpc>
                <a:spcPct val="150000"/>
              </a:lnSpc>
              <a:buFont typeface="Arial" panose="020B0604020202020204" pitchFamily="34" charset="0"/>
              <a:buChar char="•"/>
            </a:pPr>
            <a:r>
              <a:rPr lang="en-US" sz="2400" i="0" dirty="0">
                <a:solidFill>
                  <a:srgbClr val="000000"/>
                </a:solidFill>
                <a:effectLst/>
                <a:latin typeface="Aharoni" panose="02010803020104030203" pitchFamily="2" charset="-79"/>
                <a:cs typeface="Aharoni" panose="02010803020104030203" pitchFamily="2" charset="-79"/>
              </a:rPr>
              <a:t>An external perspective, where you model the context or environment of the system.</a:t>
            </a:r>
          </a:p>
          <a:p>
            <a:pPr algn="just">
              <a:lnSpc>
                <a:spcPct val="150000"/>
              </a:lnSpc>
              <a:buFont typeface="Arial" panose="020B0604020202020204" pitchFamily="34" charset="0"/>
              <a:buChar char="•"/>
            </a:pPr>
            <a:r>
              <a:rPr lang="en-US" sz="2400" i="0" dirty="0">
                <a:solidFill>
                  <a:srgbClr val="000000"/>
                </a:solidFill>
                <a:effectLst/>
                <a:latin typeface="Aharoni" panose="02010803020104030203" pitchFamily="2" charset="-79"/>
                <a:cs typeface="Aharoni" panose="02010803020104030203" pitchFamily="2" charset="-79"/>
              </a:rPr>
              <a:t>An interaction perspective, where you model the interactions between a system and its environment, or between the components of a system.</a:t>
            </a:r>
          </a:p>
          <a:p>
            <a:pPr algn="just">
              <a:lnSpc>
                <a:spcPct val="150000"/>
              </a:lnSpc>
              <a:buFont typeface="Arial" panose="020B0604020202020204" pitchFamily="34" charset="0"/>
              <a:buChar char="•"/>
            </a:pPr>
            <a:r>
              <a:rPr lang="en-US" sz="2400" i="0" dirty="0">
                <a:solidFill>
                  <a:srgbClr val="000000"/>
                </a:solidFill>
                <a:effectLst/>
                <a:latin typeface="Aharoni" panose="02010803020104030203" pitchFamily="2" charset="-79"/>
                <a:cs typeface="Aharoni" panose="02010803020104030203" pitchFamily="2" charset="-79"/>
              </a:rPr>
              <a:t>A structural perspective, where you model the organization of a system or the structure of the data that is processed by the system.</a:t>
            </a:r>
          </a:p>
          <a:p>
            <a:pPr algn="just">
              <a:lnSpc>
                <a:spcPct val="150000"/>
              </a:lnSpc>
              <a:buFont typeface="Arial" panose="020B0604020202020204" pitchFamily="34" charset="0"/>
              <a:buChar char="•"/>
            </a:pPr>
            <a:r>
              <a:rPr lang="en-US" sz="2400" i="0" dirty="0">
                <a:solidFill>
                  <a:srgbClr val="000000"/>
                </a:solidFill>
                <a:effectLst/>
                <a:latin typeface="Aharoni" panose="02010803020104030203" pitchFamily="2" charset="-79"/>
                <a:cs typeface="Aharoni" panose="02010803020104030203" pitchFamily="2" charset="-79"/>
              </a:rPr>
              <a:t>A behavioral perspective, where you model the dynamic behavior of the system and how it responds to events.</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937724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FA67B6-770D-4765-AE91-7B71F48481BB}"/>
              </a:ext>
            </a:extLst>
          </p:cNvPr>
          <p:cNvSpPr>
            <a:spLocks noGrp="1"/>
          </p:cNvSpPr>
          <p:nvPr>
            <p:ph idx="1"/>
          </p:nvPr>
        </p:nvSpPr>
        <p:spPr>
          <a:xfrm>
            <a:off x="752475" y="590550"/>
            <a:ext cx="10601325" cy="5586413"/>
          </a:xfrm>
        </p:spPr>
        <p:txBody>
          <a:bodyPr>
            <a:normAutofit/>
          </a:bodyPr>
          <a:lstStyle/>
          <a:p>
            <a:pPr>
              <a:lnSpc>
                <a:spcPct val="150000"/>
              </a:lnSpc>
            </a:pPr>
            <a:r>
              <a:rPr lang="en-US" sz="2400" dirty="0">
                <a:latin typeface="Aharoni" panose="02010803020104030203" pitchFamily="2" charset="-79"/>
                <a:cs typeface="Aharoni" panose="02010803020104030203" pitchFamily="2" charset="-79"/>
              </a:rPr>
              <a:t>There are f</a:t>
            </a:r>
            <a:r>
              <a:rPr lang="en-US" sz="2400" b="0" i="0" dirty="0">
                <a:effectLst/>
                <a:latin typeface="Aharoni" panose="02010803020104030203" pitchFamily="2" charset="-79"/>
                <a:cs typeface="Aharoni" panose="02010803020104030203" pitchFamily="2" charset="-79"/>
              </a:rPr>
              <a:t>our types of UML diagrams that are the most useful for system modeling.</a:t>
            </a:r>
          </a:p>
          <a:p>
            <a:pPr>
              <a:lnSpc>
                <a:spcPct val="150000"/>
              </a:lnSpc>
            </a:pPr>
            <a:r>
              <a:rPr lang="en-US" sz="2400" dirty="0">
                <a:latin typeface="Aharoni" panose="02010803020104030203" pitchFamily="2" charset="-79"/>
                <a:cs typeface="Aharoni" panose="02010803020104030203" pitchFamily="2" charset="-79"/>
              </a:rPr>
              <a:t>The Diagrams are used in the analysis phase, they include.</a:t>
            </a:r>
          </a:p>
          <a:p>
            <a:pPr algn="ctr">
              <a:lnSpc>
                <a:spcPct val="150000"/>
              </a:lnSpc>
            </a:pPr>
            <a:r>
              <a:rPr lang="en-US" sz="2400" dirty="0">
                <a:solidFill>
                  <a:srgbClr val="7030A0"/>
                </a:solidFill>
                <a:latin typeface="Aharoni" panose="02010803020104030203" pitchFamily="2" charset="-79"/>
                <a:cs typeface="Aharoni" panose="02010803020104030203" pitchFamily="2" charset="-79"/>
              </a:rPr>
              <a:t>Activity Diagrams </a:t>
            </a:r>
          </a:p>
          <a:p>
            <a:pPr algn="ctr">
              <a:lnSpc>
                <a:spcPct val="150000"/>
              </a:lnSpc>
            </a:pPr>
            <a:r>
              <a:rPr lang="en-US" sz="2400" dirty="0">
                <a:solidFill>
                  <a:srgbClr val="7030A0"/>
                </a:solidFill>
                <a:latin typeface="Aharoni" panose="02010803020104030203" pitchFamily="2" charset="-79"/>
                <a:cs typeface="Aharoni" panose="02010803020104030203" pitchFamily="2" charset="-79"/>
              </a:rPr>
              <a:t>State machines </a:t>
            </a:r>
          </a:p>
          <a:p>
            <a:pPr algn="ctr">
              <a:lnSpc>
                <a:spcPct val="150000"/>
              </a:lnSpc>
            </a:pPr>
            <a:r>
              <a:rPr lang="en-US" sz="2400" dirty="0">
                <a:solidFill>
                  <a:srgbClr val="7030A0"/>
                </a:solidFill>
                <a:latin typeface="Aharoni" panose="02010803020104030203" pitchFamily="2" charset="-79"/>
                <a:cs typeface="Aharoni" panose="02010803020104030203" pitchFamily="2" charset="-79"/>
              </a:rPr>
              <a:t>Sequence Diagrams </a:t>
            </a:r>
          </a:p>
          <a:p>
            <a:pPr algn="ctr">
              <a:lnSpc>
                <a:spcPct val="150000"/>
              </a:lnSpc>
            </a:pPr>
            <a:r>
              <a:rPr lang="en-US" sz="2400" dirty="0">
                <a:solidFill>
                  <a:srgbClr val="7030A0"/>
                </a:solidFill>
                <a:latin typeface="Aharoni" panose="02010803020104030203" pitchFamily="2" charset="-79"/>
                <a:cs typeface="Aharoni" panose="02010803020104030203" pitchFamily="2" charset="-79"/>
              </a:rPr>
              <a:t>Collaboration Diagram </a:t>
            </a:r>
          </a:p>
        </p:txBody>
      </p:sp>
    </p:spTree>
    <p:extLst>
      <p:ext uri="{BB962C8B-B14F-4D97-AF65-F5344CB8AC3E}">
        <p14:creationId xmlns:p14="http://schemas.microsoft.com/office/powerpoint/2010/main" val="3958604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98042-0B97-4AA2-A8EB-3A3128C1B27B}"/>
              </a:ext>
            </a:extLst>
          </p:cNvPr>
          <p:cNvSpPr>
            <a:spLocks noGrp="1"/>
          </p:cNvSpPr>
          <p:nvPr>
            <p:ph type="title"/>
          </p:nvPr>
        </p:nvSpPr>
        <p:spPr>
          <a:xfrm>
            <a:off x="2914650" y="263527"/>
            <a:ext cx="8953500" cy="501650"/>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ACTIVITY DIAGRAMS</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D6CFEE9-BAEB-47E6-AAD6-2853C6FA1D3D}"/>
              </a:ext>
            </a:extLst>
          </p:cNvPr>
          <p:cNvSpPr>
            <a:spLocks noGrp="1"/>
          </p:cNvSpPr>
          <p:nvPr>
            <p:ph idx="1"/>
          </p:nvPr>
        </p:nvSpPr>
        <p:spPr>
          <a:xfrm>
            <a:off x="1352550" y="920750"/>
            <a:ext cx="10515600" cy="5676899"/>
          </a:xfrm>
        </p:spPr>
        <p:txBody>
          <a:bodyPr/>
          <a:lstStyle/>
          <a:p>
            <a:pPr marL="0" marR="0" algn="just" fontAlgn="base">
              <a:lnSpc>
                <a:spcPct val="150000"/>
              </a:lnSpc>
              <a:spcBef>
                <a:spcPts val="0"/>
              </a:spcBef>
              <a:spcAft>
                <a:spcPts val="0"/>
              </a:spcAft>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Activity Diagrams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are used to illustrate the flow of control in a system and refer to the steps involved in the execution of a use case. </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We model sequential and concurrent activities using activity diagrams.</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The workflows are visually depicted using an activity diagram. </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activity diagram focuses on condition of flow and the sequence in which it happens.</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We describe or depict what causes a particular event using an activity diagram.</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dirty="0"/>
          </a:p>
        </p:txBody>
      </p:sp>
    </p:spTree>
    <p:extLst>
      <p:ext uri="{BB962C8B-B14F-4D97-AF65-F5344CB8AC3E}">
        <p14:creationId xmlns:p14="http://schemas.microsoft.com/office/powerpoint/2010/main" val="2023643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2D64A-1F11-4DCA-91EC-8BCD37477165}"/>
              </a:ext>
            </a:extLst>
          </p:cNvPr>
          <p:cNvSpPr>
            <a:spLocks noGrp="1"/>
          </p:cNvSpPr>
          <p:nvPr>
            <p:ph type="title"/>
          </p:nvPr>
        </p:nvSpPr>
        <p:spPr>
          <a:xfrm>
            <a:off x="0" y="18255"/>
            <a:ext cx="10515600" cy="762795"/>
          </a:xfrm>
        </p:spPr>
        <p:txBody>
          <a:bodyPr/>
          <a:lstStyle/>
          <a:p>
            <a:r>
              <a:rPr lang="en-US" b="1" dirty="0">
                <a:solidFill>
                  <a:srgbClr val="FF0000"/>
                </a:solidFill>
              </a:rPr>
              <a:t>Cont. </a:t>
            </a:r>
          </a:p>
        </p:txBody>
      </p:sp>
      <p:sp>
        <p:nvSpPr>
          <p:cNvPr id="3" name="Content Placeholder 2">
            <a:extLst>
              <a:ext uri="{FF2B5EF4-FFF2-40B4-BE49-F238E27FC236}">
                <a16:creationId xmlns:a16="http://schemas.microsoft.com/office/drawing/2014/main" id="{7FDD54F1-586D-4EF6-8283-B50845A9F517}"/>
              </a:ext>
            </a:extLst>
          </p:cNvPr>
          <p:cNvSpPr>
            <a:spLocks noGrp="1"/>
          </p:cNvSpPr>
          <p:nvPr>
            <p:ph idx="1"/>
          </p:nvPr>
        </p:nvSpPr>
        <p:spPr>
          <a:xfrm>
            <a:off x="533400" y="923925"/>
            <a:ext cx="10982325" cy="5600700"/>
          </a:xfrm>
        </p:spPr>
        <p:txBody>
          <a:bodyPr>
            <a:normAutofit fontScale="92500"/>
          </a:bodyPr>
          <a:lstStyle/>
          <a:p>
            <a:pPr marL="0" marR="0" algn="just" fontAlgn="base">
              <a:lnSpc>
                <a:spcPct val="16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UML models basically three types of diagrams they include:</a:t>
            </a:r>
          </a:p>
          <a:p>
            <a:pPr marL="0" marR="0" indent="0" algn="just" fontAlgn="base">
              <a:lnSpc>
                <a:spcPct val="160000"/>
              </a:lnSpc>
              <a:spcBef>
                <a:spcPts val="0"/>
              </a:spcBef>
              <a:spcAft>
                <a:spcPts val="0"/>
              </a:spcAft>
              <a:buNone/>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structure diagrams,</a:t>
            </a:r>
          </a:p>
          <a:p>
            <a:pPr marL="0" marR="0" indent="0" algn="just" fontAlgn="base">
              <a:lnSpc>
                <a:spcPct val="160000"/>
              </a:lnSpc>
              <a:spcBef>
                <a:spcPts val="0"/>
              </a:spcBef>
              <a:spcAft>
                <a:spcPts val="0"/>
              </a:spcAft>
              <a:buNone/>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interaction diagrams</a:t>
            </a:r>
          </a:p>
          <a:p>
            <a:pPr marL="0" marR="0" indent="0" algn="just" fontAlgn="base">
              <a:lnSpc>
                <a:spcPct val="160000"/>
              </a:lnSpc>
              <a:spcBef>
                <a:spcPts val="0"/>
              </a:spcBef>
              <a:spcAft>
                <a:spcPts val="0"/>
              </a:spcAft>
              <a:buNone/>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behavior diagrams.</a:t>
            </a:r>
          </a:p>
          <a:p>
            <a:pPr marL="0" marR="0" algn="just" fontAlgn="base">
              <a:lnSpc>
                <a:spcPct val="16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An activity diagram is a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behavioral diagram</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i.e. it depicts the behavior of a system.</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fontAlgn="base">
              <a:lnSpc>
                <a:spcPct val="16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activity diagram portrays the control flow from a start point to a finish point showing the various decision paths that exist while the activity is being executed. </a:t>
            </a:r>
          </a:p>
          <a:p>
            <a:pPr marL="0" marR="0" algn="just" fontAlgn="base">
              <a:lnSpc>
                <a:spcPct val="16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We can depict both sequential processing and concurrent processing of activities using an activity diagram.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586989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65A7B-62C2-4EC3-A5B0-69914BFDCA2F}"/>
              </a:ext>
            </a:extLst>
          </p:cNvPr>
          <p:cNvSpPr>
            <a:spLocks noGrp="1"/>
          </p:cNvSpPr>
          <p:nvPr>
            <p:ph type="title"/>
          </p:nvPr>
        </p:nvSpPr>
        <p:spPr>
          <a:xfrm>
            <a:off x="161925" y="266701"/>
            <a:ext cx="11191875" cy="761999"/>
          </a:xfrm>
        </p:spPr>
        <p:txBody>
          <a:bodyPr>
            <a:normAutofit fontScale="90000"/>
          </a:bodyPr>
          <a:lstStyle/>
          <a:p>
            <a:br>
              <a:rPr lang="en-US" sz="32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32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Difference between an Activity diagram and a Flowchart</a:t>
            </a:r>
            <a:br>
              <a:rPr lang="en-US" sz="3200" dirty="0">
                <a:solidFill>
                  <a:srgbClr val="FF0000"/>
                </a:solidFill>
                <a:latin typeface="Aharoni" panose="02010803020104030203" pitchFamily="2" charset="-79"/>
                <a:cs typeface="Aharoni" panose="02010803020104030203" pitchFamily="2" charset="-79"/>
              </a:rPr>
            </a:b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CDD4D9D-AD0D-405A-A5FE-1884690DFE9B}"/>
              </a:ext>
            </a:extLst>
          </p:cNvPr>
          <p:cNvSpPr>
            <a:spLocks noGrp="1"/>
          </p:cNvSpPr>
          <p:nvPr>
            <p:ph idx="1"/>
          </p:nvPr>
        </p:nvSpPr>
        <p:spPr>
          <a:xfrm>
            <a:off x="1266824" y="942975"/>
            <a:ext cx="10506075" cy="5648324"/>
          </a:xfrm>
        </p:spPr>
        <p:txBody>
          <a:bodyPr>
            <a:noAutofit/>
          </a:bodyPr>
          <a:lstStyle/>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activity diagram is very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similar to a flowchart</a:t>
            </a:r>
            <a:r>
              <a:rPr lang="en-US" sz="2400" b="1" dirty="0">
                <a:solidFill>
                  <a:srgbClr val="000000"/>
                </a:solidFill>
                <a:latin typeface="Aharoni" panose="02010803020104030203" pitchFamily="2" charset="-79"/>
                <a:ea typeface="Times New Roman" panose="02020603050405020304" pitchFamily="18" charset="0"/>
                <a:cs typeface="Aharoni" panose="02010803020104030203" pitchFamily="2" charset="-79"/>
              </a:rPr>
              <a:t>, though they still pose some differences. </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Flowcharts were typically invented earlier than activity diagrams.</a:t>
            </a:r>
          </a:p>
          <a:p>
            <a:pPr marL="0" algn="just" fontAlgn="base">
              <a:lnSpc>
                <a:spcPct val="150000"/>
              </a:lnSpc>
              <a:spcBef>
                <a:spcPts val="0"/>
              </a:spcBef>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Non-programmers use Flow charts to model workflows. </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indent="0" algn="just" fontAlgn="base">
              <a:lnSpc>
                <a:spcPct val="150000"/>
              </a:lnSpc>
              <a:spcBef>
                <a:spcPts val="0"/>
              </a:spcBef>
              <a:buNone/>
            </a:pPr>
            <a:endPar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endParaRPr>
          </a:p>
          <a:p>
            <a:pPr marL="0" indent="0" algn="just" fontAlgn="base">
              <a:lnSpc>
                <a:spcPct val="150000"/>
              </a:lnSpc>
              <a:spcBef>
                <a:spcPts val="0"/>
              </a:spcBef>
              <a:buNone/>
            </a:pPr>
            <a:r>
              <a:rPr lang="en-US" sz="2400" dirty="0">
                <a:solidFill>
                  <a:srgbClr val="7030A0"/>
                </a:solidFill>
                <a:latin typeface="Aharoni" panose="02010803020104030203" pitchFamily="2" charset="-79"/>
                <a:ea typeface="Times New Roman" panose="02020603050405020304" pitchFamily="18" charset="0"/>
                <a:cs typeface="Aharoni" panose="02010803020104030203" pitchFamily="2" charset="-79"/>
              </a:rPr>
              <a:t>Example:</a:t>
            </a:r>
          </a:p>
          <a:p>
            <a:pPr marL="0" indent="0" algn="just" fontAlgn="base">
              <a:lnSpc>
                <a:spcPct val="150000"/>
              </a:lnSpc>
              <a:spcBef>
                <a:spcPts val="0"/>
              </a:spcBef>
              <a:buNone/>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manufacturer uses a flow chart to explain and illustrate how a particular product is manufactured. We can call a flowchart a primitive version of an activity diagram. Business processes where decision making is involved is expressed using a flow chart.</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fontAlgn="base">
              <a:lnSpc>
                <a:spcPct val="150000"/>
              </a:lnSpc>
              <a:spcBef>
                <a:spcPts val="0"/>
              </a:spcBef>
              <a:spcAft>
                <a:spcPts val="0"/>
              </a:spcAft>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3478053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92294-A2CF-411F-9792-8D89B2A9FACE}"/>
              </a:ext>
            </a:extLst>
          </p:cNvPr>
          <p:cNvSpPr>
            <a:spLocks noGrp="1"/>
          </p:cNvSpPr>
          <p:nvPr>
            <p:ph type="title"/>
          </p:nvPr>
        </p:nvSpPr>
        <p:spPr>
          <a:xfrm>
            <a:off x="0" y="269875"/>
            <a:ext cx="10515600" cy="682625"/>
          </a:xfrm>
        </p:spPr>
        <p:txBody>
          <a:bodyPr>
            <a:normAutofit fontScale="90000"/>
          </a:bodyPr>
          <a:lstStyle/>
          <a:p>
            <a:r>
              <a:rPr lang="en-US" sz="2800" dirty="0">
                <a:solidFill>
                  <a:srgbClr val="FF0000"/>
                </a:solidFill>
                <a:latin typeface="Aharoni" panose="02010803020104030203" pitchFamily="2" charset="-79"/>
                <a:cs typeface="Aharoni" panose="02010803020104030203" pitchFamily="2" charset="-79"/>
              </a:rPr>
              <a:t>Cont</a:t>
            </a:r>
            <a:r>
              <a:rPr lang="en-US" dirty="0"/>
              <a:t>.</a:t>
            </a:r>
          </a:p>
        </p:txBody>
      </p:sp>
      <p:sp>
        <p:nvSpPr>
          <p:cNvPr id="3" name="Content Placeholder 2">
            <a:extLst>
              <a:ext uri="{FF2B5EF4-FFF2-40B4-BE49-F238E27FC236}">
                <a16:creationId xmlns:a16="http://schemas.microsoft.com/office/drawing/2014/main" id="{CC599CAC-962F-4F9F-8349-0F18D693438B}"/>
              </a:ext>
            </a:extLst>
          </p:cNvPr>
          <p:cNvSpPr>
            <a:spLocks noGrp="1"/>
          </p:cNvSpPr>
          <p:nvPr>
            <p:ph idx="1"/>
          </p:nvPr>
        </p:nvSpPr>
        <p:spPr>
          <a:xfrm>
            <a:off x="1047750" y="952499"/>
            <a:ext cx="10515600" cy="4638675"/>
          </a:xfrm>
        </p:spPr>
        <p:txBody>
          <a:bodyPr>
            <a:normAutofit/>
          </a:bodyPr>
          <a:lstStyle/>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So, programmers use activity diagrams to depict workflows. </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 activity diagram is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used by developers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to understand the flow of programs on a high level. </a:t>
            </a:r>
          </a:p>
          <a:p>
            <a:pPr marL="0" marR="0" algn="just" fontAlgn="base">
              <a:lnSpc>
                <a:spcPct val="150000"/>
              </a:lnSpc>
              <a:spcBef>
                <a:spcPts val="0"/>
              </a:spcBef>
              <a:spcAft>
                <a:spcPts val="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also enables them to figure out constraints and conditions that cause particular events. </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 instance Businessmen and Developers to interact and understand systems.</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algn="just"/>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757628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7A38-9986-4D40-AF2C-CFD8ACA459FF}"/>
              </a:ext>
            </a:extLst>
          </p:cNvPr>
          <p:cNvSpPr>
            <a:spLocks noGrp="1"/>
          </p:cNvSpPr>
          <p:nvPr>
            <p:ph type="title"/>
          </p:nvPr>
        </p:nvSpPr>
        <p:spPr>
          <a:xfrm>
            <a:off x="0" y="365126"/>
            <a:ext cx="10515600" cy="644524"/>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Example</a:t>
            </a:r>
            <a:r>
              <a:rPr lang="en-US" dirty="0"/>
              <a:t>.</a:t>
            </a:r>
          </a:p>
        </p:txBody>
      </p:sp>
      <p:sp>
        <p:nvSpPr>
          <p:cNvPr id="3" name="Content Placeholder 2">
            <a:extLst>
              <a:ext uri="{FF2B5EF4-FFF2-40B4-BE49-F238E27FC236}">
                <a16:creationId xmlns:a16="http://schemas.microsoft.com/office/drawing/2014/main" id="{FB56E97A-4B3F-405E-85FF-281E85D5A0B6}"/>
              </a:ext>
            </a:extLst>
          </p:cNvPr>
          <p:cNvSpPr>
            <a:spLocks noGrp="1"/>
          </p:cNvSpPr>
          <p:nvPr>
            <p:ph idx="1"/>
          </p:nvPr>
        </p:nvSpPr>
        <p:spPr>
          <a:xfrm>
            <a:off x="1476374" y="1247775"/>
            <a:ext cx="9877425" cy="4929188"/>
          </a:xfrm>
        </p:spPr>
        <p:txBody>
          <a:bodyPr>
            <a:normAutofit/>
          </a:bodyPr>
          <a:lstStyle/>
          <a:p>
            <a:pPr marL="0" marR="0" algn="just" fontAlgn="base">
              <a:lnSpc>
                <a:spcPct val="150000"/>
              </a:lnSpc>
              <a:spcBef>
                <a:spcPts val="0"/>
              </a:spcBef>
              <a:spcAft>
                <a:spcPts val="0"/>
              </a:spcAft>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A</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n activity diagram for an emotion-based music player</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algn="just"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figure below depicts an activity diagram for an emotion-based music player which can also be used to change the wallpaper.</a:t>
            </a:r>
          </a:p>
          <a:p>
            <a:pPr marL="0" marR="0" algn="just" fontAlgn="base">
              <a:lnSpc>
                <a:spcPct val="150000"/>
              </a:lnSpc>
              <a:spcBef>
                <a:spcPts val="0"/>
              </a:spcBef>
              <a:spcAft>
                <a:spcPts val="750"/>
              </a:spcAft>
            </a:pPr>
            <a:r>
              <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rPr>
              <a:t>Explanation for </a:t>
            </a: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various components used in the diagram and the standard notations are also given. </a:t>
            </a: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L="0" marR="0" indent="0" algn="just" fontAlgn="base">
              <a:lnSpc>
                <a:spcPct val="150000"/>
              </a:lnSpc>
              <a:spcBef>
                <a:spcPts val="0"/>
              </a:spcBef>
              <a:spcAft>
                <a:spcPts val="750"/>
              </a:spcAft>
              <a:buNone/>
            </a:pP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algn="just"/>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792719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D156C-3308-4240-A345-A898B9D66D52}"/>
              </a:ext>
            </a:extLst>
          </p:cNvPr>
          <p:cNvSpPr>
            <a:spLocks noGrp="1"/>
          </p:cNvSpPr>
          <p:nvPr>
            <p:ph type="title"/>
          </p:nvPr>
        </p:nvSpPr>
        <p:spPr>
          <a:xfrm>
            <a:off x="838200" y="365125"/>
            <a:ext cx="10515600" cy="625475"/>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Diagram </a:t>
            </a:r>
          </a:p>
        </p:txBody>
      </p:sp>
      <p:pic>
        <p:nvPicPr>
          <p:cNvPr id="4" name="Content Placeholder 3" descr="UML-Activity-Diagram">
            <a:extLst>
              <a:ext uri="{FF2B5EF4-FFF2-40B4-BE49-F238E27FC236}">
                <a16:creationId xmlns:a16="http://schemas.microsoft.com/office/drawing/2014/main" id="{D759E7DB-1900-434C-BC7F-9BDC84A9C0A3}"/>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90950" y="1092200"/>
            <a:ext cx="4400550" cy="4527550"/>
          </a:xfrm>
          <a:prstGeom prst="rect">
            <a:avLst/>
          </a:prstGeom>
          <a:noFill/>
          <a:ln>
            <a:noFill/>
          </a:ln>
        </p:spPr>
      </p:pic>
    </p:spTree>
    <p:extLst>
      <p:ext uri="{BB962C8B-B14F-4D97-AF65-F5344CB8AC3E}">
        <p14:creationId xmlns:p14="http://schemas.microsoft.com/office/powerpoint/2010/main" val="4145120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A0C03-FA0A-423E-98B2-42EADD0076EB}"/>
              </a:ext>
            </a:extLst>
          </p:cNvPr>
          <p:cNvSpPr>
            <a:spLocks noGrp="1"/>
          </p:cNvSpPr>
          <p:nvPr>
            <p:ph type="title"/>
          </p:nvPr>
        </p:nvSpPr>
        <p:spPr>
          <a:xfrm>
            <a:off x="0" y="18255"/>
            <a:ext cx="10515600" cy="762795"/>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Explanation </a:t>
            </a:r>
          </a:p>
        </p:txBody>
      </p:sp>
      <p:sp>
        <p:nvSpPr>
          <p:cNvPr id="3" name="Content Placeholder 2">
            <a:extLst>
              <a:ext uri="{FF2B5EF4-FFF2-40B4-BE49-F238E27FC236}">
                <a16:creationId xmlns:a16="http://schemas.microsoft.com/office/drawing/2014/main" id="{1E1604F0-9F02-4358-9DAA-C310B776EFE6}"/>
              </a:ext>
            </a:extLst>
          </p:cNvPr>
          <p:cNvSpPr>
            <a:spLocks noGrp="1"/>
          </p:cNvSpPr>
          <p:nvPr>
            <p:ph idx="1"/>
          </p:nvPr>
        </p:nvSpPr>
        <p:spPr>
          <a:xfrm>
            <a:off x="1276350" y="781050"/>
            <a:ext cx="10610850" cy="5753100"/>
          </a:xfrm>
        </p:spPr>
        <p:txBody>
          <a:bodyPr/>
          <a:lstStyle/>
          <a:p>
            <a:r>
              <a:rPr lang="en-US" sz="2400" dirty="0">
                <a:solidFill>
                  <a:srgbClr val="7030A0"/>
                </a:solidFill>
                <a:effectLst/>
                <a:latin typeface="Aharoni" panose="02010803020104030203" pitchFamily="2" charset="-79"/>
                <a:ea typeface="Calibri" panose="020F0502020204030204" pitchFamily="34" charset="0"/>
                <a:cs typeface="Aharoni" panose="02010803020104030203" pitchFamily="2" charset="-79"/>
              </a:rPr>
              <a:t>Initial State </a:t>
            </a:r>
          </a:p>
          <a:p>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starting state before an activity takes place is depicted using the initial state.</a:t>
            </a:r>
          </a:p>
          <a:p>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r>
              <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rPr>
              <a:t>N</a:t>
            </a: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otation for initial state or start state</a:t>
            </a: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 process can have only one initial state unless we are depicting nested activities. </a:t>
            </a: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We use a black filled circle to depict the initial state of a system. </a:t>
            </a: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 objects, this is the state when they are instantiated. </a:t>
            </a:r>
          </a:p>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Initial State from the UML Activity Diagram marks the entry point and the initial Activity State.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sp>
        <p:nvSpPr>
          <p:cNvPr id="6" name="Oval 5">
            <a:extLst>
              <a:ext uri="{FF2B5EF4-FFF2-40B4-BE49-F238E27FC236}">
                <a16:creationId xmlns:a16="http://schemas.microsoft.com/office/drawing/2014/main" id="{FF1D129D-3B18-4443-89BE-F61A0E6AE09F}"/>
              </a:ext>
            </a:extLst>
          </p:cNvPr>
          <p:cNvSpPr/>
          <p:nvPr/>
        </p:nvSpPr>
        <p:spPr>
          <a:xfrm>
            <a:off x="3009900" y="2081212"/>
            <a:ext cx="2533650" cy="10953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4559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38D14-30F6-43BE-82DF-FBBB610EEE50}"/>
              </a:ext>
            </a:extLst>
          </p:cNvPr>
          <p:cNvSpPr>
            <a:spLocks noGrp="1"/>
          </p:cNvSpPr>
          <p:nvPr>
            <p:ph type="title"/>
          </p:nvPr>
        </p:nvSpPr>
        <p:spPr>
          <a:xfrm>
            <a:off x="323850" y="325437"/>
            <a:ext cx="10515600" cy="711200"/>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Action or Activity State</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10A0423-ECB4-4D5A-9AF2-E7FCFF0ABF5C}"/>
              </a:ext>
            </a:extLst>
          </p:cNvPr>
          <p:cNvSpPr>
            <a:spLocks noGrp="1"/>
          </p:cNvSpPr>
          <p:nvPr>
            <p:ph idx="1"/>
          </p:nvPr>
        </p:nvSpPr>
        <p:spPr>
          <a:xfrm>
            <a:off x="838200" y="1253331"/>
            <a:ext cx="10515600" cy="4966494"/>
          </a:xfrm>
        </p:spPr>
        <p:style>
          <a:lnRef idx="2">
            <a:schemeClr val="accent6"/>
          </a:lnRef>
          <a:fillRef idx="1">
            <a:schemeClr val="lt1"/>
          </a:fillRef>
          <a:effectRef idx="0">
            <a:schemeClr val="accent6"/>
          </a:effectRef>
          <a:fontRef idx="minor">
            <a:schemeClr val="dk1"/>
          </a:fontRef>
        </p:style>
        <p:txBody>
          <a:bodyPr>
            <a:normAutofit/>
          </a:bodyPr>
          <a:lstStyle/>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An activity represents execution of an action on objects or by objects. </a:t>
            </a:r>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We represent an activity using a rectangle with rounded corners. </a:t>
            </a:r>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Basically any action or event that takes place is represented using an activity.</a:t>
            </a:r>
            <a:endParaRPr lang="en-US" sz="2400" dirty="0">
              <a:latin typeface="Aharoni" panose="02010803020104030203" pitchFamily="2" charset="-79"/>
              <a:ea typeface="Calibri" panose="020F0502020204030204" pitchFamily="34" charset="0"/>
              <a:cs typeface="Aharoni" panose="02010803020104030203" pitchFamily="2" charset="-79"/>
            </a:endParaRPr>
          </a:p>
          <a:p>
            <a:pPr>
              <a:lnSpc>
                <a:spcPct val="150000"/>
              </a:lnSpc>
            </a:pPr>
            <a:r>
              <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rPr>
              <a:t>Below is a n</a:t>
            </a: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otation for an activity state</a:t>
            </a:r>
            <a:endParaRPr lang="en-US" sz="2400" dirty="0">
              <a:latin typeface="Aharoni" panose="02010803020104030203" pitchFamily="2" charset="-79"/>
              <a:cs typeface="Aharoni" panose="02010803020104030203" pitchFamily="2" charset="-79"/>
            </a:endParaRPr>
          </a:p>
        </p:txBody>
      </p:sp>
      <p:sp>
        <p:nvSpPr>
          <p:cNvPr id="4" name="Rectangle: Rounded Corners 3">
            <a:extLst>
              <a:ext uri="{FF2B5EF4-FFF2-40B4-BE49-F238E27FC236}">
                <a16:creationId xmlns:a16="http://schemas.microsoft.com/office/drawing/2014/main" id="{7EEFF3D3-9294-4562-BE0D-C6B152BD5FE2}"/>
              </a:ext>
            </a:extLst>
          </p:cNvPr>
          <p:cNvSpPr/>
          <p:nvPr/>
        </p:nvSpPr>
        <p:spPr>
          <a:xfrm>
            <a:off x="3343275" y="4732338"/>
            <a:ext cx="4095750" cy="132556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Action or Activity State</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046237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97CD0-DFD3-4CE5-8E95-1B104B082506}"/>
              </a:ext>
            </a:extLst>
          </p:cNvPr>
          <p:cNvSpPr>
            <a:spLocks noGrp="1"/>
          </p:cNvSpPr>
          <p:nvPr>
            <p:ph type="title"/>
          </p:nvPr>
        </p:nvSpPr>
        <p:spPr>
          <a:xfrm>
            <a:off x="723900" y="111125"/>
            <a:ext cx="10515600" cy="673100"/>
          </a:xfrm>
        </p:spPr>
        <p:txBody>
          <a:bodyPr>
            <a:normAutofit fontScale="90000"/>
          </a:bodyPr>
          <a:lstStyle/>
          <a:p>
            <a:r>
              <a:rPr lang="en-US" sz="44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Action Flow or Control flows</a:t>
            </a:r>
            <a:endParaRPr lang="en-US" dirty="0">
              <a:solidFill>
                <a:srgbClr val="FF0000"/>
              </a:solidFill>
            </a:endParaRPr>
          </a:p>
        </p:txBody>
      </p:sp>
      <p:sp>
        <p:nvSpPr>
          <p:cNvPr id="3" name="Content Placeholder 2">
            <a:extLst>
              <a:ext uri="{FF2B5EF4-FFF2-40B4-BE49-F238E27FC236}">
                <a16:creationId xmlns:a16="http://schemas.microsoft.com/office/drawing/2014/main" id="{C588936D-776D-4D7F-8B9E-CC235FA5B2DB}"/>
              </a:ext>
            </a:extLst>
          </p:cNvPr>
          <p:cNvSpPr>
            <a:spLocks noGrp="1"/>
          </p:cNvSpPr>
          <p:nvPr>
            <p:ph idx="1"/>
          </p:nvPr>
        </p:nvSpPr>
        <p:spPr>
          <a:xfrm>
            <a:off x="952500" y="835024"/>
            <a:ext cx="10515600" cy="5575301"/>
          </a:xfrm>
        </p:spPr>
        <p:txBody>
          <a:bodyPr>
            <a:normAutofit lnSpcReduction="10000"/>
          </a:bodyPr>
          <a:lstStyle/>
          <a:p>
            <a:pPr algn="just">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Action flows or Control flows are also referred to as paths and edges.</a:t>
            </a:r>
          </a:p>
          <a:p>
            <a:pPr algn="just">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They are used to show the transition from one activity state to another.</a:t>
            </a:r>
            <a:endParaRPr lang="en-US" sz="2400" dirty="0">
              <a:solidFill>
                <a:srgbClr val="000000"/>
              </a:solidFill>
              <a:latin typeface="Aharoni" panose="02010803020104030203" pitchFamily="2" charset="-79"/>
              <a:cs typeface="Aharoni" panose="02010803020104030203" pitchFamily="2" charset="-79"/>
            </a:endParaRPr>
          </a:p>
          <a:p>
            <a:pPr algn="just">
              <a:lnSpc>
                <a:spcPct val="150000"/>
              </a:lnSpc>
            </a:pP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An activity state can have multiple incoming and outgoing action flows. We use a line with an arrow head to depict a Control Flow. </a:t>
            </a:r>
          </a:p>
          <a:p>
            <a:pPr algn="just">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If there is a constraint to be adhered to while making the transition it is mentioned on the arrow</a:t>
            </a:r>
            <a:endParaRPr lang="en-US" sz="2400" dirty="0">
              <a:solidFill>
                <a:srgbClr val="000000"/>
              </a:solidFill>
              <a:latin typeface="Aharoni" panose="02010803020104030203" pitchFamily="2" charset="-79"/>
              <a:cs typeface="Aharoni" panose="02010803020104030203" pitchFamily="2" charset="-79"/>
            </a:endParaRPr>
          </a:p>
        </p:txBody>
      </p:sp>
      <p:cxnSp>
        <p:nvCxnSpPr>
          <p:cNvPr id="9" name="Straight Arrow Connector 8">
            <a:extLst>
              <a:ext uri="{FF2B5EF4-FFF2-40B4-BE49-F238E27FC236}">
                <a16:creationId xmlns:a16="http://schemas.microsoft.com/office/drawing/2014/main" id="{C273AEBD-5DE1-4DC6-A236-A1B619DD3EFB}"/>
              </a:ext>
            </a:extLst>
          </p:cNvPr>
          <p:cNvCxnSpPr/>
          <p:nvPr/>
        </p:nvCxnSpPr>
        <p:spPr>
          <a:xfrm>
            <a:off x="3581400" y="3057525"/>
            <a:ext cx="2819400" cy="0"/>
          </a:xfrm>
          <a:prstGeom prst="straightConnector1">
            <a:avLst/>
          </a:prstGeom>
          <a:ln w="1301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7164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FBE9C-90E4-4BFA-B8C0-5602AA85016D}"/>
              </a:ext>
            </a:extLst>
          </p:cNvPr>
          <p:cNvSpPr>
            <a:spLocks noGrp="1"/>
          </p:cNvSpPr>
          <p:nvPr>
            <p:ph type="title"/>
          </p:nvPr>
        </p:nvSpPr>
        <p:spPr>
          <a:xfrm>
            <a:off x="114300" y="546100"/>
            <a:ext cx="10515600" cy="1325563"/>
          </a:xfrm>
        </p:spPr>
        <p:txBody>
          <a:bodyPr>
            <a:normAutofit/>
          </a:bodyPr>
          <a:lstStyle/>
          <a:p>
            <a:pPr marL="342900" indent="-342900" algn="just">
              <a:lnSpc>
                <a:spcPct val="150000"/>
              </a:lnSpc>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Here both the states transit into one final state using action flow symbols which are generally arrows. </a:t>
            </a:r>
            <a:endParaRPr lang="en-US" sz="2400" dirty="0">
              <a:latin typeface="Aharoni" panose="02010803020104030203" pitchFamily="2" charset="-79"/>
              <a:cs typeface="Aharoni" panose="02010803020104030203" pitchFamily="2" charset="-79"/>
            </a:endParaRPr>
          </a:p>
        </p:txBody>
      </p:sp>
      <p:pic>
        <p:nvPicPr>
          <p:cNvPr id="4" name="Content Placeholder 3" descr="UML-Activity-Diagram">
            <a:extLst>
              <a:ext uri="{FF2B5EF4-FFF2-40B4-BE49-F238E27FC236}">
                <a16:creationId xmlns:a16="http://schemas.microsoft.com/office/drawing/2014/main" id="{98F1B68D-E871-406D-98C5-0EEACCAE1724}"/>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81451" y="2762250"/>
            <a:ext cx="4576762" cy="2396331"/>
          </a:xfrm>
          <a:prstGeom prst="rect">
            <a:avLst/>
          </a:prstGeom>
          <a:noFill/>
          <a:ln>
            <a:noFill/>
          </a:ln>
        </p:spPr>
      </p:pic>
    </p:spTree>
    <p:extLst>
      <p:ext uri="{BB962C8B-B14F-4D97-AF65-F5344CB8AC3E}">
        <p14:creationId xmlns:p14="http://schemas.microsoft.com/office/powerpoint/2010/main" val="1516800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F2881-3C05-4E37-8F6B-C3ED4A07A92D}"/>
              </a:ext>
            </a:extLst>
          </p:cNvPr>
          <p:cNvSpPr>
            <a:spLocks noGrp="1"/>
          </p:cNvSpPr>
          <p:nvPr>
            <p:ph type="title"/>
          </p:nvPr>
        </p:nvSpPr>
        <p:spPr>
          <a:xfrm>
            <a:off x="252412" y="533401"/>
            <a:ext cx="10515600" cy="927894"/>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Decision node and Branching</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A12AAEC4-B5E4-4FDC-BC84-1E1D64B2D162}"/>
              </a:ext>
            </a:extLst>
          </p:cNvPr>
          <p:cNvSpPr>
            <a:spLocks noGrp="1"/>
          </p:cNvSpPr>
          <p:nvPr>
            <p:ph idx="1"/>
          </p:nvPr>
        </p:nvSpPr>
        <p:spPr>
          <a:xfrm>
            <a:off x="904875" y="1520824"/>
            <a:ext cx="10515600" cy="4803775"/>
          </a:xfrm>
        </p:spPr>
        <p:txBody>
          <a:bodyPr>
            <a:noAutofit/>
          </a:bodyPr>
          <a:lstStyle/>
          <a:p>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When we need to make a decision before deciding the flow of control, we use the decision node.</a:t>
            </a:r>
          </a:p>
          <a:p>
            <a:pPr marL="228600" marR="0"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The outgoing arrows from the decision node can be labelled with conditions or guard expressions.</a:t>
            </a:r>
          </a:p>
          <a:p>
            <a:pPr marL="228600" marR="0"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always includes two or more output arrows.</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228600" marR="0" fontAlgn="base">
              <a:lnSpc>
                <a:spcPct val="150000"/>
              </a:lnSpc>
              <a:spcBef>
                <a:spcPts val="0"/>
              </a:spcBef>
              <a:spcAft>
                <a:spcPts val="750"/>
              </a:spcAft>
            </a:pPr>
            <a:r>
              <a:rPr lang="en-US" sz="2400" dirty="0">
                <a:solidFill>
                  <a:srgbClr val="000000"/>
                </a:solidFill>
                <a:latin typeface="Aharoni" panose="02010803020104030203" pitchFamily="2" charset="-79"/>
                <a:cs typeface="Aharoni" panose="02010803020104030203" pitchFamily="2" charset="-79"/>
              </a:rPr>
              <a:t>Below is a n</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otation for decision node</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sz="2400" dirty="0">
              <a:latin typeface="Aharoni" panose="02010803020104030203" pitchFamily="2" charset="-79"/>
              <a:cs typeface="Aharoni" panose="02010803020104030203" pitchFamily="2" charset="-79"/>
            </a:endParaRPr>
          </a:p>
        </p:txBody>
      </p:sp>
      <p:pic>
        <p:nvPicPr>
          <p:cNvPr id="4" name="Picture 3" descr="UML-Activity-Diagram">
            <a:extLst>
              <a:ext uri="{FF2B5EF4-FFF2-40B4-BE49-F238E27FC236}">
                <a16:creationId xmlns:a16="http://schemas.microsoft.com/office/drawing/2014/main" id="{27F3A026-7E2D-496C-8C6F-92CFD65271C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067175" y="4648199"/>
            <a:ext cx="2886075" cy="1676400"/>
          </a:xfrm>
          <a:prstGeom prst="rect">
            <a:avLst/>
          </a:prstGeom>
          <a:noFill/>
          <a:ln>
            <a:noFill/>
          </a:ln>
        </p:spPr>
      </p:pic>
    </p:spTree>
    <p:extLst>
      <p:ext uri="{BB962C8B-B14F-4D97-AF65-F5344CB8AC3E}">
        <p14:creationId xmlns:p14="http://schemas.microsoft.com/office/powerpoint/2010/main" val="2320472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25C05-364F-411A-8248-C24091FFCD77}"/>
              </a:ext>
            </a:extLst>
          </p:cNvPr>
          <p:cNvSpPr>
            <a:spLocks noGrp="1"/>
          </p:cNvSpPr>
          <p:nvPr>
            <p:ph type="title"/>
          </p:nvPr>
        </p:nvSpPr>
        <p:spPr>
          <a:xfrm>
            <a:off x="342900" y="325436"/>
            <a:ext cx="10515600" cy="661985"/>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Guards</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67E0DEB8-91AD-4885-A0BF-7CA271D26ABC}"/>
              </a:ext>
            </a:extLst>
          </p:cNvPr>
          <p:cNvSpPr>
            <a:spLocks noGrp="1"/>
          </p:cNvSpPr>
          <p:nvPr>
            <p:ph idx="1"/>
          </p:nvPr>
        </p:nvSpPr>
        <p:spPr>
          <a:xfrm>
            <a:off x="838200" y="1063625"/>
            <a:ext cx="10515600" cy="4351338"/>
          </a:xfrm>
        </p:spPr>
        <p:txBody>
          <a:bodyPr>
            <a:normAutofit/>
          </a:bodyPr>
          <a:lstStyle/>
          <a:p>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 Guard refers to a statement written next to a decision node on an arrow sometimes within square brackets.</a:t>
            </a:r>
            <a:endParaRPr lang="en-US" sz="2400" dirty="0">
              <a:latin typeface="Aharoni" panose="02010803020104030203" pitchFamily="2" charset="-79"/>
              <a:ea typeface="Calibri" panose="020F0502020204030204" pitchFamily="34" charset="0"/>
              <a:cs typeface="Aharoni" panose="02010803020104030203" pitchFamily="2" charset="-79"/>
            </a:endParaRPr>
          </a:p>
          <a:p>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Guards being used next to a decision node</a:t>
            </a:r>
            <a:endParaRPr lang="en-US" sz="2400" dirty="0">
              <a:latin typeface="Aharoni" panose="02010803020104030203" pitchFamily="2" charset="-79"/>
              <a:cs typeface="Aharoni" panose="02010803020104030203" pitchFamily="2" charset="-79"/>
            </a:endParaRPr>
          </a:p>
        </p:txBody>
      </p:sp>
      <p:pic>
        <p:nvPicPr>
          <p:cNvPr id="7" name="Picture 6" descr="UML-Activity-Diagram">
            <a:extLst>
              <a:ext uri="{FF2B5EF4-FFF2-40B4-BE49-F238E27FC236}">
                <a16:creationId xmlns:a16="http://schemas.microsoft.com/office/drawing/2014/main" id="{B7BBF63A-C6AB-410D-8458-298FA8B290B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52912" y="2765424"/>
            <a:ext cx="3114675" cy="2149475"/>
          </a:xfrm>
          <a:prstGeom prst="rect">
            <a:avLst/>
          </a:prstGeom>
          <a:noFill/>
          <a:ln>
            <a:noFill/>
          </a:ln>
        </p:spPr>
      </p:pic>
    </p:spTree>
    <p:extLst>
      <p:ext uri="{BB962C8B-B14F-4D97-AF65-F5344CB8AC3E}">
        <p14:creationId xmlns:p14="http://schemas.microsoft.com/office/powerpoint/2010/main" val="1854643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5DE0D-9030-44A5-8B66-5572A0CDD39C}"/>
              </a:ext>
            </a:extLst>
          </p:cNvPr>
          <p:cNvSpPr>
            <a:spLocks noGrp="1"/>
          </p:cNvSpPr>
          <p:nvPr>
            <p:ph type="title"/>
          </p:nvPr>
        </p:nvSpPr>
        <p:spPr>
          <a:xfrm>
            <a:off x="419100" y="241301"/>
            <a:ext cx="10515600" cy="57785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Fork Node </a:t>
            </a:r>
          </a:p>
        </p:txBody>
      </p:sp>
      <p:sp>
        <p:nvSpPr>
          <p:cNvPr id="3" name="Content Placeholder 2">
            <a:extLst>
              <a:ext uri="{FF2B5EF4-FFF2-40B4-BE49-F238E27FC236}">
                <a16:creationId xmlns:a16="http://schemas.microsoft.com/office/drawing/2014/main" id="{6779AE11-4026-476D-88BE-D811928CEE3E}"/>
              </a:ext>
            </a:extLst>
          </p:cNvPr>
          <p:cNvSpPr>
            <a:spLocks noGrp="1"/>
          </p:cNvSpPr>
          <p:nvPr>
            <p:ph idx="1"/>
          </p:nvPr>
        </p:nvSpPr>
        <p:spPr>
          <a:xfrm>
            <a:off x="1181100" y="996950"/>
            <a:ext cx="10515600" cy="5003800"/>
          </a:xfrm>
        </p:spPr>
        <p:txBody>
          <a:bodyPr>
            <a:noAutofit/>
          </a:bodyPr>
          <a:lstStyle/>
          <a:p>
            <a:pPr algn="just">
              <a:lnSpc>
                <a:spcPct val="16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Fork nodes are used to support concurrent activities.</a:t>
            </a:r>
          </a:p>
          <a:p>
            <a:pPr algn="just">
              <a:lnSpc>
                <a:spcPct val="160000"/>
              </a:lnSpc>
            </a:pPr>
            <a:r>
              <a:rPr lang="en-US" sz="2400" b="0" i="0" dirty="0">
                <a:solidFill>
                  <a:srgbClr val="282C33"/>
                </a:solidFill>
                <a:effectLst/>
                <a:latin typeface="Aharoni" panose="02010803020104030203" pitchFamily="2" charset="-79"/>
                <a:cs typeface="Aharoni" panose="02010803020104030203" pitchFamily="2" charset="-79"/>
              </a:rPr>
              <a:t>Splits a single activity flow into two concurrent activities. Symbolized with multiple arrowed lines from a join. </a:t>
            </a:r>
          </a:p>
          <a:p>
            <a:pPr algn="just">
              <a:lnSpc>
                <a:spcPct val="160000"/>
              </a:lnSpc>
            </a:pPr>
            <a:r>
              <a:rPr lang="en-US" sz="2400" b="0" i="0" dirty="0">
                <a:solidFill>
                  <a:srgbClr val="282C33"/>
                </a:solidFill>
                <a:effectLst/>
                <a:latin typeface="Aharoni" panose="02010803020104030203" pitchFamily="2" charset="-79"/>
                <a:cs typeface="Aharoni" panose="02010803020104030203" pitchFamily="2" charset="-79"/>
              </a:rPr>
              <a:t>Combines two concurrent activities and re-introduces them to a flow where only one activity occurs at a time. Represented with a thick vertical or horizontal line. </a:t>
            </a: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indent="0">
              <a:buNone/>
            </a:pPr>
            <a:r>
              <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rPr>
              <a:t>                                            </a:t>
            </a: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Fork nodes</a:t>
            </a:r>
          </a:p>
          <a:p>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indent="0">
              <a:buNone/>
            </a:pPr>
            <a:endPar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p>
          <a:p>
            <a:pPr marL="0" indent="0">
              <a:buNone/>
            </a:pPr>
            <a:endPar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Fork notation</a:t>
            </a: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endParaRPr lang="en-US" sz="2400" dirty="0">
              <a:solidFill>
                <a:srgbClr val="000000"/>
              </a:solidFill>
              <a:latin typeface="Aharoni" panose="02010803020104030203" pitchFamily="2" charset="-79"/>
              <a:cs typeface="Aharoni" panose="02010803020104030203" pitchFamily="2" charset="-79"/>
            </a:endParaRPr>
          </a:p>
          <a:p>
            <a:pPr marL="0" indent="0">
              <a:buNone/>
            </a:pPr>
            <a:endParaRPr lang="en-US" sz="2400" dirty="0">
              <a:solidFill>
                <a:srgbClr val="000000"/>
              </a:solidFill>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pic>
        <p:nvPicPr>
          <p:cNvPr id="4" name="Picture 3" descr="UML-Activity-Diagram">
            <a:extLst>
              <a:ext uri="{FF2B5EF4-FFF2-40B4-BE49-F238E27FC236}">
                <a16:creationId xmlns:a16="http://schemas.microsoft.com/office/drawing/2014/main" id="{6C2A18D2-1A93-4D0F-A552-CCA627BEDC8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616700" y="4403725"/>
            <a:ext cx="2082800" cy="1457325"/>
          </a:xfrm>
          <a:prstGeom prst="rect">
            <a:avLst/>
          </a:prstGeom>
          <a:noFill/>
          <a:ln>
            <a:noFill/>
          </a:ln>
        </p:spPr>
      </p:pic>
    </p:spTree>
    <p:extLst>
      <p:ext uri="{BB962C8B-B14F-4D97-AF65-F5344CB8AC3E}">
        <p14:creationId xmlns:p14="http://schemas.microsoft.com/office/powerpoint/2010/main" val="2233721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B983E-D938-4548-BB4B-57BA0DC416F4}"/>
              </a:ext>
            </a:extLst>
          </p:cNvPr>
          <p:cNvSpPr>
            <a:spLocks noGrp="1"/>
          </p:cNvSpPr>
          <p:nvPr>
            <p:ph type="title"/>
          </p:nvPr>
        </p:nvSpPr>
        <p:spPr>
          <a:xfrm>
            <a:off x="285750" y="217487"/>
            <a:ext cx="10515600" cy="46355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Cont.</a:t>
            </a:r>
          </a:p>
        </p:txBody>
      </p:sp>
      <p:sp>
        <p:nvSpPr>
          <p:cNvPr id="3" name="Content Placeholder 2">
            <a:extLst>
              <a:ext uri="{FF2B5EF4-FFF2-40B4-BE49-F238E27FC236}">
                <a16:creationId xmlns:a16="http://schemas.microsoft.com/office/drawing/2014/main" id="{FA4F05BF-5218-4ED5-8953-9AC5C3567ACB}"/>
              </a:ext>
            </a:extLst>
          </p:cNvPr>
          <p:cNvSpPr>
            <a:spLocks noGrp="1"/>
          </p:cNvSpPr>
          <p:nvPr>
            <p:ph idx="1"/>
          </p:nvPr>
        </p:nvSpPr>
        <p:spPr>
          <a:xfrm>
            <a:off x="914400" y="962025"/>
            <a:ext cx="10439400" cy="5214938"/>
          </a:xfrm>
        </p:spPr>
        <p:txBody>
          <a:bodyPr>
            <a:noAutofit/>
          </a:bodyPr>
          <a:lstStyle/>
          <a:p>
            <a:pPr marL="228600" marR="0" algn="just"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When we use a fork node when both the activities get executed concurrently i.e. no decision is made before splitting the activity into two parts. </a:t>
            </a:r>
          </a:p>
          <a:p>
            <a:pPr marL="228600" marR="0" algn="just"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Both parts need to be executed in case of a fork statement.</a:t>
            </a:r>
          </a:p>
          <a:p>
            <a:pPr marL="228600" marR="0"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We use a rounded solid rectangular bar to represent a Fork notation with incoming arrow from the parent activity state and outgoing arrows towards the newly created activities.</a:t>
            </a:r>
            <a:b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b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823907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F2234-B2B7-4435-948D-30F355357FAA}"/>
              </a:ext>
            </a:extLst>
          </p:cNvPr>
          <p:cNvSpPr>
            <a:spLocks noGrp="1"/>
          </p:cNvSpPr>
          <p:nvPr>
            <p:ph type="title"/>
          </p:nvPr>
        </p:nvSpPr>
        <p:spPr>
          <a:xfrm>
            <a:off x="838200" y="365126"/>
            <a:ext cx="10515600" cy="673100"/>
          </a:xfrm>
        </p:spPr>
        <p:txBody>
          <a:bodyPr>
            <a:normAutofit/>
          </a:bodyPr>
          <a:lstStyle/>
          <a:p>
            <a:r>
              <a:rPr lang="en-US" sz="2800" dirty="0">
                <a:solidFill>
                  <a:srgbClr val="FF0000"/>
                </a:solidFill>
                <a:latin typeface="Aharoni" panose="02010803020104030203" pitchFamily="2" charset="-79"/>
                <a:ea typeface="Times New Roman" panose="02020603050405020304" pitchFamily="18" charset="0"/>
                <a:cs typeface="Aharoni" panose="02010803020104030203" pitchFamily="2" charset="-79"/>
              </a:rPr>
              <a:t>E</a:t>
            </a:r>
            <a:r>
              <a:rPr lang="en-US" sz="28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xample</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03B83E0-95AD-46CA-9F71-123171A2AFCF}"/>
              </a:ext>
            </a:extLst>
          </p:cNvPr>
          <p:cNvSpPr>
            <a:spLocks noGrp="1"/>
          </p:cNvSpPr>
          <p:nvPr>
            <p:ph idx="1"/>
          </p:nvPr>
        </p:nvSpPr>
        <p:spPr>
          <a:xfrm>
            <a:off x="962025" y="1158875"/>
            <a:ext cx="10515600" cy="4351338"/>
          </a:xfrm>
        </p:spPr>
        <p:txBody>
          <a:bodyPr/>
          <a:lstStyle/>
          <a:p>
            <a:pPr algn="just">
              <a:lnSpc>
                <a:spcPct val="150000"/>
              </a:lnSpc>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T</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he activity of making coffee can be split into two concurrent activities and hence we use the fork notation.</a:t>
            </a:r>
          </a:p>
          <a:p>
            <a:endParaRPr lang="en-US" dirty="0">
              <a:solidFill>
                <a:srgbClr val="000000"/>
              </a:solidFill>
              <a:latin typeface="Times New Roman" panose="02020603050405020304" pitchFamily="18" charset="0"/>
            </a:endParaRPr>
          </a:p>
          <a:p>
            <a:endParaRPr lang="en-US" dirty="0"/>
          </a:p>
        </p:txBody>
      </p:sp>
      <p:pic>
        <p:nvPicPr>
          <p:cNvPr id="4" name="Picture 3" descr="UML-Activity-Diagram">
            <a:extLst>
              <a:ext uri="{FF2B5EF4-FFF2-40B4-BE49-F238E27FC236}">
                <a16:creationId xmlns:a16="http://schemas.microsoft.com/office/drawing/2014/main" id="{D2BD08CF-C93F-4B00-84D8-E72F003C0A6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95800" y="2473325"/>
            <a:ext cx="2114550" cy="3225800"/>
          </a:xfrm>
          <a:prstGeom prst="rect">
            <a:avLst/>
          </a:prstGeom>
          <a:noFill/>
          <a:ln>
            <a:noFill/>
          </a:ln>
        </p:spPr>
      </p:pic>
    </p:spTree>
    <p:extLst>
      <p:ext uri="{BB962C8B-B14F-4D97-AF65-F5344CB8AC3E}">
        <p14:creationId xmlns:p14="http://schemas.microsoft.com/office/powerpoint/2010/main" val="2938800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32353-06BF-4EB8-90E3-34863F21F423}"/>
              </a:ext>
            </a:extLst>
          </p:cNvPr>
          <p:cNvSpPr>
            <a:spLocks noGrp="1"/>
          </p:cNvSpPr>
          <p:nvPr>
            <p:ph type="title"/>
          </p:nvPr>
        </p:nvSpPr>
        <p:spPr>
          <a:xfrm>
            <a:off x="381000" y="1"/>
            <a:ext cx="10515600" cy="628650"/>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Merge or Merge Event</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851883C-2908-46F6-AAA2-C6E0A7BC7291}"/>
              </a:ext>
            </a:extLst>
          </p:cNvPr>
          <p:cNvSpPr>
            <a:spLocks noGrp="1"/>
          </p:cNvSpPr>
          <p:nvPr>
            <p:ph idx="1"/>
          </p:nvPr>
        </p:nvSpPr>
        <p:spPr>
          <a:xfrm>
            <a:off x="1181100" y="628651"/>
            <a:ext cx="10172700" cy="6067424"/>
          </a:xfrm>
        </p:spPr>
        <p:txBody>
          <a:bodyPr>
            <a:noAutofit/>
          </a:bodyPr>
          <a:lstStyle/>
          <a:p>
            <a:pPr algn="just">
              <a:lnSpc>
                <a:spcPct val="150000"/>
              </a:lnSpc>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Scenarios arise when activities which are not being executed concurrently have to be merged.</a:t>
            </a:r>
          </a:p>
          <a:p>
            <a:pPr algn="just">
              <a:lnSpc>
                <a:spcPct val="150000"/>
              </a:lnSpc>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We use the merge notation for such scenarios. </a:t>
            </a:r>
          </a:p>
          <a:p>
            <a:pPr algn="just">
              <a:lnSpc>
                <a:spcPct val="150000"/>
              </a:lnSpc>
              <a:buFont typeface="Wingdings" panose="05000000000000000000" pitchFamily="2" charset="2"/>
              <a:buChar char="Ø"/>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We can merge two or more activities into one if the control proceeds onto the next activity irrespective of the path chosen.</a:t>
            </a: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pPr marL="0" indent="0" algn="just">
              <a:lnSpc>
                <a:spcPct val="150000"/>
              </a:lnSpc>
              <a:buNone/>
            </a:pP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marR="0" indent="0" algn="just" fontAlgn="base">
              <a:lnSpc>
                <a:spcPct val="150000"/>
              </a:lnSpc>
              <a:spcBef>
                <a:spcPts val="0"/>
              </a:spcBef>
              <a:spcAft>
                <a:spcPts val="0"/>
              </a:spcAft>
              <a:buNone/>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p>
          <a:p>
            <a:pPr marL="0" marR="0" indent="0" algn="just" fontAlgn="base">
              <a:lnSpc>
                <a:spcPct val="150000"/>
              </a:lnSpc>
              <a:spcBef>
                <a:spcPts val="0"/>
              </a:spcBef>
              <a:spcAft>
                <a:spcPts val="0"/>
              </a:spcAft>
              <a:buNone/>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p>
          <a:p>
            <a:endParaRPr lang="en-US" sz="2400" dirty="0">
              <a:latin typeface="Aharoni" panose="02010803020104030203" pitchFamily="2" charset="-79"/>
              <a:cs typeface="Aharoni" panose="02010803020104030203" pitchFamily="2" charset="-79"/>
            </a:endParaRPr>
          </a:p>
        </p:txBody>
      </p:sp>
      <p:pic>
        <p:nvPicPr>
          <p:cNvPr id="4" name="Picture 3" descr="UML-Activity-Diagram">
            <a:extLst>
              <a:ext uri="{FF2B5EF4-FFF2-40B4-BE49-F238E27FC236}">
                <a16:creationId xmlns:a16="http://schemas.microsoft.com/office/drawing/2014/main" id="{53930910-1C90-4DBF-962B-EC0277D8E5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699000" y="4400549"/>
            <a:ext cx="1397000" cy="1165225"/>
          </a:xfrm>
          <a:prstGeom prst="rect">
            <a:avLst/>
          </a:prstGeom>
          <a:noFill/>
          <a:ln>
            <a:noFill/>
          </a:ln>
        </p:spPr>
      </p:pic>
    </p:spTree>
    <p:extLst>
      <p:ext uri="{BB962C8B-B14F-4D97-AF65-F5344CB8AC3E}">
        <p14:creationId xmlns:p14="http://schemas.microsoft.com/office/powerpoint/2010/main" val="444542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5AAFA-83A4-46B4-8C2C-7DD45DE132DD}"/>
              </a:ext>
            </a:extLst>
          </p:cNvPr>
          <p:cNvSpPr>
            <a:spLocks noGrp="1"/>
          </p:cNvSpPr>
          <p:nvPr>
            <p:ph type="title"/>
          </p:nvPr>
        </p:nvSpPr>
        <p:spPr>
          <a:xfrm>
            <a:off x="180975" y="841376"/>
            <a:ext cx="10515600" cy="67310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2AF9D097-FDC5-4DCB-866B-EF81936C6486}"/>
              </a:ext>
            </a:extLst>
          </p:cNvPr>
          <p:cNvSpPr>
            <a:spLocks noGrp="1"/>
          </p:cNvSpPr>
          <p:nvPr>
            <p:ph idx="1"/>
          </p:nvPr>
        </p:nvSpPr>
        <p:spPr>
          <a:xfrm>
            <a:off x="1171574" y="1828799"/>
            <a:ext cx="10182225" cy="3752851"/>
          </a:xfrm>
        </p:spPr>
        <p:txBody>
          <a:bodyPr/>
          <a:lstStyle/>
          <a:p>
            <a:pPr marL="0" marR="0" indent="0" algn="just" fontAlgn="base">
              <a:lnSpc>
                <a:spcPct val="150000"/>
              </a:lnSpc>
              <a:spcBef>
                <a:spcPts val="0"/>
              </a:spcBef>
              <a:spcAft>
                <a:spcPts val="750"/>
              </a:spcAft>
              <a:buNone/>
            </a:pPr>
            <a:r>
              <a:rPr lang="en-US" dirty="0">
                <a:solidFill>
                  <a:srgbClr val="000000"/>
                </a:solidFill>
                <a:latin typeface="Aharoni" panose="02010803020104030203" pitchFamily="2" charset="-79"/>
                <a:ea typeface="Times New Roman" panose="02020603050405020304" pitchFamily="18" charset="0"/>
                <a:cs typeface="Aharoni" panose="02010803020104030203" pitchFamily="2" charset="-79"/>
              </a:rPr>
              <a:t> E</a:t>
            </a: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xample </a:t>
            </a:r>
          </a:p>
          <a:p>
            <a:pPr marL="0" marR="0" indent="0" algn="just" fontAlgn="base">
              <a:lnSpc>
                <a:spcPct val="150000"/>
              </a:lnSpc>
              <a:spcBef>
                <a:spcPts val="0"/>
              </a:spcBef>
              <a:spcAft>
                <a:spcPts val="750"/>
              </a:spcAft>
              <a:buNone/>
            </a:pP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 the diagram below we can not have both sides being executed concurrently, but they finally merge into one.</a:t>
            </a:r>
          </a:p>
          <a:p>
            <a:pPr marL="0" marR="0" indent="0" algn="just" fontAlgn="base">
              <a:lnSpc>
                <a:spcPct val="150000"/>
              </a:lnSpc>
              <a:spcBef>
                <a:spcPts val="0"/>
              </a:spcBef>
              <a:spcAft>
                <a:spcPts val="750"/>
              </a:spcAft>
              <a:buNone/>
            </a:pPr>
            <a:r>
              <a:rPr lang="en-US" dirty="0">
                <a:solidFill>
                  <a:srgbClr val="000000"/>
                </a:solidFill>
                <a:latin typeface="Aharoni" panose="02010803020104030203" pitchFamily="2" charset="-79"/>
                <a:ea typeface="Times New Roman" panose="02020603050405020304" pitchFamily="18" charset="0"/>
                <a:cs typeface="Aharoni" panose="02010803020104030203" pitchFamily="2" charset="-79"/>
              </a:rPr>
              <a:t>For instance a</a:t>
            </a:r>
            <a:r>
              <a:rPr lang="en-US" sz="28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number can not be both odd and even at the same time.</a:t>
            </a:r>
            <a:endParaRPr lang="en-US" sz="28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dirty="0"/>
          </a:p>
        </p:txBody>
      </p:sp>
    </p:spTree>
    <p:extLst>
      <p:ext uri="{BB962C8B-B14F-4D97-AF65-F5344CB8AC3E}">
        <p14:creationId xmlns:p14="http://schemas.microsoft.com/office/powerpoint/2010/main" val="3670930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25165-3A9C-4E38-B8E3-22299DEACCD1}"/>
              </a:ext>
            </a:extLst>
          </p:cNvPr>
          <p:cNvSpPr>
            <a:spLocks noGrp="1"/>
          </p:cNvSpPr>
          <p:nvPr>
            <p:ph type="title"/>
          </p:nvPr>
        </p:nvSpPr>
        <p:spPr>
          <a:xfrm>
            <a:off x="838200" y="365125"/>
            <a:ext cx="10515600" cy="701675"/>
          </a:xfrm>
        </p:spPr>
        <p:txBody>
          <a:bodyPr/>
          <a:lstStyle/>
          <a:p>
            <a:r>
              <a:rPr lang="en-US" sz="2800" dirty="0">
                <a:solidFill>
                  <a:srgbClr val="FF0000"/>
                </a:solidFill>
                <a:latin typeface="Aharoni" panose="02010803020104030203" pitchFamily="2" charset="-79"/>
                <a:cs typeface="Aharoni" panose="02010803020104030203" pitchFamily="2" charset="-79"/>
              </a:rPr>
              <a:t>Diagram</a:t>
            </a:r>
            <a:r>
              <a:rPr lang="en-US" dirty="0"/>
              <a:t> </a:t>
            </a:r>
          </a:p>
        </p:txBody>
      </p:sp>
      <p:pic>
        <p:nvPicPr>
          <p:cNvPr id="4" name="Content Placeholder 3" descr="UML-Activity-Diagram">
            <a:extLst>
              <a:ext uri="{FF2B5EF4-FFF2-40B4-BE49-F238E27FC236}">
                <a16:creationId xmlns:a16="http://schemas.microsoft.com/office/drawing/2014/main" id="{87119A88-9F5D-4A3D-84EE-7AC6A60567BB}"/>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21445" y="1358900"/>
            <a:ext cx="3349110" cy="4351338"/>
          </a:xfrm>
          <a:prstGeom prst="rect">
            <a:avLst/>
          </a:prstGeom>
          <a:noFill/>
          <a:ln>
            <a:noFill/>
          </a:ln>
        </p:spPr>
      </p:pic>
    </p:spTree>
    <p:extLst>
      <p:ext uri="{BB962C8B-B14F-4D97-AF65-F5344CB8AC3E}">
        <p14:creationId xmlns:p14="http://schemas.microsoft.com/office/powerpoint/2010/main" val="3374907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ED81F-3274-4569-B7A8-39EF07803E18}"/>
              </a:ext>
            </a:extLst>
          </p:cNvPr>
          <p:cNvSpPr>
            <a:spLocks noGrp="1"/>
          </p:cNvSpPr>
          <p:nvPr>
            <p:ph type="title"/>
          </p:nvPr>
        </p:nvSpPr>
        <p:spPr>
          <a:xfrm>
            <a:off x="361950" y="396875"/>
            <a:ext cx="10515600" cy="768350"/>
          </a:xfrm>
        </p:spPr>
        <p:txBody>
          <a:bodyPr>
            <a:normAutofit/>
          </a:bodyPr>
          <a:lstStyle/>
          <a:p>
            <a:r>
              <a:rPr lang="en-US" sz="2800" b="1" dirty="0" err="1">
                <a:solidFill>
                  <a:srgbClr val="FF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CA76262F-343D-4BAE-ACAC-73FE709294A2}"/>
              </a:ext>
            </a:extLst>
          </p:cNvPr>
          <p:cNvSpPr>
            <a:spLocks noGrp="1"/>
          </p:cNvSpPr>
          <p:nvPr>
            <p:ph idx="1"/>
          </p:nvPr>
        </p:nvSpPr>
        <p:spPr>
          <a:xfrm>
            <a:off x="787400" y="1176337"/>
            <a:ext cx="10915650" cy="5114925"/>
          </a:xfrm>
        </p:spPr>
        <p:txBody>
          <a:bodyPr/>
          <a:lstStyle/>
          <a:p>
            <a:pPr algn="just">
              <a:lnSpc>
                <a:spcPct val="150000"/>
              </a:lnSpc>
            </a:pP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We use </a:t>
            </a:r>
            <a:r>
              <a:rPr lang="en-US" sz="1800" dirty="0" err="1">
                <a:solidFill>
                  <a:srgbClr val="00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for grouping related activities in one column. </a:t>
            </a:r>
            <a:r>
              <a:rPr lang="en-US" sz="1800" dirty="0" err="1">
                <a:solidFill>
                  <a:srgbClr val="00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group related activities into one column or one row. </a:t>
            </a:r>
            <a:r>
              <a:rPr lang="en-US" sz="1800" dirty="0" err="1">
                <a:solidFill>
                  <a:srgbClr val="00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can be vertical and horizontal. </a:t>
            </a:r>
          </a:p>
          <a:p>
            <a:pPr algn="just">
              <a:lnSpc>
                <a:spcPct val="150000"/>
              </a:lnSpc>
            </a:pPr>
            <a:r>
              <a:rPr lang="en-US" sz="1800" dirty="0" err="1">
                <a:solidFill>
                  <a:srgbClr val="00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are used to add modularity to the activity diagram. It is not mandatory to use </a:t>
            </a:r>
            <a:r>
              <a:rPr lang="en-US" sz="1800" dirty="0" err="1">
                <a:solidFill>
                  <a:srgbClr val="000000"/>
                </a:solidFill>
                <a:effectLst/>
                <a:latin typeface="Aharoni" panose="02010803020104030203" pitchFamily="2" charset="-79"/>
                <a:ea typeface="Calibri" panose="020F0502020204030204" pitchFamily="34" charset="0"/>
                <a:cs typeface="Aharoni" panose="02010803020104030203" pitchFamily="2" charset="-79"/>
              </a:rPr>
              <a:t>swimlanes</a:t>
            </a:r>
            <a:r>
              <a:rPr lang="en-US" sz="18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They usually give more clarity to the activity diagram. It’s similar to creating a function in a program. It’s not mandatory to do so, but, it is a recommended practice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 name="Picture 3" descr="UML-Activity-Diagram">
            <a:extLst>
              <a:ext uri="{FF2B5EF4-FFF2-40B4-BE49-F238E27FC236}">
                <a16:creationId xmlns:a16="http://schemas.microsoft.com/office/drawing/2014/main" id="{BB5A2150-BCFF-4041-BDA9-821C2D55883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56200" y="3733799"/>
            <a:ext cx="1289050" cy="2343150"/>
          </a:xfrm>
          <a:prstGeom prst="rect">
            <a:avLst/>
          </a:prstGeom>
          <a:noFill/>
          <a:ln>
            <a:noFill/>
          </a:ln>
        </p:spPr>
      </p:pic>
    </p:spTree>
    <p:extLst>
      <p:ext uri="{BB962C8B-B14F-4D97-AF65-F5344CB8AC3E}">
        <p14:creationId xmlns:p14="http://schemas.microsoft.com/office/powerpoint/2010/main" val="18304135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78535-9B04-4355-BBA9-EC113288CAD3}"/>
              </a:ext>
            </a:extLst>
          </p:cNvPr>
          <p:cNvSpPr>
            <a:spLocks noGrp="1"/>
          </p:cNvSpPr>
          <p:nvPr>
            <p:ph type="title"/>
          </p:nvPr>
        </p:nvSpPr>
        <p:spPr>
          <a:xfrm>
            <a:off x="238125" y="363537"/>
            <a:ext cx="10515600" cy="635000"/>
          </a:xfrm>
        </p:spPr>
        <p:txBody>
          <a:bodyPr>
            <a:normAutofit fontScale="90000"/>
          </a:bodyPr>
          <a:lstStyle/>
          <a:p>
            <a:r>
              <a:rPr lang="en-US" dirty="0">
                <a:solidFill>
                  <a:srgbClr val="FF0000"/>
                </a:solidFill>
              </a:rPr>
              <a:t>Cont</a:t>
            </a:r>
            <a:r>
              <a:rPr lang="en-US" dirty="0"/>
              <a:t>. </a:t>
            </a:r>
          </a:p>
        </p:txBody>
      </p:sp>
      <p:sp>
        <p:nvSpPr>
          <p:cNvPr id="3" name="Content Placeholder 2">
            <a:extLst>
              <a:ext uri="{FF2B5EF4-FFF2-40B4-BE49-F238E27FC236}">
                <a16:creationId xmlns:a16="http://schemas.microsoft.com/office/drawing/2014/main" id="{A9479792-861F-4310-8A56-E64A52C21374}"/>
              </a:ext>
            </a:extLst>
          </p:cNvPr>
          <p:cNvSpPr>
            <a:spLocks noGrp="1"/>
          </p:cNvSpPr>
          <p:nvPr>
            <p:ph idx="1"/>
          </p:nvPr>
        </p:nvSpPr>
        <p:spPr>
          <a:xfrm>
            <a:off x="1409700" y="1181100"/>
            <a:ext cx="9944100" cy="5313363"/>
          </a:xfrm>
        </p:spPr>
        <p:txBody>
          <a:bodyPr>
            <a:normAutofit/>
          </a:bodyPr>
          <a:lstStyle/>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Using the metaphor of lanes in a pool, a </a:t>
            </a:r>
            <a:r>
              <a:rPr lang="en-US" sz="2400" b="0" i="0" dirty="0" err="1">
                <a:solidFill>
                  <a:srgbClr val="282C33"/>
                </a:solidFill>
                <a:effectLst/>
                <a:latin typeface="Aharoni" panose="02010803020104030203" pitchFamily="2" charset="-79"/>
                <a:cs typeface="Aharoni" panose="02010803020104030203" pitchFamily="2" charset="-79"/>
              </a:rPr>
              <a:t>swimlane</a:t>
            </a:r>
            <a:r>
              <a:rPr lang="en-US" sz="2400" b="0" i="0" dirty="0">
                <a:solidFill>
                  <a:srgbClr val="282C33"/>
                </a:solidFill>
                <a:effectLst/>
                <a:latin typeface="Aharoni" panose="02010803020104030203" pitchFamily="2" charset="-79"/>
                <a:cs typeface="Aharoni" panose="02010803020104030203" pitchFamily="2" charset="-79"/>
              </a:rPr>
              <a:t> diagram provides clarity and accountability by placing process steps within the horizontal or vertical “</a:t>
            </a:r>
            <a:r>
              <a:rPr lang="en-US" sz="2400" b="0" i="0" dirty="0" err="1">
                <a:solidFill>
                  <a:srgbClr val="282C33"/>
                </a:solidFill>
                <a:effectLst/>
                <a:latin typeface="Aharoni" panose="02010803020104030203" pitchFamily="2" charset="-79"/>
                <a:cs typeface="Aharoni" panose="02010803020104030203" pitchFamily="2" charset="-79"/>
              </a:rPr>
              <a:t>swimlanes</a:t>
            </a:r>
            <a:r>
              <a:rPr lang="en-US" sz="2400" b="0" i="0" dirty="0">
                <a:solidFill>
                  <a:srgbClr val="282C33"/>
                </a:solidFill>
                <a:effectLst/>
                <a:latin typeface="Aharoni" panose="02010803020104030203" pitchFamily="2" charset="-79"/>
                <a:cs typeface="Aharoni" panose="02010803020104030203" pitchFamily="2" charset="-79"/>
              </a:rPr>
              <a:t>” of a particular employee, work group or department. </a:t>
            </a:r>
          </a:p>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It shows connections, communication and handoffs between these lanes, and it can serve to highlight waste, redundancy and inefficiency in a process.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4170363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F9F8E-5AAD-4216-8271-60B655D6D893}"/>
              </a:ext>
            </a:extLst>
          </p:cNvPr>
          <p:cNvSpPr>
            <a:spLocks noGrp="1"/>
          </p:cNvSpPr>
          <p:nvPr>
            <p:ph type="title"/>
          </p:nvPr>
        </p:nvSpPr>
        <p:spPr>
          <a:xfrm>
            <a:off x="838200" y="365126"/>
            <a:ext cx="10515600" cy="425450"/>
          </a:xfrm>
        </p:spPr>
        <p:txBody>
          <a:bodyPr>
            <a:noAutofit/>
          </a:bodyPr>
          <a:lstStyle/>
          <a:p>
            <a:r>
              <a:rPr lang="en-US" sz="2800" dirty="0">
                <a:solidFill>
                  <a:srgbClr val="FF0000"/>
                </a:solidFill>
                <a:latin typeface="Aharoni" panose="02010803020104030203" pitchFamily="2" charset="-79"/>
                <a:cs typeface="Aharoni" panose="02010803020104030203" pitchFamily="2" charset="-79"/>
              </a:rPr>
              <a:t>Diagram </a:t>
            </a:r>
            <a:endParaRPr lang="en-US" sz="2800" dirty="0"/>
          </a:p>
        </p:txBody>
      </p:sp>
      <p:sp>
        <p:nvSpPr>
          <p:cNvPr id="3" name="Content Placeholder 2">
            <a:extLst>
              <a:ext uri="{FF2B5EF4-FFF2-40B4-BE49-F238E27FC236}">
                <a16:creationId xmlns:a16="http://schemas.microsoft.com/office/drawing/2014/main" id="{8DDAF5BB-A971-4281-ADC2-9EBAD259C74A}"/>
              </a:ext>
            </a:extLst>
          </p:cNvPr>
          <p:cNvSpPr>
            <a:spLocks noGrp="1"/>
          </p:cNvSpPr>
          <p:nvPr>
            <p:ph idx="1"/>
          </p:nvPr>
        </p:nvSpPr>
        <p:spPr>
          <a:xfrm>
            <a:off x="685799" y="1133475"/>
            <a:ext cx="10753725" cy="5181600"/>
          </a:xfrm>
        </p:spPr>
        <p:txBody>
          <a:bodyPr>
            <a:normAutofit/>
          </a:bodyPr>
          <a:lstStyle/>
          <a:p>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Here different set of activities are executed based on if the number is odd or even. These activities are grouped into a </a:t>
            </a:r>
            <a:r>
              <a:rPr lang="en-US" sz="2400" dirty="0" err="1">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swimlane</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t>
            </a:r>
          </a:p>
          <a:p>
            <a:endParaRPr lang="en-US" sz="2400" dirty="0">
              <a:solidFill>
                <a:srgbClr val="000000"/>
              </a:solidFill>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pic>
        <p:nvPicPr>
          <p:cNvPr id="4" name="Content Placeholder 3" descr="UML-Activity-Diagram">
            <a:extLst>
              <a:ext uri="{FF2B5EF4-FFF2-40B4-BE49-F238E27FC236}">
                <a16:creationId xmlns:a16="http://schemas.microsoft.com/office/drawing/2014/main" id="{E72528FB-559E-4285-AE0E-92848587268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3288630" y="2152649"/>
            <a:ext cx="3957389" cy="3910013"/>
          </a:xfrm>
          <a:prstGeom prst="rect">
            <a:avLst/>
          </a:prstGeom>
          <a:noFill/>
          <a:ln>
            <a:noFill/>
          </a:ln>
        </p:spPr>
      </p:pic>
    </p:spTree>
    <p:extLst>
      <p:ext uri="{BB962C8B-B14F-4D97-AF65-F5344CB8AC3E}">
        <p14:creationId xmlns:p14="http://schemas.microsoft.com/office/powerpoint/2010/main" val="26469503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F521C-1262-41BE-897E-535030BBA8BC}"/>
              </a:ext>
            </a:extLst>
          </p:cNvPr>
          <p:cNvSpPr>
            <a:spLocks noGrp="1"/>
          </p:cNvSpPr>
          <p:nvPr>
            <p:ph type="title"/>
          </p:nvPr>
        </p:nvSpPr>
        <p:spPr>
          <a:xfrm>
            <a:off x="323850" y="103187"/>
            <a:ext cx="10515600" cy="577850"/>
          </a:xfrm>
        </p:spPr>
        <p:txBody>
          <a:bodyPr>
            <a:noAutofit/>
          </a:bodyPr>
          <a:lstStyle/>
          <a:p>
            <a:br>
              <a:rPr lang="en-US" sz="32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br>
            <a:r>
              <a:rPr lang="en-US" sz="32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Time event.</a:t>
            </a:r>
            <a:br>
              <a:rPr lang="en-US" sz="32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b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81667774-6327-4516-8902-B1934F2E6A8E}"/>
              </a:ext>
            </a:extLst>
          </p:cNvPr>
          <p:cNvSpPr>
            <a:spLocks noGrp="1"/>
          </p:cNvSpPr>
          <p:nvPr>
            <p:ph idx="1"/>
          </p:nvPr>
        </p:nvSpPr>
        <p:spPr>
          <a:xfrm>
            <a:off x="1028700" y="681036"/>
            <a:ext cx="10515600" cy="5891213"/>
          </a:xfrm>
        </p:spPr>
        <p:txBody>
          <a:bodyPr/>
          <a:lstStyle/>
          <a:p>
            <a:pPr marL="228600" marR="0" fontAlgn="base">
              <a:lnSpc>
                <a:spcPct val="150000"/>
              </a:lnSpc>
              <a:spcBef>
                <a:spcPts val="0"/>
              </a:spcBef>
              <a:spcAft>
                <a:spcPts val="750"/>
              </a:spcAft>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We can have a scenario where an event takes some time to complete. We use an hourglass to represent a time event.</a:t>
            </a:r>
            <a:b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b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For example:  Let us assume that the processing of an image takes </a:t>
            </a:r>
            <a:r>
              <a:rPr lang="en-US" sz="2400" dirty="0" err="1">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takes</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 lot of time. Then it can be represented as shown below.</a:t>
            </a:r>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pPr marL="0" marR="0" indent="0" fontAlgn="base">
              <a:lnSpc>
                <a:spcPct val="150000"/>
              </a:lnSpc>
              <a:spcBef>
                <a:spcPts val="0"/>
              </a:spcBef>
              <a:spcAft>
                <a:spcPts val="800"/>
              </a:spcAft>
              <a:buNone/>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pic>
        <p:nvPicPr>
          <p:cNvPr id="4" name="Picture 3" descr="UML-Activity-Diagram">
            <a:extLst>
              <a:ext uri="{FF2B5EF4-FFF2-40B4-BE49-F238E27FC236}">
                <a16:creationId xmlns:a16="http://schemas.microsoft.com/office/drawing/2014/main" id="{995A3EEF-169B-4431-A4C9-1D9966AA082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927600" y="3228975"/>
            <a:ext cx="1168400" cy="2552700"/>
          </a:xfrm>
          <a:prstGeom prst="rect">
            <a:avLst/>
          </a:prstGeom>
          <a:noFill/>
          <a:ln>
            <a:noFill/>
          </a:ln>
        </p:spPr>
      </p:pic>
    </p:spTree>
    <p:extLst>
      <p:ext uri="{BB962C8B-B14F-4D97-AF65-F5344CB8AC3E}">
        <p14:creationId xmlns:p14="http://schemas.microsoft.com/office/powerpoint/2010/main" val="36333812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FE32E-9F54-4AAF-AC82-57C16ECC7AAA}"/>
              </a:ext>
            </a:extLst>
          </p:cNvPr>
          <p:cNvSpPr>
            <a:spLocks noGrp="1"/>
          </p:cNvSpPr>
          <p:nvPr>
            <p:ph type="title"/>
          </p:nvPr>
        </p:nvSpPr>
        <p:spPr>
          <a:xfrm>
            <a:off x="295275" y="79376"/>
            <a:ext cx="10515600" cy="482600"/>
          </a:xfrm>
        </p:spPr>
        <p:txBody>
          <a:bodyPr>
            <a:no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Final State or End State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0883F24-85E2-424E-8F09-5D4EC49E992C}"/>
              </a:ext>
            </a:extLst>
          </p:cNvPr>
          <p:cNvSpPr>
            <a:spLocks noGrp="1"/>
          </p:cNvSpPr>
          <p:nvPr>
            <p:ph idx="1"/>
          </p:nvPr>
        </p:nvSpPr>
        <p:spPr>
          <a:xfrm>
            <a:off x="1219200" y="676275"/>
            <a:ext cx="10134599" cy="5500688"/>
          </a:xfrm>
        </p:spPr>
        <p:txBody>
          <a:bodyPr>
            <a:normAutofit fontScale="92500" lnSpcReduction="20000"/>
          </a:bodyPr>
          <a:lstStyle/>
          <a:p>
            <a:endParaRPr lang="en-US" dirty="0"/>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state which the system reaches when a particular process or activity ends is known as a Final State or End State.</a:t>
            </a:r>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We use a filled circle within a circle notation to represent the final state in a state machine diagram. </a:t>
            </a:r>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 system or a process can have multiple final states. </a:t>
            </a:r>
          </a:p>
          <a:p>
            <a:pPr>
              <a:lnSpc>
                <a:spcPct val="150000"/>
              </a:lnSpc>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notation of final state is show below.</a:t>
            </a:r>
          </a:p>
          <a:p>
            <a:pPr>
              <a:lnSpc>
                <a:spcPct val="150000"/>
              </a:lnSpc>
            </a:pPr>
            <a:endParaRPr lang="en-US" sz="2400" dirty="0">
              <a:solidFill>
                <a:srgbClr val="000000"/>
              </a:solidFill>
              <a:latin typeface="Aharoni" panose="02010803020104030203" pitchFamily="2" charset="-79"/>
              <a:ea typeface="Calibri" panose="020F0502020204030204" pitchFamily="34" charset="0"/>
              <a:cs typeface="Aharoni" panose="02010803020104030203" pitchFamily="2" charset="-79"/>
            </a:endParaRPr>
          </a:p>
          <a:p>
            <a:pPr>
              <a:lnSpc>
                <a:spcPct val="150000"/>
              </a:lnSpc>
            </a:pPr>
            <a:endPar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endParaRPr>
          </a:p>
          <a:p>
            <a:pPr marL="0" indent="0">
              <a:lnSpc>
                <a:spcPct val="150000"/>
              </a:lnSpc>
              <a:buNone/>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                                        notation for final state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dirty="0"/>
          </a:p>
        </p:txBody>
      </p:sp>
      <p:pic>
        <p:nvPicPr>
          <p:cNvPr id="10" name="Picture 9" descr="UML-State-Diagram">
            <a:extLst>
              <a:ext uri="{FF2B5EF4-FFF2-40B4-BE49-F238E27FC236}">
                <a16:creationId xmlns:a16="http://schemas.microsoft.com/office/drawing/2014/main" id="{7C5B8730-B509-4AEE-A8B7-D38741D3DA4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940425" y="4695825"/>
            <a:ext cx="444500" cy="400050"/>
          </a:xfrm>
          <a:prstGeom prst="rect">
            <a:avLst/>
          </a:prstGeom>
          <a:noFill/>
          <a:ln>
            <a:noFill/>
          </a:ln>
        </p:spPr>
      </p:pic>
    </p:spTree>
    <p:extLst>
      <p:ext uri="{BB962C8B-B14F-4D97-AF65-F5344CB8AC3E}">
        <p14:creationId xmlns:p14="http://schemas.microsoft.com/office/powerpoint/2010/main" val="3366584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9A876-4217-42E8-A3FE-4D72E5A1FCBB}"/>
              </a:ext>
            </a:extLst>
          </p:cNvPr>
          <p:cNvSpPr>
            <a:spLocks noGrp="1"/>
          </p:cNvSpPr>
          <p:nvPr>
            <p:ph type="title"/>
          </p:nvPr>
        </p:nvSpPr>
        <p:spPr>
          <a:xfrm>
            <a:off x="838200" y="584201"/>
            <a:ext cx="10515600" cy="539750"/>
          </a:xfrm>
        </p:spPr>
        <p:txBody>
          <a:bodyPr>
            <a:normAutofit/>
          </a:bodyPr>
          <a:lstStyle/>
          <a:p>
            <a:r>
              <a:rPr lang="en-US" sz="2400" dirty="0">
                <a:solidFill>
                  <a:srgbClr val="FF0000"/>
                </a:solidFill>
                <a:latin typeface="Aharoni" panose="02010803020104030203" pitchFamily="2" charset="-79"/>
                <a:ea typeface="Calibri" panose="020F0502020204030204" pitchFamily="34" charset="0"/>
                <a:cs typeface="Aharoni" panose="02010803020104030203" pitchFamily="2" charset="-79"/>
              </a:rPr>
              <a:t>Steps followed in</a:t>
            </a:r>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 </a:t>
            </a:r>
            <a:r>
              <a:rPr lang="en-US" sz="2400" dirty="0">
                <a:solidFill>
                  <a:srgbClr val="FF0000"/>
                </a:solidFill>
                <a:latin typeface="Aharoni" panose="02010803020104030203" pitchFamily="2" charset="-79"/>
                <a:ea typeface="Calibri" panose="020F0502020204030204" pitchFamily="34" charset="0"/>
                <a:cs typeface="Aharoni" panose="02010803020104030203" pitchFamily="2" charset="-79"/>
              </a:rPr>
              <a:t>d</a:t>
            </a:r>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rawing an activity diagram </a:t>
            </a: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0AD4C8C-EEAE-4B35-A1C0-C47823DAB06B}"/>
              </a:ext>
            </a:extLst>
          </p:cNvPr>
          <p:cNvSpPr>
            <a:spLocks noGrp="1"/>
          </p:cNvSpPr>
          <p:nvPr>
            <p:ph idx="1"/>
          </p:nvPr>
        </p:nvSpPr>
        <p:spPr>
          <a:xfrm>
            <a:off x="647700" y="1304925"/>
            <a:ext cx="10706100" cy="4872038"/>
          </a:xfrm>
        </p:spPr>
        <p:txBody>
          <a:bodyPr>
            <a:normAutofit/>
          </a:bodyPr>
          <a:lstStyle/>
          <a:p>
            <a:pPr marL="342900" marR="0" lvl="0" indent="-342900" fontAlgn="base">
              <a:lnSpc>
                <a:spcPct val="150000"/>
              </a:lnSpc>
              <a:spcBef>
                <a:spcPts val="0"/>
              </a:spcBef>
              <a:spcAft>
                <a:spcPts val="0"/>
              </a:spcAft>
              <a:buFont typeface="+mj-lt"/>
              <a:buAutoNum type="arabicPeriod"/>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Identify the initial state and the final states.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Font typeface="+mj-lt"/>
              <a:buAutoNum type="arabicPeriod"/>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Identify the intermediate activities needed to reach the final state from he initial state.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Font typeface="+mj-lt"/>
              <a:buAutoNum type="arabicPeriod"/>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Identify the conditions or constraints which cause the system to change control flow.</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Font typeface="+mj-lt"/>
              <a:buAutoNum type="arabicPeriod"/>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Draw the diagram with appropriate notations.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42078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590B6-65E2-4D04-8F6D-4AC6F59B74F0}"/>
              </a:ext>
            </a:extLst>
          </p:cNvPr>
          <p:cNvSpPr>
            <a:spLocks noGrp="1"/>
          </p:cNvSpPr>
          <p:nvPr>
            <p:ph type="title"/>
          </p:nvPr>
        </p:nvSpPr>
        <p:spPr>
          <a:xfrm>
            <a:off x="838200" y="365126"/>
            <a:ext cx="10515600" cy="482600"/>
          </a:xfrm>
        </p:spPr>
        <p:txBody>
          <a:bodyPr>
            <a:no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Uses of an Activity Diagram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64A2D367-5C5B-40B5-AA09-F5202E9A6077}"/>
              </a:ext>
            </a:extLst>
          </p:cNvPr>
          <p:cNvSpPr>
            <a:spLocks noGrp="1"/>
          </p:cNvSpPr>
          <p:nvPr>
            <p:ph idx="1"/>
          </p:nvPr>
        </p:nvSpPr>
        <p:spPr>
          <a:xfrm>
            <a:off x="466725" y="1066800"/>
            <a:ext cx="10887075" cy="5110163"/>
          </a:xfrm>
        </p:spPr>
        <p:txBody>
          <a:bodyPr>
            <a:normAutofit/>
          </a:bodyPr>
          <a:lstStyle/>
          <a:p>
            <a:pPr marL="342900" marR="0" lvl="0" indent="-342900" fontAlgn="base">
              <a:lnSpc>
                <a:spcPct val="150000"/>
              </a:lnSpc>
              <a:spcBef>
                <a:spcPts val="0"/>
              </a:spcBef>
              <a:spcAft>
                <a:spcPts val="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Dynamic modelling of the system or a process.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Illustrate the various steps involved in a UML use case.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Model software elements like methods, operations and functions.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We can use Activity diagrams to depict concurrent activities easily.</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fontAlgn="base">
              <a:lnSpc>
                <a:spcPct val="150000"/>
              </a:lnSpc>
              <a:spcBef>
                <a:spcPts val="0"/>
              </a:spcBef>
              <a:spcAft>
                <a:spcPts val="0"/>
              </a:spcAft>
              <a:buSzPts val="1000"/>
              <a:buFont typeface="Symbol" panose="05050102010706020507" pitchFamily="18" charset="2"/>
              <a:buChar char=""/>
              <a:tabLst>
                <a:tab pos="457200" algn="l"/>
              </a:tabLst>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Show the constraints, conditions and logic behind algorithms.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nSpc>
                <a:spcPct val="150000"/>
              </a:lnSpc>
              <a:spcBef>
                <a:spcPts val="0"/>
              </a:spcBef>
              <a:spcAft>
                <a:spcPts val="2400"/>
              </a:spcAft>
            </a:pPr>
            <a:endParaRPr lang="en-US" sz="2400" b="1" dirty="0">
              <a:solidFill>
                <a:srgbClr val="2F5496"/>
              </a:solidFill>
              <a:effectLst/>
              <a:latin typeface="Aharoni" panose="02010803020104030203" pitchFamily="2" charset="-79"/>
              <a:ea typeface="Times New Roman" panose="02020603050405020304" pitchFamily="18" charset="0"/>
              <a:cs typeface="Aharoni" panose="02010803020104030203" pitchFamily="2" charset="-79"/>
            </a:endParaRPr>
          </a:p>
        </p:txBody>
      </p:sp>
    </p:spTree>
    <p:extLst>
      <p:ext uri="{BB962C8B-B14F-4D97-AF65-F5344CB8AC3E}">
        <p14:creationId xmlns:p14="http://schemas.microsoft.com/office/powerpoint/2010/main" val="41352457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9D9BA58E-6355-4D66-A10A-143178B7FBE4}"/>
              </a:ext>
            </a:extLst>
          </p:cNvPr>
          <p:cNvSpPr>
            <a:spLocks noGrp="1" noChangeArrowheads="1"/>
          </p:cNvSpPr>
          <p:nvPr>
            <p:ph type="title"/>
          </p:nvPr>
        </p:nvSpPr>
        <p:spPr>
          <a:xfrm>
            <a:off x="2230438" y="0"/>
            <a:ext cx="7772400" cy="762000"/>
          </a:xfrm>
        </p:spPr>
        <p:txBody>
          <a:bodyPr/>
          <a:lstStyle/>
          <a:p>
            <a:r>
              <a:rPr lang="en-US" altLang="en-US" b="1">
                <a:solidFill>
                  <a:srgbClr val="FF0000"/>
                </a:solidFill>
              </a:rPr>
              <a:t>REFERENCES</a:t>
            </a:r>
            <a:r>
              <a:rPr lang="en-US" altLang="en-US" b="1"/>
              <a:t> </a:t>
            </a:r>
          </a:p>
        </p:txBody>
      </p:sp>
      <p:sp>
        <p:nvSpPr>
          <p:cNvPr id="43011" name="Content Placeholder 2">
            <a:extLst>
              <a:ext uri="{FF2B5EF4-FFF2-40B4-BE49-F238E27FC236}">
                <a16:creationId xmlns:a16="http://schemas.microsoft.com/office/drawing/2014/main" id="{B9F85553-BCBD-49C0-9511-BE76E689F2D3}"/>
              </a:ext>
            </a:extLst>
          </p:cNvPr>
          <p:cNvSpPr>
            <a:spLocks noGrp="1" noChangeArrowheads="1"/>
          </p:cNvSpPr>
          <p:nvPr>
            <p:ph idx="1"/>
          </p:nvPr>
        </p:nvSpPr>
        <p:spPr>
          <a:xfrm>
            <a:off x="1524000" y="914400"/>
            <a:ext cx="9144000" cy="5943600"/>
          </a:xfrm>
        </p:spPr>
        <p:txBody>
          <a:bodyPr>
            <a:normAutofit/>
          </a:bodyPr>
          <a:lstStyle/>
          <a:p>
            <a:pPr algn="just">
              <a:lnSpc>
                <a:spcPct val="150000"/>
              </a:lnSpc>
              <a:buFont typeface="Wingdings" panose="05000000000000000000" pitchFamily="2" charset="2"/>
              <a:buChar char="Ø"/>
              <a:defRPr/>
            </a:pP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2">
                  <a:extLst>
                    <a:ext uri="{A12FA001-AC4F-418D-AE19-62706E023703}">
                      <ahyp:hlinkClr xmlns:ahyp="http://schemas.microsoft.com/office/drawing/2018/hyperlinkcolor" val="tx"/>
                    </a:ext>
                  </a:extLst>
                </a:hlinkClick>
              </a:rPr>
              <a:t>Unified Modeling Language User Guide, The (Addison-Wesley Object Technology Series)</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a:t>
            </a: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Grady </a:t>
            </a:r>
            <a:r>
              <a:rPr lang="en-US" sz="2400" u="sng" strike="noStrike" dirty="0" err="1">
                <a:effectLst/>
                <a:latin typeface="Aharoni" panose="02010803020104030203" pitchFamily="2" charset="-79"/>
                <a:ea typeface="Times New Roman" panose="02020603050405020304" pitchFamily="18" charset="0"/>
                <a:cs typeface="Aharoni" panose="02010803020104030203" pitchFamily="2" charset="-79"/>
                <a:hlinkClick r:id="rId3">
                  <a:extLst>
                    <a:ext uri="{A12FA001-AC4F-418D-AE19-62706E023703}">
                      <ahyp:hlinkClr xmlns:ahyp="http://schemas.microsoft.com/office/drawing/2018/hyperlinkcolor" val="tx"/>
                    </a:ext>
                  </a:extLst>
                </a:hlinkClick>
              </a:rPr>
              <a:t>Booch</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 2017</a:t>
            </a:r>
          </a:p>
          <a:p>
            <a:pPr algn="just">
              <a:lnSpc>
                <a:spcPct val="150000"/>
              </a:lnSpc>
              <a:buFont typeface="Wingdings" panose="05000000000000000000" pitchFamily="2" charset="2"/>
              <a:buChar char="Ø"/>
              <a:defRPr/>
            </a:pPr>
            <a:r>
              <a:rPr lang="en-US" sz="2400" u="sng" strike="noStrike" dirty="0">
                <a:effectLst/>
                <a:latin typeface="Aharoni" panose="02010803020104030203" pitchFamily="2" charset="-79"/>
                <a:ea typeface="Times New Roman" panose="02020603050405020304" pitchFamily="18" charset="0"/>
                <a:cs typeface="Aharoni" panose="02010803020104030203" pitchFamily="2" charset="-79"/>
                <a:hlinkClick r:id="rId4">
                  <a:extLst>
                    <a:ext uri="{A12FA001-AC4F-418D-AE19-62706E023703}">
                      <ahyp:hlinkClr xmlns:ahyp="http://schemas.microsoft.com/office/drawing/2018/hyperlinkcolor" val="tx"/>
                    </a:ext>
                  </a:extLst>
                </a:hlinkClick>
              </a:rPr>
              <a:t>Object-Oriented Analysis and Design with Applications (3rd Edition)</a:t>
            </a:r>
            <a:r>
              <a:rPr lang="en-US" sz="2400" u="sng" dirty="0">
                <a:effectLst/>
                <a:latin typeface="Aharoni" panose="02010803020104030203" pitchFamily="2" charset="-79"/>
                <a:ea typeface="Times New Roman" panose="02020603050405020304" pitchFamily="18" charset="0"/>
                <a:cs typeface="Aharoni" panose="02010803020104030203" pitchFamily="2" charset="-79"/>
              </a:rPr>
              <a:t> </a:t>
            </a:r>
            <a:r>
              <a:rPr lang="en-US" sz="2400" u="sng" dirty="0">
                <a:effectLst/>
                <a:latin typeface="Aharoni" panose="02010803020104030203" pitchFamily="2" charset="-79"/>
                <a:ea typeface="Arial MT"/>
                <a:cs typeface="Aharoni" panose="02010803020104030203" pitchFamily="2" charset="-79"/>
              </a:rPr>
              <a:t>Grady </a:t>
            </a:r>
            <a:r>
              <a:rPr lang="en-US" sz="2400" u="sng" dirty="0" err="1">
                <a:effectLst/>
                <a:latin typeface="Aharoni" panose="02010803020104030203" pitchFamily="2" charset="-79"/>
                <a:ea typeface="Arial MT"/>
                <a:cs typeface="Aharoni" panose="02010803020104030203" pitchFamily="2" charset="-79"/>
              </a:rPr>
              <a:t>Booch</a:t>
            </a:r>
            <a:r>
              <a:rPr lang="en-US" sz="2400" u="sng" dirty="0">
                <a:effectLst/>
                <a:latin typeface="Aharoni" panose="02010803020104030203" pitchFamily="2" charset="-79"/>
                <a:ea typeface="Arial MT"/>
                <a:cs typeface="Aharoni" panose="02010803020104030203" pitchFamily="2" charset="-79"/>
              </a:rPr>
              <a:t>, 2012</a:t>
            </a:r>
            <a:endParaRPr lang="en-US" altLang="en-US" sz="2400" u="sng" dirty="0">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defRPr/>
            </a:pPr>
            <a:r>
              <a:rPr lang="en-US" altLang="en-US" sz="2400" u="sng" dirty="0">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https://cs.ccsu.edu/~stan/classes/CS410/Notes16/05-SystemModeling.html</a:t>
            </a:r>
            <a:endParaRPr lang="en-US" altLang="en-US" sz="2400" u="sng" dirty="0">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defRPr/>
            </a:pPr>
            <a:r>
              <a:rPr lang="en-US" altLang="en-US" sz="2400" u="sng" dirty="0">
                <a:latin typeface="Aharoni" panose="02010803020104030203" pitchFamily="2" charset="-79"/>
                <a:cs typeface="Aharoni" panose="02010803020104030203" pitchFamily="2" charset="-79"/>
                <a:hlinkClick r:id="rId6">
                  <a:extLst>
                    <a:ext uri="{A12FA001-AC4F-418D-AE19-62706E023703}">
                      <ahyp:hlinkClr xmlns:ahyp="http://schemas.microsoft.com/office/drawing/2018/hyperlinkcolor" val="tx"/>
                    </a:ext>
                  </a:extLst>
                </a:hlinkClick>
              </a:rPr>
              <a:t>https://www.lucidchart.com/pages/uml-activity-diagram</a:t>
            </a:r>
            <a:endParaRPr lang="en-US" altLang="en-US" sz="2400" u="sng" dirty="0">
              <a:latin typeface="Aharoni" panose="02010803020104030203" pitchFamily="2" charset="-79"/>
              <a:cs typeface="Aharoni" panose="02010803020104030203" pitchFamily="2" charset="-79"/>
            </a:endParaRPr>
          </a:p>
          <a:p>
            <a:pPr marL="0" indent="0" algn="just">
              <a:lnSpc>
                <a:spcPct val="150000"/>
              </a:lnSpc>
              <a:buNone/>
              <a:defRPr/>
            </a:pPr>
            <a:endParaRPr lang="en-US" altLang="en-US" sz="2400" u="sng" dirty="0">
              <a:latin typeface="Aharoni" panose="02010803020104030203" pitchFamily="2" charset="-79"/>
              <a:cs typeface="Aharoni" panose="02010803020104030203" pitchFamily="2" charset="-79"/>
            </a:endParaRPr>
          </a:p>
          <a:p>
            <a:pPr algn="just">
              <a:lnSpc>
                <a:spcPct val="150000"/>
              </a:lnSpc>
              <a:buFont typeface="Wingdings" panose="05000000000000000000" pitchFamily="2" charset="2"/>
              <a:buChar char="Ø"/>
              <a:defRPr/>
            </a:pPr>
            <a:endParaRPr lang="en-US" altLang="en-US" sz="2400" u="sng" dirty="0">
              <a:latin typeface="Aharoni" panose="02010803020104030203" pitchFamily="2" charset="-79"/>
              <a:cs typeface="Aharoni" panose="02010803020104030203" pitchFamily="2" charset="-79"/>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TotalTime>
  <Words>1910</Words>
  <Application>Microsoft Office PowerPoint</Application>
  <PresentationFormat>Widescreen</PresentationFormat>
  <Paragraphs>163</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Aharoni</vt:lpstr>
      <vt:lpstr>Arial</vt:lpstr>
      <vt:lpstr>Calibri</vt:lpstr>
      <vt:lpstr>Calibri Light</vt:lpstr>
      <vt:lpstr>Symbol</vt:lpstr>
      <vt:lpstr>Times New Roman</vt:lpstr>
      <vt:lpstr>Wingdings</vt:lpstr>
      <vt:lpstr>Office Theme</vt:lpstr>
      <vt:lpstr>  SYSTEMS DEVELOPMENT PROJECT  Chapter 6 The Analysis Phase  PART 1  Lecturer:  Dr. Joshua Okemwa. Ph.D.  </vt:lpstr>
      <vt:lpstr>THE SCOPE OF THE STUDY </vt:lpstr>
      <vt:lpstr>Process modeling</vt:lpstr>
      <vt:lpstr>Cont. </vt:lpstr>
      <vt:lpstr>Benefits of using process modeling</vt:lpstr>
      <vt:lpstr>Modelling of system process</vt:lpstr>
      <vt:lpstr>Models define systems from different perspective </vt:lpstr>
      <vt:lpstr>PowerPoint Presentation</vt:lpstr>
      <vt:lpstr>ACTIVITY DIAGRAMS</vt:lpstr>
      <vt:lpstr>Cont. </vt:lpstr>
      <vt:lpstr> Difference between an Activity diagram and a Flowchart </vt:lpstr>
      <vt:lpstr>Cont.</vt:lpstr>
      <vt:lpstr>Example.</vt:lpstr>
      <vt:lpstr>Diagram </vt:lpstr>
      <vt:lpstr>Explanation </vt:lpstr>
      <vt:lpstr>Action or Activity State</vt:lpstr>
      <vt:lpstr>Action Flow or Control flows</vt:lpstr>
      <vt:lpstr>Here both the states transit into one final state using action flow symbols which are generally arrows. </vt:lpstr>
      <vt:lpstr>Decision node and Branching</vt:lpstr>
      <vt:lpstr>Guards</vt:lpstr>
      <vt:lpstr>Fork Node </vt:lpstr>
      <vt:lpstr>Cont.</vt:lpstr>
      <vt:lpstr>Example</vt:lpstr>
      <vt:lpstr>Merge or Merge Event</vt:lpstr>
      <vt:lpstr>Cont. </vt:lpstr>
      <vt:lpstr>Diagram </vt:lpstr>
      <vt:lpstr>Swimlanes </vt:lpstr>
      <vt:lpstr>Cont. </vt:lpstr>
      <vt:lpstr>Diagram </vt:lpstr>
      <vt:lpstr> Time event. </vt:lpstr>
      <vt:lpstr>Final State or End State </vt:lpstr>
      <vt:lpstr>Steps followed in drawing an activity diagram </vt:lpstr>
      <vt:lpstr>Uses of an Activity Diagram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okemwa</dc:creator>
  <cp:lastModifiedBy>okemwa</cp:lastModifiedBy>
  <cp:revision>16</cp:revision>
  <dcterms:created xsi:type="dcterms:W3CDTF">2021-10-24T04:40:47Z</dcterms:created>
  <dcterms:modified xsi:type="dcterms:W3CDTF">2021-11-04T07:33:41Z</dcterms:modified>
</cp:coreProperties>
</file>