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94" r:id="rId3"/>
    <p:sldId id="295" r:id="rId4"/>
    <p:sldId id="296" r:id="rId5"/>
    <p:sldId id="297" r:id="rId6"/>
    <p:sldId id="298" r:id="rId7"/>
    <p:sldId id="300" r:id="rId8"/>
    <p:sldId id="323" r:id="rId9"/>
    <p:sldId id="324" r:id="rId10"/>
    <p:sldId id="325" r:id="rId11"/>
    <p:sldId id="326" r:id="rId12"/>
    <p:sldId id="327" r:id="rId13"/>
    <p:sldId id="301" r:id="rId14"/>
    <p:sldId id="328" r:id="rId15"/>
    <p:sldId id="299" r:id="rId16"/>
    <p:sldId id="330" r:id="rId17"/>
    <p:sldId id="329" r:id="rId18"/>
    <p:sldId id="331" r:id="rId19"/>
    <p:sldId id="332" r:id="rId20"/>
    <p:sldId id="333" r:id="rId21"/>
    <p:sldId id="334" r:id="rId22"/>
    <p:sldId id="335" r:id="rId23"/>
    <p:sldId id="336" r:id="rId24"/>
    <p:sldId id="337" r:id="rId25"/>
    <p:sldId id="338" r:id="rId26"/>
    <p:sldId id="341" r:id="rId27"/>
    <p:sldId id="342" r:id="rId28"/>
    <p:sldId id="343" r:id="rId29"/>
    <p:sldId id="339" r:id="rId30"/>
    <p:sldId id="340" r:id="rId31"/>
    <p:sldId id="344" r:id="rId32"/>
    <p:sldId id="345" r:id="rId33"/>
    <p:sldId id="322"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75" autoAdjust="0"/>
    <p:restoredTop sz="93842" autoAdjust="0"/>
  </p:normalViewPr>
  <p:slideViewPr>
    <p:cSldViewPr snapToGrid="0">
      <p:cViewPr varScale="1">
        <p:scale>
          <a:sx n="63" d="100"/>
          <a:sy n="63" d="100"/>
        </p:scale>
        <p:origin x="72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A459D-D647-4673-A369-EE0939582C9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3EF8E22-EF28-40C6-B7E4-2ABD73137D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925CA92-959F-44FF-A18F-A6E863017A71}"/>
              </a:ext>
            </a:extLst>
          </p:cNvPr>
          <p:cNvSpPr>
            <a:spLocks noGrp="1"/>
          </p:cNvSpPr>
          <p:nvPr>
            <p:ph type="dt" sz="half" idx="10"/>
          </p:nvPr>
        </p:nvSpPr>
        <p:spPr/>
        <p:txBody>
          <a:bodyPr/>
          <a:lstStyle/>
          <a:p>
            <a:fld id="{9C6FF054-9F7F-43A7-8F28-7BD6429DB84A}" type="datetimeFigureOut">
              <a:rPr lang="en-US" smtClean="0"/>
              <a:t>11/4/2021</a:t>
            </a:fld>
            <a:endParaRPr lang="en-US"/>
          </a:p>
        </p:txBody>
      </p:sp>
      <p:sp>
        <p:nvSpPr>
          <p:cNvPr id="5" name="Footer Placeholder 4">
            <a:extLst>
              <a:ext uri="{FF2B5EF4-FFF2-40B4-BE49-F238E27FC236}">
                <a16:creationId xmlns:a16="http://schemas.microsoft.com/office/drawing/2014/main" id="{F50DB2BE-09DA-4E89-9B37-FEC37802E8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3CC8CE-E7FA-4221-807F-625B885EF717}"/>
              </a:ext>
            </a:extLst>
          </p:cNvPr>
          <p:cNvSpPr>
            <a:spLocks noGrp="1"/>
          </p:cNvSpPr>
          <p:nvPr>
            <p:ph type="sldNum" sz="quarter" idx="12"/>
          </p:nvPr>
        </p:nvSpPr>
        <p:spPr/>
        <p:txBody>
          <a:bodyPr/>
          <a:lstStyle/>
          <a:p>
            <a:fld id="{02B73CA6-53CD-4241-AD67-3F59CE1280C3}" type="slidenum">
              <a:rPr lang="en-US" smtClean="0"/>
              <a:t>‹#›</a:t>
            </a:fld>
            <a:endParaRPr lang="en-US"/>
          </a:p>
        </p:txBody>
      </p:sp>
    </p:spTree>
    <p:extLst>
      <p:ext uri="{BB962C8B-B14F-4D97-AF65-F5344CB8AC3E}">
        <p14:creationId xmlns:p14="http://schemas.microsoft.com/office/powerpoint/2010/main" val="3311660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012F1-8C56-4CA3-969A-99C42869E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4E4AAC-92DA-48A5-BD3E-04DD3C9C2B6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47B818-3E75-4047-A5F8-831CD455011E}"/>
              </a:ext>
            </a:extLst>
          </p:cNvPr>
          <p:cNvSpPr>
            <a:spLocks noGrp="1"/>
          </p:cNvSpPr>
          <p:nvPr>
            <p:ph type="dt" sz="half" idx="10"/>
          </p:nvPr>
        </p:nvSpPr>
        <p:spPr/>
        <p:txBody>
          <a:bodyPr/>
          <a:lstStyle/>
          <a:p>
            <a:fld id="{9C6FF054-9F7F-43A7-8F28-7BD6429DB84A}" type="datetimeFigureOut">
              <a:rPr lang="en-US" smtClean="0"/>
              <a:t>11/4/2021</a:t>
            </a:fld>
            <a:endParaRPr lang="en-US"/>
          </a:p>
        </p:txBody>
      </p:sp>
      <p:sp>
        <p:nvSpPr>
          <p:cNvPr id="5" name="Footer Placeholder 4">
            <a:extLst>
              <a:ext uri="{FF2B5EF4-FFF2-40B4-BE49-F238E27FC236}">
                <a16:creationId xmlns:a16="http://schemas.microsoft.com/office/drawing/2014/main" id="{55247D9A-0498-4289-BB1A-9638F00729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0272FC-A2D4-4663-95DE-49F0E5C7186A}"/>
              </a:ext>
            </a:extLst>
          </p:cNvPr>
          <p:cNvSpPr>
            <a:spLocks noGrp="1"/>
          </p:cNvSpPr>
          <p:nvPr>
            <p:ph type="sldNum" sz="quarter" idx="12"/>
          </p:nvPr>
        </p:nvSpPr>
        <p:spPr/>
        <p:txBody>
          <a:bodyPr/>
          <a:lstStyle/>
          <a:p>
            <a:fld id="{02B73CA6-53CD-4241-AD67-3F59CE1280C3}" type="slidenum">
              <a:rPr lang="en-US" smtClean="0"/>
              <a:t>‹#›</a:t>
            </a:fld>
            <a:endParaRPr lang="en-US"/>
          </a:p>
        </p:txBody>
      </p:sp>
    </p:spTree>
    <p:extLst>
      <p:ext uri="{BB962C8B-B14F-4D97-AF65-F5344CB8AC3E}">
        <p14:creationId xmlns:p14="http://schemas.microsoft.com/office/powerpoint/2010/main" val="3607932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B8FA6-AC81-4614-BFD7-B542099C0E5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48BD5F-AD68-4333-B7E8-A6277D1E9F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CD0CFFF-6A47-46E3-8D91-F6F047C3B9F3}"/>
              </a:ext>
            </a:extLst>
          </p:cNvPr>
          <p:cNvSpPr>
            <a:spLocks noGrp="1"/>
          </p:cNvSpPr>
          <p:nvPr>
            <p:ph type="dt" sz="half" idx="10"/>
          </p:nvPr>
        </p:nvSpPr>
        <p:spPr/>
        <p:txBody>
          <a:bodyPr/>
          <a:lstStyle/>
          <a:p>
            <a:fld id="{9C6FF054-9F7F-43A7-8F28-7BD6429DB84A}" type="datetimeFigureOut">
              <a:rPr lang="en-US" smtClean="0"/>
              <a:t>11/4/2021</a:t>
            </a:fld>
            <a:endParaRPr lang="en-US"/>
          </a:p>
        </p:txBody>
      </p:sp>
      <p:sp>
        <p:nvSpPr>
          <p:cNvPr id="5" name="Footer Placeholder 4">
            <a:extLst>
              <a:ext uri="{FF2B5EF4-FFF2-40B4-BE49-F238E27FC236}">
                <a16:creationId xmlns:a16="http://schemas.microsoft.com/office/drawing/2014/main" id="{E0C92A21-3B9C-4CBB-8B51-E3C0205B09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B3E01C8-5F49-424C-A2AF-CABD4F8191D0}"/>
              </a:ext>
            </a:extLst>
          </p:cNvPr>
          <p:cNvSpPr>
            <a:spLocks noGrp="1"/>
          </p:cNvSpPr>
          <p:nvPr>
            <p:ph type="sldNum" sz="quarter" idx="12"/>
          </p:nvPr>
        </p:nvSpPr>
        <p:spPr/>
        <p:txBody>
          <a:bodyPr/>
          <a:lstStyle/>
          <a:p>
            <a:fld id="{02B73CA6-53CD-4241-AD67-3F59CE1280C3}" type="slidenum">
              <a:rPr lang="en-US" smtClean="0"/>
              <a:t>‹#›</a:t>
            </a:fld>
            <a:endParaRPr lang="en-US"/>
          </a:p>
        </p:txBody>
      </p:sp>
    </p:spTree>
    <p:extLst>
      <p:ext uri="{BB962C8B-B14F-4D97-AF65-F5344CB8AC3E}">
        <p14:creationId xmlns:p14="http://schemas.microsoft.com/office/powerpoint/2010/main" val="743718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7672E-9F35-4F7C-BA68-46F563A11D9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272E03-6671-42F7-A95B-1B6032F2CC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765954A-464D-4C19-8594-684423761A1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1842ED2-DDC7-4DA1-9DEA-8624ABB8B778}"/>
              </a:ext>
            </a:extLst>
          </p:cNvPr>
          <p:cNvSpPr>
            <a:spLocks noGrp="1"/>
          </p:cNvSpPr>
          <p:nvPr>
            <p:ph type="dt" sz="half" idx="10"/>
          </p:nvPr>
        </p:nvSpPr>
        <p:spPr/>
        <p:txBody>
          <a:bodyPr/>
          <a:lstStyle/>
          <a:p>
            <a:fld id="{9C6FF054-9F7F-43A7-8F28-7BD6429DB84A}" type="datetimeFigureOut">
              <a:rPr lang="en-US" smtClean="0"/>
              <a:t>11/4/2021</a:t>
            </a:fld>
            <a:endParaRPr lang="en-US"/>
          </a:p>
        </p:txBody>
      </p:sp>
      <p:sp>
        <p:nvSpPr>
          <p:cNvPr id="6" name="Footer Placeholder 5">
            <a:extLst>
              <a:ext uri="{FF2B5EF4-FFF2-40B4-BE49-F238E27FC236}">
                <a16:creationId xmlns:a16="http://schemas.microsoft.com/office/drawing/2014/main" id="{4A9ACDCF-A8D5-44DC-98FF-D133C431C3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1C106D-1605-4620-893D-E6E12422F411}"/>
              </a:ext>
            </a:extLst>
          </p:cNvPr>
          <p:cNvSpPr>
            <a:spLocks noGrp="1"/>
          </p:cNvSpPr>
          <p:nvPr>
            <p:ph type="sldNum" sz="quarter" idx="12"/>
          </p:nvPr>
        </p:nvSpPr>
        <p:spPr/>
        <p:txBody>
          <a:bodyPr/>
          <a:lstStyle/>
          <a:p>
            <a:fld id="{02B73CA6-53CD-4241-AD67-3F59CE1280C3}" type="slidenum">
              <a:rPr lang="en-US" smtClean="0"/>
              <a:t>‹#›</a:t>
            </a:fld>
            <a:endParaRPr lang="en-US"/>
          </a:p>
        </p:txBody>
      </p:sp>
    </p:spTree>
    <p:extLst>
      <p:ext uri="{BB962C8B-B14F-4D97-AF65-F5344CB8AC3E}">
        <p14:creationId xmlns:p14="http://schemas.microsoft.com/office/powerpoint/2010/main" val="2617566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1AA10-67AE-4437-BFDB-04136045EEB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2D5669F-D670-4821-A455-B59C1B1754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15354C-B493-487C-950A-46E05D3547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40C4B2-4F8E-439E-A3F6-0843505C30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6498C1F-9E0D-409E-8C27-123745DE2C9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DEEBDB0-17E8-4E30-863C-82A4009C287D}"/>
              </a:ext>
            </a:extLst>
          </p:cNvPr>
          <p:cNvSpPr>
            <a:spLocks noGrp="1"/>
          </p:cNvSpPr>
          <p:nvPr>
            <p:ph type="dt" sz="half" idx="10"/>
          </p:nvPr>
        </p:nvSpPr>
        <p:spPr/>
        <p:txBody>
          <a:bodyPr/>
          <a:lstStyle/>
          <a:p>
            <a:fld id="{9C6FF054-9F7F-43A7-8F28-7BD6429DB84A}" type="datetimeFigureOut">
              <a:rPr lang="en-US" smtClean="0"/>
              <a:t>11/4/2021</a:t>
            </a:fld>
            <a:endParaRPr lang="en-US"/>
          </a:p>
        </p:txBody>
      </p:sp>
      <p:sp>
        <p:nvSpPr>
          <p:cNvPr id="8" name="Footer Placeholder 7">
            <a:extLst>
              <a:ext uri="{FF2B5EF4-FFF2-40B4-BE49-F238E27FC236}">
                <a16:creationId xmlns:a16="http://schemas.microsoft.com/office/drawing/2014/main" id="{884E2251-E58B-45CB-B727-7164C93CD45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7FC1492-027D-481A-9D78-163A0D7FDDAC}"/>
              </a:ext>
            </a:extLst>
          </p:cNvPr>
          <p:cNvSpPr>
            <a:spLocks noGrp="1"/>
          </p:cNvSpPr>
          <p:nvPr>
            <p:ph type="sldNum" sz="quarter" idx="12"/>
          </p:nvPr>
        </p:nvSpPr>
        <p:spPr/>
        <p:txBody>
          <a:bodyPr/>
          <a:lstStyle/>
          <a:p>
            <a:fld id="{02B73CA6-53CD-4241-AD67-3F59CE1280C3}" type="slidenum">
              <a:rPr lang="en-US" smtClean="0"/>
              <a:t>‹#›</a:t>
            </a:fld>
            <a:endParaRPr lang="en-US"/>
          </a:p>
        </p:txBody>
      </p:sp>
    </p:spTree>
    <p:extLst>
      <p:ext uri="{BB962C8B-B14F-4D97-AF65-F5344CB8AC3E}">
        <p14:creationId xmlns:p14="http://schemas.microsoft.com/office/powerpoint/2010/main" val="1634739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469BC-B93D-4A3B-8F32-7694423AE2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CAE17A5-D2F7-41B7-92A4-1356F0F57FA3}"/>
              </a:ext>
            </a:extLst>
          </p:cNvPr>
          <p:cNvSpPr>
            <a:spLocks noGrp="1"/>
          </p:cNvSpPr>
          <p:nvPr>
            <p:ph type="dt" sz="half" idx="10"/>
          </p:nvPr>
        </p:nvSpPr>
        <p:spPr/>
        <p:txBody>
          <a:bodyPr/>
          <a:lstStyle/>
          <a:p>
            <a:fld id="{9C6FF054-9F7F-43A7-8F28-7BD6429DB84A}" type="datetimeFigureOut">
              <a:rPr lang="en-US" smtClean="0"/>
              <a:t>11/4/2021</a:t>
            </a:fld>
            <a:endParaRPr lang="en-US"/>
          </a:p>
        </p:txBody>
      </p:sp>
      <p:sp>
        <p:nvSpPr>
          <p:cNvPr id="4" name="Footer Placeholder 3">
            <a:extLst>
              <a:ext uri="{FF2B5EF4-FFF2-40B4-BE49-F238E27FC236}">
                <a16:creationId xmlns:a16="http://schemas.microsoft.com/office/drawing/2014/main" id="{06014D39-E387-4A05-B76C-7B3C90AA01F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00A2132-59E8-40D1-A48A-F16A7B27E297}"/>
              </a:ext>
            </a:extLst>
          </p:cNvPr>
          <p:cNvSpPr>
            <a:spLocks noGrp="1"/>
          </p:cNvSpPr>
          <p:nvPr>
            <p:ph type="sldNum" sz="quarter" idx="12"/>
          </p:nvPr>
        </p:nvSpPr>
        <p:spPr/>
        <p:txBody>
          <a:bodyPr/>
          <a:lstStyle/>
          <a:p>
            <a:fld id="{02B73CA6-53CD-4241-AD67-3F59CE1280C3}" type="slidenum">
              <a:rPr lang="en-US" smtClean="0"/>
              <a:t>‹#›</a:t>
            </a:fld>
            <a:endParaRPr lang="en-US"/>
          </a:p>
        </p:txBody>
      </p:sp>
    </p:spTree>
    <p:extLst>
      <p:ext uri="{BB962C8B-B14F-4D97-AF65-F5344CB8AC3E}">
        <p14:creationId xmlns:p14="http://schemas.microsoft.com/office/powerpoint/2010/main" val="2228417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9C527A-E9DB-4B50-80E6-AF5FC2260DCC}"/>
              </a:ext>
            </a:extLst>
          </p:cNvPr>
          <p:cNvSpPr>
            <a:spLocks noGrp="1"/>
          </p:cNvSpPr>
          <p:nvPr>
            <p:ph type="dt" sz="half" idx="10"/>
          </p:nvPr>
        </p:nvSpPr>
        <p:spPr/>
        <p:txBody>
          <a:bodyPr/>
          <a:lstStyle/>
          <a:p>
            <a:fld id="{9C6FF054-9F7F-43A7-8F28-7BD6429DB84A}" type="datetimeFigureOut">
              <a:rPr lang="en-US" smtClean="0"/>
              <a:t>11/4/2021</a:t>
            </a:fld>
            <a:endParaRPr lang="en-US"/>
          </a:p>
        </p:txBody>
      </p:sp>
      <p:sp>
        <p:nvSpPr>
          <p:cNvPr id="3" name="Footer Placeholder 2">
            <a:extLst>
              <a:ext uri="{FF2B5EF4-FFF2-40B4-BE49-F238E27FC236}">
                <a16:creationId xmlns:a16="http://schemas.microsoft.com/office/drawing/2014/main" id="{35EA8A50-F9C8-41D4-A0FB-2962EDFAE77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25AE9FB-E621-4CE5-B8E8-BD599CD9C7DD}"/>
              </a:ext>
            </a:extLst>
          </p:cNvPr>
          <p:cNvSpPr>
            <a:spLocks noGrp="1"/>
          </p:cNvSpPr>
          <p:nvPr>
            <p:ph type="sldNum" sz="quarter" idx="12"/>
          </p:nvPr>
        </p:nvSpPr>
        <p:spPr/>
        <p:txBody>
          <a:bodyPr/>
          <a:lstStyle/>
          <a:p>
            <a:fld id="{02B73CA6-53CD-4241-AD67-3F59CE1280C3}" type="slidenum">
              <a:rPr lang="en-US" smtClean="0"/>
              <a:t>‹#›</a:t>
            </a:fld>
            <a:endParaRPr lang="en-US"/>
          </a:p>
        </p:txBody>
      </p:sp>
    </p:spTree>
    <p:extLst>
      <p:ext uri="{BB962C8B-B14F-4D97-AF65-F5344CB8AC3E}">
        <p14:creationId xmlns:p14="http://schemas.microsoft.com/office/powerpoint/2010/main" val="1380382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D503A-72F5-45A8-9EF0-59F98721DD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37F9D16-E020-4866-BA67-A63774FD8C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812ADB6-06B5-42DC-99A2-1449B6482D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E0AAED-8173-4763-A69C-2E6C979A0A9B}"/>
              </a:ext>
            </a:extLst>
          </p:cNvPr>
          <p:cNvSpPr>
            <a:spLocks noGrp="1"/>
          </p:cNvSpPr>
          <p:nvPr>
            <p:ph type="dt" sz="half" idx="10"/>
          </p:nvPr>
        </p:nvSpPr>
        <p:spPr/>
        <p:txBody>
          <a:bodyPr/>
          <a:lstStyle/>
          <a:p>
            <a:fld id="{9C6FF054-9F7F-43A7-8F28-7BD6429DB84A}" type="datetimeFigureOut">
              <a:rPr lang="en-US" smtClean="0"/>
              <a:t>11/4/2021</a:t>
            </a:fld>
            <a:endParaRPr lang="en-US"/>
          </a:p>
        </p:txBody>
      </p:sp>
      <p:sp>
        <p:nvSpPr>
          <p:cNvPr id="6" name="Footer Placeholder 5">
            <a:extLst>
              <a:ext uri="{FF2B5EF4-FFF2-40B4-BE49-F238E27FC236}">
                <a16:creationId xmlns:a16="http://schemas.microsoft.com/office/drawing/2014/main" id="{3951F9B3-1BB3-4201-9048-1FFC22E206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A374EF-1C74-4DBD-BC73-9D5396EFD9B9}"/>
              </a:ext>
            </a:extLst>
          </p:cNvPr>
          <p:cNvSpPr>
            <a:spLocks noGrp="1"/>
          </p:cNvSpPr>
          <p:nvPr>
            <p:ph type="sldNum" sz="quarter" idx="12"/>
          </p:nvPr>
        </p:nvSpPr>
        <p:spPr/>
        <p:txBody>
          <a:bodyPr/>
          <a:lstStyle/>
          <a:p>
            <a:fld id="{02B73CA6-53CD-4241-AD67-3F59CE1280C3}" type="slidenum">
              <a:rPr lang="en-US" smtClean="0"/>
              <a:t>‹#›</a:t>
            </a:fld>
            <a:endParaRPr lang="en-US"/>
          </a:p>
        </p:txBody>
      </p:sp>
    </p:spTree>
    <p:extLst>
      <p:ext uri="{BB962C8B-B14F-4D97-AF65-F5344CB8AC3E}">
        <p14:creationId xmlns:p14="http://schemas.microsoft.com/office/powerpoint/2010/main" val="1388107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3BDB5-C66A-4F39-A183-49B13E3C07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44693F8-5D7E-48A6-A74D-B08A5622231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B525E7C-D086-42B0-87E1-8573BFCDC5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671A7C-233B-40E7-AAD6-C6DAD79C9F7C}"/>
              </a:ext>
            </a:extLst>
          </p:cNvPr>
          <p:cNvSpPr>
            <a:spLocks noGrp="1"/>
          </p:cNvSpPr>
          <p:nvPr>
            <p:ph type="dt" sz="half" idx="10"/>
          </p:nvPr>
        </p:nvSpPr>
        <p:spPr/>
        <p:txBody>
          <a:bodyPr/>
          <a:lstStyle/>
          <a:p>
            <a:fld id="{9C6FF054-9F7F-43A7-8F28-7BD6429DB84A}" type="datetimeFigureOut">
              <a:rPr lang="en-US" smtClean="0"/>
              <a:t>11/4/2021</a:t>
            </a:fld>
            <a:endParaRPr lang="en-US"/>
          </a:p>
        </p:txBody>
      </p:sp>
      <p:sp>
        <p:nvSpPr>
          <p:cNvPr id="6" name="Footer Placeholder 5">
            <a:extLst>
              <a:ext uri="{FF2B5EF4-FFF2-40B4-BE49-F238E27FC236}">
                <a16:creationId xmlns:a16="http://schemas.microsoft.com/office/drawing/2014/main" id="{F665ED96-F2AF-4C12-B2DD-8CEDD842012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49470-055B-4FF6-A570-A94CFC5FD138}"/>
              </a:ext>
            </a:extLst>
          </p:cNvPr>
          <p:cNvSpPr>
            <a:spLocks noGrp="1"/>
          </p:cNvSpPr>
          <p:nvPr>
            <p:ph type="sldNum" sz="quarter" idx="12"/>
          </p:nvPr>
        </p:nvSpPr>
        <p:spPr/>
        <p:txBody>
          <a:bodyPr/>
          <a:lstStyle/>
          <a:p>
            <a:fld id="{02B73CA6-53CD-4241-AD67-3F59CE1280C3}" type="slidenum">
              <a:rPr lang="en-US" smtClean="0"/>
              <a:t>‹#›</a:t>
            </a:fld>
            <a:endParaRPr lang="en-US"/>
          </a:p>
        </p:txBody>
      </p:sp>
    </p:spTree>
    <p:extLst>
      <p:ext uri="{BB962C8B-B14F-4D97-AF65-F5344CB8AC3E}">
        <p14:creationId xmlns:p14="http://schemas.microsoft.com/office/powerpoint/2010/main" val="103209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0720C-678B-4FA9-8865-A4A85322B31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45BB6F8-4400-498F-9855-0735C39C1E6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C5796F-5571-47F7-B9F0-D5C576AAB109}"/>
              </a:ext>
            </a:extLst>
          </p:cNvPr>
          <p:cNvSpPr>
            <a:spLocks noGrp="1"/>
          </p:cNvSpPr>
          <p:nvPr>
            <p:ph type="dt" sz="half" idx="10"/>
          </p:nvPr>
        </p:nvSpPr>
        <p:spPr/>
        <p:txBody>
          <a:bodyPr/>
          <a:lstStyle/>
          <a:p>
            <a:fld id="{9C6FF054-9F7F-43A7-8F28-7BD6429DB84A}" type="datetimeFigureOut">
              <a:rPr lang="en-US" smtClean="0"/>
              <a:t>11/4/2021</a:t>
            </a:fld>
            <a:endParaRPr lang="en-US"/>
          </a:p>
        </p:txBody>
      </p:sp>
      <p:sp>
        <p:nvSpPr>
          <p:cNvPr id="5" name="Footer Placeholder 4">
            <a:extLst>
              <a:ext uri="{FF2B5EF4-FFF2-40B4-BE49-F238E27FC236}">
                <a16:creationId xmlns:a16="http://schemas.microsoft.com/office/drawing/2014/main" id="{1718A24E-597B-43CF-9012-A3889A6418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FF85CD-6A77-4606-BBEF-126AF3422CC6}"/>
              </a:ext>
            </a:extLst>
          </p:cNvPr>
          <p:cNvSpPr>
            <a:spLocks noGrp="1"/>
          </p:cNvSpPr>
          <p:nvPr>
            <p:ph type="sldNum" sz="quarter" idx="12"/>
          </p:nvPr>
        </p:nvSpPr>
        <p:spPr/>
        <p:txBody>
          <a:bodyPr/>
          <a:lstStyle/>
          <a:p>
            <a:fld id="{02B73CA6-53CD-4241-AD67-3F59CE1280C3}" type="slidenum">
              <a:rPr lang="en-US" smtClean="0"/>
              <a:t>‹#›</a:t>
            </a:fld>
            <a:endParaRPr lang="en-US"/>
          </a:p>
        </p:txBody>
      </p:sp>
    </p:spTree>
    <p:extLst>
      <p:ext uri="{BB962C8B-B14F-4D97-AF65-F5344CB8AC3E}">
        <p14:creationId xmlns:p14="http://schemas.microsoft.com/office/powerpoint/2010/main" val="441135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8CF221B-9881-4CFE-9DD1-E7741748D62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A832A90-2621-47D5-8E88-1D31AA3609C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69E07B-4783-4BAF-8364-6E7B872F5E5D}"/>
              </a:ext>
            </a:extLst>
          </p:cNvPr>
          <p:cNvSpPr>
            <a:spLocks noGrp="1"/>
          </p:cNvSpPr>
          <p:nvPr>
            <p:ph type="dt" sz="half" idx="10"/>
          </p:nvPr>
        </p:nvSpPr>
        <p:spPr/>
        <p:txBody>
          <a:bodyPr/>
          <a:lstStyle/>
          <a:p>
            <a:fld id="{9C6FF054-9F7F-43A7-8F28-7BD6429DB84A}" type="datetimeFigureOut">
              <a:rPr lang="en-US" smtClean="0"/>
              <a:t>11/4/2021</a:t>
            </a:fld>
            <a:endParaRPr lang="en-US"/>
          </a:p>
        </p:txBody>
      </p:sp>
      <p:sp>
        <p:nvSpPr>
          <p:cNvPr id="5" name="Footer Placeholder 4">
            <a:extLst>
              <a:ext uri="{FF2B5EF4-FFF2-40B4-BE49-F238E27FC236}">
                <a16:creationId xmlns:a16="http://schemas.microsoft.com/office/drawing/2014/main" id="{CE332B29-51B6-4C7F-BE42-7A16048A4B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0419F1-CBF4-4495-AC09-C3220010415A}"/>
              </a:ext>
            </a:extLst>
          </p:cNvPr>
          <p:cNvSpPr>
            <a:spLocks noGrp="1"/>
          </p:cNvSpPr>
          <p:nvPr>
            <p:ph type="sldNum" sz="quarter" idx="12"/>
          </p:nvPr>
        </p:nvSpPr>
        <p:spPr/>
        <p:txBody>
          <a:bodyPr/>
          <a:lstStyle/>
          <a:p>
            <a:fld id="{02B73CA6-53CD-4241-AD67-3F59CE1280C3}" type="slidenum">
              <a:rPr lang="en-US" smtClean="0"/>
              <a:t>‹#›</a:t>
            </a:fld>
            <a:endParaRPr lang="en-US"/>
          </a:p>
        </p:txBody>
      </p:sp>
    </p:spTree>
    <p:extLst>
      <p:ext uri="{BB962C8B-B14F-4D97-AF65-F5344CB8AC3E}">
        <p14:creationId xmlns:p14="http://schemas.microsoft.com/office/powerpoint/2010/main" val="362748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7ED8AE-A61D-44E9-9A1F-38E29C3925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3F7A137-8B6B-47BB-9BB9-FFE733B595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5A6C69-0BDA-4D77-8074-F65A356C85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F054-9F7F-43A7-8F28-7BD6429DB84A}" type="datetimeFigureOut">
              <a:rPr lang="en-US" smtClean="0"/>
              <a:t>11/4/2021</a:t>
            </a:fld>
            <a:endParaRPr lang="en-US"/>
          </a:p>
        </p:txBody>
      </p:sp>
      <p:sp>
        <p:nvSpPr>
          <p:cNvPr id="5" name="Footer Placeholder 4">
            <a:extLst>
              <a:ext uri="{FF2B5EF4-FFF2-40B4-BE49-F238E27FC236}">
                <a16:creationId xmlns:a16="http://schemas.microsoft.com/office/drawing/2014/main" id="{95849F75-4DA0-4B2A-8A3C-719FC94569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30A812E-42B5-480C-9E05-8511452826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B73CA6-53CD-4241-AD67-3F59CE1280C3}" type="slidenum">
              <a:rPr lang="en-US" smtClean="0"/>
              <a:t>‹#›</a:t>
            </a:fld>
            <a:endParaRPr lang="en-US"/>
          </a:p>
        </p:txBody>
      </p:sp>
    </p:spTree>
    <p:extLst>
      <p:ext uri="{BB962C8B-B14F-4D97-AF65-F5344CB8AC3E}">
        <p14:creationId xmlns:p14="http://schemas.microsoft.com/office/powerpoint/2010/main" val="24538531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amazon.com/Grady-Booch/e/B000AP85A2?ref=sr_ntt_srch_lnk_2&amp;qid=1635779744&amp;sr=1-2" TargetMode="External"/><Relationship Id="rId2" Type="http://schemas.openxmlformats.org/officeDocument/2006/relationships/hyperlink" Target="https://www.amazon.com/Unified-Modeling-Language-Addison-Wesley-Technology/dp/013485215X/ref=sr_1_2?dchild=1&amp;qid=1635779744&amp;refinements=p_27%3AGrady+Booch&amp;s=books&amp;sr=1-2&amp;text=Grady+Booch" TargetMode="External"/><Relationship Id="rId1" Type="http://schemas.openxmlformats.org/officeDocument/2006/relationships/slideLayout" Target="../slideLayouts/slideLayout2.xml"/><Relationship Id="rId6" Type="http://schemas.openxmlformats.org/officeDocument/2006/relationships/hyperlink" Target="https://www.javatpoint.com/uml-sequence-diagram" TargetMode="External"/><Relationship Id="rId5" Type="http://schemas.openxmlformats.org/officeDocument/2006/relationships/hyperlink" Target="https://www.tutorialspoint.com/uml/uml_statechart_diagram.htm" TargetMode="External"/><Relationship Id="rId4" Type="http://schemas.openxmlformats.org/officeDocument/2006/relationships/hyperlink" Target="https://www.amazon.com/Object-Oriented-Analysis-Design-Applications-3rd-ebook/dp/B00MBQAIXK/ref=sr_1_6?dchild=1&amp;qid=1635779605&amp;refinements=p_27%3AGrady+Booch&amp;s=books&amp;sr=1-6&amp;text=Grady+Booc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AA3B3-1AA4-49BB-8C38-67AC82023071}"/>
              </a:ext>
            </a:extLst>
          </p:cNvPr>
          <p:cNvSpPr>
            <a:spLocks noGrp="1"/>
          </p:cNvSpPr>
          <p:nvPr>
            <p:ph type="ctrTitle"/>
          </p:nvPr>
        </p:nvSpPr>
        <p:spPr>
          <a:xfrm>
            <a:off x="1524000" y="0"/>
            <a:ext cx="9067800" cy="6858000"/>
          </a:xfrm>
        </p:spPr>
        <p:txBody>
          <a:bodyPr rtlCol="0">
            <a:normAutofit fontScale="90000"/>
          </a:bodyPr>
          <a:lstStyle/>
          <a:p>
            <a:pPr>
              <a:defRPr/>
            </a:pPr>
            <a:br>
              <a:rPr lang="en-US" sz="4800" b="1" dirty="0">
                <a:solidFill>
                  <a:srgbClr val="000000"/>
                </a:solidFill>
              </a:rPr>
            </a:br>
            <a:br>
              <a:rPr lang="en-US" sz="4800" b="1" dirty="0">
                <a:solidFill>
                  <a:srgbClr val="000000"/>
                </a:solidFill>
              </a:rPr>
            </a:br>
            <a:r>
              <a:rPr lang="en-US" sz="4800" b="1" dirty="0">
                <a:solidFill>
                  <a:srgbClr val="000000"/>
                </a:solidFill>
              </a:rPr>
              <a:t>SYSTEMS DEVELOPMENT PROJECT</a:t>
            </a:r>
            <a:br>
              <a:rPr lang="en-US" sz="4800" b="1" dirty="0">
                <a:solidFill>
                  <a:srgbClr val="000000"/>
                </a:solidFill>
              </a:rPr>
            </a:br>
            <a:br>
              <a:rPr lang="en-US" sz="4800" b="1" dirty="0">
                <a:solidFill>
                  <a:srgbClr val="000000"/>
                </a:solidFill>
              </a:rPr>
            </a:br>
            <a:r>
              <a:rPr lang="en-US" sz="4800" b="1" dirty="0">
                <a:solidFill>
                  <a:srgbClr val="000000"/>
                </a:solidFill>
              </a:rPr>
              <a:t>Chapter 6</a:t>
            </a:r>
            <a:br>
              <a:rPr lang="en-US" sz="4800" b="1" dirty="0">
                <a:solidFill>
                  <a:srgbClr val="000000"/>
                </a:solidFill>
              </a:rPr>
            </a:b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Analysis Phase</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br>
              <a:rPr lang="en-US" sz="3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r>
              <a:rPr lang="en-US" sz="27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PART 2</a:t>
            </a:r>
            <a:br>
              <a:rPr lang="en-US" sz="3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br>
              <a:rPr lang="en-US" sz="4800" b="1" dirty="0">
                <a:solidFill>
                  <a:srgbClr val="000000"/>
                </a:solidFill>
              </a:rPr>
            </a:br>
            <a:r>
              <a:rPr lang="en-US" b="1" dirty="0">
                <a:solidFill>
                  <a:srgbClr val="000000"/>
                </a:solidFill>
              </a:rPr>
              <a:t>Lecturer: </a:t>
            </a:r>
            <a:br>
              <a:rPr lang="en-US" b="1" dirty="0">
                <a:solidFill>
                  <a:srgbClr val="000000"/>
                </a:solidFill>
              </a:rPr>
            </a:br>
            <a:r>
              <a:rPr lang="en-US" b="1" dirty="0">
                <a:solidFill>
                  <a:srgbClr val="000000"/>
                </a:solidFill>
              </a:rPr>
              <a:t>Dr. Joshua Okemwa. Ph.D.</a:t>
            </a:r>
            <a:br>
              <a:rPr lang="en-US" sz="4800" b="1" dirty="0">
                <a:solidFill>
                  <a:srgbClr val="000000"/>
                </a:solidFill>
              </a:rPr>
            </a:br>
            <a:br>
              <a:rPr lang="en-US" sz="4800" b="1" dirty="0">
                <a:solidFill>
                  <a:srgbClr val="000000"/>
                </a:solidFill>
              </a:rPr>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A84D2E47-34A7-4C2E-89CE-FDCBEE3A78FA}"/>
              </a:ext>
            </a:extLst>
          </p:cNvPr>
          <p:cNvSpPr>
            <a:spLocks noGrp="1" noChangeArrowheads="1"/>
          </p:cNvSpPr>
          <p:nvPr>
            <p:ph type="title"/>
          </p:nvPr>
        </p:nvSpPr>
        <p:spPr>
          <a:xfrm>
            <a:off x="2062163" y="491331"/>
            <a:ext cx="8229600" cy="1232694"/>
          </a:xfrm>
        </p:spPr>
        <p:txBody>
          <a:bodyPr/>
          <a:lstStyle/>
          <a:p>
            <a:r>
              <a:rPr lang="en-US" altLang="en-US" dirty="0">
                <a:solidFill>
                  <a:srgbClr val="FF0000"/>
                </a:solidFill>
                <a:latin typeface="Aharoni" panose="02010803020104030203" pitchFamily="2" charset="-79"/>
                <a:cs typeface="Aharoni" panose="02010803020104030203" pitchFamily="2" charset="-79"/>
              </a:rPr>
              <a:t>THE SCOPE OF THE STUDY </a:t>
            </a:r>
            <a:endParaRPr lang="en-US" altLang="en-US" dirty="0"/>
          </a:p>
        </p:txBody>
      </p:sp>
      <p:sp>
        <p:nvSpPr>
          <p:cNvPr id="4099" name="Content Placeholder 2">
            <a:extLst>
              <a:ext uri="{FF2B5EF4-FFF2-40B4-BE49-F238E27FC236}">
                <a16:creationId xmlns:a16="http://schemas.microsoft.com/office/drawing/2014/main" id="{BDB82ED9-EA75-4DB8-B504-996A4ADED494}"/>
              </a:ext>
            </a:extLst>
          </p:cNvPr>
          <p:cNvSpPr>
            <a:spLocks noGrp="1" noChangeArrowheads="1"/>
          </p:cNvSpPr>
          <p:nvPr>
            <p:ph idx="1"/>
          </p:nvPr>
        </p:nvSpPr>
        <p:spPr>
          <a:xfrm>
            <a:off x="2854960" y="1724025"/>
            <a:ext cx="5648325" cy="3071495"/>
          </a:xfrm>
        </p:spPr>
        <p:txBody>
          <a:bodyPr>
            <a:normAutofit/>
          </a:bodyPr>
          <a:lstStyle/>
          <a:p>
            <a:pPr marL="0" indent="0">
              <a:buNone/>
            </a:pPr>
            <a:endParaRPr lang="en-US" sz="2400" b="1" dirty="0">
              <a:effectLst/>
              <a:latin typeface="Aharoni" panose="02010803020104030203" pitchFamily="2" charset="-79"/>
              <a:ea typeface="Times New Roman" panose="02020603050405020304" pitchFamily="18" charset="0"/>
              <a:cs typeface="Aharoni" panose="02010803020104030203" pitchFamily="2" charset="-79"/>
            </a:endParaRPr>
          </a:p>
          <a:p>
            <a:pPr marL="0" indent="0">
              <a:lnSpc>
                <a:spcPct val="150000"/>
              </a:lnSpc>
              <a:buNone/>
            </a:pPr>
            <a:r>
              <a:rPr lang="en-US" sz="2400" b="1" dirty="0">
                <a:effectLst/>
                <a:latin typeface="Aharoni" panose="02010803020104030203" pitchFamily="2" charset="-79"/>
                <a:ea typeface="Times New Roman" panose="02020603050405020304" pitchFamily="18" charset="0"/>
                <a:cs typeface="Aharoni" panose="02010803020104030203" pitchFamily="2" charset="-79"/>
              </a:rPr>
              <a:t>     Analysis </a:t>
            </a:r>
            <a:r>
              <a:rPr lang="en-US" sz="2400" b="1" dirty="0">
                <a:latin typeface="Aharoni" panose="02010803020104030203" pitchFamily="2" charset="-79"/>
                <a:ea typeface="Times New Roman" panose="02020603050405020304" pitchFamily="18" charset="0"/>
                <a:cs typeface="Aharoni" panose="02010803020104030203" pitchFamily="2" charset="-79"/>
              </a:rPr>
              <a:t>P</a:t>
            </a:r>
            <a:r>
              <a:rPr lang="en-US" sz="2400" b="1" dirty="0">
                <a:effectLst/>
                <a:latin typeface="Aharoni" panose="02010803020104030203" pitchFamily="2" charset="-79"/>
                <a:ea typeface="Times New Roman" panose="02020603050405020304" pitchFamily="18" charset="0"/>
                <a:cs typeface="Aharoni" panose="02010803020104030203" pitchFamily="2" charset="-79"/>
              </a:rPr>
              <a:t>hase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algn="just">
              <a:lnSpc>
                <a:spcPct val="150000"/>
              </a:lnSpc>
            </a:pPr>
            <a:r>
              <a:rPr lang="en-US" sz="2400" b="0" i="0" dirty="0">
                <a:effectLst/>
                <a:latin typeface="Aharoni" panose="02010803020104030203" pitchFamily="2" charset="-79"/>
                <a:cs typeface="Aharoni" panose="02010803020104030203" pitchFamily="2" charset="-79"/>
              </a:rPr>
              <a:t>Sequence Diagram</a:t>
            </a:r>
          </a:p>
          <a:p>
            <a:pPr algn="just">
              <a:lnSpc>
                <a:spcPct val="150000"/>
              </a:lnSpc>
            </a:pPr>
            <a:r>
              <a:rPr lang="en-US" sz="2400" b="0" i="0" dirty="0">
                <a:effectLst/>
                <a:latin typeface="Aharoni" panose="02010803020104030203" pitchFamily="2" charset="-79"/>
                <a:cs typeface="Aharoni" panose="02010803020104030203" pitchFamily="2" charset="-79"/>
              </a:rPr>
              <a:t>State chart diagram</a:t>
            </a:r>
          </a:p>
          <a:p>
            <a:pPr marL="0" indent="0">
              <a:buNone/>
            </a:pPr>
            <a:endParaRPr lang="en-US" dirty="0">
              <a:latin typeface="Aharoni" panose="02010803020104030203" pitchFamily="2" charset="-79"/>
              <a:cs typeface="Aharoni" panose="02010803020104030203" pitchFamily="2" charset="-79"/>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9DC3B-BF54-443D-82D4-EB5F898D423C}"/>
              </a:ext>
            </a:extLst>
          </p:cNvPr>
          <p:cNvSpPr>
            <a:spLocks noGrp="1"/>
          </p:cNvSpPr>
          <p:nvPr>
            <p:ph type="title"/>
          </p:nvPr>
        </p:nvSpPr>
        <p:spPr>
          <a:xfrm>
            <a:off x="335280" y="400050"/>
            <a:ext cx="10515600" cy="577850"/>
          </a:xfrm>
        </p:spPr>
        <p:txBody>
          <a:bodyPr>
            <a:normAutofit fontScale="90000"/>
          </a:bodyPr>
          <a:lstStyle/>
          <a:p>
            <a:br>
              <a:rPr lang="en-US" sz="4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3100"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STATE CHART DIAGRAM </a:t>
            </a:r>
            <a:br>
              <a:rPr lang="en-US" sz="44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8166D93F-226E-438C-A695-F1DD4BB9348A}"/>
              </a:ext>
            </a:extLst>
          </p:cNvPr>
          <p:cNvSpPr>
            <a:spLocks noGrp="1"/>
          </p:cNvSpPr>
          <p:nvPr>
            <p:ph idx="1"/>
          </p:nvPr>
        </p:nvSpPr>
        <p:spPr>
          <a:xfrm>
            <a:off x="1066800" y="977900"/>
            <a:ext cx="10515600" cy="5041900"/>
          </a:xfrm>
        </p:spPr>
        <p:txBody>
          <a:bodyPr>
            <a:noAutofit/>
          </a:bodyPr>
          <a:lstStyle/>
          <a:p>
            <a:pPr marL="0" marR="0" algn="just">
              <a:lnSpc>
                <a:spcPct val="150000"/>
              </a:lnSpc>
              <a:spcBef>
                <a:spcPts val="0"/>
              </a:spcBef>
              <a:spcAft>
                <a:spcPts val="1200"/>
              </a:spcAft>
            </a:pPr>
            <a:r>
              <a:rPr lang="en-US" sz="2400" b="0" i="0" dirty="0">
                <a:solidFill>
                  <a:srgbClr val="000000"/>
                </a:solidFill>
                <a:effectLst/>
                <a:latin typeface="Aharoni" panose="02010803020104030203" pitchFamily="2" charset="-79"/>
                <a:cs typeface="Aharoni" panose="02010803020104030203" pitchFamily="2" charset="-79"/>
              </a:rPr>
              <a:t>A State chart diagram describes a state machine. </a:t>
            </a:r>
          </a:p>
          <a:p>
            <a:pPr marL="0" marR="0" algn="just">
              <a:lnSpc>
                <a:spcPct val="150000"/>
              </a:lnSpc>
              <a:spcBef>
                <a:spcPts val="0"/>
              </a:spcBef>
              <a:spcAft>
                <a:spcPts val="1200"/>
              </a:spcAft>
            </a:pPr>
            <a:r>
              <a:rPr lang="en-US" sz="2400" dirty="0">
                <a:solidFill>
                  <a:srgbClr val="000000"/>
                </a:solidFill>
                <a:latin typeface="Aharoni" panose="02010803020104030203" pitchFamily="2" charset="-79"/>
                <a:cs typeface="Aharoni" panose="02010803020104030203" pitchFamily="2" charset="-79"/>
              </a:rPr>
              <a:t>A </a:t>
            </a:r>
            <a:r>
              <a:rPr lang="en-US" sz="2400" b="0" i="0" dirty="0">
                <a:solidFill>
                  <a:srgbClr val="000000"/>
                </a:solidFill>
                <a:effectLst/>
                <a:latin typeface="Aharoni" panose="02010803020104030203" pitchFamily="2" charset="-79"/>
                <a:cs typeface="Aharoni" panose="02010803020104030203" pitchFamily="2" charset="-79"/>
              </a:rPr>
              <a:t>State machine can be defined as a machine which defines different states of an object and these states are controlled by external or internal events.</a:t>
            </a:r>
          </a:p>
          <a:p>
            <a:pPr marL="0" marR="0" algn="just">
              <a:lnSpc>
                <a:spcPct val="150000"/>
              </a:lnSpc>
              <a:spcBef>
                <a:spcPts val="0"/>
              </a:spcBef>
              <a:spcAft>
                <a:spcPts val="1200"/>
              </a:spcAft>
            </a:pPr>
            <a:r>
              <a:rPr lang="en-US" sz="2400" b="0" i="0" dirty="0">
                <a:solidFill>
                  <a:srgbClr val="000000"/>
                </a:solidFill>
                <a:effectLst/>
                <a:latin typeface="Aharoni" panose="02010803020104030203" pitchFamily="2" charset="-79"/>
                <a:cs typeface="Aharoni" panose="02010803020104030203" pitchFamily="2" charset="-79"/>
              </a:rPr>
              <a:t>They define different states of an object during its lifetime and these states are changed by events. </a:t>
            </a:r>
            <a:r>
              <a:rPr lang="en-US" sz="2400" b="0" i="0" dirty="0" err="1">
                <a:solidFill>
                  <a:srgbClr val="000000"/>
                </a:solidFill>
                <a:effectLst/>
                <a:latin typeface="Aharoni" panose="02010803020104030203" pitchFamily="2" charset="-79"/>
                <a:cs typeface="Aharoni" panose="02010803020104030203" pitchFamily="2" charset="-79"/>
              </a:rPr>
              <a:t>Statechart</a:t>
            </a:r>
            <a:r>
              <a:rPr lang="en-US" sz="2400" b="0" i="0" dirty="0">
                <a:solidFill>
                  <a:srgbClr val="000000"/>
                </a:solidFill>
                <a:effectLst/>
                <a:latin typeface="Aharoni" panose="02010803020104030203" pitchFamily="2" charset="-79"/>
                <a:cs typeface="Aharoni" panose="02010803020104030203" pitchFamily="2" charset="-79"/>
              </a:rPr>
              <a:t> diagrams are useful to model the reactive systems.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6882055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C7BF9-AE33-4476-B371-22CE4CC7BDAD}"/>
              </a:ext>
            </a:extLst>
          </p:cNvPr>
          <p:cNvSpPr>
            <a:spLocks noGrp="1"/>
          </p:cNvSpPr>
          <p:nvPr>
            <p:ph type="title"/>
          </p:nvPr>
        </p:nvSpPr>
        <p:spPr>
          <a:xfrm>
            <a:off x="401320" y="423544"/>
            <a:ext cx="10515600" cy="416560"/>
          </a:xfrm>
        </p:spPr>
        <p:txBody>
          <a:bodyPr>
            <a:normAutofit fontScale="90000"/>
          </a:bodyPr>
          <a:lstStyle/>
          <a:p>
            <a:r>
              <a:rPr lang="en-US" dirty="0">
                <a:solidFill>
                  <a:srgbClr val="FF0000"/>
                </a:solidFill>
                <a:latin typeface="Aharoni" panose="02010803020104030203" pitchFamily="2" charset="-79"/>
                <a:cs typeface="Aharoni" panose="02010803020104030203" pitchFamily="2" charset="-79"/>
              </a:rPr>
              <a:t>Cont. </a:t>
            </a:r>
          </a:p>
        </p:txBody>
      </p:sp>
      <p:sp>
        <p:nvSpPr>
          <p:cNvPr id="3" name="Content Placeholder 2">
            <a:extLst>
              <a:ext uri="{FF2B5EF4-FFF2-40B4-BE49-F238E27FC236}">
                <a16:creationId xmlns:a16="http://schemas.microsoft.com/office/drawing/2014/main" id="{3FB2F8C1-5868-4F53-B1A1-FF027157D975}"/>
              </a:ext>
            </a:extLst>
          </p:cNvPr>
          <p:cNvSpPr>
            <a:spLocks noGrp="1"/>
          </p:cNvSpPr>
          <p:nvPr>
            <p:ph idx="1"/>
          </p:nvPr>
        </p:nvSpPr>
        <p:spPr>
          <a:xfrm>
            <a:off x="838200" y="840104"/>
            <a:ext cx="10515600" cy="4910455"/>
          </a:xfrm>
        </p:spPr>
        <p:txBody>
          <a:bodyPr>
            <a:normAutofit fontScale="92500" lnSpcReduction="20000"/>
          </a:bodyPr>
          <a:lstStyle/>
          <a:p>
            <a:pPr marL="0" marR="0" algn="just">
              <a:lnSpc>
                <a:spcPct val="150000"/>
              </a:lnSpc>
              <a:spcBef>
                <a:spcPts val="0"/>
              </a:spcBef>
              <a:spcAft>
                <a:spcPts val="1200"/>
              </a:spcAft>
            </a:pPr>
            <a:r>
              <a:rPr lang="en-US" sz="2800" b="0" i="0" dirty="0">
                <a:solidFill>
                  <a:srgbClr val="000000"/>
                </a:solidFill>
                <a:effectLst/>
                <a:latin typeface="Aharoni" panose="02010803020104030203" pitchFamily="2" charset="-79"/>
                <a:cs typeface="Aharoni" panose="02010803020104030203" pitchFamily="2" charset="-79"/>
              </a:rPr>
              <a:t>Reactive systems can be defined as a system that responds to external or internal events.</a:t>
            </a:r>
          </a:p>
          <a:p>
            <a:pPr marL="0" marR="0" algn="just">
              <a:lnSpc>
                <a:spcPct val="150000"/>
              </a:lnSpc>
              <a:spcBef>
                <a:spcPts val="0"/>
              </a:spcBef>
              <a:spcAft>
                <a:spcPts val="1200"/>
              </a:spcAft>
            </a:pPr>
            <a:r>
              <a:rPr lang="en-US" sz="2800" b="0" i="0" dirty="0">
                <a:solidFill>
                  <a:srgbClr val="000000"/>
                </a:solidFill>
                <a:effectLst/>
                <a:latin typeface="Aharoni" panose="02010803020104030203" pitchFamily="2" charset="-79"/>
                <a:cs typeface="Aharoni" panose="02010803020104030203" pitchFamily="2" charset="-79"/>
              </a:rPr>
              <a:t>State chart diagram describes the flow of control from one state to another state. </a:t>
            </a:r>
          </a:p>
          <a:p>
            <a:pPr marL="0" marR="0" algn="just">
              <a:lnSpc>
                <a:spcPct val="150000"/>
              </a:lnSpc>
              <a:spcBef>
                <a:spcPts val="0"/>
              </a:spcBef>
              <a:spcAft>
                <a:spcPts val="1200"/>
              </a:spcAft>
            </a:pPr>
            <a:r>
              <a:rPr lang="en-US" sz="2800" b="0" i="0" dirty="0">
                <a:solidFill>
                  <a:srgbClr val="000000"/>
                </a:solidFill>
                <a:effectLst/>
                <a:latin typeface="Aharoni" panose="02010803020104030203" pitchFamily="2" charset="-79"/>
                <a:cs typeface="Aharoni" panose="02010803020104030203" pitchFamily="2" charset="-79"/>
              </a:rPr>
              <a:t>States are defined as a condition in which an object exists and it changes when some event is triggered. </a:t>
            </a:r>
          </a:p>
          <a:p>
            <a:pPr marL="0" marR="0" algn="just">
              <a:lnSpc>
                <a:spcPct val="150000"/>
              </a:lnSpc>
              <a:spcBef>
                <a:spcPts val="0"/>
              </a:spcBef>
              <a:spcAft>
                <a:spcPts val="1200"/>
              </a:spcAft>
            </a:pPr>
            <a:r>
              <a:rPr lang="en-US" sz="2800" b="0" i="0" dirty="0">
                <a:solidFill>
                  <a:srgbClr val="000000"/>
                </a:solidFill>
                <a:effectLst/>
                <a:latin typeface="Aharoni" panose="02010803020104030203" pitchFamily="2" charset="-79"/>
                <a:cs typeface="Aharoni" panose="02010803020104030203" pitchFamily="2" charset="-79"/>
              </a:rPr>
              <a:t>The most important purpose of State chart diagram is to model lifetime of an object from creation to termination.</a:t>
            </a:r>
            <a:endParaRPr lang="en-US" sz="2800" dirty="0">
              <a:latin typeface="Aharoni" panose="02010803020104030203" pitchFamily="2" charset="-79"/>
              <a:cs typeface="Aharoni" panose="02010803020104030203" pitchFamily="2" charset="-79"/>
            </a:endParaRPr>
          </a:p>
          <a:p>
            <a:endParaRPr lang="en-US" dirty="0"/>
          </a:p>
        </p:txBody>
      </p:sp>
    </p:spTree>
    <p:extLst>
      <p:ext uri="{BB962C8B-B14F-4D97-AF65-F5344CB8AC3E}">
        <p14:creationId xmlns:p14="http://schemas.microsoft.com/office/powerpoint/2010/main" val="3515803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B7A99-CB7E-4E60-B69F-E5503CA553A4}"/>
              </a:ext>
            </a:extLst>
          </p:cNvPr>
          <p:cNvSpPr>
            <a:spLocks noGrp="1"/>
          </p:cNvSpPr>
          <p:nvPr>
            <p:ph type="title"/>
          </p:nvPr>
        </p:nvSpPr>
        <p:spPr>
          <a:xfrm>
            <a:off x="127000" y="446722"/>
            <a:ext cx="10515600" cy="600075"/>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P</a:t>
            </a:r>
            <a:r>
              <a:rPr lang="en-US" sz="2800" b="0" i="0" dirty="0">
                <a:solidFill>
                  <a:srgbClr val="FF0000"/>
                </a:solidFill>
                <a:effectLst/>
                <a:latin typeface="Aharoni" panose="02010803020104030203" pitchFamily="2" charset="-79"/>
                <a:cs typeface="Aharoni" panose="02010803020104030203" pitchFamily="2" charset="-79"/>
              </a:rPr>
              <a:t>urposes of State chart diagrams</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4440654F-935F-4614-B7CF-2DD1257F3CEC}"/>
              </a:ext>
            </a:extLst>
          </p:cNvPr>
          <p:cNvSpPr>
            <a:spLocks noGrp="1"/>
          </p:cNvSpPr>
          <p:nvPr>
            <p:ph idx="1"/>
          </p:nvPr>
        </p:nvSpPr>
        <p:spPr>
          <a:xfrm>
            <a:off x="1219200" y="1047114"/>
            <a:ext cx="10972800" cy="3941764"/>
          </a:xfrm>
        </p:spPr>
        <p:txBody>
          <a:bodyPr/>
          <a:lstStyle/>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To model the dynamic aspect of a system.</a:t>
            </a:r>
          </a:p>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To model the life time of a reactive system.</a:t>
            </a:r>
          </a:p>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To describe different states of an object during its life time.</a:t>
            </a:r>
          </a:p>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Define a state machine to model the states of an object.</a:t>
            </a:r>
          </a:p>
          <a:p>
            <a:endParaRPr lang="en-US" dirty="0"/>
          </a:p>
        </p:txBody>
      </p:sp>
    </p:spTree>
    <p:extLst>
      <p:ext uri="{BB962C8B-B14F-4D97-AF65-F5344CB8AC3E}">
        <p14:creationId xmlns:p14="http://schemas.microsoft.com/office/powerpoint/2010/main" val="8548514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AD308-C1C8-42AD-A594-9A06C098289A}"/>
              </a:ext>
            </a:extLst>
          </p:cNvPr>
          <p:cNvSpPr>
            <a:spLocks noGrp="1"/>
          </p:cNvSpPr>
          <p:nvPr>
            <p:ph type="title"/>
          </p:nvPr>
        </p:nvSpPr>
        <p:spPr>
          <a:xfrm>
            <a:off x="259080" y="681037"/>
            <a:ext cx="10515600" cy="874395"/>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Important points to consider </a:t>
            </a:r>
          </a:p>
        </p:txBody>
      </p:sp>
      <p:sp>
        <p:nvSpPr>
          <p:cNvPr id="3" name="Content Placeholder 2">
            <a:extLst>
              <a:ext uri="{FF2B5EF4-FFF2-40B4-BE49-F238E27FC236}">
                <a16:creationId xmlns:a16="http://schemas.microsoft.com/office/drawing/2014/main" id="{A7305525-E046-48B7-AE32-38E272671AE6}"/>
              </a:ext>
            </a:extLst>
          </p:cNvPr>
          <p:cNvSpPr>
            <a:spLocks noGrp="1"/>
          </p:cNvSpPr>
          <p:nvPr>
            <p:ph idx="1"/>
          </p:nvPr>
        </p:nvSpPr>
        <p:spPr>
          <a:xfrm>
            <a:off x="1163320" y="1642745"/>
            <a:ext cx="10515600" cy="4351338"/>
          </a:xfrm>
        </p:spPr>
        <p:txBody>
          <a:bodyPr>
            <a:normAutofit lnSpcReduction="10000"/>
          </a:bodyPr>
          <a:lstStyle/>
          <a:p>
            <a:pPr>
              <a:lnSpc>
                <a:spcPct val="150000"/>
              </a:lnSpc>
            </a:pPr>
            <a:r>
              <a:rPr lang="en-US" sz="2400" b="0" i="0" dirty="0">
                <a:solidFill>
                  <a:srgbClr val="000000"/>
                </a:solidFill>
                <a:effectLst/>
                <a:latin typeface="Aharoni" panose="02010803020104030203" pitchFamily="2" charset="-79"/>
                <a:cs typeface="Aharoni" panose="02010803020104030203" pitchFamily="2" charset="-79"/>
              </a:rPr>
              <a:t>State chart diagram is used to describe the states of different objects in its life cycle.</a:t>
            </a:r>
          </a:p>
          <a:p>
            <a:pPr>
              <a:lnSpc>
                <a:spcPct val="150000"/>
              </a:lnSpc>
            </a:pPr>
            <a:r>
              <a:rPr lang="en-US" sz="2400" b="0" i="0" dirty="0">
                <a:solidFill>
                  <a:srgbClr val="000000"/>
                </a:solidFill>
                <a:effectLst/>
                <a:latin typeface="Aharoni" panose="02010803020104030203" pitchFamily="2" charset="-79"/>
                <a:cs typeface="Aharoni" panose="02010803020104030203" pitchFamily="2" charset="-79"/>
              </a:rPr>
              <a:t>Before drawing a State chart diagram we should clarify the following points. </a:t>
            </a:r>
          </a:p>
          <a:p>
            <a:pPr algn="just">
              <a:lnSpc>
                <a:spcPct val="150000"/>
              </a:lnSpc>
              <a:buFont typeface="Wingdings" panose="05000000000000000000" pitchFamily="2" charset="2"/>
              <a:buChar char="v"/>
            </a:pPr>
            <a:r>
              <a:rPr lang="en-US" sz="2400" b="0" i="0" dirty="0">
                <a:solidFill>
                  <a:srgbClr val="7030A0"/>
                </a:solidFill>
                <a:effectLst/>
                <a:latin typeface="Aharoni" panose="02010803020104030203" pitchFamily="2" charset="-79"/>
                <a:cs typeface="Aharoni" panose="02010803020104030203" pitchFamily="2" charset="-79"/>
              </a:rPr>
              <a:t>Identify the important objects to be analyzed.</a:t>
            </a:r>
          </a:p>
          <a:p>
            <a:pPr algn="just">
              <a:lnSpc>
                <a:spcPct val="150000"/>
              </a:lnSpc>
              <a:buFont typeface="Wingdings" panose="05000000000000000000" pitchFamily="2" charset="2"/>
              <a:buChar char="v"/>
            </a:pPr>
            <a:r>
              <a:rPr lang="en-US" sz="2400" b="0" i="0" dirty="0">
                <a:solidFill>
                  <a:srgbClr val="7030A0"/>
                </a:solidFill>
                <a:effectLst/>
                <a:latin typeface="Aharoni" panose="02010803020104030203" pitchFamily="2" charset="-79"/>
                <a:cs typeface="Aharoni" panose="02010803020104030203" pitchFamily="2" charset="-79"/>
              </a:rPr>
              <a:t>Identify the states.</a:t>
            </a:r>
          </a:p>
          <a:p>
            <a:pPr algn="just">
              <a:lnSpc>
                <a:spcPct val="150000"/>
              </a:lnSpc>
              <a:buFont typeface="Wingdings" panose="05000000000000000000" pitchFamily="2" charset="2"/>
              <a:buChar char="v"/>
            </a:pPr>
            <a:r>
              <a:rPr lang="en-US" sz="2400" b="0" i="0" dirty="0">
                <a:solidFill>
                  <a:srgbClr val="7030A0"/>
                </a:solidFill>
                <a:effectLst/>
                <a:latin typeface="Aharoni" panose="02010803020104030203" pitchFamily="2" charset="-79"/>
                <a:cs typeface="Aharoni" panose="02010803020104030203" pitchFamily="2" charset="-79"/>
              </a:rPr>
              <a:t>Identify the events.</a:t>
            </a:r>
          </a:p>
          <a:p>
            <a:endParaRPr lang="en-US" dirty="0"/>
          </a:p>
        </p:txBody>
      </p:sp>
    </p:spTree>
    <p:extLst>
      <p:ext uri="{BB962C8B-B14F-4D97-AF65-F5344CB8AC3E}">
        <p14:creationId xmlns:p14="http://schemas.microsoft.com/office/powerpoint/2010/main" val="2688602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7F33C-04B5-4588-AFA5-6C8241592EBA}"/>
              </a:ext>
            </a:extLst>
          </p:cNvPr>
          <p:cNvSpPr>
            <a:spLocks noGrp="1"/>
          </p:cNvSpPr>
          <p:nvPr>
            <p:ph type="title"/>
          </p:nvPr>
        </p:nvSpPr>
        <p:spPr>
          <a:xfrm>
            <a:off x="190500" y="591343"/>
            <a:ext cx="10515600" cy="635000"/>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Diagram </a:t>
            </a:r>
          </a:p>
        </p:txBody>
      </p:sp>
      <p:sp>
        <p:nvSpPr>
          <p:cNvPr id="6" name="Content Placeholder 5">
            <a:extLst>
              <a:ext uri="{FF2B5EF4-FFF2-40B4-BE49-F238E27FC236}">
                <a16:creationId xmlns:a16="http://schemas.microsoft.com/office/drawing/2014/main" id="{59EC319D-6262-4888-B019-341348A76E48}"/>
              </a:ext>
            </a:extLst>
          </p:cNvPr>
          <p:cNvSpPr>
            <a:spLocks noGrp="1"/>
          </p:cNvSpPr>
          <p:nvPr>
            <p:ph idx="1"/>
          </p:nvPr>
        </p:nvSpPr>
        <p:spPr>
          <a:xfrm>
            <a:off x="762000" y="1511300"/>
            <a:ext cx="10515600" cy="4351338"/>
          </a:xfrm>
        </p:spPr>
        <p:txBody>
          <a:bodyPr/>
          <a:lstStyle/>
          <a:p>
            <a:pPr>
              <a:lnSpc>
                <a:spcPct val="150000"/>
              </a:lnSpc>
            </a:pPr>
            <a:r>
              <a:rPr lang="en-US" sz="2400" dirty="0">
                <a:latin typeface="Aharoni" panose="02010803020104030203" pitchFamily="2" charset="-79"/>
                <a:cs typeface="Aharoni" panose="02010803020104030203" pitchFamily="2" charset="-79"/>
              </a:rPr>
              <a:t>The diagram below explains the simple classification of students transition while pursing undergraduate course in university. </a:t>
            </a:r>
          </a:p>
          <a:p>
            <a:endParaRPr lang="en-US" dirty="0"/>
          </a:p>
          <a:p>
            <a:endParaRPr lang="en-US" dirty="0"/>
          </a:p>
          <a:p>
            <a:endParaRPr lang="en-US" dirty="0"/>
          </a:p>
          <a:p>
            <a:endParaRPr lang="en-US" dirty="0"/>
          </a:p>
        </p:txBody>
      </p:sp>
      <p:pic>
        <p:nvPicPr>
          <p:cNvPr id="7" name="Content Placeholder 3" descr="State Diagram - Undergraduate States">
            <a:extLst>
              <a:ext uri="{FF2B5EF4-FFF2-40B4-BE49-F238E27FC236}">
                <a16:creationId xmlns:a16="http://schemas.microsoft.com/office/drawing/2014/main" id="{1B7D1A7C-71E1-4B3F-B1C0-4F5A40AE59E8}"/>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4152900" y="2901156"/>
            <a:ext cx="4762500" cy="2676525"/>
          </a:xfrm>
          <a:prstGeom prst="rect">
            <a:avLst/>
          </a:prstGeom>
          <a:noFill/>
          <a:ln>
            <a:noFill/>
          </a:ln>
        </p:spPr>
      </p:pic>
    </p:spTree>
    <p:extLst>
      <p:ext uri="{BB962C8B-B14F-4D97-AF65-F5344CB8AC3E}">
        <p14:creationId xmlns:p14="http://schemas.microsoft.com/office/powerpoint/2010/main" val="3626593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40CAB-A5D6-43B0-B60D-9249DB516E73}"/>
              </a:ext>
            </a:extLst>
          </p:cNvPr>
          <p:cNvSpPr>
            <a:spLocks noGrp="1"/>
          </p:cNvSpPr>
          <p:nvPr>
            <p:ph type="title"/>
          </p:nvPr>
        </p:nvSpPr>
        <p:spPr>
          <a:xfrm>
            <a:off x="140776" y="148150"/>
            <a:ext cx="10515600" cy="781748"/>
          </a:xfrm>
        </p:spPr>
        <p:txBody>
          <a:bodyPr>
            <a:normAutofit fontScale="90000"/>
          </a:bodyPr>
          <a:lstStyle/>
          <a:p>
            <a:br>
              <a:rPr lang="en-US"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US" sz="2700"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br>
            <a:r>
              <a:rPr lang="en-US" sz="2700"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STATE </a:t>
            </a:r>
            <a:r>
              <a:rPr lang="en-US" sz="2700" b="1" dirty="0">
                <a:solidFill>
                  <a:srgbClr val="FF0000"/>
                </a:solidFill>
                <a:latin typeface="Aharoni" panose="02010803020104030203" pitchFamily="2" charset="-79"/>
                <a:ea typeface="Times New Roman" panose="02020603050405020304" pitchFamily="18" charset="0"/>
                <a:cs typeface="Aharoni" panose="02010803020104030203" pitchFamily="2" charset="-79"/>
              </a:rPr>
              <a:t>CHART </a:t>
            </a:r>
            <a:r>
              <a:rPr lang="en-US" sz="2700"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DIAGRAM NOTATIONS</a:t>
            </a:r>
            <a:br>
              <a:rPr lang="en-US" sz="1800" b="1"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br>
            <a:endParaRPr lang="en-US" dirty="0">
              <a:solidFill>
                <a:srgbClr val="FF0000"/>
              </a:solidFill>
            </a:endParaRPr>
          </a:p>
        </p:txBody>
      </p:sp>
      <p:sp>
        <p:nvSpPr>
          <p:cNvPr id="3" name="Content Placeholder 2">
            <a:extLst>
              <a:ext uri="{FF2B5EF4-FFF2-40B4-BE49-F238E27FC236}">
                <a16:creationId xmlns:a16="http://schemas.microsoft.com/office/drawing/2014/main" id="{9DC17BEE-A231-45A2-AC72-1FEB21571755}"/>
              </a:ext>
            </a:extLst>
          </p:cNvPr>
          <p:cNvSpPr>
            <a:spLocks noGrp="1"/>
          </p:cNvSpPr>
          <p:nvPr>
            <p:ph idx="1"/>
          </p:nvPr>
        </p:nvSpPr>
        <p:spPr>
          <a:xfrm>
            <a:off x="1055176" y="1095374"/>
            <a:ext cx="10515600" cy="5444911"/>
          </a:xfrm>
        </p:spPr>
        <p:txBody>
          <a:bodyPr>
            <a:noAutofit/>
          </a:bodyPr>
          <a:lstStyle/>
          <a:p>
            <a:r>
              <a:rPr lang="en-US" sz="2400" b="1" dirty="0">
                <a:solidFill>
                  <a:srgbClr val="7030A0"/>
                </a:solidFill>
                <a:effectLst/>
                <a:latin typeface="Aharoni" panose="02010803020104030203" pitchFamily="2" charset="-79"/>
                <a:ea typeface="Times New Roman" panose="02020603050405020304" pitchFamily="18" charset="0"/>
                <a:cs typeface="Aharoni" panose="02010803020104030203" pitchFamily="2" charset="-79"/>
              </a:rPr>
              <a:t>Choice pseudo state</a:t>
            </a:r>
            <a:endParaRPr lang="en-US" sz="2400" dirty="0">
              <a:solidFill>
                <a:srgbClr val="7030A0"/>
              </a:solidFill>
              <a:effectLst/>
              <a:latin typeface="Aharoni" panose="02010803020104030203" pitchFamily="2" charset="-79"/>
              <a:ea typeface="Calibri" panose="020F0502020204030204" pitchFamily="34" charset="0"/>
              <a:cs typeface="Aharoni" panose="02010803020104030203" pitchFamily="2" charset="-79"/>
            </a:endParaRPr>
          </a:p>
          <a:p>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A diamond symbol that indicates a dynamic condition with branched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potential results.</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endParaRPr>
          </a:p>
          <a:p>
            <a:pPr marL="0" indent="0">
              <a:buNone/>
            </a:pPr>
            <a:endParaRPr lang="en-US" sz="2400" dirty="0">
              <a:latin typeface="Aharoni" panose="02010803020104030203" pitchFamily="2" charset="-79"/>
              <a:cs typeface="Aharoni" panose="02010803020104030203" pitchFamily="2" charset="-79"/>
            </a:endParaRPr>
          </a:p>
          <a:p>
            <a:pPr marL="0" marR="0">
              <a:lnSpc>
                <a:spcPct val="150000"/>
              </a:lnSpc>
              <a:spcBef>
                <a:spcPts val="2400"/>
              </a:spcBef>
              <a:spcAft>
                <a:spcPts val="1200"/>
              </a:spcAft>
            </a:pPr>
            <a:r>
              <a:rPr lang="en-US" sz="2400" b="1" dirty="0">
                <a:solidFill>
                  <a:srgbClr val="7030A0"/>
                </a:solidFill>
                <a:effectLst/>
                <a:latin typeface="Aharoni" panose="02010803020104030203" pitchFamily="2" charset="-79"/>
                <a:ea typeface="Times New Roman" panose="02020603050405020304" pitchFamily="18" charset="0"/>
                <a:cs typeface="Aharoni" panose="02010803020104030203" pitchFamily="2" charset="-79"/>
              </a:rPr>
              <a:t>Event</a:t>
            </a:r>
          </a:p>
          <a:p>
            <a:pPr marL="0" marR="0">
              <a:lnSpc>
                <a:spcPct val="150000"/>
              </a:lnSpc>
              <a:spcBef>
                <a:spcPts val="0"/>
              </a:spcBef>
              <a:spcAft>
                <a:spcPts val="120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 instance that triggers a transition, labeled above the applicable transition arrow. In this case, “classes end” is the event that triggers the end of the “Being taught” state and the beginning of the “Final exams” state.</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sz="2400" dirty="0"/>
          </a:p>
        </p:txBody>
      </p:sp>
      <p:pic>
        <p:nvPicPr>
          <p:cNvPr id="7" name="Picture 6" descr="State Diagram Symbols - Choice Pseudostate">
            <a:extLst>
              <a:ext uri="{FF2B5EF4-FFF2-40B4-BE49-F238E27FC236}">
                <a16:creationId xmlns:a16="http://schemas.microsoft.com/office/drawing/2014/main" id="{DBE65933-7472-443B-A3A5-E4CA94AF2E6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149384" y="2624458"/>
            <a:ext cx="1624093" cy="1030638"/>
          </a:xfrm>
          <a:prstGeom prst="rect">
            <a:avLst/>
          </a:prstGeom>
          <a:noFill/>
          <a:ln>
            <a:noFill/>
          </a:ln>
        </p:spPr>
      </p:pic>
    </p:spTree>
    <p:extLst>
      <p:ext uri="{BB962C8B-B14F-4D97-AF65-F5344CB8AC3E}">
        <p14:creationId xmlns:p14="http://schemas.microsoft.com/office/powerpoint/2010/main" val="25523562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9B5A59-A0FB-4528-893E-786B616EFD62}"/>
              </a:ext>
            </a:extLst>
          </p:cNvPr>
          <p:cNvSpPr>
            <a:spLocks noGrp="1"/>
          </p:cNvSpPr>
          <p:nvPr>
            <p:ph idx="1"/>
          </p:nvPr>
        </p:nvSpPr>
        <p:spPr>
          <a:xfrm>
            <a:off x="433953" y="154983"/>
            <a:ext cx="10919847" cy="6021980"/>
          </a:xfrm>
        </p:spPr>
        <p:txBody>
          <a:bodyPr/>
          <a:lstStyle/>
          <a:p>
            <a:endParaRPr lang="en-US" dirty="0"/>
          </a:p>
          <a:p>
            <a:endParaRPr lang="en-US" dirty="0"/>
          </a:p>
          <a:p>
            <a:endParaRPr lang="en-US" dirty="0"/>
          </a:p>
          <a:p>
            <a:pPr marL="0" indent="0">
              <a:buNone/>
            </a:pPr>
            <a:endParaRPr lang="en-US" dirty="0"/>
          </a:p>
          <a:p>
            <a:pPr marL="0" marR="0" algn="just">
              <a:lnSpc>
                <a:spcPct val="150000"/>
              </a:lnSpc>
              <a:spcBef>
                <a:spcPts val="2400"/>
              </a:spcBef>
              <a:spcAft>
                <a:spcPts val="1200"/>
              </a:spcAft>
            </a:pPr>
            <a:r>
              <a:rPr lang="en-US" sz="2400" b="1" dirty="0">
                <a:solidFill>
                  <a:srgbClr val="7030A0"/>
                </a:solidFill>
                <a:effectLst/>
                <a:latin typeface="Aharoni" panose="02010803020104030203" pitchFamily="2" charset="-79"/>
                <a:ea typeface="Times New Roman" panose="02020603050405020304" pitchFamily="18" charset="0"/>
                <a:cs typeface="Aharoni" panose="02010803020104030203" pitchFamily="2" charset="-79"/>
              </a:rPr>
              <a:t>Exit point</a:t>
            </a:r>
          </a:p>
          <a:p>
            <a:pPr marL="0" marR="0" algn="just">
              <a:lnSpc>
                <a:spcPct val="150000"/>
              </a:lnSpc>
              <a:spcBef>
                <a:spcPts val="0"/>
              </a:spcBef>
              <a:spcAft>
                <a:spcPts val="120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point at which an object escapes the composite state or state machine, denoted by a circle with an X through it. The exit point is typically used if the process is not completed but has to be escaped for some error or other issue.</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algn="just">
              <a:lnSpc>
                <a:spcPct val="150000"/>
              </a:lnSpc>
            </a:pPr>
            <a:endParaRPr lang="en-US" sz="2400" dirty="0">
              <a:latin typeface="Aharoni" panose="02010803020104030203" pitchFamily="2" charset="-79"/>
              <a:cs typeface="Aharoni" panose="02010803020104030203" pitchFamily="2" charset="-79"/>
            </a:endParaRPr>
          </a:p>
          <a:p>
            <a:pPr algn="just">
              <a:lnSpc>
                <a:spcPct val="150000"/>
              </a:lnSpc>
            </a:pPr>
            <a:endParaRPr lang="en-US" sz="2400" dirty="0">
              <a:latin typeface="Aharoni" panose="02010803020104030203" pitchFamily="2" charset="-79"/>
              <a:cs typeface="Aharoni" panose="02010803020104030203" pitchFamily="2" charset="-79"/>
            </a:endParaRPr>
          </a:p>
          <a:p>
            <a:endParaRPr lang="en-US" dirty="0"/>
          </a:p>
        </p:txBody>
      </p:sp>
      <p:pic>
        <p:nvPicPr>
          <p:cNvPr id="5" name="Picture 4" descr="State Diagram Symbols - Event Shape">
            <a:extLst>
              <a:ext uri="{FF2B5EF4-FFF2-40B4-BE49-F238E27FC236}">
                <a16:creationId xmlns:a16="http://schemas.microsoft.com/office/drawing/2014/main" id="{968E202A-2EAD-405F-ACAA-F9D79019339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179521" y="481414"/>
            <a:ext cx="4042689" cy="1889825"/>
          </a:xfrm>
          <a:prstGeom prst="rect">
            <a:avLst/>
          </a:prstGeom>
          <a:noFill/>
          <a:ln>
            <a:noFill/>
          </a:ln>
        </p:spPr>
      </p:pic>
    </p:spTree>
    <p:extLst>
      <p:ext uri="{BB962C8B-B14F-4D97-AF65-F5344CB8AC3E}">
        <p14:creationId xmlns:p14="http://schemas.microsoft.com/office/powerpoint/2010/main" val="3762649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1691DF-4787-40A0-9FF5-4F17ACD33F95}"/>
              </a:ext>
            </a:extLst>
          </p:cNvPr>
          <p:cNvSpPr>
            <a:spLocks noGrp="1"/>
          </p:cNvSpPr>
          <p:nvPr>
            <p:ph idx="1"/>
          </p:nvPr>
        </p:nvSpPr>
        <p:spPr>
          <a:xfrm>
            <a:off x="247973" y="309966"/>
            <a:ext cx="11105827" cy="6431797"/>
          </a:xfrm>
        </p:spPr>
        <p:txBody>
          <a:bodyPr>
            <a:normAutofit/>
          </a:bodyPr>
          <a:lstStyle/>
          <a:p>
            <a:endParaRPr lang="en-US" dirty="0"/>
          </a:p>
          <a:p>
            <a:endParaRPr lang="en-US" dirty="0"/>
          </a:p>
          <a:p>
            <a:endParaRPr lang="en-US" dirty="0"/>
          </a:p>
          <a:p>
            <a:endParaRPr lang="en-US" dirty="0"/>
          </a:p>
          <a:p>
            <a:pPr marL="0" indent="0">
              <a:buNone/>
            </a:pPr>
            <a:r>
              <a:rPr lang="en-US" sz="2400" b="1" dirty="0">
                <a:solidFill>
                  <a:srgbClr val="7030A0"/>
                </a:solidFill>
                <a:effectLst/>
                <a:latin typeface="Aharoni" panose="02010803020104030203" pitchFamily="2" charset="-79"/>
                <a:ea typeface="Times New Roman" panose="02020603050405020304" pitchFamily="18" charset="0"/>
                <a:cs typeface="Aharoni" panose="02010803020104030203" pitchFamily="2" charset="-79"/>
              </a:rPr>
              <a:t>First state</a:t>
            </a:r>
          </a:p>
          <a:p>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 marker for the first state in the process, shown by a dark circle with a transition arrow.</a:t>
            </a:r>
          </a:p>
          <a:p>
            <a:pPr marL="0" indent="0">
              <a:buNone/>
            </a:pPr>
            <a:endPar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endParaRPr>
          </a:p>
          <a:p>
            <a:pPr marL="0" indent="0">
              <a:buNone/>
            </a:pPr>
            <a:endPar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endParaRPr>
          </a:p>
          <a:p>
            <a:pPr marL="0" marR="0" indent="0">
              <a:lnSpc>
                <a:spcPct val="150000"/>
              </a:lnSpc>
              <a:spcBef>
                <a:spcPts val="2400"/>
              </a:spcBef>
              <a:spcAft>
                <a:spcPts val="1200"/>
              </a:spcAft>
              <a:buNone/>
            </a:pPr>
            <a:r>
              <a:rPr lang="en-US" sz="2400" b="1" dirty="0">
                <a:solidFill>
                  <a:srgbClr val="7030A0"/>
                </a:solidFill>
                <a:effectLst/>
                <a:latin typeface="Aharoni" panose="02010803020104030203" pitchFamily="2" charset="-79"/>
                <a:ea typeface="Times New Roman" panose="02020603050405020304" pitchFamily="18" charset="0"/>
                <a:cs typeface="Aharoni" panose="02010803020104030203" pitchFamily="2" charset="-79"/>
              </a:rPr>
              <a:t>Guard</a:t>
            </a:r>
          </a:p>
          <a:p>
            <a:pPr marL="0" marR="0">
              <a:lnSpc>
                <a:spcPct val="150000"/>
              </a:lnSpc>
              <a:spcBef>
                <a:spcPts val="0"/>
              </a:spcBef>
              <a:spcAft>
                <a:spcPts val="120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 Boolean condition that allows or stops a transition, written above the transition arrow.</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dirty="0"/>
          </a:p>
          <a:p>
            <a:endParaRPr lang="en-US" dirty="0"/>
          </a:p>
        </p:txBody>
      </p:sp>
      <p:pic>
        <p:nvPicPr>
          <p:cNvPr id="5" name="Picture 4" descr="State Diagram Symbols - Exit Point">
            <a:extLst>
              <a:ext uri="{FF2B5EF4-FFF2-40B4-BE49-F238E27FC236}">
                <a16:creationId xmlns:a16="http://schemas.microsoft.com/office/drawing/2014/main" id="{24A2928B-B7A9-49F2-98B3-F3DED78ECA5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151520" y="669412"/>
            <a:ext cx="1909036" cy="1143889"/>
          </a:xfrm>
          <a:prstGeom prst="rect">
            <a:avLst/>
          </a:prstGeom>
          <a:noFill/>
          <a:ln>
            <a:noFill/>
          </a:ln>
        </p:spPr>
      </p:pic>
      <p:pic>
        <p:nvPicPr>
          <p:cNvPr id="6" name="Picture 5" descr="State Diagram Symbols - First State">
            <a:extLst>
              <a:ext uri="{FF2B5EF4-FFF2-40B4-BE49-F238E27FC236}">
                <a16:creationId xmlns:a16="http://schemas.microsoft.com/office/drawing/2014/main" id="{E888F80E-8A47-4D6D-8B5B-CF4F90284C1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729817" y="3775996"/>
            <a:ext cx="2071069" cy="1003071"/>
          </a:xfrm>
          <a:prstGeom prst="rect">
            <a:avLst/>
          </a:prstGeom>
          <a:noFill/>
          <a:ln>
            <a:noFill/>
          </a:ln>
        </p:spPr>
      </p:pic>
    </p:spTree>
    <p:extLst>
      <p:ext uri="{BB962C8B-B14F-4D97-AF65-F5344CB8AC3E}">
        <p14:creationId xmlns:p14="http://schemas.microsoft.com/office/powerpoint/2010/main" val="25143546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0A1227-6E90-4D94-98C1-19702C2B15A6}"/>
              </a:ext>
            </a:extLst>
          </p:cNvPr>
          <p:cNvSpPr>
            <a:spLocks noGrp="1"/>
          </p:cNvSpPr>
          <p:nvPr>
            <p:ph idx="1"/>
          </p:nvPr>
        </p:nvSpPr>
        <p:spPr>
          <a:xfrm>
            <a:off x="309965" y="170481"/>
            <a:ext cx="11639227" cy="6400800"/>
          </a:xfrm>
        </p:spPr>
        <p:txBody>
          <a:bodyPr>
            <a:normAutofit/>
          </a:bodyPr>
          <a:lstStyle/>
          <a:p>
            <a:pPr marL="0" marR="0" indent="0">
              <a:lnSpc>
                <a:spcPct val="150000"/>
              </a:lnSpc>
              <a:spcBef>
                <a:spcPts val="2400"/>
              </a:spcBef>
              <a:spcAft>
                <a:spcPts val="1200"/>
              </a:spcAft>
              <a:buNone/>
            </a:pPr>
            <a:r>
              <a:rPr lang="en-US" b="1" dirty="0">
                <a:solidFill>
                  <a:srgbClr val="7030A0"/>
                </a:solidFill>
                <a:effectLst/>
                <a:latin typeface="Times New Roman" panose="02020603050405020304" pitchFamily="18" charset="0"/>
                <a:ea typeface="Times New Roman" panose="02020603050405020304" pitchFamily="18" charset="0"/>
                <a:cs typeface="Times New Roman" panose="02020603050405020304" pitchFamily="18" charset="0"/>
              </a:rPr>
              <a:t>State</a:t>
            </a:r>
            <a:endParaRPr lang="en-US" b="1" dirty="0">
              <a:solidFill>
                <a:srgbClr val="7030A0"/>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nSpc>
                <a:spcPct val="150000"/>
              </a:lnSpc>
              <a:spcBef>
                <a:spcPts val="0"/>
              </a:spcBef>
              <a:spcAft>
                <a:spcPts val="120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 rectangle with rounded corners that indicates the current nature of an object.</a:t>
            </a:r>
          </a:p>
          <a:p>
            <a:pPr marL="0" marR="0">
              <a:lnSpc>
                <a:spcPct val="150000"/>
              </a:lnSpc>
              <a:spcBef>
                <a:spcPts val="0"/>
              </a:spcBef>
              <a:spcAft>
                <a:spcPts val="1200"/>
              </a:spcAft>
            </a:pP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marR="0" indent="0">
              <a:lnSpc>
                <a:spcPct val="150000"/>
              </a:lnSpc>
              <a:spcBef>
                <a:spcPts val="0"/>
              </a:spcBef>
              <a:spcAft>
                <a:spcPts val="1200"/>
              </a:spcAft>
              <a:buNone/>
            </a:pPr>
            <a:endParaRPr lang="en-US" sz="2400" dirty="0">
              <a:latin typeface="Aharoni" panose="02010803020104030203" pitchFamily="2" charset="-79"/>
              <a:ea typeface="Times New Roman" panose="02020603050405020304" pitchFamily="18" charset="0"/>
              <a:cs typeface="Aharoni" panose="02010803020104030203" pitchFamily="2" charset="-79"/>
            </a:endParaRPr>
          </a:p>
          <a:p>
            <a:pPr marL="0" marR="0" indent="0">
              <a:lnSpc>
                <a:spcPct val="150000"/>
              </a:lnSpc>
              <a:spcBef>
                <a:spcPts val="2400"/>
              </a:spcBef>
              <a:spcAft>
                <a:spcPts val="1200"/>
              </a:spcAft>
              <a:buNone/>
            </a:pPr>
            <a:r>
              <a:rPr lang="en-US" sz="2400" b="1" dirty="0">
                <a:solidFill>
                  <a:srgbClr val="7030A0"/>
                </a:solidFill>
                <a:effectLst/>
                <a:latin typeface="Aharoni" panose="02010803020104030203" pitchFamily="2" charset="-79"/>
                <a:ea typeface="Times New Roman" panose="02020603050405020304" pitchFamily="18" charset="0"/>
                <a:cs typeface="Aharoni" panose="02010803020104030203" pitchFamily="2" charset="-79"/>
              </a:rPr>
              <a:t>Substate</a:t>
            </a:r>
          </a:p>
          <a:p>
            <a:pPr marL="0" marR="0">
              <a:lnSpc>
                <a:spcPct val="150000"/>
              </a:lnSpc>
              <a:spcBef>
                <a:spcPts val="0"/>
              </a:spcBef>
              <a:spcAft>
                <a:spcPts val="120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 state contained within a composite state's region. For instance </a:t>
            </a:r>
            <a:r>
              <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rPr>
              <a:t>a university can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Open for enrollment  </a:t>
            </a:r>
            <a:r>
              <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rPr>
              <a:t>as</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 substate in the larger “Enrollment” composite state.</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marR="0">
              <a:lnSpc>
                <a:spcPct val="150000"/>
              </a:lnSpc>
              <a:spcBef>
                <a:spcPts val="0"/>
              </a:spcBef>
              <a:spcAft>
                <a:spcPts val="1200"/>
              </a:spcAft>
            </a:pP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dirty="0"/>
          </a:p>
        </p:txBody>
      </p:sp>
      <p:pic>
        <p:nvPicPr>
          <p:cNvPr id="4" name="Picture 3" descr="State Diagram Symbols - State Shape">
            <a:extLst>
              <a:ext uri="{FF2B5EF4-FFF2-40B4-BE49-F238E27FC236}">
                <a16:creationId xmlns:a16="http://schemas.microsoft.com/office/drawing/2014/main" id="{F8A6A579-E338-4505-8DA6-47DA179EC97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708721" y="1952464"/>
            <a:ext cx="3900945" cy="1925988"/>
          </a:xfrm>
          <a:prstGeom prst="rect">
            <a:avLst/>
          </a:prstGeom>
          <a:noFill/>
          <a:ln>
            <a:noFill/>
          </a:ln>
        </p:spPr>
      </p:pic>
    </p:spTree>
    <p:extLst>
      <p:ext uri="{BB962C8B-B14F-4D97-AF65-F5344CB8AC3E}">
        <p14:creationId xmlns:p14="http://schemas.microsoft.com/office/powerpoint/2010/main" val="320006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F79B1E-C3D1-40E4-8726-87C0330D3991}"/>
              </a:ext>
            </a:extLst>
          </p:cNvPr>
          <p:cNvSpPr>
            <a:spLocks noGrp="1"/>
          </p:cNvSpPr>
          <p:nvPr>
            <p:ph idx="1"/>
          </p:nvPr>
        </p:nvSpPr>
        <p:spPr>
          <a:xfrm>
            <a:off x="371959" y="170481"/>
            <a:ext cx="11236272" cy="6687519"/>
          </a:xfrm>
        </p:spPr>
        <p:txBody>
          <a:bodyPr/>
          <a:lstStyle/>
          <a:p>
            <a:pPr marL="0" marR="0" indent="0">
              <a:lnSpc>
                <a:spcPct val="150000"/>
              </a:lnSpc>
              <a:spcBef>
                <a:spcPts val="2400"/>
              </a:spcBef>
              <a:spcAft>
                <a:spcPts val="1200"/>
              </a:spcAft>
              <a:buNone/>
            </a:pPr>
            <a:r>
              <a:rPr lang="en-US" sz="2400" b="1" dirty="0">
                <a:solidFill>
                  <a:srgbClr val="7030A0"/>
                </a:solidFill>
                <a:latin typeface="Aharoni" panose="02010803020104030203" pitchFamily="2" charset="-79"/>
                <a:ea typeface="Times New Roman" panose="02020603050405020304" pitchFamily="18" charset="0"/>
                <a:cs typeface="Aharoni" panose="02010803020104030203" pitchFamily="2" charset="-79"/>
              </a:rPr>
              <a:t>T</a:t>
            </a:r>
            <a:r>
              <a:rPr lang="en-US" sz="2400" b="1" dirty="0">
                <a:solidFill>
                  <a:srgbClr val="7030A0"/>
                </a:solidFill>
                <a:effectLst/>
                <a:latin typeface="Aharoni" panose="02010803020104030203" pitchFamily="2" charset="-79"/>
                <a:ea typeface="Times New Roman" panose="02020603050405020304" pitchFamily="18" charset="0"/>
                <a:cs typeface="Aharoni" panose="02010803020104030203" pitchFamily="2" charset="-79"/>
              </a:rPr>
              <a:t>ransition</a:t>
            </a:r>
          </a:p>
          <a:p>
            <a:pPr marL="0" marR="0">
              <a:lnSpc>
                <a:spcPct val="150000"/>
              </a:lnSpc>
              <a:spcBef>
                <a:spcPts val="0"/>
              </a:spcBef>
              <a:spcAft>
                <a:spcPts val="120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 arrow running from one state to another that indicates a changing state.</a:t>
            </a:r>
          </a:p>
          <a:p>
            <a:pPr marL="0" marR="0">
              <a:lnSpc>
                <a:spcPct val="150000"/>
              </a:lnSpc>
              <a:spcBef>
                <a:spcPts val="0"/>
              </a:spcBef>
              <a:spcAft>
                <a:spcPts val="1200"/>
              </a:spcAft>
            </a:pPr>
            <a:endPar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endParaRPr>
          </a:p>
          <a:p>
            <a:pPr marL="0" marR="0" indent="0">
              <a:lnSpc>
                <a:spcPct val="150000"/>
              </a:lnSpc>
              <a:spcBef>
                <a:spcPts val="0"/>
              </a:spcBef>
              <a:spcAft>
                <a:spcPts val="1200"/>
              </a:spcAft>
              <a:buNone/>
            </a:pPr>
            <a:endPar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endParaRPr>
          </a:p>
          <a:p>
            <a:pPr marL="0" marR="0">
              <a:lnSpc>
                <a:spcPct val="150000"/>
              </a:lnSpc>
              <a:spcBef>
                <a:spcPts val="2400"/>
              </a:spcBef>
              <a:spcAft>
                <a:spcPts val="1200"/>
              </a:spcAft>
            </a:pPr>
            <a:r>
              <a:rPr lang="en-US" sz="2400" b="1" dirty="0">
                <a:solidFill>
                  <a:srgbClr val="7030A0"/>
                </a:solidFill>
                <a:effectLst/>
                <a:latin typeface="Aharoni" panose="02010803020104030203" pitchFamily="2" charset="-79"/>
                <a:ea typeface="Times New Roman" panose="02020603050405020304" pitchFamily="18" charset="0"/>
                <a:cs typeface="Aharoni" panose="02010803020104030203" pitchFamily="2" charset="-79"/>
              </a:rPr>
              <a:t>Terminator</a:t>
            </a:r>
          </a:p>
          <a:p>
            <a:pPr marL="0" marR="0">
              <a:lnSpc>
                <a:spcPct val="150000"/>
              </a:lnSpc>
              <a:spcBef>
                <a:spcPts val="0"/>
              </a:spcBef>
              <a:spcAft>
                <a:spcPts val="120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 circle with a dot in it that indicates that a process is terminated.</a:t>
            </a:r>
          </a:p>
          <a:p>
            <a:pPr marL="0" marR="0">
              <a:lnSpc>
                <a:spcPct val="150000"/>
              </a:lnSpc>
              <a:spcBef>
                <a:spcPts val="0"/>
              </a:spcBef>
              <a:spcAft>
                <a:spcPts val="1200"/>
              </a:spcAft>
            </a:pP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marR="0">
              <a:lnSpc>
                <a:spcPct val="150000"/>
              </a:lnSpc>
              <a:spcBef>
                <a:spcPts val="0"/>
              </a:spcBef>
              <a:spcAft>
                <a:spcPts val="1200"/>
              </a:spcAft>
            </a:pPr>
            <a:endPar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endParaRPr>
          </a:p>
          <a:p>
            <a:pPr marL="0" marR="0">
              <a:lnSpc>
                <a:spcPct val="150000"/>
              </a:lnSpc>
              <a:spcBef>
                <a:spcPts val="0"/>
              </a:spcBef>
              <a:spcAft>
                <a:spcPts val="1200"/>
              </a:spcAft>
            </a:pPr>
            <a:endPar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endParaRPr>
          </a:p>
          <a:p>
            <a:pPr marL="0" marR="0">
              <a:lnSpc>
                <a:spcPct val="150000"/>
              </a:lnSpc>
              <a:spcBef>
                <a:spcPts val="0"/>
              </a:spcBef>
              <a:spcAft>
                <a:spcPts val="1200"/>
              </a:spcAft>
            </a:pP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dirty="0"/>
          </a:p>
        </p:txBody>
      </p:sp>
      <p:pic>
        <p:nvPicPr>
          <p:cNvPr id="4" name="Picture 3" descr="State Diagram Symbols - Transition Shape">
            <a:extLst>
              <a:ext uri="{FF2B5EF4-FFF2-40B4-BE49-F238E27FC236}">
                <a16:creationId xmlns:a16="http://schemas.microsoft.com/office/drawing/2014/main" id="{E1804658-5316-4ED3-B689-420FF299C40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797802" y="1793930"/>
            <a:ext cx="7718157" cy="1627321"/>
          </a:xfrm>
          <a:prstGeom prst="rect">
            <a:avLst/>
          </a:prstGeom>
          <a:noFill/>
          <a:ln>
            <a:noFill/>
          </a:ln>
        </p:spPr>
      </p:pic>
      <p:pic>
        <p:nvPicPr>
          <p:cNvPr id="5" name="Picture 4" descr="State Diagram Symbols - Terminator Shape">
            <a:extLst>
              <a:ext uri="{FF2B5EF4-FFF2-40B4-BE49-F238E27FC236}">
                <a16:creationId xmlns:a16="http://schemas.microsoft.com/office/drawing/2014/main" id="{8599726E-2926-4715-9F4E-5BA9D9675C62}"/>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329030" y="5207431"/>
            <a:ext cx="1661065" cy="1201118"/>
          </a:xfrm>
          <a:prstGeom prst="rect">
            <a:avLst/>
          </a:prstGeom>
          <a:noFill/>
          <a:ln>
            <a:noFill/>
          </a:ln>
        </p:spPr>
      </p:pic>
    </p:spTree>
    <p:extLst>
      <p:ext uri="{BB962C8B-B14F-4D97-AF65-F5344CB8AC3E}">
        <p14:creationId xmlns:p14="http://schemas.microsoft.com/office/powerpoint/2010/main" val="3766851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6076C-4EBA-47E5-9C9B-9A162F7B26C9}"/>
              </a:ext>
            </a:extLst>
          </p:cNvPr>
          <p:cNvSpPr>
            <a:spLocks noGrp="1"/>
          </p:cNvSpPr>
          <p:nvPr>
            <p:ph type="title"/>
          </p:nvPr>
        </p:nvSpPr>
        <p:spPr>
          <a:xfrm>
            <a:off x="202770" y="148148"/>
            <a:ext cx="10515600" cy="766251"/>
          </a:xfrm>
        </p:spPr>
        <p:txBody>
          <a:bodyPr>
            <a:normAutofit/>
          </a:bodyPr>
          <a:lstStyle/>
          <a:p>
            <a:r>
              <a:rPr lang="en-US" sz="2800" b="1" dirty="0">
                <a:solidFill>
                  <a:srgbClr val="7030A0"/>
                </a:solidFill>
                <a:effectLst/>
                <a:latin typeface="Aharoni" panose="02010803020104030203" pitchFamily="2" charset="-79"/>
                <a:ea typeface="Times New Roman" panose="02020603050405020304" pitchFamily="18" charset="0"/>
                <a:cs typeface="Aharoni" panose="02010803020104030203" pitchFamily="2" charset="-79"/>
              </a:rPr>
              <a:t>Trigger</a:t>
            </a:r>
            <a:endParaRPr lang="en-US" sz="2800" b="1" dirty="0">
              <a:solidFill>
                <a:srgbClr val="7030A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A0235700-BA40-4514-9052-93E04276A1C4}"/>
              </a:ext>
            </a:extLst>
          </p:cNvPr>
          <p:cNvSpPr>
            <a:spLocks noGrp="1"/>
          </p:cNvSpPr>
          <p:nvPr>
            <p:ph idx="1"/>
          </p:nvPr>
        </p:nvSpPr>
        <p:spPr>
          <a:xfrm>
            <a:off x="838200" y="914399"/>
            <a:ext cx="10515600" cy="5673497"/>
          </a:xfrm>
        </p:spPr>
        <p:txBody>
          <a:bodyPr/>
          <a:lstStyle/>
          <a:p>
            <a:pPr algn="just">
              <a:lnSpc>
                <a:spcPct val="150000"/>
              </a:lnSpc>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 type of message that actively moves an object from one state to another state, written above the transition arrow. </a:t>
            </a:r>
          </a:p>
          <a:p>
            <a:pPr algn="just">
              <a:lnSpc>
                <a:spcPct val="150000"/>
              </a:lnSpc>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 this example, “Issue with reservation” is the trigger that would send the person to the airport travel agency instead of the next step in the process.</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dirty="0"/>
          </a:p>
        </p:txBody>
      </p:sp>
      <p:pic>
        <p:nvPicPr>
          <p:cNvPr id="4" name="Picture 3" descr="State Diagram Symbols - Trigger Shape">
            <a:extLst>
              <a:ext uri="{FF2B5EF4-FFF2-40B4-BE49-F238E27FC236}">
                <a16:creationId xmlns:a16="http://schemas.microsoft.com/office/drawing/2014/main" id="{A27F11DF-3135-4F03-83B6-03604CAC53F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673100" y="3504164"/>
            <a:ext cx="5982345" cy="3205688"/>
          </a:xfrm>
          <a:prstGeom prst="rect">
            <a:avLst/>
          </a:prstGeom>
          <a:noFill/>
          <a:ln>
            <a:noFill/>
          </a:ln>
        </p:spPr>
      </p:pic>
    </p:spTree>
    <p:extLst>
      <p:ext uri="{BB962C8B-B14F-4D97-AF65-F5344CB8AC3E}">
        <p14:creationId xmlns:p14="http://schemas.microsoft.com/office/powerpoint/2010/main" val="22290236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6E670-A897-45E3-A5B6-2B1E52FC17F8}"/>
              </a:ext>
            </a:extLst>
          </p:cNvPr>
          <p:cNvSpPr>
            <a:spLocks noGrp="1"/>
          </p:cNvSpPr>
          <p:nvPr>
            <p:ph type="title"/>
          </p:nvPr>
        </p:nvSpPr>
        <p:spPr>
          <a:xfrm>
            <a:off x="36337" y="18256"/>
            <a:ext cx="10515600" cy="662782"/>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Diagram </a:t>
            </a:r>
          </a:p>
        </p:txBody>
      </p:sp>
      <p:pic>
        <p:nvPicPr>
          <p:cNvPr id="4" name="Content Placeholder 3" descr="State Diagram Examples - Airport Example">
            <a:extLst>
              <a:ext uri="{FF2B5EF4-FFF2-40B4-BE49-F238E27FC236}">
                <a16:creationId xmlns:a16="http://schemas.microsoft.com/office/drawing/2014/main" id="{14C23C7E-F1D7-451E-9E38-4DB06DB249D1}"/>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3214" y="914400"/>
            <a:ext cx="11525572" cy="5811864"/>
          </a:xfrm>
          <a:prstGeom prst="rect">
            <a:avLst/>
          </a:prstGeom>
          <a:noFill/>
          <a:ln>
            <a:noFill/>
          </a:ln>
        </p:spPr>
      </p:pic>
    </p:spTree>
    <p:extLst>
      <p:ext uri="{BB962C8B-B14F-4D97-AF65-F5344CB8AC3E}">
        <p14:creationId xmlns:p14="http://schemas.microsoft.com/office/powerpoint/2010/main" val="25099238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D1768-8F05-463C-AA56-1A04A8B1B850}"/>
              </a:ext>
            </a:extLst>
          </p:cNvPr>
          <p:cNvSpPr>
            <a:spLocks noGrp="1"/>
          </p:cNvSpPr>
          <p:nvPr>
            <p:ph type="title"/>
          </p:nvPr>
        </p:nvSpPr>
        <p:spPr>
          <a:xfrm>
            <a:off x="0" y="111125"/>
            <a:ext cx="10515600" cy="681355"/>
          </a:xfrm>
        </p:spPr>
        <p:txBody>
          <a:bodyPr>
            <a:noAutofit/>
          </a:bodyPr>
          <a:lstStyle/>
          <a:p>
            <a:br>
              <a:rPr lang="en-US" sz="2800" b="0" i="0" dirty="0">
                <a:solidFill>
                  <a:srgbClr val="FF0000"/>
                </a:solidFill>
                <a:effectLst/>
                <a:latin typeface="Aharoni" panose="02010803020104030203" pitchFamily="2" charset="-79"/>
                <a:cs typeface="Aharoni" panose="02010803020104030203" pitchFamily="2" charset="-79"/>
              </a:rPr>
            </a:br>
            <a:r>
              <a:rPr lang="en-US" sz="2800" b="0" i="0" dirty="0">
                <a:solidFill>
                  <a:srgbClr val="FF0000"/>
                </a:solidFill>
                <a:effectLst/>
                <a:latin typeface="Aharoni" panose="02010803020104030203" pitchFamily="2" charset="-79"/>
                <a:cs typeface="Aharoni" panose="02010803020104030203" pitchFamily="2" charset="-79"/>
              </a:rPr>
              <a:t>Application of state chart diagrams </a:t>
            </a:r>
            <a:br>
              <a:rPr lang="en-US" sz="2800" b="0" i="0" dirty="0">
                <a:solidFill>
                  <a:srgbClr val="FF0000"/>
                </a:solidFill>
                <a:effectLst/>
                <a:latin typeface="Aharoni" panose="02010803020104030203" pitchFamily="2" charset="-79"/>
                <a:cs typeface="Aharoni" panose="02010803020104030203" pitchFamily="2" charset="-79"/>
              </a:rPr>
            </a:b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0A5D9E0A-0CAA-4F50-8793-20C1B36A1180}"/>
              </a:ext>
            </a:extLst>
          </p:cNvPr>
          <p:cNvSpPr>
            <a:spLocks noGrp="1"/>
          </p:cNvSpPr>
          <p:nvPr>
            <p:ph idx="1"/>
          </p:nvPr>
        </p:nvSpPr>
        <p:spPr>
          <a:xfrm>
            <a:off x="1203960" y="962025"/>
            <a:ext cx="10515600" cy="4351338"/>
          </a:xfrm>
        </p:spPr>
        <p:txBody>
          <a:bodyPr>
            <a:normAutofit/>
          </a:bodyPr>
          <a:lstStyle/>
          <a:p>
            <a:pPr algn="just">
              <a:lnSpc>
                <a:spcPct val="150000"/>
              </a:lnSpc>
              <a:buFont typeface="Arial" panose="020B0604020202020204" pitchFamily="34" charset="0"/>
              <a:buChar char="•"/>
            </a:pPr>
            <a:r>
              <a:rPr lang="en-US" sz="2400" b="0" i="0" dirty="0">
                <a:solidFill>
                  <a:srgbClr val="000000"/>
                </a:solidFill>
                <a:effectLst/>
                <a:latin typeface="Aharoni" panose="02010803020104030203" pitchFamily="2" charset="-79"/>
                <a:cs typeface="Aharoni" panose="02010803020104030203" pitchFamily="2" charset="-79"/>
              </a:rPr>
              <a:t>To model the object states of a system.</a:t>
            </a:r>
          </a:p>
          <a:p>
            <a:pPr algn="just">
              <a:lnSpc>
                <a:spcPct val="150000"/>
              </a:lnSpc>
              <a:buFont typeface="Arial" panose="020B0604020202020204" pitchFamily="34" charset="0"/>
              <a:buChar char="•"/>
            </a:pPr>
            <a:r>
              <a:rPr lang="en-US" sz="2400" b="0" i="0" dirty="0">
                <a:solidFill>
                  <a:srgbClr val="000000"/>
                </a:solidFill>
                <a:effectLst/>
                <a:latin typeface="Aharoni" panose="02010803020104030203" pitchFamily="2" charset="-79"/>
                <a:cs typeface="Aharoni" panose="02010803020104030203" pitchFamily="2" charset="-79"/>
              </a:rPr>
              <a:t>To model the reactive system. Reactive system consists of reactive objects.</a:t>
            </a:r>
          </a:p>
          <a:p>
            <a:pPr algn="just">
              <a:lnSpc>
                <a:spcPct val="150000"/>
              </a:lnSpc>
              <a:buFont typeface="Arial" panose="020B0604020202020204" pitchFamily="34" charset="0"/>
              <a:buChar char="•"/>
            </a:pPr>
            <a:r>
              <a:rPr lang="en-US" sz="2400" b="0" i="0" dirty="0">
                <a:solidFill>
                  <a:srgbClr val="000000"/>
                </a:solidFill>
                <a:effectLst/>
                <a:latin typeface="Aharoni" panose="02010803020104030203" pitchFamily="2" charset="-79"/>
                <a:cs typeface="Aharoni" panose="02010803020104030203" pitchFamily="2" charset="-79"/>
              </a:rPr>
              <a:t>To identify the events responsible for state changes.</a:t>
            </a:r>
          </a:p>
          <a:p>
            <a:pPr algn="just">
              <a:lnSpc>
                <a:spcPct val="150000"/>
              </a:lnSpc>
              <a:buFont typeface="Arial" panose="020B0604020202020204" pitchFamily="34" charset="0"/>
              <a:buChar char="•"/>
            </a:pPr>
            <a:r>
              <a:rPr lang="en-US" sz="2400" b="0" i="0" dirty="0">
                <a:solidFill>
                  <a:srgbClr val="000000"/>
                </a:solidFill>
                <a:effectLst/>
                <a:latin typeface="Aharoni" panose="02010803020104030203" pitchFamily="2" charset="-79"/>
                <a:cs typeface="Aharoni" panose="02010803020104030203" pitchFamily="2" charset="-79"/>
              </a:rPr>
              <a:t>Forward and reverse engineering.</a:t>
            </a:r>
          </a:p>
          <a:p>
            <a:endParaRPr lang="en-US" sz="2400" dirty="0"/>
          </a:p>
        </p:txBody>
      </p:sp>
    </p:spTree>
    <p:extLst>
      <p:ext uri="{BB962C8B-B14F-4D97-AF65-F5344CB8AC3E}">
        <p14:creationId xmlns:p14="http://schemas.microsoft.com/office/powerpoint/2010/main" val="938718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DA81B-EC62-497F-95C0-83A4366D0FBE}"/>
              </a:ext>
            </a:extLst>
          </p:cNvPr>
          <p:cNvSpPr>
            <a:spLocks noGrp="1"/>
          </p:cNvSpPr>
          <p:nvPr>
            <p:ph type="title"/>
          </p:nvPr>
        </p:nvSpPr>
        <p:spPr>
          <a:xfrm>
            <a:off x="0" y="18256"/>
            <a:ext cx="10515600" cy="662782"/>
          </a:xfrm>
        </p:spPr>
        <p:txBody>
          <a:bodyPr>
            <a:normAutofit fontScale="90000"/>
          </a:bodyPr>
          <a:lstStyle/>
          <a:p>
            <a:r>
              <a:rPr lang="en-US" sz="4400"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SEQUENCE DIAGRAM</a:t>
            </a:r>
            <a:endParaRPr lang="en-US" dirty="0"/>
          </a:p>
        </p:txBody>
      </p:sp>
      <p:sp>
        <p:nvSpPr>
          <p:cNvPr id="3" name="Content Placeholder 2">
            <a:extLst>
              <a:ext uri="{FF2B5EF4-FFF2-40B4-BE49-F238E27FC236}">
                <a16:creationId xmlns:a16="http://schemas.microsoft.com/office/drawing/2014/main" id="{AB0BEA99-DBA5-4C9F-A55D-A2889755B0E0}"/>
              </a:ext>
            </a:extLst>
          </p:cNvPr>
          <p:cNvSpPr>
            <a:spLocks noGrp="1"/>
          </p:cNvSpPr>
          <p:nvPr>
            <p:ph idx="1"/>
          </p:nvPr>
        </p:nvSpPr>
        <p:spPr>
          <a:xfrm>
            <a:off x="960894" y="681039"/>
            <a:ext cx="10848814" cy="5394298"/>
          </a:xfrm>
        </p:spPr>
        <p:txBody>
          <a:bodyPr>
            <a:normAutofit/>
          </a:bodyPr>
          <a:lstStyle/>
          <a:p>
            <a:pPr marL="0" marR="0" algn="just">
              <a:lnSpc>
                <a:spcPct val="150000"/>
              </a:lnSpc>
              <a:spcBef>
                <a:spcPts val="0"/>
              </a:spcBef>
              <a:spcAft>
                <a:spcPts val="1500"/>
              </a:spcAft>
            </a:pPr>
            <a:r>
              <a:rPr lang="en-US" sz="2400" dirty="0">
                <a:effectLst/>
                <a:latin typeface="Aharoni" panose="02010803020104030203" pitchFamily="2" charset="-79"/>
                <a:ea typeface="Times New Roman" panose="02020603050405020304" pitchFamily="18" charset="0"/>
                <a:cs typeface="Aharoni" panose="02010803020104030203" pitchFamily="2" charset="-79"/>
              </a:rPr>
              <a:t>Sequence diagrams used in universal modeling, models the interactions between objects in a single use case. </a:t>
            </a:r>
          </a:p>
          <a:p>
            <a:pPr marL="0" marR="0" algn="just">
              <a:lnSpc>
                <a:spcPct val="150000"/>
              </a:lnSpc>
              <a:spcBef>
                <a:spcPts val="0"/>
              </a:spcBef>
              <a:spcAft>
                <a:spcPts val="1500"/>
              </a:spcAft>
            </a:pPr>
            <a:r>
              <a:rPr lang="en-US" sz="2400" dirty="0">
                <a:effectLst/>
                <a:latin typeface="Aharoni" panose="02010803020104030203" pitchFamily="2" charset="-79"/>
                <a:ea typeface="Times New Roman" panose="02020603050405020304" pitchFamily="18" charset="0"/>
                <a:cs typeface="Aharoni" panose="02010803020104030203" pitchFamily="2" charset="-79"/>
              </a:rPr>
              <a:t>They illustrate how the different parts of a system interact with each other to carry out a function and the order in which the interactions occur when a particular use case is executed.</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algn="just">
              <a:lnSpc>
                <a:spcPct val="150000"/>
              </a:lnSpc>
              <a:spcBef>
                <a:spcPts val="0"/>
              </a:spcBef>
              <a:spcAft>
                <a:spcPts val="1500"/>
              </a:spcAft>
            </a:pPr>
            <a:r>
              <a:rPr lang="en-US" sz="2400" dirty="0">
                <a:effectLst/>
                <a:latin typeface="Aharoni" panose="02010803020104030203" pitchFamily="2" charset="-79"/>
                <a:ea typeface="Times New Roman" panose="02020603050405020304" pitchFamily="18" charset="0"/>
                <a:cs typeface="Aharoni" panose="02010803020104030203" pitchFamily="2" charset="-79"/>
              </a:rPr>
              <a:t>In simpler words, a sequence diagram shows different parts of a system work in a ‘sequence’ to get something done.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algn="just"/>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265818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3AA04-A114-4C02-885E-518ECA716013}"/>
              </a:ext>
            </a:extLst>
          </p:cNvPr>
          <p:cNvSpPr>
            <a:spLocks noGrp="1"/>
          </p:cNvSpPr>
          <p:nvPr>
            <p:ph type="title"/>
          </p:nvPr>
        </p:nvSpPr>
        <p:spPr>
          <a:xfrm>
            <a:off x="264763" y="0"/>
            <a:ext cx="10515600" cy="595770"/>
          </a:xfrm>
        </p:spPr>
        <p:txBody>
          <a:bodyPr>
            <a:normAutofit/>
          </a:bodyPr>
          <a:lstStyle/>
          <a:p>
            <a:r>
              <a:rPr lang="en-US" sz="3100" dirty="0">
                <a:solidFill>
                  <a:srgbClr val="FF0000"/>
                </a:solidFill>
                <a:latin typeface="Aharoni" panose="02010803020104030203" pitchFamily="2" charset="-79"/>
                <a:cs typeface="Aharoni" panose="02010803020104030203" pitchFamily="2" charset="-79"/>
              </a:rPr>
              <a:t>Cont. </a:t>
            </a:r>
          </a:p>
        </p:txBody>
      </p:sp>
      <p:sp>
        <p:nvSpPr>
          <p:cNvPr id="3" name="Content Placeholder 2">
            <a:extLst>
              <a:ext uri="{FF2B5EF4-FFF2-40B4-BE49-F238E27FC236}">
                <a16:creationId xmlns:a16="http://schemas.microsoft.com/office/drawing/2014/main" id="{C48D179F-D132-4E69-BC7C-F7719C47F59A}"/>
              </a:ext>
            </a:extLst>
          </p:cNvPr>
          <p:cNvSpPr>
            <a:spLocks noGrp="1"/>
          </p:cNvSpPr>
          <p:nvPr>
            <p:ph idx="1"/>
          </p:nvPr>
        </p:nvSpPr>
        <p:spPr>
          <a:xfrm>
            <a:off x="960894" y="945397"/>
            <a:ext cx="10392905" cy="5231566"/>
          </a:xfrm>
        </p:spPr>
        <p:txBody>
          <a:bodyPr>
            <a:normAutofit/>
          </a:bodyPr>
          <a:lstStyle/>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It helps in envisioning several dynamic scenarios.</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 Also portrays the communication between any two lifelines as a time-ordered sequence of events, such that these lifelines took part at the run time. </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In UML, the lifeline is represented by a vertical bar, whereas the message flow is represented by a vertical dotted line that extends across the bottom of the page. </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It incorporates the iterations as well as branching.</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6368066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AB17B-4953-4D79-9CF8-A68959A40899}"/>
              </a:ext>
            </a:extLst>
          </p:cNvPr>
          <p:cNvSpPr>
            <a:spLocks noGrp="1"/>
          </p:cNvSpPr>
          <p:nvPr>
            <p:ph type="title"/>
          </p:nvPr>
        </p:nvSpPr>
        <p:spPr>
          <a:xfrm>
            <a:off x="375920" y="890270"/>
            <a:ext cx="10515600" cy="935355"/>
          </a:xfrm>
        </p:spPr>
        <p:txBody>
          <a:bodyPr>
            <a:normAutofit/>
          </a:bodyPr>
          <a:lstStyle/>
          <a:p>
            <a:r>
              <a:rPr lang="en-US" sz="2800" b="0" i="0" dirty="0">
                <a:solidFill>
                  <a:srgbClr val="FF0000"/>
                </a:solidFill>
                <a:effectLst/>
                <a:latin typeface="Aharoni" panose="02010803020104030203" pitchFamily="2" charset="-79"/>
                <a:cs typeface="Aharoni" panose="02010803020104030203" pitchFamily="2" charset="-79"/>
              </a:rPr>
              <a:t>Purpose of a Sequence Diagram</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587ACCD4-6CF7-4BA3-8A70-BF381D99F118}"/>
              </a:ext>
            </a:extLst>
          </p:cNvPr>
          <p:cNvSpPr>
            <a:spLocks noGrp="1"/>
          </p:cNvSpPr>
          <p:nvPr>
            <p:ph idx="1"/>
          </p:nvPr>
        </p:nvSpPr>
        <p:spPr/>
        <p:txBody>
          <a:bodyPr/>
          <a:lstStyle/>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To model high-level interaction among active objects within a system.</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To model interaction among objects inside a collaboration realizing a use case.</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It either models generic interactions or some certain instances of interaction.</a:t>
            </a:r>
          </a:p>
          <a:p>
            <a:endParaRPr lang="en-US" dirty="0"/>
          </a:p>
        </p:txBody>
      </p:sp>
    </p:spTree>
    <p:extLst>
      <p:ext uri="{BB962C8B-B14F-4D97-AF65-F5344CB8AC3E}">
        <p14:creationId xmlns:p14="http://schemas.microsoft.com/office/powerpoint/2010/main" val="31390211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6797B-4BF1-425E-A262-EFFAF14C7328}"/>
              </a:ext>
            </a:extLst>
          </p:cNvPr>
          <p:cNvSpPr>
            <a:spLocks noGrp="1"/>
          </p:cNvSpPr>
          <p:nvPr>
            <p:ph type="title"/>
          </p:nvPr>
        </p:nvSpPr>
        <p:spPr>
          <a:xfrm>
            <a:off x="125278" y="179146"/>
            <a:ext cx="10515600" cy="1325563"/>
          </a:xfrm>
        </p:spPr>
        <p:txBody>
          <a:bodyPr>
            <a:normAutofit/>
          </a:bodyPr>
          <a:lstStyle/>
          <a:p>
            <a:r>
              <a:rPr lang="en-US" sz="2800" b="0" i="0" dirty="0">
                <a:solidFill>
                  <a:srgbClr val="FF0000"/>
                </a:solidFill>
                <a:effectLst/>
                <a:latin typeface="Aharoni" panose="02010803020104030203" pitchFamily="2" charset="-79"/>
                <a:cs typeface="Aharoni" panose="02010803020104030203" pitchFamily="2" charset="-79"/>
              </a:rPr>
              <a:t>Notations of a Sequence Diagram</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BEDAD298-DB5F-4F0D-B950-AB01CB4E21BC}"/>
              </a:ext>
            </a:extLst>
          </p:cNvPr>
          <p:cNvSpPr>
            <a:spLocks noGrp="1"/>
          </p:cNvSpPr>
          <p:nvPr>
            <p:ph idx="1"/>
          </p:nvPr>
        </p:nvSpPr>
        <p:spPr>
          <a:xfrm>
            <a:off x="838200" y="1315092"/>
            <a:ext cx="10515600" cy="4861871"/>
          </a:xfr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txBody>
          <a:bodyPr>
            <a:normAutofit/>
          </a:bodyPr>
          <a:lstStyle/>
          <a:p>
            <a:pPr algn="just">
              <a:lnSpc>
                <a:spcPct val="150000"/>
              </a:lnSpc>
            </a:pPr>
            <a:r>
              <a:rPr lang="en-US" sz="2400" b="0" i="0" dirty="0">
                <a:solidFill>
                  <a:srgbClr val="610B4B"/>
                </a:solidFill>
                <a:effectLst/>
                <a:latin typeface="Aharoni" panose="02010803020104030203" pitchFamily="2" charset="-79"/>
                <a:cs typeface="Aharoni" panose="02010803020104030203" pitchFamily="2" charset="-79"/>
              </a:rPr>
              <a:t>Lifeline</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An individual participant in the sequence diagram is represented by a lifeline. It is positioned at the top of the diagram.</a:t>
            </a:r>
          </a:p>
          <a:p>
            <a:pPr>
              <a:lnSpc>
                <a:spcPct val="150000"/>
              </a:lnSpc>
            </a:pPr>
            <a:endParaRPr lang="en-US" sz="2400" dirty="0">
              <a:latin typeface="Aharoni" panose="02010803020104030203" pitchFamily="2" charset="-79"/>
              <a:cs typeface="Aharoni" panose="02010803020104030203" pitchFamily="2" charset="-79"/>
            </a:endParaRPr>
          </a:p>
        </p:txBody>
      </p:sp>
      <p:grpSp>
        <p:nvGrpSpPr>
          <p:cNvPr id="9" name="Group 8">
            <a:extLst>
              <a:ext uri="{FF2B5EF4-FFF2-40B4-BE49-F238E27FC236}">
                <a16:creationId xmlns:a16="http://schemas.microsoft.com/office/drawing/2014/main" id="{258A92C5-0302-4A28-A601-DDD1CEA1506E}"/>
              </a:ext>
            </a:extLst>
          </p:cNvPr>
          <p:cNvGrpSpPr/>
          <p:nvPr/>
        </p:nvGrpSpPr>
        <p:grpSpPr>
          <a:xfrm>
            <a:off x="3421989" y="3357342"/>
            <a:ext cx="3487119" cy="2930068"/>
            <a:chOff x="1952786" y="3246895"/>
            <a:chExt cx="3487119" cy="2930068"/>
          </a:xfrm>
        </p:grpSpPr>
        <p:sp>
          <p:nvSpPr>
            <p:cNvPr id="4" name="Rectangle 3">
              <a:extLst>
                <a:ext uri="{FF2B5EF4-FFF2-40B4-BE49-F238E27FC236}">
                  <a16:creationId xmlns:a16="http://schemas.microsoft.com/office/drawing/2014/main" id="{80F38CF7-E545-4F51-B1EA-957835D8ED64}"/>
                </a:ext>
              </a:extLst>
            </p:cNvPr>
            <p:cNvSpPr/>
            <p:nvPr/>
          </p:nvSpPr>
          <p:spPr>
            <a:xfrm>
              <a:off x="1952786" y="3246895"/>
              <a:ext cx="3487119" cy="1177872"/>
            </a:xfrm>
            <a:prstGeom prst="rect">
              <a:avLst/>
            </a:prstGeom>
            <a:ln w="73025"/>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a:latin typeface="Algerian" panose="04020705040A02060702" pitchFamily="82" charset="0"/>
                </a:rPr>
                <a:t>Lifeline </a:t>
              </a:r>
            </a:p>
          </p:txBody>
        </p:sp>
        <p:cxnSp>
          <p:nvCxnSpPr>
            <p:cNvPr id="6" name="Straight Connector 5">
              <a:extLst>
                <a:ext uri="{FF2B5EF4-FFF2-40B4-BE49-F238E27FC236}">
                  <a16:creationId xmlns:a16="http://schemas.microsoft.com/office/drawing/2014/main" id="{E2B623DC-5E53-43E6-9E6B-1B33F575FC5D}"/>
                </a:ext>
              </a:extLst>
            </p:cNvPr>
            <p:cNvCxnSpPr>
              <a:cxnSpLocks/>
            </p:cNvCxnSpPr>
            <p:nvPr/>
          </p:nvCxnSpPr>
          <p:spPr>
            <a:xfrm>
              <a:off x="3696345" y="4424767"/>
              <a:ext cx="0" cy="1752196"/>
            </a:xfrm>
            <a:prstGeom prst="line">
              <a:avLst/>
            </a:prstGeom>
            <a:ln w="66675"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grpSp>
    </p:spTree>
    <p:extLst>
      <p:ext uri="{BB962C8B-B14F-4D97-AF65-F5344CB8AC3E}">
        <p14:creationId xmlns:p14="http://schemas.microsoft.com/office/powerpoint/2010/main" val="7486383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B135D-2281-41E7-B9A6-A0A7B6C915F5}"/>
              </a:ext>
            </a:extLst>
          </p:cNvPr>
          <p:cNvSpPr>
            <a:spLocks noGrp="1"/>
          </p:cNvSpPr>
          <p:nvPr>
            <p:ph type="title"/>
          </p:nvPr>
        </p:nvSpPr>
        <p:spPr>
          <a:xfrm>
            <a:off x="221750" y="87724"/>
            <a:ext cx="10515600" cy="593313"/>
          </a:xfrm>
        </p:spPr>
        <p:txBody>
          <a:bodyPr>
            <a:noAutofit/>
          </a:bodyPr>
          <a:lstStyle/>
          <a:p>
            <a:br>
              <a:rPr lang="en-US" b="0" i="0" dirty="0">
                <a:solidFill>
                  <a:srgbClr val="610B4B"/>
                </a:solidFill>
                <a:effectLst/>
                <a:latin typeface="Aharoni" panose="02010803020104030203" pitchFamily="2" charset="-79"/>
                <a:cs typeface="Aharoni" panose="02010803020104030203" pitchFamily="2" charset="-79"/>
              </a:rPr>
            </a:br>
            <a:r>
              <a:rPr lang="en-US" b="0" i="0" dirty="0">
                <a:solidFill>
                  <a:srgbClr val="610B4B"/>
                </a:solidFill>
                <a:effectLst/>
                <a:latin typeface="Aharoni" panose="02010803020104030203" pitchFamily="2" charset="-79"/>
                <a:cs typeface="Aharoni" panose="02010803020104030203" pitchFamily="2" charset="-79"/>
              </a:rPr>
              <a:t>Actor</a:t>
            </a:r>
            <a:br>
              <a:rPr lang="en-US" b="0" i="0" dirty="0">
                <a:solidFill>
                  <a:srgbClr val="610B4B"/>
                </a:solidFill>
                <a:effectLst/>
                <a:latin typeface="Aharoni" panose="02010803020104030203" pitchFamily="2" charset="-79"/>
                <a:cs typeface="Aharoni" panose="02010803020104030203" pitchFamily="2" charset="-79"/>
              </a:rPr>
            </a:br>
            <a:endParaRPr lang="en-US"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2DE37529-7ADA-4A1E-A615-4546A6B563E6}"/>
              </a:ext>
            </a:extLst>
          </p:cNvPr>
          <p:cNvSpPr>
            <a:spLocks noGrp="1"/>
          </p:cNvSpPr>
          <p:nvPr>
            <p:ph idx="1"/>
          </p:nvPr>
        </p:nvSpPr>
        <p:spPr>
          <a:xfrm>
            <a:off x="920393" y="777660"/>
            <a:ext cx="10905161" cy="5992616"/>
          </a:xfrm>
        </p:spPr>
        <p:txBody>
          <a:bodyPr/>
          <a:lstStyle/>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A role played by an entity that interacts with the subject is called as an actor. </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It is out of the scope of the system. It represents the role, which involves human users and external hardware or subjects. </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An actor may or may not represent a physical entity, but it purely depicts the role of an entity. Several distinct roles can be played by an actor or vice versa.</a:t>
            </a:r>
          </a:p>
          <a:p>
            <a:endParaRPr lang="en-US" dirty="0"/>
          </a:p>
        </p:txBody>
      </p:sp>
    </p:spTree>
    <p:extLst>
      <p:ext uri="{BB962C8B-B14F-4D97-AF65-F5344CB8AC3E}">
        <p14:creationId xmlns:p14="http://schemas.microsoft.com/office/powerpoint/2010/main" val="6505561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0FBDF6-E47D-4A70-A7B5-D6C48758D54D}"/>
              </a:ext>
            </a:extLst>
          </p:cNvPr>
          <p:cNvSpPr>
            <a:spLocks noGrp="1"/>
          </p:cNvSpPr>
          <p:nvPr>
            <p:ph idx="1"/>
          </p:nvPr>
        </p:nvSpPr>
        <p:spPr>
          <a:xfrm>
            <a:off x="554804" y="215757"/>
            <a:ext cx="10798996" cy="6369978"/>
          </a:xfrm>
        </p:spPr>
        <p:txBody>
          <a:bodyPr/>
          <a:lstStyle/>
          <a:p>
            <a:pPr marL="0" indent="0">
              <a:buNone/>
            </a:pPr>
            <a:endParaRPr lang="en-US" dirty="0"/>
          </a:p>
          <a:p>
            <a:pPr marL="0" indent="0" algn="just">
              <a:buNone/>
            </a:pPr>
            <a:r>
              <a:rPr lang="en-US" b="0" i="0" dirty="0">
                <a:solidFill>
                  <a:srgbClr val="610B4B"/>
                </a:solidFill>
                <a:effectLst/>
                <a:latin typeface="Aharoni" panose="02010803020104030203" pitchFamily="2" charset="-79"/>
                <a:cs typeface="Aharoni" panose="02010803020104030203" pitchFamily="2" charset="-79"/>
              </a:rPr>
              <a:t>    Activation</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It is represented by a thin rectangle on the lifeline. It describes that time period in which an operation is performed by an element, such that the top and the bottom of the rectangle is associated with the initiation and the completion time, each respectively.</a:t>
            </a:r>
          </a:p>
          <a:p>
            <a:pPr marL="0" indent="0">
              <a:buNone/>
            </a:pPr>
            <a:endParaRPr lang="en-US" dirty="0"/>
          </a:p>
        </p:txBody>
      </p:sp>
      <p:pic>
        <p:nvPicPr>
          <p:cNvPr id="7" name="Picture 6">
            <a:extLst>
              <a:ext uri="{FF2B5EF4-FFF2-40B4-BE49-F238E27FC236}">
                <a16:creationId xmlns:a16="http://schemas.microsoft.com/office/drawing/2014/main" id="{CE70F551-DA68-461E-96EA-106D408C263D}"/>
              </a:ext>
            </a:extLst>
          </p:cNvPr>
          <p:cNvPicPr>
            <a:picLocks noChangeAspect="1"/>
          </p:cNvPicPr>
          <p:nvPr/>
        </p:nvPicPr>
        <p:blipFill>
          <a:blip r:embed="rId2"/>
          <a:stretch>
            <a:fillRect/>
          </a:stretch>
        </p:blipFill>
        <p:spPr>
          <a:xfrm>
            <a:off x="4506573" y="3524357"/>
            <a:ext cx="2676525" cy="2943225"/>
          </a:xfrm>
          <a:prstGeom prst="rect">
            <a:avLst/>
          </a:prstGeom>
        </p:spPr>
      </p:pic>
    </p:spTree>
    <p:extLst>
      <p:ext uri="{BB962C8B-B14F-4D97-AF65-F5344CB8AC3E}">
        <p14:creationId xmlns:p14="http://schemas.microsoft.com/office/powerpoint/2010/main" val="18006013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1929C-0F84-4B3B-9565-9E8A9230ED2C}"/>
              </a:ext>
            </a:extLst>
          </p:cNvPr>
          <p:cNvSpPr>
            <a:spLocks noGrp="1"/>
          </p:cNvSpPr>
          <p:nvPr>
            <p:ph type="title"/>
          </p:nvPr>
        </p:nvSpPr>
        <p:spPr>
          <a:xfrm>
            <a:off x="180654" y="0"/>
            <a:ext cx="10515600" cy="595901"/>
          </a:xfrm>
        </p:spPr>
        <p:txBody>
          <a:bodyPr>
            <a:noAutofit/>
          </a:bodyPr>
          <a:lstStyle/>
          <a:p>
            <a:br>
              <a:rPr lang="en-US" sz="2800" b="0" i="0" dirty="0">
                <a:solidFill>
                  <a:srgbClr val="610B4B"/>
                </a:solidFill>
                <a:effectLst/>
                <a:latin typeface="Aharoni" panose="02010803020104030203" pitchFamily="2" charset="-79"/>
                <a:cs typeface="Aharoni" panose="02010803020104030203" pitchFamily="2" charset="-79"/>
              </a:rPr>
            </a:br>
            <a:r>
              <a:rPr lang="en-US" sz="2800" b="0" i="0" dirty="0">
                <a:solidFill>
                  <a:srgbClr val="610B4B"/>
                </a:solidFill>
                <a:effectLst/>
                <a:latin typeface="Aharoni" panose="02010803020104030203" pitchFamily="2" charset="-79"/>
                <a:cs typeface="Aharoni" panose="02010803020104030203" pitchFamily="2" charset="-79"/>
              </a:rPr>
              <a:t>Messages</a:t>
            </a:r>
            <a:br>
              <a:rPr lang="en-US" sz="2800" b="0" i="0" dirty="0">
                <a:solidFill>
                  <a:srgbClr val="610B4B"/>
                </a:solidFill>
                <a:effectLst/>
                <a:latin typeface="Aharoni" panose="02010803020104030203" pitchFamily="2" charset="-79"/>
                <a:cs typeface="Aharoni" panose="02010803020104030203" pitchFamily="2" charset="-79"/>
              </a:rPr>
            </a:br>
            <a:endParaRPr lang="en-US" sz="2800"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5EADBF0B-B7C5-4183-A553-46461FE8FBEA}"/>
              </a:ext>
            </a:extLst>
          </p:cNvPr>
          <p:cNvSpPr>
            <a:spLocks noGrp="1"/>
          </p:cNvSpPr>
          <p:nvPr>
            <p:ph idx="1"/>
          </p:nvPr>
        </p:nvSpPr>
        <p:spPr>
          <a:xfrm>
            <a:off x="838200" y="736564"/>
            <a:ext cx="10515600" cy="5910815"/>
          </a:xfrm>
        </p:spPr>
        <p:txBody>
          <a:bodyPr/>
          <a:lstStyle/>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The messages depict the interaction between the objects and are represented by arrows. </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They are in the sequential order on the lifeline. The core of the sequence diagram is formed by messages and lifelines.</a:t>
            </a:r>
          </a:p>
          <a:p>
            <a:pPr algn="just">
              <a:lnSpc>
                <a:spcPct val="150000"/>
              </a:lnSpc>
            </a:pPr>
            <a:r>
              <a:rPr lang="en-US" sz="2400" dirty="0">
                <a:effectLst/>
                <a:latin typeface="Aharoni" panose="02010803020104030203" pitchFamily="2" charset="-79"/>
                <a:ea typeface="Times New Roman" panose="02020603050405020304" pitchFamily="18" charset="0"/>
                <a:cs typeface="Aharoni" panose="02010803020104030203" pitchFamily="2" charset="-79"/>
              </a:rPr>
              <a:t> A message can flow in any direction; from left to right, right to left or back to the Message Caller itself</a:t>
            </a:r>
            <a:r>
              <a:rPr lang="en-US" sz="2400" dirty="0">
                <a:latin typeface="Aharoni" panose="02010803020104030203" pitchFamily="2" charset="-79"/>
                <a:ea typeface="Times New Roman" panose="02020603050405020304" pitchFamily="18" charset="0"/>
                <a:cs typeface="Aharoni" panose="02010803020104030203" pitchFamily="2" charset="-79"/>
              </a:rPr>
              <a:t>.</a:t>
            </a:r>
          </a:p>
          <a:p>
            <a:pPr algn="just">
              <a:lnSpc>
                <a:spcPct val="150000"/>
              </a:lnSpc>
            </a:pPr>
            <a:r>
              <a:rPr lang="en-US" sz="2400" dirty="0">
                <a:effectLst/>
                <a:latin typeface="Aharoni" panose="02010803020104030203" pitchFamily="2" charset="-79"/>
                <a:ea typeface="Times New Roman" panose="02020603050405020304" pitchFamily="18" charset="0"/>
                <a:cs typeface="Aharoni" panose="02010803020104030203" pitchFamily="2" charset="-79"/>
              </a:rPr>
              <a:t>While you can describe the message being sent from one object to the other on the arrow, with different arrowheads you can indicate the type of message being sent or received.</a:t>
            </a:r>
          </a:p>
          <a:p>
            <a:pPr marL="0" indent="0" algn="just">
              <a:lnSpc>
                <a:spcPct val="150000"/>
              </a:lnSpc>
              <a:buNone/>
            </a:pPr>
            <a:endParaRPr lang="en-US" dirty="0"/>
          </a:p>
        </p:txBody>
      </p:sp>
    </p:spTree>
    <p:extLst>
      <p:ext uri="{BB962C8B-B14F-4D97-AF65-F5344CB8AC3E}">
        <p14:creationId xmlns:p14="http://schemas.microsoft.com/office/powerpoint/2010/main" val="39715953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8DDC5-7D4E-4ABD-B301-AB5B2EF4BF96}"/>
              </a:ext>
            </a:extLst>
          </p:cNvPr>
          <p:cNvSpPr>
            <a:spLocks noGrp="1"/>
          </p:cNvSpPr>
          <p:nvPr>
            <p:ph type="title"/>
          </p:nvPr>
        </p:nvSpPr>
        <p:spPr>
          <a:xfrm>
            <a:off x="201202" y="339047"/>
            <a:ext cx="10515600" cy="528727"/>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T</a:t>
            </a:r>
            <a:r>
              <a:rPr lang="en-US" sz="2800" b="0" i="0" dirty="0">
                <a:solidFill>
                  <a:srgbClr val="FF0000"/>
                </a:solidFill>
                <a:effectLst/>
                <a:latin typeface="Aharoni" panose="02010803020104030203" pitchFamily="2" charset="-79"/>
                <a:cs typeface="Aharoni" panose="02010803020104030203" pitchFamily="2" charset="-79"/>
              </a:rPr>
              <a:t>ypes of messages </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F790B82A-C7EC-4B20-9067-AE823E405F36}"/>
              </a:ext>
            </a:extLst>
          </p:cNvPr>
          <p:cNvSpPr>
            <a:spLocks noGrp="1"/>
          </p:cNvSpPr>
          <p:nvPr>
            <p:ph idx="1"/>
          </p:nvPr>
        </p:nvSpPr>
        <p:spPr>
          <a:xfrm>
            <a:off x="838200" y="1140430"/>
            <a:ext cx="10515600" cy="5804899"/>
          </a:xfrm>
        </p:spPr>
        <p:txBody>
          <a:bodyPr>
            <a:normAutofit/>
          </a:bodyPr>
          <a:lstStyle/>
          <a:p>
            <a:pPr algn="just">
              <a:lnSpc>
                <a:spcPct val="150000"/>
              </a:lnSpc>
            </a:pPr>
            <a:r>
              <a:rPr lang="en-US" sz="2400" b="1" i="0" dirty="0">
                <a:solidFill>
                  <a:srgbClr val="000000"/>
                </a:solidFill>
                <a:effectLst/>
                <a:latin typeface="Aharoni" panose="02010803020104030203" pitchFamily="2" charset="-79"/>
                <a:cs typeface="Aharoni" panose="02010803020104030203" pitchFamily="2" charset="-79"/>
              </a:rPr>
              <a:t>Call Message:</a:t>
            </a:r>
            <a:r>
              <a:rPr lang="en-US" sz="2400" b="0" i="0" dirty="0">
                <a:solidFill>
                  <a:srgbClr val="000000"/>
                </a:solidFill>
                <a:effectLst/>
                <a:latin typeface="Aharoni" panose="02010803020104030203" pitchFamily="2" charset="-79"/>
                <a:cs typeface="Aharoni" panose="02010803020104030203" pitchFamily="2" charset="-79"/>
              </a:rPr>
              <a:t> It defines a particular communication between the lifelines of an interaction, which represents that the target lifeline has invoked an operation.</a:t>
            </a:r>
          </a:p>
          <a:p>
            <a:pPr algn="just">
              <a:lnSpc>
                <a:spcPct val="150000"/>
              </a:lnSpc>
            </a:pPr>
            <a:r>
              <a:rPr lang="en-US" sz="2400" b="1" i="0" dirty="0">
                <a:solidFill>
                  <a:srgbClr val="000000"/>
                </a:solidFill>
                <a:effectLst/>
                <a:latin typeface="Aharoni" panose="02010803020104030203" pitchFamily="2" charset="-79"/>
                <a:cs typeface="Aharoni" panose="02010803020104030203" pitchFamily="2" charset="-79"/>
              </a:rPr>
              <a:t>Return Message:</a:t>
            </a:r>
            <a:r>
              <a:rPr lang="en-US" sz="2400" b="0" i="0" dirty="0">
                <a:solidFill>
                  <a:srgbClr val="000000"/>
                </a:solidFill>
                <a:effectLst/>
                <a:latin typeface="Aharoni" panose="02010803020104030203" pitchFamily="2" charset="-79"/>
                <a:cs typeface="Aharoni" panose="02010803020104030203" pitchFamily="2" charset="-79"/>
              </a:rPr>
              <a:t> It defines a particular communication between the lifelines of interaction that represent the flow of information from the receiver of the corresponding caller message.</a:t>
            </a:r>
            <a:endParaRPr lang="en-US" sz="2400" dirty="0">
              <a:solidFill>
                <a:srgbClr val="000000"/>
              </a:solidFill>
              <a:latin typeface="Aharoni" panose="02010803020104030203" pitchFamily="2" charset="-79"/>
              <a:cs typeface="Aharoni" panose="02010803020104030203" pitchFamily="2" charset="-79"/>
            </a:endParaRPr>
          </a:p>
          <a:p>
            <a:pPr algn="just">
              <a:lnSpc>
                <a:spcPct val="150000"/>
              </a:lnSpc>
            </a:pPr>
            <a:r>
              <a:rPr lang="en-US" sz="2400" b="1" i="0" dirty="0">
                <a:solidFill>
                  <a:srgbClr val="000000"/>
                </a:solidFill>
                <a:effectLst/>
                <a:latin typeface="Aharoni" panose="02010803020104030203" pitchFamily="2" charset="-79"/>
                <a:cs typeface="Aharoni" panose="02010803020104030203" pitchFamily="2" charset="-79"/>
              </a:rPr>
              <a:t>Self Message:</a:t>
            </a:r>
            <a:r>
              <a:rPr lang="en-US" sz="2400" b="0" i="0" dirty="0">
                <a:solidFill>
                  <a:srgbClr val="000000"/>
                </a:solidFill>
                <a:effectLst/>
                <a:latin typeface="Aharoni" panose="02010803020104030203" pitchFamily="2" charset="-79"/>
                <a:cs typeface="Aharoni" panose="02010803020104030203" pitchFamily="2" charset="-79"/>
              </a:rPr>
              <a:t> It describes a communication, particularly between the lifelines of an interaction that represents a message of the same lifeline, has been invoked.</a:t>
            </a:r>
          </a:p>
          <a:p>
            <a:pPr algn="just">
              <a:lnSpc>
                <a:spcPct val="150000"/>
              </a:lnSpc>
            </a:pPr>
            <a:endParaRPr lang="en-US" sz="2400" b="0" i="0" dirty="0">
              <a:solidFill>
                <a:srgbClr val="000000"/>
              </a:solidFill>
              <a:effectLst/>
              <a:latin typeface="Aharoni" panose="02010803020104030203" pitchFamily="2" charset="-79"/>
              <a:cs typeface="Aharoni" panose="02010803020104030203" pitchFamily="2" charset="-79"/>
            </a:endParaRP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7338477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67746-B17F-49B4-B635-B31D78B13F4F}"/>
              </a:ext>
            </a:extLst>
          </p:cNvPr>
          <p:cNvSpPr>
            <a:spLocks noGrp="1"/>
          </p:cNvSpPr>
          <p:nvPr>
            <p:ph type="title"/>
          </p:nvPr>
        </p:nvSpPr>
        <p:spPr>
          <a:xfrm>
            <a:off x="375863" y="319069"/>
            <a:ext cx="10515600" cy="554234"/>
          </a:xfrm>
        </p:spPr>
        <p:txBody>
          <a:bodyPr>
            <a:normAutofit fontScale="90000"/>
          </a:bodyPr>
          <a:lstStyle/>
          <a:p>
            <a:r>
              <a:rPr lang="en-US" sz="3100" dirty="0">
                <a:solidFill>
                  <a:srgbClr val="FF0000"/>
                </a:solidFill>
                <a:latin typeface="Aharoni" panose="02010803020104030203" pitchFamily="2" charset="-79"/>
                <a:cs typeface="Aharoni" panose="02010803020104030203" pitchFamily="2" charset="-79"/>
              </a:rPr>
              <a:t>Cont</a:t>
            </a:r>
            <a:r>
              <a:rPr lang="en-US" dirty="0"/>
              <a:t>. </a:t>
            </a:r>
          </a:p>
        </p:txBody>
      </p:sp>
      <p:sp>
        <p:nvSpPr>
          <p:cNvPr id="3" name="Content Placeholder 2">
            <a:extLst>
              <a:ext uri="{FF2B5EF4-FFF2-40B4-BE49-F238E27FC236}">
                <a16:creationId xmlns:a16="http://schemas.microsoft.com/office/drawing/2014/main" id="{B2107BC6-7AC4-483C-8A7D-89FD0FBB1F0A}"/>
              </a:ext>
            </a:extLst>
          </p:cNvPr>
          <p:cNvSpPr>
            <a:spLocks noGrp="1"/>
          </p:cNvSpPr>
          <p:nvPr>
            <p:ph idx="1"/>
          </p:nvPr>
        </p:nvSpPr>
        <p:spPr>
          <a:xfrm>
            <a:off x="1278276" y="1130157"/>
            <a:ext cx="10295562" cy="5609690"/>
          </a:xfrm>
        </p:spPr>
        <p:txBody>
          <a:bodyPr>
            <a:normAutofit lnSpcReduction="10000"/>
          </a:bodyPr>
          <a:lstStyle/>
          <a:p>
            <a:pPr algn="just">
              <a:lnSpc>
                <a:spcPct val="150000"/>
              </a:lnSpc>
            </a:pPr>
            <a:r>
              <a:rPr lang="en-US" sz="2400" b="1" i="0" dirty="0">
                <a:solidFill>
                  <a:srgbClr val="7030A0"/>
                </a:solidFill>
                <a:effectLst/>
                <a:latin typeface="Aharoni" panose="02010803020104030203" pitchFamily="2" charset="-79"/>
                <a:cs typeface="Aharoni" panose="02010803020104030203" pitchFamily="2" charset="-79"/>
              </a:rPr>
              <a:t>Recursive Message:</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000000"/>
                </a:solidFill>
                <a:effectLst/>
                <a:latin typeface="Aharoni" panose="02010803020104030203" pitchFamily="2" charset="-79"/>
                <a:cs typeface="Aharoni" panose="02010803020104030203" pitchFamily="2" charset="-79"/>
              </a:rPr>
              <a:t>A self message sent for recursive purpose is called a recursive message. In other words, it can be said that the recursive message is a special case of the self message as it represents the recursive calls.</a:t>
            </a:r>
            <a:endParaRPr lang="en-US" sz="2400" dirty="0">
              <a:solidFill>
                <a:srgbClr val="000000"/>
              </a:solidFill>
              <a:latin typeface="Aharoni" panose="02010803020104030203" pitchFamily="2" charset="-79"/>
              <a:cs typeface="Aharoni" panose="02010803020104030203" pitchFamily="2" charset="-79"/>
            </a:endParaRPr>
          </a:p>
          <a:p>
            <a:pPr algn="just">
              <a:lnSpc>
                <a:spcPct val="150000"/>
              </a:lnSpc>
            </a:pPr>
            <a:r>
              <a:rPr lang="en-US" sz="2400" b="1" i="0" dirty="0">
                <a:solidFill>
                  <a:srgbClr val="7030A0"/>
                </a:solidFill>
                <a:effectLst/>
                <a:latin typeface="Aharoni" panose="02010803020104030203" pitchFamily="2" charset="-79"/>
                <a:cs typeface="Aharoni" panose="02010803020104030203" pitchFamily="2" charset="-79"/>
              </a:rPr>
              <a:t>Create Message:</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000000"/>
                </a:solidFill>
                <a:effectLst/>
                <a:latin typeface="Aharoni" panose="02010803020104030203" pitchFamily="2" charset="-79"/>
                <a:cs typeface="Aharoni" panose="02010803020104030203" pitchFamily="2" charset="-79"/>
              </a:rPr>
              <a:t>It describes a communication, particularly between the lifelines of an interaction describing that the target (lifeline) has been instantiated.</a:t>
            </a:r>
          </a:p>
          <a:p>
            <a:pPr algn="just">
              <a:lnSpc>
                <a:spcPct val="150000"/>
              </a:lnSpc>
            </a:pPr>
            <a:r>
              <a:rPr lang="en-US" sz="2400" b="1" i="0" dirty="0">
                <a:solidFill>
                  <a:srgbClr val="7030A0"/>
                </a:solidFill>
                <a:effectLst/>
                <a:latin typeface="Aharoni" panose="02010803020104030203" pitchFamily="2" charset="-79"/>
                <a:cs typeface="Aharoni" panose="02010803020104030203" pitchFamily="2" charset="-79"/>
              </a:rPr>
              <a:t>Destroy Message:</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000000"/>
                </a:solidFill>
                <a:effectLst/>
                <a:latin typeface="Aharoni" panose="02010803020104030203" pitchFamily="2" charset="-79"/>
                <a:cs typeface="Aharoni" panose="02010803020104030203" pitchFamily="2" charset="-79"/>
              </a:rPr>
              <a:t>It describes a communication, particularly between the lifelines of an interaction that depicts a request to destroy the lifecycle of the target.</a:t>
            </a:r>
          </a:p>
        </p:txBody>
      </p:sp>
    </p:spTree>
    <p:extLst>
      <p:ext uri="{BB962C8B-B14F-4D97-AF65-F5344CB8AC3E}">
        <p14:creationId xmlns:p14="http://schemas.microsoft.com/office/powerpoint/2010/main" val="36496297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95AF0-A1A1-4831-AE8E-97CC5218F37A}"/>
              </a:ext>
            </a:extLst>
          </p:cNvPr>
          <p:cNvSpPr>
            <a:spLocks noGrp="1"/>
          </p:cNvSpPr>
          <p:nvPr>
            <p:ph type="title"/>
          </p:nvPr>
        </p:nvSpPr>
        <p:spPr>
          <a:xfrm>
            <a:off x="160106" y="365125"/>
            <a:ext cx="10515600" cy="610920"/>
          </a:xfrm>
        </p:spPr>
        <p:txBody>
          <a:bodyPr>
            <a:normAutofit fontScale="90000"/>
          </a:bodyPr>
          <a:lstStyle/>
          <a:p>
            <a:r>
              <a:rPr lang="en-US" dirty="0">
                <a:solidFill>
                  <a:srgbClr val="FF0000"/>
                </a:solidFill>
                <a:latin typeface="Aharoni" panose="02010803020104030203" pitchFamily="2" charset="-79"/>
                <a:cs typeface="Aharoni" panose="02010803020104030203" pitchFamily="2" charset="-79"/>
              </a:rPr>
              <a:t>Cont</a:t>
            </a:r>
            <a:r>
              <a:rPr lang="en-US" dirty="0">
                <a:solidFill>
                  <a:srgbClr val="FF0000"/>
                </a:solidFill>
              </a:rPr>
              <a:t>. </a:t>
            </a:r>
          </a:p>
        </p:txBody>
      </p:sp>
      <p:sp>
        <p:nvSpPr>
          <p:cNvPr id="3" name="Content Placeholder 2">
            <a:extLst>
              <a:ext uri="{FF2B5EF4-FFF2-40B4-BE49-F238E27FC236}">
                <a16:creationId xmlns:a16="http://schemas.microsoft.com/office/drawing/2014/main" id="{AA77F03C-A26C-445E-A747-AFE855AE94FF}"/>
              </a:ext>
            </a:extLst>
          </p:cNvPr>
          <p:cNvSpPr>
            <a:spLocks noGrp="1"/>
          </p:cNvSpPr>
          <p:nvPr>
            <p:ph idx="1"/>
          </p:nvPr>
        </p:nvSpPr>
        <p:spPr>
          <a:xfrm>
            <a:off x="1089060" y="1058238"/>
            <a:ext cx="10264739" cy="5671335"/>
          </a:xfrm>
        </p:spPr>
        <p:txBody>
          <a:bodyPr/>
          <a:lstStyle/>
          <a:p>
            <a:pPr algn="just">
              <a:lnSpc>
                <a:spcPct val="150000"/>
              </a:lnSpc>
            </a:pPr>
            <a:r>
              <a:rPr lang="en-US" sz="2400" b="1" i="0" dirty="0">
                <a:solidFill>
                  <a:srgbClr val="7030A0"/>
                </a:solidFill>
                <a:effectLst/>
                <a:latin typeface="Aharoni" panose="02010803020104030203" pitchFamily="2" charset="-79"/>
                <a:cs typeface="Aharoni" panose="02010803020104030203" pitchFamily="2" charset="-79"/>
              </a:rPr>
              <a:t>Duration Message:</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000000"/>
                </a:solidFill>
                <a:effectLst/>
                <a:latin typeface="Aharoni" panose="02010803020104030203" pitchFamily="2" charset="-79"/>
                <a:cs typeface="Aharoni" panose="02010803020104030203" pitchFamily="2" charset="-79"/>
              </a:rPr>
              <a:t>It describes a communication particularly between the lifelines of an interaction, which portrays the time passage of the message while modeling a system.</a:t>
            </a:r>
          </a:p>
          <a:p>
            <a:pPr algn="just">
              <a:lnSpc>
                <a:spcPct val="150000"/>
              </a:lnSpc>
            </a:pPr>
            <a:r>
              <a:rPr lang="en-US" sz="2400" b="0" i="0" dirty="0">
                <a:solidFill>
                  <a:srgbClr val="7030A0"/>
                </a:solidFill>
                <a:effectLst/>
                <a:latin typeface="Aharoni" panose="02010803020104030203" pitchFamily="2" charset="-79"/>
                <a:cs typeface="Aharoni" panose="02010803020104030203" pitchFamily="2" charset="-79"/>
              </a:rPr>
              <a:t>Note: </a:t>
            </a:r>
            <a:r>
              <a:rPr lang="en-US" sz="2400" b="0" i="0" dirty="0">
                <a:solidFill>
                  <a:srgbClr val="333333"/>
                </a:solidFill>
                <a:effectLst/>
                <a:latin typeface="Aharoni" panose="02010803020104030203" pitchFamily="2" charset="-79"/>
                <a:cs typeface="Aharoni" panose="02010803020104030203" pitchFamily="2" charset="-79"/>
              </a:rPr>
              <a:t>A note is the capability of attaching several remarks to the element. It basically carries useful information for the modelers.</a:t>
            </a:r>
          </a:p>
          <a:p>
            <a:pPr algn="just">
              <a:lnSpc>
                <a:spcPct val="150000"/>
              </a:lnSpc>
            </a:pPr>
            <a:endParaRPr lang="en-US" sz="2400" b="0" i="0" dirty="0">
              <a:solidFill>
                <a:srgbClr val="333333"/>
              </a:solidFill>
              <a:effectLst/>
              <a:latin typeface="Aharoni" panose="02010803020104030203" pitchFamily="2" charset="-79"/>
              <a:cs typeface="Aharoni" panose="02010803020104030203" pitchFamily="2" charset="-79"/>
            </a:endParaRPr>
          </a:p>
          <a:p>
            <a:endParaRPr lang="en-US" dirty="0"/>
          </a:p>
        </p:txBody>
      </p:sp>
      <p:pic>
        <p:nvPicPr>
          <p:cNvPr id="6" name="Picture 5">
            <a:extLst>
              <a:ext uri="{FF2B5EF4-FFF2-40B4-BE49-F238E27FC236}">
                <a16:creationId xmlns:a16="http://schemas.microsoft.com/office/drawing/2014/main" id="{30C48A98-4B42-4777-B640-B70C3408E384}"/>
              </a:ext>
            </a:extLst>
          </p:cNvPr>
          <p:cNvPicPr>
            <a:picLocks noChangeAspect="1"/>
          </p:cNvPicPr>
          <p:nvPr/>
        </p:nvPicPr>
        <p:blipFill>
          <a:blip r:embed="rId2"/>
          <a:stretch>
            <a:fillRect/>
          </a:stretch>
        </p:blipFill>
        <p:spPr>
          <a:xfrm>
            <a:off x="4574836" y="4181297"/>
            <a:ext cx="2466975" cy="1438275"/>
          </a:xfrm>
          <a:prstGeom prst="rect">
            <a:avLst/>
          </a:prstGeom>
        </p:spPr>
      </p:pic>
    </p:spTree>
    <p:extLst>
      <p:ext uri="{BB962C8B-B14F-4D97-AF65-F5344CB8AC3E}">
        <p14:creationId xmlns:p14="http://schemas.microsoft.com/office/powerpoint/2010/main" val="15423482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5B474-2B9D-4A89-93C2-1A15ECCFBDC8}"/>
              </a:ext>
            </a:extLst>
          </p:cNvPr>
          <p:cNvSpPr>
            <a:spLocks noGrp="1"/>
          </p:cNvSpPr>
          <p:nvPr>
            <p:ph type="title"/>
          </p:nvPr>
        </p:nvSpPr>
        <p:spPr>
          <a:xfrm>
            <a:off x="88187" y="313755"/>
            <a:ext cx="10515600" cy="528726"/>
          </a:xfrm>
        </p:spPr>
        <p:txBody>
          <a:bodyPr>
            <a:noAutofit/>
          </a:bodyPr>
          <a:lstStyle/>
          <a:p>
            <a:br>
              <a:rPr lang="en-US" sz="2800" b="0" i="0" dirty="0">
                <a:solidFill>
                  <a:srgbClr val="610B38"/>
                </a:solidFill>
                <a:effectLst/>
                <a:latin typeface="Aharoni" panose="02010803020104030203" pitchFamily="2" charset="-79"/>
                <a:cs typeface="Aharoni" panose="02010803020104030203" pitchFamily="2" charset="-79"/>
              </a:rPr>
            </a:br>
            <a:r>
              <a:rPr lang="en-US" sz="2800" b="0" i="0" dirty="0">
                <a:solidFill>
                  <a:srgbClr val="610B38"/>
                </a:solidFill>
                <a:effectLst/>
                <a:latin typeface="Aharoni" panose="02010803020104030203" pitchFamily="2" charset="-79"/>
                <a:cs typeface="Aharoni" panose="02010803020104030203" pitchFamily="2" charset="-79"/>
              </a:rPr>
              <a:t>Sequence Fragments</a:t>
            </a:r>
            <a:br>
              <a:rPr lang="en-US" sz="2800" b="0" i="0" dirty="0">
                <a:solidFill>
                  <a:srgbClr val="610B38"/>
                </a:solidFill>
                <a:effectLst/>
                <a:latin typeface="Aharoni" panose="02010803020104030203" pitchFamily="2" charset="-79"/>
                <a:cs typeface="Aharoni" panose="02010803020104030203" pitchFamily="2" charset="-79"/>
              </a:rPr>
            </a:br>
            <a:endParaRPr lang="en-US" sz="2800"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DB37D540-B712-4EA5-82B4-4C8C7558F8EA}"/>
              </a:ext>
            </a:extLst>
          </p:cNvPr>
          <p:cNvSpPr>
            <a:spLocks noGrp="1"/>
          </p:cNvSpPr>
          <p:nvPr>
            <p:ph idx="1"/>
          </p:nvPr>
        </p:nvSpPr>
        <p:spPr>
          <a:xfrm>
            <a:off x="992313" y="1075611"/>
            <a:ext cx="10515600" cy="4503255"/>
          </a:xfrm>
        </p:spPr>
        <p:txBody>
          <a:bodyPr/>
          <a:lstStyle/>
          <a:p>
            <a:pPr algn="just">
              <a:lnSpc>
                <a:spcPct val="150000"/>
              </a:lnSpc>
              <a:buFont typeface="Wingdings" panose="05000000000000000000" pitchFamily="2" charset="2"/>
              <a:buChar char="Ø"/>
            </a:pPr>
            <a:r>
              <a:rPr lang="en-US" sz="2400" b="0" i="0" dirty="0">
                <a:solidFill>
                  <a:srgbClr val="000000"/>
                </a:solidFill>
                <a:effectLst/>
                <a:latin typeface="Aharoni" panose="02010803020104030203" pitchFamily="2" charset="-79"/>
                <a:cs typeface="Aharoni" panose="02010803020104030203" pitchFamily="2" charset="-79"/>
              </a:rPr>
              <a:t>Sequence fragments were introduced in UML to makes it easy for creation and maintenance of an accurate sequence diagram.</a:t>
            </a:r>
          </a:p>
          <a:p>
            <a:pPr algn="just">
              <a:lnSpc>
                <a:spcPct val="150000"/>
              </a:lnSpc>
              <a:buFont typeface="Wingdings" panose="05000000000000000000" pitchFamily="2" charset="2"/>
              <a:buChar char="Ø"/>
            </a:pPr>
            <a:r>
              <a:rPr lang="en-US" sz="2400" b="0" i="0" dirty="0">
                <a:solidFill>
                  <a:srgbClr val="000000"/>
                </a:solidFill>
                <a:effectLst/>
                <a:latin typeface="Aharoni" panose="02010803020104030203" pitchFamily="2" charset="-79"/>
                <a:cs typeface="Aharoni" panose="02010803020104030203" pitchFamily="2" charset="-79"/>
              </a:rPr>
              <a:t>A box called combined fragment is used to represent, enclosed part of interaction inside a sequence diagram.</a:t>
            </a:r>
          </a:p>
          <a:p>
            <a:pPr algn="just">
              <a:lnSpc>
                <a:spcPct val="150000"/>
              </a:lnSpc>
              <a:buFont typeface="Wingdings" panose="05000000000000000000" pitchFamily="2" charset="2"/>
              <a:buChar char="Ø"/>
            </a:pPr>
            <a:r>
              <a:rPr lang="en-US" sz="2400" dirty="0">
                <a:solidFill>
                  <a:srgbClr val="000000"/>
                </a:solidFill>
                <a:latin typeface="Aharoni" panose="02010803020104030203" pitchFamily="2" charset="-79"/>
                <a:cs typeface="Aharoni" panose="02010803020104030203" pitchFamily="2" charset="-79"/>
              </a:rPr>
              <a:t>F</a:t>
            </a:r>
            <a:r>
              <a:rPr lang="en-US" sz="2400" b="0" i="0" dirty="0">
                <a:solidFill>
                  <a:srgbClr val="000000"/>
                </a:solidFill>
                <a:effectLst/>
                <a:latin typeface="Aharoni" panose="02010803020104030203" pitchFamily="2" charset="-79"/>
                <a:cs typeface="Aharoni" panose="02010803020104030203" pitchFamily="2" charset="-79"/>
              </a:rPr>
              <a:t>ragment </a:t>
            </a:r>
            <a:r>
              <a:rPr lang="en-US" sz="2400" dirty="0">
                <a:solidFill>
                  <a:srgbClr val="000000"/>
                </a:solidFill>
                <a:latin typeface="Aharoni" panose="02010803020104030203" pitchFamily="2" charset="-79"/>
                <a:cs typeface="Aharoni" panose="02010803020104030203" pitchFamily="2" charset="-79"/>
              </a:rPr>
              <a:t>type is </a:t>
            </a:r>
            <a:r>
              <a:rPr lang="en-US" sz="2400" b="0" i="0" dirty="0">
                <a:solidFill>
                  <a:srgbClr val="000000"/>
                </a:solidFill>
                <a:effectLst/>
                <a:latin typeface="Aharoni" panose="02010803020104030203" pitchFamily="2" charset="-79"/>
                <a:cs typeface="Aharoni" panose="02010803020104030203" pitchFamily="2" charset="-79"/>
              </a:rPr>
              <a:t>shown by a fragment operator.</a:t>
            </a:r>
          </a:p>
          <a:p>
            <a:endParaRPr lang="en-US" dirty="0"/>
          </a:p>
        </p:txBody>
      </p:sp>
    </p:spTree>
    <p:extLst>
      <p:ext uri="{BB962C8B-B14F-4D97-AF65-F5344CB8AC3E}">
        <p14:creationId xmlns:p14="http://schemas.microsoft.com/office/powerpoint/2010/main" val="15160620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3D66F-C7DB-417F-AF3F-978511500E0E}"/>
              </a:ext>
            </a:extLst>
          </p:cNvPr>
          <p:cNvSpPr>
            <a:spLocks noGrp="1"/>
          </p:cNvSpPr>
          <p:nvPr>
            <p:ph type="title"/>
          </p:nvPr>
        </p:nvSpPr>
        <p:spPr>
          <a:xfrm>
            <a:off x="86360" y="18256"/>
            <a:ext cx="10515600" cy="662782"/>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Operators and fragment types </a:t>
            </a:r>
          </a:p>
        </p:txBody>
      </p:sp>
      <p:sp>
        <p:nvSpPr>
          <p:cNvPr id="3" name="Content Placeholder 2">
            <a:extLst>
              <a:ext uri="{FF2B5EF4-FFF2-40B4-BE49-F238E27FC236}">
                <a16:creationId xmlns:a16="http://schemas.microsoft.com/office/drawing/2014/main" id="{443BD5BA-1631-4750-812C-2A4DEBFAE1AE}"/>
              </a:ext>
            </a:extLst>
          </p:cNvPr>
          <p:cNvSpPr>
            <a:spLocks noGrp="1"/>
          </p:cNvSpPr>
          <p:nvPr>
            <p:ph idx="1"/>
          </p:nvPr>
        </p:nvSpPr>
        <p:spPr>
          <a:xfrm>
            <a:off x="838200" y="681038"/>
            <a:ext cx="10515600" cy="5495925"/>
          </a:xfrm>
        </p:spPr>
        <p:txBody>
          <a:bodyPr>
            <a:normAutofit fontScale="92500"/>
          </a:bodyPr>
          <a:lstStyle/>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Loop: Loop- Fragments are run multiple times, and the basis of interaction is shown by the guard.</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Region: Critical region- Only one thread can execute a fragment at once.</a:t>
            </a:r>
            <a:endParaRPr lang="en-US" sz="2400" dirty="0">
              <a:solidFill>
                <a:srgbClr val="333333"/>
              </a:solidFill>
              <a:latin typeface="Aharoni" panose="02010803020104030203" pitchFamily="2" charset="-79"/>
              <a:cs typeface="Aharoni" panose="02010803020104030203" pitchFamily="2" charset="-79"/>
            </a:endParaRP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Neg: Negative- A worthless communication is shown by the fragment.</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Alt: Alternative multiple fragment- The only fragment for which the condition is true, will execute.</a:t>
            </a:r>
            <a:endParaRPr lang="en-US" sz="2400" dirty="0">
              <a:solidFill>
                <a:srgbClr val="333333"/>
              </a:solidFill>
              <a:latin typeface="Aharoni" panose="02010803020104030203" pitchFamily="2" charset="-79"/>
              <a:cs typeface="Aharoni" panose="02010803020104030203" pitchFamily="2" charset="-79"/>
            </a:endParaRPr>
          </a:p>
          <a:p>
            <a:pPr algn="just">
              <a:lnSpc>
                <a:spcPct val="150000"/>
              </a:lnSpc>
            </a:pPr>
            <a:r>
              <a:rPr lang="en-US" sz="2400" dirty="0">
                <a:solidFill>
                  <a:srgbClr val="333333"/>
                </a:solidFill>
                <a:latin typeface="Aharoni" panose="02010803020104030203" pitchFamily="2" charset="-79"/>
                <a:cs typeface="Aharoni" panose="02010803020104030203" pitchFamily="2" charset="-79"/>
              </a:rPr>
              <a:t>o</a:t>
            </a:r>
            <a:r>
              <a:rPr lang="en-US" sz="2400" b="0" i="0" dirty="0">
                <a:solidFill>
                  <a:srgbClr val="333333"/>
                </a:solidFill>
                <a:effectLst/>
                <a:latin typeface="Aharoni" panose="02010803020104030203" pitchFamily="2" charset="-79"/>
                <a:cs typeface="Aharoni" panose="02010803020104030203" pitchFamily="2" charset="-79"/>
              </a:rPr>
              <a:t>pt: Optional- If the supplied condition is true, only then the fragments will execute. It is similar to alt with only one trace.</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Par: Parallel- Parallel executes fragments.</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2871958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7C0A9-5DEC-4D92-AA34-7C928C2095DA}"/>
              </a:ext>
            </a:extLst>
          </p:cNvPr>
          <p:cNvSpPr>
            <a:spLocks noGrp="1"/>
          </p:cNvSpPr>
          <p:nvPr>
            <p:ph type="title"/>
          </p:nvPr>
        </p:nvSpPr>
        <p:spPr>
          <a:xfrm>
            <a:off x="182593" y="140839"/>
            <a:ext cx="10515600" cy="773562"/>
          </a:xfrm>
        </p:spPr>
        <p:txBody>
          <a:bodyPr/>
          <a:lstStyle/>
          <a:p>
            <a:r>
              <a:rPr lang="en-US" dirty="0">
                <a:solidFill>
                  <a:srgbClr val="FF0000"/>
                </a:solidFill>
                <a:latin typeface="Aharoni" panose="02010803020104030203" pitchFamily="2" charset="-79"/>
                <a:cs typeface="Aharoni" panose="02010803020104030203" pitchFamily="2" charset="-79"/>
              </a:rPr>
              <a:t>Cont.</a:t>
            </a:r>
          </a:p>
        </p:txBody>
      </p:sp>
      <p:sp>
        <p:nvSpPr>
          <p:cNvPr id="3" name="Content Placeholder 2">
            <a:extLst>
              <a:ext uri="{FF2B5EF4-FFF2-40B4-BE49-F238E27FC236}">
                <a16:creationId xmlns:a16="http://schemas.microsoft.com/office/drawing/2014/main" id="{1DDE90EA-B815-46DE-BCE8-04B7AB00B601}"/>
              </a:ext>
            </a:extLst>
          </p:cNvPr>
          <p:cNvSpPr>
            <a:spLocks noGrp="1"/>
          </p:cNvSpPr>
          <p:nvPr>
            <p:ph idx="1"/>
          </p:nvPr>
        </p:nvSpPr>
        <p:spPr>
          <a:xfrm>
            <a:off x="1121434" y="914400"/>
            <a:ext cx="10731260" cy="5607169"/>
          </a:xfrm>
        </p:spPr>
        <p:txBody>
          <a:bodyPr>
            <a:normAutofit/>
          </a:bodyPr>
          <a:lstStyle/>
          <a:p>
            <a:pPr algn="just">
              <a:lnSpc>
                <a:spcPct val="150000"/>
              </a:lnSpc>
            </a:pPr>
            <a:r>
              <a:rPr lang="en-US" sz="2400" dirty="0">
                <a:latin typeface="Aharoni" panose="02010803020104030203" pitchFamily="2" charset="-79"/>
                <a:cs typeface="Aharoni" panose="02010803020104030203" pitchFamily="2" charset="-79"/>
              </a:rPr>
              <a:t>Ref: </a:t>
            </a:r>
            <a:r>
              <a:rPr lang="en-US" sz="2400" b="0" i="0" dirty="0">
                <a:solidFill>
                  <a:srgbClr val="333333"/>
                </a:solidFill>
                <a:effectLst/>
                <a:latin typeface="Aharoni" panose="02010803020104030203" pitchFamily="2" charset="-79"/>
                <a:cs typeface="Aharoni" panose="02010803020104030203" pitchFamily="2" charset="-79"/>
              </a:rPr>
              <a:t>Reference-An interaction portrayed in another diagram. In this, a frame is drawn so as to cover the lifelines involved in the communication. The parameter and return value can be explained.</a:t>
            </a:r>
          </a:p>
          <a:p>
            <a:pPr algn="just">
              <a:lnSpc>
                <a:spcPct val="150000"/>
              </a:lnSpc>
            </a:pPr>
            <a:r>
              <a:rPr lang="en-US" sz="2400" dirty="0">
                <a:solidFill>
                  <a:srgbClr val="333333"/>
                </a:solidFill>
                <a:latin typeface="Aharoni" panose="02010803020104030203" pitchFamily="2" charset="-79"/>
                <a:cs typeface="Aharoni" panose="02010803020104030203" pitchFamily="2" charset="-79"/>
              </a:rPr>
              <a:t>Sd: </a:t>
            </a:r>
            <a:r>
              <a:rPr lang="en-US" sz="2400" b="0" i="0" dirty="0">
                <a:solidFill>
                  <a:srgbClr val="333333"/>
                </a:solidFill>
                <a:effectLst/>
                <a:latin typeface="Aharoni" panose="02010803020104030203" pitchFamily="2" charset="-79"/>
                <a:cs typeface="Aharoni" panose="02010803020104030203" pitchFamily="2" charset="-79"/>
              </a:rPr>
              <a:t>Sequence Diagram- It is used to surround the whole sequence diagram.</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4630879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74A54-7FBA-4E0C-9AA3-DEC135E9E4EE}"/>
              </a:ext>
            </a:extLst>
          </p:cNvPr>
          <p:cNvSpPr>
            <a:spLocks noGrp="1"/>
          </p:cNvSpPr>
          <p:nvPr>
            <p:ph type="title"/>
          </p:nvPr>
        </p:nvSpPr>
        <p:spPr>
          <a:xfrm>
            <a:off x="88186" y="221288"/>
            <a:ext cx="10515600" cy="508178"/>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E</a:t>
            </a:r>
            <a:r>
              <a:rPr lang="en-US" sz="2800" b="0" i="0" dirty="0">
                <a:solidFill>
                  <a:srgbClr val="FF0000"/>
                </a:solidFill>
                <a:effectLst/>
                <a:latin typeface="Aharoni" panose="02010803020104030203" pitchFamily="2" charset="-79"/>
                <a:cs typeface="Aharoni" panose="02010803020104030203" pitchFamily="2" charset="-79"/>
              </a:rPr>
              <a:t>xample</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2CCC7494-9677-4B6C-BD78-C07B4B7BFF9C}"/>
              </a:ext>
            </a:extLst>
          </p:cNvPr>
          <p:cNvSpPr>
            <a:spLocks noGrp="1"/>
          </p:cNvSpPr>
          <p:nvPr>
            <p:ph idx="1"/>
          </p:nvPr>
        </p:nvSpPr>
        <p:spPr>
          <a:xfrm>
            <a:off x="1074505" y="1085884"/>
            <a:ext cx="10515600" cy="5417657"/>
          </a:xfrm>
        </p:spPr>
        <p:txBody>
          <a:bodyPr/>
          <a:lstStyle/>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An of a high-level sequence diagram for online bookshop is given below.</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Any online customer can search for a book catalog, view a description of a particular book, add a book to its shopping cart, and do checkout.</a:t>
            </a:r>
          </a:p>
          <a:p>
            <a:endParaRPr lang="en-US" dirty="0"/>
          </a:p>
        </p:txBody>
      </p:sp>
    </p:spTree>
    <p:extLst>
      <p:ext uri="{BB962C8B-B14F-4D97-AF65-F5344CB8AC3E}">
        <p14:creationId xmlns:p14="http://schemas.microsoft.com/office/powerpoint/2010/main" val="39993054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E587D-6774-4A38-80BD-3262D48331F2}"/>
              </a:ext>
            </a:extLst>
          </p:cNvPr>
          <p:cNvSpPr>
            <a:spLocks noGrp="1"/>
          </p:cNvSpPr>
          <p:nvPr>
            <p:ph type="title"/>
          </p:nvPr>
        </p:nvSpPr>
        <p:spPr>
          <a:xfrm>
            <a:off x="838200" y="365126"/>
            <a:ext cx="10515600" cy="723936"/>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Diagram </a:t>
            </a:r>
          </a:p>
        </p:txBody>
      </p:sp>
      <p:pic>
        <p:nvPicPr>
          <p:cNvPr id="5" name="Content Placeholder 4">
            <a:extLst>
              <a:ext uri="{FF2B5EF4-FFF2-40B4-BE49-F238E27FC236}">
                <a16:creationId xmlns:a16="http://schemas.microsoft.com/office/drawing/2014/main" id="{E63A5B64-13D5-4EA5-9889-3AD1BB53C415}"/>
              </a:ext>
            </a:extLst>
          </p:cNvPr>
          <p:cNvPicPr>
            <a:picLocks noGrp="1" noChangeAspect="1"/>
          </p:cNvPicPr>
          <p:nvPr>
            <p:ph idx="1"/>
          </p:nvPr>
        </p:nvPicPr>
        <p:blipFill>
          <a:blip r:embed="rId2"/>
          <a:stretch>
            <a:fillRect/>
          </a:stretch>
        </p:blipFill>
        <p:spPr>
          <a:xfrm>
            <a:off x="4077848" y="1546653"/>
            <a:ext cx="4036303" cy="4296792"/>
          </a:xfrm>
        </p:spPr>
      </p:pic>
    </p:spTree>
    <p:extLst>
      <p:ext uri="{BB962C8B-B14F-4D97-AF65-F5344CB8AC3E}">
        <p14:creationId xmlns:p14="http://schemas.microsoft.com/office/powerpoint/2010/main" val="40308525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69E8E-AE79-4E92-8282-0B042C4325C0}"/>
              </a:ext>
            </a:extLst>
          </p:cNvPr>
          <p:cNvSpPr>
            <a:spLocks noGrp="1"/>
          </p:cNvSpPr>
          <p:nvPr>
            <p:ph type="title"/>
          </p:nvPr>
        </p:nvSpPr>
        <p:spPr>
          <a:xfrm>
            <a:off x="86360" y="161925"/>
            <a:ext cx="10515600" cy="610235"/>
          </a:xfrm>
        </p:spPr>
        <p:txBody>
          <a:bodyPr>
            <a:noAutofit/>
          </a:bodyPr>
          <a:lstStyle/>
          <a:p>
            <a:br>
              <a:rPr lang="en-US" sz="2800" b="0" i="0" dirty="0">
                <a:solidFill>
                  <a:srgbClr val="FF0000"/>
                </a:solidFill>
                <a:effectLst/>
                <a:latin typeface="Aharoni" panose="02010803020104030203" pitchFamily="2" charset="-79"/>
                <a:cs typeface="Aharoni" panose="02010803020104030203" pitchFamily="2" charset="-79"/>
              </a:rPr>
            </a:br>
            <a:r>
              <a:rPr lang="en-US" sz="2800" b="0" i="0" dirty="0">
                <a:solidFill>
                  <a:srgbClr val="FF0000"/>
                </a:solidFill>
                <a:effectLst/>
                <a:latin typeface="Aharoni" panose="02010803020104030203" pitchFamily="2" charset="-79"/>
                <a:cs typeface="Aharoni" panose="02010803020104030203" pitchFamily="2" charset="-79"/>
              </a:rPr>
              <a:t>Benefits of a Sequence Diagram</a:t>
            </a:r>
            <a:br>
              <a:rPr lang="en-US" sz="2800" b="0" i="0" dirty="0">
                <a:solidFill>
                  <a:srgbClr val="FF0000"/>
                </a:solidFill>
                <a:effectLst/>
                <a:latin typeface="Aharoni" panose="02010803020104030203" pitchFamily="2" charset="-79"/>
                <a:cs typeface="Aharoni" panose="02010803020104030203" pitchFamily="2" charset="-79"/>
              </a:rPr>
            </a:b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C6E38475-4A48-44B7-A362-9099C6B0BE33}"/>
              </a:ext>
            </a:extLst>
          </p:cNvPr>
          <p:cNvSpPr>
            <a:spLocks noGrp="1"/>
          </p:cNvSpPr>
          <p:nvPr>
            <p:ph idx="1"/>
          </p:nvPr>
        </p:nvSpPr>
        <p:spPr>
          <a:xfrm>
            <a:off x="838200" y="951865"/>
            <a:ext cx="10515600" cy="4351338"/>
          </a:xfrm>
        </p:spPr>
        <p:txBody>
          <a:bodyPr>
            <a:normAutofit/>
          </a:bodyPr>
          <a:lstStyle/>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It explores the real-time application.</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It depicts the message flow between the different objects.</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It has easy maintenance.</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It is easy to generate.</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Implement both forward and reverse engineering.</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It can easily update as per the new change in the system.</a:t>
            </a: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3810634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775A0-449F-4365-B4A1-0EB8A4FAABFC}"/>
              </a:ext>
            </a:extLst>
          </p:cNvPr>
          <p:cNvSpPr>
            <a:spLocks noGrp="1"/>
          </p:cNvSpPr>
          <p:nvPr>
            <p:ph type="title"/>
          </p:nvPr>
        </p:nvSpPr>
        <p:spPr>
          <a:xfrm>
            <a:off x="127000" y="264159"/>
            <a:ext cx="10515600" cy="833755"/>
          </a:xfrm>
        </p:spPr>
        <p:txBody>
          <a:bodyPr>
            <a:normAutofit fontScale="90000"/>
          </a:bodyPr>
          <a:lstStyle/>
          <a:p>
            <a:br>
              <a:rPr lang="en-US" sz="3600" b="0" i="0" dirty="0">
                <a:solidFill>
                  <a:srgbClr val="FF0000"/>
                </a:solidFill>
                <a:effectLst/>
                <a:latin typeface="Aharoni" panose="02010803020104030203" pitchFamily="2" charset="-79"/>
                <a:cs typeface="Aharoni" panose="02010803020104030203" pitchFamily="2" charset="-79"/>
              </a:rPr>
            </a:br>
            <a:r>
              <a:rPr lang="en-US" sz="3600" b="0" i="0" dirty="0">
                <a:solidFill>
                  <a:srgbClr val="FF0000"/>
                </a:solidFill>
                <a:effectLst/>
                <a:latin typeface="Aharoni" panose="02010803020104030203" pitchFamily="2" charset="-79"/>
                <a:cs typeface="Aharoni" panose="02010803020104030203" pitchFamily="2" charset="-79"/>
              </a:rPr>
              <a:t>The drawback of a Sequence Diagram</a:t>
            </a:r>
            <a:br>
              <a:rPr lang="en-US" b="0" i="0" dirty="0">
                <a:solidFill>
                  <a:srgbClr val="FF0000"/>
                </a:solidFill>
                <a:effectLst/>
                <a:latin typeface="erdana"/>
              </a:rPr>
            </a:br>
            <a:endParaRPr lang="en-US" dirty="0">
              <a:solidFill>
                <a:srgbClr val="FF0000"/>
              </a:solidFill>
            </a:endParaRPr>
          </a:p>
        </p:txBody>
      </p:sp>
      <p:sp>
        <p:nvSpPr>
          <p:cNvPr id="3" name="Content Placeholder 2">
            <a:extLst>
              <a:ext uri="{FF2B5EF4-FFF2-40B4-BE49-F238E27FC236}">
                <a16:creationId xmlns:a16="http://schemas.microsoft.com/office/drawing/2014/main" id="{AC1BCDEB-6415-4C54-8091-8E67BA4928E4}"/>
              </a:ext>
            </a:extLst>
          </p:cNvPr>
          <p:cNvSpPr>
            <a:spLocks noGrp="1"/>
          </p:cNvSpPr>
          <p:nvPr>
            <p:ph idx="1"/>
          </p:nvPr>
        </p:nvSpPr>
        <p:spPr>
          <a:xfrm>
            <a:off x="635000" y="1253331"/>
            <a:ext cx="10515600" cy="4351338"/>
          </a:xfrm>
        </p:spPr>
        <p:txBody>
          <a:bodyPr>
            <a:normAutofit/>
          </a:bodyPr>
          <a:lstStyle/>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In the case of too many lifelines, the sequence diagram can get more complex.</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The incorrect result may be produced, if the order of the flow of messages changes.</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Since each sequence needs distinct notations for its representation, it may make the diagram more complex.</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The type of sequence is decided by the type of message.</a:t>
            </a: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4127061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9D9BA58E-6355-4D66-A10A-143178B7FBE4}"/>
              </a:ext>
            </a:extLst>
          </p:cNvPr>
          <p:cNvSpPr>
            <a:spLocks noGrp="1" noChangeArrowheads="1"/>
          </p:cNvSpPr>
          <p:nvPr>
            <p:ph type="title"/>
          </p:nvPr>
        </p:nvSpPr>
        <p:spPr>
          <a:xfrm>
            <a:off x="2230438" y="0"/>
            <a:ext cx="7772400" cy="762000"/>
          </a:xfrm>
        </p:spPr>
        <p:txBody>
          <a:bodyPr/>
          <a:lstStyle/>
          <a:p>
            <a:r>
              <a:rPr lang="en-US" altLang="en-US" b="1">
                <a:solidFill>
                  <a:srgbClr val="FF0000"/>
                </a:solidFill>
              </a:rPr>
              <a:t>REFERENCES</a:t>
            </a:r>
            <a:r>
              <a:rPr lang="en-US" altLang="en-US" b="1"/>
              <a:t> </a:t>
            </a:r>
          </a:p>
        </p:txBody>
      </p:sp>
      <p:sp>
        <p:nvSpPr>
          <p:cNvPr id="43011" name="Content Placeholder 2">
            <a:extLst>
              <a:ext uri="{FF2B5EF4-FFF2-40B4-BE49-F238E27FC236}">
                <a16:creationId xmlns:a16="http://schemas.microsoft.com/office/drawing/2014/main" id="{B9F85553-BCBD-49C0-9511-BE76E689F2D3}"/>
              </a:ext>
            </a:extLst>
          </p:cNvPr>
          <p:cNvSpPr>
            <a:spLocks noGrp="1" noChangeArrowheads="1"/>
          </p:cNvSpPr>
          <p:nvPr>
            <p:ph idx="1"/>
          </p:nvPr>
        </p:nvSpPr>
        <p:spPr>
          <a:xfrm>
            <a:off x="1524000" y="914400"/>
            <a:ext cx="9144000" cy="5943600"/>
          </a:xfrm>
        </p:spPr>
        <p:txBody>
          <a:bodyPr>
            <a:normAutofit/>
          </a:bodyPr>
          <a:lstStyle/>
          <a:p>
            <a:pPr algn="just">
              <a:lnSpc>
                <a:spcPct val="150000"/>
              </a:lnSpc>
              <a:buFont typeface="Wingdings" panose="05000000000000000000" pitchFamily="2" charset="2"/>
              <a:buChar char="Ø"/>
              <a:defRPr/>
            </a:pPr>
            <a:r>
              <a:rPr lang="en-US" sz="2400" strike="noStrike" dirty="0">
                <a:effectLst/>
                <a:latin typeface="Aharoni" panose="02010803020104030203" pitchFamily="2" charset="-79"/>
                <a:ea typeface="Times New Roman" panose="02020603050405020304" pitchFamily="18" charset="0"/>
                <a:cs typeface="Aharoni" panose="02010803020104030203" pitchFamily="2" charset="-79"/>
                <a:hlinkClick r:id="rId2">
                  <a:extLst>
                    <a:ext uri="{A12FA001-AC4F-418D-AE19-62706E023703}">
                      <ahyp:hlinkClr xmlns:ahyp="http://schemas.microsoft.com/office/drawing/2018/hyperlinkcolor" val="tx"/>
                    </a:ext>
                  </a:extLst>
                </a:hlinkClick>
              </a:rPr>
              <a:t>Unified Modeling Language User Guide, The (Addison-Wesley Object Technology Series)</a:t>
            </a:r>
            <a:r>
              <a:rPr lang="en-US" sz="2400" dirty="0">
                <a:effectLst/>
                <a:latin typeface="Aharoni" panose="02010803020104030203" pitchFamily="2" charset="-79"/>
                <a:ea typeface="Times New Roman" panose="02020603050405020304" pitchFamily="18" charset="0"/>
                <a:cs typeface="Aharoni" panose="02010803020104030203" pitchFamily="2" charset="-79"/>
              </a:rPr>
              <a:t> </a:t>
            </a:r>
            <a:r>
              <a:rPr lang="en-US" sz="2400" strike="noStrike" dirty="0">
                <a:effectLst/>
                <a:latin typeface="Aharoni" panose="02010803020104030203" pitchFamily="2" charset="-79"/>
                <a:ea typeface="Times New Roman" panose="02020603050405020304" pitchFamily="18" charset="0"/>
                <a:cs typeface="Aharoni" panose="02010803020104030203" pitchFamily="2" charset="-79"/>
                <a:hlinkClick r:id="rId3">
                  <a:extLst>
                    <a:ext uri="{A12FA001-AC4F-418D-AE19-62706E023703}">
                      <ahyp:hlinkClr xmlns:ahyp="http://schemas.microsoft.com/office/drawing/2018/hyperlinkcolor" val="tx"/>
                    </a:ext>
                  </a:extLst>
                </a:hlinkClick>
              </a:rPr>
              <a:t>Grady </a:t>
            </a:r>
            <a:r>
              <a:rPr lang="en-US" sz="2400" strike="noStrike" dirty="0" err="1">
                <a:effectLst/>
                <a:latin typeface="Aharoni" panose="02010803020104030203" pitchFamily="2" charset="-79"/>
                <a:ea typeface="Times New Roman" panose="02020603050405020304" pitchFamily="18" charset="0"/>
                <a:cs typeface="Aharoni" panose="02010803020104030203" pitchFamily="2" charset="-79"/>
                <a:hlinkClick r:id="rId3">
                  <a:extLst>
                    <a:ext uri="{A12FA001-AC4F-418D-AE19-62706E023703}">
                      <ahyp:hlinkClr xmlns:ahyp="http://schemas.microsoft.com/office/drawing/2018/hyperlinkcolor" val="tx"/>
                    </a:ext>
                  </a:extLst>
                </a:hlinkClick>
              </a:rPr>
              <a:t>Booch</a:t>
            </a:r>
            <a:r>
              <a:rPr lang="en-US" sz="2400" dirty="0">
                <a:effectLst/>
                <a:latin typeface="Aharoni" panose="02010803020104030203" pitchFamily="2" charset="-79"/>
                <a:ea typeface="Times New Roman" panose="02020603050405020304" pitchFamily="18" charset="0"/>
                <a:cs typeface="Aharoni" panose="02010803020104030203" pitchFamily="2" charset="-79"/>
              </a:rPr>
              <a:t> , 2017</a:t>
            </a:r>
          </a:p>
          <a:p>
            <a:pPr algn="just">
              <a:lnSpc>
                <a:spcPct val="150000"/>
              </a:lnSpc>
              <a:buFont typeface="Wingdings" panose="05000000000000000000" pitchFamily="2" charset="2"/>
              <a:buChar char="Ø"/>
              <a:defRPr/>
            </a:pPr>
            <a:r>
              <a:rPr lang="en-US" sz="2400" strike="noStrike" dirty="0">
                <a:effectLst/>
                <a:latin typeface="Aharoni" panose="02010803020104030203" pitchFamily="2" charset="-79"/>
                <a:ea typeface="Times New Roman" panose="02020603050405020304" pitchFamily="18" charset="0"/>
                <a:cs typeface="Aharoni" panose="02010803020104030203" pitchFamily="2" charset="-79"/>
                <a:hlinkClick r:id="rId4">
                  <a:extLst>
                    <a:ext uri="{A12FA001-AC4F-418D-AE19-62706E023703}">
                      <ahyp:hlinkClr xmlns:ahyp="http://schemas.microsoft.com/office/drawing/2018/hyperlinkcolor" val="tx"/>
                    </a:ext>
                  </a:extLst>
                </a:hlinkClick>
              </a:rPr>
              <a:t>Object-Oriented Analysis and Design with Applications (3rd Edition)</a:t>
            </a:r>
            <a:r>
              <a:rPr lang="en-US" sz="240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Arial MT"/>
                <a:cs typeface="Aharoni" panose="02010803020104030203" pitchFamily="2" charset="-79"/>
              </a:rPr>
              <a:t>Grady </a:t>
            </a:r>
            <a:r>
              <a:rPr lang="en-US" sz="2400" dirty="0" err="1">
                <a:effectLst/>
                <a:latin typeface="Aharoni" panose="02010803020104030203" pitchFamily="2" charset="-79"/>
                <a:ea typeface="Arial MT"/>
                <a:cs typeface="Aharoni" panose="02010803020104030203" pitchFamily="2" charset="-79"/>
              </a:rPr>
              <a:t>Booch</a:t>
            </a:r>
            <a:r>
              <a:rPr lang="en-US" sz="2400" dirty="0">
                <a:effectLst/>
                <a:latin typeface="Aharoni" panose="02010803020104030203" pitchFamily="2" charset="-79"/>
                <a:ea typeface="Arial MT"/>
                <a:cs typeface="Aharoni" panose="02010803020104030203" pitchFamily="2" charset="-79"/>
              </a:rPr>
              <a:t>, 2012</a:t>
            </a:r>
          </a:p>
          <a:p>
            <a:pPr algn="just">
              <a:lnSpc>
                <a:spcPct val="150000"/>
              </a:lnSpc>
              <a:buFont typeface="Wingdings" panose="05000000000000000000" pitchFamily="2" charset="2"/>
              <a:buChar char="Ø"/>
              <a:defRPr/>
            </a:pPr>
            <a:r>
              <a:rPr lang="en-US" altLang="en-US" sz="2400" dirty="0">
                <a:latin typeface="Aharoni" panose="02010803020104030203" pitchFamily="2" charset="-79"/>
                <a:cs typeface="Aharoni" panose="02010803020104030203" pitchFamily="2" charset="-79"/>
                <a:hlinkClick r:id="rId5">
                  <a:extLst>
                    <a:ext uri="{A12FA001-AC4F-418D-AE19-62706E023703}">
                      <ahyp:hlinkClr xmlns:ahyp="http://schemas.microsoft.com/office/drawing/2018/hyperlinkcolor" val="tx"/>
                    </a:ext>
                  </a:extLst>
                </a:hlinkClick>
              </a:rPr>
              <a:t>https://www.tutorialspoint.com/uml/uml_statechart_diagram.htm</a:t>
            </a:r>
            <a:endParaRPr lang="en-US" altLang="en-US" sz="2400" dirty="0">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defRPr/>
            </a:pPr>
            <a:r>
              <a:rPr lang="en-US" altLang="en-US" sz="2400" dirty="0">
                <a:latin typeface="Aharoni" panose="02010803020104030203" pitchFamily="2" charset="-79"/>
                <a:cs typeface="Aharoni" panose="02010803020104030203" pitchFamily="2" charset="-79"/>
                <a:hlinkClick r:id="rId6">
                  <a:extLst>
                    <a:ext uri="{A12FA001-AC4F-418D-AE19-62706E023703}">
                      <ahyp:hlinkClr xmlns:ahyp="http://schemas.microsoft.com/office/drawing/2018/hyperlinkcolor" val="tx"/>
                    </a:ext>
                  </a:extLst>
                </a:hlinkClick>
              </a:rPr>
              <a:t>https://www.javatpoint.com/uml-sequence-diagram</a:t>
            </a:r>
            <a:endParaRPr lang="en-US" altLang="en-US" sz="2400" dirty="0">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defRPr/>
            </a:pPr>
            <a:endParaRPr lang="en-US" altLang="en-US" sz="2400" dirty="0">
              <a:latin typeface="Aharoni" panose="02010803020104030203" pitchFamily="2" charset="-79"/>
              <a:cs typeface="Aharoni" panose="02010803020104030203" pitchFamily="2" charset="-79"/>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231</TotalTime>
  <Words>1764</Words>
  <Application>Microsoft Office PowerPoint</Application>
  <PresentationFormat>Widescreen</PresentationFormat>
  <Paragraphs>154</Paragraphs>
  <Slides>33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33</vt:i4>
      </vt:variant>
    </vt:vector>
  </HeadingPairs>
  <TitlesOfParts>
    <vt:vector size="42" baseType="lpstr">
      <vt:lpstr>Aharoni</vt:lpstr>
      <vt:lpstr>Algerian</vt:lpstr>
      <vt:lpstr>Arial</vt:lpstr>
      <vt:lpstr>Calibri</vt:lpstr>
      <vt:lpstr>Calibri Light</vt:lpstr>
      <vt:lpstr>erdana</vt:lpstr>
      <vt:lpstr>Times New Roman</vt:lpstr>
      <vt:lpstr>Wingdings</vt:lpstr>
      <vt:lpstr>Office Theme</vt:lpstr>
      <vt:lpstr>  SYSTEMS DEVELOPMENT PROJECT  Chapter 6 The Analysis Phase  PART 2  Lecturer:  Dr. Joshua Okemwa. Ph.D.  </vt:lpstr>
      <vt:lpstr>THE SCOPE OF THE STUDY </vt:lpstr>
      <vt:lpstr> STATE CHART DIAGRAM  </vt:lpstr>
      <vt:lpstr>Cont. </vt:lpstr>
      <vt:lpstr>Purposes of State chart diagrams</vt:lpstr>
      <vt:lpstr>Important points to consider </vt:lpstr>
      <vt:lpstr>Diagram </vt:lpstr>
      <vt:lpstr>  STATE CHART DIAGRAM NOTATIONS </vt:lpstr>
      <vt:lpstr>PowerPoint Presentation</vt:lpstr>
      <vt:lpstr>PowerPoint Presentation</vt:lpstr>
      <vt:lpstr>PowerPoint Presentation</vt:lpstr>
      <vt:lpstr>PowerPoint Presentation</vt:lpstr>
      <vt:lpstr>Trigger</vt:lpstr>
      <vt:lpstr>Diagram </vt:lpstr>
      <vt:lpstr> Application of state chart diagrams  </vt:lpstr>
      <vt:lpstr>SEQUENCE DIAGRAM</vt:lpstr>
      <vt:lpstr>Cont. </vt:lpstr>
      <vt:lpstr>Purpose of a Sequence Diagram</vt:lpstr>
      <vt:lpstr>Notations of a Sequence Diagram</vt:lpstr>
      <vt:lpstr> Actor </vt:lpstr>
      <vt:lpstr>PowerPoint Presentation</vt:lpstr>
      <vt:lpstr> Messages </vt:lpstr>
      <vt:lpstr>Types of messages </vt:lpstr>
      <vt:lpstr>Cont. </vt:lpstr>
      <vt:lpstr>Cont. </vt:lpstr>
      <vt:lpstr> Sequence Fragments </vt:lpstr>
      <vt:lpstr>Operators and fragment types </vt:lpstr>
      <vt:lpstr>Cont.</vt:lpstr>
      <vt:lpstr>Example</vt:lpstr>
      <vt:lpstr>Diagram </vt:lpstr>
      <vt:lpstr> Benefits of a Sequence Diagram </vt:lpstr>
      <vt:lpstr> The drawback of a Sequence Diagram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okemwa</dc:creator>
  <cp:lastModifiedBy>okemwa</cp:lastModifiedBy>
  <cp:revision>12</cp:revision>
  <dcterms:created xsi:type="dcterms:W3CDTF">2021-10-24T04:44:18Z</dcterms:created>
  <dcterms:modified xsi:type="dcterms:W3CDTF">2021-11-04T19:25:40Z</dcterms:modified>
</cp:coreProperties>
</file>