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94" r:id="rId3"/>
    <p:sldId id="295" r:id="rId4"/>
    <p:sldId id="305" r:id="rId5"/>
    <p:sldId id="306" r:id="rId6"/>
    <p:sldId id="307" r:id="rId7"/>
    <p:sldId id="308" r:id="rId8"/>
    <p:sldId id="302" r:id="rId9"/>
    <p:sldId id="303" r:id="rId10"/>
    <p:sldId id="300" r:id="rId11"/>
    <p:sldId id="301" r:id="rId12"/>
    <p:sldId id="299" r:id="rId13"/>
    <p:sldId id="297" r:id="rId14"/>
    <p:sldId id="298" r:id="rId15"/>
    <p:sldId id="296" r:id="rId16"/>
    <p:sldId id="309" r:id="rId17"/>
    <p:sldId id="310" r:id="rId18"/>
    <p:sldId id="311" r:id="rId19"/>
    <p:sldId id="312" r:id="rId20"/>
    <p:sldId id="313" r:id="rId21"/>
    <p:sldId id="314" r:id="rId22"/>
    <p:sldId id="315" r:id="rId23"/>
    <p:sldId id="316" r:id="rId24"/>
    <p:sldId id="317" r:id="rId25"/>
    <p:sldId id="318" r:id="rId26"/>
    <p:sldId id="320" r:id="rId27"/>
    <p:sldId id="319" r:id="rId28"/>
    <p:sldId id="322" r:id="rId29"/>
    <p:sldId id="321" r:id="rId30"/>
    <p:sldId id="323" r:id="rId31"/>
    <p:sldId id="324" r:id="rId32"/>
    <p:sldId id="30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37" autoAdjust="0"/>
    <p:restoredTop sz="94660"/>
  </p:normalViewPr>
  <p:slideViewPr>
    <p:cSldViewPr snapToGrid="0">
      <p:cViewPr varScale="1">
        <p:scale>
          <a:sx n="67" d="100"/>
          <a:sy n="67" d="100"/>
        </p:scale>
        <p:origin x="56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131A4-9AA1-43D0-9827-684A23894E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38E2BA4-520F-4DDE-92D0-140418952E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6E77A21-B7EC-45EA-8D1F-1A0FB33F55D4}"/>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5" name="Footer Placeholder 4">
            <a:extLst>
              <a:ext uri="{FF2B5EF4-FFF2-40B4-BE49-F238E27FC236}">
                <a16:creationId xmlns:a16="http://schemas.microsoft.com/office/drawing/2014/main" id="{42D1512C-CC65-4225-8DE7-70BD0E147B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E2EE1-E6CE-4166-9AED-172FE144EABD}"/>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631087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B717F-A2AC-4683-8686-166BD22A68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C4B5AE5-9548-4BC6-9F2A-55DC5E913C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6B73AD-3D7E-45D7-9035-4459E2263D6C}"/>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5" name="Footer Placeholder 4">
            <a:extLst>
              <a:ext uri="{FF2B5EF4-FFF2-40B4-BE49-F238E27FC236}">
                <a16:creationId xmlns:a16="http://schemas.microsoft.com/office/drawing/2014/main" id="{13935D07-E8E4-45C1-A7C5-3418B0466D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8E8B-C536-42DB-9591-EFA3852A15CE}"/>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1987661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B2A51-EA4C-45DD-A209-55F582715B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69084FF-3184-4B23-8474-D814D0BF01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9F5A7C-2FFD-406C-B458-6EAF35EB3ADB}"/>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5" name="Footer Placeholder 4">
            <a:extLst>
              <a:ext uri="{FF2B5EF4-FFF2-40B4-BE49-F238E27FC236}">
                <a16:creationId xmlns:a16="http://schemas.microsoft.com/office/drawing/2014/main" id="{DACC28D0-3E84-4435-BF1F-BE279AD1BA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9C98AC-3389-4831-8EA7-7649572DF023}"/>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4062186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EC3C3-8F11-4417-85E8-9908C83D4A4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5F6E308-58DA-471A-9C13-E69009C02B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B6C100-3656-4ECA-90EE-4F8D3094279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E13B2B1-7BD1-4019-8105-7D4533945AE2}"/>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6" name="Footer Placeholder 5">
            <a:extLst>
              <a:ext uri="{FF2B5EF4-FFF2-40B4-BE49-F238E27FC236}">
                <a16:creationId xmlns:a16="http://schemas.microsoft.com/office/drawing/2014/main" id="{0C4401FC-2B69-4487-BE0E-8536BB301B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F7FE97-28FC-4062-8A81-DA72B071F4BC}"/>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3956322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434DD-8ED1-45E9-8580-E19F7E9033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47A5817-8159-4A18-B266-11410233C2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6AC247-E95C-4AA0-B5A0-C4562F028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06292C-4866-4259-81BA-07257624B8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50F8B96-8610-4B30-BFD2-852608EDFB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789E6B-4127-406B-B577-F3D1944D8268}"/>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8" name="Footer Placeholder 7">
            <a:extLst>
              <a:ext uri="{FF2B5EF4-FFF2-40B4-BE49-F238E27FC236}">
                <a16:creationId xmlns:a16="http://schemas.microsoft.com/office/drawing/2014/main" id="{506C2B14-DDF4-41A2-89B1-B87ED6E1CB2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76CE666-C20D-401A-8D82-D12E6E89F5DA}"/>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2913936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5D8F1-E8CA-46BD-84FF-5C058F6699D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796266C-CDA9-4D8C-9810-D5623751925B}"/>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4" name="Footer Placeholder 3">
            <a:extLst>
              <a:ext uri="{FF2B5EF4-FFF2-40B4-BE49-F238E27FC236}">
                <a16:creationId xmlns:a16="http://schemas.microsoft.com/office/drawing/2014/main" id="{24B4D557-B19D-4980-9ED5-71480A77C58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98CDBF4-55B2-4146-9703-365C6624D398}"/>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227452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0B6DF0-10F3-4067-BB37-46AE6DF13C71}"/>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3" name="Footer Placeholder 2">
            <a:extLst>
              <a:ext uri="{FF2B5EF4-FFF2-40B4-BE49-F238E27FC236}">
                <a16:creationId xmlns:a16="http://schemas.microsoft.com/office/drawing/2014/main" id="{32EB16A0-6EF2-44EA-9194-52688DF5C14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B37A31C-C694-421E-BE1A-CB2F3F04EE5C}"/>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2233421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345FA-586E-41AF-8623-627C5B2302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08FF46F-C985-4EF5-8761-155F8A48A0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A73651F-CD6A-4EA2-8632-C58981B4E5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A31B0F-C8F4-4918-901F-9493CC23B68E}"/>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6" name="Footer Placeholder 5">
            <a:extLst>
              <a:ext uri="{FF2B5EF4-FFF2-40B4-BE49-F238E27FC236}">
                <a16:creationId xmlns:a16="http://schemas.microsoft.com/office/drawing/2014/main" id="{12A9EE6A-AFFC-4269-A18D-12DD6A4703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54F078-9517-4719-B2E2-9F4ACE0B9CB2}"/>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2988549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8D0E8-25CF-4C95-B3EF-D2EA390FFB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5E3CD28-F83C-4A46-92C0-E02E3F8A6B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8C5ABD0-53B9-47B6-8E86-5D433C18C6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6A3AA1-D78A-4B32-88E4-2B44C636AFE7}"/>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6" name="Footer Placeholder 5">
            <a:extLst>
              <a:ext uri="{FF2B5EF4-FFF2-40B4-BE49-F238E27FC236}">
                <a16:creationId xmlns:a16="http://schemas.microsoft.com/office/drawing/2014/main" id="{8F6E8B96-9088-4EC5-8B2D-CC6860B6E6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694276-2E14-4A2E-BC80-0DBC97CBBBF5}"/>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1304004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6217A-BB10-48CD-AC46-1838B8175DD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A12136D-84FA-4B14-8695-0DAF3B9D6C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5537ED-6C44-4D01-A7F8-8F5E17066E4F}"/>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5" name="Footer Placeholder 4">
            <a:extLst>
              <a:ext uri="{FF2B5EF4-FFF2-40B4-BE49-F238E27FC236}">
                <a16:creationId xmlns:a16="http://schemas.microsoft.com/office/drawing/2014/main" id="{7CCE7592-20EA-4160-966C-B9E50B0A47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4899AD-4A03-486D-9355-80C0013718DE}"/>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3284529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E23662-093D-4261-AC8A-399F92AC528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B5A900-B3E2-49BD-8F59-9B1D35D936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8A1979-6E4A-44B2-9670-46831FE542FF}"/>
              </a:ext>
            </a:extLst>
          </p:cNvPr>
          <p:cNvSpPr>
            <a:spLocks noGrp="1"/>
          </p:cNvSpPr>
          <p:nvPr>
            <p:ph type="dt" sz="half" idx="10"/>
          </p:nvPr>
        </p:nvSpPr>
        <p:spPr/>
        <p:txBody>
          <a:bodyPr/>
          <a:lstStyle/>
          <a:p>
            <a:fld id="{4201FE4A-F429-4B0B-A046-75B86AB520C5}" type="datetimeFigureOut">
              <a:rPr lang="en-US" smtClean="0"/>
              <a:t>11/4/2021</a:t>
            </a:fld>
            <a:endParaRPr lang="en-US"/>
          </a:p>
        </p:txBody>
      </p:sp>
      <p:sp>
        <p:nvSpPr>
          <p:cNvPr id="5" name="Footer Placeholder 4">
            <a:extLst>
              <a:ext uri="{FF2B5EF4-FFF2-40B4-BE49-F238E27FC236}">
                <a16:creationId xmlns:a16="http://schemas.microsoft.com/office/drawing/2014/main" id="{E0E4CB5F-9E7B-4D19-A364-C00AA6F6AB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DE0B1A-67BB-4151-BB95-5F70EC8B4D9C}"/>
              </a:ext>
            </a:extLst>
          </p:cNvPr>
          <p:cNvSpPr>
            <a:spLocks noGrp="1"/>
          </p:cNvSpPr>
          <p:nvPr>
            <p:ph type="sldNum" sz="quarter" idx="12"/>
          </p:nvPr>
        </p:nvSpPr>
        <p:spPr/>
        <p:txBody>
          <a:bodyPr/>
          <a:lstStyle/>
          <a:p>
            <a:fld id="{83D23011-AC88-4685-838C-32336983D447}" type="slidenum">
              <a:rPr lang="en-US" smtClean="0"/>
              <a:t>‹#›</a:t>
            </a:fld>
            <a:endParaRPr lang="en-US"/>
          </a:p>
        </p:txBody>
      </p:sp>
    </p:spTree>
    <p:extLst>
      <p:ext uri="{BB962C8B-B14F-4D97-AF65-F5344CB8AC3E}">
        <p14:creationId xmlns:p14="http://schemas.microsoft.com/office/powerpoint/2010/main" val="99502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18865C-F201-48D6-AE14-31363DC7B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D19946-54BE-4E6B-AC51-6635E8F6EE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CEAE6B-5EB1-4A3F-9B27-7E2F671899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01FE4A-F429-4B0B-A046-75B86AB520C5}" type="datetimeFigureOut">
              <a:rPr lang="en-US" smtClean="0"/>
              <a:t>11/4/2021</a:t>
            </a:fld>
            <a:endParaRPr lang="en-US"/>
          </a:p>
        </p:txBody>
      </p:sp>
      <p:sp>
        <p:nvSpPr>
          <p:cNvPr id="5" name="Footer Placeholder 4">
            <a:extLst>
              <a:ext uri="{FF2B5EF4-FFF2-40B4-BE49-F238E27FC236}">
                <a16:creationId xmlns:a16="http://schemas.microsoft.com/office/drawing/2014/main" id="{956A7106-9037-4024-8BEA-53E1A41CFB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B0024E6-87F1-40EA-BAAE-0DBD768C87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D23011-AC88-4685-838C-32336983D447}" type="slidenum">
              <a:rPr lang="en-US" smtClean="0"/>
              <a:t>‹#›</a:t>
            </a:fld>
            <a:endParaRPr lang="en-US"/>
          </a:p>
        </p:txBody>
      </p:sp>
    </p:spTree>
    <p:extLst>
      <p:ext uri="{BB962C8B-B14F-4D97-AF65-F5344CB8AC3E}">
        <p14:creationId xmlns:p14="http://schemas.microsoft.com/office/powerpoint/2010/main" val="357589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amazon.com/Grady-Booch/e/B000AP85A2?ref=sr_ntt_srch_lnk_2&amp;qid=1635779744&amp;sr=1-2" TargetMode="External"/><Relationship Id="rId2" Type="http://schemas.openxmlformats.org/officeDocument/2006/relationships/hyperlink" Target="https://www.amazon.com/Unified-Modeling-Language-Addison-Wesley-Technology/dp/013485215X/ref=sr_1_2?dchild=1&amp;qid=1635779744&amp;refinements=p_27%3AGrady+Booch&amp;s=books&amp;sr=1-2&amp;text=Grady+Booch" TargetMode="External"/><Relationship Id="rId1" Type="http://schemas.openxmlformats.org/officeDocument/2006/relationships/slideLayout" Target="../slideLayouts/slideLayout2.xml"/><Relationship Id="rId6" Type="http://schemas.openxmlformats.org/officeDocument/2006/relationships/hyperlink" Target="https://www.infoworld.com/article/2949579/design-for-change-coupling-and-cohesion-in-object-oriented-systems.html" TargetMode="External"/><Relationship Id="rId5" Type="http://schemas.openxmlformats.org/officeDocument/2006/relationships/hyperlink" Target="https://www.javatpoint.com/uml-collaboration-diagram" TargetMode="External"/><Relationship Id="rId4" Type="http://schemas.openxmlformats.org/officeDocument/2006/relationships/hyperlink" Target="https://www.amazon.com/Object-Oriented-Analysis-Design-Applications-3rd-ebook/dp/B00MBQAIXK/ref=sr_1_6?dchild=1&amp;qid=1635779605&amp;refinements=p_27%3AGrady+Booch&amp;s=books&amp;sr=1-6&amp;text=Grady+Boo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4800" b="1" dirty="0">
                <a:solidFill>
                  <a:srgbClr val="000000"/>
                </a:solidFill>
              </a:rPr>
              <a:t>Chapter 6</a:t>
            </a:r>
            <a:br>
              <a:rPr lang="en-US" sz="4800" b="1" dirty="0">
                <a:solidFill>
                  <a:srgbClr val="000000"/>
                </a:solidFill>
              </a:rPr>
            </a:b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Analysis Phase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PART 3</a:t>
            </a: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4800" b="1" dirty="0">
                <a:solidFill>
                  <a:srgbClr val="000000"/>
                </a:solidFill>
              </a:rPr>
            </a:br>
            <a:r>
              <a:rPr lang="en-US" b="1" dirty="0">
                <a:solidFill>
                  <a:srgbClr val="000000"/>
                </a:solidFill>
              </a:rPr>
              <a:t>Lecturer: </a:t>
            </a:r>
            <a:br>
              <a:rPr lang="en-US" b="1" dirty="0">
                <a:solidFill>
                  <a:srgbClr val="000000"/>
                </a:solidFill>
              </a:rPr>
            </a:br>
            <a:r>
              <a:rPr lang="en-US" b="1" dirty="0">
                <a:solidFill>
                  <a:srgbClr val="000000"/>
                </a:solidFill>
              </a:rPr>
              <a:t>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A84D2E47-34A7-4C2E-89CE-FDCBEE3A78FA}"/>
              </a:ext>
            </a:extLst>
          </p:cNvPr>
          <p:cNvSpPr>
            <a:spLocks noGrp="1" noChangeArrowheads="1"/>
          </p:cNvSpPr>
          <p:nvPr>
            <p:ph type="title"/>
          </p:nvPr>
        </p:nvSpPr>
        <p:spPr>
          <a:xfrm>
            <a:off x="2062163" y="491331"/>
            <a:ext cx="8229600" cy="1232694"/>
          </a:xfrm>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altLang="en-US" dirty="0"/>
          </a:p>
        </p:txBody>
      </p:sp>
      <p:sp>
        <p:nvSpPr>
          <p:cNvPr id="4099" name="Content Placeholder 2">
            <a:extLst>
              <a:ext uri="{FF2B5EF4-FFF2-40B4-BE49-F238E27FC236}">
                <a16:creationId xmlns:a16="http://schemas.microsoft.com/office/drawing/2014/main" id="{BDB82ED9-EA75-4DB8-B504-996A4ADED494}"/>
              </a:ext>
            </a:extLst>
          </p:cNvPr>
          <p:cNvSpPr>
            <a:spLocks noGrp="1" noChangeArrowheads="1"/>
          </p:cNvSpPr>
          <p:nvPr>
            <p:ph idx="1"/>
          </p:nvPr>
        </p:nvSpPr>
        <p:spPr>
          <a:xfrm>
            <a:off x="3810000" y="1724025"/>
            <a:ext cx="5648325" cy="3071495"/>
          </a:xfrm>
        </p:spPr>
        <p:txBody>
          <a:bodyPr>
            <a:normAutofit/>
          </a:bodyPr>
          <a:lstStyle/>
          <a:p>
            <a:pPr marL="0" indent="0">
              <a:buNone/>
            </a:pPr>
            <a:endParaRPr lang="en-US" sz="2400" b="1"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r>
              <a:rPr lang="en-US" sz="2400" b="1" dirty="0">
                <a:effectLst/>
                <a:latin typeface="Aharoni" panose="02010803020104030203" pitchFamily="2" charset="-79"/>
                <a:ea typeface="Times New Roman" panose="02020603050405020304" pitchFamily="18" charset="0"/>
                <a:cs typeface="Aharoni" panose="02010803020104030203" pitchFamily="2" charset="-79"/>
              </a:rPr>
              <a:t>ANALYSIS PHASE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r>
              <a:rPr lang="en-US" sz="2400" b="0" i="0" dirty="0">
                <a:effectLst/>
                <a:latin typeface="Aharoni" panose="02010803020104030203" pitchFamily="2" charset="-79"/>
                <a:cs typeface="Aharoni" panose="02010803020104030203" pitchFamily="2" charset="-79"/>
              </a:rPr>
              <a:t>Collaboration Diagram</a:t>
            </a:r>
          </a:p>
          <a:p>
            <a:pPr marL="0" indent="0">
              <a:buNone/>
            </a:pPr>
            <a:endParaRPr lang="en-US" dirty="0">
              <a:latin typeface="Aharoni" panose="02010803020104030203" pitchFamily="2" charset="-79"/>
              <a:cs typeface="Aharoni" panose="02010803020104030203"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20DD1-28A8-4596-869B-29916F96DEEA}"/>
              </a:ext>
            </a:extLst>
          </p:cNvPr>
          <p:cNvSpPr>
            <a:spLocks noGrp="1"/>
          </p:cNvSpPr>
          <p:nvPr>
            <p:ph type="title"/>
          </p:nvPr>
        </p:nvSpPr>
        <p:spPr>
          <a:xfrm>
            <a:off x="104775" y="298450"/>
            <a:ext cx="10515600" cy="606425"/>
          </a:xfrm>
        </p:spPr>
        <p:txBody>
          <a:bodyPr>
            <a:normAutofit fontScale="90000"/>
          </a:bodyPr>
          <a:lstStyle/>
          <a:p>
            <a:br>
              <a:rPr lang="en-US" b="0" i="0" dirty="0">
                <a:solidFill>
                  <a:srgbClr val="FF0000"/>
                </a:solidFill>
                <a:effectLst/>
                <a:latin typeface="erdana"/>
              </a:rPr>
            </a:br>
            <a:r>
              <a:rPr lang="en-US" sz="3100" b="0" i="0" dirty="0">
                <a:solidFill>
                  <a:srgbClr val="FF0000"/>
                </a:solidFill>
                <a:effectLst/>
                <a:latin typeface="Aharoni" panose="02010803020104030203" pitchFamily="2" charset="-79"/>
                <a:cs typeface="Aharoni" panose="02010803020104030203" pitchFamily="2" charset="-79"/>
              </a:rPr>
              <a:t>UML Collaboration Diagram</a:t>
            </a:r>
            <a:br>
              <a:rPr lang="en-US" b="0" i="0" dirty="0">
                <a:solidFill>
                  <a:srgbClr val="FF0000"/>
                </a:solidFill>
                <a:effectLst/>
                <a:latin typeface="erdana"/>
              </a:rPr>
            </a:br>
            <a:endParaRPr lang="en-US" dirty="0">
              <a:solidFill>
                <a:srgbClr val="FF0000"/>
              </a:solidFill>
            </a:endParaRPr>
          </a:p>
        </p:txBody>
      </p:sp>
      <p:sp>
        <p:nvSpPr>
          <p:cNvPr id="3" name="Content Placeholder 2">
            <a:extLst>
              <a:ext uri="{FF2B5EF4-FFF2-40B4-BE49-F238E27FC236}">
                <a16:creationId xmlns:a16="http://schemas.microsoft.com/office/drawing/2014/main" id="{83E2D7D4-6279-4B59-A84E-B05E73B60F91}"/>
              </a:ext>
            </a:extLst>
          </p:cNvPr>
          <p:cNvSpPr>
            <a:spLocks noGrp="1"/>
          </p:cNvSpPr>
          <p:nvPr>
            <p:ph idx="1"/>
          </p:nvPr>
        </p:nvSpPr>
        <p:spPr>
          <a:xfrm>
            <a:off x="838200" y="904874"/>
            <a:ext cx="10515600" cy="5210175"/>
          </a:xfrm>
        </p:spPr>
        <p:txBody>
          <a:bodyPr>
            <a:normAutofit/>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The collaboration diagram is used to show the relationship between the objects in a system.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Both the sequence and the collaboration diagrams represent the same information but differently.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Instead of showing the flow of messages, it depicts the architecture of the object residing in the system as it is based on object-oriented programming. </a:t>
            </a:r>
          </a:p>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Multiple objects present in the system are connected to each other.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544782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3B5D0-DD9F-4C69-B556-74562989EF89}"/>
              </a:ext>
            </a:extLst>
          </p:cNvPr>
          <p:cNvSpPr>
            <a:spLocks noGrp="1"/>
          </p:cNvSpPr>
          <p:nvPr>
            <p:ph type="title"/>
          </p:nvPr>
        </p:nvSpPr>
        <p:spPr>
          <a:xfrm>
            <a:off x="114300" y="461168"/>
            <a:ext cx="10515600" cy="672307"/>
          </a:xfrm>
        </p:spPr>
        <p:txBody>
          <a:bodyPr>
            <a:noAutofit/>
          </a:bodyPr>
          <a:lstStyle/>
          <a:p>
            <a:b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b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Notations of a Collaboration Diagram</a:t>
            </a:r>
            <a:br>
              <a:rPr lang="en-US" sz="2400" b="1" dirty="0">
                <a:solidFill>
                  <a:srgbClr val="2F5496"/>
                </a:solidFill>
                <a:effectLst/>
                <a:latin typeface="Aharoni" panose="02010803020104030203" pitchFamily="2" charset="-79"/>
                <a:ea typeface="Times New Roman" panose="02020603050405020304" pitchFamily="18" charset="0"/>
                <a:cs typeface="Aharoni" panose="02010803020104030203" pitchFamily="2" charset="-79"/>
              </a:rPr>
            </a:br>
            <a:endParaRPr lang="en-US" sz="24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B076A76-704B-48D2-A3E5-754BD8A7CA8C}"/>
              </a:ext>
            </a:extLst>
          </p:cNvPr>
          <p:cNvSpPr>
            <a:spLocks noGrp="1"/>
          </p:cNvSpPr>
          <p:nvPr>
            <p:ph idx="1"/>
          </p:nvPr>
        </p:nvSpPr>
        <p:spPr>
          <a:xfrm>
            <a:off x="1143000" y="1314450"/>
            <a:ext cx="10191750" cy="4967288"/>
          </a:xfrm>
        </p:spPr>
        <p:txBody>
          <a:bodyPr>
            <a:noAutofit/>
          </a:bodyPr>
          <a:lstStyle/>
          <a:p>
            <a:pPr marL="0" marR="0" lvl="0" indent="0" algn="just">
              <a:lnSpc>
                <a:spcPct val="150000"/>
              </a:lnSpc>
              <a:spcBef>
                <a:spcPts val="300"/>
              </a:spcBef>
              <a:spcAft>
                <a:spcPts val="800"/>
              </a:spcAft>
              <a:buNone/>
              <a:tabLst>
                <a:tab pos="457200" algn="l"/>
              </a:tabLst>
            </a:pPr>
            <a:r>
              <a:rPr lang="en-US" sz="2400" dirty="0">
                <a:solidFill>
                  <a:srgbClr val="333333"/>
                </a:solidFill>
                <a:latin typeface="Aharoni" panose="02010803020104030203" pitchFamily="2" charset="-79"/>
                <a:cs typeface="Aharoni" panose="02010803020104030203" pitchFamily="2" charset="-79"/>
              </a:rPr>
              <a:t>T</a:t>
            </a:r>
            <a:r>
              <a:rPr lang="en-US" sz="2400" b="0" i="0" dirty="0">
                <a:solidFill>
                  <a:srgbClr val="333333"/>
                </a:solidFill>
                <a:effectLst/>
                <a:latin typeface="Aharoni" panose="02010803020104030203" pitchFamily="2" charset="-79"/>
                <a:cs typeface="Aharoni" panose="02010803020104030203" pitchFamily="2" charset="-79"/>
              </a:rPr>
              <a:t>he components of a component diagram include the following:</a:t>
            </a:r>
            <a:endParaRPr lang="en-US" sz="2400" b="1"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300"/>
              </a:spcBef>
              <a:spcAft>
                <a:spcPts val="800"/>
              </a:spcAft>
              <a:buFont typeface="+mj-lt"/>
              <a:buAutoNum type="arabicPeriod"/>
              <a:tabLst>
                <a:tab pos="457200" algn="l"/>
              </a:tabLst>
            </a:pPr>
            <a:r>
              <a:rPr lang="en-US" sz="2400" b="1"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Objects:</a:t>
            </a:r>
            <a:r>
              <a:rPr lang="en-US" sz="2400"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 </a:t>
            </a:r>
            <a:r>
              <a:rPr lang="en-US" sz="2400" dirty="0">
                <a:effectLst/>
                <a:latin typeface="Aharoni" panose="02010803020104030203" pitchFamily="2" charset="-79"/>
                <a:ea typeface="Calibri" panose="020F0502020204030204" pitchFamily="34" charset="0"/>
                <a:cs typeface="Aharoni" panose="02010803020104030203" pitchFamily="2" charset="-79"/>
              </a:rPr>
              <a:t>The representation of an object is done by an object symbol with its name and class underlined, separated by a colon.</a:t>
            </a:r>
            <a:b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In the collaboration diagram, objects are utilized in the following ways:</a:t>
            </a:r>
          </a:p>
          <a:p>
            <a:pPr marL="742950" marR="0" lvl="1" indent="-285750" algn="just">
              <a:lnSpc>
                <a:spcPct val="150000"/>
              </a:lnSpc>
              <a:spcBef>
                <a:spcPts val="300"/>
              </a:spcBef>
              <a:spcAft>
                <a:spcPts val="800"/>
              </a:spcAft>
              <a:buSzPts val="1000"/>
              <a:buFont typeface="Courier New" panose="02070309020205020404" pitchFamily="49" charset="0"/>
              <a:buChar char="o"/>
              <a:tabLst>
                <a:tab pos="914400" algn="l"/>
              </a:tabLst>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object is represented by specifying their name and class.</a:t>
            </a:r>
          </a:p>
          <a:p>
            <a:pPr marL="742950" marR="0" lvl="1" indent="-285750" algn="just">
              <a:lnSpc>
                <a:spcPct val="150000"/>
              </a:lnSpc>
              <a:spcBef>
                <a:spcPts val="300"/>
              </a:spcBef>
              <a:spcAft>
                <a:spcPts val="800"/>
              </a:spcAft>
              <a:buSzPts val="1000"/>
              <a:buFont typeface="Courier New" panose="02070309020205020404" pitchFamily="49" charset="0"/>
              <a:buChar char="o"/>
              <a:tabLst>
                <a:tab pos="914400" algn="l"/>
              </a:tabLst>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It is not mandatory for every class to appear.</a:t>
            </a:r>
          </a:p>
          <a:p>
            <a:pPr>
              <a:lnSpc>
                <a:spcPct val="150000"/>
              </a:lnSpc>
            </a:pPr>
            <a:endParaRPr lang="en-US" sz="2400" dirty="0">
              <a:latin typeface="Aharoni" panose="02010803020104030203" pitchFamily="2" charset="-79"/>
              <a:cs typeface="Aharoni" panose="02010803020104030203" pitchFamily="2" charset="-79"/>
            </a:endParaRPr>
          </a:p>
          <a:p>
            <a:pPr>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471067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F68EB-6F2E-47F3-82E7-DA3FD9FF0A12}"/>
              </a:ext>
            </a:extLst>
          </p:cNvPr>
          <p:cNvSpPr>
            <a:spLocks noGrp="1"/>
          </p:cNvSpPr>
          <p:nvPr>
            <p:ph type="title"/>
          </p:nvPr>
        </p:nvSpPr>
        <p:spPr>
          <a:xfrm>
            <a:off x="133350" y="84137"/>
            <a:ext cx="10515600" cy="59690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DE32320E-5281-4E6E-AAA7-49DDDACAB013}"/>
              </a:ext>
            </a:extLst>
          </p:cNvPr>
          <p:cNvSpPr>
            <a:spLocks noGrp="1"/>
          </p:cNvSpPr>
          <p:nvPr>
            <p:ph idx="1"/>
          </p:nvPr>
        </p:nvSpPr>
        <p:spPr>
          <a:xfrm>
            <a:off x="838200" y="923925"/>
            <a:ext cx="10515600" cy="5253038"/>
          </a:xfrm>
        </p:spPr>
        <p:txBody>
          <a:bodyPr>
            <a:noAutofit/>
          </a:bodyPr>
          <a:lstStyle/>
          <a:p>
            <a:pPr marR="0" lvl="1" algn="just">
              <a:lnSpc>
                <a:spcPct val="150000"/>
              </a:lnSpc>
              <a:spcBef>
                <a:spcPts val="300"/>
              </a:spcBef>
              <a:spcAft>
                <a:spcPts val="800"/>
              </a:spcAft>
              <a:buSzPts val="1000"/>
              <a:tabLst>
                <a:tab pos="914400" algn="l"/>
              </a:tabLst>
            </a:pPr>
            <a:r>
              <a:rPr lang="en-US" sz="20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 class may constitute more than one object.</a:t>
            </a:r>
          </a:p>
          <a:p>
            <a:pPr marR="0" lvl="1" algn="just">
              <a:lnSpc>
                <a:spcPct val="150000"/>
              </a:lnSpc>
              <a:spcBef>
                <a:spcPts val="300"/>
              </a:spcBef>
              <a:spcAft>
                <a:spcPts val="800"/>
              </a:spcAft>
              <a:buSzPts val="1000"/>
              <a:tabLst>
                <a:tab pos="914400" algn="l"/>
              </a:tabLst>
            </a:pPr>
            <a:r>
              <a:rPr lang="en-US" sz="20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In the collaboration diagram, firstly, the object is created, and then its class is specified.</a:t>
            </a:r>
          </a:p>
          <a:p>
            <a:pPr marR="0" lvl="1" algn="just">
              <a:lnSpc>
                <a:spcPct val="150000"/>
              </a:lnSpc>
              <a:spcBef>
                <a:spcPts val="300"/>
              </a:spcBef>
              <a:spcAft>
                <a:spcPts val="800"/>
              </a:spcAft>
              <a:buSzPts val="1000"/>
              <a:tabLst>
                <a:tab pos="914400" algn="l"/>
              </a:tabLst>
            </a:pPr>
            <a:r>
              <a:rPr lang="en-US" sz="20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To differentiate one object from another object, it is necessary to name them.</a:t>
            </a:r>
            <a:endParaRPr lang="en-US" sz="2400" b="1" dirty="0">
              <a:effectLst/>
              <a:latin typeface="Aharoni" panose="02010803020104030203" pitchFamily="2" charset="-79"/>
              <a:ea typeface="Calibri" panose="020F0502020204030204" pitchFamily="34" charset="0"/>
              <a:cs typeface="Aharoni" panose="02010803020104030203" pitchFamily="2" charset="-79"/>
            </a:endParaRPr>
          </a:p>
          <a:p>
            <a:pPr marL="0" marR="0" lvl="0" indent="0" algn="just">
              <a:lnSpc>
                <a:spcPct val="150000"/>
              </a:lnSpc>
              <a:spcBef>
                <a:spcPts val="300"/>
              </a:spcBef>
              <a:spcAft>
                <a:spcPts val="800"/>
              </a:spcAft>
              <a:buNone/>
              <a:tabLst>
                <a:tab pos="457200" algn="l"/>
              </a:tabLst>
            </a:pPr>
            <a:r>
              <a:rPr lang="en-US" sz="2400" b="1"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2. Actors</a:t>
            </a:r>
            <a:r>
              <a:rPr lang="en-US" sz="2400" b="1" dirty="0">
                <a:effectLst/>
                <a:latin typeface="Aharoni" panose="02010803020104030203" pitchFamily="2" charset="-79"/>
                <a:ea typeface="Calibri" panose="020F0502020204030204" pitchFamily="34" charset="0"/>
                <a:cs typeface="Aharoni" panose="02010803020104030203" pitchFamily="2" charset="-79"/>
              </a:rPr>
              <a:t>:</a:t>
            </a:r>
            <a:r>
              <a:rPr lang="en-US" sz="2400" dirty="0">
                <a:effectLst/>
                <a:latin typeface="Aharoni" panose="02010803020104030203" pitchFamily="2" charset="-79"/>
                <a:ea typeface="Calibri" panose="020F0502020204030204" pitchFamily="34" charset="0"/>
                <a:cs typeface="Aharoni" panose="02010803020104030203" pitchFamily="2" charset="-79"/>
              </a:rPr>
              <a:t> In the collaboration diagram, the actor plays the main role as it invokes the interaction. </a:t>
            </a:r>
          </a:p>
          <a:p>
            <a:pPr marL="0" marR="0" lvl="0" indent="0" algn="just">
              <a:lnSpc>
                <a:spcPct val="150000"/>
              </a:lnSpc>
              <a:spcBef>
                <a:spcPts val="300"/>
              </a:spcBef>
              <a:spcAft>
                <a:spcPts val="800"/>
              </a:spcAft>
              <a:buNone/>
              <a:tabLst>
                <a:tab pos="457200" algn="l"/>
              </a:tabLst>
            </a:pPr>
            <a:r>
              <a:rPr lang="en-US" sz="2400" dirty="0">
                <a:effectLst/>
                <a:latin typeface="Aharoni" panose="02010803020104030203" pitchFamily="2" charset="-79"/>
                <a:ea typeface="Calibri" panose="020F0502020204030204" pitchFamily="34" charset="0"/>
                <a:cs typeface="Aharoni" panose="02010803020104030203" pitchFamily="2" charset="-79"/>
              </a:rPr>
              <a:t>Each actor has its respective role and name. In this, one actor initiates the use case.</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532669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70B24-B4EB-4792-B262-487891525CDB}"/>
              </a:ext>
            </a:extLst>
          </p:cNvPr>
          <p:cNvSpPr>
            <a:spLocks noGrp="1"/>
          </p:cNvSpPr>
          <p:nvPr>
            <p:ph type="title"/>
          </p:nvPr>
        </p:nvSpPr>
        <p:spPr>
          <a:xfrm>
            <a:off x="723900" y="203201"/>
            <a:ext cx="10515600" cy="692150"/>
          </a:xfrm>
        </p:spPr>
        <p:txBody>
          <a:bodyPr>
            <a:normAutofit/>
          </a:bodyPr>
          <a:lstStyle/>
          <a:p>
            <a:r>
              <a:rPr lang="en-US" sz="2400"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D45F4E0A-28FF-4AC0-8119-8E73B56C1506}"/>
              </a:ext>
            </a:extLst>
          </p:cNvPr>
          <p:cNvSpPr>
            <a:spLocks noGrp="1"/>
          </p:cNvSpPr>
          <p:nvPr>
            <p:ph idx="1"/>
          </p:nvPr>
        </p:nvSpPr>
        <p:spPr>
          <a:xfrm>
            <a:off x="514350" y="895350"/>
            <a:ext cx="10363200" cy="6210299"/>
          </a:xfrm>
        </p:spPr>
        <p:txBody>
          <a:bodyPr>
            <a:noAutofit/>
          </a:bodyPr>
          <a:lstStyle/>
          <a:p>
            <a:pPr marL="0" marR="0" lvl="0" indent="0" algn="just">
              <a:lnSpc>
                <a:spcPct val="150000"/>
              </a:lnSpc>
              <a:spcBef>
                <a:spcPts val="300"/>
              </a:spcBef>
              <a:spcAft>
                <a:spcPts val="800"/>
              </a:spcAft>
              <a:buNone/>
              <a:tabLst>
                <a:tab pos="457200" algn="l"/>
              </a:tabLst>
            </a:pPr>
            <a:r>
              <a:rPr lang="en-US" sz="2400" b="1"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3. Links:</a:t>
            </a:r>
            <a:r>
              <a:rPr lang="en-US" sz="2400"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 </a:t>
            </a:r>
            <a:r>
              <a:rPr lang="en-US" sz="2400" dirty="0">
                <a:effectLst/>
                <a:latin typeface="Aharoni" panose="02010803020104030203" pitchFamily="2" charset="-79"/>
                <a:ea typeface="Calibri" panose="020F0502020204030204" pitchFamily="34" charset="0"/>
                <a:cs typeface="Aharoni" panose="02010803020104030203" pitchFamily="2" charset="-79"/>
              </a:rPr>
              <a:t>The link is an instance of association, which associates the objects and actors. It portrays a relationship between the objects through which the messages are sent. The link helps an object to connect with or navigate to another object, </a:t>
            </a:r>
          </a:p>
          <a:p>
            <a:pPr marL="0" marR="0" lvl="0" indent="0" algn="just">
              <a:lnSpc>
                <a:spcPct val="150000"/>
              </a:lnSpc>
              <a:spcBef>
                <a:spcPts val="300"/>
              </a:spcBef>
              <a:spcAft>
                <a:spcPts val="800"/>
              </a:spcAft>
              <a:buNone/>
              <a:tabLst>
                <a:tab pos="457200" algn="l"/>
              </a:tabLst>
            </a:pPr>
            <a:r>
              <a:rPr lang="en-US" sz="2400" b="1" dirty="0">
                <a:solidFill>
                  <a:srgbClr val="7030A0"/>
                </a:solidFill>
                <a:latin typeface="Aharoni" panose="02010803020104030203" pitchFamily="2" charset="-79"/>
                <a:ea typeface="Calibri" panose="020F0502020204030204" pitchFamily="34" charset="0"/>
                <a:cs typeface="Aharoni" panose="02010803020104030203" pitchFamily="2" charset="-79"/>
              </a:rPr>
              <a:t>4. </a:t>
            </a:r>
            <a:r>
              <a:rPr lang="en-US" sz="2400" b="1"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Messages:</a:t>
            </a:r>
            <a:r>
              <a:rPr lang="en-US" sz="2400"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 </a:t>
            </a:r>
            <a:r>
              <a:rPr lang="en-US" sz="2400" dirty="0">
                <a:effectLst/>
                <a:latin typeface="Aharoni" panose="02010803020104030203" pitchFamily="2" charset="-79"/>
                <a:ea typeface="Calibri" panose="020F0502020204030204" pitchFamily="34" charset="0"/>
                <a:cs typeface="Aharoni" panose="02010803020104030203" pitchFamily="2" charset="-79"/>
              </a:rPr>
              <a:t>It is a communication between objects which carries information and includes a sequence number, so that the activity may take place. It is represented by a labeled arrow, which is placed near a link. The receiver must understand the message.</a:t>
            </a:r>
          </a:p>
          <a:p>
            <a:pPr algn="just"/>
            <a:endParaRPr lang="en-US" sz="2400" dirty="0"/>
          </a:p>
        </p:txBody>
      </p:sp>
    </p:spTree>
    <p:extLst>
      <p:ext uri="{BB962C8B-B14F-4D97-AF65-F5344CB8AC3E}">
        <p14:creationId xmlns:p14="http://schemas.microsoft.com/office/powerpoint/2010/main" val="1836612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254BC-C064-46F8-87B2-FE34792E61B3}"/>
              </a:ext>
            </a:extLst>
          </p:cNvPr>
          <p:cNvSpPr>
            <a:spLocks noGrp="1"/>
          </p:cNvSpPr>
          <p:nvPr>
            <p:ph type="title"/>
          </p:nvPr>
        </p:nvSpPr>
        <p:spPr>
          <a:xfrm>
            <a:off x="85725" y="546100"/>
            <a:ext cx="10515600" cy="80645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Components of a collaboration diagram </a:t>
            </a:r>
          </a:p>
        </p:txBody>
      </p:sp>
      <p:sp>
        <p:nvSpPr>
          <p:cNvPr id="3" name="Content Placeholder 2">
            <a:extLst>
              <a:ext uri="{FF2B5EF4-FFF2-40B4-BE49-F238E27FC236}">
                <a16:creationId xmlns:a16="http://schemas.microsoft.com/office/drawing/2014/main" id="{7B917334-FC4F-4701-B361-633D735E8235}"/>
              </a:ext>
            </a:extLst>
          </p:cNvPr>
          <p:cNvSpPr>
            <a:spLocks noGrp="1"/>
          </p:cNvSpPr>
          <p:nvPr>
            <p:ph idx="1"/>
          </p:nvPr>
        </p:nvSpPr>
        <p:spPr>
          <a:xfrm>
            <a:off x="838200" y="1520825"/>
            <a:ext cx="10515600" cy="4351338"/>
          </a:xfrm>
        </p:spPr>
        <p:txBody>
          <a:bodyPr/>
          <a:lstStyle/>
          <a:p>
            <a:pPr>
              <a:lnSpc>
                <a:spcPct val="150000"/>
              </a:lnSpc>
            </a:pPr>
            <a:r>
              <a:rPr lang="en-US" sz="2400" dirty="0">
                <a:latin typeface="Aharoni" panose="02010803020104030203" pitchFamily="2" charset="-79"/>
                <a:cs typeface="Aharoni" panose="02010803020104030203" pitchFamily="2" charset="-79"/>
              </a:rPr>
              <a:t>The diagram below shows the components contained in a collaboration diagram.</a:t>
            </a:r>
          </a:p>
          <a:p>
            <a:endParaRPr lang="en-US" dirty="0"/>
          </a:p>
          <a:p>
            <a:endParaRPr lang="en-US" dirty="0"/>
          </a:p>
        </p:txBody>
      </p:sp>
      <p:pic>
        <p:nvPicPr>
          <p:cNvPr id="5" name="Picture 4">
            <a:extLst>
              <a:ext uri="{FF2B5EF4-FFF2-40B4-BE49-F238E27FC236}">
                <a16:creationId xmlns:a16="http://schemas.microsoft.com/office/drawing/2014/main" id="{FA821824-3699-408E-90FB-1C47303CE2ED}"/>
              </a:ext>
            </a:extLst>
          </p:cNvPr>
          <p:cNvPicPr>
            <a:picLocks noChangeAspect="1"/>
          </p:cNvPicPr>
          <p:nvPr/>
        </p:nvPicPr>
        <p:blipFill>
          <a:blip r:embed="rId2"/>
          <a:stretch>
            <a:fillRect/>
          </a:stretch>
        </p:blipFill>
        <p:spPr>
          <a:xfrm>
            <a:off x="3529012" y="2740025"/>
            <a:ext cx="5857875" cy="3571875"/>
          </a:xfrm>
          <a:prstGeom prst="rect">
            <a:avLst/>
          </a:prstGeom>
        </p:spPr>
      </p:pic>
    </p:spTree>
    <p:extLst>
      <p:ext uri="{BB962C8B-B14F-4D97-AF65-F5344CB8AC3E}">
        <p14:creationId xmlns:p14="http://schemas.microsoft.com/office/powerpoint/2010/main" val="3388182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F4D4D-ED5C-4742-9FC2-B609667F1BBC}"/>
              </a:ext>
            </a:extLst>
          </p:cNvPr>
          <p:cNvSpPr>
            <a:spLocks noGrp="1"/>
          </p:cNvSpPr>
          <p:nvPr>
            <p:ph type="title"/>
          </p:nvPr>
        </p:nvSpPr>
        <p:spPr>
          <a:xfrm>
            <a:off x="838200" y="365126"/>
            <a:ext cx="10515600" cy="787400"/>
          </a:xfrm>
        </p:spPr>
        <p:txBody>
          <a:bodyPr>
            <a:normAutofit/>
          </a:bodyPr>
          <a:lstStyle/>
          <a:p>
            <a:r>
              <a:rPr lang="en-US" sz="2800" b="0" i="0" dirty="0">
                <a:solidFill>
                  <a:srgbClr val="FF0000"/>
                </a:solidFill>
                <a:effectLst/>
                <a:latin typeface="Aharoni" panose="02010803020104030203" pitchFamily="2" charset="-79"/>
                <a:cs typeface="Aharoni" panose="02010803020104030203" pitchFamily="2" charset="-79"/>
              </a:rPr>
              <a:t>When to use a Collaboration Diagram?</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6AE487AA-7D96-48AF-A855-0E43EE92B8AD}"/>
              </a:ext>
            </a:extLst>
          </p:cNvPr>
          <p:cNvSpPr>
            <a:spLocks noGrp="1"/>
          </p:cNvSpPr>
          <p:nvPr>
            <p:ph idx="1"/>
          </p:nvPr>
        </p:nvSpPr>
        <p:spPr>
          <a:xfrm>
            <a:off x="838200" y="1501775"/>
            <a:ext cx="10515600" cy="4351338"/>
          </a:xfrm>
        </p:spPr>
        <p:txBody>
          <a:bodyPr>
            <a:normAutofit/>
          </a:bodyPr>
          <a:lstStyle/>
          <a:p>
            <a:pPr algn="just">
              <a:lnSpc>
                <a:spcPct val="150000"/>
              </a:lnSpc>
            </a:pPr>
            <a:r>
              <a:rPr lang="en-US" sz="2400" b="0" i="0" dirty="0">
                <a:solidFill>
                  <a:srgbClr val="333333"/>
                </a:solidFill>
                <a:effectLst/>
                <a:latin typeface="Aharoni" panose="02010803020104030203" pitchFamily="2" charset="-79"/>
                <a:cs typeface="Aharoni" panose="02010803020104030203" pitchFamily="2" charset="-79"/>
              </a:rPr>
              <a:t>The collaborations are used when it is essential to depict the relationship between the object. Both the sequence and collaboration diagrams represent the same information.</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To model collaboration among the objects or roles that carry the functionalities of use cases and operations.</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To model the mechanism inside the architectural design of the system.</a:t>
            </a:r>
          </a:p>
          <a:p>
            <a:endParaRPr lang="en-US" dirty="0"/>
          </a:p>
        </p:txBody>
      </p:sp>
    </p:spTree>
    <p:extLst>
      <p:ext uri="{BB962C8B-B14F-4D97-AF65-F5344CB8AC3E}">
        <p14:creationId xmlns:p14="http://schemas.microsoft.com/office/powerpoint/2010/main" val="363409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C0671-FB10-499F-BCFA-BE9A860559E0}"/>
              </a:ext>
            </a:extLst>
          </p:cNvPr>
          <p:cNvSpPr>
            <a:spLocks noGrp="1"/>
          </p:cNvSpPr>
          <p:nvPr>
            <p:ph type="title"/>
          </p:nvPr>
        </p:nvSpPr>
        <p:spPr>
          <a:xfrm>
            <a:off x="76200" y="430212"/>
            <a:ext cx="10515600" cy="501650"/>
          </a:xfrm>
        </p:spPr>
        <p:txBody>
          <a:bodyPr>
            <a:normAutofit fontScale="90000"/>
          </a:bodyPr>
          <a:lstStyle/>
          <a:p>
            <a:r>
              <a:rPr lang="en-US" dirty="0">
                <a:solidFill>
                  <a:srgbClr val="FF0000"/>
                </a:solidFill>
              </a:rPr>
              <a:t>Cont.</a:t>
            </a:r>
          </a:p>
        </p:txBody>
      </p:sp>
      <p:sp>
        <p:nvSpPr>
          <p:cNvPr id="3" name="Content Placeholder 2">
            <a:extLst>
              <a:ext uri="{FF2B5EF4-FFF2-40B4-BE49-F238E27FC236}">
                <a16:creationId xmlns:a16="http://schemas.microsoft.com/office/drawing/2014/main" id="{1FE8BF6F-0114-4F3E-B62F-20BE7E030647}"/>
              </a:ext>
            </a:extLst>
          </p:cNvPr>
          <p:cNvSpPr>
            <a:spLocks noGrp="1"/>
          </p:cNvSpPr>
          <p:nvPr>
            <p:ph idx="1"/>
          </p:nvPr>
        </p:nvSpPr>
        <p:spPr>
          <a:xfrm>
            <a:off x="1057274" y="1047750"/>
            <a:ext cx="10296525" cy="5380038"/>
          </a:xfrm>
        </p:spPr>
        <p:txBody>
          <a:bodyPr>
            <a:normAutofit fontScale="92500"/>
          </a:bodyPr>
          <a:lstStyle/>
          <a:p>
            <a:pPr marL="0" indent="0" algn="just">
              <a:lnSpc>
                <a:spcPct val="150000"/>
              </a:lnSpc>
              <a:buNone/>
            </a:pPr>
            <a:r>
              <a:rPr lang="en-US" sz="2600" dirty="0">
                <a:solidFill>
                  <a:srgbClr val="000000"/>
                </a:solidFill>
                <a:latin typeface="Aharoni" panose="02010803020104030203" pitchFamily="2" charset="-79"/>
                <a:cs typeface="Aharoni" panose="02010803020104030203" pitchFamily="2" charset="-79"/>
              </a:rPr>
              <a:t>3</a:t>
            </a:r>
            <a:r>
              <a:rPr lang="en-US" sz="2400" dirty="0">
                <a:solidFill>
                  <a:srgbClr val="000000"/>
                </a:solidFill>
                <a:latin typeface="Aharoni" panose="02010803020104030203" pitchFamily="2" charset="-79"/>
                <a:cs typeface="Aharoni" panose="02010803020104030203" pitchFamily="2" charset="-79"/>
              </a:rPr>
              <a:t>.</a:t>
            </a:r>
            <a:r>
              <a:rPr lang="en-US" sz="2400" b="0" i="0" dirty="0">
                <a:solidFill>
                  <a:srgbClr val="000000"/>
                </a:solidFill>
                <a:effectLst/>
                <a:latin typeface="Aharoni" panose="02010803020104030203" pitchFamily="2" charset="-79"/>
                <a:cs typeface="Aharoni" panose="02010803020104030203" pitchFamily="2" charset="-79"/>
              </a:rPr>
              <a:t>To capture the interactions that represent the flow of messages between the objects and the roles inside the collaboration.</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4.To model different scenarios within the use case or operation, involving a collaboration of several objects and interactions.</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5.To support the identification of objects participating in the use case.</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6.In the collaboration diagram, each message constitutes a sequence number, such that the top-level message is marked as one and so on. The messages sent during the same call are denoted with the same decimal prefix, but with different suffixes of 1, 2, etc. as per their occurrence.</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003128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02003-C176-4CDE-86D7-CCF680E449B9}"/>
              </a:ext>
            </a:extLst>
          </p:cNvPr>
          <p:cNvSpPr>
            <a:spLocks noGrp="1"/>
          </p:cNvSpPr>
          <p:nvPr>
            <p:ph type="title"/>
          </p:nvPr>
        </p:nvSpPr>
        <p:spPr>
          <a:xfrm>
            <a:off x="257175" y="889000"/>
            <a:ext cx="10515600" cy="663575"/>
          </a:xfrm>
        </p:spPr>
        <p:txBody>
          <a:bodyPr>
            <a:noAutofit/>
          </a:bodyPr>
          <a:lstStyle/>
          <a:p>
            <a:br>
              <a:rPr lang="en-US" sz="2400" b="0" i="0" dirty="0">
                <a:solidFill>
                  <a:srgbClr val="FF0000"/>
                </a:solidFill>
                <a:effectLst/>
                <a:latin typeface="Aharoni" panose="02010803020104030203" pitchFamily="2" charset="-79"/>
                <a:cs typeface="Aharoni" panose="02010803020104030203" pitchFamily="2" charset="-79"/>
              </a:rPr>
            </a:br>
            <a:r>
              <a:rPr lang="en-US" sz="2400" b="0" i="0" dirty="0">
                <a:solidFill>
                  <a:srgbClr val="FF0000"/>
                </a:solidFill>
                <a:effectLst/>
                <a:latin typeface="Aharoni" panose="02010803020104030203" pitchFamily="2" charset="-79"/>
                <a:cs typeface="Aharoni" panose="02010803020104030203" pitchFamily="2" charset="-79"/>
              </a:rPr>
              <a:t>Steps for creating a Collaboration Diagram</a:t>
            </a:r>
            <a:br>
              <a:rPr lang="en-US" sz="2400" b="0" i="0" dirty="0">
                <a:solidFill>
                  <a:srgbClr val="FF0000"/>
                </a:solidFill>
                <a:effectLst/>
                <a:latin typeface="Aharoni" panose="02010803020104030203" pitchFamily="2" charset="-79"/>
                <a:cs typeface="Aharoni" panose="02010803020104030203" pitchFamily="2" charset="-79"/>
              </a:rPr>
            </a:b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4426746-4D7B-4CB9-807F-0354C6B5FDD0}"/>
              </a:ext>
            </a:extLst>
          </p:cNvPr>
          <p:cNvSpPr>
            <a:spLocks noGrp="1"/>
          </p:cNvSpPr>
          <p:nvPr>
            <p:ph idx="1"/>
          </p:nvPr>
        </p:nvSpPr>
        <p:spPr>
          <a:xfrm>
            <a:off x="1028700" y="1790699"/>
            <a:ext cx="10277474" cy="4400551"/>
          </a:xfrm>
        </p:spPr>
        <p:txBody>
          <a:bodyPr>
            <a:noAutofit/>
          </a:bodyPr>
          <a:lstStyle/>
          <a:p>
            <a:pPr marL="0" indent="0" algn="just">
              <a:lnSpc>
                <a:spcPct val="150000"/>
              </a:lnSpc>
              <a:buNone/>
            </a:pPr>
            <a:r>
              <a:rPr lang="en-US" sz="2400" dirty="0">
                <a:solidFill>
                  <a:srgbClr val="000000"/>
                </a:solidFill>
                <a:latin typeface="Aharoni" panose="02010803020104030203" pitchFamily="2" charset="-79"/>
                <a:cs typeface="Aharoni" panose="02010803020104030203" pitchFamily="2" charset="-79"/>
              </a:rPr>
              <a:t>1. </a:t>
            </a:r>
            <a:r>
              <a:rPr lang="en-US" sz="2400" b="0" i="0" dirty="0">
                <a:solidFill>
                  <a:srgbClr val="000000"/>
                </a:solidFill>
                <a:effectLst/>
                <a:latin typeface="Aharoni" panose="02010803020104030203" pitchFamily="2" charset="-79"/>
                <a:cs typeface="Aharoni" panose="02010803020104030203" pitchFamily="2" charset="-79"/>
              </a:rPr>
              <a:t>Determine the behavior for which the realization and implementation are specified.</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2. Discover the structural elements that are class roles, objects, and subsystems for performing the functionality of collaboration. Choose the context of an interaction: system, subsystem, use case, and operation</a:t>
            </a:r>
            <a:r>
              <a:rPr lang="en-US" b="0" i="0" dirty="0">
                <a:solidFill>
                  <a:srgbClr val="000000"/>
                </a:solidFill>
                <a:effectLst/>
                <a:latin typeface="Aharoni" panose="02010803020104030203" pitchFamily="2" charset="-79"/>
                <a:cs typeface="Aharoni" panose="02010803020104030203" pitchFamily="2" charset="-79"/>
              </a:rPr>
              <a:t>.</a:t>
            </a:r>
          </a:p>
        </p:txBody>
      </p:sp>
    </p:spTree>
    <p:extLst>
      <p:ext uri="{BB962C8B-B14F-4D97-AF65-F5344CB8AC3E}">
        <p14:creationId xmlns:p14="http://schemas.microsoft.com/office/powerpoint/2010/main" val="703506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6D047-2682-4F67-BFBA-A4D313077969}"/>
              </a:ext>
            </a:extLst>
          </p:cNvPr>
          <p:cNvSpPr>
            <a:spLocks noGrp="1"/>
          </p:cNvSpPr>
          <p:nvPr>
            <p:ph type="title"/>
          </p:nvPr>
        </p:nvSpPr>
        <p:spPr>
          <a:xfrm>
            <a:off x="647700" y="601662"/>
            <a:ext cx="10515600" cy="82550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7D74DACF-13B2-458E-9293-A3C0755275EE}"/>
              </a:ext>
            </a:extLst>
          </p:cNvPr>
          <p:cNvSpPr>
            <a:spLocks noGrp="1"/>
          </p:cNvSpPr>
          <p:nvPr>
            <p:ph idx="1"/>
          </p:nvPr>
        </p:nvSpPr>
        <p:spPr>
          <a:xfrm>
            <a:off x="981075" y="1492250"/>
            <a:ext cx="10515600" cy="4351338"/>
          </a:xfrm>
        </p:spPr>
        <p:txBody>
          <a:bodyPr/>
          <a:lstStyle/>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3. Think through alternative situations that may be involved.</a:t>
            </a:r>
          </a:p>
          <a:p>
            <a:pPr lvl="1" algn="just">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Implementation of a collaboration diagram at an instance level, if needed.</a:t>
            </a:r>
          </a:p>
          <a:p>
            <a:pPr lvl="1" algn="just">
              <a:lnSpc>
                <a:spcPct val="150000"/>
              </a:lnSpc>
              <a:buFont typeface="Wingdings" panose="05000000000000000000" pitchFamily="2" charset="2"/>
              <a:buChar char="Ø"/>
            </a:pPr>
            <a:r>
              <a:rPr lang="en-US" b="0" i="0" dirty="0">
                <a:solidFill>
                  <a:srgbClr val="000000"/>
                </a:solidFill>
                <a:effectLst/>
                <a:latin typeface="Aharoni" panose="02010803020104030203" pitchFamily="2" charset="-79"/>
                <a:cs typeface="Aharoni" panose="02010803020104030203" pitchFamily="2" charset="-79"/>
              </a:rPr>
              <a:t>A specification level diagram may be made in the instance level sequence diagram for summarizing alternative situations.</a:t>
            </a:r>
          </a:p>
          <a:p>
            <a:endParaRPr lang="en-US" dirty="0"/>
          </a:p>
        </p:txBody>
      </p:sp>
    </p:spTree>
    <p:extLst>
      <p:ext uri="{BB962C8B-B14F-4D97-AF65-F5344CB8AC3E}">
        <p14:creationId xmlns:p14="http://schemas.microsoft.com/office/powerpoint/2010/main" val="3241313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B75AF-A079-4450-95B6-482EBF41F651}"/>
              </a:ext>
            </a:extLst>
          </p:cNvPr>
          <p:cNvSpPr>
            <a:spLocks noGrp="1"/>
          </p:cNvSpPr>
          <p:nvPr>
            <p:ph type="title"/>
          </p:nvPr>
        </p:nvSpPr>
        <p:spPr>
          <a:xfrm>
            <a:off x="152400" y="193676"/>
            <a:ext cx="10515600" cy="625474"/>
          </a:xfrm>
        </p:spPr>
        <p:txBody>
          <a:bodyPr>
            <a:noAutofit/>
          </a:bodyPr>
          <a:lstStyle/>
          <a:p>
            <a:br>
              <a:rPr lang="en-US" sz="2800" b="0" i="0" dirty="0">
                <a:solidFill>
                  <a:srgbClr val="FF0000"/>
                </a:solidFill>
                <a:effectLst/>
                <a:latin typeface="Aharoni" panose="02010803020104030203" pitchFamily="2" charset="-79"/>
                <a:cs typeface="Aharoni" panose="02010803020104030203" pitchFamily="2" charset="-79"/>
              </a:rPr>
            </a:br>
            <a:r>
              <a:rPr lang="en-US" sz="2800" b="0" i="0" dirty="0">
                <a:solidFill>
                  <a:srgbClr val="FF0000"/>
                </a:solidFill>
                <a:effectLst/>
                <a:latin typeface="Aharoni" panose="02010803020104030203" pitchFamily="2" charset="-79"/>
                <a:cs typeface="Aharoni" panose="02010803020104030203" pitchFamily="2" charset="-79"/>
              </a:rPr>
              <a:t>Example of a Collaboration Diagram</a:t>
            </a:r>
            <a:br>
              <a:rPr lang="en-US" sz="2800" b="0" i="0" dirty="0">
                <a:solidFill>
                  <a:srgbClr val="FF0000"/>
                </a:solidFill>
                <a:effectLst/>
                <a:latin typeface="Aharoni" panose="02010803020104030203" pitchFamily="2" charset="-79"/>
                <a:cs typeface="Aharoni" panose="02010803020104030203" pitchFamily="2" charset="-79"/>
              </a:rPr>
            </a:b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9936D669-2EDD-48B7-BEEF-A84FAACDA0E5}"/>
              </a:ext>
            </a:extLst>
          </p:cNvPr>
          <p:cNvSpPr>
            <a:spLocks noGrp="1"/>
          </p:cNvSpPr>
          <p:nvPr>
            <p:ph idx="1"/>
          </p:nvPr>
        </p:nvSpPr>
        <p:spPr>
          <a:xfrm>
            <a:off x="1047750" y="1320800"/>
            <a:ext cx="10515600" cy="4889500"/>
          </a:xfrm>
        </p:spPr>
        <p:txBody>
          <a:bodyPr/>
          <a:lstStyle/>
          <a:p>
            <a:r>
              <a:rPr lang="en-US" dirty="0"/>
              <a:t>The figure below shows an example of a collaboration diagram </a:t>
            </a:r>
          </a:p>
          <a:p>
            <a:endParaRPr lang="en-US" dirty="0"/>
          </a:p>
          <a:p>
            <a:endParaRPr lang="en-US" dirty="0"/>
          </a:p>
        </p:txBody>
      </p:sp>
      <p:pic>
        <p:nvPicPr>
          <p:cNvPr id="5" name="Picture 4">
            <a:extLst>
              <a:ext uri="{FF2B5EF4-FFF2-40B4-BE49-F238E27FC236}">
                <a16:creationId xmlns:a16="http://schemas.microsoft.com/office/drawing/2014/main" id="{10CFBC78-5740-4390-8D97-30B9C105CBB4}"/>
              </a:ext>
            </a:extLst>
          </p:cNvPr>
          <p:cNvPicPr>
            <a:picLocks noChangeAspect="1"/>
          </p:cNvPicPr>
          <p:nvPr/>
        </p:nvPicPr>
        <p:blipFill>
          <a:blip r:embed="rId2"/>
          <a:stretch>
            <a:fillRect/>
          </a:stretch>
        </p:blipFill>
        <p:spPr>
          <a:xfrm>
            <a:off x="3438525" y="1901824"/>
            <a:ext cx="5962650" cy="4029075"/>
          </a:xfrm>
          <a:prstGeom prst="rect">
            <a:avLst/>
          </a:prstGeom>
        </p:spPr>
      </p:pic>
    </p:spTree>
    <p:extLst>
      <p:ext uri="{BB962C8B-B14F-4D97-AF65-F5344CB8AC3E}">
        <p14:creationId xmlns:p14="http://schemas.microsoft.com/office/powerpoint/2010/main" val="1916582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48C20-BE65-439A-B253-A75AF38EB102}"/>
              </a:ext>
            </a:extLst>
          </p:cNvPr>
          <p:cNvSpPr>
            <a:spLocks noGrp="1"/>
          </p:cNvSpPr>
          <p:nvPr>
            <p:ph type="title"/>
          </p:nvPr>
        </p:nvSpPr>
        <p:spPr>
          <a:xfrm>
            <a:off x="85725" y="184151"/>
            <a:ext cx="10515600" cy="615950"/>
          </a:xfrm>
        </p:spPr>
        <p:txBody>
          <a:bodyPr>
            <a:normAutofit/>
          </a:bodyPr>
          <a:lstStyle/>
          <a:p>
            <a:r>
              <a:rPr lang="en-US" sz="2800" b="0" i="0" dirty="0">
                <a:solidFill>
                  <a:srgbClr val="FF0000"/>
                </a:solidFill>
                <a:effectLst/>
                <a:latin typeface="Aharoni" panose="02010803020104030203" pitchFamily="2" charset="-79"/>
                <a:cs typeface="Aharoni" panose="02010803020104030203" pitchFamily="2" charset="-79"/>
              </a:rPr>
              <a:t>Benefits of a Collaboration Diagram</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D90E7D1-9E46-4244-BDAD-182A4BA054A7}"/>
              </a:ext>
            </a:extLst>
          </p:cNvPr>
          <p:cNvSpPr>
            <a:spLocks noGrp="1"/>
          </p:cNvSpPr>
          <p:nvPr>
            <p:ph idx="1"/>
          </p:nvPr>
        </p:nvSpPr>
        <p:spPr>
          <a:xfrm>
            <a:off x="838200" y="1047750"/>
            <a:ext cx="10515600" cy="5626099"/>
          </a:xfrm>
        </p:spPr>
        <p:txBody>
          <a:bodyPr>
            <a:noAutofit/>
          </a:bodyPr>
          <a:lstStyle/>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The collaboration diagram is also known as Communication Diagram.</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mainly puts emphasis on the structural aspect of an interaction diagram, i.e., how lifelines are connected.</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The syntax of a collaboration diagram is similar to the sequence diagram; just the difference is that the lifeline does not consist of tails.</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The messages transmitted over sequencing is represented by numbering each individual message.</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The collaboration diagram is semantically weak in comparison to the sequence diagram.</a:t>
            </a:r>
          </a:p>
          <a:p>
            <a:pPr algn="just">
              <a:lnSpc>
                <a:spcPct val="150000"/>
              </a:lnSpc>
              <a:buFont typeface="+mj-lt"/>
              <a:buAutoNum type="arabicPeriod"/>
            </a:pPr>
            <a:endParaRPr lang="en-US" sz="2400" b="0" i="0" dirty="0">
              <a:solidFill>
                <a:srgbClr val="000000"/>
              </a:solidFill>
              <a:effectLst/>
              <a:latin typeface="Aharoni" panose="02010803020104030203" pitchFamily="2" charset="-79"/>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311529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10AE0-6943-4867-A600-CF673843B8A3}"/>
              </a:ext>
            </a:extLst>
          </p:cNvPr>
          <p:cNvSpPr>
            <a:spLocks noGrp="1"/>
          </p:cNvSpPr>
          <p:nvPr>
            <p:ph type="title"/>
          </p:nvPr>
        </p:nvSpPr>
        <p:spPr>
          <a:xfrm>
            <a:off x="85725" y="422275"/>
            <a:ext cx="10515600" cy="663575"/>
          </a:xfrm>
        </p:spPr>
        <p:txBody>
          <a:bodyPr>
            <a:normAutofit fontScale="90000"/>
          </a:bodyPr>
          <a:lstStyle/>
          <a:p>
            <a:r>
              <a:rPr lang="en-US" dirty="0">
                <a:solidFill>
                  <a:srgbClr val="FF0000"/>
                </a:solidFill>
              </a:rPr>
              <a:t>Cont.</a:t>
            </a:r>
          </a:p>
        </p:txBody>
      </p:sp>
      <p:sp>
        <p:nvSpPr>
          <p:cNvPr id="3" name="Content Placeholder 2">
            <a:extLst>
              <a:ext uri="{FF2B5EF4-FFF2-40B4-BE49-F238E27FC236}">
                <a16:creationId xmlns:a16="http://schemas.microsoft.com/office/drawing/2014/main" id="{C18D030F-B034-4086-B74A-54F7FD1B1E8C}"/>
              </a:ext>
            </a:extLst>
          </p:cNvPr>
          <p:cNvSpPr>
            <a:spLocks noGrp="1"/>
          </p:cNvSpPr>
          <p:nvPr>
            <p:ph idx="1"/>
          </p:nvPr>
        </p:nvSpPr>
        <p:spPr>
          <a:xfrm>
            <a:off x="1162050" y="950118"/>
            <a:ext cx="10229850" cy="5336382"/>
          </a:xfrm>
        </p:spPr>
        <p:txBody>
          <a:bodyPr>
            <a:noAutofit/>
          </a:bodyPr>
          <a:lstStyle/>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6. The special case of a collaboration diagram is the object diagram.</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7. It focuses on the elements and not the message flow, like sequence diagrams.</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8. Since the collaboration diagrams are not that expensive, the sequence diagram can be directly converted to the collaboration diagram.</a:t>
            </a:r>
          </a:p>
          <a:p>
            <a:pPr marL="0" indent="0" algn="just">
              <a:lnSpc>
                <a:spcPct val="150000"/>
              </a:lnSpc>
              <a:buNone/>
            </a:pPr>
            <a:r>
              <a:rPr lang="en-US" sz="2400" b="0" i="0" dirty="0">
                <a:solidFill>
                  <a:srgbClr val="000000"/>
                </a:solidFill>
                <a:effectLst/>
                <a:latin typeface="Aharoni" panose="02010803020104030203" pitchFamily="2" charset="-79"/>
                <a:cs typeface="Aharoni" panose="02010803020104030203" pitchFamily="2" charset="-79"/>
              </a:rPr>
              <a:t>9. There may be a chance of losing some amount of information while implementing a collaboration diagram with respect to the sequence diagram.</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801579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EE651-C8E4-4C00-870F-D11C7775A713}"/>
              </a:ext>
            </a:extLst>
          </p:cNvPr>
          <p:cNvSpPr>
            <a:spLocks noGrp="1"/>
          </p:cNvSpPr>
          <p:nvPr>
            <p:ph type="title"/>
          </p:nvPr>
        </p:nvSpPr>
        <p:spPr>
          <a:xfrm>
            <a:off x="0" y="203201"/>
            <a:ext cx="10515600" cy="654050"/>
          </a:xfrm>
        </p:spPr>
        <p:txBody>
          <a:bodyPr>
            <a:noAutofit/>
          </a:bodyPr>
          <a:lstStyle/>
          <a:p>
            <a:br>
              <a:rPr lang="en-US" sz="2800" b="0" i="0" dirty="0">
                <a:solidFill>
                  <a:srgbClr val="610B38"/>
                </a:solidFill>
                <a:effectLst/>
                <a:latin typeface="Aharoni" panose="02010803020104030203" pitchFamily="2" charset="-79"/>
                <a:cs typeface="Aharoni" panose="02010803020104030203" pitchFamily="2" charset="-79"/>
              </a:rPr>
            </a:br>
            <a:r>
              <a:rPr lang="en-US" sz="2800" b="0" i="0" dirty="0">
                <a:solidFill>
                  <a:srgbClr val="610B38"/>
                </a:solidFill>
                <a:effectLst/>
                <a:latin typeface="Aharoni" panose="02010803020104030203" pitchFamily="2" charset="-79"/>
                <a:cs typeface="Aharoni" panose="02010803020104030203" pitchFamily="2" charset="-79"/>
              </a:rPr>
              <a:t>The drawback of a Collaboration Diagram</a:t>
            </a:r>
            <a:br>
              <a:rPr lang="en-US" sz="2800" b="0" i="0" dirty="0">
                <a:solidFill>
                  <a:srgbClr val="610B38"/>
                </a:solidFill>
                <a:effectLst/>
                <a:latin typeface="Aharoni" panose="02010803020104030203" pitchFamily="2" charset="-79"/>
                <a:cs typeface="Aharoni" panose="02010803020104030203" pitchFamily="2" charset="-79"/>
              </a:rPr>
            </a:br>
            <a:endParaRPr lang="en-US" sz="28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D8B671EA-EBAC-4E7C-B6DA-3E341B734273}"/>
              </a:ext>
            </a:extLst>
          </p:cNvPr>
          <p:cNvSpPr>
            <a:spLocks noGrp="1"/>
          </p:cNvSpPr>
          <p:nvPr>
            <p:ph idx="1"/>
          </p:nvPr>
        </p:nvSpPr>
        <p:spPr>
          <a:xfrm>
            <a:off x="933450" y="857251"/>
            <a:ext cx="10420350" cy="5319712"/>
          </a:xfrm>
        </p:spPr>
        <p:txBody>
          <a:bodyPr>
            <a:normAutofit/>
          </a:bodyPr>
          <a:lstStyle/>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Multiple objects residing in the system can make a complex collaboration diagram, as it becomes quite hard to explore the objects.</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It is a time-consuming diagram.</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After the program terminates, the object is destroyed.</a:t>
            </a:r>
          </a:p>
          <a:p>
            <a:pPr algn="just">
              <a:lnSpc>
                <a:spcPct val="150000"/>
              </a:lnSpc>
              <a:buFont typeface="+mj-lt"/>
              <a:buAutoNum type="arabicPeriod"/>
            </a:pPr>
            <a:r>
              <a:rPr lang="en-US" sz="2400" b="0" i="0" dirty="0">
                <a:solidFill>
                  <a:srgbClr val="000000"/>
                </a:solidFill>
                <a:effectLst/>
                <a:latin typeface="Aharoni" panose="02010803020104030203" pitchFamily="2" charset="-79"/>
                <a:cs typeface="Aharoni" panose="02010803020104030203" pitchFamily="2" charset="-79"/>
              </a:rPr>
              <a:t>As the object state changes momentarily, it becomes difficult to keep an eye on every single that has occurred inside the object of a system.</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7845399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9809E-C24B-42DA-B7F0-DBDF9533EA93}"/>
              </a:ext>
            </a:extLst>
          </p:cNvPr>
          <p:cNvSpPr>
            <a:spLocks noGrp="1"/>
          </p:cNvSpPr>
          <p:nvPr>
            <p:ph type="title"/>
          </p:nvPr>
        </p:nvSpPr>
        <p:spPr>
          <a:xfrm>
            <a:off x="654642" y="500062"/>
            <a:ext cx="10515600" cy="1325563"/>
          </a:xfrm>
        </p:spPr>
        <p:txBody>
          <a:bodyPr/>
          <a:lstStyle/>
          <a:p>
            <a:pPr algn="ctr"/>
            <a:r>
              <a:rPr lang="en-US" sz="44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Unit 7: Design Phase</a:t>
            </a:r>
            <a:endParaRPr lang="en-US"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E6C4C79-D775-42F8-9225-5F951BA68042}"/>
              </a:ext>
            </a:extLst>
          </p:cNvPr>
          <p:cNvSpPr>
            <a:spLocks noGrp="1"/>
          </p:cNvSpPr>
          <p:nvPr>
            <p:ph idx="1"/>
          </p:nvPr>
        </p:nvSpPr>
        <p:spPr/>
        <p:txBody>
          <a:bodyPr/>
          <a:lstStyle/>
          <a:p>
            <a:pPr marL="0" marR="0" lvl="0" indent="0" algn="ctr">
              <a:lnSpc>
                <a:spcPct val="107000"/>
              </a:lnSpc>
              <a:spcBef>
                <a:spcPts val="750"/>
              </a:spcBef>
              <a:spcAft>
                <a:spcPts val="0"/>
              </a:spcAft>
              <a:buNone/>
            </a:pPr>
            <a:endParaRPr lang="en-US" dirty="0">
              <a:solidFill>
                <a:srgbClr val="FF0000"/>
              </a:solidFill>
              <a:effectLst/>
              <a:latin typeface="Aharoni" panose="02010803020104030203" pitchFamily="2" charset="-79"/>
              <a:ea typeface="Calibri" panose="020F0502020204030204" pitchFamily="34" charset="0"/>
              <a:cs typeface="Aharoni" panose="02010803020104030203" pitchFamily="2" charset="-79"/>
            </a:endParaRPr>
          </a:p>
          <a:p>
            <a:pPr marL="0" marR="0" lvl="0" indent="0" algn="ctr">
              <a:lnSpc>
                <a:spcPct val="107000"/>
              </a:lnSpc>
              <a:spcBef>
                <a:spcPts val="750"/>
              </a:spcBef>
              <a:spcAft>
                <a:spcPts val="0"/>
              </a:spcAft>
              <a:buNone/>
            </a:pPr>
            <a:r>
              <a:rPr lang="en-US"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The scope of the study. </a:t>
            </a:r>
          </a:p>
          <a:p>
            <a:pPr marL="0" indent="0">
              <a:lnSpc>
                <a:spcPct val="150000"/>
              </a:lnSpc>
              <a:spcBef>
                <a:spcPts val="750"/>
              </a:spcBef>
              <a:buNone/>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Moving to Code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lvl="0" indent="0">
              <a:lnSpc>
                <a:spcPct val="150000"/>
              </a:lnSpc>
              <a:spcBef>
                <a:spcPts val="750"/>
              </a:spcBef>
              <a:spcAft>
                <a:spcPts val="0"/>
              </a:spcAft>
              <a:buNone/>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Design for Reuse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lvl="0" indent="0">
              <a:lnSpc>
                <a:spcPct val="150000"/>
              </a:lnSpc>
              <a:spcBef>
                <a:spcPts val="750"/>
              </a:spcBef>
              <a:spcAft>
                <a:spcPts val="0"/>
              </a:spcAft>
              <a:buNone/>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Design Class Diagrams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lvl="0" indent="0">
              <a:lnSpc>
                <a:spcPct val="150000"/>
              </a:lnSpc>
              <a:spcBef>
                <a:spcPts val="750"/>
              </a:spcBef>
              <a:spcAft>
                <a:spcPts val="0"/>
              </a:spcAft>
              <a:buNone/>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Designing Quality into Modules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2621801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6EC9E-030E-43C6-BC54-6601181AB16C}"/>
              </a:ext>
            </a:extLst>
          </p:cNvPr>
          <p:cNvSpPr>
            <a:spLocks noGrp="1"/>
          </p:cNvSpPr>
          <p:nvPr>
            <p:ph type="title"/>
          </p:nvPr>
        </p:nvSpPr>
        <p:spPr>
          <a:xfrm>
            <a:off x="140776" y="774027"/>
            <a:ext cx="10515600" cy="797248"/>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Moving to the code</a:t>
            </a:r>
          </a:p>
        </p:txBody>
      </p:sp>
      <p:sp>
        <p:nvSpPr>
          <p:cNvPr id="3" name="Content Placeholder 2">
            <a:extLst>
              <a:ext uri="{FF2B5EF4-FFF2-40B4-BE49-F238E27FC236}">
                <a16:creationId xmlns:a16="http://schemas.microsoft.com/office/drawing/2014/main" id="{5200229E-E02D-44AD-A2D3-5FECD67A6E14}"/>
              </a:ext>
            </a:extLst>
          </p:cNvPr>
          <p:cNvSpPr>
            <a:spLocks noGrp="1"/>
          </p:cNvSpPr>
          <p:nvPr>
            <p:ph idx="1"/>
          </p:nvPr>
        </p:nvSpPr>
        <p:spPr>
          <a:xfrm>
            <a:off x="1380641" y="1732635"/>
            <a:ext cx="10515600" cy="4351338"/>
          </a:xfrm>
        </p:spPr>
        <p:txBody>
          <a:bodyPr/>
          <a:lstStyle/>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a:t>
            </a:r>
            <a:r>
              <a:rPr lang="en-US" sz="2400" spc="64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Object Oriented Design</a:t>
            </a:r>
            <a:r>
              <a:rPr lang="en-US" sz="2400" spc="65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technology-independent</a:t>
            </a:r>
            <a:r>
              <a:rPr lang="en-US" sz="2400" spc="55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concepts</a:t>
            </a:r>
            <a:r>
              <a:rPr lang="en-US" sz="2400" spc="56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a:t>
            </a:r>
            <a:r>
              <a:rPr lang="en-US" sz="2400" spc="55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a:t>
            </a:r>
            <a:r>
              <a:rPr lang="en-US" sz="2400" spc="56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analy</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is</a:t>
            </a:r>
            <a:r>
              <a:rPr lang="en-US" sz="2400" spc="55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model</a:t>
            </a:r>
            <a:r>
              <a:rPr lang="en-US" sz="2400" spc="55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ar</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e</a:t>
            </a:r>
            <a:r>
              <a:rPr lang="en-US" sz="2400" spc="56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mapped</a:t>
            </a:r>
            <a:r>
              <a:rPr lang="en-US" sz="2400" spc="56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onto implementing</a:t>
            </a:r>
            <a:r>
              <a:rPr lang="en-US" sz="2400" spc="27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lasses.</a:t>
            </a:r>
          </a:p>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Constraints</a:t>
            </a:r>
            <a:r>
              <a:rPr lang="en-US" sz="2400" spc="27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are</a:t>
            </a:r>
            <a:r>
              <a:rPr lang="en-US" sz="2400" spc="27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identified</a:t>
            </a:r>
            <a:r>
              <a:rPr lang="en-US" sz="2400" spc="27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and</a:t>
            </a:r>
            <a:r>
              <a:rPr lang="en-US" sz="2400" spc="28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interfaces</a:t>
            </a:r>
            <a:r>
              <a:rPr lang="en-US" sz="2400" spc="27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are</a:t>
            </a:r>
            <a:r>
              <a:rPr lang="en-US" sz="2400" spc="27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designed</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resulting</a:t>
            </a:r>
            <a:r>
              <a:rPr lang="en-US" sz="2400" spc="3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a:t>
            </a:r>
            <a:r>
              <a:rPr lang="en-US" sz="2400" spc="2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a:t>
            </a:r>
            <a:r>
              <a:rPr lang="en-US" sz="2400" spc="3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model</a:t>
            </a:r>
            <a:r>
              <a:rPr lang="en-US" sz="2400" spc="2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for</a:t>
            </a:r>
            <a:r>
              <a:rPr lang="en-US" sz="2400" spc="3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a:t>
            </a:r>
            <a:r>
              <a:rPr lang="en-US" sz="2400" spc="3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solution</a:t>
            </a:r>
            <a:r>
              <a:rPr lang="en-US" sz="2400" spc="3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dom</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a:t>
            </a:r>
            <a:r>
              <a:rPr lang="en-US" sz="2400" spc="1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p>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a:t>
            </a:r>
            <a:r>
              <a:rPr lang="en-US" sz="2400" spc="2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a:t>
            </a:r>
            <a:r>
              <a:rPr lang="en-US" sz="2400" spc="2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nutshell,</a:t>
            </a:r>
            <a:r>
              <a:rPr lang="en-US" sz="2400" spc="2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a:t>
            </a:r>
            <a:r>
              <a:rPr lang="en-US" sz="2400" spc="4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detailed</a:t>
            </a:r>
            <a:r>
              <a:rPr lang="en-US" sz="2400" spc="3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desc</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r</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ip</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io</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is constructed specifying how the system is to be built on concrete techno</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l</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og</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es </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spTree>
    <p:extLst>
      <p:ext uri="{BB962C8B-B14F-4D97-AF65-F5344CB8AC3E}">
        <p14:creationId xmlns:p14="http://schemas.microsoft.com/office/powerpoint/2010/main" val="4245921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58BDD-3891-4B31-B046-13A29C8F71FB}"/>
              </a:ext>
            </a:extLst>
          </p:cNvPr>
          <p:cNvSpPr>
            <a:spLocks noGrp="1"/>
          </p:cNvSpPr>
          <p:nvPr>
            <p:ph type="title"/>
          </p:nvPr>
        </p:nvSpPr>
        <p:spPr>
          <a:xfrm>
            <a:off x="0" y="554522"/>
            <a:ext cx="10515600" cy="983228"/>
          </a:xfrm>
        </p:spPr>
        <p:txBody>
          <a:bodyPr/>
          <a:lstStyle/>
          <a:p>
            <a:r>
              <a:rPr lang="en-US" sz="4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The stages for objec</a:t>
            </a:r>
            <a:r>
              <a:rPr lang="en-US" sz="4400" spc="-5"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t</a:t>
            </a:r>
            <a:r>
              <a:rPr lang="en-US" sz="4400" spc="-1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t>
            </a:r>
            <a:r>
              <a:rPr lang="en-US" sz="4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oriented design</a:t>
            </a: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5AA5A916-0614-41E3-9543-DCF6B466F5A8}"/>
              </a:ext>
            </a:extLst>
          </p:cNvPr>
          <p:cNvSpPr>
            <a:spLocks noGrp="1"/>
          </p:cNvSpPr>
          <p:nvPr>
            <p:ph idx="1"/>
          </p:nvPr>
        </p:nvSpPr>
        <p:spPr>
          <a:xfrm>
            <a:off x="1952786" y="1859797"/>
            <a:ext cx="10005448" cy="3952067"/>
          </a:xfrm>
        </p:spPr>
        <p:txBody>
          <a:bodyPr>
            <a:noAutofit/>
          </a:bodyPr>
          <a:lstStyle/>
          <a:p>
            <a:pPr marL="342900" marR="673735" lvl="0" indent="-342900" algn="just">
              <a:lnSpc>
                <a:spcPct val="150000"/>
              </a:lnSpc>
              <a:spcBef>
                <a:spcPts val="0"/>
              </a:spcBef>
              <a:spcAft>
                <a:spcPts val="900"/>
              </a:spcAft>
              <a:buFont typeface="Wingdings" panose="05000000000000000000" pitchFamily="2" charset="2"/>
              <a:buChar char=""/>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Definition of the context of the system (circumstances that form the setting for an event)</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42900" marR="673735" lvl="0" indent="-342900" algn="just">
              <a:lnSpc>
                <a:spcPct val="150000"/>
              </a:lnSpc>
              <a:spcBef>
                <a:spcPts val="0"/>
              </a:spcBef>
              <a:spcAft>
                <a:spcPts val="905"/>
              </a:spcAft>
              <a:buFont typeface="Wingdings" panose="05000000000000000000" pitchFamily="2" charset="2"/>
              <a:buChar char=""/>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Design</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ng system arch</a:t>
            </a:r>
            <a:r>
              <a:rPr lang="en-US" sz="2400" spc="-5"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tecture. </a:t>
            </a:r>
          </a:p>
          <a:p>
            <a:pPr marL="342900" marR="673735" lvl="0" indent="-342900">
              <a:lnSpc>
                <a:spcPct val="150000"/>
              </a:lnSpc>
              <a:spcBef>
                <a:spcPts val="0"/>
              </a:spcBef>
              <a:spcAft>
                <a:spcPts val="905"/>
              </a:spcAft>
              <a:buFont typeface="Wingdings" panose="05000000000000000000" pitchFamily="2" charset="2"/>
              <a:buChar char=""/>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Including the conceptual model that define the structure and more view of the a system.</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535818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7D33F3-B1B4-4D35-82A2-92BFBB016D43}"/>
              </a:ext>
            </a:extLst>
          </p:cNvPr>
          <p:cNvSpPr>
            <a:spLocks noGrp="1"/>
          </p:cNvSpPr>
          <p:nvPr>
            <p:ph idx="1"/>
          </p:nvPr>
        </p:nvSpPr>
        <p:spPr>
          <a:xfrm>
            <a:off x="1007389" y="786539"/>
            <a:ext cx="10631837" cy="5284922"/>
          </a:xfrm>
        </p:spPr>
        <p:txBody>
          <a:bodyPr/>
          <a:lstStyle/>
          <a:p>
            <a:pPr marL="342900" marR="673735" lvl="0" indent="-342900" algn="just">
              <a:lnSpc>
                <a:spcPct val="150000"/>
              </a:lnSpc>
              <a:spcBef>
                <a:spcPts val="0"/>
              </a:spcBef>
              <a:spcAft>
                <a:spcPts val="905"/>
              </a:spcAft>
              <a:buFont typeface="Wingdings" panose="05000000000000000000" pitchFamily="2" charset="2"/>
              <a:buChar char=""/>
            </a:pPr>
            <a:r>
              <a:rPr lang="en-US" sz="2800" dirty="0">
                <a:effectLst/>
                <a:latin typeface="Aharoni" panose="02010803020104030203" pitchFamily="2" charset="-79"/>
                <a:ea typeface="Times New Roman" panose="02020603050405020304" pitchFamily="18" charset="0"/>
                <a:cs typeface="Aharoni" panose="02010803020104030203" pitchFamily="2" charset="-79"/>
              </a:rPr>
              <a:t>Identification of the objects </a:t>
            </a:r>
            <a:r>
              <a:rPr lang="en-US" sz="2800" spc="-5" dirty="0">
                <a:effectLst/>
                <a:latin typeface="Aharoni" panose="02010803020104030203" pitchFamily="2" charset="-79"/>
                <a:ea typeface="Times New Roman" panose="02020603050405020304" pitchFamily="18" charset="0"/>
                <a:cs typeface="Aharoni" panose="02010803020104030203" pitchFamily="2" charset="-79"/>
              </a:rPr>
              <a:t>i</a:t>
            </a:r>
            <a:r>
              <a:rPr lang="en-US" sz="2800" dirty="0">
                <a:effectLst/>
                <a:latin typeface="Aharoni" panose="02010803020104030203" pitchFamily="2" charset="-79"/>
                <a:ea typeface="Times New Roman" panose="02020603050405020304" pitchFamily="18" charset="0"/>
                <a:cs typeface="Aharoni" panose="02010803020104030203" pitchFamily="2" charset="-79"/>
              </a:rPr>
              <a:t>n the system</a:t>
            </a:r>
          </a:p>
          <a:p>
            <a:pPr marL="342900" marR="673735" lvl="0" indent="-342900" algn="just">
              <a:lnSpc>
                <a:spcPct val="150000"/>
              </a:lnSpc>
              <a:spcBef>
                <a:spcPts val="0"/>
              </a:spcBef>
              <a:spcAft>
                <a:spcPts val="890"/>
              </a:spcAft>
              <a:buFont typeface="Wingdings" panose="05000000000000000000" pitchFamily="2" charset="2"/>
              <a:buChar char=""/>
            </a:pPr>
            <a:r>
              <a:rPr lang="en-US" sz="2800" dirty="0">
                <a:effectLst/>
                <a:latin typeface="Aharoni" panose="02010803020104030203" pitchFamily="2" charset="-79"/>
                <a:ea typeface="Times New Roman" panose="02020603050405020304" pitchFamily="18" charset="0"/>
                <a:cs typeface="Aharoni" panose="02010803020104030203" pitchFamily="2" charset="-79"/>
              </a:rPr>
              <a:t>Construction of des</a:t>
            </a:r>
            <a:r>
              <a:rPr lang="en-US" sz="2800" spc="-5" dirty="0">
                <a:effectLst/>
                <a:latin typeface="Aharoni" panose="02010803020104030203" pitchFamily="2" charset="-79"/>
                <a:ea typeface="Times New Roman" panose="02020603050405020304" pitchFamily="18" charset="0"/>
                <a:cs typeface="Aharoni" panose="02010803020104030203" pitchFamily="2" charset="-79"/>
              </a:rPr>
              <a:t>i</a:t>
            </a:r>
            <a:r>
              <a:rPr lang="en-US" sz="2800" dirty="0">
                <a:effectLst/>
                <a:latin typeface="Aharoni" panose="02010803020104030203" pitchFamily="2" charset="-79"/>
                <a:ea typeface="Times New Roman" panose="02020603050405020304" pitchFamily="18" charset="0"/>
                <a:cs typeface="Aharoni" panose="02010803020104030203" pitchFamily="2" charset="-79"/>
              </a:rPr>
              <a:t>gn</a:t>
            </a:r>
            <a:r>
              <a:rPr lang="en-US" sz="2800" spc="-5" dirty="0">
                <a:effectLst/>
                <a:latin typeface="Aharoni" panose="02010803020104030203" pitchFamily="2" charset="-79"/>
                <a:ea typeface="Times New Roman" panose="02020603050405020304" pitchFamily="18" charset="0"/>
                <a:cs typeface="Aharoni" panose="02010803020104030203" pitchFamily="2" charset="-79"/>
              </a:rPr>
              <a:t> m</a:t>
            </a:r>
            <a:r>
              <a:rPr lang="en-US" sz="2800" dirty="0">
                <a:effectLst/>
                <a:latin typeface="Aharoni" panose="02010803020104030203" pitchFamily="2" charset="-79"/>
                <a:ea typeface="Times New Roman" panose="02020603050405020304" pitchFamily="18" charset="0"/>
                <a:cs typeface="Aharoni" panose="02010803020104030203" pitchFamily="2" charset="-79"/>
              </a:rPr>
              <a:t>ode</a:t>
            </a:r>
            <a:r>
              <a:rPr lang="en-US" sz="2800" spc="-10" dirty="0">
                <a:effectLst/>
                <a:latin typeface="Aharoni" panose="02010803020104030203" pitchFamily="2" charset="-79"/>
                <a:ea typeface="Times New Roman" panose="02020603050405020304" pitchFamily="18" charset="0"/>
                <a:cs typeface="Aharoni" panose="02010803020104030203" pitchFamily="2" charset="-79"/>
              </a:rPr>
              <a:t>l</a:t>
            </a:r>
            <a:r>
              <a:rPr lang="en-US" sz="2800" dirty="0">
                <a:effectLst/>
                <a:latin typeface="Aharoni" panose="02010803020104030203" pitchFamily="2" charset="-79"/>
                <a:ea typeface="Times New Roman" panose="02020603050405020304" pitchFamily="18" charset="0"/>
                <a:cs typeface="Aharoni" panose="02010803020104030203" pitchFamily="2" charset="-79"/>
              </a:rPr>
              <a:t>s - means to describe a system's implementation and source code in a diagrammatic fashion.</a:t>
            </a:r>
          </a:p>
          <a:p>
            <a:pPr marL="342900" marR="673735" lvl="0" indent="-342900" algn="just">
              <a:lnSpc>
                <a:spcPct val="150000"/>
              </a:lnSpc>
              <a:spcBef>
                <a:spcPts val="0"/>
              </a:spcBef>
              <a:spcAft>
                <a:spcPts val="1235"/>
              </a:spcAft>
              <a:buFont typeface="Wingdings" panose="05000000000000000000" pitchFamily="2" charset="2"/>
              <a:buChar char=""/>
            </a:pPr>
            <a:r>
              <a:rPr lang="en-US" sz="2800" dirty="0">
                <a:effectLst/>
                <a:latin typeface="Aharoni" panose="02010803020104030203" pitchFamily="2" charset="-79"/>
                <a:ea typeface="Times New Roman" panose="02020603050405020304" pitchFamily="18" charset="0"/>
                <a:cs typeface="Aharoni" panose="02010803020104030203" pitchFamily="2" charset="-79"/>
              </a:rPr>
              <a:t>Specification of object </a:t>
            </a:r>
            <a:r>
              <a:rPr lang="en-US" sz="2800" spc="-5" dirty="0">
                <a:effectLst/>
                <a:latin typeface="Aharoni" panose="02010803020104030203" pitchFamily="2" charset="-79"/>
                <a:ea typeface="Times New Roman" panose="02020603050405020304" pitchFamily="18" charset="0"/>
                <a:cs typeface="Aharoni" panose="02010803020104030203" pitchFamily="2" charset="-79"/>
              </a:rPr>
              <a:t>i</a:t>
            </a:r>
            <a:r>
              <a:rPr lang="en-US" sz="2800" dirty="0">
                <a:effectLst/>
                <a:latin typeface="Aharoni" panose="02010803020104030203" pitchFamily="2" charset="-79"/>
                <a:ea typeface="Times New Roman" panose="02020603050405020304" pitchFamily="18" charset="0"/>
                <a:cs typeface="Aharoni" panose="02010803020104030203" pitchFamily="2" charset="-79"/>
              </a:rPr>
              <a:t>nterfaces- An interface is a description of the actions that an object can do.</a:t>
            </a:r>
          </a:p>
          <a:p>
            <a:pPr algn="just"/>
            <a:endParaRPr lang="en-US" dirty="0"/>
          </a:p>
        </p:txBody>
      </p:sp>
    </p:spTree>
    <p:extLst>
      <p:ext uri="{BB962C8B-B14F-4D97-AF65-F5344CB8AC3E}">
        <p14:creationId xmlns:p14="http://schemas.microsoft.com/office/powerpoint/2010/main" val="19077277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A70C9-C8B5-4DF4-887E-A13A63B98558}"/>
              </a:ext>
            </a:extLst>
          </p:cNvPr>
          <p:cNvSpPr>
            <a:spLocks noGrp="1"/>
          </p:cNvSpPr>
          <p:nvPr>
            <p:ph type="title"/>
          </p:nvPr>
        </p:nvSpPr>
        <p:spPr>
          <a:xfrm>
            <a:off x="438150" y="1060450"/>
            <a:ext cx="10515600" cy="644525"/>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Software reuse </a:t>
            </a:r>
          </a:p>
        </p:txBody>
      </p:sp>
      <p:sp>
        <p:nvSpPr>
          <p:cNvPr id="3" name="Content Placeholder 2">
            <a:extLst>
              <a:ext uri="{FF2B5EF4-FFF2-40B4-BE49-F238E27FC236}">
                <a16:creationId xmlns:a16="http://schemas.microsoft.com/office/drawing/2014/main" id="{F4AEDEE7-F40F-4438-8CE9-71B8B5C274E0}"/>
              </a:ext>
            </a:extLst>
          </p:cNvPr>
          <p:cNvSpPr>
            <a:spLocks noGrp="1"/>
          </p:cNvSpPr>
          <p:nvPr>
            <p:ph idx="1"/>
          </p:nvPr>
        </p:nvSpPr>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In most engineering disciplines, systems are designed by composing existing components that have been used in other systems.</a:t>
            </a:r>
          </a:p>
          <a:p>
            <a:pPr algn="just">
              <a:lnSpc>
                <a:spcPct val="150000"/>
              </a:lnSpc>
            </a:pPr>
            <a:r>
              <a:rPr lang="en-US" sz="2400" dirty="0">
                <a:latin typeface="Aharoni" panose="02010803020104030203" pitchFamily="2" charset="-79"/>
                <a:cs typeface="Aharoni" panose="02010803020104030203" pitchFamily="2" charset="-79"/>
              </a:rPr>
              <a:t>Software engineering has focused on original development but it is now recognized that to achieve better software, more quickly and at lower cost, </a:t>
            </a:r>
          </a:p>
          <a:p>
            <a:pPr algn="just">
              <a:lnSpc>
                <a:spcPct val="150000"/>
              </a:lnSpc>
            </a:pPr>
            <a:r>
              <a:rPr lang="en-US" sz="2400" dirty="0">
                <a:latin typeface="Aharoni" panose="02010803020104030203" pitchFamily="2" charset="-79"/>
                <a:cs typeface="Aharoni" panose="02010803020104030203" pitchFamily="2" charset="-79"/>
              </a:rPr>
              <a:t>we need to adopt a design process that is based on systematic reuse </a:t>
            </a:r>
          </a:p>
        </p:txBody>
      </p:sp>
    </p:spTree>
    <p:extLst>
      <p:ext uri="{BB962C8B-B14F-4D97-AF65-F5344CB8AC3E}">
        <p14:creationId xmlns:p14="http://schemas.microsoft.com/office/powerpoint/2010/main" val="474009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2079B-90A3-4F9D-80AD-36BBD73401E7}"/>
              </a:ext>
            </a:extLst>
          </p:cNvPr>
          <p:cNvSpPr>
            <a:spLocks noGrp="1"/>
          </p:cNvSpPr>
          <p:nvPr>
            <p:ph type="title"/>
          </p:nvPr>
        </p:nvSpPr>
        <p:spPr>
          <a:xfrm>
            <a:off x="142875" y="908050"/>
            <a:ext cx="10515600" cy="758825"/>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Reuse based software development </a:t>
            </a:r>
          </a:p>
        </p:txBody>
      </p:sp>
      <p:sp>
        <p:nvSpPr>
          <p:cNvPr id="3" name="Content Placeholder 2">
            <a:extLst>
              <a:ext uri="{FF2B5EF4-FFF2-40B4-BE49-F238E27FC236}">
                <a16:creationId xmlns:a16="http://schemas.microsoft.com/office/drawing/2014/main" id="{C7165A80-77AF-4255-83A5-66847C732E44}"/>
              </a:ext>
            </a:extLst>
          </p:cNvPr>
          <p:cNvSpPr>
            <a:spLocks noGrp="1"/>
          </p:cNvSpPr>
          <p:nvPr>
            <p:ph idx="1"/>
          </p:nvPr>
        </p:nvSpPr>
        <p:spPr/>
        <p:txBody>
          <a:bodyPr/>
          <a:lstStyle/>
          <a:p>
            <a:pPr marL="0" indent="0" algn="just">
              <a:lnSpc>
                <a:spcPct val="150000"/>
              </a:lnSpc>
              <a:buNone/>
            </a:pPr>
            <a:r>
              <a:rPr lang="en-US" dirty="0"/>
              <a:t>• </a:t>
            </a:r>
            <a:r>
              <a:rPr lang="en-US" sz="2400" dirty="0">
                <a:latin typeface="Aharoni" panose="02010803020104030203" pitchFamily="2" charset="-79"/>
                <a:cs typeface="Aharoni" panose="02010803020104030203" pitchFamily="2" charset="-79"/>
              </a:rPr>
              <a:t>Application system reuse – The whole of an application system may be reused either by incorporating it without change into other systems. COTS (Commercial Off The Shelf)</a:t>
            </a:r>
          </a:p>
          <a:p>
            <a:pPr marL="0" indent="0" algn="just">
              <a:lnSpc>
                <a:spcPct val="150000"/>
              </a:lnSpc>
              <a:buNone/>
            </a:pPr>
            <a:r>
              <a:rPr lang="en-US" sz="2400" dirty="0">
                <a:latin typeface="Aharoni" panose="02010803020104030203" pitchFamily="2" charset="-79"/>
                <a:cs typeface="Aharoni" panose="02010803020104030203" pitchFamily="2" charset="-79"/>
              </a:rPr>
              <a:t>• Component reuse – Components of an application from sub-systems to single objects may be reused </a:t>
            </a:r>
          </a:p>
          <a:p>
            <a:pPr marL="0" indent="0" algn="just">
              <a:lnSpc>
                <a:spcPct val="150000"/>
              </a:lnSpc>
              <a:buNone/>
            </a:pPr>
            <a:r>
              <a:rPr lang="en-US" sz="2400" dirty="0">
                <a:latin typeface="Aharoni" panose="02010803020104030203" pitchFamily="2" charset="-79"/>
                <a:cs typeface="Aharoni" panose="02010803020104030203" pitchFamily="2" charset="-79"/>
              </a:rPr>
              <a:t>• Function reuse – Software components that implement a single well-defined function may be reused</a:t>
            </a:r>
          </a:p>
        </p:txBody>
      </p:sp>
    </p:spTree>
    <p:extLst>
      <p:ext uri="{BB962C8B-B14F-4D97-AF65-F5344CB8AC3E}">
        <p14:creationId xmlns:p14="http://schemas.microsoft.com/office/powerpoint/2010/main" val="2075077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70AA4-D1BF-4E23-AB4F-7C0122E7A321}"/>
              </a:ext>
            </a:extLst>
          </p:cNvPr>
          <p:cNvSpPr>
            <a:spLocks noGrp="1"/>
          </p:cNvSpPr>
          <p:nvPr>
            <p:ph type="title"/>
          </p:nvPr>
        </p:nvSpPr>
        <p:spPr>
          <a:xfrm>
            <a:off x="304800" y="984250"/>
            <a:ext cx="10515600" cy="720725"/>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Benefits of reuse </a:t>
            </a:r>
          </a:p>
        </p:txBody>
      </p:sp>
      <p:sp>
        <p:nvSpPr>
          <p:cNvPr id="3" name="Content Placeholder 2">
            <a:extLst>
              <a:ext uri="{FF2B5EF4-FFF2-40B4-BE49-F238E27FC236}">
                <a16:creationId xmlns:a16="http://schemas.microsoft.com/office/drawing/2014/main" id="{A812CEDE-3B49-4F59-8524-E08B3B84E99D}"/>
              </a:ext>
            </a:extLst>
          </p:cNvPr>
          <p:cNvSpPr>
            <a:spLocks noGrp="1"/>
          </p:cNvSpPr>
          <p:nvPr>
            <p:ph idx="1"/>
          </p:nvPr>
        </p:nvSpPr>
        <p:spPr/>
        <p:txBody>
          <a:bodyPr>
            <a:normAutofit/>
          </a:bodyPr>
          <a:lstStyle/>
          <a:p>
            <a:pPr algn="just">
              <a:lnSpc>
                <a:spcPct val="150000"/>
              </a:lnSpc>
              <a:buFont typeface="Wingdings" panose="05000000000000000000" pitchFamily="2" charset="2"/>
              <a:buChar char="Ø"/>
            </a:pPr>
            <a:r>
              <a:rPr lang="en-US" dirty="0"/>
              <a:t> </a:t>
            </a:r>
            <a:r>
              <a:rPr lang="en-US" sz="2400" dirty="0">
                <a:latin typeface="Aharoni" panose="02010803020104030203" pitchFamily="2" charset="-79"/>
                <a:cs typeface="Aharoni" panose="02010803020104030203" pitchFamily="2" charset="-79"/>
              </a:rPr>
              <a:t>Increased reliability – Components exercised in working systems</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Reduced process risk – Less uncertainty in development costs.</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Effective use of specialists – Reuse components instead of people</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Standards compliance – Embed standards in reusable components.</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Accelerated development – Avoid original development and hence speed-up production</a:t>
            </a:r>
          </a:p>
        </p:txBody>
      </p:sp>
    </p:spTree>
    <p:extLst>
      <p:ext uri="{BB962C8B-B14F-4D97-AF65-F5344CB8AC3E}">
        <p14:creationId xmlns:p14="http://schemas.microsoft.com/office/powerpoint/2010/main" val="58722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AD548-C67F-48CE-B79C-F52C6044FB52}"/>
              </a:ext>
            </a:extLst>
          </p:cNvPr>
          <p:cNvSpPr>
            <a:spLocks noGrp="1"/>
          </p:cNvSpPr>
          <p:nvPr>
            <p:ph type="title"/>
          </p:nvPr>
        </p:nvSpPr>
        <p:spPr>
          <a:xfrm>
            <a:off x="171450" y="984251"/>
            <a:ext cx="10515600" cy="730250"/>
          </a:xfrm>
        </p:spPr>
        <p:txBody>
          <a:bodyPr>
            <a:noAutofit/>
          </a:bodyPr>
          <a:lstStyle/>
          <a:p>
            <a:br>
              <a:rPr lang="en-US" sz="3200" dirty="0">
                <a:solidFill>
                  <a:srgbClr val="FF0000"/>
                </a:solidFill>
                <a:latin typeface="Aharoni" panose="02010803020104030203" pitchFamily="2" charset="-79"/>
                <a:cs typeface="Aharoni" panose="02010803020104030203" pitchFamily="2" charset="-79"/>
              </a:rPr>
            </a:br>
            <a:r>
              <a:rPr lang="en-US" sz="3200" dirty="0">
                <a:solidFill>
                  <a:srgbClr val="FF0000"/>
                </a:solidFill>
                <a:latin typeface="Aharoni" panose="02010803020104030203" pitchFamily="2" charset="-79"/>
                <a:cs typeface="Aharoni" panose="02010803020104030203" pitchFamily="2" charset="-79"/>
              </a:rPr>
              <a:t>DESIGN CLASS DIAGRAMS</a:t>
            </a:r>
            <a:br>
              <a:rPr lang="en-US" sz="3200" dirty="0">
                <a:solidFill>
                  <a:srgbClr val="FF0000"/>
                </a:solidFill>
                <a:latin typeface="Aharoni" panose="02010803020104030203" pitchFamily="2" charset="-79"/>
                <a:cs typeface="Aharoni" panose="02010803020104030203" pitchFamily="2" charset="-79"/>
              </a:rPr>
            </a:b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577BF625-7DCE-41AF-9FD6-75F86C55C840}"/>
              </a:ext>
            </a:extLst>
          </p:cNvPr>
          <p:cNvSpPr>
            <a:spLocks noGrp="1"/>
          </p:cNvSpPr>
          <p:nvPr>
            <p:ph idx="1"/>
          </p:nvPr>
        </p:nvSpPr>
        <p:spPr>
          <a:xfrm>
            <a:off x="838200" y="2101850"/>
            <a:ext cx="10515600" cy="4351338"/>
          </a:xfrm>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After the completion of interaction diagrams for use-case realizations, it is possible to identify the specification for the software classes (and interfaces) that participate in the software solution, and annotate them with design details, such as methods.</a:t>
            </a:r>
          </a:p>
        </p:txBody>
      </p:sp>
    </p:spTree>
    <p:extLst>
      <p:ext uri="{BB962C8B-B14F-4D97-AF65-F5344CB8AC3E}">
        <p14:creationId xmlns:p14="http://schemas.microsoft.com/office/powerpoint/2010/main" val="16421210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3EDC8-DD81-4686-A789-6CF49B333897}"/>
              </a:ext>
            </a:extLst>
          </p:cNvPr>
          <p:cNvSpPr>
            <a:spLocks noGrp="1"/>
          </p:cNvSpPr>
          <p:nvPr>
            <p:ph type="title"/>
          </p:nvPr>
        </p:nvSpPr>
        <p:spPr>
          <a:xfrm>
            <a:off x="333375" y="850901"/>
            <a:ext cx="10515600" cy="596900"/>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When to Create DCDs</a:t>
            </a:r>
          </a:p>
        </p:txBody>
      </p:sp>
      <p:sp>
        <p:nvSpPr>
          <p:cNvPr id="3" name="Content Placeholder 2">
            <a:extLst>
              <a:ext uri="{FF2B5EF4-FFF2-40B4-BE49-F238E27FC236}">
                <a16:creationId xmlns:a16="http://schemas.microsoft.com/office/drawing/2014/main" id="{9314FEB9-F903-4AF9-A42C-4B7137429B85}"/>
              </a:ext>
            </a:extLst>
          </p:cNvPr>
          <p:cNvSpPr>
            <a:spLocks noGrp="1"/>
          </p:cNvSpPr>
          <p:nvPr>
            <p:ph idx="1"/>
          </p:nvPr>
        </p:nvSpPr>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DCDs are usually created in parallel with interaction diagrams. Many classes, method names and relationships may be sketched out very early in design by applying responsibility assignment patterns, prior to the drawing of interaction diagrams. </a:t>
            </a:r>
          </a:p>
          <a:p>
            <a:pPr algn="just">
              <a:lnSpc>
                <a:spcPct val="150000"/>
              </a:lnSpc>
            </a:pPr>
            <a:r>
              <a:rPr lang="en-US" sz="2400" dirty="0">
                <a:latin typeface="Aharoni" panose="02010803020104030203" pitchFamily="2" charset="-79"/>
                <a:cs typeface="Aharoni" panose="02010803020104030203" pitchFamily="2" charset="-79"/>
              </a:rPr>
              <a:t>It is possible and desirable to do a little interaction diagramming, then update the DCDs, then extend the interaction diagrams some more, and so on</a:t>
            </a:r>
          </a:p>
        </p:txBody>
      </p:sp>
    </p:spTree>
    <p:extLst>
      <p:ext uri="{BB962C8B-B14F-4D97-AF65-F5344CB8AC3E}">
        <p14:creationId xmlns:p14="http://schemas.microsoft.com/office/powerpoint/2010/main" val="8400620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3BE77-551D-429E-BBA6-463EA3B5BF06}"/>
              </a:ext>
            </a:extLst>
          </p:cNvPr>
          <p:cNvSpPr>
            <a:spLocks noGrp="1"/>
          </p:cNvSpPr>
          <p:nvPr>
            <p:ph type="title"/>
          </p:nvPr>
        </p:nvSpPr>
        <p:spPr>
          <a:xfrm>
            <a:off x="314325" y="1155700"/>
            <a:ext cx="10515600" cy="530225"/>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Example </a:t>
            </a:r>
          </a:p>
        </p:txBody>
      </p:sp>
      <p:sp>
        <p:nvSpPr>
          <p:cNvPr id="3" name="Content Placeholder 2">
            <a:extLst>
              <a:ext uri="{FF2B5EF4-FFF2-40B4-BE49-F238E27FC236}">
                <a16:creationId xmlns:a16="http://schemas.microsoft.com/office/drawing/2014/main" id="{57616559-2157-449C-8945-980F1EAD03E9}"/>
              </a:ext>
            </a:extLst>
          </p:cNvPr>
          <p:cNvSpPr>
            <a:spLocks noGrp="1"/>
          </p:cNvSpPr>
          <p:nvPr>
            <p:ph idx="1"/>
          </p:nvPr>
        </p:nvSpPr>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Here is an example of DCD with Register and Sale. The diagram consists of the methods of each class, attribute type information, and attribute visibility and navigation between objects along with the basic associations and attributes, which are created during Domain Modeling.</a:t>
            </a:r>
          </a:p>
        </p:txBody>
      </p:sp>
    </p:spTree>
    <p:extLst>
      <p:ext uri="{BB962C8B-B14F-4D97-AF65-F5344CB8AC3E}">
        <p14:creationId xmlns:p14="http://schemas.microsoft.com/office/powerpoint/2010/main" val="2926302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2372E-ED27-424F-ADDF-3737E7EBC6EA}"/>
              </a:ext>
            </a:extLst>
          </p:cNvPr>
          <p:cNvSpPr>
            <a:spLocks noGrp="1"/>
          </p:cNvSpPr>
          <p:nvPr>
            <p:ph type="title"/>
          </p:nvPr>
        </p:nvSpPr>
        <p:spPr>
          <a:xfrm>
            <a:off x="504825" y="1200150"/>
            <a:ext cx="10515600" cy="701675"/>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Terminology related to DCD</a:t>
            </a:r>
          </a:p>
        </p:txBody>
      </p:sp>
      <p:sp>
        <p:nvSpPr>
          <p:cNvPr id="3" name="Content Placeholder 2">
            <a:extLst>
              <a:ext uri="{FF2B5EF4-FFF2-40B4-BE49-F238E27FC236}">
                <a16:creationId xmlns:a16="http://schemas.microsoft.com/office/drawing/2014/main" id="{70EDCFB1-3EBC-4C95-B577-DC07454EC878}"/>
              </a:ext>
            </a:extLst>
          </p:cNvPr>
          <p:cNvSpPr>
            <a:spLocks noGrp="1"/>
          </p:cNvSpPr>
          <p:nvPr>
            <p:ph idx="1"/>
          </p:nvPr>
        </p:nvSpPr>
        <p:spPr>
          <a:xfrm>
            <a:off x="1171575" y="1901825"/>
            <a:ext cx="10515600" cy="4351338"/>
          </a:xfrm>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classes, associations and attributes </a:t>
            </a:r>
          </a:p>
          <a:p>
            <a:pPr algn="just">
              <a:lnSpc>
                <a:spcPct val="150000"/>
              </a:lnSpc>
            </a:pPr>
            <a:r>
              <a:rPr lang="en-US" sz="2400" dirty="0">
                <a:latin typeface="Aharoni" panose="02010803020104030203" pitchFamily="2" charset="-79"/>
                <a:cs typeface="Aharoni" panose="02010803020104030203" pitchFamily="2" charset="-79"/>
              </a:rPr>
              <a:t> interfaces, with their operations and constants </a:t>
            </a:r>
          </a:p>
          <a:p>
            <a:pPr algn="just">
              <a:lnSpc>
                <a:spcPct val="150000"/>
              </a:lnSpc>
            </a:pPr>
            <a:r>
              <a:rPr lang="en-US" sz="2400" dirty="0">
                <a:latin typeface="Aharoni" panose="02010803020104030203" pitchFamily="2" charset="-79"/>
                <a:cs typeface="Aharoni" panose="02010803020104030203" pitchFamily="2" charset="-79"/>
              </a:rPr>
              <a:t> methods </a:t>
            </a:r>
          </a:p>
          <a:p>
            <a:pPr algn="just">
              <a:lnSpc>
                <a:spcPct val="150000"/>
              </a:lnSpc>
            </a:pPr>
            <a:r>
              <a:rPr lang="en-US" sz="2400" dirty="0">
                <a:latin typeface="Aharoni" panose="02010803020104030203" pitchFamily="2" charset="-79"/>
                <a:cs typeface="Aharoni" panose="02010803020104030203" pitchFamily="2" charset="-79"/>
              </a:rPr>
              <a:t>attribute type information </a:t>
            </a:r>
          </a:p>
          <a:p>
            <a:pPr algn="just">
              <a:lnSpc>
                <a:spcPct val="150000"/>
              </a:lnSpc>
            </a:pPr>
            <a:r>
              <a:rPr lang="en-US" sz="2400" dirty="0">
                <a:latin typeface="Aharoni" panose="02010803020104030203" pitchFamily="2" charset="-79"/>
                <a:cs typeface="Aharoni" panose="02010803020104030203" pitchFamily="2" charset="-79"/>
              </a:rPr>
              <a:t>navigability </a:t>
            </a:r>
          </a:p>
          <a:p>
            <a:pPr algn="just">
              <a:lnSpc>
                <a:spcPct val="150000"/>
              </a:lnSpc>
            </a:pPr>
            <a:r>
              <a:rPr lang="en-US" sz="2400" dirty="0">
                <a:latin typeface="Aharoni" panose="02010803020104030203" pitchFamily="2" charset="-79"/>
                <a:cs typeface="Aharoni" panose="02010803020104030203" pitchFamily="2" charset="-79"/>
              </a:rPr>
              <a:t> dependencies</a:t>
            </a:r>
          </a:p>
        </p:txBody>
      </p:sp>
    </p:spTree>
    <p:extLst>
      <p:ext uri="{BB962C8B-B14F-4D97-AF65-F5344CB8AC3E}">
        <p14:creationId xmlns:p14="http://schemas.microsoft.com/office/powerpoint/2010/main" val="34878953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5F13A-7095-4F48-B21E-8FADBCF98430}"/>
              </a:ext>
            </a:extLst>
          </p:cNvPr>
          <p:cNvSpPr>
            <a:spLocks noGrp="1"/>
          </p:cNvSpPr>
          <p:nvPr>
            <p:ph type="title"/>
          </p:nvPr>
        </p:nvSpPr>
        <p:spPr>
          <a:xfrm>
            <a:off x="447675" y="917576"/>
            <a:ext cx="10515600" cy="749300"/>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Steps in creating DCD</a:t>
            </a:r>
          </a:p>
        </p:txBody>
      </p:sp>
      <p:sp>
        <p:nvSpPr>
          <p:cNvPr id="3" name="Content Placeholder 2">
            <a:extLst>
              <a:ext uri="{FF2B5EF4-FFF2-40B4-BE49-F238E27FC236}">
                <a16:creationId xmlns:a16="http://schemas.microsoft.com/office/drawing/2014/main" id="{0ED1F4BD-C369-48D1-9B22-4156F60E2DCB}"/>
              </a:ext>
            </a:extLst>
          </p:cNvPr>
          <p:cNvSpPr>
            <a:spLocks noGrp="1"/>
          </p:cNvSpPr>
          <p:nvPr>
            <p:ph idx="1"/>
          </p:nvPr>
        </p:nvSpPr>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Identify software classes</a:t>
            </a:r>
          </a:p>
          <a:p>
            <a:pPr algn="just">
              <a:lnSpc>
                <a:spcPct val="150000"/>
              </a:lnSpc>
            </a:pPr>
            <a:r>
              <a:rPr lang="en-US" sz="2400" dirty="0">
                <a:latin typeface="Aharoni" panose="02010803020104030203" pitchFamily="2" charset="-79"/>
                <a:cs typeface="Aharoni" panose="02010803020104030203" pitchFamily="2" charset="-79"/>
              </a:rPr>
              <a:t>Illustrate them by Class Diagrams </a:t>
            </a:r>
          </a:p>
          <a:p>
            <a:pPr algn="just">
              <a:lnSpc>
                <a:spcPct val="150000"/>
              </a:lnSpc>
            </a:pPr>
            <a:r>
              <a:rPr lang="en-US" sz="2400" dirty="0">
                <a:latin typeface="Aharoni" panose="02010803020104030203" pitchFamily="2" charset="-79"/>
                <a:cs typeface="Aharoni" panose="02010803020104030203" pitchFamily="2" charset="-79"/>
              </a:rPr>
              <a:t> Add Method names </a:t>
            </a:r>
          </a:p>
          <a:p>
            <a:pPr algn="just">
              <a:lnSpc>
                <a:spcPct val="150000"/>
              </a:lnSpc>
            </a:pPr>
            <a:r>
              <a:rPr lang="en-US" sz="2400" dirty="0">
                <a:latin typeface="Aharoni" panose="02010803020104030203" pitchFamily="2" charset="-79"/>
                <a:cs typeface="Aharoni" panose="02010803020104030203" pitchFamily="2" charset="-79"/>
              </a:rPr>
              <a:t>Add Type information </a:t>
            </a:r>
          </a:p>
          <a:p>
            <a:pPr algn="just">
              <a:lnSpc>
                <a:spcPct val="150000"/>
              </a:lnSpc>
            </a:pPr>
            <a:r>
              <a:rPr lang="en-US" sz="2400" dirty="0">
                <a:latin typeface="Aharoni" panose="02010803020104030203" pitchFamily="2" charset="-79"/>
                <a:cs typeface="Aharoni" panose="02010803020104030203" pitchFamily="2" charset="-79"/>
              </a:rPr>
              <a:t> Add Association and Navigability </a:t>
            </a:r>
          </a:p>
          <a:p>
            <a:pPr algn="just">
              <a:lnSpc>
                <a:spcPct val="150000"/>
              </a:lnSpc>
            </a:pPr>
            <a:r>
              <a:rPr lang="en-US" sz="2400" dirty="0">
                <a:latin typeface="Aharoni" panose="02010803020104030203" pitchFamily="2" charset="-79"/>
                <a:cs typeface="Aharoni" panose="02010803020104030203" pitchFamily="2" charset="-79"/>
              </a:rPr>
              <a:t>Add Dependency relationship</a:t>
            </a:r>
          </a:p>
        </p:txBody>
      </p:sp>
    </p:spTree>
    <p:extLst>
      <p:ext uri="{BB962C8B-B14F-4D97-AF65-F5344CB8AC3E}">
        <p14:creationId xmlns:p14="http://schemas.microsoft.com/office/powerpoint/2010/main" val="4243165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F5DA0-9D2C-4E78-99DC-A1A768A4C998}"/>
              </a:ext>
            </a:extLst>
          </p:cNvPr>
          <p:cNvSpPr>
            <a:spLocks noGrp="1"/>
          </p:cNvSpPr>
          <p:nvPr>
            <p:ph type="title"/>
          </p:nvPr>
        </p:nvSpPr>
        <p:spPr>
          <a:xfrm>
            <a:off x="752475" y="1003300"/>
            <a:ext cx="10515600" cy="1045221"/>
          </a:xfrm>
        </p:spPr>
        <p:txBody>
          <a:bodyPr>
            <a:normAutofit fontScale="90000"/>
          </a:bodyPr>
          <a:lstStyle/>
          <a:p>
            <a:b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Designing Quality into Modules</a:t>
            </a:r>
            <a:b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518EDBD-7ADC-4B63-9917-4A4175F26517}"/>
              </a:ext>
            </a:extLst>
          </p:cNvPr>
          <p:cNvSpPr>
            <a:spLocks noGrp="1"/>
          </p:cNvSpPr>
          <p:nvPr>
            <p:ph idx="1"/>
          </p:nvPr>
        </p:nvSpPr>
        <p:spPr>
          <a:xfrm>
            <a:off x="1968284" y="1968285"/>
            <a:ext cx="9385515" cy="4208678"/>
          </a:xfrm>
        </p:spPr>
        <p:txBody>
          <a:bodyPr/>
          <a:lstStyle/>
          <a:p>
            <a:pPr marL="457200" marR="0" lvl="1" indent="0">
              <a:lnSpc>
                <a:spcPct val="107000"/>
              </a:lnSpc>
              <a:spcBef>
                <a:spcPts val="750"/>
              </a:spcBef>
              <a:spcAft>
                <a:spcPts val="0"/>
              </a:spcAft>
              <a:buNone/>
            </a:pPr>
            <a:endParaRPr lang="en-US"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457200" marR="0" lvl="1" indent="0">
              <a:lnSpc>
                <a:spcPct val="107000"/>
              </a:lnSpc>
              <a:spcBef>
                <a:spcPts val="750"/>
              </a:spcBef>
              <a:spcAft>
                <a:spcPts val="0"/>
              </a:spcAft>
              <a:buNone/>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When designing quality in the modules can be achieved through the following approaches:</a:t>
            </a:r>
          </a:p>
          <a:p>
            <a:pPr marR="0" lvl="1">
              <a:lnSpc>
                <a:spcPct val="107000"/>
              </a:lnSpc>
              <a:spcBef>
                <a:spcPts val="750"/>
              </a:spcBef>
              <a:spcAft>
                <a:spcPts val="0"/>
              </a:spcAft>
              <a:buFont typeface="Wingdings" panose="05000000000000000000" pitchFamily="2" charset="2"/>
              <a:buChar char="Ø"/>
            </a:pPr>
            <a:endPar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R="0" lvl="1">
              <a:lnSpc>
                <a:spcPct val="107000"/>
              </a:lnSpc>
              <a:spcBef>
                <a:spcPts val="750"/>
              </a:spcBef>
              <a:spcAft>
                <a:spcPts val="0"/>
              </a:spcAft>
              <a:buFont typeface="Wingdings" panose="05000000000000000000" pitchFamily="2" charset="2"/>
              <a:buChar char="Ø"/>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Iterating the Design</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0" lvl="1">
              <a:lnSpc>
                <a:spcPct val="107000"/>
              </a:lnSpc>
              <a:spcBef>
                <a:spcPts val="750"/>
              </a:spcBef>
              <a:spcAft>
                <a:spcPts val="0"/>
              </a:spcAft>
              <a:buFont typeface="Wingdings" panose="05000000000000000000" pitchFamily="2" charset="2"/>
              <a:buChar char="Ø"/>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Refactoring</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0" lvl="1">
              <a:lnSpc>
                <a:spcPct val="107000"/>
              </a:lnSpc>
              <a:spcBef>
                <a:spcPts val="750"/>
              </a:spcBef>
              <a:spcAft>
                <a:spcPts val="0"/>
              </a:spcAft>
              <a:buFont typeface="Wingdings" panose="05000000000000000000" pitchFamily="2" charset="2"/>
              <a:buChar char="Ø"/>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Design Best Practices</a:t>
            </a:r>
            <a:endParaRPr lang="en-US"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30416115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4C3F6-DCBE-40DA-AE2C-90AEABC9732A}"/>
              </a:ext>
            </a:extLst>
          </p:cNvPr>
          <p:cNvSpPr>
            <a:spLocks noGrp="1"/>
          </p:cNvSpPr>
          <p:nvPr>
            <p:ph type="title"/>
          </p:nvPr>
        </p:nvSpPr>
        <p:spPr>
          <a:xfrm>
            <a:off x="142875" y="485076"/>
            <a:ext cx="10515600" cy="704258"/>
          </a:xfrm>
        </p:spPr>
        <p:txBody>
          <a:bodyPr>
            <a:normAutofit/>
          </a:bodyPr>
          <a:lstStyle/>
          <a:p>
            <a:pPr marL="457200" marR="0" lvl="1">
              <a:lnSpc>
                <a:spcPct val="107000"/>
              </a:lnSpc>
              <a:spcBef>
                <a:spcPts val="750"/>
              </a:spcBef>
              <a:spcAft>
                <a:spcPts val="0"/>
              </a:spcAft>
            </a:pPr>
            <a: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Iterating the Design</a:t>
            </a:r>
          </a:p>
        </p:txBody>
      </p:sp>
      <p:sp>
        <p:nvSpPr>
          <p:cNvPr id="3" name="Content Placeholder 2">
            <a:extLst>
              <a:ext uri="{FF2B5EF4-FFF2-40B4-BE49-F238E27FC236}">
                <a16:creationId xmlns:a16="http://schemas.microsoft.com/office/drawing/2014/main" id="{D301ADDE-E9DA-4DCD-A248-24AE932BA048}"/>
              </a:ext>
            </a:extLst>
          </p:cNvPr>
          <p:cNvSpPr>
            <a:spLocks noGrp="1"/>
          </p:cNvSpPr>
          <p:nvPr>
            <p:ph idx="1"/>
          </p:nvPr>
        </p:nvSpPr>
        <p:spPr>
          <a:xfrm>
            <a:off x="1241157" y="1383170"/>
            <a:ext cx="10515600" cy="4388980"/>
          </a:xfrm>
        </p:spPr>
        <p:txBody>
          <a:bodyPr>
            <a:normAutofit/>
          </a:bodyPr>
          <a:lstStyle/>
          <a:p>
            <a:pPr algn="just" rtl="0" fontAlgn="base">
              <a:lnSpc>
                <a:spcPct val="150000"/>
              </a:lnSpc>
            </a:pPr>
            <a:r>
              <a:rPr lang="en-US" sz="2400" b="0" dirty="0">
                <a:effectLst/>
                <a:latin typeface="Aharoni" panose="02010803020104030203" pitchFamily="2" charset="-79"/>
                <a:cs typeface="Aharoni" panose="02010803020104030203" pitchFamily="2" charset="-79"/>
              </a:rPr>
              <a:t>The iterative process is an approach that designers, developers, educators, and others use to continually improve a design or product. </a:t>
            </a:r>
          </a:p>
          <a:p>
            <a:pPr algn="just" rtl="0" fontAlgn="base">
              <a:lnSpc>
                <a:spcPct val="150000"/>
              </a:lnSpc>
            </a:pPr>
            <a:r>
              <a:rPr lang="en-US" sz="2400" b="0" dirty="0">
                <a:effectLst/>
                <a:latin typeface="Aharoni" panose="02010803020104030203" pitchFamily="2" charset="-79"/>
                <a:cs typeface="Aharoni" panose="02010803020104030203" pitchFamily="2" charset="-79"/>
              </a:rPr>
              <a:t>People create a prototype and test it, then tweak and test the revised prototype, and repeat this cycle until they reach a solution. </a:t>
            </a:r>
          </a:p>
          <a:p>
            <a:pPr algn="just" rtl="0" fontAlgn="base">
              <a:lnSpc>
                <a:spcPct val="150000"/>
              </a:lnSpc>
            </a:pPr>
            <a:r>
              <a:rPr lang="en-US" sz="2400" b="0" dirty="0">
                <a:effectLst/>
                <a:latin typeface="Aharoni" panose="02010803020104030203" pitchFamily="2" charset="-79"/>
                <a:cs typeface="Aharoni" panose="02010803020104030203" pitchFamily="2" charset="-79"/>
              </a:rPr>
              <a:t>The goal of iteration is to get closer to the answer, solution, or discovery with each repetition.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978334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8044-892F-4433-9F58-81E90687FE48}"/>
              </a:ext>
            </a:extLst>
          </p:cNvPr>
          <p:cNvSpPr>
            <a:spLocks noGrp="1"/>
          </p:cNvSpPr>
          <p:nvPr>
            <p:ph type="title"/>
          </p:nvPr>
        </p:nvSpPr>
        <p:spPr>
          <a:xfrm>
            <a:off x="304800" y="1117601"/>
            <a:ext cx="10515600" cy="558800"/>
          </a:xfrm>
        </p:spPr>
        <p:txBody>
          <a:bodyPr>
            <a:normAutofit/>
          </a:bodyPr>
          <a:lstStyle/>
          <a:p>
            <a:r>
              <a:rPr lang="en-US" sz="2400" dirty="0">
                <a:solidFill>
                  <a:srgbClr val="FF0000"/>
                </a:solidFill>
                <a:latin typeface="Aharoni" panose="02010803020104030203" pitchFamily="2" charset="-79"/>
                <a:cs typeface="Aharoni" panose="02010803020104030203" pitchFamily="2" charset="-79"/>
              </a:rPr>
              <a:t>Refactoring</a:t>
            </a:r>
          </a:p>
        </p:txBody>
      </p:sp>
      <p:sp>
        <p:nvSpPr>
          <p:cNvPr id="3" name="Content Placeholder 2">
            <a:extLst>
              <a:ext uri="{FF2B5EF4-FFF2-40B4-BE49-F238E27FC236}">
                <a16:creationId xmlns:a16="http://schemas.microsoft.com/office/drawing/2014/main" id="{BD84C27F-66F5-4B8C-A448-1ACE9647C950}"/>
              </a:ext>
            </a:extLst>
          </p:cNvPr>
          <p:cNvSpPr>
            <a:spLocks noGrp="1"/>
          </p:cNvSpPr>
          <p:nvPr>
            <p:ph idx="1"/>
          </p:nvPr>
        </p:nvSpPr>
        <p:spPr/>
        <p:txBody>
          <a:bodyPr>
            <a:normAutofit fontScale="92500"/>
          </a:bodyPr>
          <a:lstStyle/>
          <a:p>
            <a:pPr algn="just">
              <a:lnSpc>
                <a:spcPct val="150000"/>
              </a:lnSpc>
            </a:pPr>
            <a:r>
              <a:rPr lang="en-US" sz="2400" dirty="0">
                <a:latin typeface="Aharoni" panose="02010803020104030203" pitchFamily="2" charset="-79"/>
                <a:cs typeface="Aharoni" panose="02010803020104030203" pitchFamily="2" charset="-79"/>
              </a:rPr>
              <a:t>Programming team look for possible software improvements and make these improvements even where there is no immediate need for them.</a:t>
            </a:r>
          </a:p>
          <a:p>
            <a:pPr algn="just">
              <a:lnSpc>
                <a:spcPct val="150000"/>
              </a:lnSpc>
            </a:pPr>
            <a:r>
              <a:rPr lang="en-US" sz="2400" dirty="0">
                <a:latin typeface="Aharoni" panose="02010803020104030203" pitchFamily="2" charset="-79"/>
                <a:cs typeface="Aharoni" panose="02010803020104030203" pitchFamily="2" charset="-79"/>
              </a:rPr>
              <a:t>This improves the understandability of the software and so reduces the need for documentation.</a:t>
            </a:r>
          </a:p>
          <a:p>
            <a:pPr algn="just">
              <a:lnSpc>
                <a:spcPct val="150000"/>
              </a:lnSpc>
            </a:pPr>
            <a:r>
              <a:rPr lang="en-US" sz="2400" dirty="0">
                <a:latin typeface="Aharoni" panose="02010803020104030203" pitchFamily="2" charset="-79"/>
                <a:cs typeface="Aharoni" panose="02010803020104030203" pitchFamily="2" charset="-79"/>
              </a:rPr>
              <a:t>Changes are easier to make because the code is well-structured and clear.</a:t>
            </a:r>
          </a:p>
          <a:p>
            <a:pPr algn="just">
              <a:lnSpc>
                <a:spcPct val="150000"/>
              </a:lnSpc>
            </a:pPr>
            <a:r>
              <a:rPr lang="en-US" sz="2400" dirty="0">
                <a:latin typeface="Aharoni" panose="02010803020104030203" pitchFamily="2" charset="-79"/>
                <a:cs typeface="Aharoni" panose="02010803020104030203" pitchFamily="2" charset="-79"/>
              </a:rPr>
              <a:t>However, some changes requires architecture refactoring and this is much more expensive.</a:t>
            </a:r>
          </a:p>
          <a:p>
            <a:pPr algn="just">
              <a:lnSpc>
                <a:spcPct val="150000"/>
              </a:lnSpc>
            </a:pPr>
            <a:endParaRPr lang="en-US" sz="2400" dirty="0"/>
          </a:p>
        </p:txBody>
      </p:sp>
    </p:spTree>
    <p:extLst>
      <p:ext uri="{BB962C8B-B14F-4D97-AF65-F5344CB8AC3E}">
        <p14:creationId xmlns:p14="http://schemas.microsoft.com/office/powerpoint/2010/main" val="1966799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9A625-42EA-4CE9-A2FE-CB197F55E00A}"/>
              </a:ext>
            </a:extLst>
          </p:cNvPr>
          <p:cNvSpPr>
            <a:spLocks noGrp="1"/>
          </p:cNvSpPr>
          <p:nvPr>
            <p:ph type="title"/>
          </p:nvPr>
        </p:nvSpPr>
        <p:spPr>
          <a:xfrm>
            <a:off x="361950" y="927100"/>
            <a:ext cx="10515600" cy="625475"/>
          </a:xfrm>
        </p:spPr>
        <p:txBody>
          <a:bodyPr>
            <a:noAutofit/>
          </a:bodyPr>
          <a:lstStyle/>
          <a:p>
            <a:br>
              <a:rPr lang="en-US" sz="32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32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Design Best Practices</a:t>
            </a:r>
            <a:br>
              <a:rPr lang="en-US" sz="32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endParaRPr lang="en-US" sz="3200" dirty="0">
              <a:solidFill>
                <a:srgbClr val="FF0000"/>
              </a:solidFill>
            </a:endParaRPr>
          </a:p>
        </p:txBody>
      </p:sp>
      <p:sp>
        <p:nvSpPr>
          <p:cNvPr id="3" name="Content Placeholder 2">
            <a:extLst>
              <a:ext uri="{FF2B5EF4-FFF2-40B4-BE49-F238E27FC236}">
                <a16:creationId xmlns:a16="http://schemas.microsoft.com/office/drawing/2014/main" id="{855282EA-0515-4813-9D89-4F48A257DEE1}"/>
              </a:ext>
            </a:extLst>
          </p:cNvPr>
          <p:cNvSpPr>
            <a:spLocks noGrp="1"/>
          </p:cNvSpPr>
          <p:nvPr>
            <p:ph idx="1"/>
          </p:nvPr>
        </p:nvSpPr>
        <p:spPr>
          <a:xfrm>
            <a:off x="942975" y="1579562"/>
            <a:ext cx="10515600" cy="4351338"/>
          </a:xfrm>
        </p:spPr>
        <p:txBody>
          <a:bodyPr>
            <a:normAutofit/>
          </a:bodyPr>
          <a:lstStyle/>
          <a:p>
            <a:pPr algn="just">
              <a:lnSpc>
                <a:spcPct val="150000"/>
              </a:lnSpc>
            </a:pPr>
            <a:r>
              <a:rPr lang="en-US" sz="2400" b="0" i="0" dirty="0">
                <a:solidFill>
                  <a:srgbClr val="1F1F1F"/>
                </a:solidFill>
                <a:effectLst/>
                <a:latin typeface="Aharoni" panose="02010803020104030203" pitchFamily="2" charset="-79"/>
                <a:cs typeface="Aharoni" panose="02010803020104030203" pitchFamily="2" charset="-79"/>
              </a:rPr>
              <a:t>Design of User-centered systems </a:t>
            </a:r>
          </a:p>
          <a:p>
            <a:pPr algn="just">
              <a:lnSpc>
                <a:spcPct val="150000"/>
              </a:lnSpc>
            </a:pPr>
            <a:r>
              <a:rPr lang="en-US" sz="2400" b="0" i="0" dirty="0">
                <a:solidFill>
                  <a:srgbClr val="1F1F1F"/>
                </a:solidFill>
                <a:effectLst/>
                <a:latin typeface="Aharoni" panose="02010803020104030203" pitchFamily="2" charset="-79"/>
                <a:cs typeface="Aharoni" panose="02010803020104030203" pitchFamily="2" charset="-79"/>
              </a:rPr>
              <a:t>Use well Established design patterns</a:t>
            </a:r>
          </a:p>
          <a:p>
            <a:pPr algn="just">
              <a:lnSpc>
                <a:spcPct val="150000"/>
              </a:lnSpc>
            </a:pPr>
            <a:r>
              <a:rPr lang="en-US" sz="2400" b="0" i="0" dirty="0">
                <a:solidFill>
                  <a:srgbClr val="1F1F1F"/>
                </a:solidFill>
                <a:effectLst/>
                <a:latin typeface="Aharoni" panose="02010803020104030203" pitchFamily="2" charset="-79"/>
                <a:cs typeface="Aharoni" panose="02010803020104030203" pitchFamily="2" charset="-79"/>
              </a:rPr>
              <a:t>Consistent of actions in the system</a:t>
            </a:r>
          </a:p>
          <a:p>
            <a:pPr algn="just">
              <a:lnSpc>
                <a:spcPct val="150000"/>
              </a:lnSpc>
            </a:pPr>
            <a:r>
              <a:rPr lang="en-US" sz="2400" b="1" i="0" dirty="0">
                <a:solidFill>
                  <a:srgbClr val="1F1F1F"/>
                </a:solidFill>
                <a:effectLst/>
                <a:latin typeface="Aharoni" panose="02010803020104030203" pitchFamily="2" charset="-79"/>
                <a:cs typeface="Aharoni" panose="02010803020104030203" pitchFamily="2" charset="-79"/>
              </a:rPr>
              <a:t> </a:t>
            </a:r>
            <a:r>
              <a:rPr lang="en-US" sz="2400" b="1" dirty="0">
                <a:solidFill>
                  <a:srgbClr val="1F1F1F"/>
                </a:solidFill>
                <a:latin typeface="Aharoni" panose="02010803020104030203" pitchFamily="2" charset="-79"/>
                <a:cs typeface="Aharoni" panose="02010803020104030203" pitchFamily="2" charset="-79"/>
              </a:rPr>
              <a:t>correctness of the content in the diagrams </a:t>
            </a:r>
          </a:p>
          <a:p>
            <a:pPr algn="just">
              <a:lnSpc>
                <a:spcPct val="150000"/>
              </a:lnSpc>
            </a:pPr>
            <a:r>
              <a:rPr lang="en-US" sz="2400" b="0" i="0" dirty="0">
                <a:solidFill>
                  <a:srgbClr val="1F1F1F"/>
                </a:solidFill>
                <a:effectLst/>
                <a:latin typeface="Aharoni" panose="02010803020104030203" pitchFamily="2" charset="-79"/>
                <a:cs typeface="Aharoni" panose="02010803020104030203" pitchFamily="2" charset="-79"/>
              </a:rPr>
              <a:t>Consistency in coordination among components </a:t>
            </a:r>
          </a:p>
          <a:p>
            <a:pPr algn="just">
              <a:lnSpc>
                <a:spcPct val="150000"/>
              </a:lnSpc>
            </a:pPr>
            <a:endParaRPr lang="en-US" sz="2400" b="1" i="0" cap="all" dirty="0">
              <a:effectLst/>
              <a:latin typeface="Aharoni" panose="02010803020104030203" pitchFamily="2" charset="-79"/>
              <a:cs typeface="Aharoni" panose="02010803020104030203" pitchFamily="2" charset="-79"/>
            </a:endParaRPr>
          </a:p>
          <a:p>
            <a:pPr algn="l"/>
            <a:endParaRPr lang="en-US" b="1" i="0" cap="all" dirty="0">
              <a:effectLst/>
              <a:latin typeface="aaux-next"/>
            </a:endParaRPr>
          </a:p>
          <a:p>
            <a:pPr algn="l"/>
            <a:endParaRPr lang="en-US" b="1" i="0" cap="all" dirty="0">
              <a:effectLst/>
              <a:latin typeface="aaux-next"/>
            </a:endParaRPr>
          </a:p>
          <a:p>
            <a:endParaRPr lang="en-US" dirty="0"/>
          </a:p>
        </p:txBody>
      </p:sp>
    </p:spTree>
    <p:extLst>
      <p:ext uri="{BB962C8B-B14F-4D97-AF65-F5344CB8AC3E}">
        <p14:creationId xmlns:p14="http://schemas.microsoft.com/office/powerpoint/2010/main" val="34586435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54D42-66EB-4979-8D24-B273A1373278}"/>
              </a:ext>
            </a:extLst>
          </p:cNvPr>
          <p:cNvSpPr>
            <a:spLocks noGrp="1"/>
          </p:cNvSpPr>
          <p:nvPr>
            <p:ph type="title"/>
          </p:nvPr>
        </p:nvSpPr>
        <p:spPr>
          <a:xfrm>
            <a:off x="180975" y="412751"/>
            <a:ext cx="10515600" cy="749300"/>
          </a:xfrm>
        </p:spPr>
        <p:txBody>
          <a:bodyPr>
            <a:normAutofit/>
          </a:bodyPr>
          <a:lstStyle/>
          <a:p>
            <a:r>
              <a:rPr lang="en-US" sz="2800" b="1" dirty="0">
                <a:solidFill>
                  <a:srgbClr val="FF0000"/>
                </a:solidFill>
                <a:latin typeface="Aharoni" panose="02010803020104030203" pitchFamily="2" charset="-79"/>
                <a:cs typeface="Aharoni" panose="02010803020104030203" pitchFamily="2" charset="-79"/>
              </a:rPr>
              <a:t>REFERENCES </a:t>
            </a:r>
          </a:p>
        </p:txBody>
      </p:sp>
      <p:sp>
        <p:nvSpPr>
          <p:cNvPr id="3" name="Content Placeholder 2">
            <a:extLst>
              <a:ext uri="{FF2B5EF4-FFF2-40B4-BE49-F238E27FC236}">
                <a16:creationId xmlns:a16="http://schemas.microsoft.com/office/drawing/2014/main" id="{DE3FEC89-01CD-47DD-9DD3-C641E4A44A7C}"/>
              </a:ext>
            </a:extLst>
          </p:cNvPr>
          <p:cNvSpPr>
            <a:spLocks noGrp="1"/>
          </p:cNvSpPr>
          <p:nvPr>
            <p:ph idx="1"/>
          </p:nvPr>
        </p:nvSpPr>
        <p:spPr>
          <a:xfrm>
            <a:off x="838200" y="1162050"/>
            <a:ext cx="11049000" cy="5372099"/>
          </a:xfrm>
        </p:spPr>
        <p:txBody>
          <a:bodyPr/>
          <a:lstStyle/>
          <a:p>
            <a:pPr algn="just">
              <a:lnSpc>
                <a:spcPct val="150000"/>
              </a:lnSpc>
              <a:buFont typeface="Wingdings" panose="05000000000000000000" pitchFamily="2" charset="2"/>
              <a:buChar char="Ø"/>
              <a:defRPr/>
            </a:pPr>
            <a:r>
              <a:rPr lang="en-US" sz="2400" u="sng" strike="noStrike" dirty="0">
                <a:effectLst/>
                <a:latin typeface="Aharoni" panose="02010803020104030203" pitchFamily="2" charset="-79"/>
                <a:ea typeface="Times New Roman" panose="02020603050405020304" pitchFamily="18" charset="0"/>
                <a:cs typeface="Aharoni" panose="02010803020104030203" pitchFamily="2" charset="-79"/>
                <a:hlinkClick r:id="rId2">
                  <a:extLst>
                    <a:ext uri="{A12FA001-AC4F-418D-AE19-62706E023703}">
                      <ahyp:hlinkClr xmlns:ahyp="http://schemas.microsoft.com/office/drawing/2018/hyperlinkcolor" val="tx"/>
                    </a:ext>
                  </a:extLst>
                </a:hlinkClick>
              </a:rPr>
              <a:t>Unified Modeling Language User Guide, The (Addison-Wesley Object Technology Series)</a:t>
            </a:r>
            <a:r>
              <a:rPr lang="en-US" sz="2400" u="sng" dirty="0">
                <a:effectLst/>
                <a:latin typeface="Aharoni" panose="02010803020104030203" pitchFamily="2" charset="-79"/>
                <a:ea typeface="Times New Roman" panose="02020603050405020304" pitchFamily="18" charset="0"/>
                <a:cs typeface="Aharoni" panose="02010803020104030203" pitchFamily="2" charset="-79"/>
              </a:rPr>
              <a:t> </a:t>
            </a:r>
            <a:r>
              <a:rPr lang="en-US" sz="2400" u="sng" strike="noStrike" dirty="0">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Grady </a:t>
            </a:r>
            <a:r>
              <a:rPr lang="en-US" sz="2400" u="sng" strike="noStrike" dirty="0" err="1">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Booch</a:t>
            </a:r>
            <a:r>
              <a:rPr lang="en-US" sz="2400" u="sng" dirty="0">
                <a:effectLst/>
                <a:latin typeface="Aharoni" panose="02010803020104030203" pitchFamily="2" charset="-79"/>
                <a:ea typeface="Times New Roman" panose="02020603050405020304" pitchFamily="18" charset="0"/>
                <a:cs typeface="Aharoni" panose="02010803020104030203" pitchFamily="2" charset="-79"/>
              </a:rPr>
              <a:t> , 2017</a:t>
            </a:r>
          </a:p>
          <a:p>
            <a:pPr algn="just">
              <a:lnSpc>
                <a:spcPct val="150000"/>
              </a:lnSpc>
              <a:buFont typeface="Wingdings" panose="05000000000000000000" pitchFamily="2" charset="2"/>
              <a:buChar char="Ø"/>
              <a:defRPr/>
            </a:pPr>
            <a:r>
              <a:rPr lang="en-US" sz="2400" u="sng" strike="noStrike" dirty="0">
                <a:effectLst/>
                <a:latin typeface="Aharoni" panose="02010803020104030203" pitchFamily="2" charset="-79"/>
                <a:ea typeface="Times New Roman" panose="02020603050405020304" pitchFamily="18" charset="0"/>
                <a:cs typeface="Aharoni" panose="02010803020104030203" pitchFamily="2" charset="-79"/>
                <a:hlinkClick r:id="rId4">
                  <a:extLst>
                    <a:ext uri="{A12FA001-AC4F-418D-AE19-62706E023703}">
                      <ahyp:hlinkClr xmlns:ahyp="http://schemas.microsoft.com/office/drawing/2018/hyperlinkcolor" val="tx"/>
                    </a:ext>
                  </a:extLst>
                </a:hlinkClick>
              </a:rPr>
              <a:t>Object-Oriented Analysis and Design with Applications (3rd Edition)</a:t>
            </a:r>
            <a:r>
              <a:rPr lang="en-US" sz="2400" u="sng" dirty="0">
                <a:effectLst/>
                <a:latin typeface="Aharoni" panose="02010803020104030203" pitchFamily="2" charset="-79"/>
                <a:ea typeface="Times New Roman" panose="02020603050405020304" pitchFamily="18" charset="0"/>
                <a:cs typeface="Aharoni" panose="02010803020104030203" pitchFamily="2" charset="-79"/>
              </a:rPr>
              <a:t> </a:t>
            </a:r>
            <a:r>
              <a:rPr lang="en-US" sz="2400" u="sng" dirty="0">
                <a:effectLst/>
                <a:latin typeface="Aharoni" panose="02010803020104030203" pitchFamily="2" charset="-79"/>
                <a:ea typeface="Arial MT"/>
                <a:cs typeface="Aharoni" panose="02010803020104030203" pitchFamily="2" charset="-79"/>
              </a:rPr>
              <a:t>Grady </a:t>
            </a:r>
            <a:r>
              <a:rPr lang="en-US" sz="2400" u="sng" dirty="0" err="1">
                <a:effectLst/>
                <a:latin typeface="Aharoni" panose="02010803020104030203" pitchFamily="2" charset="-79"/>
                <a:ea typeface="Arial MT"/>
                <a:cs typeface="Aharoni" panose="02010803020104030203" pitchFamily="2" charset="-79"/>
              </a:rPr>
              <a:t>Booch</a:t>
            </a:r>
            <a:r>
              <a:rPr lang="en-US" sz="2400" u="sng" dirty="0">
                <a:effectLst/>
                <a:latin typeface="Aharoni" panose="02010803020104030203" pitchFamily="2" charset="-79"/>
                <a:ea typeface="Arial MT"/>
                <a:cs typeface="Aharoni" panose="02010803020104030203" pitchFamily="2" charset="-79"/>
              </a:rPr>
              <a:t>, 2012</a:t>
            </a:r>
            <a:endParaRPr lang="en-US" altLang="en-US" sz="2400" u="sng" dirty="0">
              <a:latin typeface="Aharoni" panose="02010803020104030203" pitchFamily="2" charset="-79"/>
              <a:cs typeface="Aharoni" panose="02010803020104030203" pitchFamily="2" charset="-79"/>
            </a:endParaRPr>
          </a:p>
          <a:p>
            <a:pPr algn="just">
              <a:lnSpc>
                <a:spcPct val="150000"/>
              </a:lnSpc>
            </a:pPr>
            <a:r>
              <a:rPr lang="en-US" sz="2400" u="sng" dirty="0">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https://www.javatpoint.com/uml-collaboration-diagram</a:t>
            </a:r>
            <a:endParaRPr lang="en-US" sz="2400" u="sng" dirty="0">
              <a:latin typeface="Aharoni" panose="02010803020104030203" pitchFamily="2" charset="-79"/>
              <a:cs typeface="Aharoni" panose="02010803020104030203" pitchFamily="2" charset="-79"/>
            </a:endParaRPr>
          </a:p>
          <a:p>
            <a:pPr algn="just">
              <a:lnSpc>
                <a:spcPct val="150000"/>
              </a:lnSpc>
            </a:pPr>
            <a:r>
              <a:rPr lang="en-US" sz="2400" u="sng" dirty="0">
                <a:latin typeface="Aharoni" panose="02010803020104030203" pitchFamily="2" charset="-79"/>
                <a:cs typeface="Aharoni" panose="02010803020104030203" pitchFamily="2" charset="-79"/>
                <a:hlinkClick r:id="rId6">
                  <a:extLst>
                    <a:ext uri="{A12FA001-AC4F-418D-AE19-62706E023703}">
                      <ahyp:hlinkClr xmlns:ahyp="http://schemas.microsoft.com/office/drawing/2018/hyperlinkcolor" val="tx"/>
                    </a:ext>
                  </a:extLst>
                </a:hlinkClick>
              </a:rPr>
              <a:t>https://www.infoworld.com/article/2949579/design-for-change-coupling-and-cohesion-in-object-oriented-systems.html</a:t>
            </a:r>
            <a:endParaRPr lang="en-US" sz="2400" u="sng" dirty="0">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12441072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1764</Words>
  <Application>Microsoft Office PowerPoint</Application>
  <PresentationFormat>Widescreen</PresentationFormat>
  <Paragraphs>142</Paragraphs>
  <Slides>32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aaux-next</vt:lpstr>
      <vt:lpstr>Aharoni</vt:lpstr>
      <vt:lpstr>Arial</vt:lpstr>
      <vt:lpstr>Calibri</vt:lpstr>
      <vt:lpstr>Calibri Light</vt:lpstr>
      <vt:lpstr>Courier New</vt:lpstr>
      <vt:lpstr>erdana</vt:lpstr>
      <vt:lpstr>Times New Roman</vt:lpstr>
      <vt:lpstr>Wingdings</vt:lpstr>
      <vt:lpstr>Office Theme</vt:lpstr>
      <vt:lpstr>  SYSTEMS DEVELOPMENT PROJECT  Chapter 6 The Analysis Phase  PART 3  Lecturer:  Dr. Joshua Okemwa. Ph.D.  </vt:lpstr>
      <vt:lpstr>THE SCOPE OF THE STUDY </vt:lpstr>
      <vt:lpstr> UML Collaboration Diagram </vt:lpstr>
      <vt:lpstr> Notations of a Collaboration Diagram </vt:lpstr>
      <vt:lpstr>Cont.</vt:lpstr>
      <vt:lpstr>Cont.</vt:lpstr>
      <vt:lpstr>Components of a collaboration diagram </vt:lpstr>
      <vt:lpstr>When to use a Collaboration Diagram?</vt:lpstr>
      <vt:lpstr>Cont.</vt:lpstr>
      <vt:lpstr> Steps for creating a Collaboration Diagram </vt:lpstr>
      <vt:lpstr>Cont. </vt:lpstr>
      <vt:lpstr> Example of a Collaboration Diagram </vt:lpstr>
      <vt:lpstr>Benefits of a Collaboration Diagram</vt:lpstr>
      <vt:lpstr>Cont.</vt:lpstr>
      <vt:lpstr> The drawback of a Collaboration Diagram </vt:lpstr>
      <vt:lpstr>Unit 7: Design Phase</vt:lpstr>
      <vt:lpstr>Moving to the code</vt:lpstr>
      <vt:lpstr>The stages for object–oriented design</vt:lpstr>
      <vt:lpstr>PowerPoint Presentation</vt:lpstr>
      <vt:lpstr>Software reuse </vt:lpstr>
      <vt:lpstr>Reuse based software development </vt:lpstr>
      <vt:lpstr>Benefits of reuse </vt:lpstr>
      <vt:lpstr> DESIGN CLASS DIAGRAMS </vt:lpstr>
      <vt:lpstr>When to Create DCDs</vt:lpstr>
      <vt:lpstr>Example </vt:lpstr>
      <vt:lpstr>Terminology related to DCD</vt:lpstr>
      <vt:lpstr>Steps in creating DCD</vt:lpstr>
      <vt:lpstr> Designing Quality into Modules </vt:lpstr>
      <vt:lpstr>Iterating the Design</vt:lpstr>
      <vt:lpstr>Refactoring</vt:lpstr>
      <vt:lpstr> Design Best Practices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okemwa</dc:creator>
  <cp:lastModifiedBy>okemwa</cp:lastModifiedBy>
  <cp:revision>15</cp:revision>
  <dcterms:created xsi:type="dcterms:W3CDTF">2021-10-24T04:48:27Z</dcterms:created>
  <dcterms:modified xsi:type="dcterms:W3CDTF">2021-11-04T13:08:41Z</dcterms:modified>
</cp:coreProperties>
</file>