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94" r:id="rId3"/>
    <p:sldId id="295" r:id="rId4"/>
    <p:sldId id="297" r:id="rId5"/>
    <p:sldId id="298" r:id="rId6"/>
    <p:sldId id="299" r:id="rId7"/>
    <p:sldId id="301" r:id="rId8"/>
    <p:sldId id="302" r:id="rId9"/>
    <p:sldId id="300" r:id="rId10"/>
    <p:sldId id="303" r:id="rId11"/>
    <p:sldId id="323" r:id="rId12"/>
    <p:sldId id="305" r:id="rId13"/>
    <p:sldId id="324" r:id="rId14"/>
    <p:sldId id="307" r:id="rId15"/>
    <p:sldId id="308" r:id="rId16"/>
    <p:sldId id="309" r:id="rId17"/>
    <p:sldId id="310" r:id="rId18"/>
    <p:sldId id="311" r:id="rId19"/>
    <p:sldId id="312" r:id="rId20"/>
    <p:sldId id="313" r:id="rId21"/>
    <p:sldId id="325" r:id="rId22"/>
    <p:sldId id="315" r:id="rId23"/>
    <p:sldId id="326" r:id="rId24"/>
    <p:sldId id="327" r:id="rId25"/>
    <p:sldId id="316" r:id="rId26"/>
    <p:sldId id="317" r:id="rId27"/>
    <p:sldId id="318" r:id="rId28"/>
    <p:sldId id="328" r:id="rId29"/>
    <p:sldId id="320" r:id="rId30"/>
    <p:sldId id="321" r:id="rId31"/>
    <p:sldId id="29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21963-E07F-49E8-8597-1906EF88DD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488FF7-19FA-4677-9501-BE388E859C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07A289-2555-47BD-8DFF-92C02C5D1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499AD-4E2C-43C7-A373-3413DDDCAF51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D80F7-7835-4D16-A14D-F495A763E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C2CBD-901E-4666-92E0-DBDD94C0A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BF8F7-3491-4B17-84F2-E88A7ADAA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011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8DC39-3647-42A7-8956-04B021E4B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A3910-79B1-417E-8694-8A6188DB5A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D95D8E-D1FF-448B-803F-7706E142E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499AD-4E2C-43C7-A373-3413DDDCAF51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97776-130D-4942-846F-010B34D7F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C0ADEC-C704-450E-B52A-374917918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BF8F7-3491-4B17-84F2-E88A7ADAA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593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89891-A233-480D-A54D-E3C45D96A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B83435-0A0B-41E6-B3DE-DA5EF7A321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F23E5-C9C3-46AF-86DD-FECB07E1D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499AD-4E2C-43C7-A373-3413DDDCAF51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2BD1F-DA04-4FC9-9691-827AC5D74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5F9318-2309-4821-A4C3-B6DDC64FB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BF8F7-3491-4B17-84F2-E88A7ADAA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558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8F1E1-9861-4917-B16D-14AC9EAA4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506148-501B-4545-9B72-B3E6B6B602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E898A5-08F9-45D4-AA57-32676D0F9A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A4EB36-6820-4124-965D-AE8451E40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499AD-4E2C-43C7-A373-3413DDDCAF51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24EC57-D356-4AD6-A302-A39B7DF27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ECC859-CCEA-4975-9415-A8C8A3D97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BF8F7-3491-4B17-84F2-E88A7ADAA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00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B57B0-BB6C-4656-B84D-2E8580D72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2EA57-D769-4996-8EED-36E98EBDA5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68C6C5-43DB-4225-ACB2-2AAA1E94C5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D4187D-FF14-450A-9C8E-ABB4B3D132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D23699-5635-411F-B59A-09DAE78ABF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A4A998-EEFF-47EF-B890-ABE952BA3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499AD-4E2C-43C7-A373-3413DDDCAF51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816258C-A5AC-4439-83D3-E010D0209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E318FE-8D12-494D-A5BC-612F345A7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BF8F7-3491-4B17-84F2-E88A7ADAA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737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788F9-E4BE-4136-9732-902183795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270B7F-A471-4F65-ADC9-F92160CEC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499AD-4E2C-43C7-A373-3413DDDCAF51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01CE75-A0E5-4D7E-8D6B-99D0A8BCF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87DABA-7820-414B-8C7A-9F2322A5D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BF8F7-3491-4B17-84F2-E88A7ADAA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335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9C7BBA3-7CC1-4DFB-83C1-EE765EB6E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499AD-4E2C-43C7-A373-3413DDDCAF51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1A6B15-E029-4559-BA6A-010985414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3ECA35-3820-4AED-8192-09DB560A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BF8F7-3491-4B17-84F2-E88A7ADAA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832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594BB-7AD5-4910-A47E-1B527352D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47C0D-2E7E-446C-90B1-2A285B1E2F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FA5752-CC93-4CDA-8D37-0774A992B9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40E37B-D4FF-44FF-8DC2-4D51B4970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499AD-4E2C-43C7-A373-3413DDDCAF51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C3804E-C169-40E9-AF54-CB9B1F452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1D2261-BF70-4A32-B110-00E1F8B6F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BF8F7-3491-4B17-84F2-E88A7ADAA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619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143A6-8ADD-4460-BF70-06EFE0E2F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B4E733-27FA-44B7-BE66-88717BFEE6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D4B8A0-A15F-4B5E-82BF-002BE06B2C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9AC0D1-AA9C-41EE-B3FF-5959EC921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499AD-4E2C-43C7-A373-3413DDDCAF51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5AE585-E368-44EC-BA53-3C4ACA8B4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55B104-511B-4BB6-B01C-ABD647E59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BF8F7-3491-4B17-84F2-E88A7ADAA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126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0022B-20E2-4D37-A9F3-D6A125784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104558-9C5E-4379-B17F-86DA383557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50D4A-C2E3-4DC7-85D1-356098B51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499AD-4E2C-43C7-A373-3413DDDCAF51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7EFFF-658B-4D7A-A139-D1D76FBE1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2C30D5-E70C-4CFE-A3C8-59F0FD936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BF8F7-3491-4B17-84F2-E88A7ADAA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002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938E72-88C7-4FFC-BD38-27128B1F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6AA255-2818-452F-8210-2DDDB432B8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D0ED86-C60C-42D6-9598-73EBECCE8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499AD-4E2C-43C7-A373-3413DDDCAF51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A9DC9-E1B5-4926-B692-16C9C7D69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5C53A5-B48C-445E-BBE1-0BB864152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BF8F7-3491-4B17-84F2-E88A7ADAA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881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99C8D5-458C-4574-92E6-4836C6ACE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84754C-32B1-431E-B45F-108A07271E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8AB28-7458-4438-BD07-6993043355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499AD-4E2C-43C7-A373-3413DDDCAF51}" type="datetimeFigureOut">
              <a:rPr lang="en-US" smtClean="0"/>
              <a:t>11/11/2021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17E081-5F33-4F89-9AFD-2F9157F6A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157A28-F5E1-4200-A147-0AD729EEBC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BF8F7-3491-4B17-84F2-E88A7ADAA2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908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http://odl-skopje.etf.ukim.edu.mk/uml-help/html/images/day04/component-icon.GI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http://odl-skopje.etf.ukim.edu.mk/uml-help/html/images/day04/componentDiagram2.GI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m/Grady-Booch/e/B000AP85A2?ref=sr_ntt_srch_lnk_2&amp;qid=1635779744&amp;sr=1-2" TargetMode="External"/><Relationship Id="rId2" Type="http://schemas.openxmlformats.org/officeDocument/2006/relationships/hyperlink" Target="https://www.amazon.com/Unified-Modeling-Language-Addison-Wesley-Technology/dp/013485215X/ref=sr_1_2?dchild=1&amp;qid=1635779744&amp;refinements=p_27%3AGrady+Booch&amp;s=books&amp;sr=1-2&amp;text=Grady+Booc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gilemodeling.com/style/componentDiagram.htm" TargetMode="External"/><Relationship Id="rId5" Type="http://schemas.openxmlformats.org/officeDocument/2006/relationships/hyperlink" Target="https://www.tutorialspoint.com/uml/uml_component_diagram.htm" TargetMode="External"/><Relationship Id="rId4" Type="http://schemas.openxmlformats.org/officeDocument/2006/relationships/hyperlink" Target="https://www.researchgate.net/profile/Janis-Osis-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AA3B3-1AA4-49BB-8C38-67AC820230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067800" cy="68580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br>
              <a:rPr lang="en-US" sz="4800" b="1" dirty="0">
                <a:solidFill>
                  <a:srgbClr val="000000"/>
                </a:solidFill>
              </a:rPr>
            </a:br>
            <a:br>
              <a:rPr lang="en-US" sz="4800" b="1" dirty="0">
                <a:solidFill>
                  <a:srgbClr val="000000"/>
                </a:solidFill>
              </a:rPr>
            </a:br>
            <a:r>
              <a:rPr lang="en-US" sz="4800" b="1" dirty="0">
                <a:solidFill>
                  <a:srgbClr val="000000"/>
                </a:solidFill>
              </a:rPr>
              <a:t>SYSTEMS DEVELOPMENT PROJECT</a:t>
            </a:r>
            <a:br>
              <a:rPr lang="en-US" sz="4800" b="1" dirty="0">
                <a:solidFill>
                  <a:srgbClr val="000000"/>
                </a:solidFill>
              </a:rPr>
            </a:br>
            <a:br>
              <a:rPr lang="en-US" sz="4800" b="1" dirty="0">
                <a:solidFill>
                  <a:srgbClr val="000000"/>
                </a:solidFill>
              </a:rPr>
            </a:br>
            <a:r>
              <a:rPr lang="en-US" sz="4800" b="1" dirty="0">
                <a:solidFill>
                  <a:srgbClr val="000000"/>
                </a:solidFill>
              </a:rPr>
              <a:t>Chapter 8</a:t>
            </a:r>
            <a:br>
              <a:rPr lang="en-US" sz="4800" b="1" dirty="0">
                <a:solidFill>
                  <a:srgbClr val="000000"/>
                </a:solidFill>
              </a:rPr>
            </a:b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Physical Design </a:t>
            </a:r>
            <a:b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US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US" sz="4800" b="1" dirty="0">
                <a:solidFill>
                  <a:srgbClr val="000000"/>
                </a:solidFill>
              </a:rPr>
            </a:br>
            <a:r>
              <a:rPr lang="en-US" b="1" dirty="0">
                <a:solidFill>
                  <a:srgbClr val="000000"/>
                </a:solidFill>
              </a:rPr>
              <a:t>Lecturer: </a:t>
            </a:r>
            <a:br>
              <a:rPr lang="en-US" b="1" dirty="0">
                <a:solidFill>
                  <a:srgbClr val="000000"/>
                </a:solidFill>
              </a:rPr>
            </a:br>
            <a:r>
              <a:rPr lang="en-US" b="1" dirty="0">
                <a:solidFill>
                  <a:srgbClr val="000000"/>
                </a:solidFill>
              </a:rPr>
              <a:t>Dr. Joshua Okemwa. Ph.D.</a:t>
            </a:r>
            <a:br>
              <a:rPr lang="en-US" sz="4800" b="1" dirty="0">
                <a:solidFill>
                  <a:srgbClr val="000000"/>
                </a:solidFill>
              </a:rPr>
            </a:br>
            <a:br>
              <a:rPr lang="en-US" sz="4800" b="1" dirty="0">
                <a:solidFill>
                  <a:srgbClr val="000000"/>
                </a:solidFill>
              </a:rPr>
            </a:b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A84D2E47-34A7-4C2E-89CE-FDCBEE3A78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62163" y="491331"/>
            <a:ext cx="8229600" cy="1232694"/>
          </a:xfrm>
        </p:spPr>
        <p:txBody>
          <a:bodyPr/>
          <a:lstStyle/>
          <a:p>
            <a:r>
              <a:rPr lang="en-US" altLang="en-US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SCOPE OF THE STUDY </a:t>
            </a:r>
            <a:endParaRPr lang="en-US" altLang="en-US" dirty="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BDB82ED9-EA75-4DB8-B504-996A4ADED49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11824" y="1724025"/>
            <a:ext cx="7846501" cy="340995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b="1" dirty="0">
              <a:effectLst/>
              <a:latin typeface="Aharoni" panose="02010803020104030203" pitchFamily="2" charset="-79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Physical Design (Implementation) Diagrams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•UML component diagrams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 •UML deployment diagrams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77C7C-3B42-404F-A7FB-D66BCC803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963" y="294468"/>
            <a:ext cx="10515600" cy="821410"/>
          </a:xfrm>
        </p:spPr>
        <p:txBody>
          <a:bodyPr/>
          <a:lstStyle/>
          <a:p>
            <a:r>
              <a:rPr lang="en-US" altLang="en-US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Component diagrams</a:t>
            </a:r>
            <a:endParaRPr lang="en-US" b="1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594A7A-FF15-457D-A030-2B9BCD346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6393" y="1115878"/>
            <a:ext cx="10625380" cy="516957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Component diagrams are different in terms of nature and behavior. 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Component diagrams are used to model the physical aspects of a system.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Physical aspects are the elements such as executables, libraries, files, documents, etc. 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which reside in a node.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Component diagrams are used to visualize the organization and relationships among components in a system.</a:t>
            </a: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20160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DC505-F08C-4FEB-8A5E-E29FA4E52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0" i="0" dirty="0"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purpose of the component diagram</a:t>
            </a:r>
            <a:endParaRPr lang="en-US" sz="28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0C5EE-C0FA-4D6A-AAD6-CE6A97C854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Visualize the components of a system.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Construct executables by using forward and reverse engineering.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Describe the organization and relationships of the components.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341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84FFF-F9C0-4DAC-921E-1B5761704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743" y="163648"/>
            <a:ext cx="10515600" cy="673261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How to draw component diagrams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D4765-9781-4704-A552-4221D4294A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57719"/>
            <a:ext cx="10515600" cy="5551569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Component diagrams are used to describe the physical artifacts of a system. This artifact includes files, executables, libraries, </a:t>
            </a:r>
            <a:r>
              <a:rPr lang="en-US" b="0" i="0" dirty="0" err="1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etc</a:t>
            </a:r>
            <a:endParaRPr lang="en-US" b="0" i="0" dirty="0">
              <a:solidFill>
                <a:srgbClr val="0000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The purpose of this diagram is different. Component diagrams are used during the implementation phase of an application.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en-US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he system is designed using different UML diagrams and then when the artifacts are ready, component diagrams are used to get an idea of the implementation.</a:t>
            </a:r>
            <a:endParaRPr 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72751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008E1-AE0C-4EEC-9B1D-A63FD8BD6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742" y="148149"/>
            <a:ext cx="10515600" cy="673261"/>
          </a:xfrm>
        </p:spPr>
        <p:txBody>
          <a:bodyPr>
            <a:normAutofit fontScale="90000"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</a:t>
            </a:r>
            <a:r>
              <a:rPr lang="en-US" dirty="0"/>
              <a:t>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605669-2827-4BEC-98B6-57429703E5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2373"/>
            <a:ext cx="10515600" cy="501459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Before d</a:t>
            </a:r>
            <a:r>
              <a:rPr lang="en-US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rawing a component diagram, the following artifacts are to be identified clearly: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Files used in the system.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Libraries and other artifacts relevant to the application.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Relationships among the artifacts.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05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4FD84-E693-42D1-AAB2-100E40938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4739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0CCB9-725E-4468-AE60-A33CF2E3DE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2739" y="1503335"/>
            <a:ext cx="10515600" cy="478211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After identifying the artifacts, the following points need to be kept in mind.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Use a meaningful name to identify the component for which the diagram is to be drawn.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Prepare a mental layout before producing the using tools.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Use notes for clarifying important points.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08419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F0C2A-99E9-46E3-BBBB-E1D4F2E98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50" y="269876"/>
            <a:ext cx="10515600" cy="768349"/>
          </a:xfrm>
        </p:spPr>
        <p:txBody>
          <a:bodyPr>
            <a:norm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Why model components?</a:t>
            </a:r>
            <a:endParaRPr lang="en-US" sz="32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23E03-12E5-4E5F-B8C0-88B357BF4A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3475"/>
            <a:ext cx="10515600" cy="5043488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Clients can see the structure of the finished system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Developers have a structure to work towards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Technical writers who have to provide documentation and help files can understand what they're writing about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The team is ready for reuse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799848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96BC9-585E-4163-98B0-DFA9A9C19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793751"/>
            <a:ext cx="10515600" cy="825500"/>
          </a:xfrm>
        </p:spPr>
        <p:txBody>
          <a:bodyPr>
            <a:normAutofit/>
          </a:bodyPr>
          <a:lstStyle/>
          <a:p>
            <a:r>
              <a:rPr lang="en-US" sz="2800" b="0" i="0" dirty="0"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Component diagrams can be used to:</a:t>
            </a:r>
            <a:endParaRPr lang="en-US" sz="28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2C6041-A540-40BA-AEF4-9B69A8A362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Model the components of a system.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Model the database schema.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Model the executables of an application.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Model the system's source code.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901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8BAB6-894F-4DCF-829E-863A7ACC0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679450"/>
            <a:ext cx="10515600" cy="73025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10CD5-2205-4795-9B09-009F331ED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1300"/>
            <a:ext cx="10515600" cy="4667250"/>
          </a:xfrm>
        </p:spPr>
        <p:txBody>
          <a:bodyPr>
            <a:normAutofit/>
          </a:bodyPr>
          <a:lstStyle/>
          <a:p>
            <a:pPr algn="just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A component diagram contains components, interfaces and relationships. </a:t>
            </a:r>
          </a:p>
          <a:p>
            <a:pPr algn="just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Also other types of UML symbols can also appear in a component diagram.</a:t>
            </a:r>
          </a:p>
          <a:p>
            <a:pPr algn="just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The component diagram's main icon is a rectangle that has two rectangles overlaid on its left side. </a:t>
            </a:r>
          </a:p>
          <a:p>
            <a:pPr algn="just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You put the name of the component inside the icon.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2234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B200B-C880-4915-A76D-024E1720F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455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7758B6-69D8-4CDE-A925-EFF82F425D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1525" y="1466850"/>
            <a:ext cx="10582275" cy="4710113"/>
          </a:xfrm>
        </p:spPr>
        <p:txBody>
          <a:bodyPr/>
          <a:lstStyle/>
          <a:p>
            <a:pPr algn="just"/>
            <a:r>
              <a:rPr lang="en-US" sz="2800" dirty="0">
                <a:latin typeface="Aharoni" panose="02010803020104030203" pitchFamily="2" charset="-79"/>
                <a:cs typeface="Aharoni" panose="02010803020104030203" pitchFamily="2" charset="-79"/>
              </a:rPr>
              <a:t>The name is string. If the component is a member of a package, you can prefix the component's name with the name of the package.</a:t>
            </a:r>
          </a:p>
          <a:p>
            <a:endParaRPr lang="en-US" sz="28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1" descr="http://odl-skopje.etf.ukim.edu.mk/uml-help/html/images/day04/component-icon.GIF">
            <a:extLst>
              <a:ext uri="{FF2B5EF4-FFF2-40B4-BE49-F238E27FC236}">
                <a16:creationId xmlns:a16="http://schemas.microsoft.com/office/drawing/2014/main" id="{99AC5AF1-2BA6-405A-A78A-47D8A806F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728" y="3287417"/>
            <a:ext cx="3274259" cy="1485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596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202A7-CCE3-44F1-B9A0-2CC12D0BD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950" y="584200"/>
            <a:ext cx="10515600" cy="750753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Example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EB6798-B460-4E26-941E-9CCBAA9184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350" y="1485900"/>
            <a:ext cx="10839450" cy="46910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Suppose that we need to build up a software for playing a music from a CD-ROM Drive. </a:t>
            </a:r>
          </a:p>
          <a:p>
            <a:pPr algn="just">
              <a:lnSpc>
                <a:spcPct val="150000"/>
              </a:lnSpc>
            </a:pP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A visual programming language might be used (Visual Basic or Delphi for example). </a:t>
            </a:r>
          </a:p>
          <a:p>
            <a:pPr algn="just">
              <a:lnSpc>
                <a:spcPct val="150000"/>
              </a:lnSpc>
            </a:pP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If language supports multimedia controls, than we can use its components and reprogram them if necessary, or we can program new components. One possible graphical design for our player might be: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057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8DC09-65DF-478D-9BB0-B02842A93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125" y="681037"/>
            <a:ext cx="10515600" cy="619126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8657D1-8657-4A47-970E-5D3CA9935A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The diagram below shows an example of a music player. </a:t>
            </a:r>
          </a:p>
          <a:p>
            <a:endParaRPr 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>
              <a:buNone/>
            </a:pP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4" name="Picture 2" descr="componentDiagram1.GIF (5331 bytes)">
            <a:extLst>
              <a:ext uri="{FF2B5EF4-FFF2-40B4-BE49-F238E27FC236}">
                <a16:creationId xmlns:a16="http://schemas.microsoft.com/office/drawing/2014/main" id="{A4C0E012-CA6B-4952-A059-CE2303D1C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812" y="3189950"/>
            <a:ext cx="5610225" cy="162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21554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AB883-2DDF-4849-A412-A4315D98B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4550" y="660400"/>
            <a:ext cx="10515600" cy="796925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Component diagram of a music player </a:t>
            </a:r>
          </a:p>
        </p:txBody>
      </p:sp>
      <p:pic>
        <p:nvPicPr>
          <p:cNvPr id="4" name="Picture 1" descr="componentDiagram2">
            <a:extLst>
              <a:ext uri="{FF2B5EF4-FFF2-40B4-BE49-F238E27FC236}">
                <a16:creationId xmlns:a16="http://schemas.microsoft.com/office/drawing/2014/main" id="{F33D36BC-C670-408D-A131-8DC7011EE09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302" y="1871097"/>
            <a:ext cx="8226060" cy="4986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16513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256B0-693E-45A3-A1D8-787760627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525" y="965201"/>
            <a:ext cx="10515600" cy="635000"/>
          </a:xfrm>
        </p:spPr>
        <p:txBody>
          <a:bodyPr>
            <a:norm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Explanation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39F2EA-013D-4A2E-8225-B79A98D7E7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These controls will be realized by </a:t>
            </a:r>
            <a:r>
              <a:rPr lang="en-US" sz="2400" b="1" i="1" dirty="0">
                <a:latin typeface="Aharoni" panose="02010803020104030203" pitchFamily="2" charset="-79"/>
                <a:cs typeface="Aharoni" panose="02010803020104030203" pitchFamily="2" charset="-79"/>
              </a:rPr>
              <a:t>buttons</a:t>
            </a: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, thus we'll have a button performing these controls.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If we look at buttons as separate components, we can draw out a component UML diagram. </a:t>
            </a:r>
          </a:p>
          <a:p>
            <a:pPr algn="just">
              <a:lnSpc>
                <a:spcPct val="150000"/>
              </a:lnSpc>
            </a:pP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All the components shown on the previous diagram belongs to one global component – Button, but actions they perform are different. We must obtain these actions by programming them.</a:t>
            </a:r>
          </a:p>
          <a:p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713272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33341-44E7-476A-A71B-81D317429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9775"/>
          </a:xfrm>
        </p:spPr>
        <p:txBody>
          <a:bodyPr>
            <a:normAutofit/>
          </a:bodyPr>
          <a:lstStyle/>
          <a:p>
            <a:pPr algn="ctr"/>
            <a:r>
              <a:rPr lang="en-US" sz="3200" b="0" i="0" dirty="0"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Deployment diagrams</a:t>
            </a:r>
            <a:endParaRPr lang="en-US" sz="32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F4BFE9-624F-4BE0-A045-513C0E6496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0150"/>
            <a:ext cx="10515600" cy="497681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Deployment diagrams are used to visualize the topology of the physical components of a system, where the software components are deployed.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3F3F3F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Deployment diagrams are typically used to visualize the physical hardware and software of a system</a:t>
            </a:r>
            <a:endParaRPr lang="en-US" sz="2400" b="0" i="0" dirty="0">
              <a:solidFill>
                <a:srgbClr val="000000"/>
              </a:solidFill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Deployment diagrams are used to describe the static deployment view of a system. 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Deployment diagrams consist of nodes and their relationships.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2314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2D309-FF83-4400-BD8C-DA8203159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25" y="774700"/>
            <a:ext cx="10515600" cy="949325"/>
          </a:xfrm>
        </p:spPr>
        <p:txBody>
          <a:bodyPr>
            <a:noAutofit/>
          </a:bodyPr>
          <a:lstStyle/>
          <a:p>
            <a:br>
              <a:rPr lang="en-US" sz="3200" b="0" i="0" dirty="0"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3200" b="0" i="0" dirty="0"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Purpose of Deployment Diagrams</a:t>
            </a:r>
            <a:br>
              <a:rPr lang="en-US" sz="3200" b="0" i="0" dirty="0"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32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820CBB-93C3-4837-9D1B-2D22D550EB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The term Deployment itself describes the purpose of the diagram. Deployment diagrams are used for describing the hardware components, where software components are deployed.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Component diagrams and deployment diagrams are closely related.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Component diagrams are used to describe the components and deployment diagrams shows how they are deployed in hardware.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7666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27A01-3A64-4912-991C-56CA85A32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525" y="1022351"/>
            <a:ext cx="10515600" cy="73025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92498B-6BA0-4476-B3BC-E715D12BB0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The core purpose of deployment diagrams is to: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Visualize the hardware topology of a system.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Describe the hardware components used to deploy software components.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Describe the runtime processing nodes.</a:t>
            </a:r>
          </a:p>
          <a:p>
            <a:pPr algn="just">
              <a:lnSpc>
                <a:spcPct val="150000"/>
              </a:lnSpc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557976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2A801-BCDE-4400-A5D6-5D8EC3D0E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" y="841376"/>
            <a:ext cx="10515600" cy="787400"/>
          </a:xfrm>
        </p:spPr>
        <p:txBody>
          <a:bodyPr>
            <a:normAutofit/>
          </a:bodyPr>
          <a:lstStyle/>
          <a:p>
            <a:r>
              <a:rPr lang="en-US" sz="3200" b="0" i="0" dirty="0"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How to Draw a Deployment Diagram</a:t>
            </a:r>
            <a:endParaRPr lang="en-US" sz="32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F5C4B-A62D-4961-A163-F74A6A468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Deployment diagram represents the deployment view of a system. 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It is related to the component diagram because the components are deployed using the deployment diagrams.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 A deployment diagram consists of nodes. 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Nodes are nothing but physical hardware used to deploy the application.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28361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42665-792D-4542-B6E4-CC7AFAFC1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822325"/>
            <a:ext cx="10515600" cy="758825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C36252-B11E-4ED7-ACC9-F41090E4D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Deployment diagrams are useful for system engineers. 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An efficient deployment diagram controls the following parameters:</a:t>
            </a:r>
          </a:p>
          <a:p>
            <a:pPr lvl="3"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Performance</a:t>
            </a:r>
          </a:p>
          <a:p>
            <a:pPr lvl="3"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Scalability</a:t>
            </a:r>
          </a:p>
          <a:p>
            <a:pPr lvl="3"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Maintainability</a:t>
            </a:r>
          </a:p>
          <a:p>
            <a:pPr lvl="3"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Portability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6073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7B1AC-C7B7-4C8F-BBC6-D5BFAC3E6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681037"/>
            <a:ext cx="10515600" cy="701675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4367F-CCFC-4408-9D7C-3E080B9063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4475"/>
            <a:ext cx="10515600" cy="466248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When drawing a deployment diagram, the following artifacts should be first identified: </a:t>
            </a:r>
          </a:p>
          <a:p>
            <a:pPr lvl="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Nodes</a:t>
            </a:r>
            <a:endParaRPr lang="en-US" sz="2400" dirty="0">
              <a:solidFill>
                <a:srgbClr val="00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lvl="3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Relationships among nodes</a:t>
            </a:r>
          </a:p>
          <a:p>
            <a:pPr lvl="3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rgbClr val="00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lvl="3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2" descr="deployment-node">
            <a:extLst>
              <a:ext uri="{FF2B5EF4-FFF2-40B4-BE49-F238E27FC236}">
                <a16:creationId xmlns:a16="http://schemas.microsoft.com/office/drawing/2014/main" id="{806917F5-4DD1-4923-B7EB-CE742B269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187" y="4457700"/>
            <a:ext cx="1019175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90935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0713D-D907-4D8A-87F6-7A18914AF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150" y="479426"/>
            <a:ext cx="10515600" cy="71120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Example 1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8A1608-FB21-47FC-BE96-7CB127C9E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0325"/>
            <a:ext cx="10515600" cy="46609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Following is a sample deployment diagram to provide an idea of the deployment view of order management system.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Here 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nodes are shown as: </a:t>
            </a:r>
          </a:p>
          <a:p>
            <a:pPr lvl="2"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Monitor</a:t>
            </a:r>
          </a:p>
          <a:p>
            <a:pPr lvl="2"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Modem</a:t>
            </a:r>
          </a:p>
          <a:p>
            <a:pPr lvl="2"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Caching server</a:t>
            </a:r>
          </a:p>
          <a:p>
            <a:pPr lvl="2"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Server</a:t>
            </a:r>
          </a:p>
          <a:p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771379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8C7C8-9DA3-41FB-BFF9-CBE3368D1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575" y="469901"/>
            <a:ext cx="10515600" cy="63500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6425CC-82FA-4DE1-96B8-2C9558E961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8250"/>
            <a:ext cx="10515600" cy="4938713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sz="32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The application is assumed to be a web-based application, which is deployed in a clustered environment using server 1, server 2, and server 3. </a:t>
            </a:r>
          </a:p>
          <a:p>
            <a:pPr algn="just">
              <a:lnSpc>
                <a:spcPct val="150000"/>
              </a:lnSpc>
            </a:pPr>
            <a:r>
              <a:rPr lang="en-US" sz="32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The user connects to the application using the Internet. </a:t>
            </a:r>
          </a:p>
          <a:p>
            <a:pPr algn="just">
              <a:lnSpc>
                <a:spcPct val="150000"/>
              </a:lnSpc>
            </a:pPr>
            <a:r>
              <a:rPr lang="en-US" sz="32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The control flows from the caching server to the clustered environment.</a:t>
            </a:r>
            <a:endParaRPr lang="en-US" sz="32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23573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119C2-AE4C-4A77-8D76-F02684979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727075"/>
            <a:ext cx="10515600" cy="682625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Diagram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420CE16-BBE6-43B5-86B7-8922BA248E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70201" y="1409700"/>
            <a:ext cx="5584847" cy="4632326"/>
          </a:xfrm>
        </p:spPr>
      </p:pic>
    </p:spTree>
    <p:extLst>
      <p:ext uri="{BB962C8B-B14F-4D97-AF65-F5344CB8AC3E}">
        <p14:creationId xmlns:p14="http://schemas.microsoft.com/office/powerpoint/2010/main" val="3568083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0D63D-D9B5-4066-B338-3C46C833B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525" y="955676"/>
            <a:ext cx="10515600" cy="768350"/>
          </a:xfrm>
        </p:spPr>
        <p:txBody>
          <a:bodyPr>
            <a:normAutofit/>
          </a:bodyPr>
          <a:lstStyle/>
          <a:p>
            <a:r>
              <a:rPr lang="en-US" alt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Example 2</a:t>
            </a:r>
            <a:endParaRPr lang="en-US" sz="32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7B5BE-7D90-4988-B072-9209DF8C40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A Computer consists of these hardware elements: CPU, monitor, printer, mouse, keyboard.</a:t>
            </a:r>
          </a:p>
          <a:p>
            <a:pPr algn="just">
              <a:lnSpc>
                <a:spcPct val="150000"/>
              </a:lnSpc>
            </a:pP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 And installed software components: Windows98, Office98, InternetExplorer4, FrontPage, DOS, </a:t>
            </a:r>
            <a:r>
              <a:rPr lang="en-US" altLang="en-US" sz="2400" dirty="0" err="1">
                <a:latin typeface="Aharoni" panose="02010803020104030203" pitchFamily="2" charset="-79"/>
                <a:cs typeface="Aharoni" panose="02010803020104030203" pitchFamily="2" charset="-79"/>
              </a:rPr>
              <a:t>NortonCommander</a:t>
            </a: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, </a:t>
            </a:r>
            <a:r>
              <a:rPr lang="en-US" altLang="en-US" sz="2400" dirty="0" err="1">
                <a:latin typeface="Aharoni" panose="02010803020104030203" pitchFamily="2" charset="-79"/>
                <a:cs typeface="Aharoni" panose="02010803020104030203" pitchFamily="2" charset="-79"/>
              </a:rPr>
              <a:t>TurboPascal</a:t>
            </a: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08306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7BE92-0747-443C-AB8F-952A47E0EE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5176"/>
            <a:ext cx="10515600" cy="711200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Diagram </a:t>
            </a:r>
            <a:endParaRPr lang="en-US" dirty="0"/>
          </a:p>
        </p:txBody>
      </p:sp>
      <p:pic>
        <p:nvPicPr>
          <p:cNvPr id="4" name="Picture 2" descr="HomeComputer">
            <a:extLst>
              <a:ext uri="{FF2B5EF4-FFF2-40B4-BE49-F238E27FC236}">
                <a16:creationId xmlns:a16="http://schemas.microsoft.com/office/drawing/2014/main" id="{FAA64B90-2188-47D4-8A77-48717A16D84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686" y="1762019"/>
            <a:ext cx="5523827" cy="4540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01909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2F969-D3D3-4356-ADEA-9024764F5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975" y="860426"/>
            <a:ext cx="10515600" cy="82550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A4CBE9-4D13-4A85-B3A8-630D3447BB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The main node is CPU which consists of all the software components with their relationships. </a:t>
            </a:r>
          </a:p>
          <a:p>
            <a:pPr algn="just">
              <a:lnSpc>
                <a:spcPct val="150000"/>
              </a:lnSpc>
            </a:pP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Other hardware elements are devices connected to the main processor unit.</a:t>
            </a:r>
          </a:p>
          <a:p>
            <a:pPr algn="just">
              <a:lnSpc>
                <a:spcPct val="150000"/>
              </a:lnSpc>
            </a:pPr>
            <a:r>
              <a:rPr lang="en-US" alt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The UML deployment diagram provides a picture of how the physical system will look when it's all put together.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081082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23749-8D5D-4F31-BDCF-079110031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025" y="946151"/>
            <a:ext cx="10515600" cy="67310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DE938-8BEE-4F04-B3C5-D71AD55D4D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sz="2800" dirty="0">
                <a:latin typeface="Aharoni" panose="02010803020104030203" pitchFamily="2" charset="-79"/>
                <a:cs typeface="Aharoni" panose="02010803020104030203" pitchFamily="2" charset="-79"/>
              </a:rPr>
              <a:t>A system consists of nodes (represented by a cube) with line connecting them, called connections.</a:t>
            </a:r>
          </a:p>
          <a:p>
            <a:pPr>
              <a:lnSpc>
                <a:spcPct val="150000"/>
              </a:lnSpc>
            </a:pPr>
            <a:r>
              <a:rPr lang="en-US" altLang="en-US" sz="2800" dirty="0">
                <a:latin typeface="Aharoni" panose="02010803020104030203" pitchFamily="2" charset="-79"/>
                <a:cs typeface="Aharoni" panose="02010803020104030203" pitchFamily="2" charset="-79"/>
              </a:rPr>
              <a:t> There are two types of nodes: a processor (can execute a component) and a device (interface with the real world).</a:t>
            </a:r>
          </a:p>
          <a:p>
            <a:pPr>
              <a:lnSpc>
                <a:spcPct val="150000"/>
              </a:lnSpc>
            </a:pPr>
            <a:r>
              <a:rPr lang="en-US" altLang="en-US" sz="2800" dirty="0">
                <a:latin typeface="Aharoni" panose="02010803020104030203" pitchFamily="2" charset="-79"/>
                <a:cs typeface="Aharoni" panose="02010803020104030203" pitchFamily="2" charset="-79"/>
              </a:rPr>
              <a:t>Deployment diagrams are useful for modeling networks.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7986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86BA7-2D03-4DC0-AD30-8753E51F7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9300"/>
          </a:xfrm>
        </p:spPr>
        <p:txBody>
          <a:bodyPr>
            <a:noAutofit/>
          </a:bodyPr>
          <a:lstStyle/>
          <a:p>
            <a:br>
              <a:rPr lang="en-US" sz="3200" b="0" i="0" dirty="0"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3200" b="0" i="0" dirty="0"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Use of Deployment Diagrams?</a:t>
            </a:r>
            <a:br>
              <a:rPr lang="en-US" sz="3200" b="0" i="0" dirty="0">
                <a:solidFill>
                  <a:srgbClr val="FF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32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227468-0427-4DCC-91F7-65AF833D81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6350"/>
            <a:ext cx="10515600" cy="490061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Deployment diagrams are mainly used by system engineers. 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These diagrams are used to describe the physical components (hardware), their distribution, and association.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Deployment diagrams can be visualized as the hardware components/nodes on which the software components reside.</a:t>
            </a:r>
          </a:p>
          <a:p>
            <a:pPr algn="just">
              <a:lnSpc>
                <a:spcPct val="150000"/>
              </a:lnSpc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Software applications are developed to model complex business processes. Efficient software applications are not sufficient to meet the business requirements.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116143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C8C26-0A27-4FC0-BCA0-E39D7903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860425"/>
            <a:ext cx="10515600" cy="854075"/>
          </a:xfrm>
        </p:spPr>
        <p:txBody>
          <a:bodyPr>
            <a:normAutofit/>
          </a:bodyPr>
          <a:lstStyle/>
          <a:p>
            <a:pPr algn="just"/>
            <a:r>
              <a:rPr lang="en-US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Where deployment diagrams can be used.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9CCA73-101B-4251-B0D7-1C0223330D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To model the hardware topology of a system.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To model the embedded system.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To model the hardware details for a client/server system.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To model the hardware details of a distributed application.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For Forward and Reverse engineering.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83134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356CC-FE24-4AFF-AD94-7F3C0379A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763" y="535608"/>
            <a:ext cx="10515600" cy="983228"/>
          </a:xfrm>
        </p:spPr>
        <p:txBody>
          <a:bodyPr/>
          <a:lstStyle/>
          <a:p>
            <a:r>
              <a:rPr lang="en-US" altLang="en-US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REFERENCES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82797-B37B-472D-8FE5-EA56BAD38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8454" y="1593152"/>
            <a:ext cx="10935346" cy="499362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400" strike="noStrike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Unified Modeling Language User Guide, The (Addison-Wesley Object Technology Series)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strike="noStrike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Grady </a:t>
            </a:r>
            <a:r>
              <a:rPr lang="en-US" sz="2400" strike="noStrike" dirty="0" err="1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Booch</a:t>
            </a:r>
            <a:r>
              <a:rPr lang="en-US" sz="2400" dirty="0">
                <a:effectLst/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 , 2017</a:t>
            </a:r>
            <a:endParaRPr lang="en-US" sz="2400" b="1" dirty="0">
              <a:solidFill>
                <a:srgbClr val="0563C1"/>
              </a:solidFill>
              <a:latin typeface="Aharoni" panose="02010803020104030203" pitchFamily="2" charset="-79"/>
              <a:cs typeface="Aharoni" panose="02010803020104030203" pitchFamily="2" charset="-79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>
              <a:lnSpc>
                <a:spcPct val="150000"/>
              </a:lnSpc>
            </a:pPr>
            <a:r>
              <a:rPr lang="en-US" sz="2400" b="1" i="0" dirty="0">
                <a:effectLst/>
                <a:latin typeface="Aharoni" panose="02010803020104030203" pitchFamily="2" charset="-79"/>
                <a:cs typeface="Aharoni" panose="02010803020104030203" pitchFamily="2" charset="-79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Janis </a:t>
            </a:r>
            <a:r>
              <a:rPr lang="en-US" sz="2400" b="1" i="0" dirty="0" err="1">
                <a:effectLst/>
                <a:latin typeface="Aharoni" panose="02010803020104030203" pitchFamily="2" charset="-79"/>
                <a:cs typeface="Aharoni" panose="02010803020104030203" pitchFamily="2" charset="-79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Osis</a:t>
            </a:r>
            <a:r>
              <a:rPr lang="en-US" sz="2400" b="1" i="0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 et al. </a:t>
            </a:r>
            <a:r>
              <a:rPr lang="en-US" sz="2400" b="0" i="0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Components and Deployment Design.  2017</a:t>
            </a:r>
            <a:endParaRPr lang="en-US" sz="2400" b="1" i="0" dirty="0">
              <a:effectLst/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https://www.tutorialspoint.com/uml/uml_component_diagram.htm</a:t>
            </a: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http://agilemodeling.com/style/componentDiagram.htm</a:t>
            </a: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5994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1291</Words>
  <Application>Microsoft Office PowerPoint</Application>
  <PresentationFormat>Widescreen</PresentationFormat>
  <Paragraphs>131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Aharoni</vt:lpstr>
      <vt:lpstr>Arial</vt:lpstr>
      <vt:lpstr>Calibri</vt:lpstr>
      <vt:lpstr>Calibri Light</vt:lpstr>
      <vt:lpstr>Times New Roman</vt:lpstr>
      <vt:lpstr>Wingdings</vt:lpstr>
      <vt:lpstr>Office Theme</vt:lpstr>
      <vt:lpstr>  SYSTEMS DEVELOPMENT PROJECT  Chapter 8 Physical Design    Lecturer:  Dr. Joshua Okemwa. Ph.D.  </vt:lpstr>
      <vt:lpstr>THE SCOPE OF THE STUDY </vt:lpstr>
      <vt:lpstr>Component diagrams</vt:lpstr>
      <vt:lpstr>purpose of the component diagram</vt:lpstr>
      <vt:lpstr>How to draw component diagrams </vt:lpstr>
      <vt:lpstr>Cont. </vt:lpstr>
      <vt:lpstr>Cont. </vt:lpstr>
      <vt:lpstr>Why model components?</vt:lpstr>
      <vt:lpstr>Component diagrams can be used to:</vt:lpstr>
      <vt:lpstr>Cont. </vt:lpstr>
      <vt:lpstr>Cont. </vt:lpstr>
      <vt:lpstr>Example </vt:lpstr>
      <vt:lpstr>Cont. </vt:lpstr>
      <vt:lpstr>Component diagram of a music player </vt:lpstr>
      <vt:lpstr>Explanation </vt:lpstr>
      <vt:lpstr>Deployment diagrams</vt:lpstr>
      <vt:lpstr> Purpose of Deployment Diagrams </vt:lpstr>
      <vt:lpstr>Cont. </vt:lpstr>
      <vt:lpstr>How to Draw a Deployment Diagram</vt:lpstr>
      <vt:lpstr>Cont. </vt:lpstr>
      <vt:lpstr>Cont.</vt:lpstr>
      <vt:lpstr>Example 1</vt:lpstr>
      <vt:lpstr>Cont. </vt:lpstr>
      <vt:lpstr>Diagram </vt:lpstr>
      <vt:lpstr>Example 2</vt:lpstr>
      <vt:lpstr>Diagram </vt:lpstr>
      <vt:lpstr>Cont. </vt:lpstr>
      <vt:lpstr>Cont. </vt:lpstr>
      <vt:lpstr> Use of Deployment Diagrams? </vt:lpstr>
      <vt:lpstr>Where deployment diagrams can be used.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okemwa</dc:creator>
  <cp:lastModifiedBy>okemwa</cp:lastModifiedBy>
  <cp:revision>13</cp:revision>
  <dcterms:created xsi:type="dcterms:W3CDTF">2021-10-24T04:50:57Z</dcterms:created>
  <dcterms:modified xsi:type="dcterms:W3CDTF">2021-11-11T15:11:55Z</dcterms:modified>
</cp:coreProperties>
</file>