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1" r:id="rId2"/>
    <p:sldId id="297" r:id="rId3"/>
    <p:sldId id="298" r:id="rId4"/>
    <p:sldId id="299" r:id="rId5"/>
    <p:sldId id="300" r:id="rId6"/>
    <p:sldId id="301" r:id="rId7"/>
    <p:sldId id="302" r:id="rId8"/>
    <p:sldId id="303" r:id="rId9"/>
    <p:sldId id="304" r:id="rId10"/>
    <p:sldId id="305" r:id="rId11"/>
    <p:sldId id="306" r:id="rId12"/>
    <p:sldId id="307" r:id="rId13"/>
    <p:sldId id="327" r:id="rId14"/>
    <p:sldId id="308" r:id="rId15"/>
    <p:sldId id="328" r:id="rId16"/>
    <p:sldId id="309" r:id="rId17"/>
    <p:sldId id="310" r:id="rId18"/>
    <p:sldId id="311" r:id="rId19"/>
    <p:sldId id="329" r:id="rId20"/>
    <p:sldId id="312" r:id="rId21"/>
    <p:sldId id="313" r:id="rId22"/>
    <p:sldId id="314" r:id="rId23"/>
    <p:sldId id="315" r:id="rId24"/>
    <p:sldId id="317" r:id="rId25"/>
    <p:sldId id="318" r:id="rId26"/>
    <p:sldId id="321" r:id="rId27"/>
    <p:sldId id="323" r:id="rId28"/>
    <p:sldId id="324" r:id="rId29"/>
    <p:sldId id="325" r:id="rId30"/>
    <p:sldId id="326" r:id="rId31"/>
    <p:sldId id="322"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7" d="100"/>
          <a:sy n="67" d="100"/>
        </p:scale>
        <p:origin x="60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34F6B-5622-42D4-95BD-CF9BACB854C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B3978E3-1BE3-40B2-8F18-177D8484D9C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8F19B08-4D5E-407E-A5CC-5B191A3C2653}"/>
              </a:ext>
            </a:extLst>
          </p:cNvPr>
          <p:cNvSpPr>
            <a:spLocks noGrp="1"/>
          </p:cNvSpPr>
          <p:nvPr>
            <p:ph type="dt" sz="half" idx="10"/>
          </p:nvPr>
        </p:nvSpPr>
        <p:spPr/>
        <p:txBody>
          <a:bodyPr/>
          <a:lstStyle/>
          <a:p>
            <a:fld id="{04C3EB03-B464-446B-AA87-3F39B5BABCFB}" type="datetimeFigureOut">
              <a:rPr lang="en-US" smtClean="0"/>
              <a:t>11/11/2021</a:t>
            </a:fld>
            <a:endParaRPr lang="en-US"/>
          </a:p>
        </p:txBody>
      </p:sp>
      <p:sp>
        <p:nvSpPr>
          <p:cNvPr id="5" name="Footer Placeholder 4">
            <a:extLst>
              <a:ext uri="{FF2B5EF4-FFF2-40B4-BE49-F238E27FC236}">
                <a16:creationId xmlns:a16="http://schemas.microsoft.com/office/drawing/2014/main" id="{DE2D779F-3873-491D-B56E-67D5AFF504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0889A23-F6B1-479A-B569-A97AA3A4E27F}"/>
              </a:ext>
            </a:extLst>
          </p:cNvPr>
          <p:cNvSpPr>
            <a:spLocks noGrp="1"/>
          </p:cNvSpPr>
          <p:nvPr>
            <p:ph type="sldNum" sz="quarter" idx="12"/>
          </p:nvPr>
        </p:nvSpPr>
        <p:spPr/>
        <p:txBody>
          <a:bodyPr/>
          <a:lstStyle/>
          <a:p>
            <a:fld id="{C9A72590-18FE-4B97-9D51-836B72A242CC}" type="slidenum">
              <a:rPr lang="en-US" smtClean="0"/>
              <a:t>‹#›</a:t>
            </a:fld>
            <a:endParaRPr lang="en-US"/>
          </a:p>
        </p:txBody>
      </p:sp>
    </p:spTree>
    <p:extLst>
      <p:ext uri="{BB962C8B-B14F-4D97-AF65-F5344CB8AC3E}">
        <p14:creationId xmlns:p14="http://schemas.microsoft.com/office/powerpoint/2010/main" val="3090905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9FA97-D45D-4536-B919-82C62EB281A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279F69D-84BA-4520-9ABE-450F4632462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B16CC9-C67D-4890-912D-F153D577AA08}"/>
              </a:ext>
            </a:extLst>
          </p:cNvPr>
          <p:cNvSpPr>
            <a:spLocks noGrp="1"/>
          </p:cNvSpPr>
          <p:nvPr>
            <p:ph type="dt" sz="half" idx="10"/>
          </p:nvPr>
        </p:nvSpPr>
        <p:spPr/>
        <p:txBody>
          <a:bodyPr/>
          <a:lstStyle/>
          <a:p>
            <a:fld id="{04C3EB03-B464-446B-AA87-3F39B5BABCFB}" type="datetimeFigureOut">
              <a:rPr lang="en-US" smtClean="0"/>
              <a:t>11/11/2021</a:t>
            </a:fld>
            <a:endParaRPr lang="en-US"/>
          </a:p>
        </p:txBody>
      </p:sp>
      <p:sp>
        <p:nvSpPr>
          <p:cNvPr id="5" name="Footer Placeholder 4">
            <a:extLst>
              <a:ext uri="{FF2B5EF4-FFF2-40B4-BE49-F238E27FC236}">
                <a16:creationId xmlns:a16="http://schemas.microsoft.com/office/drawing/2014/main" id="{6274B009-1EB8-419C-9D88-1EB1C5B7F17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9B9BF3B-2220-4E03-BB8E-1520952F403F}"/>
              </a:ext>
            </a:extLst>
          </p:cNvPr>
          <p:cNvSpPr>
            <a:spLocks noGrp="1"/>
          </p:cNvSpPr>
          <p:nvPr>
            <p:ph type="sldNum" sz="quarter" idx="12"/>
          </p:nvPr>
        </p:nvSpPr>
        <p:spPr/>
        <p:txBody>
          <a:bodyPr/>
          <a:lstStyle/>
          <a:p>
            <a:fld id="{C9A72590-18FE-4B97-9D51-836B72A242CC}" type="slidenum">
              <a:rPr lang="en-US" smtClean="0"/>
              <a:t>‹#›</a:t>
            </a:fld>
            <a:endParaRPr lang="en-US"/>
          </a:p>
        </p:txBody>
      </p:sp>
    </p:spTree>
    <p:extLst>
      <p:ext uri="{BB962C8B-B14F-4D97-AF65-F5344CB8AC3E}">
        <p14:creationId xmlns:p14="http://schemas.microsoft.com/office/powerpoint/2010/main" val="21568353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FE86C-80AE-43F8-A873-654954F8705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A460841-F6B2-46FE-BC1C-78DCA83FE95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EE92FA3-77C3-4F12-AC91-227F08BF1648}"/>
              </a:ext>
            </a:extLst>
          </p:cNvPr>
          <p:cNvSpPr>
            <a:spLocks noGrp="1"/>
          </p:cNvSpPr>
          <p:nvPr>
            <p:ph type="dt" sz="half" idx="10"/>
          </p:nvPr>
        </p:nvSpPr>
        <p:spPr/>
        <p:txBody>
          <a:bodyPr/>
          <a:lstStyle/>
          <a:p>
            <a:fld id="{04C3EB03-B464-446B-AA87-3F39B5BABCFB}" type="datetimeFigureOut">
              <a:rPr lang="en-US" smtClean="0"/>
              <a:t>11/11/2021</a:t>
            </a:fld>
            <a:endParaRPr lang="en-US"/>
          </a:p>
        </p:txBody>
      </p:sp>
      <p:sp>
        <p:nvSpPr>
          <p:cNvPr id="5" name="Footer Placeholder 4">
            <a:extLst>
              <a:ext uri="{FF2B5EF4-FFF2-40B4-BE49-F238E27FC236}">
                <a16:creationId xmlns:a16="http://schemas.microsoft.com/office/drawing/2014/main" id="{C2E513CD-5F45-4C70-9D03-B2AC51DC6A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AF0E8C-2488-4F6D-99F9-7095F67E511A}"/>
              </a:ext>
            </a:extLst>
          </p:cNvPr>
          <p:cNvSpPr>
            <a:spLocks noGrp="1"/>
          </p:cNvSpPr>
          <p:nvPr>
            <p:ph type="sldNum" sz="quarter" idx="12"/>
          </p:nvPr>
        </p:nvSpPr>
        <p:spPr/>
        <p:txBody>
          <a:bodyPr/>
          <a:lstStyle/>
          <a:p>
            <a:fld id="{C9A72590-18FE-4B97-9D51-836B72A242CC}" type="slidenum">
              <a:rPr lang="en-US" smtClean="0"/>
              <a:t>‹#›</a:t>
            </a:fld>
            <a:endParaRPr lang="en-US"/>
          </a:p>
        </p:txBody>
      </p:sp>
    </p:spTree>
    <p:extLst>
      <p:ext uri="{BB962C8B-B14F-4D97-AF65-F5344CB8AC3E}">
        <p14:creationId xmlns:p14="http://schemas.microsoft.com/office/powerpoint/2010/main" val="26854195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4D7D92-CEE8-49A3-B64E-4908012A199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9F7041F-14FF-432F-A872-F16E31A0B02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5EEA767-69C3-458A-B1E9-903B0987402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270BFC8-7A80-429B-9345-9C0D83465EF0}"/>
              </a:ext>
            </a:extLst>
          </p:cNvPr>
          <p:cNvSpPr>
            <a:spLocks noGrp="1"/>
          </p:cNvSpPr>
          <p:nvPr>
            <p:ph type="dt" sz="half" idx="10"/>
          </p:nvPr>
        </p:nvSpPr>
        <p:spPr/>
        <p:txBody>
          <a:bodyPr/>
          <a:lstStyle/>
          <a:p>
            <a:fld id="{04C3EB03-B464-446B-AA87-3F39B5BABCFB}" type="datetimeFigureOut">
              <a:rPr lang="en-US" smtClean="0"/>
              <a:t>11/11/2021</a:t>
            </a:fld>
            <a:endParaRPr lang="en-US"/>
          </a:p>
        </p:txBody>
      </p:sp>
      <p:sp>
        <p:nvSpPr>
          <p:cNvPr id="6" name="Footer Placeholder 5">
            <a:extLst>
              <a:ext uri="{FF2B5EF4-FFF2-40B4-BE49-F238E27FC236}">
                <a16:creationId xmlns:a16="http://schemas.microsoft.com/office/drawing/2014/main" id="{AC4514BE-426C-4F21-9BEE-DEB109488E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5F643A-540A-43E8-8D08-E7682B1C9E7F}"/>
              </a:ext>
            </a:extLst>
          </p:cNvPr>
          <p:cNvSpPr>
            <a:spLocks noGrp="1"/>
          </p:cNvSpPr>
          <p:nvPr>
            <p:ph type="sldNum" sz="quarter" idx="12"/>
          </p:nvPr>
        </p:nvSpPr>
        <p:spPr/>
        <p:txBody>
          <a:bodyPr/>
          <a:lstStyle/>
          <a:p>
            <a:fld id="{C9A72590-18FE-4B97-9D51-836B72A242CC}" type="slidenum">
              <a:rPr lang="en-US" smtClean="0"/>
              <a:t>‹#›</a:t>
            </a:fld>
            <a:endParaRPr lang="en-US"/>
          </a:p>
        </p:txBody>
      </p:sp>
    </p:spTree>
    <p:extLst>
      <p:ext uri="{BB962C8B-B14F-4D97-AF65-F5344CB8AC3E}">
        <p14:creationId xmlns:p14="http://schemas.microsoft.com/office/powerpoint/2010/main" val="13745926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60D6EB-8027-4EAB-BA94-68F8A37931AA}"/>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3F6C02E-C58C-4385-9DF2-74F0766C1E1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0B0C47D-EFF9-459A-AA36-364BD493280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240350F-1A6D-4E31-AF4F-27CDBEC7DAD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6D3DB62-C67C-45E5-B0CD-74B28F3271E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CBC6304-1C9F-48BA-8BE6-CB43B265AB3C}"/>
              </a:ext>
            </a:extLst>
          </p:cNvPr>
          <p:cNvSpPr>
            <a:spLocks noGrp="1"/>
          </p:cNvSpPr>
          <p:nvPr>
            <p:ph type="dt" sz="half" idx="10"/>
          </p:nvPr>
        </p:nvSpPr>
        <p:spPr/>
        <p:txBody>
          <a:bodyPr/>
          <a:lstStyle/>
          <a:p>
            <a:fld id="{04C3EB03-B464-446B-AA87-3F39B5BABCFB}" type="datetimeFigureOut">
              <a:rPr lang="en-US" smtClean="0"/>
              <a:t>11/11/2021</a:t>
            </a:fld>
            <a:endParaRPr lang="en-US"/>
          </a:p>
        </p:txBody>
      </p:sp>
      <p:sp>
        <p:nvSpPr>
          <p:cNvPr id="8" name="Footer Placeholder 7">
            <a:extLst>
              <a:ext uri="{FF2B5EF4-FFF2-40B4-BE49-F238E27FC236}">
                <a16:creationId xmlns:a16="http://schemas.microsoft.com/office/drawing/2014/main" id="{ADA3AD6E-423B-434D-9E25-8189DE73419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E7B5A54-BF7E-4CBC-95E7-66F8CD08521B}"/>
              </a:ext>
            </a:extLst>
          </p:cNvPr>
          <p:cNvSpPr>
            <a:spLocks noGrp="1"/>
          </p:cNvSpPr>
          <p:nvPr>
            <p:ph type="sldNum" sz="quarter" idx="12"/>
          </p:nvPr>
        </p:nvSpPr>
        <p:spPr/>
        <p:txBody>
          <a:bodyPr/>
          <a:lstStyle/>
          <a:p>
            <a:fld id="{C9A72590-18FE-4B97-9D51-836B72A242CC}" type="slidenum">
              <a:rPr lang="en-US" smtClean="0"/>
              <a:t>‹#›</a:t>
            </a:fld>
            <a:endParaRPr lang="en-US"/>
          </a:p>
        </p:txBody>
      </p:sp>
    </p:spTree>
    <p:extLst>
      <p:ext uri="{BB962C8B-B14F-4D97-AF65-F5344CB8AC3E}">
        <p14:creationId xmlns:p14="http://schemas.microsoft.com/office/powerpoint/2010/main" val="20430739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7836E-A69A-43F6-9A96-AB8E490C75A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4B761F4-5FAB-4BFE-BD60-C0BE0D4142E0}"/>
              </a:ext>
            </a:extLst>
          </p:cNvPr>
          <p:cNvSpPr>
            <a:spLocks noGrp="1"/>
          </p:cNvSpPr>
          <p:nvPr>
            <p:ph type="dt" sz="half" idx="10"/>
          </p:nvPr>
        </p:nvSpPr>
        <p:spPr/>
        <p:txBody>
          <a:bodyPr/>
          <a:lstStyle/>
          <a:p>
            <a:fld id="{04C3EB03-B464-446B-AA87-3F39B5BABCFB}" type="datetimeFigureOut">
              <a:rPr lang="en-US" smtClean="0"/>
              <a:t>11/11/2021</a:t>
            </a:fld>
            <a:endParaRPr lang="en-US"/>
          </a:p>
        </p:txBody>
      </p:sp>
      <p:sp>
        <p:nvSpPr>
          <p:cNvPr id="4" name="Footer Placeholder 3">
            <a:extLst>
              <a:ext uri="{FF2B5EF4-FFF2-40B4-BE49-F238E27FC236}">
                <a16:creationId xmlns:a16="http://schemas.microsoft.com/office/drawing/2014/main" id="{F30E752E-9AA6-47D7-87CE-E2B213A13AD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06B176C-541A-4187-BB8B-148243E53BAA}"/>
              </a:ext>
            </a:extLst>
          </p:cNvPr>
          <p:cNvSpPr>
            <a:spLocks noGrp="1"/>
          </p:cNvSpPr>
          <p:nvPr>
            <p:ph type="sldNum" sz="quarter" idx="12"/>
          </p:nvPr>
        </p:nvSpPr>
        <p:spPr/>
        <p:txBody>
          <a:bodyPr/>
          <a:lstStyle/>
          <a:p>
            <a:fld id="{C9A72590-18FE-4B97-9D51-836B72A242CC}" type="slidenum">
              <a:rPr lang="en-US" smtClean="0"/>
              <a:t>‹#›</a:t>
            </a:fld>
            <a:endParaRPr lang="en-US"/>
          </a:p>
        </p:txBody>
      </p:sp>
    </p:spTree>
    <p:extLst>
      <p:ext uri="{BB962C8B-B14F-4D97-AF65-F5344CB8AC3E}">
        <p14:creationId xmlns:p14="http://schemas.microsoft.com/office/powerpoint/2010/main" val="30672082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A6DF5B4-9976-4B2E-8AB8-872883EE5454}"/>
              </a:ext>
            </a:extLst>
          </p:cNvPr>
          <p:cNvSpPr>
            <a:spLocks noGrp="1"/>
          </p:cNvSpPr>
          <p:nvPr>
            <p:ph type="dt" sz="half" idx="10"/>
          </p:nvPr>
        </p:nvSpPr>
        <p:spPr/>
        <p:txBody>
          <a:bodyPr/>
          <a:lstStyle/>
          <a:p>
            <a:fld id="{04C3EB03-B464-446B-AA87-3F39B5BABCFB}" type="datetimeFigureOut">
              <a:rPr lang="en-US" smtClean="0"/>
              <a:t>11/11/2021</a:t>
            </a:fld>
            <a:endParaRPr lang="en-US"/>
          </a:p>
        </p:txBody>
      </p:sp>
      <p:sp>
        <p:nvSpPr>
          <p:cNvPr id="3" name="Footer Placeholder 2">
            <a:extLst>
              <a:ext uri="{FF2B5EF4-FFF2-40B4-BE49-F238E27FC236}">
                <a16:creationId xmlns:a16="http://schemas.microsoft.com/office/drawing/2014/main" id="{6C456E99-F4FA-4EBB-B5DB-9AD10937E6D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D30C302-4603-4EEF-9175-E7BBE5DB9FE7}"/>
              </a:ext>
            </a:extLst>
          </p:cNvPr>
          <p:cNvSpPr>
            <a:spLocks noGrp="1"/>
          </p:cNvSpPr>
          <p:nvPr>
            <p:ph type="sldNum" sz="quarter" idx="12"/>
          </p:nvPr>
        </p:nvSpPr>
        <p:spPr/>
        <p:txBody>
          <a:bodyPr/>
          <a:lstStyle/>
          <a:p>
            <a:fld id="{C9A72590-18FE-4B97-9D51-836B72A242CC}" type="slidenum">
              <a:rPr lang="en-US" smtClean="0"/>
              <a:t>‹#›</a:t>
            </a:fld>
            <a:endParaRPr lang="en-US"/>
          </a:p>
        </p:txBody>
      </p:sp>
    </p:spTree>
    <p:extLst>
      <p:ext uri="{BB962C8B-B14F-4D97-AF65-F5344CB8AC3E}">
        <p14:creationId xmlns:p14="http://schemas.microsoft.com/office/powerpoint/2010/main" val="16449680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D4F0F0-DE1D-450A-A905-0D7DC612831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6F725DE-CECB-4D90-861A-AFE88223D50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382542-3688-4789-80AB-CFBB487DB3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65B633-F557-47B5-8D4F-B0C7B86E1FE0}"/>
              </a:ext>
            </a:extLst>
          </p:cNvPr>
          <p:cNvSpPr>
            <a:spLocks noGrp="1"/>
          </p:cNvSpPr>
          <p:nvPr>
            <p:ph type="dt" sz="half" idx="10"/>
          </p:nvPr>
        </p:nvSpPr>
        <p:spPr/>
        <p:txBody>
          <a:bodyPr/>
          <a:lstStyle/>
          <a:p>
            <a:fld id="{04C3EB03-B464-446B-AA87-3F39B5BABCFB}" type="datetimeFigureOut">
              <a:rPr lang="en-US" smtClean="0"/>
              <a:t>11/11/2021</a:t>
            </a:fld>
            <a:endParaRPr lang="en-US"/>
          </a:p>
        </p:txBody>
      </p:sp>
      <p:sp>
        <p:nvSpPr>
          <p:cNvPr id="6" name="Footer Placeholder 5">
            <a:extLst>
              <a:ext uri="{FF2B5EF4-FFF2-40B4-BE49-F238E27FC236}">
                <a16:creationId xmlns:a16="http://schemas.microsoft.com/office/drawing/2014/main" id="{6F92ACBE-E750-4A8B-B6BF-C9EEB5C6225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A8DAEDF-6706-4785-9CD3-52221C406FD4}"/>
              </a:ext>
            </a:extLst>
          </p:cNvPr>
          <p:cNvSpPr>
            <a:spLocks noGrp="1"/>
          </p:cNvSpPr>
          <p:nvPr>
            <p:ph type="sldNum" sz="quarter" idx="12"/>
          </p:nvPr>
        </p:nvSpPr>
        <p:spPr/>
        <p:txBody>
          <a:bodyPr/>
          <a:lstStyle/>
          <a:p>
            <a:fld id="{C9A72590-18FE-4B97-9D51-836B72A242CC}" type="slidenum">
              <a:rPr lang="en-US" smtClean="0"/>
              <a:t>‹#›</a:t>
            </a:fld>
            <a:endParaRPr lang="en-US"/>
          </a:p>
        </p:txBody>
      </p:sp>
    </p:spTree>
    <p:extLst>
      <p:ext uri="{BB962C8B-B14F-4D97-AF65-F5344CB8AC3E}">
        <p14:creationId xmlns:p14="http://schemas.microsoft.com/office/powerpoint/2010/main" val="11625628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639846-683F-418A-A2A4-C097FE2EA56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A2B9693-3938-4186-B50C-0189BB60E35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D89E29B-71E7-470B-B2BB-1766BD642F7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52601A9-AE9F-493D-A542-1C685030C4AA}"/>
              </a:ext>
            </a:extLst>
          </p:cNvPr>
          <p:cNvSpPr>
            <a:spLocks noGrp="1"/>
          </p:cNvSpPr>
          <p:nvPr>
            <p:ph type="dt" sz="half" idx="10"/>
          </p:nvPr>
        </p:nvSpPr>
        <p:spPr/>
        <p:txBody>
          <a:bodyPr/>
          <a:lstStyle/>
          <a:p>
            <a:fld id="{04C3EB03-B464-446B-AA87-3F39B5BABCFB}" type="datetimeFigureOut">
              <a:rPr lang="en-US" smtClean="0"/>
              <a:t>11/11/2021</a:t>
            </a:fld>
            <a:endParaRPr lang="en-US"/>
          </a:p>
        </p:txBody>
      </p:sp>
      <p:sp>
        <p:nvSpPr>
          <p:cNvPr id="6" name="Footer Placeholder 5">
            <a:extLst>
              <a:ext uri="{FF2B5EF4-FFF2-40B4-BE49-F238E27FC236}">
                <a16:creationId xmlns:a16="http://schemas.microsoft.com/office/drawing/2014/main" id="{CD6CF8D5-ACE2-45D0-B619-E7C5612455B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6589040-B1A1-49FF-A4D6-D39999287D23}"/>
              </a:ext>
            </a:extLst>
          </p:cNvPr>
          <p:cNvSpPr>
            <a:spLocks noGrp="1"/>
          </p:cNvSpPr>
          <p:nvPr>
            <p:ph type="sldNum" sz="quarter" idx="12"/>
          </p:nvPr>
        </p:nvSpPr>
        <p:spPr/>
        <p:txBody>
          <a:bodyPr/>
          <a:lstStyle/>
          <a:p>
            <a:fld id="{C9A72590-18FE-4B97-9D51-836B72A242CC}" type="slidenum">
              <a:rPr lang="en-US" smtClean="0"/>
              <a:t>‹#›</a:t>
            </a:fld>
            <a:endParaRPr lang="en-US"/>
          </a:p>
        </p:txBody>
      </p:sp>
    </p:spTree>
    <p:extLst>
      <p:ext uri="{BB962C8B-B14F-4D97-AF65-F5344CB8AC3E}">
        <p14:creationId xmlns:p14="http://schemas.microsoft.com/office/powerpoint/2010/main" val="1676863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46B3A-DDED-4DE9-92CF-2A1DB970F19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87BECBE-8BF0-4E1F-B01E-C9BE008DE32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89589CE-98BF-4E86-BB5A-61DDA382B988}"/>
              </a:ext>
            </a:extLst>
          </p:cNvPr>
          <p:cNvSpPr>
            <a:spLocks noGrp="1"/>
          </p:cNvSpPr>
          <p:nvPr>
            <p:ph type="dt" sz="half" idx="10"/>
          </p:nvPr>
        </p:nvSpPr>
        <p:spPr/>
        <p:txBody>
          <a:bodyPr/>
          <a:lstStyle/>
          <a:p>
            <a:fld id="{04C3EB03-B464-446B-AA87-3F39B5BABCFB}" type="datetimeFigureOut">
              <a:rPr lang="en-US" smtClean="0"/>
              <a:t>11/11/2021</a:t>
            </a:fld>
            <a:endParaRPr lang="en-US"/>
          </a:p>
        </p:txBody>
      </p:sp>
      <p:sp>
        <p:nvSpPr>
          <p:cNvPr id="5" name="Footer Placeholder 4">
            <a:extLst>
              <a:ext uri="{FF2B5EF4-FFF2-40B4-BE49-F238E27FC236}">
                <a16:creationId xmlns:a16="http://schemas.microsoft.com/office/drawing/2014/main" id="{3DB19DC7-A636-4E7F-ACDE-452864BFD7D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99A6B1-30DB-45CC-BC91-A4B9C4BA0353}"/>
              </a:ext>
            </a:extLst>
          </p:cNvPr>
          <p:cNvSpPr>
            <a:spLocks noGrp="1"/>
          </p:cNvSpPr>
          <p:nvPr>
            <p:ph type="sldNum" sz="quarter" idx="12"/>
          </p:nvPr>
        </p:nvSpPr>
        <p:spPr/>
        <p:txBody>
          <a:bodyPr/>
          <a:lstStyle/>
          <a:p>
            <a:fld id="{C9A72590-18FE-4B97-9D51-836B72A242CC}" type="slidenum">
              <a:rPr lang="en-US" smtClean="0"/>
              <a:t>‹#›</a:t>
            </a:fld>
            <a:endParaRPr lang="en-US"/>
          </a:p>
        </p:txBody>
      </p:sp>
    </p:spTree>
    <p:extLst>
      <p:ext uri="{BB962C8B-B14F-4D97-AF65-F5344CB8AC3E}">
        <p14:creationId xmlns:p14="http://schemas.microsoft.com/office/powerpoint/2010/main" val="11712216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3F071E9-4034-4DB4-A6B2-261B42005EF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9B2FF37-0737-4C97-942F-510344E6F42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7D84F2D-ABAE-433D-A3C1-B825CFA4AA02}"/>
              </a:ext>
            </a:extLst>
          </p:cNvPr>
          <p:cNvSpPr>
            <a:spLocks noGrp="1"/>
          </p:cNvSpPr>
          <p:nvPr>
            <p:ph type="dt" sz="half" idx="10"/>
          </p:nvPr>
        </p:nvSpPr>
        <p:spPr/>
        <p:txBody>
          <a:bodyPr/>
          <a:lstStyle/>
          <a:p>
            <a:fld id="{04C3EB03-B464-446B-AA87-3F39B5BABCFB}" type="datetimeFigureOut">
              <a:rPr lang="en-US" smtClean="0"/>
              <a:t>11/11/2021</a:t>
            </a:fld>
            <a:endParaRPr lang="en-US"/>
          </a:p>
        </p:txBody>
      </p:sp>
      <p:sp>
        <p:nvSpPr>
          <p:cNvPr id="5" name="Footer Placeholder 4">
            <a:extLst>
              <a:ext uri="{FF2B5EF4-FFF2-40B4-BE49-F238E27FC236}">
                <a16:creationId xmlns:a16="http://schemas.microsoft.com/office/drawing/2014/main" id="{6D84CE8F-06EE-4EDF-9A9A-BBCC9C2E6D0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077755-07A9-4F6C-9181-C7D4BEDB696B}"/>
              </a:ext>
            </a:extLst>
          </p:cNvPr>
          <p:cNvSpPr>
            <a:spLocks noGrp="1"/>
          </p:cNvSpPr>
          <p:nvPr>
            <p:ph type="sldNum" sz="quarter" idx="12"/>
          </p:nvPr>
        </p:nvSpPr>
        <p:spPr/>
        <p:txBody>
          <a:bodyPr/>
          <a:lstStyle/>
          <a:p>
            <a:fld id="{C9A72590-18FE-4B97-9D51-836B72A242CC}" type="slidenum">
              <a:rPr lang="en-US" smtClean="0"/>
              <a:t>‹#›</a:t>
            </a:fld>
            <a:endParaRPr lang="en-US"/>
          </a:p>
        </p:txBody>
      </p:sp>
    </p:spTree>
    <p:extLst>
      <p:ext uri="{BB962C8B-B14F-4D97-AF65-F5344CB8AC3E}">
        <p14:creationId xmlns:p14="http://schemas.microsoft.com/office/powerpoint/2010/main" val="35424334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D52C741-CF4E-4671-9CC2-7A0C7BE6E1E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C23543A-4FCC-4BA1-9282-ECE26339870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19AD4FC-FAEC-4D54-9329-CB6EAD2773E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C3EB03-B464-446B-AA87-3F39B5BABCFB}" type="datetimeFigureOut">
              <a:rPr lang="en-US" smtClean="0"/>
              <a:t>11/11/2021</a:t>
            </a:fld>
            <a:endParaRPr lang="en-US"/>
          </a:p>
        </p:txBody>
      </p:sp>
      <p:sp>
        <p:nvSpPr>
          <p:cNvPr id="5" name="Footer Placeholder 4">
            <a:extLst>
              <a:ext uri="{FF2B5EF4-FFF2-40B4-BE49-F238E27FC236}">
                <a16:creationId xmlns:a16="http://schemas.microsoft.com/office/drawing/2014/main" id="{C56A8C15-4321-41EE-827A-C7B54C1B5E3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C36E1E2-6FF3-458C-AC03-7E68B8F169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A72590-18FE-4B97-9D51-836B72A242CC}" type="slidenum">
              <a:rPr lang="en-US" smtClean="0"/>
              <a:t>‹#›</a:t>
            </a:fld>
            <a:endParaRPr lang="en-US"/>
          </a:p>
        </p:txBody>
      </p:sp>
    </p:spTree>
    <p:extLst>
      <p:ext uri="{BB962C8B-B14F-4D97-AF65-F5344CB8AC3E}">
        <p14:creationId xmlns:p14="http://schemas.microsoft.com/office/powerpoint/2010/main" val="31967190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amazon.com/Unified-Modeling-Language-Addison-Wesley-Technology/dp/013485215X/ref=sr_1_2?dchild=1&amp;qid=1635779744&amp;refinements=p_27%3AGrady+Booch&amp;s=books&amp;sr=1-2&amp;text=Grady+Booch" TargetMode="External"/><Relationship Id="rId2" Type="http://schemas.openxmlformats.org/officeDocument/2006/relationships/hyperlink" Target="https://www.routledge.com/search?author=Boyd%20L.%20Summers" TargetMode="External"/><Relationship Id="rId1" Type="http://schemas.openxmlformats.org/officeDocument/2006/relationships/slideLayout" Target="../slideLayouts/slideLayout2.xml"/><Relationship Id="rId4" Type="http://schemas.openxmlformats.org/officeDocument/2006/relationships/hyperlink" Target="https://www.amazon.com/Grady-Booch/e/B000AP85A2?ref=sr_ntt_srch_lnk_2&amp;qid=1635779744&amp;sr=1-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AA3B3-1AA4-49BB-8C38-67AC82023071}"/>
              </a:ext>
            </a:extLst>
          </p:cNvPr>
          <p:cNvSpPr>
            <a:spLocks noGrp="1"/>
          </p:cNvSpPr>
          <p:nvPr>
            <p:ph type="ctrTitle"/>
          </p:nvPr>
        </p:nvSpPr>
        <p:spPr>
          <a:xfrm>
            <a:off x="1524000" y="0"/>
            <a:ext cx="9067800" cy="6858000"/>
          </a:xfrm>
        </p:spPr>
        <p:txBody>
          <a:bodyPr rtlCol="0">
            <a:normAutofit fontScale="90000"/>
          </a:bodyPr>
          <a:lstStyle/>
          <a:p>
            <a:pPr>
              <a:defRPr/>
            </a:pPr>
            <a:br>
              <a:rPr lang="en-US" sz="4800" b="1" dirty="0">
                <a:solidFill>
                  <a:srgbClr val="000000"/>
                </a:solidFill>
              </a:rPr>
            </a:br>
            <a:br>
              <a:rPr lang="en-US" sz="4800" b="1" dirty="0">
                <a:solidFill>
                  <a:srgbClr val="000000"/>
                </a:solidFill>
              </a:rPr>
            </a:br>
            <a:r>
              <a:rPr lang="en-US" sz="4800" b="1" dirty="0">
                <a:solidFill>
                  <a:srgbClr val="000000"/>
                </a:solidFill>
              </a:rPr>
              <a:t>SYSTEMS DEVELOPMENT PROJECT</a:t>
            </a:r>
            <a:br>
              <a:rPr lang="en-US" sz="4800" b="1" dirty="0">
                <a:solidFill>
                  <a:srgbClr val="000000"/>
                </a:solidFill>
              </a:rPr>
            </a:br>
            <a:br>
              <a:rPr lang="en-US" sz="4800" b="1" dirty="0">
                <a:solidFill>
                  <a:srgbClr val="000000"/>
                </a:solidFill>
              </a:rPr>
            </a:br>
            <a:r>
              <a:rPr lang="en-US" sz="4800" b="1" dirty="0">
                <a:solidFill>
                  <a:srgbClr val="000000"/>
                </a:solidFill>
              </a:rPr>
              <a:t>Chapter 9</a:t>
            </a:r>
            <a:br>
              <a:rPr lang="en-US" sz="2700" b="1" dirty="0">
                <a:solidFill>
                  <a:srgbClr val="000000"/>
                </a:solidFill>
                <a:latin typeface="Aharoni" panose="02010803020104030203" pitchFamily="2" charset="-79"/>
                <a:cs typeface="Aharoni" panose="02010803020104030203" pitchFamily="2" charset="-79"/>
              </a:rPr>
            </a:br>
            <a:r>
              <a:rPr lang="en-US" sz="2700" dirty="0">
                <a:latin typeface="Aharoni" panose="02010803020104030203" pitchFamily="2" charset="-79"/>
                <a:cs typeface="Aharoni" panose="02010803020104030203" pitchFamily="2" charset="-79"/>
              </a:rPr>
              <a:t>Software Reviews, Walkthroughs, Inspections, and Audits</a:t>
            </a:r>
            <a:br>
              <a:rPr lang="en-US" sz="2700" dirty="0">
                <a:effectLst/>
                <a:latin typeface="Aharoni" panose="02010803020104030203" pitchFamily="2" charset="-79"/>
                <a:ea typeface="Calibri" panose="020F0502020204030204" pitchFamily="34" charset="0"/>
                <a:cs typeface="Aharoni" panose="02010803020104030203" pitchFamily="2" charset="-79"/>
              </a:rPr>
            </a:br>
            <a:br>
              <a:rPr lang="en-US" sz="3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br>
            <a:br>
              <a:rPr lang="en-US" sz="4800" b="1" dirty="0">
                <a:solidFill>
                  <a:srgbClr val="000000"/>
                </a:solidFill>
              </a:rPr>
            </a:br>
            <a:r>
              <a:rPr lang="en-US" b="1" dirty="0">
                <a:solidFill>
                  <a:srgbClr val="000000"/>
                </a:solidFill>
              </a:rPr>
              <a:t>Lecturer: </a:t>
            </a:r>
            <a:br>
              <a:rPr lang="en-US" b="1" dirty="0">
                <a:solidFill>
                  <a:srgbClr val="000000"/>
                </a:solidFill>
              </a:rPr>
            </a:br>
            <a:r>
              <a:rPr lang="en-US" b="1" dirty="0">
                <a:solidFill>
                  <a:srgbClr val="000000"/>
                </a:solidFill>
              </a:rPr>
              <a:t>Dr. Joshua Okemwa. Ph.D.</a:t>
            </a:r>
            <a:br>
              <a:rPr lang="en-US" sz="4800" b="1" dirty="0">
                <a:solidFill>
                  <a:srgbClr val="000000"/>
                </a:solidFill>
              </a:rPr>
            </a:br>
            <a:br>
              <a:rPr lang="en-US" sz="4800" b="1" dirty="0">
                <a:solidFill>
                  <a:srgbClr val="000000"/>
                </a:solidFill>
              </a:rPr>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E98099-286F-43E1-A5E3-796ED7D6A9D0}"/>
              </a:ext>
            </a:extLst>
          </p:cNvPr>
          <p:cNvSpPr>
            <a:spLocks noGrp="1"/>
          </p:cNvSpPr>
          <p:nvPr>
            <p:ph type="title"/>
          </p:nvPr>
        </p:nvSpPr>
        <p:spPr/>
        <p:txBody>
          <a:bodyPr/>
          <a:lstStyle/>
          <a:p>
            <a:r>
              <a:rPr lang="en-US" altLang="en-US" dirty="0">
                <a:solidFill>
                  <a:srgbClr val="FF0000"/>
                </a:solidFill>
                <a:latin typeface="Aharoni" panose="02010803020104030203" pitchFamily="2" charset="-79"/>
                <a:cs typeface="Aharoni" panose="02010803020104030203" pitchFamily="2" charset="-79"/>
              </a:rPr>
              <a:t>THE SCOPE OF THE STUDY </a:t>
            </a:r>
            <a:endParaRPr lang="en-US" dirty="0"/>
          </a:p>
        </p:txBody>
      </p:sp>
      <p:sp>
        <p:nvSpPr>
          <p:cNvPr id="3" name="Content Placeholder 2">
            <a:extLst>
              <a:ext uri="{FF2B5EF4-FFF2-40B4-BE49-F238E27FC236}">
                <a16:creationId xmlns:a16="http://schemas.microsoft.com/office/drawing/2014/main" id="{DDEAE2F7-A641-4808-83BC-2F86000029EE}"/>
              </a:ext>
            </a:extLst>
          </p:cNvPr>
          <p:cNvSpPr>
            <a:spLocks noGrp="1"/>
          </p:cNvSpPr>
          <p:nvPr>
            <p:ph idx="1"/>
          </p:nvPr>
        </p:nvSpPr>
        <p:spPr>
          <a:xfrm>
            <a:off x="1809750" y="1816100"/>
            <a:ext cx="10515600" cy="4351338"/>
          </a:xfrm>
        </p:spPr>
        <p:txBody>
          <a:bodyPr>
            <a:normAutofit/>
          </a:bodyPr>
          <a:lstStyle/>
          <a:p>
            <a:pPr lvl="3">
              <a:lnSpc>
                <a:spcPct val="200000"/>
              </a:lnSpc>
            </a:pPr>
            <a:r>
              <a:rPr lang="en-US" sz="2400" dirty="0">
                <a:latin typeface="Aharoni" panose="02010803020104030203" pitchFamily="2" charset="-79"/>
                <a:cs typeface="Aharoni" panose="02010803020104030203" pitchFamily="2" charset="-79"/>
              </a:rPr>
              <a:t>Software Reviews</a:t>
            </a:r>
          </a:p>
          <a:p>
            <a:pPr lvl="3">
              <a:lnSpc>
                <a:spcPct val="200000"/>
              </a:lnSpc>
            </a:pPr>
            <a:r>
              <a:rPr lang="en-US" sz="2400" dirty="0">
                <a:latin typeface="Aharoni" panose="02010803020104030203" pitchFamily="2" charset="-79"/>
                <a:cs typeface="Aharoni" panose="02010803020104030203" pitchFamily="2" charset="-79"/>
              </a:rPr>
              <a:t> Walkthroughs</a:t>
            </a:r>
          </a:p>
          <a:p>
            <a:pPr lvl="3">
              <a:lnSpc>
                <a:spcPct val="200000"/>
              </a:lnSpc>
            </a:pPr>
            <a:r>
              <a:rPr lang="en-US" sz="2400" dirty="0">
                <a:latin typeface="Aharoni" panose="02010803020104030203" pitchFamily="2" charset="-79"/>
                <a:cs typeface="Aharoni" panose="02010803020104030203" pitchFamily="2" charset="-79"/>
              </a:rPr>
              <a:t>Inspections</a:t>
            </a:r>
          </a:p>
          <a:p>
            <a:pPr lvl="3">
              <a:lnSpc>
                <a:spcPct val="200000"/>
              </a:lnSpc>
            </a:pPr>
            <a:r>
              <a:rPr lang="en-US" sz="2400" dirty="0">
                <a:latin typeface="Aharoni" panose="02010803020104030203" pitchFamily="2" charset="-79"/>
                <a:cs typeface="Aharoni" panose="02010803020104030203" pitchFamily="2" charset="-79"/>
              </a:rPr>
              <a:t>Audits</a:t>
            </a:r>
            <a:endParaRPr lang="en-US" sz="2400" dirty="0"/>
          </a:p>
        </p:txBody>
      </p:sp>
    </p:spTree>
    <p:extLst>
      <p:ext uri="{BB962C8B-B14F-4D97-AF65-F5344CB8AC3E}">
        <p14:creationId xmlns:p14="http://schemas.microsoft.com/office/powerpoint/2010/main" val="11179822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5BFDB4-C435-4295-BEAC-3A52BF96B4A6}"/>
              </a:ext>
            </a:extLst>
          </p:cNvPr>
          <p:cNvSpPr>
            <a:spLocks noGrp="1"/>
          </p:cNvSpPr>
          <p:nvPr>
            <p:ph type="title"/>
          </p:nvPr>
        </p:nvSpPr>
        <p:spPr>
          <a:xfrm>
            <a:off x="1008682" y="954060"/>
            <a:ext cx="10515600" cy="750753"/>
          </a:xfrm>
        </p:spPr>
        <p:txBody>
          <a:bodyPr>
            <a:normAutofit/>
          </a:bodyPr>
          <a:lstStyle/>
          <a:p>
            <a:r>
              <a:rPr lang="en-US" altLang="en-US" sz="3200" dirty="0">
                <a:solidFill>
                  <a:srgbClr val="FF0000"/>
                </a:solidFill>
                <a:latin typeface="Aharoni" panose="02010803020104030203" pitchFamily="2" charset="-79"/>
                <a:cs typeface="Aharoni" panose="02010803020104030203" pitchFamily="2" charset="-79"/>
              </a:rPr>
              <a:t>Software review</a:t>
            </a:r>
            <a:endParaRPr lang="en-US" sz="32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F915BF67-2B5C-4E48-9EEB-08556329DD7E}"/>
              </a:ext>
            </a:extLst>
          </p:cNvPr>
          <p:cNvSpPr>
            <a:spLocks noGrp="1"/>
          </p:cNvSpPr>
          <p:nvPr>
            <p:ph idx="1"/>
          </p:nvPr>
        </p:nvSpPr>
        <p:spPr/>
        <p:txBody>
          <a:bodyPr>
            <a:normAutofit/>
          </a:bodyPr>
          <a:lstStyle/>
          <a:p>
            <a:pPr algn="just">
              <a:lnSpc>
                <a:spcPct val="150000"/>
              </a:lnSpc>
            </a:pPr>
            <a:r>
              <a:rPr lang="en-US" sz="2400" b="0" i="0" dirty="0">
                <a:solidFill>
                  <a:srgbClr val="000000"/>
                </a:solidFill>
                <a:effectLst/>
                <a:latin typeface="Aharoni" panose="02010803020104030203" pitchFamily="2" charset="-79"/>
                <a:cs typeface="Aharoni" panose="02010803020104030203" pitchFamily="2" charset="-79"/>
              </a:rPr>
              <a:t>A review is a systematic examination of a document by one or more people with the main aim of finding and removing errors early in the software development life cycle. </a:t>
            </a:r>
          </a:p>
          <a:p>
            <a:pPr algn="just">
              <a:lnSpc>
                <a:spcPct val="150000"/>
              </a:lnSpc>
            </a:pPr>
            <a:r>
              <a:rPr lang="en-US" sz="2400" b="0" i="0" dirty="0">
                <a:solidFill>
                  <a:srgbClr val="000000"/>
                </a:solidFill>
                <a:effectLst/>
                <a:latin typeface="Aharoni" panose="02010803020104030203" pitchFamily="2" charset="-79"/>
                <a:cs typeface="Aharoni" panose="02010803020104030203" pitchFamily="2" charset="-79"/>
              </a:rPr>
              <a:t>Reviews are used to verify documents such as requirements, system designs, code, test plans and test cases.</a:t>
            </a:r>
          </a:p>
          <a:p>
            <a:pPr algn="just">
              <a:lnSpc>
                <a:spcPct val="150000"/>
              </a:lnSpc>
            </a:pPr>
            <a:r>
              <a:rPr lang="en-US" sz="2400" b="0" i="0" dirty="0">
                <a:solidFill>
                  <a:srgbClr val="000000"/>
                </a:solidFill>
                <a:effectLst/>
                <a:latin typeface="Aharoni" panose="02010803020104030203" pitchFamily="2" charset="-79"/>
                <a:cs typeface="Aharoni" panose="02010803020104030203" pitchFamily="2" charset="-79"/>
              </a:rPr>
              <a:t>Reviews are usually performed manually while static analysis of the tools is performed using tools.</a:t>
            </a:r>
          </a:p>
        </p:txBody>
      </p:sp>
    </p:spTree>
    <p:extLst>
      <p:ext uri="{BB962C8B-B14F-4D97-AF65-F5344CB8AC3E}">
        <p14:creationId xmlns:p14="http://schemas.microsoft.com/office/powerpoint/2010/main" val="26410960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B0361-559E-4F25-9D5B-D342EB8C8F49}"/>
              </a:ext>
            </a:extLst>
          </p:cNvPr>
          <p:cNvSpPr>
            <a:spLocks noGrp="1"/>
          </p:cNvSpPr>
          <p:nvPr>
            <p:ph type="title"/>
          </p:nvPr>
        </p:nvSpPr>
        <p:spPr>
          <a:xfrm>
            <a:off x="156275" y="681037"/>
            <a:ext cx="10515600" cy="812746"/>
          </a:xfrm>
        </p:spPr>
        <p:txBody>
          <a:bodyPr>
            <a:normAutofit/>
          </a:bodyPr>
          <a:lstStyle/>
          <a:p>
            <a:r>
              <a:rPr lang="en-US" sz="3200" dirty="0">
                <a:solidFill>
                  <a:srgbClr val="FF0000"/>
                </a:solidFill>
                <a:latin typeface="Aharoni" panose="02010803020104030203" pitchFamily="2" charset="-79"/>
                <a:cs typeface="Aharoni" panose="02010803020104030203" pitchFamily="2" charset="-79"/>
              </a:rPr>
              <a:t>Purpose </a:t>
            </a:r>
          </a:p>
        </p:txBody>
      </p:sp>
      <p:sp>
        <p:nvSpPr>
          <p:cNvPr id="3" name="Content Placeholder 2">
            <a:extLst>
              <a:ext uri="{FF2B5EF4-FFF2-40B4-BE49-F238E27FC236}">
                <a16:creationId xmlns:a16="http://schemas.microsoft.com/office/drawing/2014/main" id="{F4764A67-A332-4ABC-A2D9-BFE8943770B4}"/>
              </a:ext>
            </a:extLst>
          </p:cNvPr>
          <p:cNvSpPr>
            <a:spLocks noGrp="1"/>
          </p:cNvSpPr>
          <p:nvPr>
            <p:ph idx="1"/>
          </p:nvPr>
        </p:nvSpPr>
        <p:spPr/>
        <p:txBody>
          <a:bodyPr>
            <a:normAutofit fontScale="92500" lnSpcReduction="20000"/>
          </a:bodyPr>
          <a:lstStyle/>
          <a:p>
            <a:pPr marL="0" indent="0" eaLnBrk="1" hangingPunct="1">
              <a:lnSpc>
                <a:spcPct val="150000"/>
              </a:lnSpc>
              <a:buFont typeface="Arial" charset="0"/>
              <a:buNone/>
              <a:defRPr/>
            </a:pPr>
            <a:r>
              <a:rPr lang="en-US" sz="3200" dirty="0">
                <a:latin typeface="Aharoni" panose="02010803020104030203" pitchFamily="2" charset="-79"/>
                <a:cs typeface="Aharoni" panose="02010803020104030203" pitchFamily="2" charset="-79"/>
              </a:rPr>
              <a:t>It Provides:</a:t>
            </a:r>
          </a:p>
          <a:p>
            <a:pPr eaLnBrk="1" hangingPunct="1">
              <a:lnSpc>
                <a:spcPct val="150000"/>
              </a:lnSpc>
              <a:buFont typeface="Arial" charset="0"/>
              <a:buChar char="•"/>
              <a:defRPr/>
            </a:pPr>
            <a:r>
              <a:rPr lang="en-US" sz="3200" dirty="0">
                <a:latin typeface="Aharoni" panose="02010803020104030203" pitchFamily="2" charset="-79"/>
                <a:cs typeface="Aharoni" panose="02010803020104030203" pitchFamily="2" charset="-79"/>
              </a:rPr>
              <a:t>Visibility into state of project</a:t>
            </a:r>
          </a:p>
          <a:p>
            <a:pPr eaLnBrk="1" hangingPunct="1">
              <a:lnSpc>
                <a:spcPct val="150000"/>
              </a:lnSpc>
              <a:buFont typeface="Arial" charset="0"/>
              <a:buChar char="•"/>
              <a:defRPr/>
            </a:pPr>
            <a:r>
              <a:rPr lang="en-US" sz="3200" dirty="0">
                <a:latin typeface="Aharoni" panose="02010803020104030203" pitchFamily="2" charset="-79"/>
                <a:cs typeface="Aharoni" panose="02010803020104030203" pitchFamily="2" charset="-79"/>
              </a:rPr>
              <a:t>Opportunities for personnel (project and non-project) to discuss topics related to project</a:t>
            </a:r>
          </a:p>
          <a:p>
            <a:pPr eaLnBrk="1" hangingPunct="1">
              <a:lnSpc>
                <a:spcPct val="150000"/>
              </a:lnSpc>
              <a:buFont typeface="Arial" charset="0"/>
              <a:buChar char="•"/>
              <a:defRPr/>
            </a:pPr>
            <a:r>
              <a:rPr lang="en-US" sz="3200" dirty="0">
                <a:latin typeface="Aharoni" panose="02010803020104030203" pitchFamily="2" charset="-79"/>
                <a:cs typeface="Aharoni" panose="02010803020104030203" pitchFamily="2" charset="-79"/>
              </a:rPr>
              <a:t>Intermediate milestones and sense of progress</a:t>
            </a:r>
          </a:p>
          <a:p>
            <a:pPr eaLnBrk="1" hangingPunct="1">
              <a:lnSpc>
                <a:spcPct val="150000"/>
              </a:lnSpc>
              <a:buFont typeface="Arial" charset="0"/>
              <a:buChar char="•"/>
              <a:defRPr/>
            </a:pPr>
            <a:r>
              <a:rPr lang="en-US" sz="3200" dirty="0">
                <a:latin typeface="Aharoni" panose="02010803020104030203" pitchFamily="2" charset="-79"/>
                <a:cs typeface="Aharoni" panose="02010803020104030203" pitchFamily="2" charset="-79"/>
              </a:rPr>
              <a:t>Assessment of technical adequacy of project</a:t>
            </a:r>
          </a:p>
          <a:p>
            <a:pPr>
              <a:lnSpc>
                <a:spcPct val="150000"/>
              </a:lnSpc>
            </a:pPr>
            <a:endParaRPr lang="en-US" sz="32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9467112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DC481-BAC9-4D20-9B83-2C3A45E43CFB}"/>
              </a:ext>
            </a:extLst>
          </p:cNvPr>
          <p:cNvSpPr>
            <a:spLocks noGrp="1"/>
          </p:cNvSpPr>
          <p:nvPr>
            <p:ph type="title"/>
          </p:nvPr>
        </p:nvSpPr>
        <p:spPr>
          <a:xfrm>
            <a:off x="749407" y="681037"/>
            <a:ext cx="10515600" cy="735255"/>
          </a:xfrm>
        </p:spPr>
        <p:txBody>
          <a:bodyPr>
            <a:normAutofit/>
          </a:bodyPr>
          <a:lstStyle/>
          <a:p>
            <a:r>
              <a:rPr lang="en-US" sz="3200" dirty="0">
                <a:solidFill>
                  <a:srgbClr val="FF0000"/>
                </a:solidFill>
                <a:latin typeface="Aharoni" panose="02010803020104030203" pitchFamily="2" charset="-79"/>
                <a:cs typeface="Aharoni" panose="02010803020104030203" pitchFamily="2" charset="-79"/>
              </a:rPr>
              <a:t>    Review team points out:</a:t>
            </a:r>
          </a:p>
        </p:txBody>
      </p:sp>
      <p:sp>
        <p:nvSpPr>
          <p:cNvPr id="3" name="Content Placeholder 2">
            <a:extLst>
              <a:ext uri="{FF2B5EF4-FFF2-40B4-BE49-F238E27FC236}">
                <a16:creationId xmlns:a16="http://schemas.microsoft.com/office/drawing/2014/main" id="{D7640BCE-EFEF-42E6-89F8-7684CA425134}"/>
              </a:ext>
            </a:extLst>
          </p:cNvPr>
          <p:cNvSpPr>
            <a:spLocks noGrp="1"/>
          </p:cNvSpPr>
          <p:nvPr>
            <p:ph idx="1"/>
          </p:nvPr>
        </p:nvSpPr>
        <p:spPr>
          <a:xfrm>
            <a:off x="1177870" y="1596325"/>
            <a:ext cx="10175929" cy="4580638"/>
          </a:xfrm>
        </p:spPr>
        <p:txBody>
          <a:bodyPr/>
          <a:lstStyle/>
          <a:p>
            <a:pPr eaLnBrk="1" hangingPunct="1">
              <a:lnSpc>
                <a:spcPct val="150000"/>
              </a:lnSpc>
            </a:pPr>
            <a:r>
              <a:rPr lang="en-US" altLang="en-US" sz="2400" dirty="0">
                <a:latin typeface="Aharoni" panose="02010803020104030203" pitchFamily="2" charset="-79"/>
                <a:cs typeface="Aharoni" panose="02010803020104030203" pitchFamily="2" charset="-79"/>
              </a:rPr>
              <a:t>Point out needed improvements of a product.</a:t>
            </a:r>
          </a:p>
          <a:p>
            <a:pPr eaLnBrk="1" hangingPunct="1">
              <a:lnSpc>
                <a:spcPct val="150000"/>
              </a:lnSpc>
            </a:pPr>
            <a:r>
              <a:rPr lang="en-US" altLang="en-US" sz="2400" dirty="0">
                <a:latin typeface="Aharoni" panose="02010803020104030203" pitchFamily="2" charset="-79"/>
                <a:cs typeface="Aharoni" panose="02010803020104030203" pitchFamily="2" charset="-79"/>
              </a:rPr>
              <a:t>Confirm the parts in which improvement is not needed or desired.</a:t>
            </a:r>
          </a:p>
          <a:p>
            <a:pPr eaLnBrk="1" hangingPunct="1">
              <a:lnSpc>
                <a:spcPct val="150000"/>
              </a:lnSpc>
            </a:pPr>
            <a:r>
              <a:rPr lang="en-US" altLang="en-US" sz="2400" dirty="0">
                <a:latin typeface="Aharoni" panose="02010803020104030203" pitchFamily="2" charset="-79"/>
                <a:cs typeface="Aharoni" panose="02010803020104030203" pitchFamily="2" charset="-79"/>
              </a:rPr>
              <a:t>Make technical work more uniform and predictable in quality, which makes it more manageable. </a:t>
            </a:r>
          </a:p>
          <a:p>
            <a:endParaRPr lang="en-US" dirty="0"/>
          </a:p>
        </p:txBody>
      </p:sp>
    </p:spTree>
    <p:extLst>
      <p:ext uri="{BB962C8B-B14F-4D97-AF65-F5344CB8AC3E}">
        <p14:creationId xmlns:p14="http://schemas.microsoft.com/office/powerpoint/2010/main" val="2644235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77912-DE4C-458F-9D2E-256AEE079E14}"/>
              </a:ext>
            </a:extLst>
          </p:cNvPr>
          <p:cNvSpPr>
            <a:spLocks noGrp="1"/>
          </p:cNvSpPr>
          <p:nvPr>
            <p:ph type="title"/>
          </p:nvPr>
        </p:nvSpPr>
        <p:spPr>
          <a:xfrm>
            <a:off x="419746" y="681037"/>
            <a:ext cx="10515600" cy="952231"/>
          </a:xfrm>
        </p:spPr>
        <p:txBody>
          <a:bodyPr/>
          <a:lstStyle/>
          <a:p>
            <a:r>
              <a:rPr lang="en-US" dirty="0">
                <a:solidFill>
                  <a:srgbClr val="FF0000"/>
                </a:solidFill>
                <a:latin typeface="Aharoni" panose="02010803020104030203" pitchFamily="2" charset="-79"/>
                <a:cs typeface="Aharoni" panose="02010803020104030203" pitchFamily="2" charset="-79"/>
              </a:rPr>
              <a:t>When to perform reviews</a:t>
            </a:r>
          </a:p>
        </p:txBody>
      </p:sp>
      <p:sp>
        <p:nvSpPr>
          <p:cNvPr id="3" name="Content Placeholder 2">
            <a:extLst>
              <a:ext uri="{FF2B5EF4-FFF2-40B4-BE49-F238E27FC236}">
                <a16:creationId xmlns:a16="http://schemas.microsoft.com/office/drawing/2014/main" id="{33590BCD-F212-4186-B05B-3B3D06563F1A}"/>
              </a:ext>
            </a:extLst>
          </p:cNvPr>
          <p:cNvSpPr>
            <a:spLocks noGrp="1"/>
          </p:cNvSpPr>
          <p:nvPr>
            <p:ph idx="1"/>
          </p:nvPr>
        </p:nvSpPr>
        <p:spPr/>
        <p:txBody>
          <a:bodyPr/>
          <a:lstStyle/>
          <a:p>
            <a:pPr algn="just" eaLnBrk="1" hangingPunct="1">
              <a:lnSpc>
                <a:spcPct val="150000"/>
              </a:lnSpc>
            </a:pPr>
            <a:r>
              <a:rPr lang="en-US" altLang="en-US" dirty="0">
                <a:latin typeface="Aharoni" panose="02010803020104030203" pitchFamily="2" charset="-79"/>
                <a:cs typeface="Aharoni" panose="02010803020104030203" pitchFamily="2" charset="-79"/>
              </a:rPr>
              <a:t>Single review that occurs on a particular date</a:t>
            </a:r>
          </a:p>
          <a:p>
            <a:pPr algn="just" eaLnBrk="1" hangingPunct="1">
              <a:lnSpc>
                <a:spcPct val="150000"/>
              </a:lnSpc>
            </a:pPr>
            <a:r>
              <a:rPr lang="en-US" altLang="en-US" dirty="0">
                <a:latin typeface="Aharoni" panose="02010803020104030203" pitchFamily="2" charset="-79"/>
                <a:cs typeface="Aharoni" panose="02010803020104030203" pitchFamily="2" charset="-79"/>
              </a:rPr>
              <a:t>Single review that occurs in response to a particular condition</a:t>
            </a:r>
          </a:p>
          <a:p>
            <a:pPr algn="just" eaLnBrk="1" hangingPunct="1">
              <a:lnSpc>
                <a:spcPct val="150000"/>
              </a:lnSpc>
            </a:pPr>
            <a:r>
              <a:rPr lang="en-US" altLang="en-US" dirty="0">
                <a:latin typeface="Aharoni" panose="02010803020104030203" pitchFamily="2" charset="-79"/>
                <a:cs typeface="Aharoni" panose="02010803020104030203" pitchFamily="2" charset="-79"/>
              </a:rPr>
              <a:t>Multiple reviews that occur periodically: e.g., monthly</a:t>
            </a:r>
          </a:p>
          <a:p>
            <a:pPr algn="just" eaLnBrk="1" hangingPunct="1">
              <a:lnSpc>
                <a:spcPct val="150000"/>
              </a:lnSpc>
            </a:pPr>
            <a:r>
              <a:rPr lang="en-US" altLang="en-US" dirty="0">
                <a:latin typeface="Aharoni" panose="02010803020104030203" pitchFamily="2" charset="-79"/>
                <a:cs typeface="Aharoni" panose="02010803020104030203" pitchFamily="2" charset="-79"/>
              </a:rPr>
              <a:t>Multiple reviews that occur in response to a particular condition, e.g., code review for subsystem</a:t>
            </a:r>
          </a:p>
          <a:p>
            <a:endParaRPr lang="en-US" dirty="0"/>
          </a:p>
        </p:txBody>
      </p:sp>
    </p:spTree>
    <p:extLst>
      <p:ext uri="{BB962C8B-B14F-4D97-AF65-F5344CB8AC3E}">
        <p14:creationId xmlns:p14="http://schemas.microsoft.com/office/powerpoint/2010/main" val="14622115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75883-7C5A-4227-B4C7-CB2EC5271DEC}"/>
              </a:ext>
            </a:extLst>
          </p:cNvPr>
          <p:cNvSpPr>
            <a:spLocks noGrp="1"/>
          </p:cNvSpPr>
          <p:nvPr>
            <p:ph type="title"/>
          </p:nvPr>
        </p:nvSpPr>
        <p:spPr/>
        <p:txBody>
          <a:bodyPr/>
          <a:lstStyle/>
          <a:p>
            <a:r>
              <a:rPr lang="en-US" dirty="0">
                <a:solidFill>
                  <a:srgbClr val="FF0000"/>
                </a:solidFill>
                <a:latin typeface="Aharoni" panose="02010803020104030203" pitchFamily="2" charset="-79"/>
                <a:cs typeface="Aharoni" panose="02010803020104030203" pitchFamily="2" charset="-79"/>
              </a:rPr>
              <a:t>Requirements </a:t>
            </a:r>
          </a:p>
        </p:txBody>
      </p:sp>
      <p:sp>
        <p:nvSpPr>
          <p:cNvPr id="3" name="Content Placeholder 2">
            <a:extLst>
              <a:ext uri="{FF2B5EF4-FFF2-40B4-BE49-F238E27FC236}">
                <a16:creationId xmlns:a16="http://schemas.microsoft.com/office/drawing/2014/main" id="{8205C15A-457D-48D5-9425-B40943788FB8}"/>
              </a:ext>
            </a:extLst>
          </p:cNvPr>
          <p:cNvSpPr>
            <a:spLocks noGrp="1"/>
          </p:cNvSpPr>
          <p:nvPr>
            <p:ph idx="1"/>
          </p:nvPr>
        </p:nvSpPr>
        <p:spPr>
          <a:xfrm>
            <a:off x="1676400" y="1690688"/>
            <a:ext cx="10515600" cy="4351338"/>
          </a:xfrm>
        </p:spPr>
        <p:txBody>
          <a:bodyPr/>
          <a:lstStyle/>
          <a:p>
            <a:pPr eaLnBrk="1" hangingPunct="1">
              <a:lnSpc>
                <a:spcPct val="150000"/>
              </a:lnSpc>
            </a:pPr>
            <a:r>
              <a:rPr lang="en-US" altLang="en-US" sz="2400" dirty="0">
                <a:latin typeface="Aharoni" panose="02010803020104030203" pitchFamily="2" charset="-79"/>
                <a:cs typeface="Aharoni" panose="02010803020104030203" pitchFamily="2" charset="-79"/>
              </a:rPr>
              <a:t>Team participation</a:t>
            </a:r>
          </a:p>
          <a:p>
            <a:pPr eaLnBrk="1" hangingPunct="1">
              <a:lnSpc>
                <a:spcPct val="150000"/>
              </a:lnSpc>
            </a:pPr>
            <a:r>
              <a:rPr lang="en-US" altLang="en-US" sz="2400" dirty="0">
                <a:latin typeface="Aharoni" panose="02010803020104030203" pitchFamily="2" charset="-79"/>
                <a:cs typeface="Aharoni" panose="02010803020104030203" pitchFamily="2" charset="-79"/>
              </a:rPr>
              <a:t>Documented procedures </a:t>
            </a:r>
          </a:p>
          <a:p>
            <a:pPr eaLnBrk="1" hangingPunct="1">
              <a:lnSpc>
                <a:spcPct val="150000"/>
              </a:lnSpc>
            </a:pPr>
            <a:r>
              <a:rPr lang="en-US" altLang="en-US" sz="2400" dirty="0">
                <a:latin typeface="Aharoni" panose="02010803020104030203" pitchFamily="2" charset="-79"/>
                <a:cs typeface="Aharoni" panose="02010803020104030203" pitchFamily="2" charset="-79"/>
              </a:rPr>
              <a:t>Documented results</a:t>
            </a:r>
          </a:p>
          <a:p>
            <a:endParaRPr lang="en-US" dirty="0"/>
          </a:p>
        </p:txBody>
      </p:sp>
    </p:spTree>
    <p:extLst>
      <p:ext uri="{BB962C8B-B14F-4D97-AF65-F5344CB8AC3E}">
        <p14:creationId xmlns:p14="http://schemas.microsoft.com/office/powerpoint/2010/main" val="18722712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FD6A8D-34CD-443E-B19B-71413684D1C2}"/>
              </a:ext>
            </a:extLst>
          </p:cNvPr>
          <p:cNvSpPr>
            <a:spLocks noGrp="1"/>
          </p:cNvSpPr>
          <p:nvPr>
            <p:ph type="title"/>
          </p:nvPr>
        </p:nvSpPr>
        <p:spPr>
          <a:xfrm>
            <a:off x="1781175" y="1089025"/>
            <a:ext cx="10515600" cy="549275"/>
          </a:xfrm>
        </p:spPr>
        <p:txBody>
          <a:bodyPr>
            <a:normAutofit/>
          </a:bodyPr>
          <a:lstStyle/>
          <a:p>
            <a:r>
              <a:rPr lang="en-US" altLang="en-US" sz="3200" dirty="0">
                <a:solidFill>
                  <a:srgbClr val="FF0000"/>
                </a:solidFill>
                <a:latin typeface="Aharoni" panose="02010803020104030203" pitchFamily="2" charset="-79"/>
                <a:cs typeface="Aharoni" panose="02010803020104030203" pitchFamily="2" charset="-79"/>
              </a:rPr>
              <a:t>Types of Reviews</a:t>
            </a:r>
            <a:endParaRPr lang="en-US" sz="32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EA6D69B1-4A01-4A24-A27E-985DE090C32D}"/>
              </a:ext>
            </a:extLst>
          </p:cNvPr>
          <p:cNvSpPr>
            <a:spLocks noGrp="1"/>
          </p:cNvSpPr>
          <p:nvPr>
            <p:ph idx="1"/>
          </p:nvPr>
        </p:nvSpPr>
        <p:spPr>
          <a:xfrm>
            <a:off x="1590674" y="1825625"/>
            <a:ext cx="9763125" cy="4351338"/>
          </a:xfrm>
        </p:spPr>
        <p:txBody>
          <a:bodyPr>
            <a:normAutofit/>
          </a:bodyPr>
          <a:lstStyle/>
          <a:p>
            <a:pPr lvl="4" algn="just">
              <a:lnSpc>
                <a:spcPct val="150000"/>
              </a:lnSpc>
            </a:pPr>
            <a:r>
              <a:rPr lang="en-US" altLang="en-US" sz="2400" dirty="0">
                <a:latin typeface="Aharoni" panose="02010803020104030203" pitchFamily="2" charset="-79"/>
                <a:cs typeface="Aharoni" panose="02010803020104030203" pitchFamily="2" charset="-79"/>
              </a:rPr>
              <a:t>Management Review</a:t>
            </a:r>
          </a:p>
          <a:p>
            <a:pPr lvl="4" algn="just">
              <a:lnSpc>
                <a:spcPct val="150000"/>
              </a:lnSpc>
            </a:pPr>
            <a:r>
              <a:rPr lang="en-US" altLang="en-US" sz="2400" dirty="0">
                <a:latin typeface="Aharoni" panose="02010803020104030203" pitchFamily="2" charset="-79"/>
                <a:cs typeface="Aharoni" panose="02010803020104030203" pitchFamily="2" charset="-79"/>
              </a:rPr>
              <a:t>Technical Review</a:t>
            </a:r>
          </a:p>
          <a:p>
            <a:pPr lvl="4" algn="just">
              <a:lnSpc>
                <a:spcPct val="150000"/>
              </a:lnSpc>
            </a:pPr>
            <a:r>
              <a:rPr lang="en-US" altLang="en-US" sz="2400" dirty="0">
                <a:latin typeface="Aharoni" panose="02010803020104030203" pitchFamily="2" charset="-79"/>
                <a:cs typeface="Aharoni" panose="02010803020104030203" pitchFamily="2" charset="-79"/>
              </a:rPr>
              <a:t>Walkthrough</a:t>
            </a:r>
          </a:p>
          <a:p>
            <a:pPr lvl="4" algn="just">
              <a:lnSpc>
                <a:spcPct val="150000"/>
              </a:lnSpc>
            </a:pPr>
            <a:r>
              <a:rPr lang="en-US" altLang="en-US" sz="2400" dirty="0">
                <a:latin typeface="Aharoni" panose="02010803020104030203" pitchFamily="2" charset="-79"/>
                <a:cs typeface="Aharoni" panose="02010803020104030203" pitchFamily="2" charset="-79"/>
              </a:rPr>
              <a:t>Inspection</a:t>
            </a:r>
          </a:p>
          <a:p>
            <a:pPr lvl="4" algn="just">
              <a:lnSpc>
                <a:spcPct val="150000"/>
              </a:lnSpc>
            </a:pPr>
            <a:r>
              <a:rPr lang="en-US" altLang="en-US" sz="2400" dirty="0">
                <a:latin typeface="Aharoni" panose="02010803020104030203" pitchFamily="2" charset="-79"/>
                <a:cs typeface="Aharoni" panose="02010803020104030203" pitchFamily="2" charset="-79"/>
              </a:rPr>
              <a:t>Audit</a:t>
            </a:r>
          </a:p>
          <a:p>
            <a:pPr lvl="4" algn="just">
              <a:lnSpc>
                <a:spcPct val="150000"/>
              </a:lnSpc>
            </a:pP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5136593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9B7C4-9EC5-4F88-BCFA-2692DB0D48A6}"/>
              </a:ext>
            </a:extLst>
          </p:cNvPr>
          <p:cNvSpPr>
            <a:spLocks noGrp="1"/>
          </p:cNvSpPr>
          <p:nvPr>
            <p:ph type="title"/>
          </p:nvPr>
        </p:nvSpPr>
        <p:spPr>
          <a:xfrm>
            <a:off x="533400" y="698500"/>
            <a:ext cx="10515600" cy="492125"/>
          </a:xfrm>
        </p:spPr>
        <p:txBody>
          <a:bodyPr>
            <a:normAutofit fontScale="90000"/>
          </a:bodyPr>
          <a:lstStyle/>
          <a:p>
            <a:br>
              <a:rPr lang="en-US" altLang="en-US" sz="3200" dirty="0">
                <a:solidFill>
                  <a:srgbClr val="FF0000"/>
                </a:solidFill>
                <a:latin typeface="Aharoni" panose="02010803020104030203" pitchFamily="2" charset="-79"/>
                <a:cs typeface="Aharoni" panose="02010803020104030203" pitchFamily="2" charset="-79"/>
              </a:rPr>
            </a:br>
            <a:r>
              <a:rPr lang="en-US" altLang="en-US" sz="3200" dirty="0">
                <a:solidFill>
                  <a:srgbClr val="FF0000"/>
                </a:solidFill>
                <a:latin typeface="Aharoni" panose="02010803020104030203" pitchFamily="2" charset="-79"/>
                <a:cs typeface="Aharoni" panose="02010803020104030203" pitchFamily="2" charset="-79"/>
              </a:rPr>
              <a:t>Management Review</a:t>
            </a:r>
            <a:br>
              <a:rPr lang="en-US" altLang="en-US" sz="4400" dirty="0">
                <a:latin typeface="Aharoni" panose="02010803020104030203" pitchFamily="2" charset="-79"/>
                <a:cs typeface="Aharoni" panose="02010803020104030203" pitchFamily="2" charset="-79"/>
              </a:rPr>
            </a:br>
            <a:endParaRPr lang="en-US" dirty="0"/>
          </a:p>
        </p:txBody>
      </p:sp>
      <p:sp>
        <p:nvSpPr>
          <p:cNvPr id="3" name="Content Placeholder 2">
            <a:extLst>
              <a:ext uri="{FF2B5EF4-FFF2-40B4-BE49-F238E27FC236}">
                <a16:creationId xmlns:a16="http://schemas.microsoft.com/office/drawing/2014/main" id="{4CDF51BD-2046-4340-8A7D-33298DFC1C16}"/>
              </a:ext>
            </a:extLst>
          </p:cNvPr>
          <p:cNvSpPr>
            <a:spLocks noGrp="1"/>
          </p:cNvSpPr>
          <p:nvPr>
            <p:ph idx="1"/>
          </p:nvPr>
        </p:nvSpPr>
        <p:spPr>
          <a:xfrm>
            <a:off x="990600" y="1330325"/>
            <a:ext cx="10515600" cy="5232400"/>
          </a:xfrm>
        </p:spPr>
        <p:txBody>
          <a:bodyPr>
            <a:normAutofit fontScale="92500" lnSpcReduction="10000"/>
          </a:bodyPr>
          <a:lstStyle/>
          <a:p>
            <a:pPr lvl="1" algn="just" eaLnBrk="1" hangingPunct="1">
              <a:lnSpc>
                <a:spcPct val="150000"/>
              </a:lnSpc>
            </a:pPr>
            <a:r>
              <a:rPr lang="en-US" b="0" i="0" dirty="0">
                <a:solidFill>
                  <a:srgbClr val="202122"/>
                </a:solidFill>
                <a:effectLst/>
                <a:latin typeface="Aharoni" panose="02010803020104030203" pitchFamily="2" charset="-79"/>
                <a:cs typeface="Aharoni" panose="02010803020104030203" pitchFamily="2" charset="-79"/>
              </a:rPr>
              <a:t>Management review is a  systematic evaluation of a software acquisition, supply, development, operation, or maintenance process performed by or on behalf of management.</a:t>
            </a:r>
          </a:p>
          <a:p>
            <a:pPr lvl="1" algn="just" eaLnBrk="1" hangingPunct="1">
              <a:lnSpc>
                <a:spcPct val="150000"/>
              </a:lnSpc>
            </a:pPr>
            <a:r>
              <a:rPr lang="en-US" b="0" i="0" dirty="0">
                <a:solidFill>
                  <a:srgbClr val="202122"/>
                </a:solidFill>
                <a:effectLst/>
                <a:latin typeface="Aharoni" panose="02010803020104030203" pitchFamily="2" charset="-79"/>
                <a:cs typeface="Aharoni" panose="02010803020104030203" pitchFamily="2" charset="-79"/>
              </a:rPr>
              <a:t> Aim is to monitor progress, determine the status of plans and schedules, confirm requirements and their system allocation, or evaluate the effectiveness of management approaches used to achieve fitness for purpose.</a:t>
            </a:r>
          </a:p>
          <a:p>
            <a:pPr lvl="1" algn="just" eaLnBrk="1" hangingPunct="1">
              <a:lnSpc>
                <a:spcPct val="150000"/>
              </a:lnSpc>
            </a:pPr>
            <a:r>
              <a:rPr lang="en-US" b="0" i="0" dirty="0">
                <a:solidFill>
                  <a:srgbClr val="202122"/>
                </a:solidFill>
                <a:effectLst/>
                <a:latin typeface="Aharoni" panose="02010803020104030203" pitchFamily="2" charset="-79"/>
                <a:cs typeface="Aharoni" panose="02010803020104030203" pitchFamily="2" charset="-79"/>
              </a:rPr>
              <a:t> Management reviews support decisions about corrective actions, changes in the allocation of resources, or changes to the scope of the project.</a:t>
            </a:r>
          </a:p>
          <a:p>
            <a:pPr lvl="1" eaLnBrk="1" hangingPunct="1"/>
            <a:endParaRPr lang="en-US" altLang="en-US" sz="2400" dirty="0"/>
          </a:p>
        </p:txBody>
      </p:sp>
    </p:spTree>
    <p:extLst>
      <p:ext uri="{BB962C8B-B14F-4D97-AF65-F5344CB8AC3E}">
        <p14:creationId xmlns:p14="http://schemas.microsoft.com/office/powerpoint/2010/main" val="26307123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02B6C6-484B-47E2-AB69-0468AF861228}"/>
              </a:ext>
            </a:extLst>
          </p:cNvPr>
          <p:cNvSpPr>
            <a:spLocks noGrp="1"/>
          </p:cNvSpPr>
          <p:nvPr>
            <p:ph type="title"/>
          </p:nvPr>
        </p:nvSpPr>
        <p:spPr/>
        <p:txBody>
          <a:bodyPr>
            <a:normAutofit/>
          </a:bodyPr>
          <a:lstStyle/>
          <a:p>
            <a:r>
              <a:rPr lang="en-US" sz="3200" dirty="0">
                <a:solidFill>
                  <a:srgbClr val="FF0000"/>
                </a:solidFill>
                <a:latin typeface="Aharoni" panose="02010803020104030203" pitchFamily="2" charset="-79"/>
                <a:cs typeface="Aharoni" panose="02010803020104030203" pitchFamily="2" charset="-79"/>
              </a:rPr>
              <a:t>Cont.</a:t>
            </a:r>
          </a:p>
        </p:txBody>
      </p:sp>
      <p:sp>
        <p:nvSpPr>
          <p:cNvPr id="3" name="Content Placeholder 2">
            <a:extLst>
              <a:ext uri="{FF2B5EF4-FFF2-40B4-BE49-F238E27FC236}">
                <a16:creationId xmlns:a16="http://schemas.microsoft.com/office/drawing/2014/main" id="{712F5F63-37B3-4155-959E-1C497B44BBFA}"/>
              </a:ext>
            </a:extLst>
          </p:cNvPr>
          <p:cNvSpPr>
            <a:spLocks noGrp="1"/>
          </p:cNvSpPr>
          <p:nvPr>
            <p:ph idx="1"/>
          </p:nvPr>
        </p:nvSpPr>
        <p:spPr>
          <a:xfrm>
            <a:off x="752475" y="1435100"/>
            <a:ext cx="10515600" cy="4351338"/>
          </a:xfrm>
        </p:spPr>
        <p:txBody>
          <a:bodyPr/>
          <a:lstStyle/>
          <a:p>
            <a:pPr lvl="1" algn="just" eaLnBrk="1" hangingPunct="1">
              <a:lnSpc>
                <a:spcPct val="150000"/>
              </a:lnSpc>
            </a:pPr>
            <a:r>
              <a:rPr lang="en-US" b="0" i="0" dirty="0">
                <a:solidFill>
                  <a:srgbClr val="202122"/>
                </a:solidFill>
                <a:effectLst/>
                <a:latin typeface="Aharoni" panose="02010803020104030203" pitchFamily="2" charset="-79"/>
                <a:cs typeface="Aharoni" panose="02010803020104030203" pitchFamily="2" charset="-79"/>
              </a:rPr>
              <a:t>Management reviews are carried out by, or on behalf of, the management personnel having direct responsibility for the system.</a:t>
            </a:r>
          </a:p>
          <a:p>
            <a:pPr lvl="1" algn="just" eaLnBrk="1" hangingPunct="1">
              <a:lnSpc>
                <a:spcPct val="150000"/>
              </a:lnSpc>
            </a:pPr>
            <a:r>
              <a:rPr lang="en-US" b="0" i="0" dirty="0">
                <a:solidFill>
                  <a:srgbClr val="202122"/>
                </a:solidFill>
                <a:effectLst/>
                <a:latin typeface="Aharoni" panose="02010803020104030203" pitchFamily="2" charset="-79"/>
                <a:cs typeface="Aharoni" panose="02010803020104030203" pitchFamily="2" charset="-79"/>
              </a:rPr>
              <a:t>Management reviews identify consistency with and deviations from plans, or adequacies and inadequacies of management procedures.</a:t>
            </a:r>
          </a:p>
          <a:p>
            <a:pPr lvl="1" algn="just" eaLnBrk="1" hangingPunct="1">
              <a:lnSpc>
                <a:spcPct val="150000"/>
              </a:lnSpc>
            </a:pPr>
            <a:r>
              <a:rPr lang="en-US" b="0" i="0" dirty="0">
                <a:solidFill>
                  <a:srgbClr val="202122"/>
                </a:solidFill>
                <a:effectLst/>
                <a:latin typeface="Aharoni" panose="02010803020104030203" pitchFamily="2" charset="-79"/>
                <a:cs typeface="Aharoni" panose="02010803020104030203" pitchFamily="2" charset="-79"/>
              </a:rPr>
              <a:t>This examination may require more than one meeting. </a:t>
            </a:r>
          </a:p>
          <a:p>
            <a:pPr lvl="1" algn="just" eaLnBrk="1" hangingPunct="1">
              <a:lnSpc>
                <a:spcPct val="150000"/>
              </a:lnSpc>
            </a:pPr>
            <a:r>
              <a:rPr lang="en-US" b="0" i="0" dirty="0">
                <a:solidFill>
                  <a:srgbClr val="202122"/>
                </a:solidFill>
                <a:effectLst/>
                <a:latin typeface="Aharoni" panose="02010803020104030203" pitchFamily="2" charset="-79"/>
                <a:cs typeface="Aharoni" panose="02010803020104030203" pitchFamily="2" charset="-79"/>
              </a:rPr>
              <a:t>The examination need not address all aspects of the product.</a:t>
            </a:r>
            <a:endParaRPr lang="en-US" altLang="en-US" dirty="0">
              <a:solidFill>
                <a:srgbClr val="202122"/>
              </a:solidFill>
              <a:latin typeface="Aharoni" panose="02010803020104030203" pitchFamily="2" charset="-79"/>
              <a:cs typeface="Aharoni" panose="02010803020104030203" pitchFamily="2" charset="-79"/>
            </a:endParaRPr>
          </a:p>
          <a:p>
            <a:endParaRPr lang="en-US" dirty="0"/>
          </a:p>
        </p:txBody>
      </p:sp>
    </p:spTree>
    <p:extLst>
      <p:ext uri="{BB962C8B-B14F-4D97-AF65-F5344CB8AC3E}">
        <p14:creationId xmlns:p14="http://schemas.microsoft.com/office/powerpoint/2010/main" val="22313159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AD78B2-FED2-4A69-84B6-373E762FB12E}"/>
              </a:ext>
            </a:extLst>
          </p:cNvPr>
          <p:cNvSpPr>
            <a:spLocks noGrp="1"/>
          </p:cNvSpPr>
          <p:nvPr>
            <p:ph type="title"/>
          </p:nvPr>
        </p:nvSpPr>
        <p:spPr>
          <a:xfrm>
            <a:off x="838199" y="279400"/>
            <a:ext cx="10515600" cy="568325"/>
          </a:xfrm>
        </p:spPr>
        <p:txBody>
          <a:bodyPr>
            <a:noAutofit/>
          </a:bodyPr>
          <a:lstStyle/>
          <a:p>
            <a:br>
              <a:rPr lang="en-US" altLang="en-US" sz="3200" dirty="0">
                <a:solidFill>
                  <a:srgbClr val="FF0000"/>
                </a:solidFill>
                <a:latin typeface="Aharoni" panose="02010803020104030203" pitchFamily="2" charset="-79"/>
                <a:cs typeface="Aharoni" panose="02010803020104030203" pitchFamily="2" charset="-79"/>
              </a:rPr>
            </a:br>
            <a:r>
              <a:rPr lang="en-US" altLang="en-US" sz="3200" dirty="0">
                <a:solidFill>
                  <a:srgbClr val="FF0000"/>
                </a:solidFill>
                <a:latin typeface="Aharoni" panose="02010803020104030203" pitchFamily="2" charset="-79"/>
                <a:cs typeface="Aharoni" panose="02010803020104030203" pitchFamily="2" charset="-79"/>
              </a:rPr>
              <a:t>Technical Review</a:t>
            </a:r>
            <a:br>
              <a:rPr lang="en-US" altLang="en-US" sz="3200" dirty="0">
                <a:solidFill>
                  <a:srgbClr val="FF0000"/>
                </a:solidFill>
                <a:latin typeface="Aharoni" panose="02010803020104030203" pitchFamily="2" charset="-79"/>
                <a:cs typeface="Aharoni" panose="02010803020104030203" pitchFamily="2" charset="-79"/>
              </a:rPr>
            </a:br>
            <a:endParaRPr lang="en-US" sz="32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10971073-1A9D-4581-8FD6-EF855BFC3032}"/>
              </a:ext>
            </a:extLst>
          </p:cNvPr>
          <p:cNvSpPr>
            <a:spLocks noGrp="1"/>
          </p:cNvSpPr>
          <p:nvPr>
            <p:ph idx="1"/>
          </p:nvPr>
        </p:nvSpPr>
        <p:spPr>
          <a:xfrm>
            <a:off x="1019174" y="923925"/>
            <a:ext cx="10334625" cy="5253038"/>
          </a:xfrm>
        </p:spPr>
        <p:txBody>
          <a:bodyPr>
            <a:normAutofit/>
          </a:bodyPr>
          <a:lstStyle/>
          <a:p>
            <a:pPr lvl="1" algn="just" eaLnBrk="1" hangingPunct="1">
              <a:lnSpc>
                <a:spcPct val="150000"/>
              </a:lnSpc>
            </a:pPr>
            <a:r>
              <a:rPr lang="en-US" b="0" i="0" dirty="0">
                <a:effectLst/>
                <a:latin typeface="Aharoni" panose="02010803020104030203" pitchFamily="2" charset="-79"/>
                <a:cs typeface="Aharoni" panose="02010803020104030203" pitchFamily="2" charset="-79"/>
              </a:rPr>
              <a:t>It is a form of peer review in which "a team of qualified personnel ... examines the suitability of the software product for its intended use and identifies discrepancies from specifications and standards. </a:t>
            </a:r>
          </a:p>
          <a:p>
            <a:pPr lvl="1" algn="just" eaLnBrk="1" hangingPunct="1">
              <a:lnSpc>
                <a:spcPct val="150000"/>
              </a:lnSpc>
            </a:pPr>
            <a:r>
              <a:rPr lang="en-US" b="0" i="0" dirty="0">
                <a:effectLst/>
                <a:latin typeface="Aharoni" panose="02010803020104030203" pitchFamily="2" charset="-79"/>
                <a:cs typeface="Aharoni" panose="02010803020104030203" pitchFamily="2" charset="-79"/>
              </a:rPr>
              <a:t>Technical reviews may also provide recommendations of alternatives and examination of various alternatives</a:t>
            </a:r>
          </a:p>
          <a:p>
            <a:pPr lvl="1" algn="just" eaLnBrk="1" hangingPunct="1">
              <a:lnSpc>
                <a:spcPct val="150000"/>
              </a:lnSpc>
            </a:pPr>
            <a:r>
              <a:rPr lang="en-US" b="0" i="0" dirty="0">
                <a:effectLst/>
                <a:latin typeface="Aharoni" panose="02010803020104030203" pitchFamily="2" charset="-79"/>
                <a:cs typeface="Aharoni" panose="02010803020104030203" pitchFamily="2" charset="-79"/>
              </a:rPr>
              <a:t>Software product" normally refers to some kind of technical document. </a:t>
            </a:r>
            <a:endParaRPr lang="en-US"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7540492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77BFE-B964-4D22-BEE2-2433952E9B9B}"/>
              </a:ext>
            </a:extLst>
          </p:cNvPr>
          <p:cNvSpPr>
            <a:spLocks noGrp="1"/>
          </p:cNvSpPr>
          <p:nvPr>
            <p:ph type="title"/>
          </p:nvPr>
        </p:nvSpPr>
        <p:spPr>
          <a:xfrm>
            <a:off x="447675" y="336551"/>
            <a:ext cx="10515600" cy="463550"/>
          </a:xfrm>
        </p:spPr>
        <p:txBody>
          <a:bodyPr>
            <a:normAutofit fontScale="90000"/>
          </a:bodyPr>
          <a:lstStyle/>
          <a:p>
            <a:br>
              <a:rPr lang="en-US" sz="3200" b="0" i="0" dirty="0">
                <a:solidFill>
                  <a:srgbClr val="FF0000"/>
                </a:solidFill>
                <a:effectLst/>
                <a:latin typeface="Aharoni" panose="02010803020104030203" pitchFamily="2" charset="-79"/>
                <a:cs typeface="Aharoni" panose="02010803020104030203" pitchFamily="2" charset="-79"/>
              </a:rPr>
            </a:br>
            <a:r>
              <a:rPr lang="en-US" sz="3200" b="0" i="0" dirty="0">
                <a:solidFill>
                  <a:srgbClr val="FF0000"/>
                </a:solidFill>
                <a:effectLst/>
                <a:latin typeface="Aharoni" panose="02010803020104030203" pitchFamily="2" charset="-79"/>
                <a:cs typeface="Aharoni" panose="02010803020104030203" pitchFamily="2" charset="-79"/>
              </a:rPr>
              <a:t>Participants</a:t>
            </a:r>
            <a:br>
              <a:rPr lang="en-US" b="0" i="0" dirty="0">
                <a:solidFill>
                  <a:srgbClr val="000000"/>
                </a:solidFill>
                <a:effectLst/>
                <a:latin typeface="Linux Libertine"/>
              </a:rPr>
            </a:br>
            <a:endParaRPr lang="en-US" dirty="0"/>
          </a:p>
        </p:txBody>
      </p:sp>
      <p:sp>
        <p:nvSpPr>
          <p:cNvPr id="3" name="Content Placeholder 2">
            <a:extLst>
              <a:ext uri="{FF2B5EF4-FFF2-40B4-BE49-F238E27FC236}">
                <a16:creationId xmlns:a16="http://schemas.microsoft.com/office/drawing/2014/main" id="{4F91234C-3BB3-45B7-8D2F-8A8789CEFA87}"/>
              </a:ext>
            </a:extLst>
          </p:cNvPr>
          <p:cNvSpPr>
            <a:spLocks noGrp="1"/>
          </p:cNvSpPr>
          <p:nvPr>
            <p:ph idx="1"/>
          </p:nvPr>
        </p:nvSpPr>
        <p:spPr>
          <a:xfrm>
            <a:off x="838200" y="933450"/>
            <a:ext cx="10515600" cy="5419725"/>
          </a:xfrm>
        </p:spPr>
        <p:txBody>
          <a:bodyPr>
            <a:normAutofit fontScale="92500"/>
          </a:bodyPr>
          <a:lstStyle/>
          <a:p>
            <a:pPr algn="just">
              <a:lnSpc>
                <a:spcPct val="170000"/>
              </a:lnSpc>
            </a:pPr>
            <a:r>
              <a:rPr lang="en-US" b="0" i="0" dirty="0">
                <a:solidFill>
                  <a:srgbClr val="202122"/>
                </a:solidFill>
                <a:effectLst/>
                <a:latin typeface="Aharoni" panose="02010803020104030203" pitchFamily="2" charset="-79"/>
                <a:cs typeface="Aharoni" panose="02010803020104030203" pitchFamily="2" charset="-79"/>
              </a:rPr>
              <a:t>The </a:t>
            </a:r>
            <a:r>
              <a:rPr lang="en-US" b="1" i="0" dirty="0">
                <a:solidFill>
                  <a:srgbClr val="7030A0"/>
                </a:solidFill>
                <a:effectLst/>
                <a:latin typeface="Aharoni" panose="02010803020104030203" pitchFamily="2" charset="-79"/>
                <a:cs typeface="Aharoni" panose="02010803020104030203" pitchFamily="2" charset="-79"/>
              </a:rPr>
              <a:t>Decision Maker</a:t>
            </a:r>
            <a:r>
              <a:rPr lang="en-US" b="0" i="0" dirty="0">
                <a:solidFill>
                  <a:srgbClr val="7030A0"/>
                </a:solidFill>
                <a:effectLst/>
                <a:latin typeface="Aharoni" panose="02010803020104030203" pitchFamily="2" charset="-79"/>
                <a:cs typeface="Aharoni" panose="02010803020104030203" pitchFamily="2" charset="-79"/>
              </a:rPr>
              <a:t> </a:t>
            </a:r>
            <a:r>
              <a:rPr lang="en-US" b="0" i="0" dirty="0">
                <a:solidFill>
                  <a:srgbClr val="202122"/>
                </a:solidFill>
                <a:effectLst/>
                <a:latin typeface="Aharoni" panose="02010803020104030203" pitchFamily="2" charset="-79"/>
                <a:cs typeface="Aharoni" panose="02010803020104030203" pitchFamily="2" charset="-79"/>
              </a:rPr>
              <a:t>(the person for whom the technical review is conducted) determines if the review objectives have been met.</a:t>
            </a:r>
          </a:p>
          <a:p>
            <a:pPr algn="just">
              <a:lnSpc>
                <a:spcPct val="170000"/>
              </a:lnSpc>
            </a:pPr>
            <a:r>
              <a:rPr lang="en-US" b="0" i="0" dirty="0">
                <a:solidFill>
                  <a:srgbClr val="202122"/>
                </a:solidFill>
                <a:effectLst/>
                <a:latin typeface="Aharoni" panose="02010803020104030203" pitchFamily="2" charset="-79"/>
                <a:cs typeface="Aharoni" panose="02010803020104030203" pitchFamily="2" charset="-79"/>
              </a:rPr>
              <a:t>The </a:t>
            </a:r>
            <a:r>
              <a:rPr lang="en-US" b="1" i="0" dirty="0">
                <a:solidFill>
                  <a:srgbClr val="7030A0"/>
                </a:solidFill>
                <a:effectLst/>
                <a:latin typeface="Aharoni" panose="02010803020104030203" pitchFamily="2" charset="-79"/>
                <a:cs typeface="Aharoni" panose="02010803020104030203" pitchFamily="2" charset="-79"/>
              </a:rPr>
              <a:t>Review Leader</a:t>
            </a:r>
            <a:r>
              <a:rPr lang="en-US" b="0" i="0" dirty="0">
                <a:solidFill>
                  <a:srgbClr val="7030A0"/>
                </a:solidFill>
                <a:effectLst/>
                <a:latin typeface="Aharoni" panose="02010803020104030203" pitchFamily="2" charset="-79"/>
                <a:cs typeface="Aharoni" panose="02010803020104030203" pitchFamily="2" charset="-79"/>
              </a:rPr>
              <a:t> </a:t>
            </a:r>
            <a:r>
              <a:rPr lang="en-US" b="0" i="0" dirty="0">
                <a:solidFill>
                  <a:srgbClr val="202122"/>
                </a:solidFill>
                <a:effectLst/>
                <a:latin typeface="Aharoni" panose="02010803020104030203" pitchFamily="2" charset="-79"/>
                <a:cs typeface="Aharoni" panose="02010803020104030203" pitchFamily="2" charset="-79"/>
              </a:rPr>
              <a:t>is responsible for performing administrative tasks relative to the review, ensuring orderly conduct, and ensuring that the review meets its objectives.</a:t>
            </a:r>
          </a:p>
          <a:p>
            <a:pPr algn="just">
              <a:lnSpc>
                <a:spcPct val="170000"/>
              </a:lnSpc>
            </a:pPr>
            <a:r>
              <a:rPr lang="en-US" b="0" i="0" dirty="0">
                <a:solidFill>
                  <a:srgbClr val="202122"/>
                </a:solidFill>
                <a:effectLst/>
                <a:latin typeface="Aharoni" panose="02010803020104030203" pitchFamily="2" charset="-79"/>
                <a:cs typeface="Aharoni" panose="02010803020104030203" pitchFamily="2" charset="-79"/>
              </a:rPr>
              <a:t>The </a:t>
            </a:r>
            <a:r>
              <a:rPr lang="en-US" b="1" i="0" dirty="0">
                <a:solidFill>
                  <a:srgbClr val="202122"/>
                </a:solidFill>
                <a:effectLst/>
                <a:latin typeface="Aharoni" panose="02010803020104030203" pitchFamily="2" charset="-79"/>
                <a:cs typeface="Aharoni" panose="02010803020104030203" pitchFamily="2" charset="-79"/>
              </a:rPr>
              <a:t>Recorder</a:t>
            </a:r>
            <a:r>
              <a:rPr lang="en-US" b="0" i="0" dirty="0">
                <a:solidFill>
                  <a:srgbClr val="202122"/>
                </a:solidFill>
                <a:effectLst/>
                <a:latin typeface="Aharoni" panose="02010803020104030203" pitchFamily="2" charset="-79"/>
                <a:cs typeface="Aharoni" panose="02010803020104030203" pitchFamily="2" charset="-79"/>
              </a:rPr>
              <a:t> documents anomalies, action items, decisions, and recommendations made by the review team.</a:t>
            </a:r>
          </a:p>
          <a:p>
            <a:pPr algn="just">
              <a:lnSpc>
                <a:spcPct val="170000"/>
              </a:lnSpc>
            </a:pPr>
            <a:endParaRPr lang="en-US"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2353304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E2B1C0-B8D4-4ED5-873F-05332498AEDA}"/>
              </a:ext>
            </a:extLst>
          </p:cNvPr>
          <p:cNvSpPr>
            <a:spLocks noGrp="1"/>
          </p:cNvSpPr>
          <p:nvPr>
            <p:ph type="title"/>
          </p:nvPr>
        </p:nvSpPr>
        <p:spPr>
          <a:xfrm>
            <a:off x="333375" y="508001"/>
            <a:ext cx="10515600" cy="520699"/>
          </a:xfrm>
        </p:spPr>
        <p:txBody>
          <a:bodyPr>
            <a:noAutofit/>
          </a:bodyPr>
          <a:lstStyle/>
          <a:p>
            <a:r>
              <a:rPr lang="en-US" sz="3200" dirty="0">
                <a:solidFill>
                  <a:srgbClr val="FF0000"/>
                </a:solidFill>
                <a:latin typeface="Aharoni" panose="02010803020104030203" pitchFamily="2" charset="-79"/>
                <a:cs typeface="Aharoni" panose="02010803020104030203" pitchFamily="2" charset="-79"/>
              </a:rPr>
              <a:t>Cont.</a:t>
            </a:r>
          </a:p>
        </p:txBody>
      </p:sp>
      <p:sp>
        <p:nvSpPr>
          <p:cNvPr id="3" name="Content Placeholder 2">
            <a:extLst>
              <a:ext uri="{FF2B5EF4-FFF2-40B4-BE49-F238E27FC236}">
                <a16:creationId xmlns:a16="http://schemas.microsoft.com/office/drawing/2014/main" id="{1DC625CF-B0B3-4332-B1AA-E315302D42AB}"/>
              </a:ext>
            </a:extLst>
          </p:cNvPr>
          <p:cNvSpPr>
            <a:spLocks noGrp="1"/>
          </p:cNvSpPr>
          <p:nvPr>
            <p:ph idx="1"/>
          </p:nvPr>
        </p:nvSpPr>
        <p:spPr>
          <a:xfrm>
            <a:off x="942974" y="1028700"/>
            <a:ext cx="10791826" cy="5321299"/>
          </a:xfrm>
        </p:spPr>
        <p:txBody>
          <a:bodyPr>
            <a:normAutofit/>
          </a:bodyPr>
          <a:lstStyle/>
          <a:p>
            <a:pPr algn="just">
              <a:lnSpc>
                <a:spcPct val="170000"/>
              </a:lnSpc>
            </a:pPr>
            <a:r>
              <a:rPr lang="en-US" sz="2400" b="1" i="0" dirty="0">
                <a:solidFill>
                  <a:srgbClr val="7030A0"/>
                </a:solidFill>
                <a:effectLst/>
                <a:latin typeface="Aharoni" panose="02010803020104030203" pitchFamily="2" charset="-79"/>
                <a:cs typeface="Aharoni" panose="02010803020104030203" pitchFamily="2" charset="-79"/>
              </a:rPr>
              <a:t>Technical staff</a:t>
            </a:r>
            <a:r>
              <a:rPr lang="en-US" sz="2400" b="0" i="0" dirty="0">
                <a:solidFill>
                  <a:srgbClr val="7030A0"/>
                </a:solidFill>
                <a:effectLst/>
                <a:latin typeface="Aharoni" panose="02010803020104030203" pitchFamily="2" charset="-79"/>
                <a:cs typeface="Aharoni" panose="02010803020104030203" pitchFamily="2" charset="-79"/>
              </a:rPr>
              <a:t> </a:t>
            </a:r>
            <a:r>
              <a:rPr lang="en-US" sz="2400" b="0" i="0" dirty="0">
                <a:solidFill>
                  <a:srgbClr val="202122"/>
                </a:solidFill>
                <a:effectLst/>
                <a:latin typeface="Aharoni" panose="02010803020104030203" pitchFamily="2" charset="-79"/>
                <a:cs typeface="Aharoni" panose="02010803020104030203" pitchFamily="2" charset="-79"/>
              </a:rPr>
              <a:t>are active participants in the review and evaluation of the software product.</a:t>
            </a:r>
          </a:p>
          <a:p>
            <a:pPr algn="just">
              <a:lnSpc>
                <a:spcPct val="170000"/>
              </a:lnSpc>
            </a:pPr>
            <a:r>
              <a:rPr lang="en-US" sz="2400" b="1" i="0" dirty="0">
                <a:solidFill>
                  <a:srgbClr val="7030A0"/>
                </a:solidFill>
                <a:effectLst/>
                <a:latin typeface="Aharoni" panose="02010803020104030203" pitchFamily="2" charset="-79"/>
                <a:cs typeface="Aharoni" panose="02010803020104030203" pitchFamily="2" charset="-79"/>
              </a:rPr>
              <a:t>Management staff</a:t>
            </a:r>
            <a:r>
              <a:rPr lang="en-US" sz="2400" b="0" i="0" dirty="0">
                <a:solidFill>
                  <a:srgbClr val="7030A0"/>
                </a:solidFill>
                <a:effectLst/>
                <a:latin typeface="Aharoni" panose="02010803020104030203" pitchFamily="2" charset="-79"/>
                <a:cs typeface="Aharoni" panose="02010803020104030203" pitchFamily="2" charset="-79"/>
              </a:rPr>
              <a:t> </a:t>
            </a:r>
            <a:r>
              <a:rPr lang="en-US" sz="2400" b="0" i="0" dirty="0">
                <a:solidFill>
                  <a:srgbClr val="202122"/>
                </a:solidFill>
                <a:effectLst/>
                <a:latin typeface="Aharoni" panose="02010803020104030203" pitchFamily="2" charset="-79"/>
                <a:cs typeface="Aharoni" panose="02010803020104030203" pitchFamily="2" charset="-79"/>
              </a:rPr>
              <a:t>may participate for the purpose of identifying issues that require management resolution.</a:t>
            </a:r>
          </a:p>
          <a:p>
            <a:pPr algn="just">
              <a:lnSpc>
                <a:spcPct val="170000"/>
              </a:lnSpc>
            </a:pPr>
            <a:r>
              <a:rPr lang="en-US" sz="2400" b="1" i="0" dirty="0">
                <a:solidFill>
                  <a:srgbClr val="7030A0"/>
                </a:solidFill>
                <a:effectLst/>
                <a:latin typeface="Aharoni" panose="02010803020104030203" pitchFamily="2" charset="-79"/>
                <a:cs typeface="Aharoni" panose="02010803020104030203" pitchFamily="2" charset="-79"/>
              </a:rPr>
              <a:t>Customer or user representatives</a:t>
            </a:r>
            <a:r>
              <a:rPr lang="en-US" sz="2400" b="0" i="0" dirty="0">
                <a:solidFill>
                  <a:srgbClr val="7030A0"/>
                </a:solidFill>
                <a:effectLst/>
                <a:latin typeface="Aharoni" panose="02010803020104030203" pitchFamily="2" charset="-79"/>
                <a:cs typeface="Aharoni" panose="02010803020104030203" pitchFamily="2" charset="-79"/>
              </a:rPr>
              <a:t> </a:t>
            </a:r>
            <a:r>
              <a:rPr lang="en-US" sz="2400" b="0" i="0" dirty="0">
                <a:solidFill>
                  <a:srgbClr val="202122"/>
                </a:solidFill>
                <a:effectLst/>
                <a:latin typeface="Aharoni" panose="02010803020104030203" pitchFamily="2" charset="-79"/>
                <a:cs typeface="Aharoni" panose="02010803020104030203" pitchFamily="2" charset="-79"/>
              </a:rPr>
              <a:t>may fill roles determined by the Review Leader prior to the review.</a:t>
            </a:r>
          </a:p>
          <a:p>
            <a:pPr algn="just">
              <a:lnSpc>
                <a:spcPct val="170000"/>
              </a:lnSpc>
            </a:pPr>
            <a:r>
              <a:rPr lang="en-US" sz="2400" b="0" i="0" dirty="0">
                <a:solidFill>
                  <a:srgbClr val="202122"/>
                </a:solidFill>
                <a:effectLst/>
                <a:latin typeface="Aharoni" panose="02010803020104030203" pitchFamily="2" charset="-79"/>
                <a:cs typeface="Aharoni" panose="02010803020104030203" pitchFamily="2" charset="-79"/>
              </a:rPr>
              <a:t>A single participant may fill more than one role, as appropriate.</a:t>
            </a:r>
          </a:p>
          <a:p>
            <a:endParaRPr lang="en-US" sz="2400" dirty="0"/>
          </a:p>
        </p:txBody>
      </p:sp>
    </p:spTree>
    <p:extLst>
      <p:ext uri="{BB962C8B-B14F-4D97-AF65-F5344CB8AC3E}">
        <p14:creationId xmlns:p14="http://schemas.microsoft.com/office/powerpoint/2010/main" val="33528879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F5F7B-D7DE-489D-A992-57830B2EB3B2}"/>
              </a:ext>
            </a:extLst>
          </p:cNvPr>
          <p:cNvSpPr>
            <a:spLocks noGrp="1"/>
          </p:cNvSpPr>
          <p:nvPr>
            <p:ph type="title"/>
          </p:nvPr>
        </p:nvSpPr>
        <p:spPr>
          <a:xfrm>
            <a:off x="714375" y="288925"/>
            <a:ext cx="10515600" cy="568325"/>
          </a:xfrm>
        </p:spPr>
        <p:txBody>
          <a:bodyPr>
            <a:normAutofit/>
          </a:bodyPr>
          <a:lstStyle/>
          <a:p>
            <a:r>
              <a:rPr lang="en-US" sz="3200" b="1" dirty="0">
                <a:solidFill>
                  <a:srgbClr val="FF0000"/>
                </a:solidFill>
                <a:latin typeface="Aharoni" panose="02010803020104030203" pitchFamily="2" charset="-79"/>
                <a:cs typeface="Aharoni" panose="02010803020104030203" pitchFamily="2" charset="-79"/>
              </a:rPr>
              <a:t>W</a:t>
            </a:r>
            <a:r>
              <a:rPr lang="en-US" sz="3200" b="1" i="0" dirty="0">
                <a:solidFill>
                  <a:srgbClr val="FF0000"/>
                </a:solidFill>
                <a:effectLst/>
                <a:latin typeface="Aharoni" panose="02010803020104030203" pitchFamily="2" charset="-79"/>
                <a:cs typeface="Aharoni" panose="02010803020104030203" pitchFamily="2" charset="-79"/>
              </a:rPr>
              <a:t>alkthrough</a:t>
            </a:r>
            <a:endParaRPr lang="en-US" sz="32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4894E5CE-9832-4513-9A3C-0180444618B4}"/>
              </a:ext>
            </a:extLst>
          </p:cNvPr>
          <p:cNvSpPr>
            <a:spLocks noGrp="1"/>
          </p:cNvSpPr>
          <p:nvPr>
            <p:ph idx="1"/>
          </p:nvPr>
        </p:nvSpPr>
        <p:spPr>
          <a:xfrm>
            <a:off x="838200" y="857250"/>
            <a:ext cx="10515600" cy="5319713"/>
          </a:xfrm>
        </p:spPr>
        <p:txBody>
          <a:bodyPr>
            <a:normAutofit/>
          </a:bodyPr>
          <a:lstStyle/>
          <a:p>
            <a:pPr algn="just">
              <a:lnSpc>
                <a:spcPct val="150000"/>
              </a:lnSpc>
            </a:pPr>
            <a:r>
              <a:rPr lang="en-US" sz="2400" dirty="0">
                <a:latin typeface="Aharoni" panose="02010803020104030203" pitchFamily="2" charset="-79"/>
                <a:cs typeface="Aharoni" panose="02010803020104030203" pitchFamily="2" charset="-79"/>
              </a:rPr>
              <a:t>A </a:t>
            </a:r>
            <a:r>
              <a:rPr lang="en-US" sz="2400" b="1" i="0" dirty="0">
                <a:effectLst/>
                <a:latin typeface="Aharoni" panose="02010803020104030203" pitchFamily="2" charset="-79"/>
                <a:cs typeface="Aharoni" panose="02010803020104030203" pitchFamily="2" charset="-79"/>
              </a:rPr>
              <a:t>walkthrough</a:t>
            </a:r>
            <a:r>
              <a:rPr lang="en-US" sz="2400" b="0" i="0" dirty="0">
                <a:effectLst/>
                <a:latin typeface="Aharoni" panose="02010803020104030203" pitchFamily="2" charset="-79"/>
                <a:cs typeface="Aharoni" panose="02010803020104030203" pitchFamily="2" charset="-79"/>
              </a:rPr>
              <a:t> is a form of peer review in which a designer or programmer leads members of the development team and other interested parties through a software product, and the participants ask questions and make comments about possible errors, violation of development standards, and other problems. </a:t>
            </a:r>
          </a:p>
          <a:p>
            <a:pPr algn="just">
              <a:lnSpc>
                <a:spcPct val="150000"/>
              </a:lnSpc>
            </a:pPr>
            <a:r>
              <a:rPr lang="en-US" sz="2400" b="0" i="0" dirty="0">
                <a:effectLst/>
                <a:latin typeface="Aharoni" panose="02010803020104030203" pitchFamily="2" charset="-79"/>
                <a:cs typeface="Aharoni" panose="02010803020104030203" pitchFamily="2" charset="-79"/>
              </a:rPr>
              <a:t>A walkthrough differs from software technical in its openness of structure and its objective of familiarization.</a:t>
            </a:r>
          </a:p>
        </p:txBody>
      </p:sp>
    </p:spTree>
    <p:extLst>
      <p:ext uri="{BB962C8B-B14F-4D97-AF65-F5344CB8AC3E}">
        <p14:creationId xmlns:p14="http://schemas.microsoft.com/office/powerpoint/2010/main" val="7066186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FF56C-31BF-4527-A0F2-8FEC459A8313}"/>
              </a:ext>
            </a:extLst>
          </p:cNvPr>
          <p:cNvSpPr>
            <a:spLocks noGrp="1"/>
          </p:cNvSpPr>
          <p:nvPr>
            <p:ph type="title"/>
          </p:nvPr>
        </p:nvSpPr>
        <p:spPr/>
        <p:txBody>
          <a:bodyPr/>
          <a:lstStyle/>
          <a:p>
            <a:r>
              <a:rPr lang="en-US" sz="4400" dirty="0">
                <a:solidFill>
                  <a:srgbClr val="FF0000"/>
                </a:solidFill>
                <a:latin typeface="Aharoni" panose="02010803020104030203" pitchFamily="2" charset="-79"/>
                <a:cs typeface="Aharoni" panose="02010803020104030203" pitchFamily="2" charset="-79"/>
              </a:rPr>
              <a:t>Cont.</a:t>
            </a:r>
            <a:endParaRPr lang="en-US" dirty="0"/>
          </a:p>
        </p:txBody>
      </p:sp>
      <p:sp>
        <p:nvSpPr>
          <p:cNvPr id="3" name="Content Placeholder 2">
            <a:extLst>
              <a:ext uri="{FF2B5EF4-FFF2-40B4-BE49-F238E27FC236}">
                <a16:creationId xmlns:a16="http://schemas.microsoft.com/office/drawing/2014/main" id="{DF04629F-20BB-4165-A5D3-354B2E2F31B9}"/>
              </a:ext>
            </a:extLst>
          </p:cNvPr>
          <p:cNvSpPr>
            <a:spLocks noGrp="1"/>
          </p:cNvSpPr>
          <p:nvPr>
            <p:ph idx="1"/>
          </p:nvPr>
        </p:nvSpPr>
        <p:spPr/>
        <p:txBody>
          <a:bodyPr/>
          <a:lstStyle/>
          <a:p>
            <a:pPr algn="just">
              <a:lnSpc>
                <a:spcPct val="150000"/>
              </a:lnSpc>
            </a:pPr>
            <a:r>
              <a:rPr lang="en-US" sz="2800" b="0" i="0" dirty="0">
                <a:effectLst/>
                <a:latin typeface="Aharoni" panose="02010803020104030203" pitchFamily="2" charset="-79"/>
                <a:cs typeface="Aharoni" panose="02010803020104030203" pitchFamily="2" charset="-79"/>
              </a:rPr>
              <a:t> It differs from </a:t>
            </a:r>
            <a:r>
              <a:rPr lang="en-US" sz="2800" b="0" i="0" u="none" strike="noStrike" dirty="0">
                <a:effectLst/>
                <a:latin typeface="Aharoni" panose="02010803020104030203" pitchFamily="2" charset="-79"/>
                <a:cs typeface="Aharoni" panose="02010803020104030203" pitchFamily="2" charset="-79"/>
              </a:rPr>
              <a:t>software inspection </a:t>
            </a:r>
            <a:r>
              <a:rPr lang="en-US" sz="2800" b="0" i="0" dirty="0">
                <a:effectLst/>
                <a:latin typeface="Aharoni" panose="02010803020104030203" pitchFamily="2" charset="-79"/>
                <a:cs typeface="Aharoni" panose="02010803020104030203" pitchFamily="2" charset="-79"/>
              </a:rPr>
              <a:t>in its ability to suggest direct alterations to the product reviewed. </a:t>
            </a:r>
          </a:p>
          <a:p>
            <a:pPr algn="just">
              <a:lnSpc>
                <a:spcPct val="150000"/>
              </a:lnSpc>
            </a:pPr>
            <a:r>
              <a:rPr lang="en-US" sz="2800" b="0" i="0" dirty="0">
                <a:effectLst/>
                <a:latin typeface="Aharoni" panose="02010803020104030203" pitchFamily="2" charset="-79"/>
                <a:cs typeface="Aharoni" panose="02010803020104030203" pitchFamily="2" charset="-79"/>
              </a:rPr>
              <a:t>It lacks of direct focus on training and process improvement, process and product measurement.</a:t>
            </a:r>
          </a:p>
          <a:p>
            <a:endParaRPr lang="en-US" dirty="0"/>
          </a:p>
        </p:txBody>
      </p:sp>
    </p:spTree>
    <p:extLst>
      <p:ext uri="{BB962C8B-B14F-4D97-AF65-F5344CB8AC3E}">
        <p14:creationId xmlns:p14="http://schemas.microsoft.com/office/powerpoint/2010/main" val="4598735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8ABF4-9CB5-4CA0-A51D-3E1DF9445874}"/>
              </a:ext>
            </a:extLst>
          </p:cNvPr>
          <p:cNvSpPr>
            <a:spLocks noGrp="1"/>
          </p:cNvSpPr>
          <p:nvPr>
            <p:ph type="title"/>
          </p:nvPr>
        </p:nvSpPr>
        <p:spPr>
          <a:xfrm>
            <a:off x="838200" y="365125"/>
            <a:ext cx="10515600" cy="806450"/>
          </a:xfrm>
        </p:spPr>
        <p:txBody>
          <a:bodyPr>
            <a:noAutofit/>
          </a:bodyPr>
          <a:lstStyle/>
          <a:p>
            <a:br>
              <a:rPr lang="en-US" sz="3200" b="0" i="0" dirty="0">
                <a:solidFill>
                  <a:srgbClr val="FF0000"/>
                </a:solidFill>
                <a:effectLst/>
                <a:latin typeface="Aharoni" panose="02010803020104030203" pitchFamily="2" charset="-79"/>
                <a:cs typeface="Aharoni" panose="02010803020104030203" pitchFamily="2" charset="-79"/>
              </a:rPr>
            </a:br>
            <a:r>
              <a:rPr lang="en-US" sz="3200" b="0" i="0" dirty="0">
                <a:solidFill>
                  <a:srgbClr val="FF0000"/>
                </a:solidFill>
                <a:effectLst/>
                <a:latin typeface="Aharoni" panose="02010803020104030203" pitchFamily="2" charset="-79"/>
                <a:cs typeface="Aharoni" panose="02010803020104030203" pitchFamily="2" charset="-79"/>
              </a:rPr>
              <a:t>Participants</a:t>
            </a:r>
            <a:br>
              <a:rPr lang="en-US" sz="3200" b="0" i="0" dirty="0">
                <a:solidFill>
                  <a:srgbClr val="000000"/>
                </a:solidFill>
                <a:effectLst/>
                <a:latin typeface="Linux Libertine"/>
              </a:rPr>
            </a:br>
            <a:endParaRPr lang="en-US" sz="3200" dirty="0"/>
          </a:p>
        </p:txBody>
      </p:sp>
      <p:sp>
        <p:nvSpPr>
          <p:cNvPr id="3" name="Content Placeholder 2">
            <a:extLst>
              <a:ext uri="{FF2B5EF4-FFF2-40B4-BE49-F238E27FC236}">
                <a16:creationId xmlns:a16="http://schemas.microsoft.com/office/drawing/2014/main" id="{5AC3EB03-DD91-4532-889D-E72A63F41E41}"/>
              </a:ext>
            </a:extLst>
          </p:cNvPr>
          <p:cNvSpPr>
            <a:spLocks noGrp="1"/>
          </p:cNvSpPr>
          <p:nvPr>
            <p:ph idx="1"/>
          </p:nvPr>
        </p:nvSpPr>
        <p:spPr>
          <a:xfrm>
            <a:off x="752475" y="1238250"/>
            <a:ext cx="10601325" cy="4938713"/>
          </a:xfrm>
        </p:spPr>
        <p:txBody>
          <a:bodyPr/>
          <a:lstStyle/>
          <a:p>
            <a:pPr algn="just">
              <a:lnSpc>
                <a:spcPct val="150000"/>
              </a:lnSpc>
              <a:buFont typeface="Arial" panose="020B0604020202020204" pitchFamily="34" charset="0"/>
              <a:buChar char="•"/>
            </a:pPr>
            <a:r>
              <a:rPr lang="en-US" sz="2400" b="0" i="0" dirty="0">
                <a:solidFill>
                  <a:srgbClr val="202122"/>
                </a:solidFill>
                <a:effectLst/>
                <a:latin typeface="Aharoni" panose="02010803020104030203" pitchFamily="2" charset="-79"/>
                <a:cs typeface="Aharoni" panose="02010803020104030203" pitchFamily="2" charset="-79"/>
              </a:rPr>
              <a:t>The </a:t>
            </a:r>
            <a:r>
              <a:rPr lang="en-US" sz="2400" b="1" i="0" dirty="0">
                <a:solidFill>
                  <a:srgbClr val="7030A0"/>
                </a:solidFill>
                <a:effectLst/>
                <a:latin typeface="Aharoni" panose="02010803020104030203" pitchFamily="2" charset="-79"/>
                <a:cs typeface="Aharoni" panose="02010803020104030203" pitchFamily="2" charset="-79"/>
              </a:rPr>
              <a:t>author</a:t>
            </a:r>
            <a:r>
              <a:rPr lang="en-US" sz="2400" b="0" i="0" dirty="0">
                <a:solidFill>
                  <a:srgbClr val="7030A0"/>
                </a:solidFill>
                <a:effectLst/>
                <a:latin typeface="Aharoni" panose="02010803020104030203" pitchFamily="2" charset="-79"/>
                <a:cs typeface="Aharoni" panose="02010803020104030203" pitchFamily="2" charset="-79"/>
              </a:rPr>
              <a:t>, </a:t>
            </a:r>
            <a:r>
              <a:rPr lang="en-US" sz="2400" b="0" i="0" dirty="0">
                <a:solidFill>
                  <a:srgbClr val="202122"/>
                </a:solidFill>
                <a:effectLst/>
                <a:latin typeface="Aharoni" panose="02010803020104030203" pitchFamily="2" charset="-79"/>
                <a:cs typeface="Aharoni" panose="02010803020104030203" pitchFamily="2" charset="-79"/>
              </a:rPr>
              <a:t>who presents the software product in step-by-step manner at the walk-through meeting, and is probably responsible for completing most action items;</a:t>
            </a:r>
          </a:p>
          <a:p>
            <a:pPr algn="just">
              <a:lnSpc>
                <a:spcPct val="150000"/>
              </a:lnSpc>
              <a:buFont typeface="Arial" panose="020B0604020202020204" pitchFamily="34" charset="0"/>
              <a:buChar char="•"/>
            </a:pPr>
            <a:r>
              <a:rPr lang="en-US" sz="2400" b="0" i="0" dirty="0">
                <a:solidFill>
                  <a:srgbClr val="202122"/>
                </a:solidFill>
                <a:effectLst/>
                <a:latin typeface="Aharoni" panose="02010803020104030203" pitchFamily="2" charset="-79"/>
                <a:cs typeface="Aharoni" panose="02010803020104030203" pitchFamily="2" charset="-79"/>
              </a:rPr>
              <a:t>The </a:t>
            </a:r>
            <a:r>
              <a:rPr lang="en-US" sz="2400" b="1" i="0" dirty="0">
                <a:solidFill>
                  <a:srgbClr val="7030A0"/>
                </a:solidFill>
                <a:effectLst/>
                <a:latin typeface="Aharoni" panose="02010803020104030203" pitchFamily="2" charset="-79"/>
                <a:cs typeface="Aharoni" panose="02010803020104030203" pitchFamily="2" charset="-79"/>
              </a:rPr>
              <a:t>walkthrough leader</a:t>
            </a:r>
            <a:r>
              <a:rPr lang="en-US" sz="2400" b="0" i="0" dirty="0">
                <a:solidFill>
                  <a:srgbClr val="7030A0"/>
                </a:solidFill>
                <a:effectLst/>
                <a:latin typeface="Aharoni" panose="02010803020104030203" pitchFamily="2" charset="-79"/>
                <a:cs typeface="Aharoni" panose="02010803020104030203" pitchFamily="2" charset="-79"/>
              </a:rPr>
              <a:t>, </a:t>
            </a:r>
            <a:r>
              <a:rPr lang="en-US" sz="2400" b="0" i="0" dirty="0">
                <a:solidFill>
                  <a:srgbClr val="202122"/>
                </a:solidFill>
                <a:effectLst/>
                <a:latin typeface="Aharoni" panose="02010803020104030203" pitchFamily="2" charset="-79"/>
                <a:cs typeface="Aharoni" panose="02010803020104030203" pitchFamily="2" charset="-79"/>
              </a:rPr>
              <a:t>who conducts the walkthrough, handles administrative tasks, and ensures orderly conduct (and who is often the Author); and</a:t>
            </a:r>
          </a:p>
          <a:p>
            <a:pPr algn="just">
              <a:lnSpc>
                <a:spcPct val="150000"/>
              </a:lnSpc>
              <a:buFont typeface="Arial" panose="020B0604020202020204" pitchFamily="34" charset="0"/>
              <a:buChar char="•"/>
            </a:pPr>
            <a:r>
              <a:rPr lang="en-US" sz="2400" b="0" i="0" dirty="0">
                <a:solidFill>
                  <a:srgbClr val="202122"/>
                </a:solidFill>
                <a:effectLst/>
                <a:latin typeface="Aharoni" panose="02010803020104030203" pitchFamily="2" charset="-79"/>
                <a:cs typeface="Aharoni" panose="02010803020104030203" pitchFamily="2" charset="-79"/>
              </a:rPr>
              <a:t>The </a:t>
            </a:r>
            <a:r>
              <a:rPr lang="en-US" sz="2400" b="1" i="0" dirty="0">
                <a:solidFill>
                  <a:srgbClr val="7030A0"/>
                </a:solidFill>
                <a:effectLst/>
                <a:latin typeface="Aharoni" panose="02010803020104030203" pitchFamily="2" charset="-79"/>
                <a:cs typeface="Aharoni" panose="02010803020104030203" pitchFamily="2" charset="-79"/>
              </a:rPr>
              <a:t>recorder</a:t>
            </a:r>
            <a:r>
              <a:rPr lang="en-US" sz="2400" b="0" i="0" dirty="0">
                <a:solidFill>
                  <a:srgbClr val="7030A0"/>
                </a:solidFill>
                <a:effectLst/>
                <a:latin typeface="Aharoni" panose="02010803020104030203" pitchFamily="2" charset="-79"/>
                <a:cs typeface="Aharoni" panose="02010803020104030203" pitchFamily="2" charset="-79"/>
              </a:rPr>
              <a:t>, </a:t>
            </a:r>
            <a:r>
              <a:rPr lang="en-US" sz="2400" b="0" i="0" dirty="0">
                <a:solidFill>
                  <a:srgbClr val="202122"/>
                </a:solidFill>
                <a:effectLst/>
                <a:latin typeface="Aharoni" panose="02010803020104030203" pitchFamily="2" charset="-79"/>
                <a:cs typeface="Aharoni" panose="02010803020104030203" pitchFamily="2" charset="-79"/>
              </a:rPr>
              <a:t>who notes all potential defects, decisions, and action items identified during the walkthrough meetings.</a:t>
            </a:r>
          </a:p>
          <a:p>
            <a:endParaRPr lang="en-US" dirty="0"/>
          </a:p>
        </p:txBody>
      </p:sp>
    </p:spTree>
    <p:extLst>
      <p:ext uri="{BB962C8B-B14F-4D97-AF65-F5344CB8AC3E}">
        <p14:creationId xmlns:p14="http://schemas.microsoft.com/office/powerpoint/2010/main" val="16232481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2B40B4-6E0B-4FAB-BB9E-EC97D4B02410}"/>
              </a:ext>
            </a:extLst>
          </p:cNvPr>
          <p:cNvSpPr>
            <a:spLocks noGrp="1"/>
          </p:cNvSpPr>
          <p:nvPr>
            <p:ph type="title"/>
          </p:nvPr>
        </p:nvSpPr>
        <p:spPr>
          <a:xfrm>
            <a:off x="838200" y="203201"/>
            <a:ext cx="10515600" cy="654050"/>
          </a:xfrm>
        </p:spPr>
        <p:txBody>
          <a:bodyPr>
            <a:normAutofit/>
          </a:bodyPr>
          <a:lstStyle/>
          <a:p>
            <a:r>
              <a:rPr lang="en-US" sz="3200" b="1" i="0" dirty="0">
                <a:solidFill>
                  <a:srgbClr val="FF0000"/>
                </a:solidFill>
                <a:effectLst/>
                <a:latin typeface="Aharoni" panose="02010803020104030203" pitchFamily="2" charset="-79"/>
                <a:cs typeface="Aharoni" panose="02010803020104030203" pitchFamily="2" charset="-79"/>
              </a:rPr>
              <a:t>Inspection</a:t>
            </a:r>
            <a:endParaRPr lang="en-US" sz="32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0E29E53A-9AD2-4D13-B7E6-B99118A10DD2}"/>
              </a:ext>
            </a:extLst>
          </p:cNvPr>
          <p:cNvSpPr>
            <a:spLocks noGrp="1"/>
          </p:cNvSpPr>
          <p:nvPr>
            <p:ph idx="1"/>
          </p:nvPr>
        </p:nvSpPr>
        <p:spPr>
          <a:xfrm>
            <a:off x="1104900" y="1028700"/>
            <a:ext cx="10515600" cy="4351338"/>
          </a:xfrm>
        </p:spPr>
        <p:txBody>
          <a:bodyPr>
            <a:normAutofit/>
          </a:bodyPr>
          <a:lstStyle/>
          <a:p>
            <a:pPr algn="just">
              <a:lnSpc>
                <a:spcPct val="150000"/>
              </a:lnSpc>
            </a:pPr>
            <a:r>
              <a:rPr lang="en-US" sz="2400" b="1" i="0" dirty="0">
                <a:effectLst/>
                <a:latin typeface="Aharoni" panose="02010803020104030203" pitchFamily="2" charset="-79"/>
                <a:cs typeface="Aharoni" panose="02010803020104030203" pitchFamily="2" charset="-79"/>
              </a:rPr>
              <a:t>Inspection</a:t>
            </a:r>
            <a:r>
              <a:rPr lang="en-US" sz="2400" b="0" i="0" dirty="0">
                <a:effectLst/>
                <a:latin typeface="Aharoni" panose="02010803020104030203" pitchFamily="2" charset="-79"/>
                <a:cs typeface="Aharoni" panose="02010803020104030203" pitchFamily="2" charset="-79"/>
              </a:rPr>
              <a:t> is a </a:t>
            </a:r>
            <a:r>
              <a:rPr lang="en-US" sz="2400" b="0" i="0" u="none" strike="noStrike" dirty="0">
                <a:effectLst/>
                <a:latin typeface="Aharoni" panose="02010803020104030203" pitchFamily="2" charset="-79"/>
                <a:cs typeface="Aharoni" panose="02010803020104030203" pitchFamily="2" charset="-79"/>
              </a:rPr>
              <a:t>peer review </a:t>
            </a:r>
            <a:r>
              <a:rPr lang="en-US" sz="2400" b="0" i="0" dirty="0">
                <a:effectLst/>
                <a:latin typeface="Aharoni" panose="02010803020104030203" pitchFamily="2" charset="-79"/>
                <a:cs typeface="Aharoni" panose="02010803020104030203" pitchFamily="2" charset="-79"/>
              </a:rPr>
              <a:t>of any work product by trained individuals who look for defects using a well defined process.</a:t>
            </a:r>
          </a:p>
          <a:p>
            <a:pPr algn="just">
              <a:lnSpc>
                <a:spcPct val="150000"/>
              </a:lnSpc>
            </a:pPr>
            <a:r>
              <a:rPr lang="en-US" sz="2400" b="0" i="0" dirty="0">
                <a:effectLst/>
                <a:latin typeface="Aharoni" panose="02010803020104030203" pitchFamily="2" charset="-79"/>
                <a:cs typeface="Aharoni" panose="02010803020104030203" pitchFamily="2" charset="-79"/>
              </a:rPr>
              <a:t>An inspection is one of the most common sorts of review practices found in software projects. </a:t>
            </a:r>
          </a:p>
          <a:p>
            <a:pPr algn="just">
              <a:lnSpc>
                <a:spcPct val="150000"/>
              </a:lnSpc>
            </a:pPr>
            <a:r>
              <a:rPr lang="en-US" sz="2400" b="0" i="0" dirty="0">
                <a:effectLst/>
                <a:latin typeface="Aharoni" panose="02010803020104030203" pitchFamily="2" charset="-79"/>
                <a:cs typeface="Aharoni" panose="02010803020104030203" pitchFamily="2" charset="-79"/>
              </a:rPr>
              <a:t>The goal of the inspection is to identify defects. </a:t>
            </a:r>
          </a:p>
          <a:p>
            <a:pPr algn="just">
              <a:lnSpc>
                <a:spcPct val="150000"/>
              </a:lnSpc>
            </a:pPr>
            <a:r>
              <a:rPr lang="en-US" sz="2400" b="0" i="0" dirty="0">
                <a:effectLst/>
                <a:latin typeface="Aharoni" panose="02010803020104030203" pitchFamily="2" charset="-79"/>
                <a:cs typeface="Aharoni" panose="02010803020104030203" pitchFamily="2" charset="-79"/>
              </a:rPr>
              <a:t>In an inspection, a work product is selected for review and a team is gathered for an inspection meeting to review the work product. </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42364849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37F1B-AAF1-41B8-9478-7E5FF9E139A2}"/>
              </a:ext>
            </a:extLst>
          </p:cNvPr>
          <p:cNvSpPr>
            <a:spLocks noGrp="1"/>
          </p:cNvSpPr>
          <p:nvPr>
            <p:ph type="title"/>
          </p:nvPr>
        </p:nvSpPr>
        <p:spPr>
          <a:xfrm>
            <a:off x="409575" y="336551"/>
            <a:ext cx="10515600" cy="492124"/>
          </a:xfrm>
        </p:spPr>
        <p:txBody>
          <a:bodyPr>
            <a:normAutofit fontScale="90000"/>
          </a:bodyPr>
          <a:lstStyle/>
          <a:p>
            <a:br>
              <a:rPr lang="en-US" sz="3600" b="0" i="0" dirty="0">
                <a:solidFill>
                  <a:srgbClr val="FF0000"/>
                </a:solidFill>
                <a:effectLst/>
                <a:latin typeface="Aharoni" panose="02010803020104030203" pitchFamily="2" charset="-79"/>
                <a:cs typeface="Aharoni" panose="02010803020104030203" pitchFamily="2" charset="-79"/>
              </a:rPr>
            </a:br>
            <a:r>
              <a:rPr lang="en-US" sz="3600" b="0" i="0" dirty="0">
                <a:solidFill>
                  <a:srgbClr val="FF0000"/>
                </a:solidFill>
                <a:effectLst/>
                <a:latin typeface="Aharoni" panose="02010803020104030203" pitchFamily="2" charset="-79"/>
                <a:cs typeface="Aharoni" panose="02010803020104030203" pitchFamily="2" charset="-79"/>
              </a:rPr>
              <a:t>Inspection process</a:t>
            </a:r>
            <a:br>
              <a:rPr lang="en-US" b="0" i="0" dirty="0">
                <a:solidFill>
                  <a:srgbClr val="000000"/>
                </a:solidFill>
                <a:effectLst/>
                <a:latin typeface="Linux Libertine"/>
              </a:rPr>
            </a:br>
            <a:endParaRPr lang="en-US" dirty="0"/>
          </a:p>
        </p:txBody>
      </p:sp>
      <p:sp>
        <p:nvSpPr>
          <p:cNvPr id="3" name="Content Placeholder 2">
            <a:extLst>
              <a:ext uri="{FF2B5EF4-FFF2-40B4-BE49-F238E27FC236}">
                <a16:creationId xmlns:a16="http://schemas.microsoft.com/office/drawing/2014/main" id="{D95F6FDB-D4ED-4944-B4EB-FC88C83DD963}"/>
              </a:ext>
            </a:extLst>
          </p:cNvPr>
          <p:cNvSpPr>
            <a:spLocks noGrp="1"/>
          </p:cNvSpPr>
          <p:nvPr>
            <p:ph idx="1"/>
          </p:nvPr>
        </p:nvSpPr>
        <p:spPr>
          <a:xfrm>
            <a:off x="838200" y="1066800"/>
            <a:ext cx="10515600" cy="5110163"/>
          </a:xfrm>
        </p:spPr>
        <p:txBody>
          <a:bodyPr>
            <a:normAutofit/>
          </a:bodyPr>
          <a:lstStyle/>
          <a:p>
            <a:pPr algn="just">
              <a:lnSpc>
                <a:spcPct val="150000"/>
              </a:lnSpc>
              <a:buFont typeface="Arial" panose="020B0604020202020204" pitchFamily="34" charset="0"/>
              <a:buChar char="•"/>
            </a:pPr>
            <a:r>
              <a:rPr lang="en-US" sz="2400" b="1" i="0" dirty="0">
                <a:solidFill>
                  <a:srgbClr val="7030A0"/>
                </a:solidFill>
                <a:effectLst/>
                <a:latin typeface="Aharoni" panose="02010803020104030203" pitchFamily="2" charset="-79"/>
                <a:cs typeface="Aharoni" panose="02010803020104030203" pitchFamily="2" charset="-79"/>
              </a:rPr>
              <a:t>Planning:</a:t>
            </a:r>
            <a:r>
              <a:rPr lang="en-US" sz="2400" b="0" i="0" dirty="0">
                <a:solidFill>
                  <a:srgbClr val="7030A0"/>
                </a:solidFill>
                <a:effectLst/>
                <a:latin typeface="Aharoni" panose="02010803020104030203" pitchFamily="2" charset="-79"/>
                <a:cs typeface="Aharoni" panose="02010803020104030203" pitchFamily="2" charset="-79"/>
              </a:rPr>
              <a:t> </a:t>
            </a:r>
            <a:r>
              <a:rPr lang="en-US" sz="2400" b="0" i="0" dirty="0">
                <a:solidFill>
                  <a:srgbClr val="202122"/>
                </a:solidFill>
                <a:effectLst/>
                <a:latin typeface="Aharoni" panose="02010803020104030203" pitchFamily="2" charset="-79"/>
                <a:cs typeface="Aharoni" panose="02010803020104030203" pitchFamily="2" charset="-79"/>
              </a:rPr>
              <a:t>The inspection is planned by the moderator.</a:t>
            </a:r>
          </a:p>
          <a:p>
            <a:pPr algn="just">
              <a:lnSpc>
                <a:spcPct val="150000"/>
              </a:lnSpc>
              <a:buFont typeface="Arial" panose="020B0604020202020204" pitchFamily="34" charset="0"/>
              <a:buChar char="•"/>
            </a:pPr>
            <a:r>
              <a:rPr lang="en-US" sz="2400" b="1" i="0" dirty="0">
                <a:solidFill>
                  <a:srgbClr val="7030A0"/>
                </a:solidFill>
                <a:effectLst/>
                <a:latin typeface="Aharoni" panose="02010803020104030203" pitchFamily="2" charset="-79"/>
                <a:cs typeface="Aharoni" panose="02010803020104030203" pitchFamily="2" charset="-79"/>
              </a:rPr>
              <a:t>Overview meeting:</a:t>
            </a:r>
            <a:r>
              <a:rPr lang="en-US" sz="2400" b="0" i="0" dirty="0">
                <a:solidFill>
                  <a:srgbClr val="7030A0"/>
                </a:solidFill>
                <a:effectLst/>
                <a:latin typeface="Aharoni" panose="02010803020104030203" pitchFamily="2" charset="-79"/>
                <a:cs typeface="Aharoni" panose="02010803020104030203" pitchFamily="2" charset="-79"/>
              </a:rPr>
              <a:t> </a:t>
            </a:r>
            <a:r>
              <a:rPr lang="en-US" sz="2400" b="0" i="0" dirty="0">
                <a:solidFill>
                  <a:srgbClr val="202122"/>
                </a:solidFill>
                <a:effectLst/>
                <a:latin typeface="Aharoni" panose="02010803020104030203" pitchFamily="2" charset="-79"/>
                <a:cs typeface="Aharoni" panose="02010803020104030203" pitchFamily="2" charset="-79"/>
              </a:rPr>
              <a:t>The author describes the background of the work product.</a:t>
            </a:r>
          </a:p>
          <a:p>
            <a:pPr algn="just">
              <a:lnSpc>
                <a:spcPct val="150000"/>
              </a:lnSpc>
              <a:buFont typeface="Arial" panose="020B0604020202020204" pitchFamily="34" charset="0"/>
              <a:buChar char="•"/>
            </a:pPr>
            <a:r>
              <a:rPr lang="en-US" sz="2400" b="1" i="0" dirty="0">
                <a:solidFill>
                  <a:srgbClr val="7030A0"/>
                </a:solidFill>
                <a:effectLst/>
                <a:latin typeface="Aharoni" panose="02010803020104030203" pitchFamily="2" charset="-79"/>
                <a:cs typeface="Aharoni" panose="02010803020104030203" pitchFamily="2" charset="-79"/>
              </a:rPr>
              <a:t>Preparation:</a:t>
            </a:r>
            <a:r>
              <a:rPr lang="en-US" sz="2400" b="0" i="0" dirty="0">
                <a:solidFill>
                  <a:srgbClr val="7030A0"/>
                </a:solidFill>
                <a:effectLst/>
                <a:latin typeface="Aharoni" panose="02010803020104030203" pitchFamily="2" charset="-79"/>
                <a:cs typeface="Aharoni" panose="02010803020104030203" pitchFamily="2" charset="-79"/>
              </a:rPr>
              <a:t> </a:t>
            </a:r>
            <a:r>
              <a:rPr lang="en-US" sz="2400" b="0" i="0" dirty="0">
                <a:solidFill>
                  <a:srgbClr val="202122"/>
                </a:solidFill>
                <a:effectLst/>
                <a:latin typeface="Aharoni" panose="02010803020104030203" pitchFamily="2" charset="-79"/>
                <a:cs typeface="Aharoni" panose="02010803020104030203" pitchFamily="2" charset="-79"/>
              </a:rPr>
              <a:t>Each inspector examines the work product to identify possible defects.</a:t>
            </a:r>
          </a:p>
          <a:p>
            <a:pPr algn="just">
              <a:lnSpc>
                <a:spcPct val="150000"/>
              </a:lnSpc>
              <a:buFont typeface="Arial" panose="020B0604020202020204" pitchFamily="34" charset="0"/>
              <a:buChar char="•"/>
            </a:pPr>
            <a:r>
              <a:rPr lang="en-US" sz="2400" b="1" i="0" dirty="0">
                <a:solidFill>
                  <a:srgbClr val="7030A0"/>
                </a:solidFill>
                <a:effectLst/>
                <a:latin typeface="Aharoni" panose="02010803020104030203" pitchFamily="2" charset="-79"/>
                <a:cs typeface="Aharoni" panose="02010803020104030203" pitchFamily="2" charset="-79"/>
              </a:rPr>
              <a:t>Inspection meeting:</a:t>
            </a:r>
            <a:r>
              <a:rPr lang="en-US" sz="2400" b="0" i="0" dirty="0">
                <a:solidFill>
                  <a:srgbClr val="7030A0"/>
                </a:solidFill>
                <a:effectLst/>
                <a:latin typeface="Aharoni" panose="02010803020104030203" pitchFamily="2" charset="-79"/>
                <a:cs typeface="Aharoni" panose="02010803020104030203" pitchFamily="2" charset="-79"/>
              </a:rPr>
              <a:t> </a:t>
            </a:r>
            <a:r>
              <a:rPr lang="en-US" sz="2400" b="0" i="0" dirty="0">
                <a:solidFill>
                  <a:srgbClr val="202122"/>
                </a:solidFill>
                <a:effectLst/>
                <a:latin typeface="Aharoni" panose="02010803020104030203" pitchFamily="2" charset="-79"/>
                <a:cs typeface="Aharoni" panose="02010803020104030203" pitchFamily="2" charset="-79"/>
              </a:rPr>
              <a:t>During this meeting the reader reads through the work product, part by part and the inspectors point out the defects for every part.</a:t>
            </a:r>
          </a:p>
          <a:p>
            <a:endParaRPr lang="en-US" dirty="0"/>
          </a:p>
        </p:txBody>
      </p:sp>
    </p:spTree>
    <p:extLst>
      <p:ext uri="{BB962C8B-B14F-4D97-AF65-F5344CB8AC3E}">
        <p14:creationId xmlns:p14="http://schemas.microsoft.com/office/powerpoint/2010/main" val="30084310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D99C82-8638-46F9-8C00-9EC1F462AB67}"/>
              </a:ext>
            </a:extLst>
          </p:cNvPr>
          <p:cNvSpPr>
            <a:spLocks noGrp="1"/>
          </p:cNvSpPr>
          <p:nvPr>
            <p:ph type="title"/>
          </p:nvPr>
        </p:nvSpPr>
        <p:spPr>
          <a:xfrm>
            <a:off x="838200" y="365126"/>
            <a:ext cx="10515600" cy="882650"/>
          </a:xfrm>
        </p:spPr>
        <p:txBody>
          <a:bodyPr>
            <a:normAutofit/>
          </a:bodyPr>
          <a:lstStyle/>
          <a:p>
            <a:r>
              <a:rPr lang="en-US" sz="3200" dirty="0">
                <a:solidFill>
                  <a:srgbClr val="FF0000"/>
                </a:solidFill>
                <a:latin typeface="Aharoni" panose="02010803020104030203" pitchFamily="2" charset="-79"/>
                <a:cs typeface="Aharoni" panose="02010803020104030203" pitchFamily="2" charset="-79"/>
              </a:rPr>
              <a:t>Cont.</a:t>
            </a:r>
          </a:p>
        </p:txBody>
      </p:sp>
      <p:sp>
        <p:nvSpPr>
          <p:cNvPr id="3" name="Content Placeholder 2">
            <a:extLst>
              <a:ext uri="{FF2B5EF4-FFF2-40B4-BE49-F238E27FC236}">
                <a16:creationId xmlns:a16="http://schemas.microsoft.com/office/drawing/2014/main" id="{7052FE27-1C22-4891-A8C9-440234EA6450}"/>
              </a:ext>
            </a:extLst>
          </p:cNvPr>
          <p:cNvSpPr>
            <a:spLocks noGrp="1"/>
          </p:cNvSpPr>
          <p:nvPr>
            <p:ph idx="1"/>
          </p:nvPr>
        </p:nvSpPr>
        <p:spPr>
          <a:xfrm>
            <a:off x="742950" y="1253331"/>
            <a:ext cx="10515600" cy="4351338"/>
          </a:xfrm>
        </p:spPr>
        <p:txBody>
          <a:bodyPr/>
          <a:lstStyle/>
          <a:p>
            <a:pPr algn="just">
              <a:lnSpc>
                <a:spcPct val="150000"/>
              </a:lnSpc>
              <a:buFont typeface="Arial" panose="020B0604020202020204" pitchFamily="34" charset="0"/>
              <a:buChar char="•"/>
            </a:pPr>
            <a:r>
              <a:rPr lang="en-US" sz="2800" b="1" i="0" dirty="0">
                <a:solidFill>
                  <a:srgbClr val="7030A0"/>
                </a:solidFill>
                <a:effectLst/>
                <a:latin typeface="Aharoni" panose="02010803020104030203" pitchFamily="2" charset="-79"/>
                <a:cs typeface="Aharoni" panose="02010803020104030203" pitchFamily="2" charset="-79"/>
              </a:rPr>
              <a:t>Rework:</a:t>
            </a:r>
            <a:r>
              <a:rPr lang="en-US" sz="2800" b="0" i="0" dirty="0">
                <a:solidFill>
                  <a:srgbClr val="7030A0"/>
                </a:solidFill>
                <a:effectLst/>
                <a:latin typeface="Aharoni" panose="02010803020104030203" pitchFamily="2" charset="-79"/>
                <a:cs typeface="Aharoni" panose="02010803020104030203" pitchFamily="2" charset="-79"/>
              </a:rPr>
              <a:t> </a:t>
            </a:r>
            <a:r>
              <a:rPr lang="en-US" sz="2800" b="0" i="0" dirty="0">
                <a:solidFill>
                  <a:srgbClr val="202122"/>
                </a:solidFill>
                <a:effectLst/>
                <a:latin typeface="Aharoni" panose="02010803020104030203" pitchFamily="2" charset="-79"/>
                <a:cs typeface="Aharoni" panose="02010803020104030203" pitchFamily="2" charset="-79"/>
              </a:rPr>
              <a:t>The author makes changes to the work product according to the action plans from the inspection meeting.</a:t>
            </a:r>
          </a:p>
          <a:p>
            <a:pPr algn="just">
              <a:lnSpc>
                <a:spcPct val="150000"/>
              </a:lnSpc>
              <a:buFont typeface="Arial" panose="020B0604020202020204" pitchFamily="34" charset="0"/>
              <a:buChar char="•"/>
            </a:pPr>
            <a:r>
              <a:rPr lang="en-US" sz="2800" b="1" i="0" dirty="0">
                <a:solidFill>
                  <a:srgbClr val="7030A0"/>
                </a:solidFill>
                <a:effectLst/>
                <a:latin typeface="Aharoni" panose="02010803020104030203" pitchFamily="2" charset="-79"/>
                <a:cs typeface="Aharoni" panose="02010803020104030203" pitchFamily="2" charset="-79"/>
              </a:rPr>
              <a:t>Follow-up:</a:t>
            </a:r>
            <a:r>
              <a:rPr lang="en-US" sz="2800" b="0" i="0" dirty="0">
                <a:solidFill>
                  <a:srgbClr val="7030A0"/>
                </a:solidFill>
                <a:effectLst/>
                <a:latin typeface="Aharoni" panose="02010803020104030203" pitchFamily="2" charset="-79"/>
                <a:cs typeface="Aharoni" panose="02010803020104030203" pitchFamily="2" charset="-79"/>
              </a:rPr>
              <a:t> </a:t>
            </a:r>
            <a:r>
              <a:rPr lang="en-US" sz="2800" b="0" i="0" dirty="0">
                <a:solidFill>
                  <a:srgbClr val="202122"/>
                </a:solidFill>
                <a:effectLst/>
                <a:latin typeface="Aharoni" panose="02010803020104030203" pitchFamily="2" charset="-79"/>
                <a:cs typeface="Aharoni" panose="02010803020104030203" pitchFamily="2" charset="-79"/>
              </a:rPr>
              <a:t>The changes by the author are checked to make sure everything is correct.</a:t>
            </a:r>
          </a:p>
          <a:p>
            <a:endParaRPr lang="en-US" dirty="0"/>
          </a:p>
        </p:txBody>
      </p:sp>
    </p:spTree>
    <p:extLst>
      <p:ext uri="{BB962C8B-B14F-4D97-AF65-F5344CB8AC3E}">
        <p14:creationId xmlns:p14="http://schemas.microsoft.com/office/powerpoint/2010/main" val="3330982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91FEC-C34B-4B82-BF6F-AB6D9A0D25E2}"/>
              </a:ext>
            </a:extLst>
          </p:cNvPr>
          <p:cNvSpPr>
            <a:spLocks noGrp="1"/>
          </p:cNvSpPr>
          <p:nvPr>
            <p:ph type="title"/>
          </p:nvPr>
        </p:nvSpPr>
        <p:spPr>
          <a:xfrm>
            <a:off x="238125" y="155575"/>
            <a:ext cx="10515600" cy="492125"/>
          </a:xfrm>
        </p:spPr>
        <p:txBody>
          <a:bodyPr>
            <a:normAutofit fontScale="90000"/>
          </a:bodyPr>
          <a:lstStyle/>
          <a:p>
            <a:r>
              <a:rPr lang="en-US" sz="3200" b="0" i="0" dirty="0">
                <a:solidFill>
                  <a:srgbClr val="FF0000"/>
                </a:solidFill>
                <a:effectLst/>
                <a:latin typeface="Aharoni" panose="02010803020104030203" pitchFamily="2" charset="-79"/>
                <a:cs typeface="Aharoni" panose="02010803020104030203" pitchFamily="2" charset="-79"/>
              </a:rPr>
              <a:t>Inspection roles</a:t>
            </a:r>
          </a:p>
        </p:txBody>
      </p:sp>
      <p:sp>
        <p:nvSpPr>
          <p:cNvPr id="3" name="Content Placeholder 2">
            <a:extLst>
              <a:ext uri="{FF2B5EF4-FFF2-40B4-BE49-F238E27FC236}">
                <a16:creationId xmlns:a16="http://schemas.microsoft.com/office/drawing/2014/main" id="{D4115B3B-3FBD-47C0-97EF-A9F3A9517FCA}"/>
              </a:ext>
            </a:extLst>
          </p:cNvPr>
          <p:cNvSpPr>
            <a:spLocks noGrp="1"/>
          </p:cNvSpPr>
          <p:nvPr>
            <p:ph idx="1"/>
          </p:nvPr>
        </p:nvSpPr>
        <p:spPr>
          <a:xfrm>
            <a:off x="495300" y="857250"/>
            <a:ext cx="10858500" cy="5226050"/>
          </a:xfrm>
        </p:spPr>
        <p:txBody>
          <a:bodyPr>
            <a:normAutofit fontScale="70000" lnSpcReduction="20000"/>
          </a:bodyPr>
          <a:lstStyle/>
          <a:p>
            <a:pPr algn="just">
              <a:lnSpc>
                <a:spcPct val="160000"/>
              </a:lnSpc>
              <a:buFont typeface="Arial" panose="020B0604020202020204" pitchFamily="34" charset="0"/>
              <a:buChar char="•"/>
            </a:pPr>
            <a:r>
              <a:rPr lang="en-US" sz="3400" b="1" i="0" dirty="0">
                <a:solidFill>
                  <a:srgbClr val="7030A0"/>
                </a:solidFill>
                <a:effectLst/>
                <a:latin typeface="Aharoni" panose="02010803020104030203" pitchFamily="2" charset="-79"/>
                <a:cs typeface="Aharoni" panose="02010803020104030203" pitchFamily="2" charset="-79"/>
              </a:rPr>
              <a:t>Author:</a:t>
            </a:r>
            <a:r>
              <a:rPr lang="en-US" sz="3400" b="0" i="0" dirty="0">
                <a:solidFill>
                  <a:srgbClr val="7030A0"/>
                </a:solidFill>
                <a:effectLst/>
                <a:latin typeface="Aharoni" panose="02010803020104030203" pitchFamily="2" charset="-79"/>
                <a:cs typeface="Aharoni" panose="02010803020104030203" pitchFamily="2" charset="-79"/>
              </a:rPr>
              <a:t> </a:t>
            </a:r>
            <a:r>
              <a:rPr lang="en-US" sz="3400" b="0" i="0" dirty="0">
                <a:solidFill>
                  <a:srgbClr val="202122"/>
                </a:solidFill>
                <a:effectLst/>
                <a:latin typeface="Aharoni" panose="02010803020104030203" pitchFamily="2" charset="-79"/>
                <a:cs typeface="Aharoni" panose="02010803020104030203" pitchFamily="2" charset="-79"/>
              </a:rPr>
              <a:t>The person who created the work product being inspected.</a:t>
            </a:r>
          </a:p>
          <a:p>
            <a:pPr algn="just">
              <a:lnSpc>
                <a:spcPct val="160000"/>
              </a:lnSpc>
              <a:buFont typeface="Arial" panose="020B0604020202020204" pitchFamily="34" charset="0"/>
              <a:buChar char="•"/>
            </a:pPr>
            <a:r>
              <a:rPr lang="en-US" sz="3400" b="1" i="0" dirty="0">
                <a:solidFill>
                  <a:srgbClr val="7030A0"/>
                </a:solidFill>
                <a:effectLst/>
                <a:latin typeface="Aharoni" panose="02010803020104030203" pitchFamily="2" charset="-79"/>
                <a:cs typeface="Aharoni" panose="02010803020104030203" pitchFamily="2" charset="-79"/>
              </a:rPr>
              <a:t>Moderator:</a:t>
            </a:r>
            <a:r>
              <a:rPr lang="en-US" sz="3400" b="0" i="0" dirty="0">
                <a:solidFill>
                  <a:srgbClr val="7030A0"/>
                </a:solidFill>
                <a:effectLst/>
                <a:latin typeface="Aharoni" panose="02010803020104030203" pitchFamily="2" charset="-79"/>
                <a:cs typeface="Aharoni" panose="02010803020104030203" pitchFamily="2" charset="-79"/>
              </a:rPr>
              <a:t> </a:t>
            </a:r>
            <a:r>
              <a:rPr lang="en-US" sz="3400" b="0" i="0" dirty="0">
                <a:solidFill>
                  <a:srgbClr val="202122"/>
                </a:solidFill>
                <a:effectLst/>
                <a:latin typeface="Aharoni" panose="02010803020104030203" pitchFamily="2" charset="-79"/>
                <a:cs typeface="Aharoni" panose="02010803020104030203" pitchFamily="2" charset="-79"/>
              </a:rPr>
              <a:t>This is the leader of the inspection. The moderator plans the inspection and coordinates it.</a:t>
            </a:r>
          </a:p>
          <a:p>
            <a:pPr algn="just">
              <a:lnSpc>
                <a:spcPct val="160000"/>
              </a:lnSpc>
              <a:buFont typeface="Arial" panose="020B0604020202020204" pitchFamily="34" charset="0"/>
              <a:buChar char="•"/>
            </a:pPr>
            <a:r>
              <a:rPr lang="en-US" sz="3400" b="1" i="0" dirty="0">
                <a:solidFill>
                  <a:srgbClr val="7030A0"/>
                </a:solidFill>
                <a:effectLst/>
                <a:latin typeface="Aharoni" panose="02010803020104030203" pitchFamily="2" charset="-79"/>
                <a:cs typeface="Aharoni" panose="02010803020104030203" pitchFamily="2" charset="-79"/>
              </a:rPr>
              <a:t>Reader:</a:t>
            </a:r>
            <a:r>
              <a:rPr lang="en-US" sz="3400" b="0" i="0" dirty="0">
                <a:solidFill>
                  <a:srgbClr val="7030A0"/>
                </a:solidFill>
                <a:effectLst/>
                <a:latin typeface="Aharoni" panose="02010803020104030203" pitchFamily="2" charset="-79"/>
                <a:cs typeface="Aharoni" panose="02010803020104030203" pitchFamily="2" charset="-79"/>
              </a:rPr>
              <a:t> </a:t>
            </a:r>
            <a:r>
              <a:rPr lang="en-US" sz="3400" b="0" i="0" dirty="0">
                <a:solidFill>
                  <a:srgbClr val="202122"/>
                </a:solidFill>
                <a:effectLst/>
                <a:latin typeface="Aharoni" panose="02010803020104030203" pitchFamily="2" charset="-79"/>
                <a:cs typeface="Aharoni" panose="02010803020104030203" pitchFamily="2" charset="-79"/>
              </a:rPr>
              <a:t>The person reading through the documents, one item at a time. The other inspectors then point out defects.</a:t>
            </a:r>
          </a:p>
          <a:p>
            <a:pPr algn="just">
              <a:lnSpc>
                <a:spcPct val="160000"/>
              </a:lnSpc>
              <a:buFont typeface="Arial" panose="020B0604020202020204" pitchFamily="34" charset="0"/>
              <a:buChar char="•"/>
            </a:pPr>
            <a:r>
              <a:rPr lang="en-US" sz="3400" b="1" i="0" dirty="0">
                <a:solidFill>
                  <a:srgbClr val="7030A0"/>
                </a:solidFill>
                <a:effectLst/>
                <a:latin typeface="Aharoni" panose="02010803020104030203" pitchFamily="2" charset="-79"/>
                <a:cs typeface="Aharoni" panose="02010803020104030203" pitchFamily="2" charset="-79"/>
              </a:rPr>
              <a:t>Recorder/Scribe</a:t>
            </a:r>
            <a:r>
              <a:rPr lang="en-US" sz="3400" b="1" i="0" dirty="0">
                <a:solidFill>
                  <a:srgbClr val="202122"/>
                </a:solidFill>
                <a:effectLst/>
                <a:latin typeface="Aharoni" panose="02010803020104030203" pitchFamily="2" charset="-79"/>
                <a:cs typeface="Aharoni" panose="02010803020104030203" pitchFamily="2" charset="-79"/>
              </a:rPr>
              <a:t>:</a:t>
            </a:r>
            <a:r>
              <a:rPr lang="en-US" sz="3400" b="0" i="0" dirty="0">
                <a:solidFill>
                  <a:srgbClr val="202122"/>
                </a:solidFill>
                <a:effectLst/>
                <a:latin typeface="Aharoni" panose="02010803020104030203" pitchFamily="2" charset="-79"/>
                <a:cs typeface="Aharoni" panose="02010803020104030203" pitchFamily="2" charset="-79"/>
              </a:rPr>
              <a:t> The person that documents the defects that are found during the inspection.</a:t>
            </a:r>
          </a:p>
          <a:p>
            <a:pPr algn="just">
              <a:lnSpc>
                <a:spcPct val="160000"/>
              </a:lnSpc>
              <a:buFont typeface="Arial" panose="020B0604020202020204" pitchFamily="34" charset="0"/>
              <a:buChar char="•"/>
            </a:pPr>
            <a:r>
              <a:rPr lang="en-US" sz="3400" b="1" i="0" dirty="0">
                <a:solidFill>
                  <a:srgbClr val="7030A0"/>
                </a:solidFill>
                <a:effectLst/>
                <a:latin typeface="Aharoni" panose="02010803020104030203" pitchFamily="2" charset="-79"/>
                <a:cs typeface="Aharoni" panose="02010803020104030203" pitchFamily="2" charset="-79"/>
              </a:rPr>
              <a:t>Inspector:</a:t>
            </a:r>
            <a:r>
              <a:rPr lang="en-US" sz="3400" b="0" i="0" dirty="0">
                <a:solidFill>
                  <a:srgbClr val="7030A0"/>
                </a:solidFill>
                <a:effectLst/>
                <a:latin typeface="Aharoni" panose="02010803020104030203" pitchFamily="2" charset="-79"/>
                <a:cs typeface="Aharoni" panose="02010803020104030203" pitchFamily="2" charset="-79"/>
              </a:rPr>
              <a:t> </a:t>
            </a:r>
            <a:r>
              <a:rPr lang="en-US" sz="3400" b="0" i="0" dirty="0">
                <a:solidFill>
                  <a:srgbClr val="202122"/>
                </a:solidFill>
                <a:effectLst/>
                <a:latin typeface="Aharoni" panose="02010803020104030203" pitchFamily="2" charset="-79"/>
                <a:cs typeface="Aharoni" panose="02010803020104030203" pitchFamily="2" charset="-79"/>
              </a:rPr>
              <a:t>The person that examines the work product to identify possible defects.</a:t>
            </a:r>
          </a:p>
          <a:p>
            <a:endParaRPr lang="en-US" dirty="0"/>
          </a:p>
        </p:txBody>
      </p:sp>
    </p:spTree>
    <p:extLst>
      <p:ext uri="{BB962C8B-B14F-4D97-AF65-F5344CB8AC3E}">
        <p14:creationId xmlns:p14="http://schemas.microsoft.com/office/powerpoint/2010/main" val="33255438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AB367-E493-4644-998F-EA8564B46EC2}"/>
              </a:ext>
            </a:extLst>
          </p:cNvPr>
          <p:cNvSpPr>
            <a:spLocks noGrp="1"/>
          </p:cNvSpPr>
          <p:nvPr>
            <p:ph type="title"/>
          </p:nvPr>
        </p:nvSpPr>
        <p:spPr>
          <a:xfrm>
            <a:off x="381000" y="544512"/>
            <a:ext cx="10515600" cy="711200"/>
          </a:xfrm>
        </p:spPr>
        <p:txBody>
          <a:bodyPr>
            <a:normAutofit/>
          </a:bodyPr>
          <a:lstStyle/>
          <a:p>
            <a:r>
              <a:rPr lang="en-US" sz="3200" dirty="0">
                <a:solidFill>
                  <a:srgbClr val="FF0000"/>
                </a:solidFill>
                <a:latin typeface="Aharoni" panose="02010803020104030203" pitchFamily="2" charset="-79"/>
                <a:cs typeface="Aharoni" panose="02010803020104030203" pitchFamily="2" charset="-79"/>
              </a:rPr>
              <a:t>Related inspection types</a:t>
            </a:r>
          </a:p>
        </p:txBody>
      </p:sp>
      <p:sp>
        <p:nvSpPr>
          <p:cNvPr id="3" name="Content Placeholder 2">
            <a:extLst>
              <a:ext uri="{FF2B5EF4-FFF2-40B4-BE49-F238E27FC236}">
                <a16:creationId xmlns:a16="http://schemas.microsoft.com/office/drawing/2014/main" id="{8A2CDE7C-6B61-4BC0-A970-ABAFB06DA031}"/>
              </a:ext>
            </a:extLst>
          </p:cNvPr>
          <p:cNvSpPr>
            <a:spLocks noGrp="1"/>
          </p:cNvSpPr>
          <p:nvPr>
            <p:ph idx="1"/>
          </p:nvPr>
        </p:nvSpPr>
        <p:spPr>
          <a:xfrm>
            <a:off x="1781174" y="1447799"/>
            <a:ext cx="9572625" cy="4729163"/>
          </a:xfrm>
        </p:spPr>
        <p:txBody>
          <a:bodyPr>
            <a:normAutofit/>
          </a:bodyPr>
          <a:lstStyle/>
          <a:p>
            <a:pPr algn="just">
              <a:lnSpc>
                <a:spcPct val="150000"/>
              </a:lnSpc>
            </a:pPr>
            <a:r>
              <a:rPr lang="en-US" sz="2400" b="0" i="0" dirty="0">
                <a:effectLst/>
                <a:latin typeface="Aharoni" panose="02010803020104030203" pitchFamily="2" charset="-79"/>
                <a:cs typeface="Aharoni" panose="02010803020104030203" pitchFamily="2" charset="-79"/>
              </a:rPr>
              <a:t>A </a:t>
            </a:r>
            <a:r>
              <a:rPr lang="en-US" sz="2400" b="0" i="0" u="none" strike="noStrike" dirty="0">
                <a:solidFill>
                  <a:srgbClr val="7030A0"/>
                </a:solidFill>
                <a:effectLst/>
                <a:latin typeface="Aharoni" panose="02010803020104030203" pitchFamily="2" charset="-79"/>
                <a:cs typeface="Aharoni" panose="02010803020104030203" pitchFamily="2" charset="-79"/>
              </a:rPr>
              <a:t>code review </a:t>
            </a:r>
            <a:r>
              <a:rPr lang="en-US" sz="2400" b="0" i="0" dirty="0">
                <a:effectLst/>
                <a:latin typeface="Aharoni" panose="02010803020104030203" pitchFamily="2" charset="-79"/>
                <a:cs typeface="Aharoni" panose="02010803020104030203" pitchFamily="2" charset="-79"/>
              </a:rPr>
              <a:t>can be done as a special kind of inspection in which the team examines a sample of code and fixes any defects in it. </a:t>
            </a:r>
          </a:p>
          <a:p>
            <a:pPr algn="just">
              <a:lnSpc>
                <a:spcPct val="150000"/>
              </a:lnSpc>
            </a:pPr>
            <a:r>
              <a:rPr lang="en-US" sz="2400" b="0" i="0" dirty="0">
                <a:effectLst/>
                <a:latin typeface="Aharoni" panose="02010803020104030203" pitchFamily="2" charset="-79"/>
                <a:cs typeface="Aharoni" panose="02010803020104030203" pitchFamily="2" charset="-79"/>
              </a:rPr>
              <a:t>A defect is a block of code which does not properly implement its requirements, which does not function as the programmer intended, or which is not incorrect </a:t>
            </a:r>
            <a:r>
              <a:rPr lang="en-US" sz="2400" b="0" i="0" dirty="0">
                <a:solidFill>
                  <a:srgbClr val="202122"/>
                </a:solidFill>
                <a:effectLst/>
                <a:latin typeface="Aharoni" panose="02010803020104030203" pitchFamily="2" charset="-79"/>
                <a:cs typeface="Aharoni" panose="02010803020104030203" pitchFamily="2" charset="-79"/>
              </a:rPr>
              <a:t>but could be improved</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5004031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B5C749-53D9-4E7F-972E-5603CFEEEE7B}"/>
              </a:ext>
            </a:extLst>
          </p:cNvPr>
          <p:cNvSpPr>
            <a:spLocks noGrp="1"/>
          </p:cNvSpPr>
          <p:nvPr>
            <p:ph type="title"/>
          </p:nvPr>
        </p:nvSpPr>
        <p:spPr/>
        <p:txBody>
          <a:bodyPr/>
          <a:lstStyle/>
          <a:p>
            <a:r>
              <a:rPr lang="en-US" sz="4400" dirty="0">
                <a:solidFill>
                  <a:srgbClr val="FF0000"/>
                </a:solidFill>
                <a:latin typeface="Aharoni" panose="02010803020104030203" pitchFamily="2" charset="-79"/>
                <a:cs typeface="Aharoni" panose="02010803020104030203" pitchFamily="2" charset="-79"/>
              </a:rPr>
              <a:t>Cont.</a:t>
            </a:r>
            <a:endParaRPr lang="en-US" dirty="0"/>
          </a:p>
        </p:txBody>
      </p:sp>
      <p:sp>
        <p:nvSpPr>
          <p:cNvPr id="3" name="Content Placeholder 2">
            <a:extLst>
              <a:ext uri="{FF2B5EF4-FFF2-40B4-BE49-F238E27FC236}">
                <a16:creationId xmlns:a16="http://schemas.microsoft.com/office/drawing/2014/main" id="{8681C6EF-A71E-4138-968B-528D337C9787}"/>
              </a:ext>
            </a:extLst>
          </p:cNvPr>
          <p:cNvSpPr>
            <a:spLocks noGrp="1"/>
          </p:cNvSpPr>
          <p:nvPr>
            <p:ph idx="1"/>
          </p:nvPr>
        </p:nvSpPr>
        <p:spPr>
          <a:xfrm>
            <a:off x="838200" y="1690688"/>
            <a:ext cx="10515600" cy="4486275"/>
          </a:xfrm>
        </p:spPr>
        <p:txBody>
          <a:bodyPr>
            <a:normAutofit/>
          </a:bodyPr>
          <a:lstStyle/>
          <a:p>
            <a:pPr algn="just">
              <a:lnSpc>
                <a:spcPct val="150000"/>
              </a:lnSpc>
            </a:pPr>
            <a:r>
              <a:rPr lang="en-US" sz="2400" b="0" i="0" u="none" strike="noStrike" dirty="0">
                <a:solidFill>
                  <a:srgbClr val="7030A0"/>
                </a:solidFill>
                <a:effectLst/>
                <a:latin typeface="Aharoni" panose="02010803020104030203" pitchFamily="2" charset="-79"/>
                <a:cs typeface="Aharoni" panose="02010803020104030203" pitchFamily="2" charset="-79"/>
              </a:rPr>
              <a:t>Peer reviews </a:t>
            </a:r>
            <a:r>
              <a:rPr lang="en-US" sz="2400" b="0" i="0" dirty="0">
                <a:effectLst/>
                <a:latin typeface="Aharoni" panose="02010803020104030203" pitchFamily="2" charset="-79"/>
                <a:cs typeface="Aharoni" panose="02010803020104030203" pitchFamily="2" charset="-79"/>
              </a:rPr>
              <a:t>are considered as industry best-practice for detecting software defects early and learning about software artifacts. </a:t>
            </a:r>
          </a:p>
          <a:p>
            <a:pPr algn="just">
              <a:lnSpc>
                <a:spcPct val="150000"/>
              </a:lnSpc>
            </a:pPr>
            <a:r>
              <a:rPr lang="en-US" sz="2400" b="0" i="0" dirty="0">
                <a:effectLst/>
                <a:latin typeface="Aharoni" panose="02010803020104030203" pitchFamily="2" charset="-79"/>
                <a:cs typeface="Aharoni" panose="02010803020104030203" pitchFamily="2" charset="-79"/>
              </a:rPr>
              <a:t>Peer Reviews are composed of </a:t>
            </a:r>
            <a:r>
              <a:rPr lang="en-US" sz="2400" b="0" i="0" u="none" strike="noStrike" dirty="0">
                <a:effectLst/>
                <a:latin typeface="Aharoni" panose="02010803020104030203" pitchFamily="2" charset="-79"/>
                <a:cs typeface="Aharoni" panose="02010803020104030203" pitchFamily="2" charset="-79"/>
              </a:rPr>
              <a:t>software walkthrough </a:t>
            </a:r>
            <a:r>
              <a:rPr lang="en-US" sz="2400" b="0" i="0" dirty="0">
                <a:effectLst/>
                <a:latin typeface="Aharoni" panose="02010803020104030203" pitchFamily="2" charset="-79"/>
                <a:cs typeface="Aharoni" panose="02010803020104030203" pitchFamily="2" charset="-79"/>
              </a:rPr>
              <a:t>and software inspections and are integral to software product engineering activities. </a:t>
            </a:r>
          </a:p>
          <a:p>
            <a:pPr algn="just">
              <a:lnSpc>
                <a:spcPct val="150000"/>
              </a:lnSpc>
            </a:pPr>
            <a:r>
              <a:rPr lang="en-US" sz="2400" b="0" i="0" dirty="0">
                <a:effectLst/>
                <a:latin typeface="Aharoni" panose="02010803020104030203" pitchFamily="2" charset="-79"/>
                <a:cs typeface="Aharoni" panose="02010803020104030203" pitchFamily="2" charset="-79"/>
              </a:rPr>
              <a:t>A collection of coordinated knowledge, skills, and behaviors facilitates the best possible practice of Peer Reviews. </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6680548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CB14DE-2290-436E-9763-6FC0F1B1D76C}"/>
              </a:ext>
            </a:extLst>
          </p:cNvPr>
          <p:cNvSpPr>
            <a:spLocks noGrp="1"/>
          </p:cNvSpPr>
          <p:nvPr>
            <p:ph type="title"/>
          </p:nvPr>
        </p:nvSpPr>
        <p:spPr>
          <a:xfrm>
            <a:off x="838200" y="365125"/>
            <a:ext cx="10515600" cy="511175"/>
          </a:xfrm>
        </p:spPr>
        <p:txBody>
          <a:bodyPr>
            <a:normAutofit fontScale="90000"/>
          </a:bodyPr>
          <a:lstStyle/>
          <a:p>
            <a:r>
              <a:rPr lang="en-US" dirty="0">
                <a:solidFill>
                  <a:srgbClr val="FF0000"/>
                </a:solidFill>
                <a:latin typeface="Aharoni" panose="02010803020104030203" pitchFamily="2" charset="-79"/>
                <a:cs typeface="Aharoni" panose="02010803020104030203" pitchFamily="2" charset="-79"/>
              </a:rPr>
              <a:t>Audit </a:t>
            </a:r>
          </a:p>
        </p:txBody>
      </p:sp>
      <p:sp>
        <p:nvSpPr>
          <p:cNvPr id="3" name="Content Placeholder 2">
            <a:extLst>
              <a:ext uri="{FF2B5EF4-FFF2-40B4-BE49-F238E27FC236}">
                <a16:creationId xmlns:a16="http://schemas.microsoft.com/office/drawing/2014/main" id="{19E53E2A-52A1-4014-B743-8A6760BD0918}"/>
              </a:ext>
            </a:extLst>
          </p:cNvPr>
          <p:cNvSpPr>
            <a:spLocks noGrp="1"/>
          </p:cNvSpPr>
          <p:nvPr>
            <p:ph idx="1"/>
          </p:nvPr>
        </p:nvSpPr>
        <p:spPr>
          <a:xfrm>
            <a:off x="838200" y="1266825"/>
            <a:ext cx="10763250" cy="4910138"/>
          </a:xfrm>
        </p:spPr>
        <p:txBody>
          <a:bodyPr>
            <a:normAutofit/>
          </a:bodyPr>
          <a:lstStyle/>
          <a:p>
            <a:pPr algn="just">
              <a:lnSpc>
                <a:spcPct val="150000"/>
              </a:lnSpc>
            </a:pPr>
            <a:r>
              <a:rPr lang="en-US" sz="2400" b="0" i="0" dirty="0">
                <a:solidFill>
                  <a:srgbClr val="0E101A"/>
                </a:solidFill>
                <a:effectLst/>
                <a:latin typeface="Aharoni" panose="02010803020104030203" pitchFamily="2" charset="-79"/>
                <a:cs typeface="Aharoni" panose="02010803020104030203" pitchFamily="2" charset="-79"/>
              </a:rPr>
              <a:t>A software development process audit is a continuous process that aims to maximize the success of a project by detecting its potential risks and weaknesses. </a:t>
            </a:r>
          </a:p>
          <a:p>
            <a:pPr algn="just">
              <a:lnSpc>
                <a:spcPct val="150000"/>
              </a:lnSpc>
            </a:pPr>
            <a:r>
              <a:rPr lang="en-US" sz="2400" b="0" i="0" dirty="0">
                <a:solidFill>
                  <a:srgbClr val="0E101A"/>
                </a:solidFill>
                <a:effectLst/>
                <a:latin typeface="Aharoni" panose="02010803020104030203" pitchFamily="2" charset="-79"/>
                <a:cs typeface="Aharoni" panose="02010803020104030203" pitchFamily="2" charset="-79"/>
              </a:rPr>
              <a:t>This type of audit comes with another goal too: evaluating the performance of every single team member. </a:t>
            </a:r>
          </a:p>
          <a:p>
            <a:pPr algn="just">
              <a:lnSpc>
                <a:spcPct val="150000"/>
              </a:lnSpc>
            </a:pPr>
            <a:r>
              <a:rPr lang="en-US" sz="2400" b="0" i="0" dirty="0">
                <a:solidFill>
                  <a:srgbClr val="0E101A"/>
                </a:solidFill>
                <a:effectLst/>
                <a:latin typeface="Aharoni" panose="02010803020104030203" pitchFamily="2" charset="-79"/>
                <a:cs typeface="Aharoni" panose="02010803020104030203" pitchFamily="2" charset="-79"/>
              </a:rPr>
              <a:t>An audit is carried out by a varied team of professionals that comprises project managers, business analysts, and Quality Assurance (QA) specialists. </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5881825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197D6-C564-4949-9D6E-3F09EB5D38F2}"/>
              </a:ext>
            </a:extLst>
          </p:cNvPr>
          <p:cNvSpPr>
            <a:spLocks noGrp="1"/>
          </p:cNvSpPr>
          <p:nvPr>
            <p:ph type="title"/>
          </p:nvPr>
        </p:nvSpPr>
        <p:spPr>
          <a:xfrm>
            <a:off x="838200" y="365125"/>
            <a:ext cx="10515600" cy="492125"/>
          </a:xfrm>
        </p:spPr>
        <p:txBody>
          <a:bodyPr>
            <a:normAutofit fontScale="90000"/>
          </a:bodyPr>
          <a:lstStyle/>
          <a:p>
            <a:br>
              <a:rPr lang="en-US" sz="2400" b="1" i="0" dirty="0">
                <a:solidFill>
                  <a:srgbClr val="FF0000"/>
                </a:solidFill>
                <a:effectLst/>
                <a:latin typeface="Aharoni" panose="02010803020104030203" pitchFamily="2" charset="-79"/>
                <a:cs typeface="Aharoni" panose="02010803020104030203" pitchFamily="2" charset="-79"/>
              </a:rPr>
            </a:br>
            <a:br>
              <a:rPr lang="en-US" sz="2400" b="1" i="0" dirty="0">
                <a:solidFill>
                  <a:srgbClr val="FF0000"/>
                </a:solidFill>
                <a:effectLst/>
                <a:latin typeface="Aharoni" panose="02010803020104030203" pitchFamily="2" charset="-79"/>
                <a:cs typeface="Aharoni" panose="02010803020104030203" pitchFamily="2" charset="-79"/>
              </a:rPr>
            </a:br>
            <a:r>
              <a:rPr lang="en-US" sz="2400" b="1" i="0" dirty="0">
                <a:solidFill>
                  <a:srgbClr val="FF0000"/>
                </a:solidFill>
                <a:effectLst/>
                <a:latin typeface="Aharoni" panose="02010803020104030203" pitchFamily="2" charset="-79"/>
                <a:cs typeface="Aharoni" panose="02010803020104030203" pitchFamily="2" charset="-79"/>
              </a:rPr>
              <a:t>Benefits of auditing the software development process</a:t>
            </a:r>
            <a:br>
              <a:rPr lang="en-US" sz="2400" b="1" i="0" dirty="0">
                <a:solidFill>
                  <a:srgbClr val="FF0000"/>
                </a:solidFill>
                <a:effectLst/>
                <a:latin typeface="Aharoni" panose="02010803020104030203" pitchFamily="2" charset="-79"/>
                <a:cs typeface="Aharoni" panose="02010803020104030203" pitchFamily="2" charset="-79"/>
              </a:rPr>
            </a:br>
            <a:br>
              <a:rPr lang="en-US" sz="2400" b="1" i="0" dirty="0">
                <a:solidFill>
                  <a:srgbClr val="FF0000"/>
                </a:solidFill>
                <a:effectLst/>
                <a:latin typeface="Aharoni" panose="02010803020104030203" pitchFamily="2" charset="-79"/>
                <a:cs typeface="Aharoni" panose="02010803020104030203" pitchFamily="2" charset="-79"/>
              </a:rPr>
            </a:br>
            <a:endParaRPr lang="en-US" sz="24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B69150B4-34AB-4AEE-BDBF-47F8164A64A7}"/>
              </a:ext>
            </a:extLst>
          </p:cNvPr>
          <p:cNvSpPr>
            <a:spLocks noGrp="1"/>
          </p:cNvSpPr>
          <p:nvPr>
            <p:ph idx="1"/>
          </p:nvPr>
        </p:nvSpPr>
        <p:spPr>
          <a:xfrm>
            <a:off x="495300" y="1028700"/>
            <a:ext cx="10858500" cy="5148263"/>
          </a:xfrm>
        </p:spPr>
        <p:txBody>
          <a:bodyPr>
            <a:normAutofit/>
          </a:bodyPr>
          <a:lstStyle/>
          <a:p>
            <a:pPr algn="just">
              <a:lnSpc>
                <a:spcPct val="150000"/>
              </a:lnSpc>
            </a:pPr>
            <a:r>
              <a:rPr lang="en-US" sz="2400" b="0" i="0" dirty="0">
                <a:solidFill>
                  <a:srgbClr val="0E101A"/>
                </a:solidFill>
                <a:effectLst/>
                <a:latin typeface="Aharoni" panose="02010803020104030203" pitchFamily="2" charset="-79"/>
                <a:cs typeface="Aharoni" panose="02010803020104030203" pitchFamily="2" charset="-79"/>
              </a:rPr>
              <a:t>By auditing software development, companies can check whether the software that appears to be working is actually doing what it is supposed to do. </a:t>
            </a:r>
            <a:endParaRPr lang="en-US" sz="2400" b="0" i="0" dirty="0">
              <a:solidFill>
                <a:srgbClr val="555555"/>
              </a:solidFill>
              <a:effectLst/>
              <a:latin typeface="Aharoni" panose="02010803020104030203" pitchFamily="2" charset="-79"/>
              <a:cs typeface="Aharoni" panose="02010803020104030203" pitchFamily="2" charset="-79"/>
            </a:endParaRPr>
          </a:p>
          <a:p>
            <a:pPr algn="just">
              <a:lnSpc>
                <a:spcPct val="150000"/>
              </a:lnSpc>
            </a:pPr>
            <a:r>
              <a:rPr lang="en-US" sz="2400" b="0" i="0" dirty="0">
                <a:solidFill>
                  <a:srgbClr val="0E101A"/>
                </a:solidFill>
                <a:effectLst/>
                <a:latin typeface="Aharoni" panose="02010803020104030203" pitchFamily="2" charset="-79"/>
                <a:cs typeface="Aharoni" panose="02010803020104030203" pitchFamily="2" charset="-79"/>
              </a:rPr>
              <a:t>Another perk of auditing a software development process is that it allows us to identify mismatches between the requirements and delivered features. </a:t>
            </a:r>
            <a:endParaRPr lang="en-US" sz="2400" b="0" i="0" dirty="0">
              <a:solidFill>
                <a:srgbClr val="555555"/>
              </a:solidFill>
              <a:effectLst/>
              <a:latin typeface="Aharoni" panose="02010803020104030203" pitchFamily="2" charset="-79"/>
              <a:cs typeface="Aharoni" panose="02010803020104030203" pitchFamily="2" charset="-79"/>
            </a:endParaRPr>
          </a:p>
          <a:p>
            <a:pPr algn="just">
              <a:lnSpc>
                <a:spcPct val="150000"/>
              </a:lnSpc>
            </a:pPr>
            <a:r>
              <a:rPr lang="en-US" sz="2400" b="0" i="0" dirty="0">
                <a:solidFill>
                  <a:srgbClr val="0E101A"/>
                </a:solidFill>
                <a:effectLst/>
                <a:latin typeface="Aharoni" panose="02010803020104030203" pitchFamily="2" charset="-79"/>
                <a:cs typeface="Aharoni" panose="02010803020104030203" pitchFamily="2" charset="-79"/>
              </a:rPr>
              <a:t> A software development process audit offers independent validation of the testing process and shows areas where it could be optimized. </a:t>
            </a:r>
            <a:endParaRPr lang="en-US" sz="2400" b="0" i="0" dirty="0">
              <a:solidFill>
                <a:srgbClr val="555555"/>
              </a:solidFill>
              <a:effectLst/>
              <a:latin typeface="Aharoni" panose="02010803020104030203" pitchFamily="2" charset="-79"/>
              <a:cs typeface="Aharoni" panose="02010803020104030203" pitchFamily="2" charset="-79"/>
            </a:endParaRPr>
          </a:p>
          <a:p>
            <a:pPr algn="just">
              <a:lnSpc>
                <a:spcPct val="150000"/>
              </a:lnSpc>
            </a:pP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2233520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0C6408-B9C3-44AC-9B7D-28DE23420CA4}"/>
              </a:ext>
            </a:extLst>
          </p:cNvPr>
          <p:cNvSpPr>
            <a:spLocks noGrp="1"/>
          </p:cNvSpPr>
          <p:nvPr>
            <p:ph type="title"/>
          </p:nvPr>
        </p:nvSpPr>
        <p:spPr>
          <a:xfrm>
            <a:off x="838200" y="365126"/>
            <a:ext cx="10515600" cy="749300"/>
          </a:xfrm>
        </p:spPr>
        <p:txBody>
          <a:bodyPr/>
          <a:lstStyle/>
          <a:p>
            <a:r>
              <a:rPr lang="en-US" sz="4400" dirty="0">
                <a:solidFill>
                  <a:srgbClr val="FF0000"/>
                </a:solidFill>
                <a:latin typeface="Aharoni" panose="02010803020104030203" pitchFamily="2" charset="-79"/>
                <a:cs typeface="Aharoni" panose="02010803020104030203" pitchFamily="2" charset="-79"/>
              </a:rPr>
              <a:t>Cont.</a:t>
            </a:r>
            <a:endParaRPr lang="en-US" dirty="0"/>
          </a:p>
        </p:txBody>
      </p:sp>
      <p:sp>
        <p:nvSpPr>
          <p:cNvPr id="3" name="Content Placeholder 2">
            <a:extLst>
              <a:ext uri="{FF2B5EF4-FFF2-40B4-BE49-F238E27FC236}">
                <a16:creationId xmlns:a16="http://schemas.microsoft.com/office/drawing/2014/main" id="{B11D6FCB-7255-4E16-AAE5-B3F63512403F}"/>
              </a:ext>
            </a:extLst>
          </p:cNvPr>
          <p:cNvSpPr>
            <a:spLocks noGrp="1"/>
          </p:cNvSpPr>
          <p:nvPr>
            <p:ph idx="1"/>
          </p:nvPr>
        </p:nvSpPr>
        <p:spPr>
          <a:xfrm>
            <a:off x="609600" y="1253331"/>
            <a:ext cx="10515600" cy="4351338"/>
          </a:xfrm>
        </p:spPr>
        <p:txBody>
          <a:bodyPr>
            <a:normAutofit/>
          </a:bodyPr>
          <a:lstStyle/>
          <a:p>
            <a:pPr algn="just">
              <a:lnSpc>
                <a:spcPct val="150000"/>
              </a:lnSpc>
            </a:pPr>
            <a:r>
              <a:rPr lang="en-US" sz="2400" dirty="0">
                <a:solidFill>
                  <a:srgbClr val="0E101A"/>
                </a:solidFill>
                <a:latin typeface="Aharoni" panose="02010803020104030203" pitchFamily="2" charset="-79"/>
                <a:cs typeface="Aharoni" panose="02010803020104030203" pitchFamily="2" charset="-79"/>
              </a:rPr>
              <a:t>O</a:t>
            </a:r>
            <a:r>
              <a:rPr lang="en-US" sz="2400" b="0" i="0" dirty="0">
                <a:solidFill>
                  <a:srgbClr val="0E101A"/>
                </a:solidFill>
                <a:effectLst/>
                <a:latin typeface="Aharoni" panose="02010803020104030203" pitchFamily="2" charset="-79"/>
                <a:cs typeface="Aharoni" panose="02010803020104030203" pitchFamily="2" charset="-79"/>
              </a:rPr>
              <a:t>rganizations get advance notice of potential problem areas and can address these issues earlier. </a:t>
            </a:r>
            <a:endParaRPr lang="en-US" sz="2400" b="0" i="0" dirty="0">
              <a:solidFill>
                <a:srgbClr val="555555"/>
              </a:solidFill>
              <a:effectLst/>
              <a:latin typeface="Aharoni" panose="02010803020104030203" pitchFamily="2" charset="-79"/>
              <a:cs typeface="Aharoni" panose="02010803020104030203" pitchFamily="2" charset="-79"/>
            </a:endParaRPr>
          </a:p>
          <a:p>
            <a:pPr algn="just">
              <a:lnSpc>
                <a:spcPct val="150000"/>
              </a:lnSpc>
            </a:pPr>
            <a:r>
              <a:rPr lang="en-US" sz="2400" b="0" i="0" dirty="0">
                <a:solidFill>
                  <a:srgbClr val="0E101A"/>
                </a:solidFill>
                <a:effectLst/>
                <a:latin typeface="Aharoni" panose="02010803020104030203" pitchFamily="2" charset="-79"/>
                <a:cs typeface="Aharoni" panose="02010803020104030203" pitchFamily="2" charset="-79"/>
              </a:rPr>
              <a:t>It also brings an opportunity for mitigating potential risks that might crop up at any stage of the software development lifecycle. </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2310853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BC00DC-C750-405D-8421-CE9D079A592B}"/>
              </a:ext>
            </a:extLst>
          </p:cNvPr>
          <p:cNvSpPr>
            <a:spLocks noGrp="1"/>
          </p:cNvSpPr>
          <p:nvPr>
            <p:ph type="title"/>
          </p:nvPr>
        </p:nvSpPr>
        <p:spPr>
          <a:xfrm>
            <a:off x="457200" y="488950"/>
            <a:ext cx="10515600" cy="606425"/>
          </a:xfrm>
        </p:spPr>
        <p:txBody>
          <a:bodyPr>
            <a:normAutofit/>
          </a:bodyPr>
          <a:lstStyle/>
          <a:p>
            <a:r>
              <a:rPr lang="en-US" altLang="en-US" sz="3200" b="1" dirty="0">
                <a:solidFill>
                  <a:srgbClr val="FF0000"/>
                </a:solidFill>
                <a:latin typeface="Aharoni" panose="02010803020104030203" pitchFamily="2" charset="-79"/>
                <a:cs typeface="Aharoni" panose="02010803020104030203" pitchFamily="2" charset="-79"/>
              </a:rPr>
              <a:t>Reviewers</a:t>
            </a:r>
            <a:endParaRPr lang="en-US" sz="3200" b="1"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7112424F-9F8B-4056-91B8-B9BCC3605738}"/>
              </a:ext>
            </a:extLst>
          </p:cNvPr>
          <p:cNvSpPr>
            <a:spLocks noGrp="1"/>
          </p:cNvSpPr>
          <p:nvPr>
            <p:ph idx="1"/>
          </p:nvPr>
        </p:nvSpPr>
        <p:spPr>
          <a:xfrm>
            <a:off x="923925" y="1168400"/>
            <a:ext cx="10515600" cy="4351338"/>
          </a:xfrm>
        </p:spPr>
        <p:txBody>
          <a:bodyPr/>
          <a:lstStyle/>
          <a:p>
            <a:pPr algn="just" eaLnBrk="1" hangingPunct="1">
              <a:lnSpc>
                <a:spcPct val="150000"/>
              </a:lnSpc>
            </a:pPr>
            <a:r>
              <a:rPr lang="en-US" altLang="en-US" sz="2400" dirty="0">
                <a:latin typeface="Aharoni" panose="02010803020104030203" pitchFamily="2" charset="-79"/>
                <a:cs typeface="Aharoni" panose="02010803020104030203" pitchFamily="2" charset="-79"/>
              </a:rPr>
              <a:t>Must be qualified to contribute</a:t>
            </a:r>
          </a:p>
          <a:p>
            <a:pPr algn="just" eaLnBrk="1" hangingPunct="1">
              <a:lnSpc>
                <a:spcPct val="150000"/>
              </a:lnSpc>
            </a:pPr>
            <a:r>
              <a:rPr lang="en-US" altLang="en-US" sz="2400" dirty="0">
                <a:latin typeface="Aharoni" panose="02010803020104030203" pitchFamily="2" charset="-79"/>
                <a:cs typeface="Aharoni" panose="02010803020104030203" pitchFamily="2" charset="-79"/>
              </a:rPr>
              <a:t>Must be unbiased</a:t>
            </a:r>
          </a:p>
          <a:p>
            <a:pPr algn="just" eaLnBrk="1" hangingPunct="1">
              <a:lnSpc>
                <a:spcPct val="150000"/>
              </a:lnSpc>
            </a:pPr>
            <a:r>
              <a:rPr lang="en-US" altLang="en-US" sz="2400" dirty="0">
                <a:latin typeface="Aharoni" panose="02010803020104030203" pitchFamily="2" charset="-79"/>
                <a:cs typeface="Aharoni" panose="02010803020104030203" pitchFamily="2" charset="-79"/>
              </a:rPr>
              <a:t>Don’t invite management if it causes conflict</a:t>
            </a:r>
          </a:p>
          <a:p>
            <a:pPr lvl="1" algn="just" eaLnBrk="1" hangingPunct="1">
              <a:lnSpc>
                <a:spcPct val="150000"/>
              </a:lnSpc>
            </a:pPr>
            <a:r>
              <a:rPr lang="en-US" altLang="en-US" dirty="0">
                <a:latin typeface="Aharoni" panose="02010803020104030203" pitchFamily="2" charset="-79"/>
                <a:cs typeface="Aharoni" panose="02010803020104030203" pitchFamily="2" charset="-79"/>
              </a:rPr>
              <a:t>The point is to review the project, not the producers.</a:t>
            </a:r>
          </a:p>
          <a:p>
            <a:endParaRPr lang="en-US" dirty="0"/>
          </a:p>
        </p:txBody>
      </p:sp>
    </p:spTree>
    <p:extLst>
      <p:ext uri="{BB962C8B-B14F-4D97-AF65-F5344CB8AC3E}">
        <p14:creationId xmlns:p14="http://schemas.microsoft.com/office/powerpoint/2010/main" val="35653012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C569B-861D-4B65-9F75-0DC643A6561E}"/>
              </a:ext>
            </a:extLst>
          </p:cNvPr>
          <p:cNvSpPr>
            <a:spLocks noGrp="1"/>
          </p:cNvSpPr>
          <p:nvPr>
            <p:ph type="title"/>
          </p:nvPr>
        </p:nvSpPr>
        <p:spPr>
          <a:xfrm>
            <a:off x="314325" y="946150"/>
            <a:ext cx="10515600" cy="606425"/>
          </a:xfrm>
        </p:spPr>
        <p:txBody>
          <a:bodyPr>
            <a:normAutofit/>
          </a:bodyPr>
          <a:lstStyle/>
          <a:p>
            <a:r>
              <a:rPr lang="en-US" altLang="en-US" sz="3200" dirty="0">
                <a:solidFill>
                  <a:srgbClr val="FF0000"/>
                </a:solidFill>
                <a:latin typeface="Aharoni" panose="02010803020104030203" pitchFamily="2" charset="-79"/>
                <a:cs typeface="Aharoni" panose="02010803020104030203" pitchFamily="2" charset="-79"/>
              </a:rPr>
              <a:t>Rules for Reviewers</a:t>
            </a:r>
            <a:endParaRPr lang="en-US" sz="32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632631CA-AC74-45F0-95A6-699C0A90616C}"/>
              </a:ext>
            </a:extLst>
          </p:cNvPr>
          <p:cNvSpPr>
            <a:spLocks noGrp="1"/>
          </p:cNvSpPr>
          <p:nvPr>
            <p:ph idx="1"/>
          </p:nvPr>
        </p:nvSpPr>
        <p:spPr>
          <a:xfrm>
            <a:off x="838200" y="1825625"/>
            <a:ext cx="10515600" cy="4351338"/>
          </a:xfrm>
        </p:spPr>
        <p:txBody>
          <a:bodyPr/>
          <a:lstStyle/>
          <a:p>
            <a:pPr algn="just" eaLnBrk="1" hangingPunct="1">
              <a:buFont typeface="Wingdings" panose="05000000000000000000" pitchFamily="2" charset="2"/>
              <a:buChar char="Ø"/>
            </a:pPr>
            <a:r>
              <a:rPr lang="en-US" altLang="en-US" sz="2400" dirty="0">
                <a:latin typeface="Aharoni" panose="02010803020104030203" pitchFamily="2" charset="-79"/>
                <a:cs typeface="Aharoni" panose="02010803020104030203" pitchFamily="2" charset="-79"/>
              </a:rPr>
              <a:t>Be prepared</a:t>
            </a:r>
          </a:p>
          <a:p>
            <a:pPr algn="just" eaLnBrk="1" hangingPunct="1">
              <a:buFont typeface="Wingdings" panose="05000000000000000000" pitchFamily="2" charset="2"/>
              <a:buChar char="Ø"/>
            </a:pPr>
            <a:r>
              <a:rPr lang="en-US" altLang="en-US" sz="2400" dirty="0">
                <a:latin typeface="Aharoni" panose="02010803020104030203" pitchFamily="2" charset="-79"/>
                <a:cs typeface="Aharoni" panose="02010803020104030203" pitchFamily="2" charset="-79"/>
              </a:rPr>
              <a:t>Evaluate product, not people. </a:t>
            </a:r>
          </a:p>
          <a:p>
            <a:pPr algn="just" eaLnBrk="1" hangingPunct="1">
              <a:buFont typeface="Wingdings" panose="05000000000000000000" pitchFamily="2" charset="2"/>
              <a:buChar char="Ø"/>
            </a:pPr>
            <a:r>
              <a:rPr lang="en-US" altLang="en-US" sz="2400" dirty="0">
                <a:latin typeface="Aharoni" panose="02010803020104030203" pitchFamily="2" charset="-79"/>
                <a:cs typeface="Aharoni" panose="02010803020104030203" pitchFamily="2" charset="-79"/>
              </a:rPr>
              <a:t>Watch your language.</a:t>
            </a:r>
          </a:p>
          <a:p>
            <a:pPr algn="just" eaLnBrk="1" hangingPunct="1">
              <a:buFont typeface="Wingdings" panose="05000000000000000000" pitchFamily="2" charset="2"/>
              <a:buChar char="Ø"/>
            </a:pPr>
            <a:r>
              <a:rPr lang="en-US" altLang="en-US" sz="2400" dirty="0">
                <a:latin typeface="Aharoni" panose="02010803020104030203" pitchFamily="2" charset="-79"/>
                <a:cs typeface="Aharoni" panose="02010803020104030203" pitchFamily="2" charset="-79"/>
              </a:rPr>
              <a:t>Raise issues, don’t resolve them.</a:t>
            </a:r>
          </a:p>
          <a:p>
            <a:pPr algn="just" eaLnBrk="1" hangingPunct="1">
              <a:buFont typeface="Wingdings" panose="05000000000000000000" pitchFamily="2" charset="2"/>
              <a:buChar char="Ø"/>
            </a:pPr>
            <a:r>
              <a:rPr lang="en-US" altLang="en-US" sz="2400" dirty="0">
                <a:latin typeface="Aharoni" panose="02010803020104030203" pitchFamily="2" charset="-79"/>
                <a:cs typeface="Aharoni" panose="02010803020104030203" pitchFamily="2" charset="-79"/>
              </a:rPr>
              <a:t>Record all issues in public.</a:t>
            </a:r>
          </a:p>
          <a:p>
            <a:pPr algn="just" eaLnBrk="1" hangingPunct="1">
              <a:buFont typeface="Wingdings" panose="05000000000000000000" pitchFamily="2" charset="2"/>
              <a:buChar char="Ø"/>
            </a:pPr>
            <a:r>
              <a:rPr lang="en-US" altLang="en-US" sz="2400" dirty="0">
                <a:latin typeface="Aharoni" panose="02010803020104030203" pitchFamily="2" charset="-79"/>
                <a:cs typeface="Aharoni" panose="02010803020104030203" pitchFamily="2" charset="-79"/>
              </a:rPr>
              <a:t>Stick to technical issues.</a:t>
            </a:r>
          </a:p>
          <a:p>
            <a:endParaRPr lang="en-US" dirty="0"/>
          </a:p>
        </p:txBody>
      </p:sp>
    </p:spTree>
    <p:extLst>
      <p:ext uri="{BB962C8B-B14F-4D97-AF65-F5344CB8AC3E}">
        <p14:creationId xmlns:p14="http://schemas.microsoft.com/office/powerpoint/2010/main" val="42695631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1F29C-AD9D-4D01-9E64-76BB2E063CAD}"/>
              </a:ext>
            </a:extLst>
          </p:cNvPr>
          <p:cNvSpPr>
            <a:spLocks noGrp="1"/>
          </p:cNvSpPr>
          <p:nvPr>
            <p:ph type="title"/>
          </p:nvPr>
        </p:nvSpPr>
        <p:spPr>
          <a:xfrm>
            <a:off x="533400" y="104775"/>
            <a:ext cx="10515600" cy="663575"/>
          </a:xfrm>
        </p:spPr>
        <p:txBody>
          <a:bodyPr>
            <a:normAutofit/>
          </a:bodyPr>
          <a:lstStyle/>
          <a:p>
            <a:r>
              <a:rPr lang="en-US" altLang="en-US" sz="3200" dirty="0">
                <a:solidFill>
                  <a:srgbClr val="FF0000"/>
                </a:solidFill>
                <a:latin typeface="Aharoni" panose="02010803020104030203" pitchFamily="2" charset="-79"/>
                <a:cs typeface="Aharoni" panose="02010803020104030203" pitchFamily="2" charset="-79"/>
              </a:rPr>
              <a:t>Tactics for participation</a:t>
            </a:r>
            <a:endParaRPr lang="en-US" sz="32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2E9CA429-44F0-45C5-9CB0-EBB900226DF4}"/>
              </a:ext>
            </a:extLst>
          </p:cNvPr>
          <p:cNvSpPr>
            <a:spLocks noGrp="1"/>
          </p:cNvSpPr>
          <p:nvPr>
            <p:ph idx="1"/>
          </p:nvPr>
        </p:nvSpPr>
        <p:spPr>
          <a:xfrm>
            <a:off x="1019175" y="876300"/>
            <a:ext cx="10515600" cy="6162675"/>
          </a:xfrm>
        </p:spPr>
        <p:txBody>
          <a:bodyPr>
            <a:normAutofit fontScale="85000" lnSpcReduction="20000"/>
          </a:bodyPr>
          <a:lstStyle/>
          <a:p>
            <a:pPr eaLnBrk="1" fontAlgn="auto" hangingPunct="1">
              <a:lnSpc>
                <a:spcPct val="160000"/>
              </a:lnSpc>
              <a:spcAft>
                <a:spcPts val="0"/>
              </a:spcAft>
              <a:defRPr/>
            </a:pPr>
            <a:r>
              <a:rPr lang="en-US" sz="2800" dirty="0">
                <a:solidFill>
                  <a:srgbClr val="7030A0"/>
                </a:solidFill>
                <a:latin typeface="Aharoni" panose="02010803020104030203" pitchFamily="2" charset="-79"/>
                <a:cs typeface="Aharoni" panose="02010803020104030203" pitchFamily="2" charset="-79"/>
              </a:rPr>
              <a:t>Devil’s Advocate</a:t>
            </a:r>
          </a:p>
          <a:p>
            <a:pPr lvl="1" eaLnBrk="1" fontAlgn="auto" hangingPunct="1">
              <a:lnSpc>
                <a:spcPct val="160000"/>
              </a:lnSpc>
              <a:spcAft>
                <a:spcPts val="0"/>
              </a:spcAft>
              <a:defRPr/>
            </a:pPr>
            <a:r>
              <a:rPr lang="en-US" dirty="0">
                <a:latin typeface="Aharoni" panose="02010803020104030203" pitchFamily="2" charset="-79"/>
                <a:cs typeface="Aharoni" panose="02010803020104030203" pitchFamily="2" charset="-79"/>
              </a:rPr>
              <a:t>One person makes strongest case against a product</a:t>
            </a:r>
          </a:p>
          <a:p>
            <a:pPr lvl="1" eaLnBrk="1" fontAlgn="auto" hangingPunct="1">
              <a:lnSpc>
                <a:spcPct val="160000"/>
              </a:lnSpc>
              <a:spcAft>
                <a:spcPts val="0"/>
              </a:spcAft>
              <a:defRPr/>
            </a:pPr>
            <a:r>
              <a:rPr lang="en-US" dirty="0">
                <a:latin typeface="Aharoni" panose="02010803020104030203" pitchFamily="2" charset="-79"/>
                <a:cs typeface="Aharoni" panose="02010803020104030203" pitchFamily="2" charset="-79"/>
              </a:rPr>
              <a:t>Job is to find fault</a:t>
            </a:r>
          </a:p>
          <a:p>
            <a:pPr lvl="1" eaLnBrk="1" fontAlgn="auto" hangingPunct="1">
              <a:lnSpc>
                <a:spcPct val="160000"/>
              </a:lnSpc>
              <a:spcAft>
                <a:spcPts val="0"/>
              </a:spcAft>
              <a:defRPr/>
            </a:pPr>
            <a:r>
              <a:rPr lang="en-US" dirty="0">
                <a:latin typeface="Aharoni" panose="02010803020104030203" pitchFamily="2" charset="-79"/>
                <a:cs typeface="Aharoni" panose="02010803020104030203" pitchFamily="2" charset="-79"/>
              </a:rPr>
              <a:t>Needs to be an actor</a:t>
            </a:r>
          </a:p>
          <a:p>
            <a:pPr eaLnBrk="1" fontAlgn="auto" hangingPunct="1">
              <a:lnSpc>
                <a:spcPct val="160000"/>
              </a:lnSpc>
              <a:spcAft>
                <a:spcPts val="0"/>
              </a:spcAft>
              <a:defRPr/>
            </a:pPr>
            <a:r>
              <a:rPr lang="en-US" sz="2800" dirty="0">
                <a:solidFill>
                  <a:srgbClr val="7030A0"/>
                </a:solidFill>
                <a:latin typeface="Aharoni" panose="02010803020104030203" pitchFamily="2" charset="-79"/>
                <a:cs typeface="Aharoni" panose="02010803020104030203" pitchFamily="2" charset="-79"/>
              </a:rPr>
              <a:t>Debugging</a:t>
            </a:r>
          </a:p>
          <a:p>
            <a:pPr lvl="1" eaLnBrk="1" fontAlgn="auto" hangingPunct="1">
              <a:lnSpc>
                <a:spcPct val="160000"/>
              </a:lnSpc>
              <a:spcAft>
                <a:spcPts val="0"/>
              </a:spcAft>
              <a:defRPr/>
            </a:pPr>
            <a:r>
              <a:rPr lang="en-US" dirty="0">
                <a:latin typeface="Aharoni" panose="02010803020104030203" pitchFamily="2" charset="-79"/>
                <a:cs typeface="Aharoni" panose="02010803020104030203" pitchFamily="2" charset="-79"/>
              </a:rPr>
              <a:t>Producers leave known bugs</a:t>
            </a:r>
          </a:p>
          <a:p>
            <a:pPr lvl="1" eaLnBrk="1" fontAlgn="auto" hangingPunct="1">
              <a:lnSpc>
                <a:spcPct val="160000"/>
              </a:lnSpc>
              <a:spcAft>
                <a:spcPts val="0"/>
              </a:spcAft>
              <a:defRPr/>
            </a:pPr>
            <a:r>
              <a:rPr lang="en-US" dirty="0">
                <a:latin typeface="Aharoni" panose="02010803020104030203" pitchFamily="2" charset="-79"/>
                <a:cs typeface="Aharoni" panose="02010803020104030203" pitchFamily="2" charset="-79"/>
              </a:rPr>
              <a:t>Quality of review depends on how many found</a:t>
            </a:r>
          </a:p>
          <a:p>
            <a:pPr eaLnBrk="1" fontAlgn="auto" hangingPunct="1">
              <a:lnSpc>
                <a:spcPct val="160000"/>
              </a:lnSpc>
              <a:spcAft>
                <a:spcPts val="0"/>
              </a:spcAft>
              <a:defRPr/>
            </a:pPr>
            <a:r>
              <a:rPr lang="en-US" sz="2800" dirty="0">
                <a:solidFill>
                  <a:srgbClr val="7030A0"/>
                </a:solidFill>
                <a:latin typeface="Aharoni" panose="02010803020104030203" pitchFamily="2" charset="-79"/>
                <a:cs typeface="Aharoni" panose="02010803020104030203" pitchFamily="2" charset="-79"/>
              </a:rPr>
              <a:t>Alarms</a:t>
            </a:r>
          </a:p>
          <a:p>
            <a:pPr lvl="1" eaLnBrk="1" fontAlgn="auto" hangingPunct="1">
              <a:lnSpc>
                <a:spcPct val="160000"/>
              </a:lnSpc>
              <a:spcAft>
                <a:spcPts val="0"/>
              </a:spcAft>
              <a:defRPr/>
            </a:pPr>
            <a:r>
              <a:rPr lang="en-US" dirty="0">
                <a:latin typeface="Aharoni" panose="02010803020104030203" pitchFamily="2" charset="-79"/>
                <a:cs typeface="Aharoni" panose="02010803020104030203" pitchFamily="2" charset="-79"/>
              </a:rPr>
              <a:t>Time each person’s contribution, cut off </a:t>
            </a:r>
          </a:p>
          <a:p>
            <a:pPr eaLnBrk="1" fontAlgn="auto" hangingPunct="1">
              <a:lnSpc>
                <a:spcPct val="160000"/>
              </a:lnSpc>
              <a:spcAft>
                <a:spcPts val="0"/>
              </a:spcAft>
              <a:defRPr/>
            </a:pPr>
            <a:r>
              <a:rPr lang="en-US" sz="2800" dirty="0">
                <a:solidFill>
                  <a:srgbClr val="7030A0"/>
                </a:solidFill>
                <a:latin typeface="Aharoni" panose="02010803020104030203" pitchFamily="2" charset="-79"/>
                <a:cs typeface="Aharoni" panose="02010803020104030203" pitchFamily="2" charset="-79"/>
              </a:rPr>
              <a:t>Stand-up Reviews</a:t>
            </a:r>
          </a:p>
          <a:p>
            <a:pPr lvl="1" eaLnBrk="1" fontAlgn="auto" hangingPunct="1">
              <a:lnSpc>
                <a:spcPct val="160000"/>
              </a:lnSpc>
              <a:spcAft>
                <a:spcPts val="0"/>
              </a:spcAft>
              <a:defRPr/>
            </a:pPr>
            <a:r>
              <a:rPr lang="en-US" dirty="0">
                <a:latin typeface="Aharoni" panose="02010803020104030203" pitchFamily="2" charset="-79"/>
                <a:cs typeface="Aharoni" panose="02010803020104030203" pitchFamily="2" charset="-79"/>
              </a:rPr>
              <a:t>Talk as long as you stand on one leg</a:t>
            </a:r>
          </a:p>
          <a:p>
            <a:endParaRPr lang="en-US" dirty="0"/>
          </a:p>
        </p:txBody>
      </p:sp>
    </p:spTree>
    <p:extLst>
      <p:ext uri="{BB962C8B-B14F-4D97-AF65-F5344CB8AC3E}">
        <p14:creationId xmlns:p14="http://schemas.microsoft.com/office/powerpoint/2010/main" val="40802504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40EE86-059B-494F-B740-8541E7365EC0}"/>
              </a:ext>
            </a:extLst>
          </p:cNvPr>
          <p:cNvSpPr>
            <a:spLocks noGrp="1"/>
          </p:cNvSpPr>
          <p:nvPr>
            <p:ph type="title"/>
          </p:nvPr>
        </p:nvSpPr>
        <p:spPr>
          <a:xfrm>
            <a:off x="219075" y="681037"/>
            <a:ext cx="10515600" cy="511175"/>
          </a:xfrm>
        </p:spPr>
        <p:txBody>
          <a:bodyPr>
            <a:normAutofit fontScale="90000"/>
          </a:bodyPr>
          <a:lstStyle/>
          <a:p>
            <a:r>
              <a:rPr lang="en-US" altLang="en-US" sz="3200" dirty="0">
                <a:solidFill>
                  <a:srgbClr val="FF0000"/>
                </a:solidFill>
                <a:latin typeface="Aharoni" panose="02010803020104030203" pitchFamily="2" charset="-79"/>
                <a:cs typeface="Aharoni" panose="02010803020104030203" pitchFamily="2" charset="-79"/>
              </a:rPr>
              <a:t>Report</a:t>
            </a:r>
            <a:endParaRPr lang="en-US" sz="32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B9326A8D-15C2-4BDC-BF4A-EB80B2D78098}"/>
              </a:ext>
            </a:extLst>
          </p:cNvPr>
          <p:cNvSpPr>
            <a:spLocks noGrp="1"/>
          </p:cNvSpPr>
          <p:nvPr>
            <p:ph idx="1"/>
          </p:nvPr>
        </p:nvSpPr>
        <p:spPr>
          <a:xfrm>
            <a:off x="838200" y="1333500"/>
            <a:ext cx="10515600" cy="4843463"/>
          </a:xfrm>
        </p:spPr>
        <p:txBody>
          <a:bodyPr>
            <a:normAutofit fontScale="92500" lnSpcReduction="10000"/>
          </a:bodyPr>
          <a:lstStyle/>
          <a:p>
            <a:pPr algn="just" eaLnBrk="1" hangingPunct="1">
              <a:lnSpc>
                <a:spcPct val="150000"/>
              </a:lnSpc>
            </a:pPr>
            <a:r>
              <a:rPr lang="en-US" altLang="en-US" sz="2800" dirty="0">
                <a:latin typeface="Aharoni" panose="02010803020104030203" pitchFamily="2" charset="-79"/>
                <a:cs typeface="Aharoni" panose="02010803020104030203" pitchFamily="2" charset="-79"/>
              </a:rPr>
              <a:t>Goal: Does the product do the job its supposed to do?</a:t>
            </a:r>
          </a:p>
          <a:p>
            <a:pPr lvl="1" algn="just" eaLnBrk="1" hangingPunct="1">
              <a:lnSpc>
                <a:spcPct val="150000"/>
              </a:lnSpc>
            </a:pPr>
            <a:r>
              <a:rPr lang="en-US" altLang="en-US" dirty="0">
                <a:latin typeface="Aharoni" panose="02010803020104030203" pitchFamily="2" charset="-79"/>
                <a:cs typeface="Aharoni" panose="02010803020104030203" pitchFamily="2" charset="-79"/>
              </a:rPr>
              <a:t>Complete.</a:t>
            </a:r>
          </a:p>
          <a:p>
            <a:pPr lvl="1" algn="just" eaLnBrk="1" hangingPunct="1">
              <a:lnSpc>
                <a:spcPct val="150000"/>
              </a:lnSpc>
            </a:pPr>
            <a:r>
              <a:rPr lang="en-US" altLang="en-US" dirty="0">
                <a:latin typeface="Aharoni" panose="02010803020104030203" pitchFamily="2" charset="-79"/>
                <a:cs typeface="Aharoni" panose="02010803020104030203" pitchFamily="2" charset="-79"/>
              </a:rPr>
              <a:t>Correct.</a:t>
            </a:r>
          </a:p>
          <a:p>
            <a:pPr lvl="1" algn="just" eaLnBrk="1" hangingPunct="1">
              <a:lnSpc>
                <a:spcPct val="150000"/>
              </a:lnSpc>
            </a:pPr>
            <a:r>
              <a:rPr lang="en-US" altLang="en-US" dirty="0">
                <a:latin typeface="Aharoni" panose="02010803020104030203" pitchFamily="2" charset="-79"/>
                <a:cs typeface="Aharoni" panose="02010803020104030203" pitchFamily="2" charset="-79"/>
              </a:rPr>
              <a:t>Dependable as basis for other work</a:t>
            </a:r>
          </a:p>
          <a:p>
            <a:pPr lvl="1" algn="just" eaLnBrk="1" hangingPunct="1">
              <a:lnSpc>
                <a:spcPct val="150000"/>
              </a:lnSpc>
            </a:pPr>
            <a:r>
              <a:rPr lang="en-US" altLang="en-US" dirty="0">
                <a:latin typeface="Aharoni" panose="02010803020104030203" pitchFamily="2" charset="-79"/>
                <a:cs typeface="Aharoni" panose="02010803020104030203" pitchFamily="2" charset="-79"/>
              </a:rPr>
              <a:t>Measurable for purposes of tracking.</a:t>
            </a:r>
          </a:p>
          <a:p>
            <a:pPr algn="just" eaLnBrk="1" hangingPunct="1">
              <a:lnSpc>
                <a:spcPct val="150000"/>
              </a:lnSpc>
            </a:pPr>
            <a:r>
              <a:rPr lang="en-US" altLang="en-US" sz="2800" dirty="0">
                <a:latin typeface="Aharoni" panose="02010803020104030203" pitchFamily="2" charset="-79"/>
                <a:cs typeface="Aharoni" panose="02010803020104030203" pitchFamily="2" charset="-79"/>
              </a:rPr>
              <a:t>What was reviewed?</a:t>
            </a:r>
          </a:p>
          <a:p>
            <a:pPr algn="just" eaLnBrk="1" hangingPunct="1">
              <a:lnSpc>
                <a:spcPct val="150000"/>
              </a:lnSpc>
            </a:pPr>
            <a:r>
              <a:rPr lang="en-US" altLang="en-US" sz="2800" dirty="0">
                <a:latin typeface="Aharoni" panose="02010803020104030203" pitchFamily="2" charset="-79"/>
                <a:cs typeface="Aharoni" panose="02010803020104030203" pitchFamily="2" charset="-79"/>
              </a:rPr>
              <a:t>Signatures of reviewers.</a:t>
            </a:r>
          </a:p>
          <a:p>
            <a:pPr algn="just" eaLnBrk="1" hangingPunct="1">
              <a:lnSpc>
                <a:spcPct val="150000"/>
              </a:lnSpc>
            </a:pPr>
            <a:r>
              <a:rPr lang="en-US" altLang="en-US" sz="2800" dirty="0">
                <a:latin typeface="Aharoni" panose="02010803020104030203" pitchFamily="2" charset="-79"/>
                <a:cs typeface="Aharoni" panose="02010803020104030203" pitchFamily="2" charset="-79"/>
              </a:rPr>
              <a:t>Leader and recorder.</a:t>
            </a:r>
          </a:p>
          <a:p>
            <a:endParaRPr lang="en-US" dirty="0"/>
          </a:p>
        </p:txBody>
      </p:sp>
    </p:spTree>
    <p:extLst>
      <p:ext uri="{BB962C8B-B14F-4D97-AF65-F5344CB8AC3E}">
        <p14:creationId xmlns:p14="http://schemas.microsoft.com/office/powerpoint/2010/main" val="33777178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D7016-32D4-4C55-9824-6DE0131AB53A}"/>
              </a:ext>
            </a:extLst>
          </p:cNvPr>
          <p:cNvSpPr>
            <a:spLocks noGrp="1"/>
          </p:cNvSpPr>
          <p:nvPr>
            <p:ph type="title"/>
          </p:nvPr>
        </p:nvSpPr>
        <p:spPr>
          <a:xfrm>
            <a:off x="314325" y="879475"/>
            <a:ext cx="10515600" cy="720725"/>
          </a:xfrm>
        </p:spPr>
        <p:txBody>
          <a:bodyPr>
            <a:normAutofit/>
          </a:bodyPr>
          <a:lstStyle/>
          <a:p>
            <a:r>
              <a:rPr lang="en-US" altLang="en-US" sz="3200" dirty="0">
                <a:solidFill>
                  <a:srgbClr val="FF0000"/>
                </a:solidFill>
                <a:latin typeface="Aharoni" panose="02010803020104030203" pitchFamily="2" charset="-79"/>
                <a:cs typeface="Aharoni" panose="02010803020104030203" pitchFamily="2" charset="-79"/>
              </a:rPr>
              <a:t>Need for Reviews</a:t>
            </a:r>
            <a:endParaRPr lang="en-US" sz="32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7A7E71E2-DBC9-4584-B9C7-651CC365C8F1}"/>
              </a:ext>
            </a:extLst>
          </p:cNvPr>
          <p:cNvSpPr>
            <a:spLocks noGrp="1"/>
          </p:cNvSpPr>
          <p:nvPr>
            <p:ph idx="1"/>
          </p:nvPr>
        </p:nvSpPr>
        <p:spPr/>
        <p:txBody>
          <a:bodyPr/>
          <a:lstStyle/>
          <a:p>
            <a:pPr algn="just" eaLnBrk="1" hangingPunct="1">
              <a:lnSpc>
                <a:spcPct val="150000"/>
              </a:lnSpc>
            </a:pPr>
            <a:r>
              <a:rPr lang="en-US" altLang="en-US" sz="2400" dirty="0">
                <a:latin typeface="Aharoni" panose="02010803020104030203" pitchFamily="2" charset="-79"/>
                <a:cs typeface="Aharoni" panose="02010803020104030203" pitchFamily="2" charset="-79"/>
              </a:rPr>
              <a:t>Reviews help organization deliver quality product</a:t>
            </a:r>
          </a:p>
          <a:p>
            <a:pPr lvl="1" algn="just" eaLnBrk="1" hangingPunct="1">
              <a:lnSpc>
                <a:spcPct val="150000"/>
              </a:lnSpc>
            </a:pPr>
            <a:r>
              <a:rPr lang="en-US" altLang="en-US" dirty="0">
                <a:latin typeface="Aharoni" panose="02010803020104030203" pitchFamily="2" charset="-79"/>
                <a:cs typeface="Aharoni" panose="02010803020104030203" pitchFamily="2" charset="-79"/>
              </a:rPr>
              <a:t>Examine individual parts early in process</a:t>
            </a:r>
          </a:p>
          <a:p>
            <a:pPr lvl="1" algn="just" eaLnBrk="1" hangingPunct="1">
              <a:lnSpc>
                <a:spcPct val="150000"/>
              </a:lnSpc>
            </a:pPr>
            <a:r>
              <a:rPr lang="en-US" altLang="en-US" dirty="0">
                <a:latin typeface="Aharoni" panose="02010803020104030203" pitchFamily="2" charset="-79"/>
                <a:cs typeface="Aharoni" panose="02010803020104030203" pitchFamily="2" charset="-79"/>
              </a:rPr>
              <a:t>Identify problems spanning multiple items or phases</a:t>
            </a:r>
          </a:p>
          <a:p>
            <a:pPr algn="just" eaLnBrk="1" hangingPunct="1">
              <a:lnSpc>
                <a:spcPct val="150000"/>
              </a:lnSpc>
            </a:pPr>
            <a:r>
              <a:rPr lang="en-US" altLang="en-US" sz="2400" dirty="0">
                <a:latin typeface="Aharoni" panose="02010803020104030203" pitchFamily="2" charset="-79"/>
                <a:cs typeface="Aharoni" panose="02010803020104030203" pitchFamily="2" charset="-79"/>
              </a:rPr>
              <a:t>Reviews help identify problems early</a:t>
            </a:r>
          </a:p>
          <a:p>
            <a:pPr algn="just" eaLnBrk="1" hangingPunct="1">
              <a:lnSpc>
                <a:spcPct val="150000"/>
              </a:lnSpc>
            </a:pPr>
            <a:r>
              <a:rPr lang="en-US" altLang="en-US" sz="2400" dirty="0">
                <a:latin typeface="Aharoni" panose="02010803020104030203" pitchFamily="2" charset="-79"/>
                <a:cs typeface="Aharoni" panose="02010803020104030203" pitchFamily="2" charset="-79"/>
              </a:rPr>
              <a:t>Reviews help build image of the product and the vision of the product in the minds of the team members</a:t>
            </a:r>
          </a:p>
          <a:p>
            <a:endParaRPr lang="en-US" dirty="0"/>
          </a:p>
        </p:txBody>
      </p:sp>
    </p:spTree>
    <p:extLst>
      <p:ext uri="{BB962C8B-B14F-4D97-AF65-F5344CB8AC3E}">
        <p14:creationId xmlns:p14="http://schemas.microsoft.com/office/powerpoint/2010/main" val="944779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12C54C-98AB-4674-A454-29ECB13B2EC9}"/>
              </a:ext>
            </a:extLst>
          </p:cNvPr>
          <p:cNvSpPr>
            <a:spLocks noGrp="1"/>
          </p:cNvSpPr>
          <p:nvPr>
            <p:ph type="title"/>
          </p:nvPr>
        </p:nvSpPr>
        <p:spPr>
          <a:xfrm>
            <a:off x="457200" y="841375"/>
            <a:ext cx="10515600" cy="644525"/>
          </a:xfrm>
        </p:spPr>
        <p:txBody>
          <a:bodyPr>
            <a:normAutofit/>
          </a:bodyPr>
          <a:lstStyle/>
          <a:p>
            <a:r>
              <a:rPr lang="en-US" sz="3200" b="1" dirty="0">
                <a:solidFill>
                  <a:srgbClr val="FF0000"/>
                </a:solidFill>
                <a:latin typeface="Aharoni" panose="02010803020104030203" pitchFamily="2" charset="-79"/>
                <a:cs typeface="Aharoni" panose="02010803020104030203" pitchFamily="2" charset="-79"/>
              </a:rPr>
              <a:t>REFERENCES </a:t>
            </a:r>
          </a:p>
        </p:txBody>
      </p:sp>
      <p:sp>
        <p:nvSpPr>
          <p:cNvPr id="3" name="Content Placeholder 2">
            <a:extLst>
              <a:ext uri="{FF2B5EF4-FFF2-40B4-BE49-F238E27FC236}">
                <a16:creationId xmlns:a16="http://schemas.microsoft.com/office/drawing/2014/main" id="{44B23F08-A88A-4A4F-A33F-0C77B1FBDC4C}"/>
              </a:ext>
            </a:extLst>
          </p:cNvPr>
          <p:cNvSpPr>
            <a:spLocks noGrp="1"/>
          </p:cNvSpPr>
          <p:nvPr>
            <p:ph idx="1"/>
          </p:nvPr>
        </p:nvSpPr>
        <p:spPr/>
        <p:txBody>
          <a:bodyPr/>
          <a:lstStyle/>
          <a:p>
            <a:pPr marL="0" indent="0">
              <a:buNone/>
            </a:pPr>
            <a:endParaRPr lang="en-US" b="0" i="1" dirty="0">
              <a:solidFill>
                <a:srgbClr val="212529"/>
              </a:solidFill>
              <a:effectLst/>
              <a:latin typeface="open sans"/>
            </a:endParaRPr>
          </a:p>
          <a:p>
            <a:pPr algn="just">
              <a:lnSpc>
                <a:spcPct val="150000"/>
              </a:lnSpc>
              <a:buFont typeface="Wingdings" panose="05000000000000000000" pitchFamily="2" charset="2"/>
              <a:buChar char="Ø"/>
            </a:pPr>
            <a:r>
              <a:rPr lang="en-US" sz="2400" b="0" i="0" dirty="0">
                <a:effectLst/>
                <a:latin typeface="Aharoni" panose="02010803020104030203" pitchFamily="2" charset="-79"/>
                <a:cs typeface="Aharoni" panose="02010803020104030203" pitchFamily="2" charset="-79"/>
              </a:rPr>
              <a:t>Software Engineering Reviews and Audits, </a:t>
            </a:r>
            <a:r>
              <a:rPr lang="en-US" sz="2400" b="0" i="1" strike="noStrike" dirty="0">
                <a:effectLst/>
                <a:latin typeface="Aharoni" panose="02010803020104030203" pitchFamily="2" charset="-79"/>
                <a:cs typeface="Aharoni" panose="02010803020104030203" pitchFamily="2" charset="-79"/>
                <a:hlinkClick r:id="rId2" tooltip="Search for more titles by Boyd L. Summers">
                  <a:extLst>
                    <a:ext uri="{A12FA001-AC4F-418D-AE19-62706E023703}">
                      <ahyp:hlinkClr xmlns:ahyp="http://schemas.microsoft.com/office/drawing/2018/hyperlinkcolor" val="tx"/>
                    </a:ext>
                  </a:extLst>
                </a:hlinkClick>
              </a:rPr>
              <a:t>Boyd L. Summers</a:t>
            </a:r>
            <a:r>
              <a:rPr lang="en-US" sz="2400" b="0" i="1" strike="noStrike" dirty="0">
                <a:effectLst/>
                <a:latin typeface="Aharoni" panose="02010803020104030203" pitchFamily="2" charset="-79"/>
                <a:cs typeface="Aharoni" panose="02010803020104030203" pitchFamily="2" charset="-79"/>
              </a:rPr>
              <a:t>,</a:t>
            </a:r>
            <a:r>
              <a:rPr lang="en-US" sz="2400" b="0" i="0" dirty="0">
                <a:effectLst/>
                <a:latin typeface="Aharoni" panose="02010803020104030203" pitchFamily="2" charset="-79"/>
                <a:cs typeface="Aharoni" panose="02010803020104030203" pitchFamily="2" charset="-79"/>
              </a:rPr>
              <a:t> 2019</a:t>
            </a:r>
          </a:p>
          <a:p>
            <a:pPr algn="just">
              <a:lnSpc>
                <a:spcPct val="150000"/>
              </a:lnSpc>
              <a:buFont typeface="Wingdings" panose="05000000000000000000" pitchFamily="2" charset="2"/>
              <a:buChar char="Ø"/>
            </a:pPr>
            <a:r>
              <a:rPr lang="en-US" sz="2400" strike="noStrike" dirty="0">
                <a:effectLst/>
                <a:latin typeface="Aharoni" panose="02010803020104030203" pitchFamily="2" charset="-79"/>
                <a:ea typeface="Times New Roman" panose="02020603050405020304" pitchFamily="18" charset="0"/>
                <a:cs typeface="Aharoni" panose="02010803020104030203" pitchFamily="2" charset="-79"/>
                <a:hlinkClick r:id="rId3">
                  <a:extLst>
                    <a:ext uri="{A12FA001-AC4F-418D-AE19-62706E023703}">
                      <ahyp:hlinkClr xmlns:ahyp="http://schemas.microsoft.com/office/drawing/2018/hyperlinkcolor" val="tx"/>
                    </a:ext>
                  </a:extLst>
                </a:hlinkClick>
              </a:rPr>
              <a:t>Unified Modeling Language User Guide, The (Addison-Wesley Object Technology Series)</a:t>
            </a:r>
            <a:r>
              <a:rPr lang="en-US" sz="2400" dirty="0">
                <a:effectLst/>
                <a:latin typeface="Aharoni" panose="02010803020104030203" pitchFamily="2" charset="-79"/>
                <a:ea typeface="Times New Roman" panose="02020603050405020304" pitchFamily="18" charset="0"/>
                <a:cs typeface="Aharoni" panose="02010803020104030203" pitchFamily="2" charset="-79"/>
              </a:rPr>
              <a:t> </a:t>
            </a:r>
            <a:r>
              <a:rPr lang="en-US" sz="2400" strike="noStrike" dirty="0">
                <a:effectLst/>
                <a:latin typeface="Aharoni" panose="02010803020104030203" pitchFamily="2" charset="-79"/>
                <a:ea typeface="Times New Roman" panose="02020603050405020304" pitchFamily="18" charset="0"/>
                <a:cs typeface="Aharoni" panose="02010803020104030203" pitchFamily="2" charset="-79"/>
                <a:hlinkClick r:id="rId4">
                  <a:extLst>
                    <a:ext uri="{A12FA001-AC4F-418D-AE19-62706E023703}">
                      <ahyp:hlinkClr xmlns:ahyp="http://schemas.microsoft.com/office/drawing/2018/hyperlinkcolor" val="tx"/>
                    </a:ext>
                  </a:extLst>
                </a:hlinkClick>
              </a:rPr>
              <a:t>Grady </a:t>
            </a:r>
            <a:r>
              <a:rPr lang="en-US" sz="2400" strike="noStrike" dirty="0" err="1">
                <a:effectLst/>
                <a:latin typeface="Aharoni" panose="02010803020104030203" pitchFamily="2" charset="-79"/>
                <a:ea typeface="Times New Roman" panose="02020603050405020304" pitchFamily="18" charset="0"/>
                <a:cs typeface="Aharoni" panose="02010803020104030203" pitchFamily="2" charset="-79"/>
                <a:hlinkClick r:id="rId4">
                  <a:extLst>
                    <a:ext uri="{A12FA001-AC4F-418D-AE19-62706E023703}">
                      <ahyp:hlinkClr xmlns:ahyp="http://schemas.microsoft.com/office/drawing/2018/hyperlinkcolor" val="tx"/>
                    </a:ext>
                  </a:extLst>
                </a:hlinkClick>
              </a:rPr>
              <a:t>Booch</a:t>
            </a:r>
            <a:r>
              <a:rPr lang="en-US" sz="2400" dirty="0">
                <a:effectLst/>
                <a:latin typeface="Aharoni" panose="02010803020104030203" pitchFamily="2" charset="-79"/>
                <a:ea typeface="Times New Roman" panose="02020603050405020304" pitchFamily="18" charset="0"/>
                <a:cs typeface="Aharoni" panose="02010803020104030203" pitchFamily="2" charset="-79"/>
              </a:rPr>
              <a:t> , 2017</a:t>
            </a:r>
            <a:endParaRPr lang="en-US" sz="2400" b="0" i="1" dirty="0">
              <a:effectLst/>
              <a:latin typeface="Aharoni" panose="02010803020104030203" pitchFamily="2" charset="-79"/>
              <a:cs typeface="Aharoni" panose="02010803020104030203" pitchFamily="2" charset="-79"/>
            </a:endParaRPr>
          </a:p>
          <a:p>
            <a:pPr algn="just">
              <a:lnSpc>
                <a:spcPct val="150000"/>
              </a:lnSpc>
              <a:buFont typeface="Wingdings" panose="05000000000000000000" pitchFamily="2" charset="2"/>
              <a:buChar char="Ø"/>
            </a:pPr>
            <a:r>
              <a:rPr lang="en-US" sz="2400" dirty="0">
                <a:latin typeface="Aharoni" panose="02010803020104030203" pitchFamily="2" charset="-79"/>
                <a:cs typeface="Aharoni" panose="02010803020104030203" pitchFamily="2" charset="-79"/>
              </a:rPr>
              <a:t>https://codete.com/blog/software-development-process-audit</a:t>
            </a:r>
          </a:p>
        </p:txBody>
      </p:sp>
    </p:spTree>
    <p:extLst>
      <p:ext uri="{BB962C8B-B14F-4D97-AF65-F5344CB8AC3E}">
        <p14:creationId xmlns:p14="http://schemas.microsoft.com/office/powerpoint/2010/main" val="18795532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274</TotalTime>
  <Words>1623</Words>
  <Application>Microsoft Office PowerPoint</Application>
  <PresentationFormat>Widescreen</PresentationFormat>
  <Paragraphs>148</Paragraphs>
  <Slides>31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31</vt:i4>
      </vt:variant>
    </vt:vector>
  </HeadingPairs>
  <TitlesOfParts>
    <vt:vector size="40" baseType="lpstr">
      <vt:lpstr>Aharoni</vt:lpstr>
      <vt:lpstr>Arial</vt:lpstr>
      <vt:lpstr>Calibri</vt:lpstr>
      <vt:lpstr>Calibri Light</vt:lpstr>
      <vt:lpstr>Linux Libertine</vt:lpstr>
      <vt:lpstr>open sans</vt:lpstr>
      <vt:lpstr>Times New Roman</vt:lpstr>
      <vt:lpstr>Wingdings</vt:lpstr>
      <vt:lpstr>Office Theme</vt:lpstr>
      <vt:lpstr>  SYSTEMS DEVELOPMENT PROJECT  Chapter 9 Software Reviews, Walkthroughs, Inspections, and Audits   Lecturer:  Dr. Joshua Okemwa. Ph.D.  </vt:lpstr>
      <vt:lpstr>THE SCOPE OF THE STUDY </vt:lpstr>
      <vt:lpstr>Software review</vt:lpstr>
      <vt:lpstr>Purpose </vt:lpstr>
      <vt:lpstr>    Review team points out:</vt:lpstr>
      <vt:lpstr>When to perform reviews</vt:lpstr>
      <vt:lpstr>Requirements </vt:lpstr>
      <vt:lpstr>Types of Reviews</vt:lpstr>
      <vt:lpstr> Management Review </vt:lpstr>
      <vt:lpstr>Cont.</vt:lpstr>
      <vt:lpstr> Technical Review </vt:lpstr>
      <vt:lpstr> Participants </vt:lpstr>
      <vt:lpstr>Cont.</vt:lpstr>
      <vt:lpstr>Walkthrough</vt:lpstr>
      <vt:lpstr>Cont.</vt:lpstr>
      <vt:lpstr> Participants </vt:lpstr>
      <vt:lpstr>Inspection</vt:lpstr>
      <vt:lpstr> Inspection process </vt:lpstr>
      <vt:lpstr>Cont.</vt:lpstr>
      <vt:lpstr>Inspection roles</vt:lpstr>
      <vt:lpstr>Related inspection types</vt:lpstr>
      <vt:lpstr>Cont.</vt:lpstr>
      <vt:lpstr>Audit </vt:lpstr>
      <vt:lpstr>  Benefits of auditing the software development process  </vt:lpstr>
      <vt:lpstr>Cont.</vt:lpstr>
      <vt:lpstr>Reviewers</vt:lpstr>
      <vt:lpstr>Rules for Reviewers</vt:lpstr>
      <vt:lpstr>Tactics for participation</vt:lpstr>
      <vt:lpstr>Report</vt:lpstr>
      <vt:lpstr>Need for Reviews</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okemwa</dc:creator>
  <cp:lastModifiedBy>okemwa</cp:lastModifiedBy>
  <cp:revision>9</cp:revision>
  <dcterms:created xsi:type="dcterms:W3CDTF">2021-10-24T04:51:56Z</dcterms:created>
  <dcterms:modified xsi:type="dcterms:W3CDTF">2021-11-11T15:04:17Z</dcterms:modified>
</cp:coreProperties>
</file>