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autoCompressPictures="0">
  <p:sldMasterIdLst>
    <p:sldMasterId id="2147483649" r:id="rId1"/>
  </p:sldMasterIdLst>
  <p:notesMasterIdLst>
    <p:notesMasterId r:id="rId42"/>
  </p:notesMasterIdLst>
  <p:sldIdLst>
    <p:sldId id="306" r:id="rId2"/>
    <p:sldId id="258" r:id="rId3"/>
    <p:sldId id="307" r:id="rId4"/>
    <p:sldId id="265" r:id="rId5"/>
    <p:sldId id="361" r:id="rId6"/>
    <p:sldId id="362" r:id="rId7"/>
    <p:sldId id="364" r:id="rId8"/>
    <p:sldId id="352" r:id="rId9"/>
    <p:sldId id="351" r:id="rId10"/>
    <p:sldId id="363" r:id="rId11"/>
    <p:sldId id="323" r:id="rId12"/>
    <p:sldId id="324" r:id="rId13"/>
    <p:sldId id="353" r:id="rId14"/>
    <p:sldId id="325" r:id="rId15"/>
    <p:sldId id="350" r:id="rId16"/>
    <p:sldId id="327" r:id="rId17"/>
    <p:sldId id="326" r:id="rId18"/>
    <p:sldId id="328" r:id="rId19"/>
    <p:sldId id="329" r:id="rId20"/>
    <p:sldId id="331" r:id="rId21"/>
    <p:sldId id="332" r:id="rId22"/>
    <p:sldId id="333" r:id="rId23"/>
    <p:sldId id="356" r:id="rId24"/>
    <p:sldId id="355" r:id="rId25"/>
    <p:sldId id="334" r:id="rId26"/>
    <p:sldId id="357" r:id="rId27"/>
    <p:sldId id="335" r:id="rId28"/>
    <p:sldId id="365" r:id="rId29"/>
    <p:sldId id="358" r:id="rId30"/>
    <p:sldId id="372" r:id="rId31"/>
    <p:sldId id="336" r:id="rId32"/>
    <p:sldId id="359" r:id="rId33"/>
    <p:sldId id="366" r:id="rId34"/>
    <p:sldId id="367" r:id="rId35"/>
    <p:sldId id="368" r:id="rId36"/>
    <p:sldId id="369" r:id="rId37"/>
    <p:sldId id="370" r:id="rId38"/>
    <p:sldId id="371" r:id="rId39"/>
    <p:sldId id="360" r:id="rId40"/>
    <p:sldId id="305" r:id="rId41"/>
  </p:sldIdLst>
  <p:sldSz cx="24384000" cy="13716000"/>
  <p:notesSz cx="6858000" cy="9144000"/>
  <p:defaultTextStyle>
    <a:defPPr>
      <a:defRPr lang="en-US"/>
    </a:defPPr>
    <a:lvl1pPr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1pPr>
    <a:lvl2pPr marL="457200" indent="-2286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2pPr>
    <a:lvl3pPr marL="914400" indent="-4572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3pPr>
    <a:lvl4pPr marL="1371600" indent="-6858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4pPr>
    <a:lvl5pPr marL="1828800" indent="-9144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5pPr>
    <a:lvl6pPr marL="22860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6pPr>
    <a:lvl7pPr marL="27432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7pPr>
    <a:lvl8pPr marL="32004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8pPr>
    <a:lvl9pPr marL="36576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9pPr>
  </p:defaultTextStyle>
  <p:extLst>
    <p:ext uri="{EFAFB233-063F-42B5-8137-9DF3F51BA10A}">
      <p15:sldGuideLst xmlns:p15="http://schemas.microsoft.com/office/powerpoint/2012/main">
        <p15:guide id="1" orient="horz" pos="4320">
          <p15:clr>
            <a:srgbClr val="A4A3A4"/>
          </p15:clr>
        </p15:guide>
        <p15:guide id="2" pos="76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A4E"/>
    <a:srgbClr val="A7AAAA"/>
    <a:srgbClr val="757675"/>
    <a:srgbClr val="F0F0F0"/>
    <a:srgbClr val="01B49C"/>
    <a:srgbClr val="605E60"/>
    <a:srgbClr val="00867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346"/>
    <p:restoredTop sz="94629"/>
  </p:normalViewPr>
  <p:slideViewPr>
    <p:cSldViewPr>
      <p:cViewPr varScale="1">
        <p:scale>
          <a:sx n="31" d="100"/>
          <a:sy n="31" d="100"/>
        </p:scale>
        <p:origin x="880" y="68"/>
      </p:cViewPr>
      <p:guideLst>
        <p:guide orient="horz" pos="4320"/>
        <p:guide pos="76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3" name="Rectangle 1"/>
          <p:cNvSpPr>
            <a:spLocks noGrp="1" noRot="1" noChangeAspect="1"/>
          </p:cNvSpPr>
          <p:nvPr>
            <p:ph type="sldImg"/>
          </p:nvPr>
        </p:nvSpPr>
        <p:spPr bwMode="auto">
          <a:xfrm>
            <a:off x="1143000" y="685800"/>
            <a:ext cx="45720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sp>
      <p:sp>
        <p:nvSpPr>
          <p:cNvPr id="3074" name="Rectangle 2"/>
          <p:cNvSpPr>
            <a:spLocks noGrp="1"/>
          </p:cNvSpPr>
          <p:nvPr>
            <p:ph type="body" sz="quarter" idx="1"/>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p>
            <a:pPr lvl="0"/>
            <a:r>
              <a:rPr lang="en-US" altLang="en-US" noProof="0">
                <a:sym typeface="Helvetica Neue" charset="0"/>
              </a:rPr>
              <a:t>Click to edit Master text styles</a:t>
            </a:r>
          </a:p>
          <a:p>
            <a:pPr lvl="1"/>
            <a:r>
              <a:rPr lang="en-US" altLang="en-US" noProof="0">
                <a:sym typeface="Helvetica Neue" charset="0"/>
              </a:rPr>
              <a:t>Second level</a:t>
            </a:r>
          </a:p>
          <a:p>
            <a:pPr lvl="2"/>
            <a:r>
              <a:rPr lang="en-US" altLang="en-US" noProof="0">
                <a:sym typeface="Helvetica Neue" charset="0"/>
              </a:rPr>
              <a:t>Third level</a:t>
            </a:r>
          </a:p>
          <a:p>
            <a:pPr lvl="3"/>
            <a:r>
              <a:rPr lang="en-US" altLang="en-US" noProof="0">
                <a:sym typeface="Helvetica Neue" charset="0"/>
              </a:rPr>
              <a:t>Fourth level</a:t>
            </a:r>
          </a:p>
          <a:p>
            <a:pPr lvl="4"/>
            <a:r>
              <a:rPr lang="en-US" altLang="en-US" noProof="0">
                <a:sym typeface="Helvetica Neue" charset="0"/>
              </a:rPr>
              <a:t>Fifth level</a:t>
            </a:r>
          </a:p>
        </p:txBody>
      </p:sp>
    </p:spTree>
    <p:extLst>
      <p:ext uri="{BB962C8B-B14F-4D97-AF65-F5344CB8AC3E}">
        <p14:creationId xmlns:p14="http://schemas.microsoft.com/office/powerpoint/2010/main" val="3697304634"/>
      </p:ext>
    </p:extLst>
  </p:cSld>
  <p:clrMap bg1="lt1" tx1="dk1" bg2="lt2" tx2="dk2" accent1="accent1" accent2="accent2" accent3="accent3" accent4="accent4" accent5="accent5" accent6="accent6" hlink="hlink" folHlink="folHlink"/>
  <p:notesStyle>
    <a:lvl1pPr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1pPr>
    <a:lvl2pPr indent="2286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2pPr>
    <a:lvl3pPr indent="4572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3pPr>
    <a:lvl4pPr indent="6858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4pPr>
    <a:lvl5pPr indent="9144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689100" y="952500"/>
            <a:ext cx="21005800" cy="2286000"/>
          </a:xfrm>
          <a:prstGeom prst="rect">
            <a:avLst/>
          </a:prstGeom>
        </p:spPr>
        <p:txBody>
          <a:bodyPr anchor="t"/>
          <a:lstStyle>
            <a:lvl1pPr>
              <a:lnSpc>
                <a:spcPct val="100000"/>
              </a:lnSpc>
              <a:defRPr/>
            </a:lvl1pPr>
          </a:lstStyle>
          <a:p>
            <a:r>
              <a:rPr lang="en-US"/>
              <a:t>Click to edit Master title style</a:t>
            </a:r>
          </a:p>
        </p:txBody>
      </p:sp>
      <p:sp>
        <p:nvSpPr>
          <p:cNvPr id="3" name="Content Placeholder 2"/>
          <p:cNvSpPr>
            <a:spLocks noGrp="1"/>
          </p:cNvSpPr>
          <p:nvPr>
            <p:ph idx="1"/>
          </p:nvPr>
        </p:nvSpPr>
        <p:spPr>
          <a:xfrm>
            <a:off x="2254896" y="3761656"/>
            <a:ext cx="20162240" cy="7632848"/>
          </a:xfrm>
          <a:prstGeom prst="rect">
            <a:avLst/>
          </a:prstGeom>
        </p:spPr>
        <p:txBody>
          <a:bodyPr/>
          <a:lstStyle>
            <a:lvl1pPr>
              <a:lnSpc>
                <a:spcPct val="100000"/>
              </a:lnSpc>
              <a:defRPr sz="3000"/>
            </a:lvl1pPr>
            <a:lvl2pPr>
              <a:lnSpc>
                <a:spcPct val="100000"/>
              </a:lnSpc>
              <a:defRPr sz="3000"/>
            </a:lvl2pPr>
            <a:lvl3pPr>
              <a:lnSpc>
                <a:spcPct val="100000"/>
              </a:lnSpc>
              <a:defRPr sz="3000"/>
            </a:lvl3pPr>
            <a:lvl4pPr>
              <a:lnSpc>
                <a:spcPct val="100000"/>
              </a:lnSpc>
              <a:defRPr sz="3000"/>
            </a:lvl4pPr>
            <a:lvl5pPr>
              <a:lnSpc>
                <a:spcPct val="100000"/>
              </a:lnSpc>
              <a:defRPr sz="3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p:cNvSpPr>
          <p:nvPr>
            <p:ph type="sldNum" sz="quarter" idx="10"/>
          </p:nvPr>
        </p:nvSpPr>
        <p:spPr>
          <a:ln/>
        </p:spPr>
        <p:txBody>
          <a:bodyPr/>
          <a:lstStyle>
            <a:lvl1pPr>
              <a:defRPr/>
            </a:lvl1pPr>
          </a:lstStyle>
          <a:p>
            <a:pPr>
              <a:defRPr/>
            </a:pPr>
            <a:fld id="{8B14D14A-F9DA-497E-97DD-90AE9398A118}" type="slidenum">
              <a:rPr lang="en-US" altLang="en-US"/>
              <a:pPr>
                <a:defRPr/>
              </a:pPr>
              <a:t>‹#›</a:t>
            </a:fld>
            <a:endParaRPr lang="en-US" altLang="en-US"/>
          </a:p>
        </p:txBody>
      </p:sp>
    </p:spTree>
    <p:extLst>
      <p:ext uri="{BB962C8B-B14F-4D97-AF65-F5344CB8AC3E}">
        <p14:creationId xmlns:p14="http://schemas.microsoft.com/office/powerpoint/2010/main" val="783415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48000" y="2244725"/>
            <a:ext cx="18288000" cy="1588939"/>
          </a:xfrm>
          <a:prstGeom prst="rect">
            <a:avLst/>
          </a:prstGeom>
        </p:spPr>
        <p:txBody>
          <a:bodyPr anchor="t"/>
          <a:lstStyle>
            <a:lvl1pPr algn="ctr">
              <a:lnSpc>
                <a:spcPct val="100000"/>
              </a:lnSpc>
              <a:defRPr sz="6000"/>
            </a:lvl1pPr>
          </a:lstStyle>
          <a:p>
            <a:r>
              <a:rPr lang="en-US"/>
              <a:t>Click to edit Master title style</a:t>
            </a:r>
          </a:p>
        </p:txBody>
      </p:sp>
      <p:sp>
        <p:nvSpPr>
          <p:cNvPr id="3" name="Subtitle 2"/>
          <p:cNvSpPr>
            <a:spLocks noGrp="1"/>
          </p:cNvSpPr>
          <p:nvPr>
            <p:ph type="subTitle" idx="1"/>
          </p:nvPr>
        </p:nvSpPr>
        <p:spPr>
          <a:xfrm>
            <a:off x="2326904" y="4265712"/>
            <a:ext cx="19802200" cy="6249888"/>
          </a:xfrm>
          <a:prstGeom prst="rect">
            <a:avLst/>
          </a:prstGeom>
        </p:spPr>
        <p:txBody>
          <a:bodyPr/>
          <a:lstStyle>
            <a:lvl1pPr marL="0" indent="0" algn="ctr">
              <a:lnSpc>
                <a:spcPct val="100000"/>
              </a:lnSpc>
              <a:buNone/>
              <a:defRPr sz="3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Rectangle 5"/>
          <p:cNvSpPr>
            <a:spLocks noGrp="1"/>
          </p:cNvSpPr>
          <p:nvPr>
            <p:ph type="sldNum" sz="quarter" idx="10"/>
          </p:nvPr>
        </p:nvSpPr>
        <p:spPr>
          <a:ln/>
        </p:spPr>
        <p:txBody>
          <a:bodyPr/>
          <a:lstStyle>
            <a:lvl1pPr>
              <a:defRPr/>
            </a:lvl1pPr>
          </a:lstStyle>
          <a:p>
            <a:pPr>
              <a:defRPr/>
            </a:pPr>
            <a:fld id="{04AFCB1C-8535-4885-A58D-16127372D344}" type="slidenum">
              <a:rPr lang="en-US" altLang="en-US"/>
              <a:pPr>
                <a:defRPr/>
              </a:pPr>
              <a:t>‹#›</a:t>
            </a:fld>
            <a:endParaRPr lang="en-US" altLang="en-US"/>
          </a:p>
        </p:txBody>
      </p:sp>
    </p:spTree>
    <p:extLst>
      <p:ext uri="{BB962C8B-B14F-4D97-AF65-F5344CB8AC3E}">
        <p14:creationId xmlns:p14="http://schemas.microsoft.com/office/powerpoint/2010/main" val="3261621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photo form">
    <p:spTree>
      <p:nvGrpSpPr>
        <p:cNvPr id="1" name=""/>
        <p:cNvGrpSpPr/>
        <p:nvPr/>
      </p:nvGrpSpPr>
      <p:grpSpPr>
        <a:xfrm>
          <a:off x="0" y="0"/>
          <a:ext cx="0" cy="0"/>
          <a:chOff x="0" y="0"/>
          <a:chExt cx="0" cy="0"/>
        </a:xfrm>
      </p:grpSpPr>
      <p:sp>
        <p:nvSpPr>
          <p:cNvPr id="6" name="Picture Placeholder 5"/>
          <p:cNvSpPr>
            <a:spLocks noGrp="1"/>
          </p:cNvSpPr>
          <p:nvPr>
            <p:ph type="pic" sz="quarter" idx="11"/>
          </p:nvPr>
        </p:nvSpPr>
        <p:spPr>
          <a:xfrm>
            <a:off x="2830224" y="2609528"/>
            <a:ext cx="3600450" cy="3600450"/>
          </a:xfrm>
          <a:prstGeom prst="rect">
            <a:avLst/>
          </a:prstGeom>
        </p:spPr>
        <p:txBody>
          <a:bodyPr/>
          <a:lstStyle/>
          <a:p>
            <a:pPr lvl="0"/>
            <a:endParaRPr lang="en-US" noProof="0">
              <a:sym typeface="Open Sans" charset="0"/>
            </a:endParaRPr>
          </a:p>
        </p:txBody>
      </p:sp>
      <p:sp>
        <p:nvSpPr>
          <p:cNvPr id="7" name="Picture Placeholder 5"/>
          <p:cNvSpPr>
            <a:spLocks noGrp="1"/>
          </p:cNvSpPr>
          <p:nvPr>
            <p:ph type="pic" sz="quarter" idx="12"/>
          </p:nvPr>
        </p:nvSpPr>
        <p:spPr>
          <a:xfrm>
            <a:off x="6646832" y="2609528"/>
            <a:ext cx="3600450" cy="3600450"/>
          </a:xfrm>
          <a:prstGeom prst="rect">
            <a:avLst/>
          </a:prstGeom>
        </p:spPr>
        <p:txBody>
          <a:bodyPr/>
          <a:lstStyle/>
          <a:p>
            <a:pPr lvl="0"/>
            <a:endParaRPr lang="en-US" noProof="0">
              <a:sym typeface="Open Sans" charset="0"/>
            </a:endParaRPr>
          </a:p>
        </p:txBody>
      </p:sp>
      <p:sp>
        <p:nvSpPr>
          <p:cNvPr id="8" name="Picture Placeholder 5"/>
          <p:cNvSpPr>
            <a:spLocks noGrp="1"/>
          </p:cNvSpPr>
          <p:nvPr>
            <p:ph type="pic" sz="quarter" idx="13"/>
          </p:nvPr>
        </p:nvSpPr>
        <p:spPr>
          <a:xfrm>
            <a:off x="10463440" y="2609528"/>
            <a:ext cx="3600450" cy="3600450"/>
          </a:xfrm>
          <a:prstGeom prst="rect">
            <a:avLst/>
          </a:prstGeom>
        </p:spPr>
        <p:txBody>
          <a:bodyPr/>
          <a:lstStyle/>
          <a:p>
            <a:pPr lvl="0"/>
            <a:endParaRPr lang="en-US" noProof="0">
              <a:sym typeface="Open Sans" charset="0"/>
            </a:endParaRPr>
          </a:p>
        </p:txBody>
      </p:sp>
      <p:sp>
        <p:nvSpPr>
          <p:cNvPr id="9" name="Picture Placeholder 5"/>
          <p:cNvSpPr>
            <a:spLocks noGrp="1"/>
          </p:cNvSpPr>
          <p:nvPr>
            <p:ph type="pic" sz="quarter" idx="14"/>
          </p:nvPr>
        </p:nvSpPr>
        <p:spPr>
          <a:xfrm>
            <a:off x="14280048" y="2609528"/>
            <a:ext cx="3600450" cy="3600450"/>
          </a:xfrm>
          <a:prstGeom prst="rect">
            <a:avLst/>
          </a:prstGeom>
        </p:spPr>
        <p:txBody>
          <a:bodyPr/>
          <a:lstStyle/>
          <a:p>
            <a:pPr lvl="0"/>
            <a:endParaRPr lang="en-US" noProof="0">
              <a:sym typeface="Open Sans" charset="0"/>
            </a:endParaRPr>
          </a:p>
        </p:txBody>
      </p:sp>
      <p:sp>
        <p:nvSpPr>
          <p:cNvPr id="10" name="Picture Placeholder 5"/>
          <p:cNvSpPr>
            <a:spLocks noGrp="1"/>
          </p:cNvSpPr>
          <p:nvPr>
            <p:ph type="pic" sz="quarter" idx="15"/>
          </p:nvPr>
        </p:nvSpPr>
        <p:spPr>
          <a:xfrm>
            <a:off x="18096656" y="2609528"/>
            <a:ext cx="3600450" cy="3600450"/>
          </a:xfrm>
          <a:prstGeom prst="rect">
            <a:avLst/>
          </a:prstGeom>
        </p:spPr>
        <p:txBody>
          <a:bodyPr/>
          <a:lstStyle/>
          <a:p>
            <a:pPr lvl="0"/>
            <a:endParaRPr lang="en-US" noProof="0">
              <a:sym typeface="Open Sans" charset="0"/>
            </a:endParaRPr>
          </a:p>
        </p:txBody>
      </p:sp>
      <p:sp>
        <p:nvSpPr>
          <p:cNvPr id="11" name="Picture Placeholder 5"/>
          <p:cNvSpPr>
            <a:spLocks noGrp="1"/>
          </p:cNvSpPr>
          <p:nvPr>
            <p:ph type="pic" sz="quarter" idx="16"/>
          </p:nvPr>
        </p:nvSpPr>
        <p:spPr>
          <a:xfrm>
            <a:off x="2829912" y="6425952"/>
            <a:ext cx="3600450" cy="3600450"/>
          </a:xfrm>
          <a:prstGeom prst="rect">
            <a:avLst/>
          </a:prstGeom>
        </p:spPr>
        <p:txBody>
          <a:bodyPr/>
          <a:lstStyle/>
          <a:p>
            <a:pPr lvl="0"/>
            <a:endParaRPr lang="en-US" noProof="0">
              <a:sym typeface="Open Sans" charset="0"/>
            </a:endParaRPr>
          </a:p>
        </p:txBody>
      </p:sp>
      <p:sp>
        <p:nvSpPr>
          <p:cNvPr id="12" name="Picture Placeholder 5"/>
          <p:cNvSpPr>
            <a:spLocks noGrp="1"/>
          </p:cNvSpPr>
          <p:nvPr>
            <p:ph type="pic" sz="quarter" idx="17"/>
          </p:nvPr>
        </p:nvSpPr>
        <p:spPr>
          <a:xfrm>
            <a:off x="6646520" y="6425952"/>
            <a:ext cx="3600450" cy="3600450"/>
          </a:xfrm>
          <a:prstGeom prst="rect">
            <a:avLst/>
          </a:prstGeom>
        </p:spPr>
        <p:txBody>
          <a:bodyPr/>
          <a:lstStyle/>
          <a:p>
            <a:pPr lvl="0"/>
            <a:endParaRPr lang="en-US" noProof="0">
              <a:sym typeface="Open Sans" charset="0"/>
            </a:endParaRPr>
          </a:p>
        </p:txBody>
      </p:sp>
      <p:sp>
        <p:nvSpPr>
          <p:cNvPr id="13" name="Picture Placeholder 5"/>
          <p:cNvSpPr>
            <a:spLocks noGrp="1"/>
          </p:cNvSpPr>
          <p:nvPr>
            <p:ph type="pic" sz="quarter" idx="18"/>
          </p:nvPr>
        </p:nvSpPr>
        <p:spPr>
          <a:xfrm>
            <a:off x="10463128" y="6425952"/>
            <a:ext cx="3600450" cy="3600450"/>
          </a:xfrm>
          <a:prstGeom prst="rect">
            <a:avLst/>
          </a:prstGeom>
        </p:spPr>
        <p:txBody>
          <a:bodyPr/>
          <a:lstStyle/>
          <a:p>
            <a:pPr lvl="0"/>
            <a:endParaRPr lang="en-US" noProof="0">
              <a:sym typeface="Open Sans" charset="0"/>
            </a:endParaRPr>
          </a:p>
        </p:txBody>
      </p:sp>
      <p:sp>
        <p:nvSpPr>
          <p:cNvPr id="14" name="Picture Placeholder 5"/>
          <p:cNvSpPr>
            <a:spLocks noGrp="1"/>
          </p:cNvSpPr>
          <p:nvPr>
            <p:ph type="pic" sz="quarter" idx="19"/>
          </p:nvPr>
        </p:nvSpPr>
        <p:spPr>
          <a:xfrm>
            <a:off x="14279736" y="6425952"/>
            <a:ext cx="3600450" cy="3600450"/>
          </a:xfrm>
          <a:prstGeom prst="rect">
            <a:avLst/>
          </a:prstGeom>
        </p:spPr>
        <p:txBody>
          <a:bodyPr/>
          <a:lstStyle/>
          <a:p>
            <a:pPr lvl="0"/>
            <a:endParaRPr lang="en-US" noProof="0">
              <a:sym typeface="Open Sans" charset="0"/>
            </a:endParaRPr>
          </a:p>
        </p:txBody>
      </p:sp>
      <p:sp>
        <p:nvSpPr>
          <p:cNvPr id="15" name="Picture Placeholder 5"/>
          <p:cNvSpPr>
            <a:spLocks noGrp="1"/>
          </p:cNvSpPr>
          <p:nvPr>
            <p:ph type="pic" sz="quarter" idx="20"/>
          </p:nvPr>
        </p:nvSpPr>
        <p:spPr>
          <a:xfrm>
            <a:off x="18096344" y="6425952"/>
            <a:ext cx="3600450" cy="3600450"/>
          </a:xfrm>
          <a:prstGeom prst="rect">
            <a:avLst/>
          </a:prstGeom>
        </p:spPr>
        <p:txBody>
          <a:bodyPr/>
          <a:lstStyle/>
          <a:p>
            <a:pPr lvl="0"/>
            <a:endParaRPr lang="en-US" noProof="0">
              <a:sym typeface="Open Sans" charset="0"/>
            </a:endParaRPr>
          </a:p>
        </p:txBody>
      </p:sp>
      <p:sp>
        <p:nvSpPr>
          <p:cNvPr id="16" name="Rectangle 5"/>
          <p:cNvSpPr>
            <a:spLocks noGrp="1"/>
          </p:cNvSpPr>
          <p:nvPr>
            <p:ph type="sldNum" sz="quarter" idx="21"/>
          </p:nvPr>
        </p:nvSpPr>
        <p:spPr>
          <a:ln/>
        </p:spPr>
        <p:txBody>
          <a:bodyPr/>
          <a:lstStyle>
            <a:lvl1pPr>
              <a:defRPr/>
            </a:lvl1pPr>
          </a:lstStyle>
          <a:p>
            <a:pPr>
              <a:defRPr/>
            </a:pPr>
            <a:fld id="{FBF579D5-3F1D-4BC9-BA7F-AFE438F885FC}" type="slidenum">
              <a:rPr lang="en-US" altLang="en-US"/>
              <a:pPr>
                <a:defRPr/>
              </a:pPr>
              <a:t>‹#›</a:t>
            </a:fld>
            <a:endParaRPr lang="en-US" altLang="en-US"/>
          </a:p>
        </p:txBody>
      </p:sp>
    </p:spTree>
    <p:extLst>
      <p:ext uri="{BB962C8B-B14F-4D97-AF65-F5344CB8AC3E}">
        <p14:creationId xmlns:p14="http://schemas.microsoft.com/office/powerpoint/2010/main" val="3349874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lide with photo form_no logo">
    <p:spTree>
      <p:nvGrpSpPr>
        <p:cNvPr id="1" name=""/>
        <p:cNvGrpSpPr/>
        <p:nvPr/>
      </p:nvGrpSpPr>
      <p:grpSpPr>
        <a:xfrm>
          <a:off x="0" y="0"/>
          <a:ext cx="0" cy="0"/>
          <a:chOff x="0" y="0"/>
          <a:chExt cx="0" cy="0"/>
        </a:xfrm>
      </p:grpSpPr>
      <p:sp>
        <p:nvSpPr>
          <p:cNvPr id="16" name="Rectangle 6"/>
          <p:cNvSpPr>
            <a:spLocks noChangeArrowheads="1"/>
          </p:cNvSpPr>
          <p:nvPr userDrawn="1"/>
        </p:nvSpPr>
        <p:spPr bwMode="auto">
          <a:xfrm>
            <a:off x="742950" y="11179175"/>
            <a:ext cx="7848600" cy="1800225"/>
          </a:xfrm>
          <a:prstGeom prst="rect">
            <a:avLst/>
          </a:prstGeom>
          <a:solidFill>
            <a:srgbClr val="F0F0F0"/>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
        <p:nvSpPr>
          <p:cNvPr id="6" name="Picture Placeholder 5"/>
          <p:cNvSpPr>
            <a:spLocks noGrp="1"/>
          </p:cNvSpPr>
          <p:nvPr>
            <p:ph type="pic" sz="quarter" idx="11"/>
          </p:nvPr>
        </p:nvSpPr>
        <p:spPr>
          <a:xfrm>
            <a:off x="2830224" y="2609528"/>
            <a:ext cx="3600450" cy="3600450"/>
          </a:xfrm>
          <a:prstGeom prst="rect">
            <a:avLst/>
          </a:prstGeom>
        </p:spPr>
        <p:txBody>
          <a:bodyPr/>
          <a:lstStyle/>
          <a:p>
            <a:pPr lvl="0"/>
            <a:endParaRPr lang="en-US" noProof="0">
              <a:sym typeface="Open Sans" charset="0"/>
            </a:endParaRPr>
          </a:p>
        </p:txBody>
      </p:sp>
      <p:sp>
        <p:nvSpPr>
          <p:cNvPr id="7" name="Picture Placeholder 5"/>
          <p:cNvSpPr>
            <a:spLocks noGrp="1"/>
          </p:cNvSpPr>
          <p:nvPr>
            <p:ph type="pic" sz="quarter" idx="12"/>
          </p:nvPr>
        </p:nvSpPr>
        <p:spPr>
          <a:xfrm>
            <a:off x="6646832" y="2609528"/>
            <a:ext cx="3600450" cy="3600450"/>
          </a:xfrm>
          <a:prstGeom prst="rect">
            <a:avLst/>
          </a:prstGeom>
        </p:spPr>
        <p:txBody>
          <a:bodyPr/>
          <a:lstStyle/>
          <a:p>
            <a:pPr lvl="0"/>
            <a:endParaRPr lang="en-US" noProof="0">
              <a:sym typeface="Open Sans" charset="0"/>
            </a:endParaRPr>
          </a:p>
        </p:txBody>
      </p:sp>
      <p:sp>
        <p:nvSpPr>
          <p:cNvPr id="8" name="Picture Placeholder 5"/>
          <p:cNvSpPr>
            <a:spLocks noGrp="1"/>
          </p:cNvSpPr>
          <p:nvPr>
            <p:ph type="pic" sz="quarter" idx="13"/>
          </p:nvPr>
        </p:nvSpPr>
        <p:spPr>
          <a:xfrm>
            <a:off x="10463440" y="2609528"/>
            <a:ext cx="3600450" cy="3600450"/>
          </a:xfrm>
          <a:prstGeom prst="rect">
            <a:avLst/>
          </a:prstGeom>
        </p:spPr>
        <p:txBody>
          <a:bodyPr/>
          <a:lstStyle/>
          <a:p>
            <a:pPr lvl="0"/>
            <a:endParaRPr lang="en-US" noProof="0">
              <a:sym typeface="Open Sans" charset="0"/>
            </a:endParaRPr>
          </a:p>
        </p:txBody>
      </p:sp>
      <p:sp>
        <p:nvSpPr>
          <p:cNvPr id="9" name="Picture Placeholder 5"/>
          <p:cNvSpPr>
            <a:spLocks noGrp="1"/>
          </p:cNvSpPr>
          <p:nvPr>
            <p:ph type="pic" sz="quarter" idx="14"/>
          </p:nvPr>
        </p:nvSpPr>
        <p:spPr>
          <a:xfrm>
            <a:off x="14280048" y="2609528"/>
            <a:ext cx="3600450" cy="3600450"/>
          </a:xfrm>
          <a:prstGeom prst="rect">
            <a:avLst/>
          </a:prstGeom>
        </p:spPr>
        <p:txBody>
          <a:bodyPr/>
          <a:lstStyle/>
          <a:p>
            <a:pPr lvl="0"/>
            <a:endParaRPr lang="en-US" noProof="0">
              <a:sym typeface="Open Sans" charset="0"/>
            </a:endParaRPr>
          </a:p>
        </p:txBody>
      </p:sp>
      <p:sp>
        <p:nvSpPr>
          <p:cNvPr id="10" name="Picture Placeholder 5"/>
          <p:cNvSpPr>
            <a:spLocks noGrp="1"/>
          </p:cNvSpPr>
          <p:nvPr>
            <p:ph type="pic" sz="quarter" idx="15"/>
          </p:nvPr>
        </p:nvSpPr>
        <p:spPr>
          <a:xfrm>
            <a:off x="18096656" y="2609528"/>
            <a:ext cx="3600450" cy="3600450"/>
          </a:xfrm>
          <a:prstGeom prst="rect">
            <a:avLst/>
          </a:prstGeom>
        </p:spPr>
        <p:txBody>
          <a:bodyPr/>
          <a:lstStyle/>
          <a:p>
            <a:pPr lvl="0"/>
            <a:endParaRPr lang="en-US" noProof="0">
              <a:sym typeface="Open Sans" charset="0"/>
            </a:endParaRPr>
          </a:p>
        </p:txBody>
      </p:sp>
      <p:sp>
        <p:nvSpPr>
          <p:cNvPr id="11" name="Picture Placeholder 5"/>
          <p:cNvSpPr>
            <a:spLocks noGrp="1"/>
          </p:cNvSpPr>
          <p:nvPr>
            <p:ph type="pic" sz="quarter" idx="16"/>
          </p:nvPr>
        </p:nvSpPr>
        <p:spPr>
          <a:xfrm>
            <a:off x="2829912" y="6425952"/>
            <a:ext cx="3600450" cy="3600450"/>
          </a:xfrm>
          <a:prstGeom prst="rect">
            <a:avLst/>
          </a:prstGeom>
        </p:spPr>
        <p:txBody>
          <a:bodyPr/>
          <a:lstStyle/>
          <a:p>
            <a:pPr lvl="0"/>
            <a:endParaRPr lang="en-US" noProof="0">
              <a:sym typeface="Open Sans" charset="0"/>
            </a:endParaRPr>
          </a:p>
        </p:txBody>
      </p:sp>
      <p:sp>
        <p:nvSpPr>
          <p:cNvPr id="12" name="Picture Placeholder 5"/>
          <p:cNvSpPr>
            <a:spLocks noGrp="1"/>
          </p:cNvSpPr>
          <p:nvPr>
            <p:ph type="pic" sz="quarter" idx="17"/>
          </p:nvPr>
        </p:nvSpPr>
        <p:spPr>
          <a:xfrm>
            <a:off x="6646520" y="6425952"/>
            <a:ext cx="3600450" cy="3600450"/>
          </a:xfrm>
          <a:prstGeom prst="rect">
            <a:avLst/>
          </a:prstGeom>
        </p:spPr>
        <p:txBody>
          <a:bodyPr/>
          <a:lstStyle/>
          <a:p>
            <a:pPr lvl="0"/>
            <a:endParaRPr lang="en-US" noProof="0">
              <a:sym typeface="Open Sans" charset="0"/>
            </a:endParaRPr>
          </a:p>
        </p:txBody>
      </p:sp>
      <p:sp>
        <p:nvSpPr>
          <p:cNvPr id="13" name="Picture Placeholder 5"/>
          <p:cNvSpPr>
            <a:spLocks noGrp="1"/>
          </p:cNvSpPr>
          <p:nvPr>
            <p:ph type="pic" sz="quarter" idx="18"/>
          </p:nvPr>
        </p:nvSpPr>
        <p:spPr>
          <a:xfrm>
            <a:off x="10463128" y="6425952"/>
            <a:ext cx="3600450" cy="3600450"/>
          </a:xfrm>
          <a:prstGeom prst="rect">
            <a:avLst/>
          </a:prstGeom>
        </p:spPr>
        <p:txBody>
          <a:bodyPr/>
          <a:lstStyle/>
          <a:p>
            <a:pPr lvl="0"/>
            <a:endParaRPr lang="en-US" noProof="0">
              <a:sym typeface="Open Sans" charset="0"/>
            </a:endParaRPr>
          </a:p>
        </p:txBody>
      </p:sp>
      <p:sp>
        <p:nvSpPr>
          <p:cNvPr id="14" name="Picture Placeholder 5"/>
          <p:cNvSpPr>
            <a:spLocks noGrp="1"/>
          </p:cNvSpPr>
          <p:nvPr>
            <p:ph type="pic" sz="quarter" idx="19"/>
          </p:nvPr>
        </p:nvSpPr>
        <p:spPr>
          <a:xfrm>
            <a:off x="14279736" y="6425952"/>
            <a:ext cx="3600450" cy="3600450"/>
          </a:xfrm>
          <a:prstGeom prst="rect">
            <a:avLst/>
          </a:prstGeom>
        </p:spPr>
        <p:txBody>
          <a:bodyPr/>
          <a:lstStyle/>
          <a:p>
            <a:pPr lvl="0"/>
            <a:endParaRPr lang="en-US" noProof="0">
              <a:sym typeface="Open Sans" charset="0"/>
            </a:endParaRPr>
          </a:p>
        </p:txBody>
      </p:sp>
      <p:sp>
        <p:nvSpPr>
          <p:cNvPr id="15" name="Picture Placeholder 5"/>
          <p:cNvSpPr>
            <a:spLocks noGrp="1"/>
          </p:cNvSpPr>
          <p:nvPr>
            <p:ph type="pic" sz="quarter" idx="20"/>
          </p:nvPr>
        </p:nvSpPr>
        <p:spPr>
          <a:xfrm>
            <a:off x="18096344" y="6425952"/>
            <a:ext cx="3600450" cy="3600450"/>
          </a:xfrm>
          <a:prstGeom prst="rect">
            <a:avLst/>
          </a:prstGeom>
        </p:spPr>
        <p:txBody>
          <a:bodyPr/>
          <a:lstStyle/>
          <a:p>
            <a:pPr lvl="0"/>
            <a:endParaRPr lang="en-US" noProof="0">
              <a:sym typeface="Open Sans" charset="0"/>
            </a:endParaRPr>
          </a:p>
        </p:txBody>
      </p:sp>
    </p:spTree>
    <p:extLst>
      <p:ext uri="{BB962C8B-B14F-4D97-AF65-F5344CB8AC3E}">
        <p14:creationId xmlns:p14="http://schemas.microsoft.com/office/powerpoint/2010/main" val="773826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no logo">
    <p:spTree>
      <p:nvGrpSpPr>
        <p:cNvPr id="1" name=""/>
        <p:cNvGrpSpPr/>
        <p:nvPr/>
      </p:nvGrpSpPr>
      <p:grpSpPr>
        <a:xfrm>
          <a:off x="0" y="0"/>
          <a:ext cx="0" cy="0"/>
          <a:chOff x="0" y="0"/>
          <a:chExt cx="0" cy="0"/>
        </a:xfrm>
      </p:grpSpPr>
      <p:sp>
        <p:nvSpPr>
          <p:cNvPr id="2" name="Rectangle 6"/>
          <p:cNvSpPr>
            <a:spLocks noChangeArrowheads="1"/>
          </p:cNvSpPr>
          <p:nvPr userDrawn="1"/>
        </p:nvSpPr>
        <p:spPr bwMode="auto">
          <a:xfrm>
            <a:off x="742950" y="11179175"/>
            <a:ext cx="7848600" cy="1800225"/>
          </a:xfrm>
          <a:prstGeom prst="rect">
            <a:avLst/>
          </a:prstGeom>
          <a:solidFill>
            <a:srgbClr val="F0F0F0"/>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Tree>
    <p:extLst>
      <p:ext uri="{BB962C8B-B14F-4D97-AF65-F5344CB8AC3E}">
        <p14:creationId xmlns:p14="http://schemas.microsoft.com/office/powerpoint/2010/main" val="82709363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0F0F0"/>
        </a:solidFill>
        <a:effectLst/>
      </p:bgPr>
    </p:bg>
    <p:spTree>
      <p:nvGrpSpPr>
        <p:cNvPr id="1" name=""/>
        <p:cNvGrpSpPr/>
        <p:nvPr/>
      </p:nvGrpSpPr>
      <p:grpSpPr>
        <a:xfrm>
          <a:off x="0" y="0"/>
          <a:ext cx="0" cy="0"/>
          <a:chOff x="0" y="0"/>
          <a:chExt cx="0" cy="0"/>
        </a:xfrm>
      </p:grpSpPr>
      <p:grpSp>
        <p:nvGrpSpPr>
          <p:cNvPr id="1026" name="Group 1"/>
          <p:cNvGrpSpPr>
            <a:grpSpLocks/>
          </p:cNvGrpSpPr>
          <p:nvPr userDrawn="1"/>
        </p:nvGrpSpPr>
        <p:grpSpPr bwMode="auto">
          <a:xfrm>
            <a:off x="1147763" y="11744325"/>
            <a:ext cx="6634162" cy="1106488"/>
            <a:chOff x="-1" y="38634"/>
            <a:chExt cx="6635042" cy="1105221"/>
          </a:xfrm>
        </p:grpSpPr>
        <p:sp>
          <p:nvSpPr>
            <p:cNvPr id="2" name="AutoShape 2"/>
            <p:cNvSpPr>
              <a:spLocks/>
            </p:cNvSpPr>
            <p:nvPr/>
          </p:nvSpPr>
          <p:spPr bwMode="auto">
            <a:xfrm>
              <a:off x="-1" y="83033"/>
              <a:ext cx="863715" cy="862611"/>
            </a:xfrm>
            <a:custGeom>
              <a:avLst/>
              <a:gdLst>
                <a:gd name="T0" fmla="*/ 431837 w 21015"/>
                <a:gd name="T1" fmla="*/ 441240 h 21012"/>
                <a:gd name="T2" fmla="*/ 431837 w 21015"/>
                <a:gd name="T3" fmla="*/ 441240 h 21012"/>
                <a:gd name="T4" fmla="*/ 431837 w 21015"/>
                <a:gd name="T5" fmla="*/ 441240 h 21012"/>
                <a:gd name="T6" fmla="*/ 431837 w 21015"/>
                <a:gd name="T7" fmla="*/ 441240 h 2101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015" h="21012">
                  <a:moveTo>
                    <a:pt x="13959" y="588"/>
                  </a:moveTo>
                  <a:cubicBezTo>
                    <a:pt x="11586" y="-242"/>
                    <a:pt x="8994" y="-191"/>
                    <a:pt x="6655" y="731"/>
                  </a:cubicBezTo>
                  <a:cubicBezTo>
                    <a:pt x="3644" y="1918"/>
                    <a:pt x="1334" y="4417"/>
                    <a:pt x="419" y="7525"/>
                  </a:cubicBezTo>
                  <a:cubicBezTo>
                    <a:pt x="-304" y="9983"/>
                    <a:pt x="-82" y="12619"/>
                    <a:pt x="1008" y="14937"/>
                  </a:cubicBezTo>
                  <a:cubicBezTo>
                    <a:pt x="1921" y="16880"/>
                    <a:pt x="3401" y="18500"/>
                    <a:pt x="5252" y="19585"/>
                  </a:cubicBezTo>
                  <a:cubicBezTo>
                    <a:pt x="7482" y="18171"/>
                    <a:pt x="8696" y="15596"/>
                    <a:pt x="8370" y="12974"/>
                  </a:cubicBezTo>
                  <a:cubicBezTo>
                    <a:pt x="8036" y="10289"/>
                    <a:pt x="6079" y="7911"/>
                    <a:pt x="6487" y="5212"/>
                  </a:cubicBezTo>
                  <a:cubicBezTo>
                    <a:pt x="6682" y="3922"/>
                    <a:pt x="7413" y="2776"/>
                    <a:pt x="8499" y="2056"/>
                  </a:cubicBezTo>
                  <a:cubicBezTo>
                    <a:pt x="7825" y="3157"/>
                    <a:pt x="7525" y="4448"/>
                    <a:pt x="7642" y="5734"/>
                  </a:cubicBezTo>
                  <a:cubicBezTo>
                    <a:pt x="7877" y="8323"/>
                    <a:pt x="9682" y="10377"/>
                    <a:pt x="10990" y="12609"/>
                  </a:cubicBezTo>
                  <a:cubicBezTo>
                    <a:pt x="11909" y="14178"/>
                    <a:pt x="12562" y="16019"/>
                    <a:pt x="11772" y="17628"/>
                  </a:cubicBezTo>
                  <a:cubicBezTo>
                    <a:pt x="11351" y="18486"/>
                    <a:pt x="10601" y="19078"/>
                    <a:pt x="9811" y="19527"/>
                  </a:cubicBezTo>
                  <a:cubicBezTo>
                    <a:pt x="9035" y="19969"/>
                    <a:pt x="8181" y="20298"/>
                    <a:pt x="7268" y="20486"/>
                  </a:cubicBezTo>
                  <a:cubicBezTo>
                    <a:pt x="9916" y="21358"/>
                    <a:pt x="12802" y="21141"/>
                    <a:pt x="15290" y="19883"/>
                  </a:cubicBezTo>
                  <a:cubicBezTo>
                    <a:pt x="18050" y="18487"/>
                    <a:pt x="20063" y="15948"/>
                    <a:pt x="20755" y="12931"/>
                  </a:cubicBezTo>
                  <a:cubicBezTo>
                    <a:pt x="21296" y="10574"/>
                    <a:pt x="20978" y="8107"/>
                    <a:pt x="19921" y="5933"/>
                  </a:cubicBezTo>
                  <a:cubicBezTo>
                    <a:pt x="19032" y="4105"/>
                    <a:pt x="17656" y="2559"/>
                    <a:pt x="15945" y="1465"/>
                  </a:cubicBezTo>
                  <a:cubicBezTo>
                    <a:pt x="13539" y="2661"/>
                    <a:pt x="12155" y="5251"/>
                    <a:pt x="12492" y="7919"/>
                  </a:cubicBezTo>
                  <a:cubicBezTo>
                    <a:pt x="12873" y="10935"/>
                    <a:pt x="15555" y="13666"/>
                    <a:pt x="14483" y="16697"/>
                  </a:cubicBezTo>
                  <a:cubicBezTo>
                    <a:pt x="14158" y="17617"/>
                    <a:pt x="13487" y="18374"/>
                    <a:pt x="12614" y="18806"/>
                  </a:cubicBezTo>
                  <a:cubicBezTo>
                    <a:pt x="13238" y="17579"/>
                    <a:pt x="13447" y="16182"/>
                    <a:pt x="13209" y="14826"/>
                  </a:cubicBezTo>
                  <a:cubicBezTo>
                    <a:pt x="12931" y="13246"/>
                    <a:pt x="12078" y="11857"/>
                    <a:pt x="11220" y="10506"/>
                  </a:cubicBezTo>
                  <a:cubicBezTo>
                    <a:pt x="10425" y="9257"/>
                    <a:pt x="9651" y="8040"/>
                    <a:pt x="9235" y="6698"/>
                  </a:cubicBezTo>
                  <a:cubicBezTo>
                    <a:pt x="8858" y="5483"/>
                    <a:pt x="8762" y="4115"/>
                    <a:pt x="9443" y="2947"/>
                  </a:cubicBezTo>
                  <a:cubicBezTo>
                    <a:pt x="9911" y="2147"/>
                    <a:pt x="10669" y="1613"/>
                    <a:pt x="11471" y="1239"/>
                  </a:cubicBezTo>
                  <a:cubicBezTo>
                    <a:pt x="12239" y="881"/>
                    <a:pt x="13079" y="654"/>
                    <a:pt x="13959" y="588"/>
                  </a:cubicBez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50800" tIns="50800" rIns="50800" bIns="50800" anchor="ctr"/>
            <a:lstStyle/>
            <a:p>
              <a:pPr>
                <a:defRPr/>
              </a:pPr>
              <a:endParaRPr lang="uk-UA"/>
            </a:p>
          </p:txBody>
        </p:sp>
        <p:sp>
          <p:nvSpPr>
            <p:cNvPr id="2051" name="Rectangle 3"/>
            <p:cNvSpPr>
              <a:spLocks/>
            </p:cNvSpPr>
            <p:nvPr/>
          </p:nvSpPr>
          <p:spPr bwMode="auto">
            <a:xfrm>
              <a:off x="1047888" y="38634"/>
              <a:ext cx="5279137" cy="67232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eaLnBrk="1">
                <a:defRPr/>
              </a:pPr>
              <a:r>
                <a:rPr lang="en-US" altLang="en-US" sz="3700" b="1" baseline="0" dirty="0">
                  <a:solidFill>
                    <a:srgbClr val="1A2224"/>
                  </a:solidFill>
                </a:rPr>
                <a:t>BUSINESS </a:t>
              </a:r>
              <a:r>
                <a:rPr lang="en-US" altLang="en-US" sz="3700" b="1" baseline="0" dirty="0">
                  <a:solidFill>
                    <a:schemeClr val="accent1"/>
                  </a:solidFill>
                </a:rPr>
                <a:t>PROPOSAL</a:t>
              </a:r>
            </a:p>
          </p:txBody>
        </p:sp>
        <p:sp>
          <p:nvSpPr>
            <p:cNvPr id="2052" name="Rectangle 4"/>
            <p:cNvSpPr>
              <a:spLocks/>
            </p:cNvSpPr>
            <p:nvPr/>
          </p:nvSpPr>
          <p:spPr bwMode="auto">
            <a:xfrm>
              <a:off x="1059001" y="560324"/>
              <a:ext cx="5576040" cy="5835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defRPr/>
              </a:pPr>
              <a:r>
                <a:rPr lang="en-US" altLang="en-US" sz="1900" baseline="63000">
                  <a:solidFill>
                    <a:srgbClr val="9D9D9D"/>
                  </a:solidFill>
                  <a:latin typeface="Open Sans Semibold" charset="0"/>
                  <a:ea typeface="Open Sans Semibold" charset="0"/>
                  <a:cs typeface="Open Sans Semibold" charset="0"/>
                  <a:sym typeface="Open Sans Semibold" charset="0"/>
                </a:rPr>
                <a:t>FREE POWERPOINT &amp; KEYNOTE TEMPLATES</a:t>
              </a:r>
            </a:p>
          </p:txBody>
        </p:sp>
      </p:grpSp>
      <p:sp>
        <p:nvSpPr>
          <p:cNvPr id="2053" name="Rectangle 5"/>
          <p:cNvSpPr>
            <a:spLocks noGrp="1"/>
          </p:cNvSpPr>
          <p:nvPr>
            <p:ph type="sldNum" sz="quarter" idx="2"/>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txBody>
          <a:bodyPr vert="horz" wrap="square" lIns="50800" tIns="50800" rIns="50800" bIns="50800" numCol="1" anchor="t" anchorCtr="0" compatLnSpc="1">
            <a:prstTxWarp prst="textNoShape">
              <a:avLst/>
            </a:prstTxWarp>
          </a:bodyPr>
          <a:lstStyle>
            <a:lvl1pPr algn="ctr" eaLnBrk="1">
              <a:defRPr sz="2100" baseline="0" smtClean="0">
                <a:solidFill>
                  <a:srgbClr val="1B2223"/>
                </a:solidFill>
                <a:latin typeface="Open Sans Semibold" charset="0"/>
                <a:ea typeface="Open Sans Semibold" charset="0"/>
                <a:cs typeface="Open Sans Semibold" charset="0"/>
                <a:sym typeface="Open Sans Semibold" charset="0"/>
              </a:defRPr>
            </a:lvl1pPr>
          </a:lstStyle>
          <a:p>
            <a:pPr>
              <a:defRPr/>
            </a:pPr>
            <a:fld id="{368BF818-96A2-4643-A267-74F86F328A6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Lst>
  <p:txStyles>
    <p:titleStyle>
      <a:lvl1pPr algn="ctr" defTabSz="825500" rtl="0" eaLnBrk="0" fontAlgn="base" hangingPunct="0">
        <a:lnSpc>
          <a:spcPct val="10000"/>
        </a:lnSpc>
        <a:spcBef>
          <a:spcPct val="0"/>
        </a:spcBef>
        <a:spcAft>
          <a:spcPct val="0"/>
        </a:spcAft>
        <a:defRPr sz="11000" kern="1200">
          <a:solidFill>
            <a:srgbClr val="1A2224"/>
          </a:solidFill>
          <a:latin typeface="+mj-lt"/>
          <a:ea typeface="+mj-ea"/>
          <a:cs typeface="+mj-cs"/>
          <a:sym typeface="Open Sans Extrabold" charset="0"/>
        </a:defRPr>
      </a:lvl1pPr>
      <a:lvl2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2pPr>
      <a:lvl3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3pPr>
      <a:lvl4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4pPr>
      <a:lvl5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5pPr>
      <a:lvl6pPr marL="4572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6pPr>
      <a:lvl7pPr marL="9144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7pPr>
      <a:lvl8pPr marL="13716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8pPr>
      <a:lvl9pPr marL="18288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9pPr>
    </p:titleStyle>
    <p:bodyStyle>
      <a:lvl1pPr marL="26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1pPr>
      <a:lvl2pPr marL="903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2pPr>
      <a:lvl3pPr marL="153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3pPr>
      <a:lvl4pPr marL="2173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4pPr>
      <a:lvl5pPr marL="280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http://www.site2max.pro"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742728" y="4603111"/>
            <a:ext cx="22826536" cy="547637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lnSpc>
                <a:spcPct val="90000"/>
              </a:lnSpc>
            </a:pPr>
            <a:r>
              <a:rPr lang="en-US" altLang="en-US" sz="9700" b="1" baseline="0" dirty="0">
                <a:solidFill>
                  <a:srgbClr val="1A2224"/>
                </a:solidFill>
                <a:latin typeface="Open Sans Extrabold" charset="0"/>
                <a:ea typeface="Open Sans Extrabold" charset="0"/>
                <a:cs typeface="Open Sans Extrabold" charset="0"/>
                <a:sym typeface="Open Sans Extrabold" charset="0"/>
              </a:rPr>
              <a:t> </a:t>
            </a:r>
            <a:endParaRPr lang="uk-UA" altLang="en-US" sz="9700" b="1" baseline="0" dirty="0">
              <a:solidFill>
                <a:srgbClr val="1A2224"/>
              </a:solidFill>
              <a:latin typeface="Open Sans Extrabold" charset="0"/>
              <a:ea typeface="Open Sans Extrabold" charset="0"/>
              <a:cs typeface="Open Sans Extrabold" charset="0"/>
              <a:sym typeface="Open Sans Extrabold" charset="0"/>
            </a:endParaRPr>
          </a:p>
          <a:p>
            <a:pPr algn="ctr" eaLnBrk="1">
              <a:lnSpc>
                <a:spcPct val="90000"/>
              </a:lnSpc>
            </a:pPr>
            <a:r>
              <a:rPr lang="en-US" altLang="en-US" sz="9700" b="1" baseline="0" dirty="0">
                <a:solidFill>
                  <a:schemeClr val="accent1"/>
                </a:solidFill>
                <a:latin typeface="Open Sans Extrabold" charset="0"/>
                <a:ea typeface="Open Sans Extrabold" charset="0"/>
                <a:cs typeface="Open Sans Extrabold" charset="0"/>
                <a:sym typeface="Open Sans Extrabold" charset="0"/>
              </a:rPr>
              <a:t>Chapter 4</a:t>
            </a:r>
          </a:p>
          <a:p>
            <a:pPr algn="ctr" eaLnBrk="1">
              <a:lnSpc>
                <a:spcPct val="90000"/>
              </a:lnSpc>
            </a:pPr>
            <a:r>
              <a:rPr lang="en-US" altLang="en-US" sz="9700" b="1" baseline="0" dirty="0">
                <a:solidFill>
                  <a:schemeClr val="accent1"/>
                </a:solidFill>
                <a:latin typeface="Open Sans Extrabold" charset="0"/>
                <a:ea typeface="Open Sans Extrabold" charset="0"/>
                <a:cs typeface="Open Sans Extrabold" charset="0"/>
                <a:sym typeface="Open Sans Extrabold" charset="0"/>
              </a:rPr>
              <a:t>Definitions and main characteristics of fuzzy sets</a:t>
            </a:r>
          </a:p>
        </p:txBody>
      </p:sp>
      <p:sp>
        <p:nvSpPr>
          <p:cNvPr id="5" name="TextShape 3">
            <a:extLst>
              <a:ext uri="{FF2B5EF4-FFF2-40B4-BE49-F238E27FC236}">
                <a16:creationId xmlns:a16="http://schemas.microsoft.com/office/drawing/2014/main" id="{1C6832DD-8A31-4A77-A6F7-36985ABE23EC}"/>
              </a:ext>
            </a:extLst>
          </p:cNvPr>
          <p:cNvSpPr txBox="1"/>
          <p:nvPr/>
        </p:nvSpPr>
        <p:spPr>
          <a:xfrm>
            <a:off x="1318792" y="1321659"/>
            <a:ext cx="21193248" cy="2581082"/>
          </a:xfrm>
          <a:prstGeom prst="rect">
            <a:avLst/>
          </a:prstGeom>
          <a:noFill/>
          <a:ln>
            <a:noFill/>
          </a:ln>
        </p:spPr>
        <p:txBody>
          <a:bodyPr wrap="square" lIns="36000" tIns="36000" rIns="36000" bIns="36000" anchor="ctr">
            <a:spAutoFit/>
          </a:bodyPr>
          <a:lstStyle/>
          <a:p>
            <a:pPr algn="ctr" defTabSz="914400" eaLnBrk="1" fontAlgn="auto" hangingPunct="1">
              <a:spcBef>
                <a:spcPts val="0"/>
              </a:spcBef>
              <a:spcAft>
                <a:spcPts val="0"/>
              </a:spcAft>
            </a:pPr>
            <a:endParaRPr lang="en-US" sz="4800" spc="-1" baseline="0" dirty="0">
              <a:solidFill>
                <a:schemeClr val="accent1">
                  <a:lumMod val="75000"/>
                </a:schemeClr>
              </a:solidFill>
              <a:latin typeface="Source Sans Pro"/>
            </a:endParaRPr>
          </a:p>
          <a:p>
            <a:pPr algn="ctr" defTabSz="914400" eaLnBrk="1" fontAlgn="auto" hangingPunct="1">
              <a:spcBef>
                <a:spcPts val="0"/>
              </a:spcBef>
              <a:spcAft>
                <a:spcPts val="0"/>
              </a:spcAft>
            </a:pPr>
            <a:r>
              <a:rPr lang="en-US" sz="11500" b="1" spc="-1" baseline="0" dirty="0">
                <a:solidFill>
                  <a:schemeClr val="accent1">
                    <a:lumMod val="75000"/>
                  </a:schemeClr>
                </a:solidFill>
                <a:latin typeface="Source Sans Pro"/>
              </a:rPr>
              <a:t>Evaluation of start-up projects</a:t>
            </a:r>
          </a:p>
        </p:txBody>
      </p:sp>
      <p:sp>
        <p:nvSpPr>
          <p:cNvPr id="7" name="TextShape 2">
            <a:extLst>
              <a:ext uri="{FF2B5EF4-FFF2-40B4-BE49-F238E27FC236}">
                <a16:creationId xmlns:a16="http://schemas.microsoft.com/office/drawing/2014/main" id="{B1609051-8F03-47CC-B816-B70911356429}"/>
              </a:ext>
            </a:extLst>
          </p:cNvPr>
          <p:cNvSpPr txBox="1"/>
          <p:nvPr/>
        </p:nvSpPr>
        <p:spPr>
          <a:xfrm>
            <a:off x="11644964" y="12055787"/>
            <a:ext cx="11236128" cy="677108"/>
          </a:xfrm>
          <a:prstGeom prst="rect">
            <a:avLst/>
          </a:prstGeom>
          <a:noFill/>
          <a:ln>
            <a:noFill/>
          </a:ln>
        </p:spPr>
        <p:txBody>
          <a:bodyPr wrap="square" lIns="0" tIns="0" rIns="0" bIns="0">
            <a:spAutoFit/>
          </a:bodyPr>
          <a:lstStyle/>
          <a:p>
            <a:pPr algn="r"/>
            <a:r>
              <a:rPr lang="en-US" sz="6600" b="1" strike="noStrike" kern="0" spc="-1" dirty="0">
                <a:solidFill>
                  <a:schemeClr val="accent1">
                    <a:lumMod val="75000"/>
                  </a:schemeClr>
                </a:solidFill>
                <a:latin typeface="Source Sans Pro"/>
              </a:rPr>
              <a:t>Lecturer</a:t>
            </a:r>
            <a:r>
              <a:rPr lang="x-none" sz="6600" b="1" strike="noStrike" kern="0" spc="-1" dirty="0">
                <a:solidFill>
                  <a:schemeClr val="accent1">
                    <a:lumMod val="75000"/>
                  </a:schemeClr>
                </a:solidFill>
                <a:latin typeface="Source Sans Pro"/>
              </a:rPr>
              <a:t>: </a:t>
            </a:r>
            <a:r>
              <a:rPr lang="en-US" sz="6600" b="1" strike="noStrike" kern="0" spc="-1" dirty="0">
                <a:solidFill>
                  <a:schemeClr val="accent1">
                    <a:lumMod val="75000"/>
                  </a:schemeClr>
                </a:solidFill>
                <a:latin typeface="Source Sans Pro"/>
              </a:rPr>
              <a:t>doc</a:t>
            </a:r>
            <a:r>
              <a:rPr lang="x-none" sz="6600" b="1" strike="noStrike" kern="0" spc="-1" dirty="0">
                <a:solidFill>
                  <a:schemeClr val="accent1">
                    <a:lumMod val="75000"/>
                  </a:schemeClr>
                </a:solidFill>
                <a:latin typeface="Source Sans Pro"/>
              </a:rPr>
              <a:t>. </a:t>
            </a:r>
            <a:r>
              <a:rPr lang="en-US" sz="6600" b="1" strike="noStrike" kern="0" spc="-1" dirty="0" err="1">
                <a:solidFill>
                  <a:schemeClr val="accent1">
                    <a:lumMod val="75000"/>
                  </a:schemeClr>
                </a:solidFill>
                <a:latin typeface="Source Sans Pro"/>
              </a:rPr>
              <a:t>Polishchuk</a:t>
            </a:r>
            <a:r>
              <a:rPr lang="en-US" sz="6600" b="1" strike="noStrike" kern="0" spc="-1" dirty="0">
                <a:solidFill>
                  <a:schemeClr val="accent1">
                    <a:lumMod val="75000"/>
                  </a:schemeClr>
                </a:solidFill>
                <a:latin typeface="Source Sans Pro"/>
              </a:rPr>
              <a:t> Volodymyr, PhD</a:t>
            </a:r>
            <a:r>
              <a:rPr lang="x-none" sz="6600" b="1" strike="noStrike" kern="0" spc="-1" dirty="0">
                <a:solidFill>
                  <a:schemeClr val="accent1">
                    <a:lumMod val="75000"/>
                  </a:schemeClr>
                </a:solidFill>
                <a:latin typeface="Source Sans Pro"/>
              </a:rPr>
              <a:t>.</a:t>
            </a:r>
            <a:endParaRPr lang="en-US" sz="6600" b="1" strike="noStrike" kern="0" spc="-1" dirty="0">
              <a:solidFill>
                <a:schemeClr val="accent1">
                  <a:lumMod val="75000"/>
                </a:schemeClr>
              </a:solidFill>
              <a:latin typeface="Source Sans Pro"/>
            </a:endParaRPr>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bwMode="auto">
      <p:bgPr>
        <a:solidFill>
          <a:schemeClr val="accent1"/>
        </a:solidFill>
        <a:effectLst/>
      </p:bgPr>
    </p:bg>
    <p:spTree>
      <p:nvGrpSpPr>
        <p:cNvPr id="1" name=""/>
        <p:cNvGrpSpPr/>
        <p:nvPr/>
      </p:nvGrpSpPr>
      <p:grpSpPr>
        <a:xfrm>
          <a:off x="0" y="0"/>
          <a:ext cx="0" cy="0"/>
          <a:chOff x="0" y="0"/>
          <a:chExt cx="0" cy="0"/>
        </a:xfrm>
      </p:grpSpPr>
      <p:sp>
        <p:nvSpPr>
          <p:cNvPr id="6145" name="Rectangle 1"/>
          <p:cNvSpPr>
            <a:spLocks/>
          </p:cNvSpPr>
          <p:nvPr/>
        </p:nvSpPr>
        <p:spPr bwMode="auto">
          <a:xfrm>
            <a:off x="3843338" y="3144838"/>
            <a:ext cx="8312150" cy="33035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r" eaLnBrk="1">
              <a:lnSpc>
                <a:spcPct val="80000"/>
              </a:lnSpc>
            </a:pPr>
            <a:r>
              <a:rPr lang="en-US" altLang="en-US" sz="13000" b="1" baseline="0" dirty="0">
                <a:solidFill>
                  <a:srgbClr val="F0F0F0"/>
                </a:solidFill>
              </a:rPr>
              <a:t>Lecture content </a:t>
            </a:r>
          </a:p>
        </p:txBody>
      </p:sp>
      <p:sp>
        <p:nvSpPr>
          <p:cNvPr id="6146" name="Line 2"/>
          <p:cNvSpPr>
            <a:spLocks noChangeShapeType="1"/>
          </p:cNvSpPr>
          <p:nvPr/>
        </p:nvSpPr>
        <p:spPr bwMode="auto">
          <a:xfrm flipV="1">
            <a:off x="13920192" y="1157286"/>
            <a:ext cx="0" cy="11822113"/>
          </a:xfrm>
          <a:prstGeom prst="line">
            <a:avLst/>
          </a:prstGeom>
          <a:noFill/>
          <a:ln w="76200" cap="flat" cmpd="sng">
            <a:solidFill>
              <a:srgbClr val="F0F0F0"/>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6148" name="Rectangle 4"/>
          <p:cNvSpPr>
            <a:spLocks/>
          </p:cNvSpPr>
          <p:nvPr/>
        </p:nvSpPr>
        <p:spPr bwMode="auto">
          <a:xfrm>
            <a:off x="14930438" y="1110852"/>
            <a:ext cx="6375400" cy="7797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a:solidFill>
                  <a:schemeClr val="bg2">
                    <a:lumMod val="10000"/>
                  </a:schemeClr>
                </a:solidFill>
              </a:rPr>
              <a:t>History of fuzzy sets</a:t>
            </a:r>
          </a:p>
        </p:txBody>
      </p:sp>
      <p:sp>
        <p:nvSpPr>
          <p:cNvPr id="6157" name="Oval 13"/>
          <p:cNvSpPr>
            <a:spLocks/>
          </p:cNvSpPr>
          <p:nvPr/>
        </p:nvSpPr>
        <p:spPr bwMode="auto">
          <a:xfrm>
            <a:off x="13576498" y="1157286"/>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0" name="Oval 14"/>
          <p:cNvSpPr>
            <a:spLocks/>
          </p:cNvSpPr>
          <p:nvPr/>
        </p:nvSpPr>
        <p:spPr bwMode="auto">
          <a:xfrm>
            <a:off x="14605000" y="3201988"/>
            <a:ext cx="325438" cy="32543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60" name="Oval 16"/>
          <p:cNvSpPr>
            <a:spLocks/>
          </p:cNvSpPr>
          <p:nvPr/>
        </p:nvSpPr>
        <p:spPr bwMode="auto">
          <a:xfrm>
            <a:off x="13576498" y="3598068"/>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2" name="Oval 17"/>
          <p:cNvSpPr>
            <a:spLocks/>
          </p:cNvSpPr>
          <p:nvPr/>
        </p:nvSpPr>
        <p:spPr bwMode="auto">
          <a:xfrm>
            <a:off x="14605000" y="6246813"/>
            <a:ext cx="325438" cy="32543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4" name="Oval 20"/>
          <p:cNvSpPr>
            <a:spLocks/>
          </p:cNvSpPr>
          <p:nvPr/>
        </p:nvSpPr>
        <p:spPr bwMode="auto">
          <a:xfrm>
            <a:off x="14605000" y="9255125"/>
            <a:ext cx="325438" cy="32385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23" name="Rectangle 4"/>
          <p:cNvSpPr>
            <a:spLocks/>
          </p:cNvSpPr>
          <p:nvPr/>
        </p:nvSpPr>
        <p:spPr bwMode="auto">
          <a:xfrm>
            <a:off x="14930438" y="3231991"/>
            <a:ext cx="637540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a:solidFill>
                  <a:schemeClr val="bg2">
                    <a:lumMod val="10000"/>
                  </a:schemeClr>
                </a:solidFill>
              </a:rPr>
              <a:t>The concept of fuzzy sets</a:t>
            </a:r>
          </a:p>
        </p:txBody>
      </p:sp>
      <p:sp>
        <p:nvSpPr>
          <p:cNvPr id="2" name="Rectangle 1"/>
          <p:cNvSpPr>
            <a:spLocks noChangeArrowheads="1"/>
          </p:cNvSpPr>
          <p:nvPr/>
        </p:nvSpPr>
        <p:spPr bwMode="auto">
          <a:xfrm>
            <a:off x="1462088" y="11322050"/>
            <a:ext cx="7561262" cy="1657350"/>
          </a:xfrm>
          <a:prstGeom prst="rect">
            <a:avLst/>
          </a:prstGeom>
          <a:solidFill>
            <a:schemeClr val="accent1"/>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145"/>
                                        </p:tgtEl>
                                        <p:attrNameLst>
                                          <p:attrName>style.visibility</p:attrName>
                                        </p:attrNameLst>
                                      </p:cBhvr>
                                      <p:to>
                                        <p:strVal val="visible"/>
                                      </p:to>
                                    </p:set>
                                    <p:animEffect transition="in" filter="fade">
                                      <p:cBhvr>
                                        <p:cTn id="7" dur="500"/>
                                        <p:tgtEl>
                                          <p:spTgt spid="614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6146"/>
                                        </p:tgtEl>
                                        <p:attrNameLst>
                                          <p:attrName>style.visibility</p:attrName>
                                        </p:attrNameLst>
                                      </p:cBhvr>
                                      <p:to>
                                        <p:strVal val="visible"/>
                                      </p:to>
                                    </p:set>
                                    <p:anim calcmode="lin" valueType="num">
                                      <p:cBhvr additive="base">
                                        <p:cTn id="11" dur="500" fill="hold"/>
                                        <p:tgtEl>
                                          <p:spTgt spid="6146"/>
                                        </p:tgtEl>
                                        <p:attrNameLst>
                                          <p:attrName>ppt_x</p:attrName>
                                        </p:attrNameLst>
                                      </p:cBhvr>
                                      <p:tavLst>
                                        <p:tav tm="0">
                                          <p:val>
                                            <p:strVal val="#ppt_x"/>
                                          </p:val>
                                        </p:tav>
                                        <p:tav tm="100000">
                                          <p:val>
                                            <p:strVal val="#ppt_x"/>
                                          </p:val>
                                        </p:tav>
                                      </p:tavLst>
                                    </p:anim>
                                    <p:anim calcmode="lin" valueType="num">
                                      <p:cBhvr additive="base">
                                        <p:cTn id="12" dur="500" fill="hold"/>
                                        <p:tgtEl>
                                          <p:spTgt spid="6146"/>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1" fill="hold" grpId="0" nodeType="afterEffect">
                                  <p:stCondLst>
                                    <p:cond delay="0"/>
                                  </p:stCondLst>
                                  <p:childTnLst>
                                    <p:set>
                                      <p:cBhvr>
                                        <p:cTn id="15" dur="1" fill="hold">
                                          <p:stCondLst>
                                            <p:cond delay="0"/>
                                          </p:stCondLst>
                                        </p:cTn>
                                        <p:tgtEl>
                                          <p:spTgt spid="6157"/>
                                        </p:tgtEl>
                                        <p:attrNameLst>
                                          <p:attrName>style.visibility</p:attrName>
                                        </p:attrNameLst>
                                      </p:cBhvr>
                                      <p:to>
                                        <p:strVal val="visible"/>
                                      </p:to>
                                    </p:set>
                                    <p:anim calcmode="lin" valueType="num">
                                      <p:cBhvr additive="base">
                                        <p:cTn id="16" dur="500" fill="hold"/>
                                        <p:tgtEl>
                                          <p:spTgt spid="6157"/>
                                        </p:tgtEl>
                                        <p:attrNameLst>
                                          <p:attrName>ppt_x</p:attrName>
                                        </p:attrNameLst>
                                      </p:cBhvr>
                                      <p:tavLst>
                                        <p:tav tm="0">
                                          <p:val>
                                            <p:strVal val="#ppt_x"/>
                                          </p:val>
                                        </p:tav>
                                        <p:tav tm="100000">
                                          <p:val>
                                            <p:strVal val="#ppt_x"/>
                                          </p:val>
                                        </p:tav>
                                      </p:tavLst>
                                    </p:anim>
                                    <p:anim calcmode="lin" valueType="num">
                                      <p:cBhvr additive="base">
                                        <p:cTn id="17" dur="500" fill="hold"/>
                                        <p:tgtEl>
                                          <p:spTgt spid="6157"/>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6148"/>
                                        </p:tgtEl>
                                        <p:attrNameLst>
                                          <p:attrName>style.visibility</p:attrName>
                                        </p:attrNameLst>
                                      </p:cBhvr>
                                      <p:to>
                                        <p:strVal val="visible"/>
                                      </p:to>
                                    </p:set>
                                    <p:animEffect transition="in" filter="fade">
                                      <p:cBhvr>
                                        <p:cTn id="21" dur="500"/>
                                        <p:tgtEl>
                                          <p:spTgt spid="6148"/>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6160"/>
                                        </p:tgtEl>
                                        <p:attrNameLst>
                                          <p:attrName>style.visibility</p:attrName>
                                        </p:attrNameLst>
                                      </p:cBhvr>
                                      <p:to>
                                        <p:strVal val="visible"/>
                                      </p:to>
                                    </p:set>
                                    <p:animEffect transition="in" filter="fade">
                                      <p:cBhvr>
                                        <p:cTn id="25" dur="500"/>
                                        <p:tgtEl>
                                          <p:spTgt spid="6160"/>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5" grpId="0"/>
      <p:bldP spid="6146" grpId="0" animBg="1"/>
      <p:bldP spid="6148" grpId="0"/>
      <p:bldP spid="6157" grpId="0" animBg="1"/>
      <p:bldP spid="6160" grpId="0" animBg="1"/>
      <p:bldP spid="2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23048" y="3770451"/>
            <a:ext cx="10456862" cy="305724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9600" b="1" baseline="0" dirty="0">
                <a:solidFill>
                  <a:schemeClr val="bg2">
                    <a:lumMod val="10000"/>
                  </a:schemeClr>
                </a:solidFill>
              </a:rPr>
              <a:t>History of fuzzy sets</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486275"/>
            <a:ext cx="1550987" cy="1625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a:solidFill>
                  <a:srgbClr val="F0F0F0"/>
                </a:solidFill>
              </a:rPr>
              <a:t>01</a:t>
            </a:r>
          </a:p>
        </p:txBody>
      </p:sp>
      <p:pic>
        <p:nvPicPr>
          <p:cNvPr id="6" name="Рисунок 5">
            <a:extLst>
              <a:ext uri="{FF2B5EF4-FFF2-40B4-BE49-F238E27FC236}">
                <a16:creationId xmlns:a16="http://schemas.microsoft.com/office/drawing/2014/main" id="{3CA4AD06-AC94-45EF-B411-A04FE9B565B1}"/>
              </a:ext>
            </a:extLst>
          </p:cNvPr>
          <p:cNvPicPr>
            <a:picLocks noChangeAspect="1"/>
          </p:cNvPicPr>
          <p:nvPr/>
        </p:nvPicPr>
        <p:blipFill>
          <a:blip r:embed="rId2"/>
          <a:stretch>
            <a:fillRect/>
          </a:stretch>
        </p:blipFill>
        <p:spPr>
          <a:xfrm>
            <a:off x="14280232" y="3887211"/>
            <a:ext cx="9610435" cy="4659605"/>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42950" y="2753544"/>
            <a:ext cx="22970330" cy="47661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7200" baseline="0" dirty="0"/>
              <a:t>	</a:t>
            </a:r>
            <a:r>
              <a:rPr lang="en-US" altLang="en-US" sz="7200" baseline="0" dirty="0">
                <a:solidFill>
                  <a:srgbClr val="002060"/>
                </a:solidFill>
              </a:rPr>
              <a:t>Fuzzy sets theory dates back to </a:t>
            </a:r>
            <a:r>
              <a:rPr lang="en-US" altLang="en-US" sz="7200" b="1" baseline="0" dirty="0">
                <a:solidFill>
                  <a:srgbClr val="002060"/>
                </a:solidFill>
              </a:rPr>
              <a:t>1965</a:t>
            </a:r>
            <a:r>
              <a:rPr lang="en-US" altLang="en-US" sz="7200" baseline="0" dirty="0">
                <a:solidFill>
                  <a:srgbClr val="002060"/>
                </a:solidFill>
              </a:rPr>
              <a:t>, when Professor </a:t>
            </a:r>
            <a:r>
              <a:rPr lang="en-US" altLang="en-US" sz="7200" b="1" baseline="0" dirty="0" err="1">
                <a:solidFill>
                  <a:srgbClr val="002060"/>
                </a:solidFill>
              </a:rPr>
              <a:t>Lotfi</a:t>
            </a:r>
            <a:r>
              <a:rPr lang="en-US" altLang="en-US" sz="7200" b="1" baseline="0" dirty="0">
                <a:solidFill>
                  <a:srgbClr val="002060"/>
                </a:solidFill>
              </a:rPr>
              <a:t> </a:t>
            </a:r>
            <a:r>
              <a:rPr lang="en-US" altLang="en-US" sz="7200" b="1" baseline="0" dirty="0" err="1">
                <a:solidFill>
                  <a:srgbClr val="002060"/>
                </a:solidFill>
              </a:rPr>
              <a:t>Zadeh</a:t>
            </a:r>
            <a:r>
              <a:rPr lang="en-US" altLang="en-US" sz="7200" baseline="0" dirty="0">
                <a:solidFill>
                  <a:srgbClr val="002060"/>
                </a:solidFill>
              </a:rPr>
              <a:t> of the University of Berkeley published his major work, Fuzzy Sets, in the journal Information and Control. </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History of fuzzy sets</a:t>
            </a:r>
          </a:p>
        </p:txBody>
      </p:sp>
      <p:pic>
        <p:nvPicPr>
          <p:cNvPr id="4098" name="Picture 2" descr="Лотфі Заде — Вікіпедія"/>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55696" y="6297109"/>
            <a:ext cx="3956718" cy="593934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3"/>
          <p:cNvSpPr>
            <a:spLocks/>
          </p:cNvSpPr>
          <p:nvPr/>
        </p:nvSpPr>
        <p:spPr bwMode="auto">
          <a:xfrm>
            <a:off x="8252966" y="12283350"/>
            <a:ext cx="6362178" cy="820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ctr" eaLnBrk="1"/>
            <a:r>
              <a:rPr lang="en-US" altLang="en-US" sz="4000" baseline="0" dirty="0" err="1">
                <a:solidFill>
                  <a:srgbClr val="002060"/>
                </a:solidFill>
              </a:rPr>
              <a:t>Lotfi</a:t>
            </a:r>
            <a:r>
              <a:rPr lang="en-US" altLang="en-US" sz="4000" baseline="0" dirty="0">
                <a:solidFill>
                  <a:srgbClr val="002060"/>
                </a:solidFill>
              </a:rPr>
              <a:t> Zadeh </a:t>
            </a: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500"/>
                            </p:stCondLst>
                            <p:childTnLst>
                              <p:par>
                                <p:cTn id="13" presetID="10" presetClass="entr" presetSubtype="0" fill="hold" grpId="0" nodeType="afterEffect">
                                  <p:stCondLst>
                                    <p:cond delay="5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610044" y="4142452"/>
            <a:ext cx="22970330" cy="57023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7200" baseline="0" dirty="0"/>
              <a:t>	</a:t>
            </a:r>
            <a:r>
              <a:rPr lang="en-US" altLang="en-US" sz="7200" baseline="0" dirty="0">
                <a:solidFill>
                  <a:srgbClr val="002060"/>
                </a:solidFill>
              </a:rPr>
              <a:t>The adjective "</a:t>
            </a:r>
            <a:r>
              <a:rPr lang="en-US" altLang="en-US" sz="7200" b="1" baseline="0" dirty="0">
                <a:solidFill>
                  <a:srgbClr val="002060"/>
                </a:solidFill>
              </a:rPr>
              <a:t>fuzzy</a:t>
            </a:r>
            <a:r>
              <a:rPr lang="en-US" altLang="en-US" sz="7200" baseline="0" dirty="0">
                <a:solidFill>
                  <a:srgbClr val="002060"/>
                </a:solidFill>
              </a:rPr>
              <a:t>" (fuzzy) is introduced into the name of a new theory in order to separate it from traditional clear mathematics and Aristotelian logic, which operate with clear concepts: "belongs - does not belong", "truth - falsehood".</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5"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History of fuzzy sets</a:t>
            </a:r>
          </a:p>
        </p:txBody>
      </p:sp>
    </p:spTree>
    <p:extLst>
      <p:ext uri="{BB962C8B-B14F-4D97-AF65-F5344CB8AC3E}">
        <p14:creationId xmlns:p14="http://schemas.microsoft.com/office/powerpoint/2010/main" val="259301227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589500" y="3397158"/>
            <a:ext cx="22970330" cy="71287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7200" baseline="0" dirty="0"/>
              <a:t>	</a:t>
            </a:r>
            <a:r>
              <a:rPr lang="en-US" altLang="en-US" sz="7200" baseline="0" dirty="0">
                <a:solidFill>
                  <a:srgbClr val="002060"/>
                </a:solidFill>
              </a:rPr>
              <a:t>The concept of the fuzzy set originated in </a:t>
            </a:r>
            <a:r>
              <a:rPr lang="en-US" altLang="en-US" sz="7200" baseline="0" dirty="0" err="1">
                <a:solidFill>
                  <a:srgbClr val="002060"/>
                </a:solidFill>
              </a:rPr>
              <a:t>Zade</a:t>
            </a:r>
            <a:r>
              <a:rPr lang="en-US" altLang="en-US" sz="7200" baseline="0" dirty="0">
                <a:solidFill>
                  <a:srgbClr val="002060"/>
                </a:solidFill>
              </a:rPr>
              <a:t> "as dissatisfaction with the mathematical methods of classical systems theory, which forced to achieve artificial accuracy, inappropriate in many real-world systems, especially in the so-called humanistic systems that include people."</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5"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History of fuzzy sets</a:t>
            </a:r>
          </a:p>
        </p:txBody>
      </p:sp>
    </p:spTree>
    <p:extLst>
      <p:ext uri="{BB962C8B-B14F-4D97-AF65-F5344CB8AC3E}">
        <p14:creationId xmlns:p14="http://schemas.microsoft.com/office/powerpoint/2010/main" val="62513530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78655" y="2105472"/>
            <a:ext cx="22308906" cy="562968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uk-UA" altLang="en-US" sz="6600" baseline="0" dirty="0">
                <a:solidFill>
                  <a:srgbClr val="002060"/>
                </a:solidFill>
              </a:rPr>
              <a:t>	</a:t>
            </a:r>
            <a:r>
              <a:rPr lang="en-US" altLang="en-US" sz="8000" baseline="0" dirty="0">
                <a:solidFill>
                  <a:srgbClr val="002060"/>
                </a:solidFill>
              </a:rPr>
              <a:t>The beginning of the practical application of the theory of fuzzy sets can be considered </a:t>
            </a:r>
            <a:r>
              <a:rPr lang="en-US" altLang="en-US" sz="8000" b="1" baseline="0" dirty="0">
                <a:solidFill>
                  <a:srgbClr val="002060"/>
                </a:solidFill>
              </a:rPr>
              <a:t>1975</a:t>
            </a:r>
            <a:r>
              <a:rPr lang="en-US" altLang="en-US" sz="8000" baseline="0" dirty="0">
                <a:solidFill>
                  <a:srgbClr val="002060"/>
                </a:solidFill>
              </a:rPr>
              <a:t>, when </a:t>
            </a:r>
            <a:r>
              <a:rPr lang="en-US" altLang="en-US" sz="8000" b="1" baseline="0" dirty="0">
                <a:solidFill>
                  <a:srgbClr val="002060"/>
                </a:solidFill>
              </a:rPr>
              <a:t>E. </a:t>
            </a:r>
            <a:r>
              <a:rPr lang="en-US" altLang="en-US" sz="8000" b="1" baseline="0" dirty="0" err="1">
                <a:solidFill>
                  <a:srgbClr val="002060"/>
                </a:solidFill>
              </a:rPr>
              <a:t>Mamdani</a:t>
            </a:r>
            <a:r>
              <a:rPr lang="en-US" altLang="en-US" sz="8000" b="1" baseline="0" dirty="0">
                <a:solidFill>
                  <a:srgbClr val="002060"/>
                </a:solidFill>
              </a:rPr>
              <a:t> (E. </a:t>
            </a:r>
            <a:r>
              <a:rPr lang="en-US" altLang="en-US" sz="8000" b="1" baseline="0" dirty="0" err="1">
                <a:solidFill>
                  <a:srgbClr val="002060"/>
                </a:solidFill>
              </a:rPr>
              <a:t>Mamdani</a:t>
            </a:r>
            <a:r>
              <a:rPr lang="en-US" altLang="en-US" sz="8000" b="1" baseline="0" dirty="0">
                <a:solidFill>
                  <a:srgbClr val="002060"/>
                </a:solidFill>
              </a:rPr>
              <a:t>) </a:t>
            </a:r>
            <a:r>
              <a:rPr lang="en-US" altLang="en-US" sz="8000" baseline="0" dirty="0">
                <a:solidFill>
                  <a:srgbClr val="002060"/>
                </a:solidFill>
              </a:rPr>
              <a:t>built the first fuzzy controller. </a:t>
            </a:r>
            <a:endParaRPr lang="en-US" altLang="en-US"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History of fuzzy sets</a:t>
            </a:r>
          </a:p>
        </p:txBody>
      </p:sp>
      <p:pic>
        <p:nvPicPr>
          <p:cNvPr id="3074" name="Picture 2" descr="www.islamiclearning.org/wp-content/uploads/20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47784" y="6761241"/>
            <a:ext cx="4061361" cy="5693497"/>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p:cNvSpPr>
            <a:spLocks/>
          </p:cNvSpPr>
          <p:nvPr/>
        </p:nvSpPr>
        <p:spPr bwMode="auto">
          <a:xfrm>
            <a:off x="9097375" y="12492394"/>
            <a:ext cx="6362178" cy="820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ctr" eaLnBrk="1"/>
            <a:r>
              <a:rPr lang="uk-UA" altLang="en-US" sz="4000" baseline="0" dirty="0">
                <a:solidFill>
                  <a:srgbClr val="002060"/>
                </a:solidFill>
              </a:rPr>
              <a:t>	</a:t>
            </a:r>
            <a:r>
              <a:rPr lang="en-US" altLang="en-US" sz="4000" baseline="0" dirty="0">
                <a:solidFill>
                  <a:srgbClr val="002060"/>
                </a:solidFill>
              </a:rPr>
              <a:t>E. </a:t>
            </a:r>
            <a:r>
              <a:rPr lang="en-US" altLang="en-US" sz="4000" baseline="0" dirty="0" err="1">
                <a:solidFill>
                  <a:srgbClr val="002060"/>
                </a:solidFill>
              </a:rPr>
              <a:t>Mamdani</a:t>
            </a:r>
            <a:r>
              <a:rPr lang="en-US" altLang="en-US" sz="4000" baseline="0" dirty="0">
                <a:solidFill>
                  <a:srgbClr val="002060"/>
                </a:solidFill>
              </a:rPr>
              <a:t> </a:t>
            </a:r>
          </a:p>
        </p:txBody>
      </p:sp>
    </p:spTree>
    <p:extLst>
      <p:ext uri="{BB962C8B-B14F-4D97-AF65-F5344CB8AC3E}">
        <p14:creationId xmlns:p14="http://schemas.microsoft.com/office/powerpoint/2010/main" val="45939401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500"/>
                            </p:stCondLst>
                            <p:childTnLst>
                              <p:par>
                                <p:cTn id="13" presetID="10" presetClass="entr" presetSubtype="0" fill="hold" grpId="0" nodeType="afterEffect">
                                  <p:stCondLst>
                                    <p:cond delay="5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310044" y="4322777"/>
            <a:ext cx="21378506" cy="534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uk-UA" altLang="en-US" sz="6600" baseline="0" dirty="0">
                <a:solidFill>
                  <a:srgbClr val="002060"/>
                </a:solidFill>
              </a:rPr>
              <a:t>	</a:t>
            </a:r>
            <a:r>
              <a:rPr lang="en-US" altLang="en-US" sz="8000" baseline="0" dirty="0">
                <a:solidFill>
                  <a:srgbClr val="002060"/>
                </a:solidFill>
              </a:rPr>
              <a:t> The success of the first industrial controller based on fuzzy linguistic rules "If - then" led to a surge of interest in fuzzy set theory among mathematicians and engineers.</a:t>
            </a:r>
            <a:endParaRPr lang="en-US" altLang="en-US"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History of fuzzy sets</a:t>
            </a:r>
          </a:p>
        </p:txBody>
      </p:sp>
    </p:spTree>
    <p:extLst>
      <p:ext uri="{BB962C8B-B14F-4D97-AF65-F5344CB8AC3E}">
        <p14:creationId xmlns:p14="http://schemas.microsoft.com/office/powerpoint/2010/main" val="42435052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001452" y="2105472"/>
            <a:ext cx="21674186" cy="6408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eaLnBrk="1"/>
            <a:r>
              <a:rPr lang="uk-UA" altLang="en-US" sz="6600" baseline="0" dirty="0"/>
              <a:t>	</a:t>
            </a:r>
            <a:r>
              <a:rPr lang="en-US" altLang="en-US" sz="6600" baseline="0" dirty="0">
                <a:solidFill>
                  <a:srgbClr val="002060"/>
                </a:solidFill>
              </a:rPr>
              <a:t>The ability to use fuzzy logic is based on the following results.</a:t>
            </a:r>
          </a:p>
          <a:p>
            <a:pPr eaLnBrk="1"/>
            <a:endParaRPr lang="en-US" altLang="en-US" sz="6600" baseline="0" dirty="0">
              <a:solidFill>
                <a:srgbClr val="002060"/>
              </a:solidFill>
            </a:endParaRPr>
          </a:p>
          <a:p>
            <a:pPr algn="just" eaLnBrk="1"/>
            <a:r>
              <a:rPr lang="en-US" altLang="en-US" sz="6600" baseline="0" dirty="0">
                <a:solidFill>
                  <a:srgbClr val="002060"/>
                </a:solidFill>
              </a:rPr>
              <a:t>	In </a:t>
            </a:r>
            <a:r>
              <a:rPr lang="en-US" altLang="en-US" sz="6600" b="1" baseline="0" dirty="0">
                <a:solidFill>
                  <a:srgbClr val="002060"/>
                </a:solidFill>
              </a:rPr>
              <a:t>1992</a:t>
            </a:r>
            <a:r>
              <a:rPr lang="en-US" altLang="en-US" sz="6600" baseline="0" dirty="0">
                <a:solidFill>
                  <a:srgbClr val="002060"/>
                </a:solidFill>
              </a:rPr>
              <a:t>, </a:t>
            </a:r>
            <a:r>
              <a:rPr lang="en-US" altLang="en-US" sz="6600" b="1" baseline="0" dirty="0">
                <a:solidFill>
                  <a:srgbClr val="002060"/>
                </a:solidFill>
              </a:rPr>
              <a:t>B. </a:t>
            </a:r>
            <a:r>
              <a:rPr lang="en-US" altLang="en-US" sz="6600" b="1" baseline="0" dirty="0" err="1">
                <a:solidFill>
                  <a:srgbClr val="002060"/>
                </a:solidFill>
              </a:rPr>
              <a:t>Kosko</a:t>
            </a:r>
            <a:r>
              <a:rPr lang="en-US" altLang="en-US" sz="6600" b="1" baseline="0" dirty="0">
                <a:solidFill>
                  <a:srgbClr val="002060"/>
                </a:solidFill>
              </a:rPr>
              <a:t> </a:t>
            </a:r>
            <a:r>
              <a:rPr lang="en-US" altLang="en-US" sz="6600" baseline="0" dirty="0">
                <a:solidFill>
                  <a:srgbClr val="002060"/>
                </a:solidFill>
              </a:rPr>
              <a:t>proved the Fuzzy Approximation Theorem, according to which any mathematical system can be approximated by a system based on fuzzy logic.</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History of fuzzy sets</a:t>
            </a:r>
          </a:p>
        </p:txBody>
      </p:sp>
      <p:pic>
        <p:nvPicPr>
          <p:cNvPr id="1026" name="Picture 2" descr="Professor Bart Kosko - University of Southern Californ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59752" y="8514184"/>
            <a:ext cx="2423515" cy="3640473"/>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p:cNvSpPr>
            <a:spLocks/>
          </p:cNvSpPr>
          <p:nvPr/>
        </p:nvSpPr>
        <p:spPr bwMode="auto">
          <a:xfrm>
            <a:off x="7990420" y="12283350"/>
            <a:ext cx="6362178" cy="820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ctr" eaLnBrk="1"/>
            <a:r>
              <a:rPr lang="uk-UA" altLang="en-US" sz="4000" baseline="0" dirty="0">
                <a:solidFill>
                  <a:srgbClr val="002060"/>
                </a:solidFill>
              </a:rPr>
              <a:t>	</a:t>
            </a:r>
            <a:r>
              <a:rPr lang="en-US" altLang="en-US" sz="4000" baseline="0" dirty="0">
                <a:solidFill>
                  <a:srgbClr val="002060"/>
                </a:solidFill>
              </a:rPr>
              <a:t>B. </a:t>
            </a:r>
            <a:r>
              <a:rPr lang="en-US" altLang="en-US" sz="4000" baseline="0" dirty="0" err="1">
                <a:solidFill>
                  <a:srgbClr val="002060"/>
                </a:solidFill>
              </a:rPr>
              <a:t>Kosko</a:t>
            </a:r>
            <a:r>
              <a:rPr lang="en-US" altLang="en-US" sz="4000" baseline="0" dirty="0">
                <a:solidFill>
                  <a:srgbClr val="002060"/>
                </a:solidFill>
              </a:rPr>
              <a:t> </a:t>
            </a:r>
          </a:p>
        </p:txBody>
      </p:sp>
    </p:spTree>
    <p:extLst>
      <p:ext uri="{BB962C8B-B14F-4D97-AF65-F5344CB8AC3E}">
        <p14:creationId xmlns:p14="http://schemas.microsoft.com/office/powerpoint/2010/main" val="340198562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500"/>
                            </p:stCondLst>
                            <p:childTnLst>
                              <p:par>
                                <p:cTn id="13" presetID="10" presetClass="entr" presetSubtype="0" fill="hold" grpId="0" nodeType="afterEffect">
                                  <p:stCondLst>
                                    <p:cond delay="5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526704" y="3905672"/>
            <a:ext cx="23419244" cy="655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aseline="0" dirty="0">
                <a:solidFill>
                  <a:srgbClr val="002060"/>
                </a:solidFill>
              </a:rPr>
              <a:t>In other words, with the help of natural-linguistic statements-rules "If - then", with their subsequent formalization by means of fuzzy set theory, you can accurately reflect the arbitrary relationship "input - output" without using a complex apparatus of differential and integral numbers, traditionally used in management and identification.</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5"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History of fuzzy sets</a:t>
            </a:r>
          </a:p>
        </p:txBody>
      </p:sp>
    </p:spTree>
    <p:extLst>
      <p:ext uri="{BB962C8B-B14F-4D97-AF65-F5344CB8AC3E}">
        <p14:creationId xmlns:p14="http://schemas.microsoft.com/office/powerpoint/2010/main" val="378015273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454696" y="2177480"/>
            <a:ext cx="23402600" cy="65527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aseline="0" dirty="0">
                <a:solidFill>
                  <a:srgbClr val="002060"/>
                </a:solidFill>
              </a:rPr>
              <a:t>In </a:t>
            </a:r>
            <a:r>
              <a:rPr lang="en-US" altLang="en-US" sz="6600" b="1" baseline="0" dirty="0">
                <a:solidFill>
                  <a:srgbClr val="002060"/>
                </a:solidFill>
              </a:rPr>
              <a:t>1992</a:t>
            </a:r>
            <a:r>
              <a:rPr lang="en-US" altLang="en-US" sz="6600" baseline="0" dirty="0">
                <a:solidFill>
                  <a:srgbClr val="002060"/>
                </a:solidFill>
              </a:rPr>
              <a:t>, </a:t>
            </a:r>
            <a:r>
              <a:rPr lang="en-US" altLang="en-US" sz="6600" b="1" baseline="0" dirty="0">
                <a:solidFill>
                  <a:srgbClr val="002060"/>
                </a:solidFill>
              </a:rPr>
              <a:t>Wang (L. Wang) </a:t>
            </a:r>
            <a:r>
              <a:rPr lang="en-US" altLang="en-US" sz="6600" baseline="0" dirty="0">
                <a:solidFill>
                  <a:srgbClr val="002060"/>
                </a:solidFill>
              </a:rPr>
              <a:t>showed that a fuzzy system is a universal approximate, i.e. it can approximate any continuous function. with arbitrary accuracy, if it uses a set of n (n → ∞) rules of the form "If - that", Gaussian membership functions, compositions in the form of a product, implications in the form of Larsen and a centroid method of clarity.</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pic>
        <p:nvPicPr>
          <p:cNvPr id="1026" name="Picture 2" descr="Kang L. Wang - Wiki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55696" y="8467780"/>
            <a:ext cx="3749743" cy="405035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History of fuzzy sets</a:t>
            </a:r>
          </a:p>
        </p:txBody>
      </p:sp>
      <p:sp>
        <p:nvSpPr>
          <p:cNvPr id="7" name="Rectangle 3"/>
          <p:cNvSpPr>
            <a:spLocks/>
          </p:cNvSpPr>
          <p:nvPr/>
        </p:nvSpPr>
        <p:spPr bwMode="auto">
          <a:xfrm>
            <a:off x="8413632" y="12545480"/>
            <a:ext cx="6362178" cy="820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ctr" eaLnBrk="1"/>
            <a:r>
              <a:rPr lang="uk-UA" altLang="en-US" sz="4000" baseline="0" dirty="0">
                <a:solidFill>
                  <a:srgbClr val="002060"/>
                </a:solidFill>
              </a:rPr>
              <a:t>	</a:t>
            </a:r>
            <a:r>
              <a:rPr lang="en-US" altLang="en-US" sz="4000" baseline="0" dirty="0">
                <a:solidFill>
                  <a:srgbClr val="002060"/>
                </a:solidFill>
              </a:rPr>
              <a:t>L. Wang </a:t>
            </a:r>
          </a:p>
        </p:txBody>
      </p:sp>
    </p:spTree>
    <p:extLst>
      <p:ext uri="{BB962C8B-B14F-4D97-AF65-F5344CB8AC3E}">
        <p14:creationId xmlns:p14="http://schemas.microsoft.com/office/powerpoint/2010/main" val="186523121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p:stCondLst>
                              <p:cond delay="1500"/>
                            </p:stCondLst>
                            <p:childTnLst>
                              <p:par>
                                <p:cTn id="13" presetID="10" presetClass="entr" presetSubtype="0" fill="hold" grpId="0" nodeType="afterEffect">
                                  <p:stCondLst>
                                    <p:cond delay="5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310680" y="2249488"/>
            <a:ext cx="23474608" cy="576064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aseline="0" dirty="0">
                <a:solidFill>
                  <a:srgbClr val="002060"/>
                </a:solidFill>
              </a:rPr>
              <a:t> In </a:t>
            </a:r>
            <a:r>
              <a:rPr lang="en-US" altLang="en-US" sz="6600" b="1" baseline="0" dirty="0">
                <a:solidFill>
                  <a:srgbClr val="002060"/>
                </a:solidFill>
              </a:rPr>
              <a:t>1995</a:t>
            </a:r>
            <a:r>
              <a:rPr lang="en-US" altLang="en-US" sz="6600" baseline="0" dirty="0">
                <a:solidFill>
                  <a:srgbClr val="002060"/>
                </a:solidFill>
              </a:rPr>
              <a:t>, </a:t>
            </a:r>
            <a:r>
              <a:rPr lang="en-US" altLang="en-US" sz="6600" b="1" baseline="0" dirty="0">
                <a:solidFill>
                  <a:srgbClr val="002060"/>
                </a:solidFill>
              </a:rPr>
              <a:t>Castro (J. Castro) </a:t>
            </a:r>
            <a:r>
              <a:rPr lang="en-US" altLang="en-US" sz="6600" baseline="0" dirty="0">
                <a:solidFill>
                  <a:srgbClr val="002060"/>
                </a:solidFill>
              </a:rPr>
              <a:t>showed that the logical controller is </a:t>
            </a:r>
            <a:r>
              <a:rPr lang="en-US" altLang="en-US" sz="6600" baseline="0" dirty="0" err="1">
                <a:solidFill>
                  <a:srgbClr val="002060"/>
                </a:solidFill>
              </a:rPr>
              <a:t>Mamdani</a:t>
            </a:r>
            <a:r>
              <a:rPr lang="en-US" altLang="en-US" sz="6600" baseline="0" dirty="0">
                <a:solidFill>
                  <a:srgbClr val="002060"/>
                </a:solidFill>
              </a:rPr>
              <a:t> is also a universal approximate for symmetrical triangular membership functions, compositions using minimum operation, implications in the form of </a:t>
            </a:r>
            <a:r>
              <a:rPr lang="en-US" altLang="en-US" sz="6600" baseline="0" dirty="0" err="1">
                <a:solidFill>
                  <a:srgbClr val="002060"/>
                </a:solidFill>
              </a:rPr>
              <a:t>Mamdana</a:t>
            </a:r>
            <a:r>
              <a:rPr lang="en-US" altLang="en-US" sz="6600" baseline="0" dirty="0">
                <a:solidFill>
                  <a:srgbClr val="002060"/>
                </a:solidFill>
              </a:rPr>
              <a:t> and the centroid method of clarity. </a:t>
            </a:r>
            <a:r>
              <a:rPr lang="uk-UA" altLang="en-US" sz="6600" baseline="0" dirty="0">
                <a:solidFill>
                  <a:srgbClr val="002060"/>
                </a:solidFill>
              </a:rPr>
              <a:t>	</a:t>
            </a:r>
            <a:endParaRPr lang="en-US" altLang="en-US"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pic>
        <p:nvPicPr>
          <p:cNvPr id="2050" name="Picture 2" descr="About — J Castro Law Group PLLC | Las Vegas, Nev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54197" y="7681597"/>
            <a:ext cx="3347127" cy="4184788"/>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History of fuzzy sets</a:t>
            </a:r>
          </a:p>
        </p:txBody>
      </p:sp>
      <p:sp>
        <p:nvSpPr>
          <p:cNvPr id="8" name="Rectangle 3"/>
          <p:cNvSpPr>
            <a:spLocks/>
          </p:cNvSpPr>
          <p:nvPr/>
        </p:nvSpPr>
        <p:spPr bwMode="auto">
          <a:xfrm>
            <a:off x="8612709" y="11866385"/>
            <a:ext cx="5595515" cy="10089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ctr" eaLnBrk="1"/>
            <a:r>
              <a:rPr lang="uk-UA" altLang="en-US" sz="4000" baseline="0" dirty="0">
                <a:solidFill>
                  <a:srgbClr val="002060"/>
                </a:solidFill>
              </a:rPr>
              <a:t>	</a:t>
            </a:r>
            <a:r>
              <a:rPr lang="en-US" altLang="en-US" sz="4000" baseline="0" dirty="0">
                <a:solidFill>
                  <a:srgbClr val="002060"/>
                </a:solidFill>
              </a:rPr>
              <a:t>J. Castro </a:t>
            </a:r>
          </a:p>
        </p:txBody>
      </p:sp>
    </p:spTree>
    <p:extLst>
      <p:ext uri="{BB962C8B-B14F-4D97-AF65-F5344CB8AC3E}">
        <p14:creationId xmlns:p14="http://schemas.microsoft.com/office/powerpoint/2010/main" val="216501095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500"/>
                            </p:stCondLst>
                            <p:childTnLst>
                              <p:par>
                                <p:cTn id="13" presetID="10" presetClass="entr" presetSubtype="0" fill="hold" grpId="0" nodeType="afterEffect">
                                  <p:stCondLst>
                                    <p:cond delay="50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310680" y="4625752"/>
            <a:ext cx="23507810" cy="46805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solidFill>
                  <a:srgbClr val="002060"/>
                </a:solidFill>
              </a:rPr>
              <a:t>	</a:t>
            </a:r>
            <a:r>
              <a:rPr lang="en-US" altLang="en-US" sz="6600" baseline="0" dirty="0">
                <a:solidFill>
                  <a:srgbClr val="002060"/>
                </a:solidFill>
              </a:rPr>
              <a:t> Fuzzy logic systems should be used for complex processes when there is no simple mathematical model, and if expert knowledge of the object or process can be formulated only in linguistic form.</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History of fuzzy sets</a:t>
            </a:r>
          </a:p>
        </p:txBody>
      </p:sp>
    </p:spTree>
    <p:extLst>
      <p:ext uri="{BB962C8B-B14F-4D97-AF65-F5344CB8AC3E}">
        <p14:creationId xmlns:p14="http://schemas.microsoft.com/office/powerpoint/2010/main" val="418104053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310680" y="4481736"/>
            <a:ext cx="23641050" cy="56220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7000" baseline="0" dirty="0"/>
              <a:t>	</a:t>
            </a:r>
            <a:r>
              <a:rPr lang="uk-UA" altLang="en-US" sz="7000" baseline="0" dirty="0">
                <a:solidFill>
                  <a:srgbClr val="002060"/>
                </a:solidFill>
              </a:rPr>
              <a:t>	</a:t>
            </a:r>
            <a:r>
              <a:rPr lang="en-US" altLang="en-US" sz="7000" baseline="0" dirty="0">
                <a:solidFill>
                  <a:srgbClr val="002060"/>
                </a:solidFill>
              </a:rPr>
              <a:t> Systems based on fuzzy logic should not be used if the desired result can be obtained in some other (standard) way, or if an adequate and easily researched mathematical model has already been found for the object or process.</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History of fuzzy sets</a:t>
            </a:r>
          </a:p>
        </p:txBody>
      </p:sp>
    </p:spTree>
    <p:extLst>
      <p:ext uri="{BB962C8B-B14F-4D97-AF65-F5344CB8AC3E}">
        <p14:creationId xmlns:p14="http://schemas.microsoft.com/office/powerpoint/2010/main" val="64609742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65727" y="3322120"/>
            <a:ext cx="22377870"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aseline="0" dirty="0">
                <a:solidFill>
                  <a:srgbClr val="002060"/>
                </a:solidFill>
              </a:rPr>
              <a:t> The main disadvantages of systems with fuzzy logic: the original set of fuzzy rules that are postulated, formulated by a human expert and may be incomplete or contradictory; the type and parameters of the membership functions that describe the input and output variables of the system are chosen subjectively and may be such that they do not fully reflect reality. </a:t>
            </a:r>
            <a:r>
              <a:rPr lang="uk-UA" altLang="en-US" sz="6600" baseline="0" dirty="0">
                <a:solidFill>
                  <a:srgbClr val="002060"/>
                </a:solidFill>
              </a:rPr>
              <a:t>	</a:t>
            </a:r>
            <a:endParaRPr lang="en-US" altLang="en-US"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History of fuzzy sets</a:t>
            </a:r>
          </a:p>
        </p:txBody>
      </p:sp>
    </p:spTree>
    <p:extLst>
      <p:ext uri="{BB962C8B-B14F-4D97-AF65-F5344CB8AC3E}">
        <p14:creationId xmlns:p14="http://schemas.microsoft.com/office/powerpoint/2010/main" val="198357681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23048" y="3770451"/>
            <a:ext cx="10456862" cy="305724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9600" b="1" baseline="0" dirty="0">
                <a:solidFill>
                  <a:schemeClr val="bg2">
                    <a:lumMod val="10000"/>
                  </a:schemeClr>
                </a:solidFill>
              </a:rPr>
              <a:t>The concept of fuzzy sets</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a:t>
            </a:r>
            <a:r>
              <a:rPr lang="uk-UA" altLang="en-US" sz="8800" b="1" baseline="0" dirty="0">
                <a:solidFill>
                  <a:srgbClr val="F0F0F0"/>
                </a:solidFill>
              </a:rPr>
              <a:t>2</a:t>
            </a:r>
            <a:endParaRPr lang="en-US" altLang="en-US" sz="8800" b="1" baseline="0" dirty="0">
              <a:solidFill>
                <a:srgbClr val="F0F0F0"/>
              </a:solidFill>
            </a:endParaRPr>
          </a:p>
        </p:txBody>
      </p:sp>
      <p:pic>
        <p:nvPicPr>
          <p:cNvPr id="6" name="Picture 2" descr="Что такое стартап простыми словами – терминология, признаки и особенности -  Бизнес-журнал B-MAG">
            <a:extLst>
              <a:ext uri="{FF2B5EF4-FFF2-40B4-BE49-F238E27FC236}">
                <a16:creationId xmlns:a16="http://schemas.microsoft.com/office/drawing/2014/main" id="{95D9FBF3-652F-41C1-9EF4-EB213AA54F7C}"/>
              </a:ext>
            </a:extLst>
          </p:cNvPr>
          <p:cNvPicPr>
            <a:picLocks noChangeAspect="1" noChangeArrowheads="1"/>
          </p:cNvPicPr>
          <p:nvPr/>
        </p:nvPicPr>
        <p:blipFill>
          <a:blip r:embed="rId2">
            <a:biLevel thresh="75000"/>
            <a:extLst>
              <a:ext uri="{28A0092B-C50C-407E-A947-70E740481C1C}">
                <a14:useLocalDpi xmlns:a14="http://schemas.microsoft.com/office/drawing/2010/main" val="0"/>
              </a:ext>
            </a:extLst>
          </a:blip>
          <a:srcRect/>
          <a:stretch>
            <a:fillRect/>
          </a:stretch>
        </p:blipFill>
        <p:spPr bwMode="auto">
          <a:xfrm>
            <a:off x="14496256" y="3612454"/>
            <a:ext cx="9489690" cy="56938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84468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4"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The concept of fuzzy sets</a:t>
            </a:r>
          </a:p>
        </p:txBody>
      </p:sp>
      <p:sp>
        <p:nvSpPr>
          <p:cNvPr id="13315" name="Rectangle 3"/>
          <p:cNvSpPr>
            <a:spLocks/>
          </p:cNvSpPr>
          <p:nvPr/>
        </p:nvSpPr>
        <p:spPr bwMode="auto">
          <a:xfrm>
            <a:off x="738014" y="4553744"/>
            <a:ext cx="23078641" cy="432048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aseline="0" dirty="0">
                <a:solidFill>
                  <a:srgbClr val="002060"/>
                </a:solidFill>
              </a:rPr>
              <a:t>A fuzzy set is a set of elements of arbitrary nature for which it cannot be stated exactly whether these elements have some characteristic property that is used to specify a fuzzy set.</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367761227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500"/>
                                        <p:tgtEl>
                                          <p:spTgt spid="13314"/>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13315"/>
                                        </p:tgtEl>
                                        <p:attrNameLst>
                                          <p:attrName>style.visibility</p:attrName>
                                        </p:attrNameLst>
                                      </p:cBhvr>
                                      <p:to>
                                        <p:strVal val="visible"/>
                                      </p:to>
                                    </p:set>
                                    <p:animEffect transition="in" filter="fade">
                                      <p:cBhvr>
                                        <p:cTn id="11"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246784" y="3329608"/>
            <a:ext cx="21693757" cy="65669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aseline="0" dirty="0">
                <a:solidFill>
                  <a:srgbClr val="002060"/>
                </a:solidFill>
              </a:rPr>
              <a:t>Let </a:t>
            </a:r>
            <a:r>
              <a:rPr lang="en-US" altLang="en-US" sz="6600" i="1" baseline="0" dirty="0">
                <a:solidFill>
                  <a:srgbClr val="002060"/>
                </a:solidFill>
              </a:rPr>
              <a:t>X</a:t>
            </a:r>
            <a:r>
              <a:rPr lang="en-US" altLang="en-US" sz="6600" baseline="0" dirty="0">
                <a:solidFill>
                  <a:srgbClr val="002060"/>
                </a:solidFill>
              </a:rPr>
              <a:t> – be a universal (basic) set,  </a:t>
            </a:r>
            <a:r>
              <a:rPr lang="en-US" altLang="en-US" sz="6600" i="1" baseline="0" dirty="0">
                <a:solidFill>
                  <a:srgbClr val="002060"/>
                </a:solidFill>
              </a:rPr>
              <a:t>x</a:t>
            </a:r>
            <a:r>
              <a:rPr lang="en-US" altLang="en-US" sz="6600" baseline="0" dirty="0">
                <a:solidFill>
                  <a:srgbClr val="002060"/>
                </a:solidFill>
              </a:rPr>
              <a:t> – an element </a:t>
            </a:r>
            <a:r>
              <a:rPr lang="en-US" altLang="en-US" sz="6600" i="1" baseline="0" dirty="0">
                <a:solidFill>
                  <a:srgbClr val="002060"/>
                </a:solidFill>
              </a:rPr>
              <a:t>X</a:t>
            </a:r>
            <a:r>
              <a:rPr lang="en-US" altLang="en-US" sz="6600" baseline="0" dirty="0">
                <a:solidFill>
                  <a:srgbClr val="002060"/>
                </a:solidFill>
              </a:rPr>
              <a:t>, and </a:t>
            </a:r>
            <a:r>
              <a:rPr lang="en-US" altLang="en-US" sz="6600" i="1" baseline="0" dirty="0">
                <a:solidFill>
                  <a:srgbClr val="002060"/>
                </a:solidFill>
              </a:rPr>
              <a:t>R</a:t>
            </a:r>
            <a:r>
              <a:rPr lang="en-US" altLang="en-US" sz="6600" baseline="0" dirty="0">
                <a:solidFill>
                  <a:srgbClr val="002060"/>
                </a:solidFill>
              </a:rPr>
              <a:t> – some property. A common (clear) subset </a:t>
            </a:r>
            <a:r>
              <a:rPr lang="en-US" altLang="en-US" sz="6600" i="1" baseline="0" dirty="0">
                <a:solidFill>
                  <a:srgbClr val="002060"/>
                </a:solidFill>
              </a:rPr>
              <a:t>A</a:t>
            </a:r>
            <a:r>
              <a:rPr lang="en-US" altLang="en-US" sz="6600" baseline="0" dirty="0">
                <a:solidFill>
                  <a:srgbClr val="002060"/>
                </a:solidFill>
              </a:rPr>
              <a:t> of a universal set </a:t>
            </a:r>
            <a:r>
              <a:rPr lang="en-US" altLang="en-US" sz="6600" i="1" baseline="0" dirty="0">
                <a:solidFill>
                  <a:srgbClr val="002060"/>
                </a:solidFill>
              </a:rPr>
              <a:t>X</a:t>
            </a:r>
            <a:r>
              <a:rPr lang="en-US" altLang="en-US" sz="6600" baseline="0" dirty="0">
                <a:solidFill>
                  <a:srgbClr val="002060"/>
                </a:solidFill>
              </a:rPr>
              <a:t> whose elements satisfy the properties </a:t>
            </a:r>
            <a:r>
              <a:rPr lang="en-US" altLang="en-US" sz="6600" i="1" baseline="0" dirty="0">
                <a:solidFill>
                  <a:srgbClr val="002060"/>
                </a:solidFill>
              </a:rPr>
              <a:t>R</a:t>
            </a:r>
            <a:r>
              <a:rPr lang="en-US" altLang="en-US" sz="6600" baseline="0" dirty="0">
                <a:solidFill>
                  <a:srgbClr val="002060"/>
                </a:solidFill>
              </a:rPr>
              <a:t> is defined as a set of ordered pairs </a:t>
            </a:r>
            <a:r>
              <a:rPr lang="en-US" altLang="en-US" sz="6600" i="1" baseline="0" dirty="0">
                <a:solidFill>
                  <a:srgbClr val="002060"/>
                </a:solidFill>
              </a:rPr>
              <a:t>A={</a:t>
            </a:r>
            <a:r>
              <a:rPr lang="en-US" altLang="en-US" sz="6600" i="1" baseline="0" dirty="0" err="1">
                <a:solidFill>
                  <a:srgbClr val="002060"/>
                </a:solidFill>
              </a:rPr>
              <a:t>μ</a:t>
            </a:r>
            <a:r>
              <a:rPr lang="en-US" altLang="en-US" sz="3000" i="1" baseline="0" dirty="0" err="1">
                <a:solidFill>
                  <a:srgbClr val="002060"/>
                </a:solidFill>
              </a:rPr>
              <a:t>A</a:t>
            </a:r>
            <a:r>
              <a:rPr lang="en-US" altLang="en-US" sz="6600" i="1" baseline="0" dirty="0">
                <a:solidFill>
                  <a:srgbClr val="002060"/>
                </a:solidFill>
              </a:rPr>
              <a:t> (x)/x}</a:t>
            </a:r>
            <a:r>
              <a:rPr lang="en-US" altLang="en-US" sz="6600" baseline="0" dirty="0">
                <a:solidFill>
                  <a:srgbClr val="002060"/>
                </a:solidFill>
              </a:rPr>
              <a:t>, where </a:t>
            </a:r>
            <a:r>
              <a:rPr lang="en-US" altLang="en-US" sz="6600" i="1" baseline="0" dirty="0" err="1">
                <a:solidFill>
                  <a:srgbClr val="002060"/>
                </a:solidFill>
              </a:rPr>
              <a:t>μ</a:t>
            </a:r>
            <a:r>
              <a:rPr lang="en-US" altLang="en-US" sz="3000" i="1" baseline="0" dirty="0" err="1">
                <a:solidFill>
                  <a:srgbClr val="002060"/>
                </a:solidFill>
              </a:rPr>
              <a:t>A</a:t>
            </a:r>
            <a:r>
              <a:rPr lang="en-US" altLang="en-US" sz="6600" i="1" baseline="0" dirty="0">
                <a:solidFill>
                  <a:srgbClr val="002060"/>
                </a:solidFill>
              </a:rPr>
              <a:t> (x)</a:t>
            </a:r>
            <a:r>
              <a:rPr lang="en-US" altLang="en-US" sz="6600" baseline="0" dirty="0">
                <a:solidFill>
                  <a:srgbClr val="002060"/>
                </a:solidFill>
              </a:rPr>
              <a:t> – is a characteristic function that takes the value 1 if x satisfies the properties R, and 0  otherwise.</a:t>
            </a:r>
            <a:r>
              <a:rPr lang="ru-RU" dirty="0"/>
              <a:t> </a:t>
            </a:r>
            <a:endParaRPr lang="en-US" altLang="en-US"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The concept of fuzzy sets</a:t>
            </a:r>
          </a:p>
        </p:txBody>
      </p:sp>
    </p:spTree>
    <p:extLst>
      <p:ext uri="{BB962C8B-B14F-4D97-AF65-F5344CB8AC3E}">
        <p14:creationId xmlns:p14="http://schemas.microsoft.com/office/powerpoint/2010/main" val="330276928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78654" y="3833664"/>
            <a:ext cx="22773496" cy="67830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aseline="0" dirty="0">
                <a:solidFill>
                  <a:srgbClr val="002060"/>
                </a:solidFill>
              </a:rPr>
              <a:t> Fuzzy subset differs in that for elements x with </a:t>
            </a:r>
            <a:r>
              <a:rPr lang="en-US" altLang="en-US" sz="6600" i="1" baseline="0" dirty="0">
                <a:solidFill>
                  <a:srgbClr val="002060"/>
                </a:solidFill>
              </a:rPr>
              <a:t>X</a:t>
            </a:r>
            <a:r>
              <a:rPr lang="en-US" altLang="en-US" sz="6600" baseline="0" dirty="0">
                <a:solidFill>
                  <a:srgbClr val="002060"/>
                </a:solidFill>
              </a:rPr>
              <a:t> there is no unambiguous answer "yes-no" to the property </a:t>
            </a:r>
            <a:r>
              <a:rPr lang="en-US" altLang="en-US" sz="6600" i="1" baseline="0" dirty="0">
                <a:solidFill>
                  <a:srgbClr val="002060"/>
                </a:solidFill>
              </a:rPr>
              <a:t>R</a:t>
            </a:r>
            <a:r>
              <a:rPr lang="en-US" altLang="en-US" sz="6600" baseline="0" dirty="0">
                <a:solidFill>
                  <a:srgbClr val="002060"/>
                </a:solidFill>
              </a:rPr>
              <a:t>. In this regard, fuzzy subset </a:t>
            </a:r>
            <a:r>
              <a:rPr lang="en-US" altLang="en-US" sz="6600" i="1" baseline="0" dirty="0">
                <a:solidFill>
                  <a:srgbClr val="002060"/>
                </a:solidFill>
              </a:rPr>
              <a:t>A</a:t>
            </a:r>
            <a:r>
              <a:rPr lang="en-US" altLang="en-US" sz="6600" baseline="0" dirty="0">
                <a:solidFill>
                  <a:srgbClr val="002060"/>
                </a:solidFill>
              </a:rPr>
              <a:t> of the universal set X is defined as the set of ordered pairs </a:t>
            </a:r>
            <a:r>
              <a:rPr lang="en-US" altLang="en-US" sz="6600" i="1" baseline="0" dirty="0">
                <a:solidFill>
                  <a:srgbClr val="002060"/>
                </a:solidFill>
              </a:rPr>
              <a:t>A={</a:t>
            </a:r>
            <a:r>
              <a:rPr lang="en-US" altLang="en-US" sz="6600" i="1" baseline="0" dirty="0" err="1">
                <a:solidFill>
                  <a:srgbClr val="002060"/>
                </a:solidFill>
              </a:rPr>
              <a:t>μ</a:t>
            </a:r>
            <a:r>
              <a:rPr lang="en-US" altLang="en-US" sz="3000" i="1" baseline="0" dirty="0" err="1">
                <a:solidFill>
                  <a:srgbClr val="002060"/>
                </a:solidFill>
              </a:rPr>
              <a:t>A</a:t>
            </a:r>
            <a:r>
              <a:rPr lang="en-US" altLang="en-US" sz="6600" i="1" baseline="0" dirty="0">
                <a:solidFill>
                  <a:srgbClr val="002060"/>
                </a:solidFill>
              </a:rPr>
              <a:t>(x)/x}</a:t>
            </a:r>
            <a:r>
              <a:rPr lang="en-US" altLang="en-US" sz="6600" baseline="0" dirty="0">
                <a:solidFill>
                  <a:srgbClr val="002060"/>
                </a:solidFill>
              </a:rPr>
              <a:t>, where </a:t>
            </a:r>
            <a:r>
              <a:rPr lang="en-US" altLang="en-US" sz="6600" i="1" baseline="0" dirty="0" err="1">
                <a:solidFill>
                  <a:srgbClr val="002060"/>
                </a:solidFill>
              </a:rPr>
              <a:t>μ</a:t>
            </a:r>
            <a:r>
              <a:rPr lang="en-US" altLang="en-US" sz="3000" i="1" baseline="0" dirty="0" err="1">
                <a:solidFill>
                  <a:srgbClr val="002060"/>
                </a:solidFill>
              </a:rPr>
              <a:t>A</a:t>
            </a:r>
            <a:r>
              <a:rPr lang="en-US" altLang="en-US" sz="6600" i="1" baseline="0" dirty="0">
                <a:solidFill>
                  <a:srgbClr val="002060"/>
                </a:solidFill>
              </a:rPr>
              <a:t>(x)</a:t>
            </a:r>
            <a:r>
              <a:rPr lang="en-US" altLang="en-US" sz="6600" baseline="0" dirty="0">
                <a:solidFill>
                  <a:srgbClr val="002060"/>
                </a:solidFill>
              </a:rPr>
              <a:t> – is a characteristic membership function (or simply a membership function), taking a value in some set M = [0; 1]. </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The concept of fuzzy sets</a:t>
            </a:r>
          </a:p>
        </p:txBody>
      </p:sp>
    </p:spTree>
    <p:extLst>
      <p:ext uri="{BB962C8B-B14F-4D97-AF65-F5344CB8AC3E}">
        <p14:creationId xmlns:p14="http://schemas.microsoft.com/office/powerpoint/2010/main" val="400155992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42950" y="3169534"/>
            <a:ext cx="23078640"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aseline="0" dirty="0">
                <a:solidFill>
                  <a:srgbClr val="002060"/>
                </a:solidFill>
              </a:rPr>
              <a:t> The membership function indicates the degree (or level) of membership of an element x in the subset A. The set M is called the membership set. If M = {0; 1}, then the fuzzy subset A can be considered as a regular or clear set. The degree of belonging </a:t>
            </a:r>
            <a:r>
              <a:rPr lang="en-US" altLang="en-US" sz="6600" i="1" baseline="0" dirty="0" err="1">
                <a:solidFill>
                  <a:srgbClr val="002060"/>
                </a:solidFill>
              </a:rPr>
              <a:t>μ</a:t>
            </a:r>
            <a:r>
              <a:rPr lang="en-US" altLang="en-US" sz="3000" i="1" baseline="0" dirty="0" err="1">
                <a:solidFill>
                  <a:srgbClr val="002060"/>
                </a:solidFill>
              </a:rPr>
              <a:t>A</a:t>
            </a:r>
            <a:r>
              <a:rPr lang="en-US" altLang="en-US" sz="6600" i="1" baseline="0" dirty="0">
                <a:solidFill>
                  <a:srgbClr val="002060"/>
                </a:solidFill>
              </a:rPr>
              <a:t>(x)  </a:t>
            </a:r>
            <a:r>
              <a:rPr lang="en-US" altLang="en-US" sz="6600" baseline="0" dirty="0">
                <a:solidFill>
                  <a:srgbClr val="002060"/>
                </a:solidFill>
              </a:rPr>
              <a:t>is a subjective measure of the extent to which the element </a:t>
            </a:r>
            <a:r>
              <a:rPr lang="en-US" altLang="en-US" sz="6600" i="1" baseline="0" dirty="0" err="1">
                <a:solidFill>
                  <a:srgbClr val="002060"/>
                </a:solidFill>
              </a:rPr>
              <a:t>x∈X</a:t>
            </a:r>
            <a:r>
              <a:rPr lang="en-US" altLang="en-US" sz="6600" i="1" baseline="0" dirty="0">
                <a:solidFill>
                  <a:srgbClr val="002060"/>
                </a:solidFill>
              </a:rPr>
              <a:t> </a:t>
            </a:r>
            <a:r>
              <a:rPr lang="en-US" altLang="en-US" sz="6600" baseline="0" dirty="0">
                <a:solidFill>
                  <a:srgbClr val="002060"/>
                </a:solidFill>
              </a:rPr>
              <a:t>corresponds to a concept whose meaning is formalized by the fuzzy set A.</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The concept of fuzzy sets</a:t>
            </a:r>
          </a:p>
        </p:txBody>
      </p:sp>
    </p:spTree>
    <p:extLst>
      <p:ext uri="{BB962C8B-B14F-4D97-AF65-F5344CB8AC3E}">
        <p14:creationId xmlns:p14="http://schemas.microsoft.com/office/powerpoint/2010/main" val="279004659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The concept of fuzzy sets</a:t>
            </a:r>
          </a:p>
        </p:txBody>
      </p:sp>
      <p:sp>
        <p:nvSpPr>
          <p:cNvPr id="7" name="Rectangle 3"/>
          <p:cNvSpPr>
            <a:spLocks/>
          </p:cNvSpPr>
          <p:nvPr/>
        </p:nvSpPr>
        <p:spPr bwMode="auto">
          <a:xfrm>
            <a:off x="778655" y="3169534"/>
            <a:ext cx="2259339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1" baseline="0" dirty="0"/>
              <a:t>	</a:t>
            </a:r>
            <a:r>
              <a:rPr lang="en-US" altLang="en-US" sz="6600" b="1" baseline="0" dirty="0">
                <a:solidFill>
                  <a:srgbClr val="002060"/>
                </a:solidFill>
              </a:rPr>
              <a:t>Definition 1. </a:t>
            </a:r>
            <a:endParaRPr lang="uk-UA" altLang="en-US" sz="6600" b="1" baseline="0" dirty="0">
              <a:solidFill>
                <a:srgbClr val="002060"/>
              </a:solidFill>
            </a:endParaRPr>
          </a:p>
          <a:p>
            <a:pPr algn="just" eaLnBrk="1"/>
            <a:r>
              <a:rPr lang="en-US" altLang="en-US" sz="6600" baseline="0" dirty="0">
                <a:solidFill>
                  <a:srgbClr val="002060"/>
                </a:solidFill>
              </a:rPr>
              <a:t>The carrier of the fuzzy set A is a clear subset S</a:t>
            </a:r>
            <a:r>
              <a:rPr lang="en-US" altLang="en-US" sz="3000" baseline="0" dirty="0">
                <a:solidFill>
                  <a:srgbClr val="002060"/>
                </a:solidFill>
              </a:rPr>
              <a:t>A</a:t>
            </a:r>
            <a:r>
              <a:rPr lang="en-US" altLang="en-US" sz="6600" baseline="0" dirty="0">
                <a:solidFill>
                  <a:srgbClr val="002060"/>
                </a:solidFill>
              </a:rPr>
              <a:t> of the universal set X with property </a:t>
            </a:r>
            <a:r>
              <a:rPr lang="en-US" altLang="en-US" sz="6600" baseline="0" dirty="0" err="1">
                <a:solidFill>
                  <a:srgbClr val="002060"/>
                </a:solidFill>
              </a:rPr>
              <a:t>μ</a:t>
            </a:r>
            <a:r>
              <a:rPr lang="en-US" altLang="en-US" sz="3000" baseline="0" dirty="0" err="1">
                <a:solidFill>
                  <a:srgbClr val="002060"/>
                </a:solidFill>
              </a:rPr>
              <a:t>A</a:t>
            </a:r>
            <a:r>
              <a:rPr lang="en-US" altLang="en-US" sz="6600" baseline="0" dirty="0">
                <a:solidFill>
                  <a:srgbClr val="002060"/>
                </a:solidFill>
              </a:rPr>
              <a:t>(x)&gt;0, i.e. S</a:t>
            </a:r>
            <a:r>
              <a:rPr lang="en-US" altLang="en-US" sz="3000" baseline="0" dirty="0">
                <a:solidFill>
                  <a:srgbClr val="002060"/>
                </a:solidFill>
              </a:rPr>
              <a:t>A</a:t>
            </a:r>
            <a:r>
              <a:rPr lang="en-US" altLang="en-US" sz="6600" baseline="0" dirty="0">
                <a:solidFill>
                  <a:srgbClr val="002060"/>
                </a:solidFill>
              </a:rPr>
              <a:t>={</a:t>
            </a:r>
            <a:r>
              <a:rPr lang="en-US" altLang="en-US" sz="6600" baseline="0" dirty="0" err="1">
                <a:solidFill>
                  <a:srgbClr val="002060"/>
                </a:solidFill>
              </a:rPr>
              <a:t>x|x∈X∧μ_A</a:t>
            </a:r>
            <a:r>
              <a:rPr lang="en-US" altLang="en-US" sz="6600" baseline="0" dirty="0">
                <a:solidFill>
                  <a:srgbClr val="002060"/>
                </a:solidFill>
              </a:rPr>
              <a:t> (x)&gt;0}. In other words, the carrier of the fuzzy set A is a subset S</a:t>
            </a:r>
            <a:r>
              <a:rPr lang="en-US" altLang="en-US" sz="3000" baseline="0" dirty="0">
                <a:solidFill>
                  <a:srgbClr val="002060"/>
                </a:solidFill>
              </a:rPr>
              <a:t>A</a:t>
            </a:r>
            <a:r>
              <a:rPr lang="en-US" altLang="en-US" sz="6600" baseline="0" dirty="0">
                <a:solidFill>
                  <a:srgbClr val="002060"/>
                </a:solidFill>
              </a:rPr>
              <a:t> of the universal set X, for the elements of which the membership function  </a:t>
            </a:r>
            <a:r>
              <a:rPr lang="en-US" altLang="en-US" sz="6600" baseline="0" dirty="0" err="1">
                <a:solidFill>
                  <a:srgbClr val="002060"/>
                </a:solidFill>
              </a:rPr>
              <a:t>μ</a:t>
            </a:r>
            <a:r>
              <a:rPr lang="en-US" altLang="en-US" sz="3000" baseline="0" dirty="0" err="1">
                <a:solidFill>
                  <a:srgbClr val="002060"/>
                </a:solidFill>
              </a:rPr>
              <a:t>A</a:t>
            </a:r>
            <a:r>
              <a:rPr lang="en-US" altLang="en-US" sz="6600" baseline="0" dirty="0">
                <a:solidFill>
                  <a:srgbClr val="002060"/>
                </a:solidFill>
              </a:rPr>
              <a:t>(x)&gt;0 is greater than zero. Sometimes the carrier of a fuzzy set is denoted support(A).	</a:t>
            </a:r>
            <a:r>
              <a:rPr lang="ru-RU" altLang="en-US" sz="6600" baseline="0" dirty="0">
                <a:solidFill>
                  <a:srgbClr val="002060"/>
                </a:solidFill>
              </a:rPr>
              <a:t> </a:t>
            </a:r>
            <a:endParaRPr lang="en-US" altLang="en-US" sz="6600" baseline="0" dirty="0">
              <a:solidFill>
                <a:srgbClr val="002060"/>
              </a:solidFill>
            </a:endParaRPr>
          </a:p>
        </p:txBody>
      </p:sp>
    </p:spTree>
    <p:extLst>
      <p:ext uri="{BB962C8B-B14F-4D97-AF65-F5344CB8AC3E}">
        <p14:creationId xmlns:p14="http://schemas.microsoft.com/office/powerpoint/2010/main" val="115878648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958752" y="3689648"/>
                <a:ext cx="22800634" cy="662509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1" baseline="0" dirty="0"/>
                  <a:t>	</a:t>
                </a:r>
                <a:r>
                  <a:rPr lang="en-US" altLang="en-US" sz="6600" baseline="0" dirty="0">
                    <a:solidFill>
                      <a:srgbClr val="002060"/>
                    </a:solidFill>
                  </a:rPr>
                  <a:t>f the carrier of the fuzzy set A is a discrete subset S</a:t>
                </a:r>
                <a:r>
                  <a:rPr lang="en-US" altLang="en-US" sz="3000" baseline="0" dirty="0">
                    <a:solidFill>
                      <a:srgbClr val="002060"/>
                    </a:solidFill>
                  </a:rPr>
                  <a:t>A</a:t>
                </a:r>
                <a:r>
                  <a:rPr lang="en-US" altLang="en-US" sz="6600" baseline="0" dirty="0">
                    <a:solidFill>
                      <a:srgbClr val="002060"/>
                    </a:solidFill>
                  </a:rPr>
                  <a:t>, then the fuzzy subset A of the universal set X consisting of n elements can be represented as a union of a finite number of one-point sets </a:t>
                </a:r>
                <a14:m>
                  <m:oMath xmlns:m="http://schemas.openxmlformats.org/officeDocument/2006/math">
                    <m:sSub>
                      <m:sSubPr>
                        <m:ctrlPr>
                          <a:rPr lang="en-US" altLang="en-US" sz="6600" i="1" baseline="0" smtClean="0">
                            <a:solidFill>
                              <a:srgbClr val="002060"/>
                            </a:solidFill>
                            <a:latin typeface="Cambria Math" panose="02040503050406030204" pitchFamily="18" charset="0"/>
                          </a:rPr>
                        </m:ctrlPr>
                      </m:sSubPr>
                      <m:e>
                        <m:r>
                          <a:rPr lang="en-US" altLang="en-US" sz="6600" i="1" baseline="0" smtClean="0">
                            <a:solidFill>
                              <a:srgbClr val="002060"/>
                            </a:solidFill>
                            <a:latin typeface="Cambria Math" panose="02040503050406030204" pitchFamily="18" charset="0"/>
                            <a:ea typeface="Cambria Math" panose="02040503050406030204" pitchFamily="18" charset="0"/>
                          </a:rPr>
                          <m:t>𝜇</m:t>
                        </m:r>
                      </m:e>
                      <m:sub>
                        <m:r>
                          <m:rPr>
                            <m:sty m:val="p"/>
                          </m:rPr>
                          <a:rPr lang="el-GR" altLang="en-US" sz="6600" i="1" baseline="0" smtClean="0">
                            <a:solidFill>
                              <a:srgbClr val="002060"/>
                            </a:solidFill>
                            <a:latin typeface="Cambria Math" panose="02040503050406030204" pitchFamily="18" charset="0"/>
                            <a:ea typeface="Cambria Math" panose="02040503050406030204" pitchFamily="18" charset="0"/>
                          </a:rPr>
                          <m:t>Α</m:t>
                        </m:r>
                      </m:sub>
                    </m:sSub>
                  </m:oMath>
                </a14:m>
                <a:r>
                  <a:rPr lang="en-US" altLang="en-US" sz="6600" baseline="0" dirty="0">
                    <a:solidFill>
                      <a:srgbClr val="002060"/>
                    </a:solidFill>
                  </a:rPr>
                  <a:t>(</a:t>
                </a:r>
                <a:r>
                  <a:rPr lang="en-US" altLang="en-US" sz="6600" baseline="0" dirty="0">
                    <a:solidFill>
                      <a:srgbClr val="002060"/>
                    </a:solidFill>
                    <a:latin typeface="Times New Roman" panose="02020603050405020304" pitchFamily="18" charset="0"/>
                    <a:cs typeface="Times New Roman" panose="02020603050405020304" pitchFamily="18" charset="0"/>
                  </a:rPr>
                  <a:t>χ</a:t>
                </a:r>
                <a:r>
                  <a:rPr lang="en-US" altLang="en-US" sz="6600" baseline="0" dirty="0">
                    <a:solidFill>
                      <a:srgbClr val="002060"/>
                    </a:solidFill>
                  </a:rPr>
                  <a:t>)</a:t>
                </a:r>
                <a:r>
                  <a:rPr lang="en-US" altLang="en-US" sz="6600" baseline="0" dirty="0">
                    <a:solidFill>
                      <a:srgbClr val="002060"/>
                    </a:solidFill>
                    <a:latin typeface="Times New Roman" panose="02020603050405020304" pitchFamily="18" charset="0"/>
                    <a:cs typeface="Times New Roman" panose="02020603050405020304" pitchFamily="18" charset="0"/>
                  </a:rPr>
                  <a:t>/χ</a:t>
                </a:r>
                <a:r>
                  <a:rPr lang="en-US" altLang="en-US" sz="6600" baseline="0" dirty="0">
                    <a:solidFill>
                      <a:srgbClr val="002060"/>
                    </a:solidFill>
                  </a:rPr>
                  <a:t> using the symbol </a:t>
                </a:r>
                <a:r>
                  <a:rPr lang="en-US" altLang="en-US" sz="6600" baseline="0" dirty="0">
                    <a:solidFill>
                      <a:srgbClr val="002060"/>
                    </a:solidFill>
                    <a:latin typeface="Times New Roman" panose="02020603050405020304" pitchFamily="18" charset="0"/>
                    <a:cs typeface="Times New Roman" panose="02020603050405020304" pitchFamily="18" charset="0"/>
                  </a:rPr>
                  <a:t>Σ</a:t>
                </a:r>
                <a:r>
                  <a:rPr lang="ru-RU" altLang="en-US" sz="6600" baseline="0" dirty="0">
                    <a:solidFill>
                      <a:srgbClr val="002060"/>
                    </a:solidFill>
                    <a:latin typeface="Times New Roman" panose="02020603050405020304" pitchFamily="18" charset="0"/>
                    <a:cs typeface="Times New Roman" panose="02020603050405020304" pitchFamily="18" charset="0"/>
                  </a:rPr>
                  <a:t>:</a:t>
                </a:r>
                <a:r>
                  <a:rPr lang="en-US" altLang="en-US" sz="6600" baseline="0" dirty="0">
                    <a:solidFill>
                      <a:srgbClr val="002060"/>
                    </a:solidFill>
                    <a:latin typeface="Times New Roman" panose="02020603050405020304" pitchFamily="18" charset="0"/>
                    <a:cs typeface="Times New Roman" panose="02020603050405020304" pitchFamily="18" charset="0"/>
                  </a:rPr>
                  <a:t>A</a:t>
                </a:r>
                <a:r>
                  <a:rPr lang="en-US" altLang="en-US" sz="6600" baseline="0" dirty="0">
                    <a:solidFill>
                      <a:srgbClr val="002060"/>
                    </a:solidFill>
                  </a:rPr>
                  <a:t>=</a:t>
                </a:r>
                <a14:m>
                  <m:oMath xmlns:m="http://schemas.openxmlformats.org/officeDocument/2006/math">
                    <m:sSubSup>
                      <m:sSubSupPr>
                        <m:ctrlPr>
                          <a:rPr lang="el-GR" altLang="en-US" sz="6600" i="1" baseline="0" smtClean="0">
                            <a:solidFill>
                              <a:srgbClr val="002060"/>
                            </a:solidFill>
                            <a:latin typeface="Cambria Math" panose="02040503050406030204" pitchFamily="18" charset="0"/>
                            <a:cs typeface="Times New Roman" panose="02020603050405020304" pitchFamily="18" charset="0"/>
                          </a:rPr>
                        </m:ctrlPr>
                      </m:sSubSupPr>
                      <m:e>
                        <m:r>
                          <m:rPr>
                            <m:sty m:val="p"/>
                          </m:rPr>
                          <a:rPr lang="el-GR" altLang="en-US" sz="6600" i="1" baseline="0"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Σ</m:t>
                        </m:r>
                      </m:e>
                      <m:sub>
                        <m:r>
                          <a:rPr lang="en-US" altLang="en-US" sz="6600" b="0" i="1" baseline="0" smtClean="0">
                            <a:solidFill>
                              <a:srgbClr val="002060"/>
                            </a:solidFill>
                            <a:latin typeface="Cambria Math" panose="02040503050406030204" pitchFamily="18" charset="0"/>
                            <a:cs typeface="Times New Roman" panose="02020603050405020304" pitchFamily="18" charset="0"/>
                          </a:rPr>
                          <m:t>𝑖</m:t>
                        </m:r>
                        <m:r>
                          <a:rPr lang="en-US" altLang="en-US" sz="6600" b="0" i="1" baseline="0" smtClean="0">
                            <a:solidFill>
                              <a:srgbClr val="002060"/>
                            </a:solidFill>
                            <a:latin typeface="Cambria Math" panose="02040503050406030204" pitchFamily="18" charset="0"/>
                            <a:cs typeface="Times New Roman" panose="02020603050405020304" pitchFamily="18" charset="0"/>
                          </a:rPr>
                          <m:t>=1</m:t>
                        </m:r>
                      </m:sub>
                      <m:sup>
                        <m:r>
                          <a:rPr lang="en-US" altLang="en-US" sz="6600" b="0" i="1" baseline="0" smtClean="0">
                            <a:solidFill>
                              <a:srgbClr val="002060"/>
                            </a:solidFill>
                            <a:latin typeface="Cambria Math" panose="02040503050406030204" pitchFamily="18" charset="0"/>
                            <a:cs typeface="Times New Roman" panose="02020603050405020304" pitchFamily="18" charset="0"/>
                          </a:rPr>
                          <m:t>𝑛</m:t>
                        </m:r>
                      </m:sup>
                    </m:sSubSup>
                    <m:sSub>
                      <m:sSubPr>
                        <m:ctrlPr>
                          <a:rPr lang="el-GR" altLang="en-US" sz="6600" i="1" baseline="0" smtClean="0">
                            <a:solidFill>
                              <a:srgbClr val="002060"/>
                            </a:solidFill>
                            <a:latin typeface="Cambria Math" panose="02040503050406030204" pitchFamily="18" charset="0"/>
                            <a:cs typeface="Times New Roman" panose="02020603050405020304" pitchFamily="18" charset="0"/>
                          </a:rPr>
                        </m:ctrlPr>
                      </m:sSubPr>
                      <m:e>
                        <m:r>
                          <a:rPr lang="el-GR" altLang="en-US" sz="6600" i="1" baseline="0"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𝜇</m:t>
                        </m:r>
                      </m:e>
                      <m:sub>
                        <m:r>
                          <m:rPr>
                            <m:sty m:val="p"/>
                          </m:rPr>
                          <a:rPr lang="el-GR" altLang="en-US" sz="6600" i="1" baseline="0"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Α</m:t>
                        </m:r>
                      </m:sub>
                    </m:sSub>
                  </m:oMath>
                </a14:m>
                <a:r>
                  <a:rPr lang="en-US" altLang="en-US" sz="6600" baseline="0" dirty="0">
                    <a:solidFill>
                      <a:srgbClr val="002060"/>
                    </a:solidFill>
                  </a:rPr>
                  <a:t> (</a:t>
                </a:r>
                <a14:m>
                  <m:oMath xmlns:m="http://schemas.openxmlformats.org/officeDocument/2006/math">
                    <m:sSub>
                      <m:sSubPr>
                        <m:ctrlPr>
                          <a:rPr lang="en-US" altLang="en-US" sz="6600" i="1" baseline="0" dirty="0" smtClean="0">
                            <a:solidFill>
                              <a:srgbClr val="002060"/>
                            </a:solidFill>
                            <a:latin typeface="Cambria Math" panose="02040503050406030204" pitchFamily="18" charset="0"/>
                          </a:rPr>
                        </m:ctrlPr>
                      </m:sSubPr>
                      <m:e>
                        <m:r>
                          <a:rPr lang="en-US" altLang="en-US" sz="6600" i="1" baseline="0" dirty="0" smtClean="0">
                            <a:solidFill>
                              <a:srgbClr val="002060"/>
                            </a:solidFill>
                            <a:latin typeface="Cambria Math" panose="02040503050406030204" pitchFamily="18" charset="0"/>
                            <a:ea typeface="Cambria Math" panose="02040503050406030204" pitchFamily="18" charset="0"/>
                          </a:rPr>
                          <m:t>𝜒</m:t>
                        </m:r>
                      </m:e>
                      <m:sub>
                        <m:r>
                          <a:rPr lang="en-US" altLang="en-US" sz="6600" b="0" i="1" baseline="0" dirty="0" smtClean="0">
                            <a:solidFill>
                              <a:srgbClr val="002060"/>
                            </a:solidFill>
                            <a:latin typeface="Cambria Math" panose="02040503050406030204" pitchFamily="18" charset="0"/>
                          </a:rPr>
                          <m:t>𝑖</m:t>
                        </m:r>
                      </m:sub>
                    </m:sSub>
                  </m:oMath>
                </a14:m>
                <a:r>
                  <a:rPr lang="en-US" altLang="en-US" sz="6600" baseline="0" dirty="0">
                    <a:solidFill>
                      <a:srgbClr val="002060"/>
                    </a:solidFill>
                  </a:rPr>
                  <a:t>)/</a:t>
                </a:r>
                <a14:m>
                  <m:oMath xmlns:m="http://schemas.openxmlformats.org/officeDocument/2006/math">
                    <m:sSub>
                      <m:sSubPr>
                        <m:ctrlPr>
                          <a:rPr lang="en-US" altLang="en-US" sz="6600" i="1" baseline="0" smtClean="0">
                            <a:solidFill>
                              <a:srgbClr val="002060"/>
                            </a:solidFill>
                            <a:latin typeface="Cambria Math" panose="02040503050406030204" pitchFamily="18" charset="0"/>
                          </a:rPr>
                        </m:ctrlPr>
                      </m:sSubPr>
                      <m:e>
                        <m:r>
                          <a:rPr lang="en-US" altLang="en-US" sz="6600" i="1" baseline="0" smtClean="0">
                            <a:solidFill>
                              <a:srgbClr val="002060"/>
                            </a:solidFill>
                            <a:latin typeface="Cambria Math" panose="02040503050406030204" pitchFamily="18" charset="0"/>
                            <a:ea typeface="Cambria Math" panose="02040503050406030204" pitchFamily="18" charset="0"/>
                          </a:rPr>
                          <m:t>𝜒</m:t>
                        </m:r>
                      </m:e>
                      <m:sub>
                        <m:r>
                          <a:rPr lang="en-US" altLang="en-US" sz="6600" b="0" i="1" baseline="0" smtClean="0">
                            <a:solidFill>
                              <a:srgbClr val="002060"/>
                            </a:solidFill>
                            <a:latin typeface="Cambria Math" panose="02040503050406030204" pitchFamily="18" charset="0"/>
                          </a:rPr>
                          <m:t>𝑖</m:t>
                        </m:r>
                      </m:sub>
                    </m:sSub>
                  </m:oMath>
                </a14:m>
                <a:r>
                  <a:rPr lang="en-US" altLang="en-US" sz="6600" baseline="0" dirty="0">
                    <a:solidFill>
                      <a:srgbClr val="002060"/>
                    </a:solidFill>
                  </a:rPr>
                  <a:t>. </a:t>
                </a:r>
              </a:p>
              <a:p>
                <a:pPr algn="just" eaLnBrk="1"/>
                <a:r>
                  <a:rPr lang="en-US" altLang="en-US" sz="6600" baseline="0" dirty="0">
                    <a:solidFill>
                      <a:srgbClr val="002060"/>
                    </a:solidFill>
                  </a:rPr>
                  <a:t>This implies that the elements </a:t>
                </a:r>
                <a14:m>
                  <m:oMath xmlns:m="http://schemas.openxmlformats.org/officeDocument/2006/math">
                    <m:sSub>
                      <m:sSubPr>
                        <m:ctrlPr>
                          <a:rPr lang="en-US" altLang="en-US" sz="6600" i="1" baseline="0" dirty="0">
                            <a:solidFill>
                              <a:srgbClr val="002060"/>
                            </a:solidFill>
                            <a:latin typeface="Cambria Math" panose="02040503050406030204" pitchFamily="18" charset="0"/>
                          </a:rPr>
                        </m:ctrlPr>
                      </m:sSubPr>
                      <m:e>
                        <m:r>
                          <a:rPr lang="en-US" altLang="en-US" sz="6600" i="1" baseline="0" dirty="0">
                            <a:solidFill>
                              <a:srgbClr val="002060"/>
                            </a:solidFill>
                            <a:latin typeface="Cambria Math" panose="02040503050406030204" pitchFamily="18" charset="0"/>
                            <a:ea typeface="Cambria Math" panose="02040503050406030204" pitchFamily="18" charset="0"/>
                          </a:rPr>
                          <m:t>𝜒</m:t>
                        </m:r>
                      </m:e>
                      <m:sub>
                        <m:r>
                          <a:rPr lang="en-US" altLang="en-US" sz="6600" i="1" baseline="0" dirty="0">
                            <a:solidFill>
                              <a:srgbClr val="002060"/>
                            </a:solidFill>
                            <a:latin typeface="Cambria Math" panose="02040503050406030204" pitchFamily="18" charset="0"/>
                          </a:rPr>
                          <m:t>𝑖</m:t>
                        </m:r>
                      </m:sub>
                    </m:sSub>
                  </m:oMath>
                </a14:m>
                <a:r>
                  <a:rPr lang="en-US" altLang="en-US" sz="6600" baseline="0" dirty="0">
                    <a:solidFill>
                      <a:srgbClr val="002060"/>
                    </a:solidFill>
                  </a:rPr>
                  <a:t> are ordered in ascending order according to their indices, i.e. </a:t>
                </a:r>
                <a14:m>
                  <m:oMath xmlns:m="http://schemas.openxmlformats.org/officeDocument/2006/math">
                    <m:sSub>
                      <m:sSubPr>
                        <m:ctrlPr>
                          <a:rPr lang="en-US" altLang="en-US" sz="6600" i="1" baseline="0" dirty="0">
                            <a:solidFill>
                              <a:srgbClr val="002060"/>
                            </a:solidFill>
                            <a:latin typeface="Cambria Math" panose="02040503050406030204" pitchFamily="18" charset="0"/>
                          </a:rPr>
                        </m:ctrlPr>
                      </m:sSubPr>
                      <m:e>
                        <m:r>
                          <a:rPr lang="en-US" altLang="en-US" sz="6600" i="1" baseline="0" dirty="0">
                            <a:solidFill>
                              <a:srgbClr val="002060"/>
                            </a:solidFill>
                            <a:latin typeface="Cambria Math" panose="02040503050406030204" pitchFamily="18" charset="0"/>
                            <a:ea typeface="Cambria Math" panose="02040503050406030204" pitchFamily="18" charset="0"/>
                          </a:rPr>
                          <m:t>𝜒</m:t>
                        </m:r>
                      </m:e>
                      <m:sub>
                        <m:r>
                          <a:rPr lang="en-US" altLang="en-US" sz="6600" b="0" i="1" baseline="0" dirty="0" smtClean="0">
                            <a:solidFill>
                              <a:srgbClr val="002060"/>
                            </a:solidFill>
                            <a:latin typeface="Cambria Math" panose="02040503050406030204" pitchFamily="18" charset="0"/>
                          </a:rPr>
                          <m:t>1</m:t>
                        </m:r>
                      </m:sub>
                    </m:sSub>
                  </m:oMath>
                </a14:m>
                <a:r>
                  <a:rPr lang="en-US" altLang="en-US" sz="6600" baseline="0" dirty="0">
                    <a:solidFill>
                      <a:srgbClr val="002060"/>
                    </a:solidFill>
                  </a:rPr>
                  <a:t>&lt;</a:t>
                </a:r>
                <a14:m>
                  <m:oMath xmlns:m="http://schemas.openxmlformats.org/officeDocument/2006/math">
                    <m:sSub>
                      <m:sSubPr>
                        <m:ctrlPr>
                          <a:rPr lang="en-US" altLang="en-US" sz="6600" i="1" baseline="0" dirty="0">
                            <a:solidFill>
                              <a:srgbClr val="002060"/>
                            </a:solidFill>
                            <a:latin typeface="Cambria Math" panose="02040503050406030204" pitchFamily="18" charset="0"/>
                          </a:rPr>
                        </m:ctrlPr>
                      </m:sSubPr>
                      <m:e>
                        <m:r>
                          <a:rPr lang="en-US" altLang="en-US" sz="6600" i="1" baseline="0" dirty="0">
                            <a:solidFill>
                              <a:srgbClr val="002060"/>
                            </a:solidFill>
                            <a:latin typeface="Cambria Math" panose="02040503050406030204" pitchFamily="18" charset="0"/>
                            <a:ea typeface="Cambria Math" panose="02040503050406030204" pitchFamily="18" charset="0"/>
                          </a:rPr>
                          <m:t>𝜒</m:t>
                        </m:r>
                      </m:e>
                      <m:sub>
                        <m:r>
                          <a:rPr lang="en-US" altLang="en-US" sz="6600" b="0" i="1" baseline="0" dirty="0" smtClean="0">
                            <a:solidFill>
                              <a:srgbClr val="002060"/>
                            </a:solidFill>
                            <a:latin typeface="Cambria Math" panose="02040503050406030204" pitchFamily="18" charset="0"/>
                          </a:rPr>
                          <m:t>2</m:t>
                        </m:r>
                      </m:sub>
                    </m:sSub>
                  </m:oMath>
                </a14:m>
                <a:r>
                  <a:rPr lang="en-US" altLang="en-US" sz="6600" baseline="0" dirty="0">
                    <a:solidFill>
                      <a:srgbClr val="002060"/>
                    </a:solidFill>
                  </a:rPr>
                  <a:t>&lt;...&lt;</a:t>
                </a:r>
                <a14:m>
                  <m:oMath xmlns:m="http://schemas.openxmlformats.org/officeDocument/2006/math">
                    <m:sSub>
                      <m:sSubPr>
                        <m:ctrlPr>
                          <a:rPr lang="en-US" altLang="en-US" sz="6600" i="1" baseline="0" dirty="0">
                            <a:solidFill>
                              <a:srgbClr val="002060"/>
                            </a:solidFill>
                            <a:latin typeface="Cambria Math" panose="02040503050406030204" pitchFamily="18" charset="0"/>
                          </a:rPr>
                        </m:ctrlPr>
                      </m:sSubPr>
                      <m:e>
                        <m:r>
                          <a:rPr lang="en-US" altLang="en-US" sz="6600" i="1" baseline="0" dirty="0">
                            <a:solidFill>
                              <a:srgbClr val="002060"/>
                            </a:solidFill>
                            <a:latin typeface="Cambria Math" panose="02040503050406030204" pitchFamily="18" charset="0"/>
                            <a:ea typeface="Cambria Math" panose="02040503050406030204" pitchFamily="18" charset="0"/>
                          </a:rPr>
                          <m:t>𝜒</m:t>
                        </m:r>
                      </m:e>
                      <m:sub>
                        <m:r>
                          <a:rPr lang="en-US" altLang="en-US" sz="6600" b="0" i="1" baseline="0" dirty="0" smtClean="0">
                            <a:solidFill>
                              <a:srgbClr val="002060"/>
                            </a:solidFill>
                            <a:latin typeface="Cambria Math" panose="02040503050406030204" pitchFamily="18" charset="0"/>
                          </a:rPr>
                          <m:t>𝑛</m:t>
                        </m:r>
                      </m:sub>
                    </m:sSub>
                  </m:oMath>
                </a14:m>
                <a:r>
                  <a:rPr lang="en-US" altLang="en-US" sz="6600" baseline="0" dirty="0">
                    <a:solidFill>
                      <a:srgbClr val="002060"/>
                    </a:solidFill>
                  </a:rPr>
                  <a:t>.</a:t>
                </a:r>
                <a:r>
                  <a:rPr lang="ru-RU" altLang="en-US" sz="6600" baseline="0" dirty="0">
                    <a:solidFill>
                      <a:srgbClr val="002060"/>
                    </a:solidFill>
                  </a:rPr>
                  <a:t> </a:t>
                </a:r>
              </a:p>
            </p:txBody>
          </p:sp>
        </mc:Choice>
        <mc:Fallback xmlns="">
          <p:sp>
            <p:nvSpPr>
              <p:cNvPr id="13315" name="Rectangle 3"/>
              <p:cNvSpPr>
                <a:spLocks noRot="1" noChangeAspect="1" noMove="1" noResize="1" noEditPoints="1" noAdjustHandles="1" noChangeArrowheads="1" noChangeShapeType="1" noTextEdit="1"/>
              </p:cNvSpPr>
              <p:nvPr/>
            </p:nvSpPr>
            <p:spPr bwMode="auto">
              <a:xfrm>
                <a:off x="958752" y="3689648"/>
                <a:ext cx="22800634" cy="6625090"/>
              </a:xfrm>
              <a:prstGeom prst="rect">
                <a:avLst/>
              </a:prstGeom>
              <a:blipFill>
                <a:blip r:embed="rId2"/>
                <a:stretch>
                  <a:fillRect l="-2005" t="-3128" r="-1978"/>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The concept of fuzzy sets</a:t>
            </a:r>
          </a:p>
        </p:txBody>
      </p:sp>
    </p:spTree>
    <p:extLst>
      <p:ext uri="{BB962C8B-B14F-4D97-AF65-F5344CB8AC3E}">
        <p14:creationId xmlns:p14="http://schemas.microsoft.com/office/powerpoint/2010/main" val="93793226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The concept of fuzzy sets</a:t>
            </a:r>
          </a:p>
        </p:txBody>
      </p:sp>
      <p:sp>
        <p:nvSpPr>
          <p:cNvPr id="7" name="Rectangle 3"/>
          <p:cNvSpPr>
            <a:spLocks/>
          </p:cNvSpPr>
          <p:nvPr/>
        </p:nvSpPr>
        <p:spPr bwMode="auto">
          <a:xfrm>
            <a:off x="526705" y="1750754"/>
            <a:ext cx="23402600" cy="110424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1" baseline="0" dirty="0"/>
              <a:t>	</a:t>
            </a:r>
            <a:r>
              <a:rPr lang="en-US" altLang="en-US" sz="6000" b="1" baseline="0" dirty="0">
                <a:solidFill>
                  <a:srgbClr val="002060"/>
                </a:solidFill>
              </a:rPr>
              <a:t>Example 1. </a:t>
            </a:r>
            <a:endParaRPr lang="uk-UA" altLang="en-US" sz="6000" b="1" baseline="0" dirty="0">
              <a:solidFill>
                <a:srgbClr val="002060"/>
              </a:solidFill>
            </a:endParaRPr>
          </a:p>
          <a:p>
            <a:pPr algn="just" eaLnBrk="1"/>
            <a:r>
              <a:rPr lang="en-US" altLang="en-US" sz="6000" baseline="0" dirty="0">
                <a:solidFill>
                  <a:srgbClr val="002060"/>
                </a:solidFill>
              </a:rPr>
              <a:t>Let the universal set X correspond to the set of possible values of the thickness of the product from 10 mm to 40 mm with a discrete step of 1 mm. The fuzzy set A, which corresponds to the fuzzy concept of "small thickness of the product", can be represented as follows:</a:t>
            </a:r>
          </a:p>
          <a:p>
            <a:pPr algn="just" eaLnBrk="1"/>
            <a:endParaRPr lang="en-US" altLang="en-US" sz="6600" baseline="0" dirty="0">
              <a:solidFill>
                <a:srgbClr val="002060"/>
              </a:solidFill>
            </a:endParaRPr>
          </a:p>
          <a:p>
            <a:pPr algn="just" eaLnBrk="1">
              <a:lnSpc>
                <a:spcPct val="150000"/>
              </a:lnSpc>
            </a:pPr>
            <a:r>
              <a:rPr lang="pt-BR" altLang="en-US" sz="4800" baseline="0" dirty="0">
                <a:solidFill>
                  <a:srgbClr val="002060"/>
                </a:solidFill>
              </a:rPr>
              <a:t>A={1/10;0,9/11;0,8/12;0,7/13;0,5/14;0,3/15;0,1/16;0/17;...;0/40}, A=1/10+0,9/11+0,8/12+0,7/13+0,5/14+0,3/15+0,1/16+0/17+...+0/40,</a:t>
            </a:r>
          </a:p>
          <a:p>
            <a:pPr algn="just" eaLnBrk="1"/>
            <a:endParaRPr lang="en-US" altLang="en-US" sz="6000" baseline="0" dirty="0">
              <a:solidFill>
                <a:srgbClr val="002060"/>
              </a:solidFill>
            </a:endParaRPr>
          </a:p>
          <a:p>
            <a:pPr algn="just" eaLnBrk="1"/>
            <a:r>
              <a:rPr lang="en-US" altLang="en-US" sz="6000" baseline="0" dirty="0">
                <a:solidFill>
                  <a:srgbClr val="002060"/>
                </a:solidFill>
              </a:rPr>
              <a:t>where the sum sign denotes not the operation of arithmetic addition, but the combination of elements into one set.</a:t>
            </a:r>
          </a:p>
        </p:txBody>
      </p:sp>
    </p:spTree>
    <p:extLst>
      <p:ext uri="{BB962C8B-B14F-4D97-AF65-F5344CB8AC3E}">
        <p14:creationId xmlns:p14="http://schemas.microsoft.com/office/powerpoint/2010/main" val="193823211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1534816" y="4481736"/>
                <a:ext cx="20200938" cy="521600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7200" b="1" baseline="0" dirty="0"/>
                  <a:t>	</a:t>
                </a:r>
                <a:r>
                  <a:rPr lang="en-US" altLang="en-US" sz="7200" baseline="0" dirty="0">
                    <a:solidFill>
                      <a:srgbClr val="002060"/>
                    </a:solidFill>
                  </a:rPr>
                  <a:t>	The carrier of the fuzzy set A will be a finite subset (discrete carrier):</a:t>
                </a:r>
              </a:p>
              <a:p>
                <a:pPr algn="just" eaLnBrk="1"/>
                <a:endParaRPr lang="en-US" altLang="en-US" sz="7200" baseline="0" dirty="0">
                  <a:solidFill>
                    <a:srgbClr val="002060"/>
                  </a:solidFill>
                </a:endParaRPr>
              </a:p>
              <a:p>
                <a:pPr algn="ctr" eaLnBrk="1"/>
                <a14:m>
                  <m:oMath xmlns:m="http://schemas.openxmlformats.org/officeDocument/2006/math">
                    <m:sSub>
                      <m:sSubPr>
                        <m:ctrlPr>
                          <a:rPr lang="en-US" altLang="en-US" sz="6000" i="1" baseline="0" smtClean="0">
                            <a:solidFill>
                              <a:srgbClr val="002060"/>
                            </a:solidFill>
                            <a:latin typeface="Cambria Math" panose="02040503050406030204" pitchFamily="18" charset="0"/>
                          </a:rPr>
                        </m:ctrlPr>
                      </m:sSubPr>
                      <m:e>
                        <m:r>
                          <a:rPr lang="en-US" altLang="en-US" sz="6000" b="0" i="1" baseline="0" smtClean="0">
                            <a:solidFill>
                              <a:srgbClr val="002060"/>
                            </a:solidFill>
                            <a:latin typeface="Cambria Math" panose="02040503050406030204" pitchFamily="18" charset="0"/>
                          </a:rPr>
                          <m:t>𝑆</m:t>
                        </m:r>
                      </m:e>
                      <m:sub>
                        <m:r>
                          <a:rPr lang="en-US" altLang="en-US" sz="6000" b="0" i="1" baseline="0" smtClean="0">
                            <a:solidFill>
                              <a:srgbClr val="002060"/>
                            </a:solidFill>
                            <a:latin typeface="Cambria Math" panose="02040503050406030204" pitchFamily="18" charset="0"/>
                          </a:rPr>
                          <m:t>𝐴</m:t>
                        </m:r>
                      </m:sub>
                    </m:sSub>
                  </m:oMath>
                </a14:m>
                <a:r>
                  <a:rPr lang="en-US" altLang="en-US" sz="6000" baseline="0" dirty="0">
                    <a:solidFill>
                      <a:srgbClr val="002060"/>
                    </a:solidFill>
                  </a:rPr>
                  <a:t>={10; 11; 12; 13; 14; 15; 16}.</a:t>
                </a:r>
              </a:p>
            </p:txBody>
          </p:sp>
        </mc:Choice>
        <mc:Fallback xmlns="">
          <p:sp>
            <p:nvSpPr>
              <p:cNvPr id="13315" name="Rectangle 3"/>
              <p:cNvSpPr>
                <a:spLocks noRot="1" noChangeAspect="1" noMove="1" noResize="1" noEditPoints="1" noAdjustHandles="1" noChangeArrowheads="1" noChangeShapeType="1" noTextEdit="1"/>
              </p:cNvSpPr>
              <p:nvPr/>
            </p:nvSpPr>
            <p:spPr bwMode="auto">
              <a:xfrm>
                <a:off x="1534816" y="4481736"/>
                <a:ext cx="20200938" cy="5216000"/>
              </a:xfrm>
              <a:prstGeom prst="rect">
                <a:avLst/>
              </a:prstGeom>
              <a:blipFill>
                <a:blip r:embed="rId2"/>
                <a:stretch>
                  <a:fillRect l="-2474" t="-4322" r="-2474"/>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The concept of fuzzy sets</a:t>
            </a:r>
          </a:p>
        </p:txBody>
      </p:sp>
    </p:spTree>
    <p:extLst>
      <p:ext uri="{BB962C8B-B14F-4D97-AF65-F5344CB8AC3E}">
        <p14:creationId xmlns:p14="http://schemas.microsoft.com/office/powerpoint/2010/main" val="366634324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The concept of fuzzy sets</a:t>
            </a:r>
          </a:p>
        </p:txBody>
      </p:sp>
      <mc:AlternateContent xmlns:mc="http://schemas.openxmlformats.org/markup-compatibility/2006" xmlns:a14="http://schemas.microsoft.com/office/drawing/2010/main">
        <mc:Choice Requires="a14">
          <p:sp>
            <p:nvSpPr>
              <p:cNvPr id="7" name="Rectangle 3"/>
              <p:cNvSpPr>
                <a:spLocks/>
              </p:cNvSpPr>
              <p:nvPr/>
            </p:nvSpPr>
            <p:spPr bwMode="auto">
              <a:xfrm>
                <a:off x="796567" y="4697760"/>
                <a:ext cx="22800634" cy="468052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1" baseline="0" dirty="0"/>
                  <a:t>	</a:t>
                </a:r>
                <a:r>
                  <a:rPr lang="en-US" altLang="en-US" sz="6600" baseline="0" dirty="0">
                    <a:solidFill>
                      <a:srgbClr val="002060"/>
                    </a:solidFill>
                  </a:rPr>
                  <a:t>If the universal set X is a set of real numbers from 10 to 40, i.e. the thickness of the product can take all possible values within these limits, then the carrier of the fuzzy set A is the segment </a:t>
                </a:r>
                <a14:m>
                  <m:oMath xmlns:m="http://schemas.openxmlformats.org/officeDocument/2006/math">
                    <m:sSub>
                      <m:sSubPr>
                        <m:ctrlPr>
                          <a:rPr lang="en-US" altLang="en-US" sz="6600" i="1" baseline="0">
                            <a:solidFill>
                              <a:srgbClr val="002060"/>
                            </a:solidFill>
                            <a:latin typeface="Cambria Math" panose="02040503050406030204" pitchFamily="18" charset="0"/>
                          </a:rPr>
                        </m:ctrlPr>
                      </m:sSubPr>
                      <m:e>
                        <m:r>
                          <a:rPr lang="en-US" altLang="en-US" sz="6600" i="1" baseline="0">
                            <a:solidFill>
                              <a:srgbClr val="002060"/>
                            </a:solidFill>
                            <a:latin typeface="Cambria Math" panose="02040503050406030204" pitchFamily="18" charset="0"/>
                          </a:rPr>
                          <m:t>𝑆</m:t>
                        </m:r>
                      </m:e>
                      <m:sub>
                        <m:r>
                          <a:rPr lang="en-US" altLang="en-US" sz="6600" i="1" baseline="0">
                            <a:solidFill>
                              <a:srgbClr val="002060"/>
                            </a:solidFill>
                            <a:latin typeface="Cambria Math" panose="02040503050406030204" pitchFamily="18" charset="0"/>
                          </a:rPr>
                          <m:t>𝐴</m:t>
                        </m:r>
                      </m:sub>
                    </m:sSub>
                  </m:oMath>
                </a14:m>
                <a:r>
                  <a:rPr lang="en-US" altLang="en-US" sz="6600" baseline="0" dirty="0">
                    <a:solidFill>
                      <a:srgbClr val="002060"/>
                    </a:solidFill>
                  </a:rPr>
                  <a:t> = {10; 16}.</a:t>
                </a:r>
                <a:r>
                  <a:rPr lang="ru-RU" altLang="en-US" sz="6600" baseline="0" dirty="0">
                    <a:solidFill>
                      <a:srgbClr val="002060"/>
                    </a:solidFill>
                  </a:rPr>
                  <a:t> </a:t>
                </a:r>
              </a:p>
            </p:txBody>
          </p:sp>
        </mc:Choice>
        <mc:Fallback xmlns="">
          <p:sp>
            <p:nvSpPr>
              <p:cNvPr id="7" name="Rectangle 3"/>
              <p:cNvSpPr>
                <a:spLocks noRot="1" noChangeAspect="1" noMove="1" noResize="1" noEditPoints="1" noAdjustHandles="1" noChangeArrowheads="1" noChangeShapeType="1" noTextEdit="1"/>
              </p:cNvSpPr>
              <p:nvPr/>
            </p:nvSpPr>
            <p:spPr bwMode="auto">
              <a:xfrm>
                <a:off x="796567" y="4697760"/>
                <a:ext cx="22800634" cy="4680520"/>
              </a:xfrm>
              <a:prstGeom prst="rect">
                <a:avLst/>
              </a:prstGeom>
              <a:blipFill>
                <a:blip r:embed="rId2"/>
                <a:stretch>
                  <a:fillRect l="-2005" t="-4563" r="-2005"/>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387901004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The concept of fuzzy sets</a:t>
            </a:r>
          </a:p>
        </p:txBody>
      </p:sp>
      <mc:AlternateContent xmlns:mc="http://schemas.openxmlformats.org/markup-compatibility/2006" xmlns:a14="http://schemas.microsoft.com/office/drawing/2010/main">
        <mc:Choice Requires="a14">
          <p:sp>
            <p:nvSpPr>
              <p:cNvPr id="7" name="Rectangle 3"/>
              <p:cNvSpPr>
                <a:spLocks/>
              </p:cNvSpPr>
              <p:nvPr/>
            </p:nvSpPr>
            <p:spPr bwMode="auto">
              <a:xfrm>
                <a:off x="786303" y="2033464"/>
                <a:ext cx="22800634" cy="662509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1" baseline="0" dirty="0"/>
                  <a:t>	</a:t>
                </a:r>
                <a:r>
                  <a:rPr lang="en-US" altLang="en-US" sz="6600" baseline="0" dirty="0">
                    <a:solidFill>
                      <a:srgbClr val="002060"/>
                    </a:solidFill>
                  </a:rPr>
                  <a:t>A fuzzy set with a discrete support can be represented as individual points on a plane, a fuzzy set with a continuous support can be represented as a curve, which corresponds to discrete and continuous membership functions </a:t>
                </a:r>
                <a14:m>
                  <m:oMath xmlns:m="http://schemas.openxmlformats.org/officeDocument/2006/math">
                    <m:sSub>
                      <m:sSubPr>
                        <m:ctrlPr>
                          <a:rPr lang="el-GR" altLang="en-US" sz="6600" i="1" baseline="0">
                            <a:solidFill>
                              <a:srgbClr val="002060"/>
                            </a:solidFill>
                            <a:latin typeface="Cambria Math" panose="02040503050406030204" pitchFamily="18" charset="0"/>
                            <a:cs typeface="Times New Roman" panose="02020603050405020304" pitchFamily="18" charset="0"/>
                          </a:rPr>
                        </m:ctrlPr>
                      </m:sSubPr>
                      <m:e>
                        <m:r>
                          <a:rPr lang="el-GR" altLang="en-US" sz="6600" i="1" baseline="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𝜇</m:t>
                        </m:r>
                      </m:e>
                      <m:sub>
                        <m:r>
                          <m:rPr>
                            <m:sty m:val="p"/>
                          </m:rPr>
                          <a:rPr lang="el-GR" altLang="en-US" sz="6600" i="1" baseline="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Α</m:t>
                        </m:r>
                      </m:sub>
                    </m:sSub>
                  </m:oMath>
                </a14:m>
                <a:r>
                  <a:rPr lang="en-US" altLang="en-US" sz="6600" baseline="0" dirty="0">
                    <a:solidFill>
                      <a:srgbClr val="002060"/>
                    </a:solidFill>
                  </a:rPr>
                  <a:t>(x) specified on the universal set X (Fig. 1).</a:t>
                </a:r>
                <a:r>
                  <a:rPr lang="ru-RU" altLang="en-US" sz="6600" baseline="0" dirty="0">
                    <a:solidFill>
                      <a:srgbClr val="002060"/>
                    </a:solidFill>
                  </a:rPr>
                  <a:t> </a:t>
                </a:r>
              </a:p>
            </p:txBody>
          </p:sp>
        </mc:Choice>
        <mc:Fallback xmlns="">
          <p:sp>
            <p:nvSpPr>
              <p:cNvPr id="7" name="Rectangle 3"/>
              <p:cNvSpPr>
                <a:spLocks noRot="1" noChangeAspect="1" noMove="1" noResize="1" noEditPoints="1" noAdjustHandles="1" noChangeArrowheads="1" noChangeShapeType="1" noTextEdit="1"/>
              </p:cNvSpPr>
              <p:nvPr/>
            </p:nvSpPr>
            <p:spPr bwMode="auto">
              <a:xfrm>
                <a:off x="786303" y="2033464"/>
                <a:ext cx="22800634" cy="6625090"/>
              </a:xfrm>
              <a:prstGeom prst="rect">
                <a:avLst/>
              </a:prstGeom>
              <a:blipFill>
                <a:blip r:embed="rId2"/>
                <a:stretch>
                  <a:fillRect l="-2005" t="-3223" r="-2005"/>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pic>
        <p:nvPicPr>
          <p:cNvPr id="8" name="Рисунок 7"/>
          <p:cNvPicPr/>
          <p:nvPr/>
        </p:nvPicPr>
        <p:blipFill>
          <a:blip r:embed="rId3">
            <a:extLst>
              <a:ext uri="{28A0092B-C50C-407E-A947-70E740481C1C}">
                <a14:useLocalDpi xmlns:a14="http://schemas.microsoft.com/office/drawing/2010/main" val="0"/>
              </a:ext>
            </a:extLst>
          </a:blip>
          <a:srcRect/>
          <a:stretch>
            <a:fillRect/>
          </a:stretch>
        </p:blipFill>
        <p:spPr bwMode="auto">
          <a:xfrm>
            <a:off x="8951640" y="7637844"/>
            <a:ext cx="6768752" cy="4250352"/>
          </a:xfrm>
          <a:prstGeom prst="rect">
            <a:avLst/>
          </a:prstGeom>
          <a:noFill/>
          <a:ln>
            <a:noFill/>
          </a:ln>
        </p:spPr>
      </p:pic>
      <p:sp>
        <p:nvSpPr>
          <p:cNvPr id="3" name="Прямокутник 2"/>
          <p:cNvSpPr/>
          <p:nvPr/>
        </p:nvSpPr>
        <p:spPr>
          <a:xfrm>
            <a:off x="8649750" y="12325722"/>
            <a:ext cx="7372531" cy="913070"/>
          </a:xfrm>
          <a:prstGeom prst="rect">
            <a:avLst/>
          </a:prstGeom>
        </p:spPr>
        <p:txBody>
          <a:bodyPr wrap="none">
            <a:spAutoFit/>
          </a:bodyPr>
          <a:lstStyle/>
          <a:p>
            <a:pPr algn="ctr"/>
            <a:r>
              <a:rPr lang="ru-RU" sz="4000" dirty="0" err="1">
                <a:solidFill>
                  <a:srgbClr val="002060"/>
                </a:solidFill>
              </a:rPr>
              <a:t>Fig</a:t>
            </a:r>
            <a:r>
              <a:rPr lang="ru-RU" sz="4000" dirty="0">
                <a:solidFill>
                  <a:srgbClr val="002060"/>
                </a:solidFill>
              </a:rPr>
              <a:t>. 1. </a:t>
            </a:r>
            <a:r>
              <a:rPr lang="ru-RU" sz="4000" dirty="0" err="1">
                <a:solidFill>
                  <a:srgbClr val="002060"/>
                </a:solidFill>
              </a:rPr>
              <a:t>Membership</a:t>
            </a:r>
            <a:r>
              <a:rPr lang="ru-RU" sz="4000" dirty="0">
                <a:solidFill>
                  <a:srgbClr val="002060"/>
                </a:solidFill>
              </a:rPr>
              <a:t> </a:t>
            </a:r>
            <a:r>
              <a:rPr lang="ru-RU" sz="4000" dirty="0" err="1">
                <a:solidFill>
                  <a:srgbClr val="002060"/>
                </a:solidFill>
              </a:rPr>
              <a:t>functions</a:t>
            </a:r>
            <a:r>
              <a:rPr lang="ru-RU" sz="4000" dirty="0">
                <a:solidFill>
                  <a:srgbClr val="002060"/>
                </a:solidFill>
              </a:rPr>
              <a:t> </a:t>
            </a:r>
            <a:r>
              <a:rPr lang="ru-RU" sz="4000" dirty="0" err="1">
                <a:solidFill>
                  <a:srgbClr val="002060"/>
                </a:solidFill>
              </a:rPr>
              <a:t>of</a:t>
            </a:r>
            <a:r>
              <a:rPr lang="ru-RU" sz="4000" dirty="0">
                <a:solidFill>
                  <a:srgbClr val="002060"/>
                </a:solidFill>
              </a:rPr>
              <a:t> </a:t>
            </a:r>
            <a:r>
              <a:rPr lang="ru-RU" sz="4000" dirty="0" err="1">
                <a:solidFill>
                  <a:srgbClr val="002060"/>
                </a:solidFill>
              </a:rPr>
              <a:t>fuzzy</a:t>
            </a:r>
            <a:r>
              <a:rPr lang="ru-RU" sz="4000" dirty="0">
                <a:solidFill>
                  <a:srgbClr val="002060"/>
                </a:solidFill>
              </a:rPr>
              <a:t> </a:t>
            </a:r>
            <a:r>
              <a:rPr lang="ru-RU" sz="4000" dirty="0" err="1">
                <a:solidFill>
                  <a:srgbClr val="002060"/>
                </a:solidFill>
              </a:rPr>
              <a:t>sets</a:t>
            </a:r>
            <a:r>
              <a:rPr lang="ru-RU" sz="4000" dirty="0">
                <a:solidFill>
                  <a:srgbClr val="002060"/>
                </a:solidFill>
              </a:rPr>
              <a:t> </a:t>
            </a:r>
            <a:r>
              <a:rPr lang="ru-RU" sz="4000" dirty="0" err="1">
                <a:solidFill>
                  <a:srgbClr val="002060"/>
                </a:solidFill>
              </a:rPr>
              <a:t>with</a:t>
            </a:r>
            <a:r>
              <a:rPr lang="ru-RU" sz="4000" dirty="0">
                <a:solidFill>
                  <a:srgbClr val="002060"/>
                </a:solidFill>
              </a:rPr>
              <a:t> </a:t>
            </a:r>
            <a:endParaRPr lang="en-US" sz="4000" dirty="0">
              <a:solidFill>
                <a:srgbClr val="002060"/>
              </a:solidFill>
            </a:endParaRPr>
          </a:p>
          <a:p>
            <a:pPr algn="ctr"/>
            <a:r>
              <a:rPr lang="ru-RU" sz="4000" dirty="0">
                <a:solidFill>
                  <a:srgbClr val="002060"/>
                </a:solidFill>
              </a:rPr>
              <a:t>(a) -</a:t>
            </a:r>
            <a:r>
              <a:rPr lang="ru-RU" sz="4000" dirty="0" err="1">
                <a:solidFill>
                  <a:srgbClr val="002060"/>
                </a:solidFill>
              </a:rPr>
              <a:t>discrete</a:t>
            </a:r>
            <a:r>
              <a:rPr lang="ru-RU" sz="4000" dirty="0">
                <a:solidFill>
                  <a:srgbClr val="002060"/>
                </a:solidFill>
              </a:rPr>
              <a:t> </a:t>
            </a:r>
            <a:r>
              <a:rPr lang="ru-RU" sz="4000" dirty="0" err="1">
                <a:solidFill>
                  <a:srgbClr val="002060"/>
                </a:solidFill>
              </a:rPr>
              <a:t>and</a:t>
            </a:r>
            <a:r>
              <a:rPr lang="ru-RU" sz="4000" dirty="0">
                <a:solidFill>
                  <a:srgbClr val="002060"/>
                </a:solidFill>
              </a:rPr>
              <a:t> (b) -</a:t>
            </a:r>
            <a:r>
              <a:rPr lang="ru-RU" sz="4000" dirty="0" err="1">
                <a:solidFill>
                  <a:srgbClr val="002060"/>
                </a:solidFill>
              </a:rPr>
              <a:t>continuous</a:t>
            </a:r>
            <a:r>
              <a:rPr lang="ru-RU" sz="4000" dirty="0">
                <a:solidFill>
                  <a:srgbClr val="002060"/>
                </a:solidFill>
              </a:rPr>
              <a:t> </a:t>
            </a:r>
            <a:r>
              <a:rPr lang="ru-RU" sz="4000" dirty="0" err="1">
                <a:solidFill>
                  <a:srgbClr val="002060"/>
                </a:solidFill>
              </a:rPr>
              <a:t>carriers</a:t>
            </a:r>
            <a:endParaRPr lang="ru-RU" sz="4000" dirty="0">
              <a:solidFill>
                <a:srgbClr val="002060"/>
              </a:solidFill>
            </a:endParaRPr>
          </a:p>
        </p:txBody>
      </p:sp>
    </p:spTree>
    <p:extLst>
      <p:ext uri="{BB962C8B-B14F-4D97-AF65-F5344CB8AC3E}">
        <p14:creationId xmlns:p14="http://schemas.microsoft.com/office/powerpoint/2010/main" val="136474307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The concept of fuzzy sets</a:t>
            </a:r>
          </a:p>
        </p:txBody>
      </p:sp>
      <mc:AlternateContent xmlns:mc="http://schemas.openxmlformats.org/markup-compatibility/2006" xmlns:a14="http://schemas.microsoft.com/office/drawing/2010/main">
        <mc:Choice Requires="a14">
          <p:sp>
            <p:nvSpPr>
              <p:cNvPr id="7" name="Rectangle 3"/>
              <p:cNvSpPr>
                <a:spLocks/>
              </p:cNvSpPr>
              <p:nvPr/>
            </p:nvSpPr>
            <p:spPr bwMode="auto">
              <a:xfrm>
                <a:off x="778655" y="4121696"/>
                <a:ext cx="22800634" cy="662509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1" baseline="0" dirty="0"/>
                  <a:t>	</a:t>
                </a:r>
                <a:r>
                  <a:rPr lang="en-US" altLang="en-US" sz="6600" b="1" baseline="0" dirty="0">
                    <a:solidFill>
                      <a:srgbClr val="002060"/>
                    </a:solidFill>
                  </a:rPr>
                  <a:t>Definition 2</a:t>
                </a:r>
                <a:r>
                  <a:rPr lang="en-US" altLang="en-US" sz="6600" baseline="0" dirty="0">
                    <a:solidFill>
                      <a:srgbClr val="002060"/>
                    </a:solidFill>
                  </a:rPr>
                  <a:t>. </a:t>
                </a:r>
                <a:endParaRPr lang="uk-UA" altLang="en-US" sz="6600" baseline="0" dirty="0">
                  <a:solidFill>
                    <a:srgbClr val="002060"/>
                  </a:solidFill>
                </a:endParaRPr>
              </a:p>
              <a:p>
                <a:pPr algn="just" eaLnBrk="1"/>
                <a:r>
                  <a:rPr lang="en-US" altLang="en-US" sz="6600" baseline="0" dirty="0">
                    <a:solidFill>
                      <a:srgbClr val="002060"/>
                    </a:solidFill>
                  </a:rPr>
                  <a:t>A fuzzy set A is said to be finite if its carrier </a:t>
                </a:r>
                <a14:m>
                  <m:oMath xmlns:m="http://schemas.openxmlformats.org/officeDocument/2006/math">
                    <m:sSub>
                      <m:sSubPr>
                        <m:ctrlPr>
                          <a:rPr lang="en-US" altLang="en-US" sz="6600" i="1" baseline="0">
                            <a:solidFill>
                              <a:srgbClr val="002060"/>
                            </a:solidFill>
                            <a:latin typeface="Cambria Math" panose="02040503050406030204" pitchFamily="18" charset="0"/>
                          </a:rPr>
                        </m:ctrlPr>
                      </m:sSubPr>
                      <m:e>
                        <m:r>
                          <a:rPr lang="en-US" altLang="en-US" sz="6600" i="1" baseline="0">
                            <a:solidFill>
                              <a:srgbClr val="002060"/>
                            </a:solidFill>
                            <a:latin typeface="Cambria Math" panose="02040503050406030204" pitchFamily="18" charset="0"/>
                          </a:rPr>
                          <m:t>𝑆</m:t>
                        </m:r>
                      </m:e>
                      <m:sub>
                        <m:r>
                          <a:rPr lang="en-US" altLang="en-US" sz="6600" i="1" baseline="0">
                            <a:solidFill>
                              <a:srgbClr val="002060"/>
                            </a:solidFill>
                            <a:latin typeface="Cambria Math" panose="02040503050406030204" pitchFamily="18" charset="0"/>
                          </a:rPr>
                          <m:t>𝐴</m:t>
                        </m:r>
                      </m:sub>
                    </m:sSub>
                  </m:oMath>
                </a14:m>
                <a:r>
                  <a:rPr lang="en-US" altLang="en-US" sz="6600" baseline="0" dirty="0">
                    <a:solidFill>
                      <a:srgbClr val="002060"/>
                    </a:solidFill>
                  </a:rPr>
                  <a:t> is a finite clear set. In this case, by analogy with ordinary sets, we can say that such a fuzzy set has a finite power. A fuzzy set A is said to be infinite if its carrier </a:t>
                </a:r>
                <a14:m>
                  <m:oMath xmlns:m="http://schemas.openxmlformats.org/officeDocument/2006/math">
                    <m:sSub>
                      <m:sSubPr>
                        <m:ctrlPr>
                          <a:rPr lang="en-US" altLang="en-US" sz="6600" i="1" baseline="0">
                            <a:solidFill>
                              <a:srgbClr val="002060"/>
                            </a:solidFill>
                            <a:latin typeface="Cambria Math" panose="02040503050406030204" pitchFamily="18" charset="0"/>
                          </a:rPr>
                        </m:ctrlPr>
                      </m:sSubPr>
                      <m:e>
                        <m:r>
                          <a:rPr lang="en-US" altLang="en-US" sz="6600" i="1" baseline="0">
                            <a:solidFill>
                              <a:srgbClr val="002060"/>
                            </a:solidFill>
                            <a:latin typeface="Cambria Math" panose="02040503050406030204" pitchFamily="18" charset="0"/>
                          </a:rPr>
                          <m:t>𝑆</m:t>
                        </m:r>
                      </m:e>
                      <m:sub>
                        <m:r>
                          <a:rPr lang="en-US" altLang="en-US" sz="6600" i="1" baseline="0">
                            <a:solidFill>
                              <a:srgbClr val="002060"/>
                            </a:solidFill>
                            <a:latin typeface="Cambria Math" panose="02040503050406030204" pitchFamily="18" charset="0"/>
                          </a:rPr>
                          <m:t>𝐴</m:t>
                        </m:r>
                      </m:sub>
                    </m:sSub>
                  </m:oMath>
                </a14:m>
                <a:r>
                  <a:rPr lang="en-US" altLang="en-US" sz="6600" baseline="0" dirty="0">
                    <a:solidFill>
                      <a:srgbClr val="002060"/>
                    </a:solidFill>
                  </a:rPr>
                  <a:t>  is not a finite clear set.</a:t>
                </a:r>
                <a:endParaRPr lang="ru-RU" altLang="en-US" sz="6600" baseline="0" dirty="0">
                  <a:solidFill>
                    <a:srgbClr val="002060"/>
                  </a:solidFill>
                </a:endParaRPr>
              </a:p>
            </p:txBody>
          </p:sp>
        </mc:Choice>
        <mc:Fallback xmlns="">
          <p:sp>
            <p:nvSpPr>
              <p:cNvPr id="7" name="Rectangle 3"/>
              <p:cNvSpPr>
                <a:spLocks noRot="1" noChangeAspect="1" noMove="1" noResize="1" noEditPoints="1" noAdjustHandles="1" noChangeArrowheads="1" noChangeShapeType="1" noTextEdit="1"/>
              </p:cNvSpPr>
              <p:nvPr/>
            </p:nvSpPr>
            <p:spPr bwMode="auto">
              <a:xfrm>
                <a:off x="778655" y="4121696"/>
                <a:ext cx="22800634" cy="6625090"/>
              </a:xfrm>
              <a:prstGeom prst="rect">
                <a:avLst/>
              </a:prstGeom>
              <a:blipFill>
                <a:blip r:embed="rId2"/>
                <a:stretch>
                  <a:fillRect l="-2005" t="-3220" r="-2005"/>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285876164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The concept of fuzzy sets</a:t>
            </a:r>
          </a:p>
        </p:txBody>
      </p:sp>
      <mc:AlternateContent xmlns:mc="http://schemas.openxmlformats.org/markup-compatibility/2006" xmlns:a14="http://schemas.microsoft.com/office/drawing/2010/main">
        <mc:Choice Requires="a14">
          <p:sp>
            <p:nvSpPr>
              <p:cNvPr id="7" name="Rectangle 3"/>
              <p:cNvSpPr>
                <a:spLocks/>
              </p:cNvSpPr>
              <p:nvPr/>
            </p:nvSpPr>
            <p:spPr bwMode="auto">
              <a:xfrm>
                <a:off x="708334" y="2982556"/>
                <a:ext cx="22800634" cy="7331827"/>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1" baseline="0" dirty="0">
                    <a:solidFill>
                      <a:srgbClr val="002060"/>
                    </a:solidFill>
                  </a:rPr>
                  <a:t>Example 2.</a:t>
                </a:r>
                <a:r>
                  <a:rPr lang="en-US" altLang="en-US" sz="6600" baseline="0" dirty="0">
                    <a:solidFill>
                      <a:srgbClr val="002060"/>
                    </a:solidFill>
                  </a:rPr>
                  <a:t> </a:t>
                </a:r>
                <a:endParaRPr lang="uk-UA" altLang="en-US" sz="6600" baseline="0" dirty="0">
                  <a:solidFill>
                    <a:srgbClr val="002060"/>
                  </a:solidFill>
                </a:endParaRPr>
              </a:p>
              <a:p>
                <a:pPr algn="just" eaLnBrk="1"/>
                <a:r>
                  <a:rPr lang="en-US" altLang="en-US" sz="6600" baseline="0" dirty="0">
                    <a:solidFill>
                      <a:srgbClr val="002060"/>
                    </a:solidFill>
                  </a:rPr>
                  <a:t>An uncountable fuzzy set A corresponding to the fuzzy notion “very hot” is defined on a universal set of temperature values (in Kelvin) with a temperature x ∈ [0; ∞) and the membership function </a:t>
                </a:r>
                <a14:m>
                  <m:oMath xmlns:m="http://schemas.openxmlformats.org/officeDocument/2006/math">
                    <m:sSub>
                      <m:sSubPr>
                        <m:ctrlPr>
                          <a:rPr lang="el-GR" altLang="en-US" sz="6600" i="1" baseline="0">
                            <a:solidFill>
                              <a:srgbClr val="002060"/>
                            </a:solidFill>
                            <a:latin typeface="Cambria Math" panose="02040503050406030204" pitchFamily="18" charset="0"/>
                            <a:cs typeface="Times New Roman" panose="02020603050405020304" pitchFamily="18" charset="0"/>
                          </a:rPr>
                        </m:ctrlPr>
                      </m:sSubPr>
                      <m:e>
                        <m:r>
                          <a:rPr lang="el-GR" altLang="en-US" sz="6600" i="1" baseline="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𝜇</m:t>
                        </m:r>
                      </m:e>
                      <m:sub>
                        <m:r>
                          <m:rPr>
                            <m:sty m:val="p"/>
                          </m:rPr>
                          <a:rPr lang="el-GR" altLang="en-US" sz="6600" i="1" baseline="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Α</m:t>
                        </m:r>
                      </m:sub>
                    </m:sSub>
                  </m:oMath>
                </a14:m>
                <a:r>
                  <a:rPr lang="en-US" altLang="en-US" sz="6600" baseline="0" dirty="0">
                    <a:solidFill>
                      <a:srgbClr val="002060"/>
                    </a:solidFill>
                  </a:rPr>
                  <a:t> = 1 - e - x, with the support </a:t>
                </a:r>
                <a14:m>
                  <m:oMath xmlns:m="http://schemas.openxmlformats.org/officeDocument/2006/math">
                    <m:sSub>
                      <m:sSubPr>
                        <m:ctrlPr>
                          <a:rPr lang="en-US" altLang="en-US" sz="6600" i="1" baseline="0">
                            <a:solidFill>
                              <a:srgbClr val="002060"/>
                            </a:solidFill>
                            <a:latin typeface="Cambria Math" panose="02040503050406030204" pitchFamily="18" charset="0"/>
                          </a:rPr>
                        </m:ctrlPr>
                      </m:sSubPr>
                      <m:e>
                        <m:r>
                          <a:rPr lang="en-US" altLang="en-US" sz="6600" i="1" baseline="0">
                            <a:solidFill>
                              <a:srgbClr val="002060"/>
                            </a:solidFill>
                            <a:latin typeface="Cambria Math" panose="02040503050406030204" pitchFamily="18" charset="0"/>
                          </a:rPr>
                          <m:t>𝑆</m:t>
                        </m:r>
                      </m:e>
                      <m:sub>
                        <m:r>
                          <a:rPr lang="en-US" altLang="en-US" sz="6600" i="1" baseline="0">
                            <a:solidFill>
                              <a:srgbClr val="002060"/>
                            </a:solidFill>
                            <a:latin typeface="Cambria Math" panose="02040503050406030204" pitchFamily="18" charset="0"/>
                          </a:rPr>
                          <m:t>𝐴</m:t>
                        </m:r>
                      </m:sub>
                    </m:sSub>
                  </m:oMath>
                </a14:m>
                <a:r>
                  <a:rPr lang="en-US" altLang="en-US" sz="6600" baseline="0" dirty="0">
                    <a:solidFill>
                      <a:srgbClr val="002060"/>
                    </a:solidFill>
                  </a:rPr>
                  <a:t> ≡ R + (the set of nonnegative real numbers), which has uncountable cardinality of the continuum.</a:t>
                </a:r>
                <a:endParaRPr lang="ru-RU" altLang="en-US" sz="6600" baseline="0" dirty="0">
                  <a:solidFill>
                    <a:srgbClr val="002060"/>
                  </a:solidFill>
                </a:endParaRPr>
              </a:p>
            </p:txBody>
          </p:sp>
        </mc:Choice>
        <mc:Fallback xmlns="">
          <p:sp>
            <p:nvSpPr>
              <p:cNvPr id="7" name="Rectangle 3"/>
              <p:cNvSpPr>
                <a:spLocks noRot="1" noChangeAspect="1" noMove="1" noResize="1" noEditPoints="1" noAdjustHandles="1" noChangeArrowheads="1" noChangeShapeType="1" noTextEdit="1"/>
              </p:cNvSpPr>
              <p:nvPr/>
            </p:nvSpPr>
            <p:spPr bwMode="auto">
              <a:xfrm>
                <a:off x="708334" y="2982556"/>
                <a:ext cx="22800634" cy="7331827"/>
              </a:xfrm>
              <a:prstGeom prst="rect">
                <a:avLst/>
              </a:prstGeom>
              <a:blipFill>
                <a:blip r:embed="rId2"/>
                <a:stretch>
                  <a:fillRect l="-2005" t="-2826" r="-2005" b="-3658"/>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261050069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The concept of fuzzy sets</a:t>
            </a:r>
          </a:p>
        </p:txBody>
      </p:sp>
      <mc:AlternateContent xmlns:mc="http://schemas.openxmlformats.org/markup-compatibility/2006" xmlns:a14="http://schemas.microsoft.com/office/drawing/2010/main">
        <mc:Choice Requires="a14">
          <p:sp>
            <p:nvSpPr>
              <p:cNvPr id="7" name="Rectangle 3"/>
              <p:cNvSpPr>
                <a:spLocks/>
              </p:cNvSpPr>
              <p:nvPr/>
            </p:nvSpPr>
            <p:spPr bwMode="auto">
              <a:xfrm>
                <a:off x="708334" y="2177480"/>
                <a:ext cx="22572898" cy="972108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nSpc>
                    <a:spcPct val="200000"/>
                  </a:lnSpc>
                </a:pPr>
                <a:r>
                  <a:rPr lang="uk-UA" altLang="en-US" sz="5400" baseline="0" dirty="0">
                    <a:solidFill>
                      <a:srgbClr val="002060"/>
                    </a:solidFill>
                  </a:rPr>
                  <a:t>	</a:t>
                </a:r>
                <a:r>
                  <a:rPr lang="en-US" sz="5400" b="1" baseline="0" dirty="0">
                    <a:solidFill>
                      <a:srgbClr val="002060"/>
                    </a:solidFill>
                  </a:rPr>
                  <a:t>Definition 3. </a:t>
                </a:r>
                <a:endParaRPr lang="uk-UA" sz="5400" b="1" baseline="0" dirty="0">
                  <a:solidFill>
                    <a:srgbClr val="002060"/>
                  </a:solidFill>
                </a:endParaRPr>
              </a:p>
              <a:p>
                <a:pPr algn="just">
                  <a:lnSpc>
                    <a:spcPct val="200000"/>
                  </a:lnSpc>
                </a:pPr>
                <a:r>
                  <a:rPr lang="en-US" sz="5400" baseline="0" dirty="0">
                    <a:solidFill>
                      <a:srgbClr val="002060"/>
                    </a:solidFill>
                  </a:rPr>
                  <a:t>The quantity  </a:t>
                </a:r>
                <a14:m>
                  <m:oMath xmlns:m="http://schemas.openxmlformats.org/officeDocument/2006/math">
                    <m:limLow>
                      <m:limLowPr>
                        <m:ctrlPr>
                          <a:rPr lang="ru-RU" sz="5400" i="1" baseline="0" smtClean="0">
                            <a:solidFill>
                              <a:srgbClr val="002060"/>
                            </a:solidFill>
                            <a:latin typeface="Cambria Math" panose="02040503050406030204" pitchFamily="18" charset="0"/>
                          </a:rPr>
                        </m:ctrlPr>
                      </m:limLowPr>
                      <m:e>
                        <m:r>
                          <m:rPr>
                            <m:sty m:val="p"/>
                          </m:rPr>
                          <a:rPr lang="en-US" sz="5400" b="0" i="0" baseline="0">
                            <a:solidFill>
                              <a:srgbClr val="002060"/>
                            </a:solidFill>
                            <a:latin typeface="Cambria Math" panose="02040503050406030204" pitchFamily="18" charset="0"/>
                          </a:rPr>
                          <m:t>sup</m:t>
                        </m:r>
                      </m:e>
                      <m:lim>
                        <m:r>
                          <m:rPr>
                            <m:sty m:val="p"/>
                          </m:rPr>
                          <a:rPr lang="en-US" sz="5400" b="0" i="0" baseline="0">
                            <a:solidFill>
                              <a:srgbClr val="002060"/>
                            </a:solidFill>
                            <a:latin typeface="Cambria Math" panose="02040503050406030204" pitchFamily="18" charset="0"/>
                          </a:rPr>
                          <m:t>x</m:t>
                        </m:r>
                        <m:r>
                          <a:rPr lang="en-US" sz="5400" b="0" i="0" baseline="0">
                            <a:solidFill>
                              <a:srgbClr val="002060"/>
                            </a:solidFill>
                            <a:latin typeface="Cambria Math" panose="02040503050406030204" pitchFamily="18" charset="0"/>
                          </a:rPr>
                          <m:t>∈</m:t>
                        </m:r>
                        <m:r>
                          <m:rPr>
                            <m:sty m:val="p"/>
                          </m:rPr>
                          <a:rPr lang="en-US" sz="5400" b="0" i="0" baseline="0">
                            <a:solidFill>
                              <a:srgbClr val="002060"/>
                            </a:solidFill>
                            <a:latin typeface="Cambria Math" panose="02040503050406030204" pitchFamily="18" charset="0"/>
                          </a:rPr>
                          <m:t>X</m:t>
                        </m:r>
                      </m:lim>
                    </m:limLow>
                    <m:sSub>
                      <m:sSubPr>
                        <m:ctrlPr>
                          <a:rPr lang="ru-RU" sz="5400" i="1" baseline="0">
                            <a:solidFill>
                              <a:srgbClr val="002060"/>
                            </a:solidFill>
                            <a:latin typeface="Cambria Math" panose="02040503050406030204" pitchFamily="18" charset="0"/>
                          </a:rPr>
                        </m:ctrlPr>
                      </m:sSubPr>
                      <m:e>
                        <m:r>
                          <m:rPr>
                            <m:sty m:val="p"/>
                          </m:rPr>
                          <a:rPr lang="en-US" sz="5400" b="0" i="0" baseline="0">
                            <a:solidFill>
                              <a:srgbClr val="002060"/>
                            </a:solidFill>
                            <a:latin typeface="Cambria Math" panose="02040503050406030204" pitchFamily="18" charset="0"/>
                          </a:rPr>
                          <m:t>μ</m:t>
                        </m:r>
                      </m:e>
                      <m:sub>
                        <m:r>
                          <m:rPr>
                            <m:sty m:val="p"/>
                          </m:rPr>
                          <a:rPr lang="en-US" sz="5400" b="0" i="0" baseline="0">
                            <a:solidFill>
                              <a:srgbClr val="002060"/>
                            </a:solidFill>
                            <a:latin typeface="Cambria Math" panose="02040503050406030204" pitchFamily="18" charset="0"/>
                          </a:rPr>
                          <m:t>A</m:t>
                        </m:r>
                      </m:sub>
                    </m:sSub>
                    <m:r>
                      <a:rPr lang="en-US" sz="5400" b="0" i="0" baseline="0">
                        <a:solidFill>
                          <a:srgbClr val="002060"/>
                        </a:solidFill>
                        <a:latin typeface="Cambria Math" panose="02040503050406030204" pitchFamily="18" charset="0"/>
                      </a:rPr>
                      <m:t>(</m:t>
                    </m:r>
                    <m:r>
                      <m:rPr>
                        <m:sty m:val="p"/>
                      </m:rPr>
                      <a:rPr lang="en-US" sz="5400" b="0" i="0" baseline="0" smtClean="0">
                        <a:solidFill>
                          <a:srgbClr val="002060"/>
                        </a:solidFill>
                        <a:latin typeface="Cambria Math" panose="02040503050406030204" pitchFamily="18" charset="0"/>
                      </a:rPr>
                      <m:t>x</m:t>
                    </m:r>
                    <m:r>
                      <a:rPr lang="en-US" sz="5400" b="0" i="0" baseline="0">
                        <a:solidFill>
                          <a:srgbClr val="002060"/>
                        </a:solidFill>
                        <a:latin typeface="Cambria Math" panose="02040503050406030204" pitchFamily="18" charset="0"/>
                      </a:rPr>
                      <m:t>)</m:t>
                    </m:r>
                  </m:oMath>
                </a14:m>
                <a:r>
                  <a:rPr lang="en-US" sz="5400" baseline="0" dirty="0">
                    <a:solidFill>
                      <a:srgbClr val="002060"/>
                    </a:solidFill>
                  </a:rPr>
                  <a:t> is called the height of the fuzzy set.</a:t>
                </a:r>
              </a:p>
              <a:p>
                <a:pPr indent="449580" algn="just">
                  <a:lnSpc>
                    <a:spcPct val="200000"/>
                  </a:lnSpc>
                  <a:spcAft>
                    <a:spcPts val="0"/>
                  </a:spcAft>
                </a:pPr>
                <a:r>
                  <a:rPr lang="en-US" sz="5400" baseline="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The fuzzy set A is normal if its height is equal to 1, i.e. the upper limit of its membership function </a:t>
                </a:r>
                <a14:m>
                  <m:oMath xmlns:m="http://schemas.openxmlformats.org/officeDocument/2006/math">
                    <m:limLow>
                      <m:limLowPr>
                        <m:ctrlPr>
                          <a:rPr lang="ru-RU"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ctrlPr>
                      </m:limLowPr>
                      <m:e>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𝑠𝑢𝑝</m:t>
                        </m:r>
                      </m:e>
                      <m:lim>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𝑥</m:t>
                        </m:r>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m:t>
                        </m:r>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𝑋</m:t>
                        </m:r>
                      </m:lim>
                    </m:limLow>
                    <m:sSub>
                      <m:sSubPr>
                        <m:ctrlPr>
                          <a:rPr lang="ru-RU"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ctrlPr>
                      </m:sSubPr>
                      <m:e>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𝜇</m:t>
                        </m:r>
                      </m:e>
                      <m:sub>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𝐴</m:t>
                        </m:r>
                      </m:sub>
                    </m:sSub>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m:t>
                    </m:r>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𝑥</m:t>
                    </m:r>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)=1</m:t>
                    </m:r>
                  </m:oMath>
                </a14:m>
                <a:r>
                  <a:rPr lang="en-US" sz="5400" baseline="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endParaRPr lang="ru-RU" sz="4400" baseline="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endParaRPr lang="ru-RU" sz="4800" baseline="0" dirty="0">
                  <a:solidFill>
                    <a:srgbClr val="002060"/>
                  </a:solidFill>
                </a:endParaRPr>
              </a:p>
            </p:txBody>
          </p:sp>
        </mc:Choice>
        <mc:Fallback xmlns="">
          <p:sp>
            <p:nvSpPr>
              <p:cNvPr id="7" name="Rectangle 3"/>
              <p:cNvSpPr>
                <a:spLocks noRot="1" noChangeAspect="1" noMove="1" noResize="1" noEditPoints="1" noAdjustHandles="1" noChangeArrowheads="1" noChangeShapeType="1" noTextEdit="1"/>
              </p:cNvSpPr>
              <p:nvPr/>
            </p:nvSpPr>
            <p:spPr bwMode="auto">
              <a:xfrm>
                <a:off x="708334" y="2177480"/>
                <a:ext cx="22572898" cy="9721080"/>
              </a:xfrm>
              <a:prstGeom prst="rect">
                <a:avLst/>
              </a:prstGeom>
              <a:blipFill>
                <a:blip r:embed="rId2"/>
                <a:stretch>
                  <a:fillRect l="-1620" r="-1620"/>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94973024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The concept of fuzzy sets</a:t>
            </a:r>
          </a:p>
        </p:txBody>
      </p:sp>
      <mc:AlternateContent xmlns:mc="http://schemas.openxmlformats.org/markup-compatibility/2006" xmlns:a14="http://schemas.microsoft.com/office/drawing/2010/main">
        <mc:Choice Requires="a14">
          <p:sp>
            <p:nvSpPr>
              <p:cNvPr id="7" name="Rectangle 3"/>
              <p:cNvSpPr>
                <a:spLocks/>
              </p:cNvSpPr>
              <p:nvPr/>
            </p:nvSpPr>
            <p:spPr bwMode="auto">
              <a:xfrm>
                <a:off x="708334" y="2177480"/>
                <a:ext cx="22572898" cy="972108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indent="449580" algn="just">
                  <a:lnSpc>
                    <a:spcPct val="200000"/>
                  </a:lnSpc>
                  <a:spcAft>
                    <a:spcPts val="0"/>
                  </a:spcAft>
                </a:pPr>
                <a:r>
                  <a:rPr lang="en-US" sz="5400" baseline="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For </a:t>
                </a:r>
                <a14:m>
                  <m:oMath xmlns:m="http://schemas.openxmlformats.org/officeDocument/2006/math">
                    <m:limLow>
                      <m:limLowPr>
                        <m:ctrlPr>
                          <a:rPr lang="ru-RU"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ctrlPr>
                      </m:limLowPr>
                      <m:e>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𝑠𝑢𝑝</m:t>
                        </m:r>
                      </m:e>
                      <m:lim>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𝑥</m:t>
                        </m:r>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m:t>
                        </m:r>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𝑋</m:t>
                        </m:r>
                      </m:lim>
                    </m:limLow>
                    <m:sSub>
                      <m:sSubPr>
                        <m:ctrlPr>
                          <a:rPr lang="ru-RU"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ctrlPr>
                      </m:sSubPr>
                      <m:e>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𝜇</m:t>
                        </m:r>
                      </m:e>
                      <m:sub>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𝐴</m:t>
                        </m:r>
                      </m:sub>
                    </m:sSub>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m:t>
                    </m:r>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𝑥</m:t>
                    </m:r>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)&lt;1</m:t>
                    </m:r>
                  </m:oMath>
                </a14:m>
                <a:r>
                  <a:rPr lang="en-US" sz="5400" baseline="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the fuzzy set is called subnormal.</a:t>
                </a:r>
                <a:endParaRPr lang="ru-RU" sz="4400" baseline="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200000"/>
                  </a:lnSpc>
                  <a:spcAft>
                    <a:spcPts val="0"/>
                  </a:spcAft>
                </a:pPr>
                <a:r>
                  <a:rPr lang="en-US" sz="5400" baseline="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 fuzzy set is called empty if  </a:t>
                </a:r>
                <a14:m>
                  <m:oMath xmlns:m="http://schemas.openxmlformats.org/officeDocument/2006/math">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m:t>
                    </m:r>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𝑥</m:t>
                    </m:r>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m:t>
                    </m:r>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𝑋</m:t>
                    </m:r>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m:t>
                    </m:r>
                    <m:sSub>
                      <m:sSubPr>
                        <m:ctrlPr>
                          <a:rPr lang="ru-RU"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ctrlPr>
                      </m:sSubPr>
                      <m:e>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𝜇</m:t>
                        </m:r>
                      </m:e>
                      <m:sub>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𝐴</m:t>
                        </m:r>
                      </m:sub>
                    </m:sSub>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m:t>
                    </m:r>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𝑥</m:t>
                    </m:r>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)=0</m:t>
                    </m:r>
                  </m:oMath>
                </a14:m>
                <a:r>
                  <a:rPr lang="en-US" sz="5400" baseline="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endParaRPr lang="ru-RU" sz="4400" baseline="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indent="449580" algn="just">
                  <a:lnSpc>
                    <a:spcPct val="200000"/>
                  </a:lnSpc>
                  <a:spcAft>
                    <a:spcPts val="0"/>
                  </a:spcAft>
                </a:pPr>
                <a:r>
                  <a:rPr lang="en-US" sz="5400" baseline="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 non-empty subnormal set can always be normalized by dividing all values of the membership function by its maximum value </a:t>
                </a:r>
                <a14:m>
                  <m:oMath xmlns:m="http://schemas.openxmlformats.org/officeDocument/2006/math">
                    <m:f>
                      <m:fPr>
                        <m:ctrlPr>
                          <a:rPr lang="ru-RU"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ctrlPr>
                      </m:fPr>
                      <m:num>
                        <m:sSub>
                          <m:sSubPr>
                            <m:ctrlPr>
                              <a:rPr lang="ru-RU"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ctrlPr>
                          </m:sSubPr>
                          <m:e>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𝜇</m:t>
                            </m:r>
                          </m:e>
                          <m:sub>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𝐴</m:t>
                            </m:r>
                          </m:sub>
                        </m:sSub>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m:t>
                        </m:r>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𝑥</m:t>
                        </m:r>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m:t>
                        </m:r>
                      </m:num>
                      <m:den>
                        <m:limLow>
                          <m:limLowPr>
                            <m:ctrlPr>
                              <a:rPr lang="ru-RU"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ctrlPr>
                          </m:limLowPr>
                          <m:e>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𝑠𝑢𝑝</m:t>
                            </m:r>
                          </m:e>
                          <m:lim>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𝑥</m:t>
                            </m:r>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m:t>
                            </m:r>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𝑋</m:t>
                            </m:r>
                          </m:lim>
                        </m:limLow>
                        <m:sSub>
                          <m:sSubPr>
                            <m:ctrlPr>
                              <a:rPr lang="ru-RU"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ctrlPr>
                          </m:sSubPr>
                          <m:e>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𝜇</m:t>
                            </m:r>
                          </m:e>
                          <m:sub>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𝐴</m:t>
                            </m:r>
                          </m:sub>
                        </m:sSub>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m:t>
                        </m:r>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𝑥</m:t>
                        </m:r>
                        <m:r>
                          <a:rPr lang="en-US" sz="5400" i="1" baseline="0">
                            <a:solidFill>
                              <a:srgbClr val="002060"/>
                            </a:solidFill>
                            <a:latin typeface="Cambria Math" panose="02040503050406030204" pitchFamily="18" charset="0"/>
                            <a:ea typeface="Calibri" panose="020F0502020204030204" pitchFamily="34" charset="0"/>
                            <a:cs typeface="Times New Roman" panose="02020603050405020304" pitchFamily="18" charset="0"/>
                          </a:rPr>
                          <m:t>)</m:t>
                        </m:r>
                      </m:den>
                    </m:f>
                  </m:oMath>
                </a14:m>
                <a:r>
                  <a:rPr lang="en-US" sz="5400" baseline="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endParaRPr lang="ru-RU" sz="4400" baseline="0"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endParaRPr lang="ru-RU" sz="4800" baseline="0" dirty="0">
                  <a:solidFill>
                    <a:srgbClr val="002060"/>
                  </a:solidFill>
                </a:endParaRPr>
              </a:p>
            </p:txBody>
          </p:sp>
        </mc:Choice>
        <mc:Fallback xmlns="">
          <p:sp>
            <p:nvSpPr>
              <p:cNvPr id="7" name="Rectangle 3"/>
              <p:cNvSpPr>
                <a:spLocks noRot="1" noChangeAspect="1" noMove="1" noResize="1" noEditPoints="1" noAdjustHandles="1" noChangeArrowheads="1" noChangeShapeType="1" noTextEdit="1"/>
              </p:cNvSpPr>
              <p:nvPr/>
            </p:nvSpPr>
            <p:spPr bwMode="auto">
              <a:xfrm>
                <a:off x="708334" y="2177480"/>
                <a:ext cx="22572898" cy="9721080"/>
              </a:xfrm>
              <a:prstGeom prst="rect">
                <a:avLst/>
              </a:prstGeom>
              <a:blipFill>
                <a:blip r:embed="rId2"/>
                <a:stretch>
                  <a:fillRect l="-1620" r="-1620"/>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250101449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The concept of fuzzy sets</a:t>
            </a:r>
          </a:p>
        </p:txBody>
      </p:sp>
      <mc:AlternateContent xmlns:mc="http://schemas.openxmlformats.org/markup-compatibility/2006" xmlns:a14="http://schemas.microsoft.com/office/drawing/2010/main">
        <mc:Choice Requires="a14">
          <p:sp>
            <p:nvSpPr>
              <p:cNvPr id="9" name="Rectangle 3"/>
              <p:cNvSpPr>
                <a:spLocks/>
              </p:cNvSpPr>
              <p:nvPr/>
            </p:nvSpPr>
            <p:spPr bwMode="auto">
              <a:xfrm>
                <a:off x="299972" y="6840580"/>
                <a:ext cx="22800634" cy="3689827"/>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1" baseline="0" dirty="0"/>
                  <a:t>	</a:t>
                </a:r>
                <a:r>
                  <a:rPr lang="en-US" altLang="en-US" sz="6600" b="1" i="1" baseline="0" dirty="0">
                    <a:solidFill>
                      <a:srgbClr val="002060"/>
                    </a:solidFill>
                  </a:rPr>
                  <a:t>Definition 5</a:t>
                </a:r>
                <a:r>
                  <a:rPr lang="en-US" altLang="en-US" sz="6600" baseline="0" dirty="0">
                    <a:solidFill>
                      <a:srgbClr val="002060"/>
                    </a:solidFill>
                  </a:rPr>
                  <a:t>. </a:t>
                </a:r>
                <a:endParaRPr lang="uk-UA" altLang="en-US" sz="6600" baseline="0" dirty="0">
                  <a:solidFill>
                    <a:srgbClr val="002060"/>
                  </a:solidFill>
                </a:endParaRPr>
              </a:p>
              <a:p>
                <a:pPr algn="just" eaLnBrk="1"/>
                <a:r>
                  <a:rPr lang="en-US" altLang="en-US" sz="6600" baseline="0" dirty="0">
                    <a:solidFill>
                      <a:srgbClr val="002060"/>
                    </a:solidFill>
                  </a:rPr>
                  <a:t>A fuzzy set is called a point set if  </a:t>
                </a:r>
                <a14:m>
                  <m:oMath xmlns:m="http://schemas.openxmlformats.org/officeDocument/2006/math">
                    <m:sSub>
                      <m:sSubPr>
                        <m:ctrlPr>
                          <a:rPr lang="el-GR" altLang="en-US" sz="6600" i="1" baseline="0">
                            <a:solidFill>
                              <a:srgbClr val="002060"/>
                            </a:solidFill>
                            <a:latin typeface="Cambria Math" panose="02040503050406030204" pitchFamily="18" charset="0"/>
                            <a:cs typeface="Times New Roman" panose="02020603050405020304" pitchFamily="18" charset="0"/>
                          </a:rPr>
                        </m:ctrlPr>
                      </m:sSubPr>
                      <m:e>
                        <m:r>
                          <a:rPr lang="el-GR" altLang="en-US" sz="6600" i="1" baseline="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𝜇</m:t>
                        </m:r>
                      </m:e>
                      <m:sub>
                        <m:r>
                          <m:rPr>
                            <m:sty m:val="p"/>
                          </m:rPr>
                          <a:rPr lang="el-GR" altLang="en-US" sz="6600" i="1" baseline="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Α</m:t>
                        </m:r>
                      </m:sub>
                    </m:sSub>
                  </m:oMath>
                </a14:m>
                <a:r>
                  <a:rPr lang="en-US" altLang="en-US" sz="6600" baseline="0" dirty="0">
                    <a:solidFill>
                      <a:srgbClr val="002060"/>
                    </a:solidFill>
                  </a:rPr>
                  <a:t>(x)&gt;0  for only one point x of the universal set X.</a:t>
                </a:r>
                <a:endParaRPr lang="ru-RU" altLang="en-US" sz="6600" baseline="0" dirty="0">
                  <a:solidFill>
                    <a:srgbClr val="002060"/>
                  </a:solidFill>
                </a:endParaRPr>
              </a:p>
            </p:txBody>
          </p:sp>
        </mc:Choice>
        <mc:Fallback xmlns="">
          <p:sp>
            <p:nvSpPr>
              <p:cNvPr id="9" name="Rectangle 3"/>
              <p:cNvSpPr>
                <a:spLocks noRot="1" noChangeAspect="1" noMove="1" noResize="1" noEditPoints="1" noAdjustHandles="1" noChangeArrowheads="1" noChangeShapeType="1" noTextEdit="1"/>
              </p:cNvSpPr>
              <p:nvPr/>
            </p:nvSpPr>
            <p:spPr bwMode="auto">
              <a:xfrm>
                <a:off x="299972" y="6840580"/>
                <a:ext cx="22800634" cy="3689827"/>
              </a:xfrm>
              <a:prstGeom prst="rect">
                <a:avLst/>
              </a:prstGeom>
              <a:blipFill>
                <a:blip r:embed="rId2"/>
                <a:stretch>
                  <a:fillRect l="-2005" t="-5785" r="-2005"/>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0" name="Rectangle 3"/>
              <p:cNvSpPr>
                <a:spLocks/>
              </p:cNvSpPr>
              <p:nvPr/>
            </p:nvSpPr>
            <p:spPr bwMode="auto">
              <a:xfrm>
                <a:off x="328228" y="2954052"/>
                <a:ext cx="22800634" cy="3471899"/>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1" baseline="0" dirty="0"/>
                  <a:t>	</a:t>
                </a:r>
                <a:r>
                  <a:rPr lang="en-US" altLang="en-US" sz="6600" b="1" i="1" baseline="0" dirty="0">
                    <a:solidFill>
                      <a:srgbClr val="002060"/>
                    </a:solidFill>
                  </a:rPr>
                  <a:t>Definition 4. </a:t>
                </a:r>
                <a:endParaRPr lang="uk-UA" altLang="en-US" sz="6600" b="1" i="1" baseline="0" dirty="0">
                  <a:solidFill>
                    <a:srgbClr val="002060"/>
                  </a:solidFill>
                </a:endParaRPr>
              </a:p>
              <a:p>
                <a:pPr algn="just" eaLnBrk="1"/>
                <a:r>
                  <a:rPr lang="en-US" altLang="en-US" sz="6600" baseline="0" dirty="0">
                    <a:solidFill>
                      <a:srgbClr val="002060"/>
                    </a:solidFill>
                  </a:rPr>
                  <a:t>A fuzzy set is called unimodal if </a:t>
                </a:r>
                <a14:m>
                  <m:oMath xmlns:m="http://schemas.openxmlformats.org/officeDocument/2006/math">
                    <m:sSub>
                      <m:sSubPr>
                        <m:ctrlPr>
                          <a:rPr lang="el-GR" altLang="en-US" sz="6600" i="1" baseline="0">
                            <a:solidFill>
                              <a:srgbClr val="002060"/>
                            </a:solidFill>
                            <a:latin typeface="Cambria Math" panose="02040503050406030204" pitchFamily="18" charset="0"/>
                            <a:cs typeface="Times New Roman" panose="02020603050405020304" pitchFamily="18" charset="0"/>
                          </a:rPr>
                        </m:ctrlPr>
                      </m:sSubPr>
                      <m:e>
                        <m:r>
                          <a:rPr lang="el-GR" altLang="en-US" sz="6600" i="1" baseline="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𝜇</m:t>
                        </m:r>
                      </m:e>
                      <m:sub>
                        <m:r>
                          <m:rPr>
                            <m:sty m:val="p"/>
                          </m:rPr>
                          <a:rPr lang="el-GR" altLang="en-US" sz="6600" i="1" baseline="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Α</m:t>
                        </m:r>
                      </m:sub>
                    </m:sSub>
                  </m:oMath>
                </a14:m>
                <a:r>
                  <a:rPr lang="en-US" altLang="en-US" sz="6600" baseline="0" dirty="0">
                    <a:solidFill>
                      <a:srgbClr val="002060"/>
                    </a:solidFill>
                  </a:rPr>
                  <a:t>(x)=1 for only one point x (mode) of the universal set X.</a:t>
                </a:r>
                <a:endParaRPr lang="ru-RU" altLang="en-US" sz="6600" baseline="0" dirty="0">
                  <a:solidFill>
                    <a:srgbClr val="002060"/>
                  </a:solidFill>
                </a:endParaRPr>
              </a:p>
            </p:txBody>
          </p:sp>
        </mc:Choice>
        <mc:Fallback xmlns="">
          <p:sp>
            <p:nvSpPr>
              <p:cNvPr id="10" name="Rectangle 3"/>
              <p:cNvSpPr>
                <a:spLocks noRot="1" noChangeAspect="1" noMove="1" noResize="1" noEditPoints="1" noAdjustHandles="1" noChangeArrowheads="1" noChangeShapeType="1" noTextEdit="1"/>
              </p:cNvSpPr>
              <p:nvPr/>
            </p:nvSpPr>
            <p:spPr bwMode="auto">
              <a:xfrm>
                <a:off x="328228" y="2954052"/>
                <a:ext cx="22800634" cy="3471899"/>
              </a:xfrm>
              <a:prstGeom prst="rect">
                <a:avLst/>
              </a:prstGeom>
              <a:blipFill>
                <a:blip r:embed="rId3"/>
                <a:stretch>
                  <a:fillRect l="-2005" t="-6151" r="-2005" b="-2988"/>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271507243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p:stCondLst>
                              <p:cond delay="1500"/>
                            </p:stCondLst>
                            <p:childTnLst>
                              <p:par>
                                <p:cTn id="13" presetID="10" presetClass="entr" presetSubtype="0" fill="hold" grpId="0" nodeType="afterEffect">
                                  <p:stCondLst>
                                    <p:cond delay="50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The concept of fuzzy sets</a:t>
            </a:r>
          </a:p>
        </p:txBody>
      </p:sp>
      <mc:AlternateContent xmlns:mc="http://schemas.openxmlformats.org/markup-compatibility/2006" xmlns:a14="http://schemas.microsoft.com/office/drawing/2010/main">
        <mc:Choice Requires="a14">
          <p:sp>
            <p:nvSpPr>
              <p:cNvPr id="7" name="Rectangle 3"/>
              <p:cNvSpPr>
                <a:spLocks/>
              </p:cNvSpPr>
              <p:nvPr/>
            </p:nvSpPr>
            <p:spPr bwMode="auto">
              <a:xfrm>
                <a:off x="526704" y="3617640"/>
                <a:ext cx="22800634" cy="6264696"/>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150000"/>
                  </a:lnSpc>
                </a:pPr>
                <a:r>
                  <a:rPr lang="uk-UA" altLang="en-US" sz="6600" b="1" baseline="0" dirty="0"/>
                  <a:t>	</a:t>
                </a:r>
                <a:r>
                  <a:rPr lang="en-US" altLang="en-US" sz="6600" b="1" i="1" baseline="0" dirty="0">
                    <a:solidFill>
                      <a:srgbClr val="002060"/>
                    </a:solidFill>
                  </a:rPr>
                  <a:t>Definition 6. </a:t>
                </a:r>
                <a:endParaRPr lang="uk-UA" altLang="en-US" sz="6600" b="1" i="1" baseline="0" dirty="0">
                  <a:solidFill>
                    <a:srgbClr val="002060"/>
                  </a:solidFill>
                </a:endParaRPr>
              </a:p>
              <a:p>
                <a:pPr algn="just" eaLnBrk="1">
                  <a:lnSpc>
                    <a:spcPct val="150000"/>
                  </a:lnSpc>
                </a:pPr>
                <a:r>
                  <a:rPr lang="en-US" altLang="en-US" sz="6600" baseline="0" dirty="0">
                    <a:solidFill>
                      <a:srgbClr val="002060"/>
                    </a:solidFill>
                  </a:rPr>
                  <a:t>The set α-level of the fuzzy set A defined on the universal set X is a clear subset </a:t>
                </a:r>
                <a14:m>
                  <m:oMath xmlns:m="http://schemas.openxmlformats.org/officeDocument/2006/math">
                    <m:sSub>
                      <m:sSubPr>
                        <m:ctrlPr>
                          <a:rPr lang="en-US" altLang="en-US" sz="6600" i="1" baseline="0" smtClean="0">
                            <a:solidFill>
                              <a:srgbClr val="002060"/>
                            </a:solidFill>
                            <a:latin typeface="Cambria Math" panose="02040503050406030204" pitchFamily="18" charset="0"/>
                          </a:rPr>
                        </m:ctrlPr>
                      </m:sSubPr>
                      <m:e>
                        <m:r>
                          <a:rPr lang="en-US" altLang="en-US" sz="6600" b="0" i="1" baseline="0" smtClean="0">
                            <a:solidFill>
                              <a:srgbClr val="002060"/>
                            </a:solidFill>
                            <a:latin typeface="Cambria Math" panose="02040503050406030204" pitchFamily="18" charset="0"/>
                          </a:rPr>
                          <m:t>𝐴</m:t>
                        </m:r>
                      </m:e>
                      <m:sub>
                        <m:r>
                          <a:rPr lang="en-US" altLang="en-US" sz="6600" i="1" baseline="0" smtClean="0">
                            <a:solidFill>
                              <a:srgbClr val="002060"/>
                            </a:solidFill>
                            <a:latin typeface="Cambria Math" panose="02040503050406030204" pitchFamily="18" charset="0"/>
                            <a:ea typeface="Cambria Math" panose="02040503050406030204" pitchFamily="18" charset="0"/>
                          </a:rPr>
                          <m:t>𝛼</m:t>
                        </m:r>
                      </m:sub>
                    </m:sSub>
                  </m:oMath>
                </a14:m>
                <a:r>
                  <a:rPr lang="en-US" altLang="en-US" sz="6600" baseline="0" dirty="0">
                    <a:solidFill>
                      <a:srgbClr val="002060"/>
                    </a:solidFill>
                  </a:rPr>
                  <a:t> of the universal set X, defined as:</a:t>
                </a:r>
              </a:p>
              <a:p>
                <a:pPr algn="ctr" eaLnBrk="1">
                  <a:lnSpc>
                    <a:spcPct val="150000"/>
                  </a:lnSpc>
                </a:pPr>
                <a14:m>
                  <m:oMath xmlns:m="http://schemas.openxmlformats.org/officeDocument/2006/math">
                    <m:sSub>
                      <m:sSubPr>
                        <m:ctrlPr>
                          <a:rPr lang="en-US" altLang="en-US" sz="6600" i="1" baseline="0">
                            <a:solidFill>
                              <a:srgbClr val="002060"/>
                            </a:solidFill>
                            <a:latin typeface="Cambria Math" panose="02040503050406030204" pitchFamily="18" charset="0"/>
                          </a:rPr>
                        </m:ctrlPr>
                      </m:sSubPr>
                      <m:e>
                        <m:r>
                          <a:rPr lang="en-US" altLang="en-US" sz="6600" i="1" baseline="0">
                            <a:solidFill>
                              <a:srgbClr val="002060"/>
                            </a:solidFill>
                            <a:latin typeface="Cambria Math" panose="02040503050406030204" pitchFamily="18" charset="0"/>
                          </a:rPr>
                          <m:t>𝐴</m:t>
                        </m:r>
                      </m:e>
                      <m:sub>
                        <m:r>
                          <a:rPr lang="en-US" altLang="en-US" sz="6600" i="1" baseline="0">
                            <a:solidFill>
                              <a:srgbClr val="002060"/>
                            </a:solidFill>
                            <a:latin typeface="Cambria Math" panose="02040503050406030204" pitchFamily="18" charset="0"/>
                            <a:ea typeface="Cambria Math" panose="02040503050406030204" pitchFamily="18" charset="0"/>
                          </a:rPr>
                          <m:t>𝛼</m:t>
                        </m:r>
                      </m:sub>
                    </m:sSub>
                  </m:oMath>
                </a14:m>
                <a:r>
                  <a:rPr lang="pt-BR" altLang="en-US" sz="6600" baseline="0" dirty="0">
                    <a:solidFill>
                      <a:srgbClr val="002060"/>
                    </a:solidFill>
                  </a:rPr>
                  <a:t>=x∈X|</a:t>
                </a:r>
                <a14:m>
                  <m:oMath xmlns:m="http://schemas.openxmlformats.org/officeDocument/2006/math">
                    <m:sSub>
                      <m:sSubPr>
                        <m:ctrlPr>
                          <a:rPr lang="el-GR" altLang="en-US" sz="6600" i="1" baseline="0">
                            <a:solidFill>
                              <a:srgbClr val="002060"/>
                            </a:solidFill>
                            <a:latin typeface="Cambria Math" panose="02040503050406030204" pitchFamily="18" charset="0"/>
                            <a:cs typeface="Times New Roman" panose="02020603050405020304" pitchFamily="18" charset="0"/>
                          </a:rPr>
                        </m:ctrlPr>
                      </m:sSubPr>
                      <m:e>
                        <m:r>
                          <a:rPr lang="el-GR" altLang="en-US" sz="6600" i="1" baseline="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𝜇</m:t>
                        </m:r>
                      </m:e>
                      <m:sub>
                        <m:r>
                          <m:rPr>
                            <m:sty m:val="p"/>
                          </m:rPr>
                          <a:rPr lang="el-GR" altLang="en-US" sz="6600" i="1" baseline="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Α</m:t>
                        </m:r>
                      </m:sub>
                    </m:sSub>
                  </m:oMath>
                </a14:m>
                <a:r>
                  <a:rPr lang="pt-BR" altLang="en-US" sz="6600" baseline="0" dirty="0">
                    <a:solidFill>
                      <a:srgbClr val="002060"/>
                    </a:solidFill>
                  </a:rPr>
                  <a:t>(x)≥</a:t>
                </a:r>
                <a:r>
                  <a:rPr lang="el-GR" altLang="en-US" sz="6600" baseline="0" dirty="0">
                    <a:solidFill>
                      <a:srgbClr val="002060"/>
                    </a:solidFill>
                  </a:rPr>
                  <a:t>α</a:t>
                </a:r>
                <a:r>
                  <a:rPr lang="pt-BR" altLang="en-US" sz="6600" baseline="0" dirty="0">
                    <a:solidFill>
                      <a:srgbClr val="002060"/>
                    </a:solidFill>
                  </a:rPr>
                  <a:t>, де α∈[0; 1].</a:t>
                </a:r>
                <a:endParaRPr lang="ru-RU" altLang="en-US" sz="6600" baseline="0" dirty="0">
                  <a:solidFill>
                    <a:srgbClr val="002060"/>
                  </a:solidFill>
                </a:endParaRPr>
              </a:p>
            </p:txBody>
          </p:sp>
        </mc:Choice>
        <mc:Fallback xmlns="">
          <p:sp>
            <p:nvSpPr>
              <p:cNvPr id="7" name="Rectangle 3"/>
              <p:cNvSpPr>
                <a:spLocks noRot="1" noChangeAspect="1" noMove="1" noResize="1" noEditPoints="1" noAdjustHandles="1" noChangeArrowheads="1" noChangeShapeType="1" noTextEdit="1"/>
              </p:cNvSpPr>
              <p:nvPr/>
            </p:nvSpPr>
            <p:spPr bwMode="auto">
              <a:xfrm>
                <a:off x="526704" y="3617640"/>
                <a:ext cx="22800634" cy="6264696"/>
              </a:xfrm>
              <a:prstGeom prst="rect">
                <a:avLst/>
              </a:prstGeom>
              <a:blipFill>
                <a:blip r:embed="rId2"/>
                <a:stretch>
                  <a:fillRect l="-2005" r="-1978" b="-2335"/>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150235285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The concept of fuzzy sets</a:t>
            </a:r>
          </a:p>
        </p:txBody>
      </p:sp>
      <mc:AlternateContent xmlns:mc="http://schemas.openxmlformats.org/markup-compatibility/2006" xmlns:a14="http://schemas.microsoft.com/office/drawing/2010/main">
        <mc:Choice Requires="a14">
          <p:sp>
            <p:nvSpPr>
              <p:cNvPr id="7" name="Rectangle 3"/>
              <p:cNvSpPr>
                <a:spLocks/>
              </p:cNvSpPr>
              <p:nvPr/>
            </p:nvSpPr>
            <p:spPr bwMode="auto">
              <a:xfrm>
                <a:off x="349020" y="3698982"/>
                <a:ext cx="22800634" cy="740749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150000"/>
                  </a:lnSpc>
                </a:pPr>
                <a:r>
                  <a:rPr lang="uk-UA" altLang="en-US" sz="6600" b="1" baseline="0" dirty="0"/>
                  <a:t>	</a:t>
                </a:r>
                <a:r>
                  <a:rPr lang="en-US" altLang="en-US" sz="6600" b="1" i="1" baseline="0" dirty="0">
                    <a:solidFill>
                      <a:srgbClr val="002060"/>
                    </a:solidFill>
                  </a:rPr>
                  <a:t>Example 3. </a:t>
                </a:r>
                <a:endParaRPr lang="uk-UA" altLang="en-US" sz="6600" b="1" i="1" baseline="0" dirty="0">
                  <a:solidFill>
                    <a:srgbClr val="002060"/>
                  </a:solidFill>
                </a:endParaRPr>
              </a:p>
              <a:p>
                <a:pPr algn="just" eaLnBrk="1">
                  <a:lnSpc>
                    <a:spcPct val="150000"/>
                  </a:lnSpc>
                </a:pPr>
                <a:r>
                  <a:rPr lang="en-US" altLang="en-US" sz="6600" baseline="0" dirty="0">
                    <a:solidFill>
                      <a:srgbClr val="002060"/>
                    </a:solidFill>
                  </a:rPr>
                  <a:t>A=0,8/1+0,6/2+0,2/3+1/4, </a:t>
                </a:r>
                <a14:m>
                  <m:oMath xmlns:m="http://schemas.openxmlformats.org/officeDocument/2006/math">
                    <m:sSub>
                      <m:sSubPr>
                        <m:ctrlPr>
                          <a:rPr lang="en-US" altLang="en-US" sz="6600" i="1" baseline="0" smtClean="0">
                            <a:solidFill>
                              <a:srgbClr val="002060"/>
                            </a:solidFill>
                            <a:latin typeface="Cambria Math" panose="02040503050406030204" pitchFamily="18" charset="0"/>
                          </a:rPr>
                        </m:ctrlPr>
                      </m:sSubPr>
                      <m:e>
                        <m:r>
                          <m:rPr>
                            <m:sty m:val="p"/>
                          </m:rPr>
                          <a:rPr lang="el-GR" altLang="en-US" sz="6600" i="1" baseline="0" smtClean="0">
                            <a:solidFill>
                              <a:srgbClr val="002060"/>
                            </a:solidFill>
                            <a:latin typeface="Cambria Math" panose="02040503050406030204" pitchFamily="18" charset="0"/>
                            <a:ea typeface="Cambria Math" panose="02040503050406030204" pitchFamily="18" charset="0"/>
                          </a:rPr>
                          <m:t>Α</m:t>
                        </m:r>
                      </m:e>
                      <m:sub>
                        <m:r>
                          <a:rPr lang="en-US" altLang="en-US" sz="6600" b="0" i="1" baseline="0" smtClean="0">
                            <a:solidFill>
                              <a:srgbClr val="002060"/>
                            </a:solidFill>
                            <a:latin typeface="Cambria Math" panose="02040503050406030204" pitchFamily="18" charset="0"/>
                          </a:rPr>
                          <m:t>0,5</m:t>
                        </m:r>
                      </m:sub>
                    </m:sSub>
                  </m:oMath>
                </a14:m>
                <a:r>
                  <a:rPr lang="en-US" altLang="en-US" sz="6600" baseline="0" dirty="0">
                    <a:solidFill>
                      <a:srgbClr val="002060"/>
                    </a:solidFill>
                  </a:rPr>
                  <a:t>=1;2;4, where </a:t>
                </a:r>
                <a14:m>
                  <m:oMath xmlns:m="http://schemas.openxmlformats.org/officeDocument/2006/math">
                    <m:sSub>
                      <m:sSubPr>
                        <m:ctrlPr>
                          <a:rPr lang="en-US" altLang="en-US" sz="6600" i="1" baseline="0">
                            <a:solidFill>
                              <a:srgbClr val="002060"/>
                            </a:solidFill>
                            <a:latin typeface="Cambria Math" panose="02040503050406030204" pitchFamily="18" charset="0"/>
                          </a:rPr>
                        </m:ctrlPr>
                      </m:sSubPr>
                      <m:e>
                        <m:r>
                          <m:rPr>
                            <m:sty m:val="p"/>
                          </m:rPr>
                          <a:rPr lang="el-GR" altLang="en-US" sz="6600" i="1" baseline="0">
                            <a:solidFill>
                              <a:srgbClr val="002060"/>
                            </a:solidFill>
                            <a:latin typeface="Cambria Math" panose="02040503050406030204" pitchFamily="18" charset="0"/>
                            <a:ea typeface="Cambria Math" panose="02040503050406030204" pitchFamily="18" charset="0"/>
                          </a:rPr>
                          <m:t>Α</m:t>
                        </m:r>
                      </m:e>
                      <m:sub>
                        <m:r>
                          <a:rPr lang="en-US" altLang="en-US" sz="6600" i="1" baseline="0">
                            <a:solidFill>
                              <a:srgbClr val="002060"/>
                            </a:solidFill>
                            <a:latin typeface="Cambria Math" panose="02040503050406030204" pitchFamily="18" charset="0"/>
                          </a:rPr>
                          <m:t>0,5</m:t>
                        </m:r>
                      </m:sub>
                    </m:sSub>
                  </m:oMath>
                </a14:m>
                <a:r>
                  <a:rPr lang="en-US" altLang="en-US" sz="6600" baseline="0" dirty="0">
                    <a:solidFill>
                      <a:srgbClr val="002060"/>
                    </a:solidFill>
                  </a:rPr>
                  <a:t> – is a clear set that includes those elements x ordered pairs </a:t>
                </a:r>
                <a14:m>
                  <m:oMath xmlns:m="http://schemas.openxmlformats.org/officeDocument/2006/math">
                    <m:sSub>
                      <m:sSubPr>
                        <m:ctrlPr>
                          <a:rPr lang="el-GR" altLang="en-US" sz="6600" i="1" baseline="0">
                            <a:solidFill>
                              <a:srgbClr val="002060"/>
                            </a:solidFill>
                            <a:latin typeface="Cambria Math" panose="02040503050406030204" pitchFamily="18" charset="0"/>
                            <a:cs typeface="Times New Roman" panose="02020603050405020304" pitchFamily="18" charset="0"/>
                          </a:rPr>
                        </m:ctrlPr>
                      </m:sSubPr>
                      <m:e>
                        <m:r>
                          <a:rPr lang="el-GR" altLang="en-US" sz="6600" i="1" baseline="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𝜇</m:t>
                        </m:r>
                      </m:e>
                      <m:sub>
                        <m:r>
                          <m:rPr>
                            <m:sty m:val="p"/>
                          </m:rPr>
                          <a:rPr lang="el-GR" altLang="en-US" sz="6600" i="1" baseline="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Α</m:t>
                        </m:r>
                      </m:sub>
                    </m:sSub>
                  </m:oMath>
                </a14:m>
                <a:r>
                  <a:rPr lang="en-US" altLang="en-US" sz="6600" baseline="0" dirty="0">
                    <a:solidFill>
                      <a:srgbClr val="002060"/>
                    </a:solidFill>
                  </a:rPr>
                  <a:t>(x)/x, which form a fuzzy set A, for which the value of the membership function which satisfies the condition </a:t>
                </a:r>
                <a14:m>
                  <m:oMath xmlns:m="http://schemas.openxmlformats.org/officeDocument/2006/math">
                    <m:sSub>
                      <m:sSubPr>
                        <m:ctrlPr>
                          <a:rPr lang="el-GR" altLang="en-US" sz="6600" i="1" baseline="0">
                            <a:solidFill>
                              <a:srgbClr val="002060"/>
                            </a:solidFill>
                            <a:latin typeface="Cambria Math" panose="02040503050406030204" pitchFamily="18" charset="0"/>
                            <a:cs typeface="Times New Roman" panose="02020603050405020304" pitchFamily="18" charset="0"/>
                          </a:rPr>
                        </m:ctrlPr>
                      </m:sSubPr>
                      <m:e>
                        <m:r>
                          <a:rPr lang="el-GR" altLang="en-US" sz="6600" i="1" baseline="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𝜇</m:t>
                        </m:r>
                      </m:e>
                      <m:sub>
                        <m:r>
                          <m:rPr>
                            <m:sty m:val="p"/>
                          </m:rPr>
                          <a:rPr lang="el-GR" altLang="en-US" sz="6600" i="1" baseline="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Α</m:t>
                        </m:r>
                      </m:sub>
                    </m:sSub>
                  </m:oMath>
                </a14:m>
                <a:r>
                  <a:rPr lang="en-US" altLang="en-US" sz="6600" baseline="0" dirty="0">
                    <a:solidFill>
                      <a:srgbClr val="002060"/>
                    </a:solidFill>
                  </a:rPr>
                  <a:t>(x)≥α.</a:t>
                </a:r>
                <a:endParaRPr lang="ru-RU" altLang="en-US" sz="6600" baseline="0" dirty="0">
                  <a:solidFill>
                    <a:srgbClr val="002060"/>
                  </a:solidFill>
                </a:endParaRPr>
              </a:p>
            </p:txBody>
          </p:sp>
        </mc:Choice>
        <mc:Fallback xmlns="">
          <p:sp>
            <p:nvSpPr>
              <p:cNvPr id="7" name="Rectangle 3"/>
              <p:cNvSpPr>
                <a:spLocks noRot="1" noChangeAspect="1" noMove="1" noResize="1" noEditPoints="1" noAdjustHandles="1" noChangeArrowheads="1" noChangeShapeType="1" noTextEdit="1"/>
              </p:cNvSpPr>
              <p:nvPr/>
            </p:nvSpPr>
            <p:spPr bwMode="auto">
              <a:xfrm>
                <a:off x="349020" y="3698982"/>
                <a:ext cx="22800634" cy="7407490"/>
              </a:xfrm>
              <a:prstGeom prst="rect">
                <a:avLst/>
              </a:prstGeom>
              <a:blipFill>
                <a:blip r:embed="rId2"/>
                <a:stretch>
                  <a:fillRect l="-2005" r="-1978" b="-7819"/>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216296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The concept of fuzzy sets</a:t>
            </a:r>
          </a:p>
        </p:txBody>
      </p:sp>
      <mc:AlternateContent xmlns:mc="http://schemas.openxmlformats.org/markup-compatibility/2006" xmlns:a14="http://schemas.microsoft.com/office/drawing/2010/main">
        <mc:Choice Requires="a14">
          <p:sp>
            <p:nvSpPr>
              <p:cNvPr id="7" name="Rectangle 3"/>
              <p:cNvSpPr>
                <a:spLocks/>
              </p:cNvSpPr>
              <p:nvPr/>
            </p:nvSpPr>
            <p:spPr bwMode="auto">
              <a:xfrm>
                <a:off x="708104" y="2033464"/>
                <a:ext cx="22800634" cy="4824536"/>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200000"/>
                  </a:lnSpc>
                </a:pPr>
                <a:r>
                  <a:rPr lang="en-US" altLang="en-US" sz="6600" b="1" i="1" baseline="0" dirty="0">
                    <a:solidFill>
                      <a:srgbClr val="002060"/>
                    </a:solidFill>
                  </a:rPr>
                  <a:t> </a:t>
                </a:r>
                <a:endParaRPr lang="uk-UA" altLang="en-US" sz="6600" b="1" i="1" baseline="0" dirty="0">
                  <a:solidFill>
                    <a:srgbClr val="002060"/>
                  </a:solidFill>
                </a:endParaRPr>
              </a:p>
              <a:p>
                <a:pPr algn="just" eaLnBrk="1">
                  <a:lnSpc>
                    <a:spcPct val="200000"/>
                  </a:lnSpc>
                </a:pPr>
                <a:r>
                  <a:rPr lang="uk-UA" altLang="en-US" sz="6600" baseline="0" dirty="0">
                    <a:solidFill>
                      <a:srgbClr val="002060"/>
                    </a:solidFill>
                  </a:rPr>
                  <a:t>	</a:t>
                </a:r>
                <a:r>
                  <a:rPr lang="en-US" altLang="en-US" sz="6600" baseline="0" dirty="0">
                    <a:solidFill>
                      <a:srgbClr val="002060"/>
                    </a:solidFill>
                  </a:rPr>
                  <a:t>The following property holds for α-level sets: if </a:t>
                </a:r>
                <a14:m>
                  <m:oMath xmlns:m="http://schemas.openxmlformats.org/officeDocument/2006/math">
                    <m:sSub>
                      <m:sSubPr>
                        <m:ctrlPr>
                          <a:rPr lang="en-US" altLang="en-US" sz="6600" i="1" baseline="0" dirty="0">
                            <a:solidFill>
                              <a:srgbClr val="002060"/>
                            </a:solidFill>
                            <a:latin typeface="Cambria Math" panose="02040503050406030204" pitchFamily="18" charset="0"/>
                          </a:rPr>
                        </m:ctrlPr>
                      </m:sSubPr>
                      <m:e>
                        <m:r>
                          <a:rPr lang="en-US" altLang="en-US" sz="6600" b="0" i="1" baseline="0" dirty="0" smtClean="0">
                            <a:solidFill>
                              <a:srgbClr val="002060"/>
                            </a:solidFill>
                            <a:latin typeface="Cambria Math" panose="02040503050406030204" pitchFamily="18" charset="0"/>
                            <a:ea typeface="Cambria Math" panose="02040503050406030204" pitchFamily="18" charset="0"/>
                          </a:rPr>
                          <m:t>𝛼</m:t>
                        </m:r>
                      </m:e>
                      <m:sub>
                        <m:r>
                          <a:rPr lang="en-US" altLang="en-US" sz="6600" i="1" baseline="0" dirty="0">
                            <a:solidFill>
                              <a:srgbClr val="002060"/>
                            </a:solidFill>
                            <a:latin typeface="Cambria Math" panose="02040503050406030204" pitchFamily="18" charset="0"/>
                          </a:rPr>
                          <m:t>1</m:t>
                        </m:r>
                      </m:sub>
                    </m:sSub>
                  </m:oMath>
                </a14:m>
                <a:r>
                  <a:rPr lang="en-US" altLang="en-US" sz="6600" baseline="0" dirty="0">
                    <a:solidFill>
                      <a:srgbClr val="002060"/>
                    </a:solidFill>
                  </a:rPr>
                  <a:t>≥</a:t>
                </a:r>
                <a14:m>
                  <m:oMath xmlns:m="http://schemas.openxmlformats.org/officeDocument/2006/math">
                    <m:sSub>
                      <m:sSubPr>
                        <m:ctrlPr>
                          <a:rPr lang="en-US" altLang="en-US" sz="6600" i="1" baseline="0" dirty="0">
                            <a:solidFill>
                              <a:srgbClr val="002060"/>
                            </a:solidFill>
                            <a:latin typeface="Cambria Math" panose="02040503050406030204" pitchFamily="18" charset="0"/>
                          </a:rPr>
                        </m:ctrlPr>
                      </m:sSubPr>
                      <m:e>
                        <m:r>
                          <a:rPr lang="en-US" altLang="en-US" sz="6600" i="1" baseline="0" dirty="0">
                            <a:solidFill>
                              <a:srgbClr val="002060"/>
                            </a:solidFill>
                            <a:latin typeface="Cambria Math" panose="02040503050406030204" pitchFamily="18" charset="0"/>
                            <a:ea typeface="Cambria Math" panose="02040503050406030204" pitchFamily="18" charset="0"/>
                          </a:rPr>
                          <m:t>𝛼</m:t>
                        </m:r>
                      </m:e>
                      <m:sub>
                        <m:r>
                          <a:rPr lang="en-US" altLang="en-US" sz="6600" b="0" i="1" baseline="0" dirty="0" smtClean="0">
                            <a:solidFill>
                              <a:srgbClr val="002060"/>
                            </a:solidFill>
                            <a:latin typeface="Cambria Math" panose="02040503050406030204" pitchFamily="18" charset="0"/>
                          </a:rPr>
                          <m:t>2</m:t>
                        </m:r>
                      </m:sub>
                    </m:sSub>
                  </m:oMath>
                </a14:m>
                <a:r>
                  <a:rPr lang="en-US" altLang="en-US" sz="6600" baseline="0" dirty="0">
                    <a:solidFill>
                      <a:srgbClr val="002060"/>
                    </a:solidFill>
                  </a:rPr>
                  <a:t>, then the power of the subset </a:t>
                </a:r>
                <a14:m>
                  <m:oMath xmlns:m="http://schemas.openxmlformats.org/officeDocument/2006/math">
                    <m:sSub>
                      <m:sSubPr>
                        <m:ctrlPr>
                          <a:rPr lang="en-US" altLang="en-US" sz="6600" i="1" baseline="0" smtClean="0">
                            <a:solidFill>
                              <a:srgbClr val="002060"/>
                            </a:solidFill>
                            <a:latin typeface="Cambria Math" panose="02040503050406030204" pitchFamily="18" charset="0"/>
                          </a:rPr>
                        </m:ctrlPr>
                      </m:sSubPr>
                      <m:e>
                        <m:r>
                          <m:rPr>
                            <m:sty m:val="p"/>
                          </m:rPr>
                          <a:rPr lang="el-GR" altLang="en-US" sz="6600" i="1" baseline="0" smtClean="0">
                            <a:solidFill>
                              <a:srgbClr val="002060"/>
                            </a:solidFill>
                            <a:latin typeface="Cambria Math" panose="02040503050406030204" pitchFamily="18" charset="0"/>
                            <a:ea typeface="Cambria Math" panose="02040503050406030204" pitchFamily="18" charset="0"/>
                          </a:rPr>
                          <m:t>Α</m:t>
                        </m:r>
                      </m:e>
                      <m:sub>
                        <m:sSub>
                          <m:sSubPr>
                            <m:ctrlPr>
                              <a:rPr lang="en-US" altLang="en-US" sz="6600" i="1" baseline="0" dirty="0">
                                <a:solidFill>
                                  <a:srgbClr val="002060"/>
                                </a:solidFill>
                                <a:latin typeface="Cambria Math" panose="02040503050406030204" pitchFamily="18" charset="0"/>
                              </a:rPr>
                            </m:ctrlPr>
                          </m:sSubPr>
                          <m:e>
                            <m:r>
                              <a:rPr lang="en-US" altLang="en-US" sz="6600" i="1" baseline="0" dirty="0">
                                <a:solidFill>
                                  <a:srgbClr val="002060"/>
                                </a:solidFill>
                                <a:latin typeface="Cambria Math" panose="02040503050406030204" pitchFamily="18" charset="0"/>
                                <a:ea typeface="Cambria Math" panose="02040503050406030204" pitchFamily="18" charset="0"/>
                              </a:rPr>
                              <m:t>𝛼</m:t>
                            </m:r>
                          </m:e>
                          <m:sub>
                            <m:r>
                              <a:rPr lang="en-US" altLang="en-US" sz="6600" i="1" baseline="0" dirty="0">
                                <a:solidFill>
                                  <a:srgbClr val="002060"/>
                                </a:solidFill>
                                <a:latin typeface="Cambria Math" panose="02040503050406030204" pitchFamily="18" charset="0"/>
                              </a:rPr>
                              <m:t>1</m:t>
                            </m:r>
                          </m:sub>
                        </m:sSub>
                      </m:sub>
                    </m:sSub>
                  </m:oMath>
                </a14:m>
                <a:r>
                  <a:rPr lang="en-US" altLang="en-US" sz="6600" baseline="0" dirty="0">
                    <a:solidFill>
                      <a:srgbClr val="002060"/>
                    </a:solidFill>
                  </a:rPr>
                  <a:t> is not more than the power of the subset </a:t>
                </a:r>
                <a14:m>
                  <m:oMath xmlns:m="http://schemas.openxmlformats.org/officeDocument/2006/math">
                    <m:sSub>
                      <m:sSubPr>
                        <m:ctrlPr>
                          <a:rPr lang="en-US" altLang="en-US" sz="6600" i="1" baseline="0">
                            <a:solidFill>
                              <a:srgbClr val="002060"/>
                            </a:solidFill>
                            <a:latin typeface="Cambria Math" panose="02040503050406030204" pitchFamily="18" charset="0"/>
                          </a:rPr>
                        </m:ctrlPr>
                      </m:sSubPr>
                      <m:e>
                        <m:r>
                          <m:rPr>
                            <m:sty m:val="p"/>
                          </m:rPr>
                          <a:rPr lang="el-GR" altLang="en-US" sz="6600" i="1" baseline="0">
                            <a:solidFill>
                              <a:srgbClr val="002060"/>
                            </a:solidFill>
                            <a:latin typeface="Cambria Math" panose="02040503050406030204" pitchFamily="18" charset="0"/>
                            <a:ea typeface="Cambria Math" panose="02040503050406030204" pitchFamily="18" charset="0"/>
                          </a:rPr>
                          <m:t>Α</m:t>
                        </m:r>
                      </m:e>
                      <m:sub>
                        <m:sSub>
                          <m:sSubPr>
                            <m:ctrlPr>
                              <a:rPr lang="en-US" altLang="en-US" sz="6600" i="1" baseline="0" dirty="0">
                                <a:solidFill>
                                  <a:srgbClr val="002060"/>
                                </a:solidFill>
                                <a:latin typeface="Cambria Math" panose="02040503050406030204" pitchFamily="18" charset="0"/>
                              </a:rPr>
                            </m:ctrlPr>
                          </m:sSubPr>
                          <m:e>
                            <m:r>
                              <a:rPr lang="en-US" altLang="en-US" sz="6600" i="1" baseline="0" dirty="0">
                                <a:solidFill>
                                  <a:srgbClr val="002060"/>
                                </a:solidFill>
                                <a:latin typeface="Cambria Math" panose="02040503050406030204" pitchFamily="18" charset="0"/>
                                <a:ea typeface="Cambria Math" panose="02040503050406030204" pitchFamily="18" charset="0"/>
                              </a:rPr>
                              <m:t>𝛼</m:t>
                            </m:r>
                          </m:e>
                          <m:sub>
                            <m:r>
                              <a:rPr lang="en-US" altLang="en-US" sz="6600" b="0" i="1" baseline="0" dirty="0" smtClean="0">
                                <a:solidFill>
                                  <a:srgbClr val="002060"/>
                                </a:solidFill>
                                <a:latin typeface="Cambria Math" panose="02040503050406030204" pitchFamily="18" charset="0"/>
                              </a:rPr>
                              <m:t>2</m:t>
                            </m:r>
                          </m:sub>
                        </m:sSub>
                      </m:sub>
                    </m:sSub>
                  </m:oMath>
                </a14:m>
                <a:r>
                  <a:rPr lang="en-US" altLang="en-US" sz="6600" baseline="0" dirty="0">
                    <a:solidFill>
                      <a:srgbClr val="002060"/>
                    </a:solidFill>
                  </a:rPr>
                  <a:t>.</a:t>
                </a:r>
                <a:endParaRPr lang="ru-RU" altLang="en-US" sz="6600" baseline="0" dirty="0">
                  <a:solidFill>
                    <a:srgbClr val="002060"/>
                  </a:solidFill>
                </a:endParaRPr>
              </a:p>
            </p:txBody>
          </p:sp>
        </mc:Choice>
        <mc:Fallback xmlns="">
          <p:sp>
            <p:nvSpPr>
              <p:cNvPr id="7" name="Rectangle 3"/>
              <p:cNvSpPr>
                <a:spLocks noRot="1" noChangeAspect="1" noMove="1" noResize="1" noEditPoints="1" noAdjustHandles="1" noChangeArrowheads="1" noChangeShapeType="1" noTextEdit="1"/>
              </p:cNvSpPr>
              <p:nvPr/>
            </p:nvSpPr>
            <p:spPr bwMode="auto">
              <a:xfrm>
                <a:off x="708104" y="2033464"/>
                <a:ext cx="22800634" cy="4824536"/>
              </a:xfrm>
              <a:prstGeom prst="rect">
                <a:avLst/>
              </a:prstGeom>
              <a:blipFill>
                <a:blip r:embed="rId2"/>
                <a:stretch>
                  <a:fillRect l="-2005" r="-2005" b="-77876"/>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98414150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The concept of fuzzy sets</a:t>
            </a:r>
          </a:p>
        </p:txBody>
      </p:sp>
      <mc:AlternateContent xmlns:mc="http://schemas.openxmlformats.org/markup-compatibility/2006" xmlns:a14="http://schemas.microsoft.com/office/drawing/2010/main">
        <mc:Choice Requires="a14">
          <p:sp>
            <p:nvSpPr>
              <p:cNvPr id="7" name="Rectangle 3"/>
              <p:cNvSpPr>
                <a:spLocks/>
              </p:cNvSpPr>
              <p:nvPr/>
            </p:nvSpPr>
            <p:spPr bwMode="auto">
              <a:xfrm>
                <a:off x="716310" y="2537520"/>
                <a:ext cx="21972240" cy="4824536"/>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150000"/>
                  </a:lnSpc>
                </a:pPr>
                <a:r>
                  <a:rPr lang="en-US" altLang="en-US" sz="6600" b="1" i="1" baseline="0" dirty="0">
                    <a:solidFill>
                      <a:srgbClr val="002060"/>
                    </a:solidFill>
                  </a:rPr>
                  <a:t> </a:t>
                </a:r>
                <a:endParaRPr lang="uk-UA" altLang="en-US" sz="6600" b="1" i="1" baseline="0" dirty="0">
                  <a:solidFill>
                    <a:srgbClr val="002060"/>
                  </a:solidFill>
                </a:endParaRPr>
              </a:p>
              <a:p>
                <a:pPr algn="just" eaLnBrk="1">
                  <a:lnSpc>
                    <a:spcPct val="150000"/>
                  </a:lnSpc>
                </a:pPr>
                <a:r>
                  <a:rPr lang="en-US" altLang="en-US" sz="6600" b="1" i="1" baseline="0" dirty="0">
                    <a:solidFill>
                      <a:srgbClr val="002060"/>
                    </a:solidFill>
                  </a:rPr>
                  <a:t>Definition 7. </a:t>
                </a:r>
              </a:p>
              <a:p>
                <a:pPr algn="just" eaLnBrk="1">
                  <a:lnSpc>
                    <a:spcPct val="150000"/>
                  </a:lnSpc>
                </a:pPr>
                <a:r>
                  <a:rPr lang="en-US" altLang="en-US" sz="6600" baseline="0" dirty="0">
                    <a:solidFill>
                      <a:srgbClr val="002060"/>
                    </a:solidFill>
                  </a:rPr>
                  <a:t>Elements </a:t>
                </a:r>
                <a:r>
                  <a:rPr lang="en-US" altLang="en-US" sz="6600" baseline="0" dirty="0" err="1">
                    <a:solidFill>
                      <a:srgbClr val="002060"/>
                    </a:solidFill>
                  </a:rPr>
                  <a:t>x∈X</a:t>
                </a:r>
                <a:r>
                  <a:rPr lang="en-US" altLang="en-US" sz="6600" baseline="0" dirty="0">
                    <a:solidFill>
                      <a:srgbClr val="002060"/>
                    </a:solidFill>
                  </a:rPr>
                  <a:t> for which </a:t>
                </a:r>
                <a14:m>
                  <m:oMath xmlns:m="http://schemas.openxmlformats.org/officeDocument/2006/math">
                    <m:sSub>
                      <m:sSubPr>
                        <m:ctrlPr>
                          <a:rPr lang="el-GR" altLang="en-US" sz="6600" i="1" baseline="0">
                            <a:solidFill>
                              <a:srgbClr val="002060"/>
                            </a:solidFill>
                            <a:latin typeface="Cambria Math" panose="02040503050406030204" pitchFamily="18" charset="0"/>
                            <a:cs typeface="Times New Roman" panose="02020603050405020304" pitchFamily="18" charset="0"/>
                          </a:rPr>
                        </m:ctrlPr>
                      </m:sSubPr>
                      <m:e>
                        <m:r>
                          <a:rPr lang="el-GR" altLang="en-US" sz="6600" i="1" baseline="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𝜇</m:t>
                        </m:r>
                      </m:e>
                      <m:sub>
                        <m:r>
                          <m:rPr>
                            <m:sty m:val="p"/>
                          </m:rPr>
                          <a:rPr lang="el-GR" altLang="en-US" sz="6600" i="1" baseline="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Α</m:t>
                        </m:r>
                      </m:sub>
                    </m:sSub>
                  </m:oMath>
                </a14:m>
                <a:r>
                  <a:rPr lang="en-US" altLang="en-US" sz="6600" baseline="0" dirty="0">
                    <a:solidFill>
                      <a:srgbClr val="002060"/>
                    </a:solidFill>
                  </a:rPr>
                  <a:t>(x)=0,5 are called transition points of fuzzy set A.</a:t>
                </a:r>
                <a:endParaRPr lang="ru-RU" altLang="en-US" sz="6600" baseline="0" dirty="0">
                  <a:solidFill>
                    <a:srgbClr val="002060"/>
                  </a:solidFill>
                </a:endParaRPr>
              </a:p>
            </p:txBody>
          </p:sp>
        </mc:Choice>
        <mc:Fallback xmlns="">
          <p:sp>
            <p:nvSpPr>
              <p:cNvPr id="7" name="Rectangle 3"/>
              <p:cNvSpPr>
                <a:spLocks noRot="1" noChangeAspect="1" noMove="1" noResize="1" noEditPoints="1" noAdjustHandles="1" noChangeArrowheads="1" noChangeShapeType="1" noTextEdit="1"/>
              </p:cNvSpPr>
              <p:nvPr/>
            </p:nvSpPr>
            <p:spPr bwMode="auto">
              <a:xfrm>
                <a:off x="716310" y="2537520"/>
                <a:ext cx="21972240" cy="4824536"/>
              </a:xfrm>
              <a:prstGeom prst="rect">
                <a:avLst/>
              </a:prstGeom>
              <a:blipFill>
                <a:blip r:embed="rId2"/>
                <a:stretch>
                  <a:fillRect l="-2109" r="-2081" b="-32828"/>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142745944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The concept of fuzzy sets</a:t>
            </a:r>
          </a:p>
        </p:txBody>
      </p:sp>
      <mc:AlternateContent xmlns:mc="http://schemas.openxmlformats.org/markup-compatibility/2006" xmlns:a14="http://schemas.microsoft.com/office/drawing/2010/main">
        <mc:Choice Requires="a14">
          <p:sp>
            <p:nvSpPr>
              <p:cNvPr id="7" name="Rectangle 3"/>
              <p:cNvSpPr>
                <a:spLocks/>
              </p:cNvSpPr>
              <p:nvPr/>
            </p:nvSpPr>
            <p:spPr bwMode="auto">
              <a:xfrm>
                <a:off x="526704" y="1961456"/>
                <a:ext cx="22800634" cy="612068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150000"/>
                  </a:lnSpc>
                </a:pPr>
                <a:r>
                  <a:rPr lang="en-US" altLang="en-US" sz="6600" b="1" i="1" baseline="0" dirty="0">
                    <a:solidFill>
                      <a:srgbClr val="002060"/>
                    </a:solidFill>
                  </a:rPr>
                  <a:t> </a:t>
                </a:r>
                <a:endParaRPr lang="uk-UA" altLang="en-US" sz="6600" b="1" i="1" baseline="0" dirty="0">
                  <a:solidFill>
                    <a:srgbClr val="002060"/>
                  </a:solidFill>
                </a:endParaRPr>
              </a:p>
              <a:p>
                <a:pPr algn="just" eaLnBrk="1">
                  <a:lnSpc>
                    <a:spcPct val="150000"/>
                  </a:lnSpc>
                </a:pPr>
                <a:r>
                  <a:rPr lang="en-US" altLang="en-US" sz="6600" b="1" i="1" baseline="0" dirty="0">
                    <a:solidFill>
                      <a:srgbClr val="002060"/>
                    </a:solidFill>
                  </a:rPr>
                  <a:t>Definition 8. </a:t>
                </a:r>
              </a:p>
              <a:p>
                <a:pPr algn="just" eaLnBrk="1">
                  <a:lnSpc>
                    <a:spcPct val="150000"/>
                  </a:lnSpc>
                </a:pPr>
                <a:r>
                  <a:rPr lang="en-US" altLang="en-US" sz="6600" baseline="0" dirty="0">
                    <a:solidFill>
                      <a:srgbClr val="002060"/>
                    </a:solidFill>
                  </a:rPr>
                  <a:t>The kernel of a fuzzy set A defined on the universal set X is a clear set of core A elements whose elements satisfy the condition </a:t>
                </a:r>
                <a:r>
                  <a:rPr lang="en-US" altLang="en-US" sz="6600" i="1" baseline="0" dirty="0" err="1">
                    <a:solidFill>
                      <a:srgbClr val="002060"/>
                    </a:solidFill>
                  </a:rPr>
                  <a:t>coreA</a:t>
                </a:r>
                <a:r>
                  <a:rPr lang="en-US" altLang="en-US" sz="6600" baseline="0" dirty="0">
                    <a:solidFill>
                      <a:srgbClr val="002060"/>
                    </a:solidFill>
                  </a:rPr>
                  <a:t>=</a:t>
                </a:r>
                <a:r>
                  <a:rPr lang="en-US" altLang="en-US" sz="6600" baseline="0" dirty="0" err="1">
                    <a:solidFill>
                      <a:srgbClr val="002060"/>
                    </a:solidFill>
                  </a:rPr>
                  <a:t>x∈X|</a:t>
                </a:r>
                <a14:m>
                  <m:oMath xmlns:m="http://schemas.openxmlformats.org/officeDocument/2006/math">
                    <m:sSub>
                      <m:sSubPr>
                        <m:ctrlPr>
                          <a:rPr lang="el-GR" altLang="en-US" sz="6600" i="1" baseline="0">
                            <a:solidFill>
                              <a:srgbClr val="002060"/>
                            </a:solidFill>
                            <a:latin typeface="Cambria Math" panose="02040503050406030204" pitchFamily="18" charset="0"/>
                            <a:cs typeface="Times New Roman" panose="02020603050405020304" pitchFamily="18" charset="0"/>
                          </a:rPr>
                        </m:ctrlPr>
                      </m:sSubPr>
                      <m:e>
                        <m:r>
                          <a:rPr lang="el-GR" altLang="en-US" sz="6600" i="1" baseline="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𝜇</m:t>
                        </m:r>
                      </m:e>
                      <m:sub>
                        <m:r>
                          <m:rPr>
                            <m:sty m:val="p"/>
                          </m:rPr>
                          <a:rPr lang="el-GR" altLang="en-US" sz="6600" i="1" baseline="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Α</m:t>
                        </m:r>
                      </m:sub>
                    </m:sSub>
                  </m:oMath>
                </a14:m>
                <a:r>
                  <a:rPr lang="en-US" altLang="en-US" sz="6600" baseline="0" dirty="0">
                    <a:solidFill>
                      <a:srgbClr val="002060"/>
                    </a:solidFill>
                  </a:rPr>
                  <a:t>(x)=1.</a:t>
                </a:r>
                <a:endParaRPr lang="ru-RU" altLang="en-US" sz="6600" baseline="0" dirty="0">
                  <a:solidFill>
                    <a:srgbClr val="002060"/>
                  </a:solidFill>
                </a:endParaRPr>
              </a:p>
            </p:txBody>
          </p:sp>
        </mc:Choice>
        <mc:Fallback xmlns="">
          <p:sp>
            <p:nvSpPr>
              <p:cNvPr id="7" name="Rectangle 3"/>
              <p:cNvSpPr>
                <a:spLocks noRot="1" noChangeAspect="1" noMove="1" noResize="1" noEditPoints="1" noAdjustHandles="1" noChangeArrowheads="1" noChangeShapeType="1" noTextEdit="1"/>
              </p:cNvSpPr>
              <p:nvPr/>
            </p:nvSpPr>
            <p:spPr bwMode="auto">
              <a:xfrm>
                <a:off x="526704" y="1961456"/>
                <a:ext cx="22800634" cy="6120680"/>
              </a:xfrm>
              <a:prstGeom prst="rect">
                <a:avLst/>
              </a:prstGeom>
              <a:blipFill>
                <a:blip r:embed="rId2"/>
                <a:stretch>
                  <a:fillRect l="-2005" r="-1978" b="-29482"/>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106990054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The concept of fuzzy sets</a:t>
            </a:r>
          </a:p>
        </p:txBody>
      </p:sp>
      <mc:AlternateContent xmlns:mc="http://schemas.openxmlformats.org/markup-compatibility/2006" xmlns:a14="http://schemas.microsoft.com/office/drawing/2010/main">
        <mc:Choice Requires="a14">
          <p:sp>
            <p:nvSpPr>
              <p:cNvPr id="7" name="Rectangle 3"/>
              <p:cNvSpPr>
                <a:spLocks/>
              </p:cNvSpPr>
              <p:nvPr/>
            </p:nvSpPr>
            <p:spPr bwMode="auto">
              <a:xfrm>
                <a:off x="329882" y="1961456"/>
                <a:ext cx="22800634" cy="612068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en-US" altLang="en-US" sz="6600" b="1" i="1" baseline="0" dirty="0">
                    <a:solidFill>
                      <a:srgbClr val="002060"/>
                    </a:solidFill>
                  </a:rPr>
                  <a:t> </a:t>
                </a:r>
                <a:endParaRPr lang="uk-UA" altLang="en-US" sz="6600" b="1" i="1" baseline="0" dirty="0">
                  <a:solidFill>
                    <a:srgbClr val="002060"/>
                  </a:solidFill>
                </a:endParaRPr>
              </a:p>
              <a:p>
                <a:pPr algn="just" eaLnBrk="1">
                  <a:lnSpc>
                    <a:spcPct val="200000"/>
                  </a:lnSpc>
                </a:pPr>
                <a:r>
                  <a:rPr lang="en-US" altLang="en-US" sz="6600" b="1" i="1" baseline="0" dirty="0">
                    <a:solidFill>
                      <a:srgbClr val="002060"/>
                    </a:solidFill>
                  </a:rPr>
                  <a:t>Definition 9. </a:t>
                </a:r>
              </a:p>
              <a:p>
                <a:pPr algn="just" eaLnBrk="1">
                  <a:lnSpc>
                    <a:spcPct val="200000"/>
                  </a:lnSpc>
                </a:pPr>
                <a:r>
                  <a:rPr lang="en-US" altLang="en-US" sz="6600" baseline="0" dirty="0">
                    <a:solidFill>
                      <a:srgbClr val="002060"/>
                    </a:solidFill>
                  </a:rPr>
                  <a:t>The boundary of a fuzzy set A defined on a universal set X is a clear set front A, the elements of which satisfy the condition front</a:t>
                </a:r>
                <a:r>
                  <a:rPr lang="uk-UA" altLang="en-US" sz="6600" baseline="0" dirty="0">
                    <a:solidFill>
                      <a:srgbClr val="002060"/>
                    </a:solidFill>
                  </a:rPr>
                  <a:t> </a:t>
                </a:r>
                <a:r>
                  <a:rPr lang="en-US" altLang="en-US" sz="6600" baseline="0" dirty="0">
                    <a:solidFill>
                      <a:srgbClr val="002060"/>
                    </a:solidFill>
                  </a:rPr>
                  <a:t>A=x∈X|0&lt;</a:t>
                </a:r>
                <a14:m>
                  <m:oMath xmlns:m="http://schemas.openxmlformats.org/officeDocument/2006/math">
                    <m:sSub>
                      <m:sSubPr>
                        <m:ctrlPr>
                          <a:rPr lang="el-GR" altLang="en-US" sz="6600" i="1" baseline="0">
                            <a:solidFill>
                              <a:srgbClr val="002060"/>
                            </a:solidFill>
                            <a:latin typeface="Cambria Math" panose="02040503050406030204" pitchFamily="18" charset="0"/>
                            <a:cs typeface="Times New Roman" panose="02020603050405020304" pitchFamily="18" charset="0"/>
                          </a:rPr>
                        </m:ctrlPr>
                      </m:sSubPr>
                      <m:e>
                        <m:r>
                          <a:rPr lang="el-GR" altLang="en-US" sz="6600" i="1" baseline="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𝜇</m:t>
                        </m:r>
                      </m:e>
                      <m:sub>
                        <m:r>
                          <m:rPr>
                            <m:sty m:val="p"/>
                          </m:rPr>
                          <a:rPr lang="el-GR" altLang="en-US" sz="6600" i="1" baseline="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Α</m:t>
                        </m:r>
                      </m:sub>
                    </m:sSub>
                  </m:oMath>
                </a14:m>
                <a:r>
                  <a:rPr lang="en-US" altLang="en-US" sz="6600" baseline="0" dirty="0">
                    <a:solidFill>
                      <a:srgbClr val="002060"/>
                    </a:solidFill>
                  </a:rPr>
                  <a:t>(x)&lt;1.</a:t>
                </a:r>
                <a:endParaRPr lang="ru-RU" altLang="en-US" sz="6600" baseline="0" dirty="0">
                  <a:solidFill>
                    <a:srgbClr val="002060"/>
                  </a:solidFill>
                </a:endParaRPr>
              </a:p>
            </p:txBody>
          </p:sp>
        </mc:Choice>
        <mc:Fallback xmlns="">
          <p:sp>
            <p:nvSpPr>
              <p:cNvPr id="7" name="Rectangle 3"/>
              <p:cNvSpPr>
                <a:spLocks noRot="1" noChangeAspect="1" noMove="1" noResize="1" noEditPoints="1" noAdjustHandles="1" noChangeArrowheads="1" noChangeShapeType="1" noTextEdit="1"/>
              </p:cNvSpPr>
              <p:nvPr/>
            </p:nvSpPr>
            <p:spPr bwMode="auto">
              <a:xfrm>
                <a:off x="329882" y="1961456"/>
                <a:ext cx="22800634" cy="6120680"/>
              </a:xfrm>
              <a:prstGeom prst="rect">
                <a:avLst/>
              </a:prstGeom>
              <a:blipFill>
                <a:blip r:embed="rId2"/>
                <a:stretch>
                  <a:fillRect l="-2005" r="-2005" b="-52092"/>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365918317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rgbClr val="005A4E"/>
                </a:solidFill>
              </a:rPr>
              <a:t>The concept of fuzzy sets</a:t>
            </a:r>
          </a:p>
        </p:txBody>
      </p:sp>
      <mc:AlternateContent xmlns:mc="http://schemas.openxmlformats.org/markup-compatibility/2006" xmlns:a14="http://schemas.microsoft.com/office/drawing/2010/main">
        <mc:Choice Requires="a14">
          <p:sp>
            <p:nvSpPr>
              <p:cNvPr id="7" name="Rectangle 3"/>
              <p:cNvSpPr>
                <a:spLocks/>
              </p:cNvSpPr>
              <p:nvPr/>
            </p:nvSpPr>
            <p:spPr bwMode="auto">
              <a:xfrm>
                <a:off x="319716" y="2609528"/>
                <a:ext cx="22800634" cy="612068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en-US" altLang="en-US" sz="6600" b="1" i="1" baseline="0" dirty="0">
                    <a:solidFill>
                      <a:srgbClr val="002060"/>
                    </a:solidFill>
                  </a:rPr>
                  <a:t> </a:t>
                </a:r>
                <a:endParaRPr lang="uk-UA" altLang="en-US" sz="6600" b="1" i="1" baseline="0" dirty="0">
                  <a:solidFill>
                    <a:srgbClr val="002060"/>
                  </a:solidFill>
                </a:endParaRPr>
              </a:p>
              <a:p>
                <a:pPr algn="just" eaLnBrk="1">
                  <a:lnSpc>
                    <a:spcPct val="200000"/>
                  </a:lnSpc>
                </a:pPr>
                <a:r>
                  <a:rPr lang="en-US" altLang="en-US" sz="6600" b="1" i="1" baseline="0" dirty="0">
                    <a:solidFill>
                      <a:srgbClr val="002060"/>
                    </a:solidFill>
                  </a:rPr>
                  <a:t>Definition 10. </a:t>
                </a:r>
              </a:p>
              <a:p>
                <a:pPr algn="just" eaLnBrk="1">
                  <a:lnSpc>
                    <a:spcPct val="200000"/>
                  </a:lnSpc>
                </a:pPr>
                <a:r>
                  <a:rPr lang="en-US" altLang="en-US" sz="6600" baseline="0" dirty="0">
                    <a:solidFill>
                      <a:srgbClr val="002060"/>
                    </a:solidFill>
                  </a:rPr>
                  <a:t>A fuzzy set A defined on the universal set X is called convex if </a:t>
                </a:r>
                <a14:m>
                  <m:oMath xmlns:m="http://schemas.openxmlformats.org/officeDocument/2006/math">
                    <m:sSub>
                      <m:sSubPr>
                        <m:ctrlPr>
                          <a:rPr lang="el-GR" altLang="en-US" sz="6600" i="1" baseline="0">
                            <a:solidFill>
                              <a:srgbClr val="002060"/>
                            </a:solidFill>
                            <a:latin typeface="Cambria Math" panose="02040503050406030204" pitchFamily="18" charset="0"/>
                            <a:cs typeface="Times New Roman" panose="02020603050405020304" pitchFamily="18" charset="0"/>
                          </a:rPr>
                        </m:ctrlPr>
                      </m:sSubPr>
                      <m:e>
                        <m:r>
                          <a:rPr lang="el-GR" altLang="en-US" sz="6600" i="1" baseline="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𝜇</m:t>
                        </m:r>
                      </m:e>
                      <m:sub>
                        <m:r>
                          <m:rPr>
                            <m:sty m:val="p"/>
                          </m:rPr>
                          <a:rPr lang="el-GR" altLang="en-US" sz="6600" i="1" baseline="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Α</m:t>
                        </m:r>
                      </m:sub>
                    </m:sSub>
                  </m:oMath>
                </a14:m>
                <a:r>
                  <a:rPr lang="en-US" altLang="en-US" sz="6600" baseline="0" dirty="0">
                    <a:solidFill>
                      <a:srgbClr val="002060"/>
                    </a:solidFill>
                  </a:rPr>
                  <a:t>(x)&gt;min⁡{</a:t>
                </a:r>
                <a14:m>
                  <m:oMath xmlns:m="http://schemas.openxmlformats.org/officeDocument/2006/math">
                    <m:sSub>
                      <m:sSubPr>
                        <m:ctrlPr>
                          <a:rPr lang="el-GR" altLang="en-US" sz="6600" i="1" baseline="0">
                            <a:solidFill>
                              <a:srgbClr val="002060"/>
                            </a:solidFill>
                            <a:latin typeface="Cambria Math" panose="02040503050406030204" pitchFamily="18" charset="0"/>
                            <a:cs typeface="Times New Roman" panose="02020603050405020304" pitchFamily="18" charset="0"/>
                          </a:rPr>
                        </m:ctrlPr>
                      </m:sSubPr>
                      <m:e>
                        <m:r>
                          <a:rPr lang="el-GR" altLang="en-US" sz="6600" i="1" baseline="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𝜇</m:t>
                        </m:r>
                      </m:e>
                      <m:sub>
                        <m:r>
                          <m:rPr>
                            <m:sty m:val="p"/>
                          </m:rPr>
                          <a:rPr lang="el-GR" altLang="en-US" sz="6600" i="1" baseline="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Α</m:t>
                        </m:r>
                      </m:sub>
                    </m:sSub>
                  </m:oMath>
                </a14:m>
                <a:r>
                  <a:rPr lang="en-US" altLang="en-US" sz="6600" baseline="0" dirty="0">
                    <a:solidFill>
                      <a:srgbClr val="002060"/>
                    </a:solidFill>
                  </a:rPr>
                  <a:t>(a);</a:t>
                </a:r>
                <a:r>
                  <a:rPr lang="el-GR" altLang="en-US" sz="6600" baseline="0" dirty="0">
                    <a:solidFill>
                      <a:srgbClr val="002060"/>
                    </a:solidFill>
                    <a:cs typeface="Times New Roman" panose="02020603050405020304" pitchFamily="18" charset="0"/>
                  </a:rPr>
                  <a:t> </a:t>
                </a:r>
                <a14:m>
                  <m:oMath xmlns:m="http://schemas.openxmlformats.org/officeDocument/2006/math">
                    <m:sSub>
                      <m:sSubPr>
                        <m:ctrlPr>
                          <a:rPr lang="el-GR" altLang="en-US" sz="6600" i="1" baseline="0">
                            <a:solidFill>
                              <a:srgbClr val="002060"/>
                            </a:solidFill>
                            <a:latin typeface="Cambria Math" panose="02040503050406030204" pitchFamily="18" charset="0"/>
                            <a:cs typeface="Times New Roman" panose="02020603050405020304" pitchFamily="18" charset="0"/>
                          </a:rPr>
                        </m:ctrlPr>
                      </m:sSubPr>
                      <m:e>
                        <m:r>
                          <a:rPr lang="el-GR" altLang="en-US" sz="6600" i="1" baseline="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𝜇</m:t>
                        </m:r>
                      </m:e>
                      <m:sub>
                        <m:r>
                          <m:rPr>
                            <m:sty m:val="p"/>
                          </m:rPr>
                          <a:rPr lang="el-GR" altLang="en-US" sz="6600" i="1" baseline="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Α</m:t>
                        </m:r>
                      </m:sub>
                    </m:sSub>
                  </m:oMath>
                </a14:m>
                <a:r>
                  <a:rPr lang="en-US" altLang="en-US" sz="6600" baseline="0" dirty="0">
                    <a:solidFill>
                      <a:srgbClr val="002060"/>
                    </a:solidFill>
                  </a:rPr>
                  <a:t>(b)}; a&lt;x&lt;b; </a:t>
                </a:r>
                <a:r>
                  <a:rPr lang="en-US" altLang="en-US" sz="6600" baseline="0" dirty="0" err="1">
                    <a:solidFill>
                      <a:srgbClr val="002060"/>
                    </a:solidFill>
                  </a:rPr>
                  <a:t>x,a,b∈X</a:t>
                </a:r>
                <a:r>
                  <a:rPr lang="en-US" altLang="en-US" sz="6600" baseline="0" dirty="0">
                    <a:solidFill>
                      <a:srgbClr val="002060"/>
                    </a:solidFill>
                  </a:rPr>
                  <a:t>.</a:t>
                </a:r>
                <a:endParaRPr lang="ru-RU" altLang="en-US" sz="6600" baseline="0" dirty="0">
                  <a:solidFill>
                    <a:srgbClr val="002060"/>
                  </a:solidFill>
                </a:endParaRPr>
              </a:p>
            </p:txBody>
          </p:sp>
        </mc:Choice>
        <mc:Fallback xmlns="">
          <p:sp>
            <p:nvSpPr>
              <p:cNvPr id="7" name="Rectangle 3"/>
              <p:cNvSpPr>
                <a:spLocks noRot="1" noChangeAspect="1" noMove="1" noResize="1" noEditPoints="1" noAdjustHandles="1" noChangeArrowheads="1" noChangeShapeType="1" noTextEdit="1"/>
              </p:cNvSpPr>
              <p:nvPr/>
            </p:nvSpPr>
            <p:spPr bwMode="auto">
              <a:xfrm>
                <a:off x="319716" y="2609528"/>
                <a:ext cx="22800634" cy="6120680"/>
              </a:xfrm>
              <a:prstGeom prst="rect">
                <a:avLst/>
              </a:prstGeom>
              <a:blipFill>
                <a:blip r:embed="rId2"/>
                <a:stretch>
                  <a:fillRect l="-2005" r="-1978" b="-19223"/>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Tree>
    <p:extLst>
      <p:ext uri="{BB962C8B-B14F-4D97-AF65-F5344CB8AC3E}">
        <p14:creationId xmlns:p14="http://schemas.microsoft.com/office/powerpoint/2010/main" val="349813915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4" name="Rectangle 2"/>
          <p:cNvSpPr>
            <a:spLocks/>
          </p:cNvSpPr>
          <p:nvPr/>
        </p:nvSpPr>
        <p:spPr bwMode="auto">
          <a:xfrm>
            <a:off x="310680" y="1022350"/>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sk-SK" altLang="en-US" sz="8800" b="1" baseline="0" dirty="0">
                <a:solidFill>
                  <a:srgbClr val="005A4E"/>
                </a:solidFill>
              </a:rPr>
              <a:t>R</a:t>
            </a:r>
            <a:r>
              <a:rPr lang="en-US" altLang="en-US" sz="8800" b="1" baseline="0" dirty="0" err="1">
                <a:solidFill>
                  <a:srgbClr val="005A4E"/>
                </a:solidFill>
              </a:rPr>
              <a:t>eferences</a:t>
            </a:r>
            <a:endParaRPr lang="en-US" altLang="en-US" sz="8800" b="1" baseline="0" dirty="0">
              <a:solidFill>
                <a:srgbClr val="005A4E"/>
              </a:solidFill>
            </a:endParaRPr>
          </a:p>
        </p:txBody>
      </p:sp>
      <p:sp>
        <p:nvSpPr>
          <p:cNvPr id="13315" name="Rectangle 3"/>
          <p:cNvSpPr>
            <a:spLocks/>
          </p:cNvSpPr>
          <p:nvPr/>
        </p:nvSpPr>
        <p:spPr bwMode="auto">
          <a:xfrm>
            <a:off x="1822848" y="1750754"/>
            <a:ext cx="19916891" cy="1014955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endParaRPr lang="en-US" altLang="en-US" sz="6600" baseline="0" dirty="0"/>
          </a:p>
          <a:p>
            <a:pPr marL="1143000" indent="-1143000" eaLnBrk="1">
              <a:lnSpc>
                <a:spcPct val="150000"/>
              </a:lnSpc>
              <a:buFont typeface="+mj-lt"/>
              <a:buAutoNum type="arabicPeriod"/>
            </a:pPr>
            <a:r>
              <a:rPr lang="en-US" altLang="en-US" sz="4800" baseline="0" dirty="0" err="1">
                <a:solidFill>
                  <a:srgbClr val="002060"/>
                </a:solidFill>
                <a:latin typeface="Times New Roman" panose="02020603050405020304" pitchFamily="18" charset="0"/>
                <a:cs typeface="Times New Roman" panose="02020603050405020304" pitchFamily="18" charset="0"/>
              </a:rPr>
              <a:t>Polishchuk</a:t>
            </a:r>
            <a:r>
              <a:rPr lang="en-US" altLang="en-US" sz="4800" baseline="0" dirty="0">
                <a:solidFill>
                  <a:srgbClr val="002060"/>
                </a:solidFill>
                <a:latin typeface="Times New Roman" panose="02020603050405020304" pitchFamily="18" charset="0"/>
                <a:cs typeface="Times New Roman" panose="02020603050405020304" pitchFamily="18" charset="0"/>
              </a:rPr>
              <a:t>, V. (2021). </a:t>
            </a:r>
            <a:r>
              <a:rPr lang="en-US" altLang="en-US" sz="4800" i="1" baseline="0" dirty="0">
                <a:solidFill>
                  <a:srgbClr val="002060"/>
                </a:solidFill>
                <a:latin typeface="Times New Roman" panose="02020603050405020304" pitchFamily="18" charset="0"/>
                <a:cs typeface="Times New Roman" panose="02020603050405020304" pitchFamily="18" charset="0"/>
              </a:rPr>
              <a:t>Evaluation of start-up projects in conditions of risk and uncertainty</a:t>
            </a:r>
            <a:r>
              <a:rPr lang="en-US" altLang="en-US" sz="4800" baseline="0" dirty="0">
                <a:solidFill>
                  <a:srgbClr val="002060"/>
                </a:solidFill>
                <a:latin typeface="Times New Roman" panose="02020603050405020304" pitchFamily="18" charset="0"/>
                <a:cs typeface="Times New Roman" panose="02020603050405020304" pitchFamily="18" charset="0"/>
              </a:rPr>
              <a:t>. FOP </a:t>
            </a:r>
            <a:r>
              <a:rPr lang="en-US" altLang="en-US" sz="4800" baseline="0" dirty="0" err="1">
                <a:solidFill>
                  <a:srgbClr val="002060"/>
                </a:solidFill>
                <a:latin typeface="Times New Roman" panose="02020603050405020304" pitchFamily="18" charset="0"/>
                <a:cs typeface="Times New Roman" panose="02020603050405020304" pitchFamily="18" charset="0"/>
              </a:rPr>
              <a:t>Sabov</a:t>
            </a:r>
            <a:r>
              <a:rPr lang="en-US" altLang="en-US" sz="4800" baseline="0" dirty="0">
                <a:solidFill>
                  <a:srgbClr val="002060"/>
                </a:solidFill>
                <a:latin typeface="Times New Roman" panose="02020603050405020304" pitchFamily="18" charset="0"/>
                <a:cs typeface="Times New Roman" panose="02020603050405020304" pitchFamily="18" charset="0"/>
              </a:rPr>
              <a:t> </a:t>
            </a:r>
            <a:r>
              <a:rPr lang="en-US" altLang="en-US" sz="4800" baseline="0">
                <a:solidFill>
                  <a:srgbClr val="002060"/>
                </a:solidFill>
                <a:latin typeface="Times New Roman" panose="02020603050405020304" pitchFamily="18" charset="0"/>
                <a:cs typeface="Times New Roman" panose="02020603050405020304" pitchFamily="18" charset="0"/>
              </a:rPr>
              <a:t>AM.</a:t>
            </a:r>
            <a:endParaRPr lang="en-US" altLang="en-US" sz="4800" baseline="0" dirty="0">
              <a:solidFill>
                <a:srgbClr val="002060"/>
              </a:solidFill>
              <a:latin typeface="Times New Roman" panose="02020603050405020304" pitchFamily="18" charset="0"/>
              <a:cs typeface="Times New Roman" panose="02020603050405020304" pitchFamily="18" charset="0"/>
            </a:endParaRPr>
          </a:p>
          <a:p>
            <a:pPr marL="1143000" indent="-1143000" eaLnBrk="1">
              <a:lnSpc>
                <a:spcPct val="150000"/>
              </a:lnSpc>
              <a:buFont typeface="+mj-lt"/>
              <a:buAutoNum type="arabicPeriod"/>
            </a:pPr>
            <a:r>
              <a:rPr lang="en-US" altLang="en-US" sz="4800" baseline="0" dirty="0" err="1">
                <a:solidFill>
                  <a:srgbClr val="002060"/>
                </a:solidFill>
                <a:latin typeface="Times New Roman" panose="02020603050405020304" pitchFamily="18" charset="0"/>
                <a:cs typeface="Times New Roman" panose="02020603050405020304" pitchFamily="18" charset="0"/>
              </a:rPr>
              <a:t>Zaychenko</a:t>
            </a:r>
            <a:r>
              <a:rPr lang="en-US" altLang="en-US" sz="4800" baseline="0" dirty="0">
                <a:solidFill>
                  <a:srgbClr val="002060"/>
                </a:solidFill>
                <a:latin typeface="Times New Roman" panose="02020603050405020304" pitchFamily="18" charset="0"/>
                <a:cs typeface="Times New Roman" panose="02020603050405020304" pitchFamily="18" charset="0"/>
              </a:rPr>
              <a:t>, Y. (2008). </a:t>
            </a:r>
            <a:r>
              <a:rPr lang="en-US" altLang="en-US" sz="4800" i="1" baseline="0" dirty="0" err="1">
                <a:solidFill>
                  <a:srgbClr val="002060"/>
                </a:solidFill>
                <a:latin typeface="Times New Roman" panose="02020603050405020304" pitchFamily="18" charset="0"/>
                <a:cs typeface="Times New Roman" panose="02020603050405020304" pitchFamily="18" charset="0"/>
              </a:rPr>
              <a:t>Nechitki</a:t>
            </a:r>
            <a:r>
              <a:rPr lang="en-US" altLang="en-US" sz="4800" i="1" baseline="0" dirty="0">
                <a:solidFill>
                  <a:srgbClr val="002060"/>
                </a:solidFill>
                <a:latin typeface="Times New Roman" panose="02020603050405020304" pitchFamily="18" charset="0"/>
                <a:cs typeface="Times New Roman" panose="02020603050405020304" pitchFamily="18" charset="0"/>
              </a:rPr>
              <a:t> </a:t>
            </a:r>
            <a:r>
              <a:rPr lang="en-US" altLang="en-US" sz="4800" i="1" baseline="0" dirty="0" err="1">
                <a:solidFill>
                  <a:srgbClr val="002060"/>
                </a:solidFill>
                <a:latin typeface="Times New Roman" panose="02020603050405020304" pitchFamily="18" charset="0"/>
                <a:cs typeface="Times New Roman" panose="02020603050405020304" pitchFamily="18" charset="0"/>
              </a:rPr>
              <a:t>modeli</a:t>
            </a:r>
            <a:r>
              <a:rPr lang="en-US" altLang="en-US" sz="4800" i="1" baseline="0" dirty="0">
                <a:solidFill>
                  <a:srgbClr val="002060"/>
                </a:solidFill>
                <a:latin typeface="Times New Roman" panose="02020603050405020304" pitchFamily="18" charset="0"/>
                <a:cs typeface="Times New Roman" panose="02020603050405020304" pitchFamily="18" charset="0"/>
              </a:rPr>
              <a:t> </a:t>
            </a:r>
            <a:r>
              <a:rPr lang="en-US" altLang="en-US" sz="4800" i="1" baseline="0" dirty="0" err="1">
                <a:solidFill>
                  <a:srgbClr val="002060"/>
                </a:solidFill>
                <a:latin typeface="Times New Roman" panose="02020603050405020304" pitchFamily="18" charset="0"/>
                <a:cs typeface="Times New Roman" panose="02020603050405020304" pitchFamily="18" charset="0"/>
              </a:rPr>
              <a:t>i</a:t>
            </a:r>
            <a:r>
              <a:rPr lang="en-US" altLang="en-US" sz="4800" i="1" baseline="0" dirty="0">
                <a:solidFill>
                  <a:srgbClr val="002060"/>
                </a:solidFill>
                <a:latin typeface="Times New Roman" panose="02020603050405020304" pitchFamily="18" charset="0"/>
                <a:cs typeface="Times New Roman" panose="02020603050405020304" pitchFamily="18" charset="0"/>
              </a:rPr>
              <a:t> </a:t>
            </a:r>
            <a:r>
              <a:rPr lang="en-US" altLang="en-US" sz="4800" i="1" baseline="0" dirty="0" err="1">
                <a:solidFill>
                  <a:srgbClr val="002060"/>
                </a:solidFill>
                <a:latin typeface="Times New Roman" panose="02020603050405020304" pitchFamily="18" charset="0"/>
                <a:cs typeface="Times New Roman" panose="02020603050405020304" pitchFamily="18" charset="0"/>
              </a:rPr>
              <a:t>metody</a:t>
            </a:r>
            <a:r>
              <a:rPr lang="en-US" altLang="en-US" sz="4800" i="1" baseline="0" dirty="0">
                <a:solidFill>
                  <a:srgbClr val="002060"/>
                </a:solidFill>
                <a:latin typeface="Times New Roman" panose="02020603050405020304" pitchFamily="18" charset="0"/>
                <a:cs typeface="Times New Roman" panose="02020603050405020304" pitchFamily="18" charset="0"/>
              </a:rPr>
              <a:t> v </a:t>
            </a:r>
            <a:r>
              <a:rPr lang="en-US" altLang="en-US" sz="4800" i="1" baseline="0" dirty="0" err="1">
                <a:solidFill>
                  <a:srgbClr val="002060"/>
                </a:solidFill>
                <a:latin typeface="Times New Roman" panose="02020603050405020304" pitchFamily="18" charset="0"/>
                <a:cs typeface="Times New Roman" panose="02020603050405020304" pitchFamily="18" charset="0"/>
              </a:rPr>
              <a:t>intelektualʹnykh</a:t>
            </a:r>
            <a:r>
              <a:rPr lang="en-US" altLang="en-US" sz="4800" i="1" baseline="0" dirty="0">
                <a:solidFill>
                  <a:srgbClr val="002060"/>
                </a:solidFill>
                <a:latin typeface="Times New Roman" panose="02020603050405020304" pitchFamily="18" charset="0"/>
                <a:cs typeface="Times New Roman" panose="02020603050405020304" pitchFamily="18" charset="0"/>
              </a:rPr>
              <a:t> </a:t>
            </a:r>
            <a:r>
              <a:rPr lang="en-US" altLang="en-US" sz="4800" i="1" baseline="0" dirty="0" err="1">
                <a:solidFill>
                  <a:srgbClr val="002060"/>
                </a:solidFill>
                <a:latin typeface="Times New Roman" panose="02020603050405020304" pitchFamily="18" charset="0"/>
                <a:cs typeface="Times New Roman" panose="02020603050405020304" pitchFamily="18" charset="0"/>
              </a:rPr>
              <a:t>systemakh</a:t>
            </a:r>
            <a:r>
              <a:rPr lang="en-US" altLang="en-US" sz="4800" i="1" baseline="0" dirty="0">
                <a:solidFill>
                  <a:srgbClr val="002060"/>
                </a:solidFill>
                <a:latin typeface="Times New Roman" panose="02020603050405020304" pitchFamily="18" charset="0"/>
                <a:cs typeface="Times New Roman" panose="02020603050405020304" pitchFamily="18" charset="0"/>
              </a:rPr>
              <a:t>: </a:t>
            </a:r>
            <a:r>
              <a:rPr lang="en-US" altLang="en-US" sz="4800" i="1" baseline="0" dirty="0" err="1">
                <a:solidFill>
                  <a:srgbClr val="002060"/>
                </a:solidFill>
                <a:latin typeface="Times New Roman" panose="02020603050405020304" pitchFamily="18" charset="0"/>
                <a:cs typeface="Times New Roman" panose="02020603050405020304" pitchFamily="18" charset="0"/>
              </a:rPr>
              <a:t>Navchalʹnyy</a:t>
            </a:r>
            <a:r>
              <a:rPr lang="en-US" altLang="en-US" sz="4800" i="1" baseline="0" dirty="0">
                <a:solidFill>
                  <a:srgbClr val="002060"/>
                </a:solidFill>
                <a:latin typeface="Times New Roman" panose="02020603050405020304" pitchFamily="18" charset="0"/>
                <a:cs typeface="Times New Roman" panose="02020603050405020304" pitchFamily="18" charset="0"/>
              </a:rPr>
              <a:t> </a:t>
            </a:r>
            <a:r>
              <a:rPr lang="en-US" altLang="en-US" sz="4800" i="1" baseline="0" dirty="0" err="1">
                <a:solidFill>
                  <a:srgbClr val="002060"/>
                </a:solidFill>
                <a:latin typeface="Times New Roman" panose="02020603050405020304" pitchFamily="18" charset="0"/>
                <a:cs typeface="Times New Roman" panose="02020603050405020304" pitchFamily="18" charset="0"/>
              </a:rPr>
              <a:t>posibnyk</a:t>
            </a:r>
            <a:r>
              <a:rPr lang="en-US" altLang="en-US" sz="4800" baseline="0" dirty="0">
                <a:solidFill>
                  <a:srgbClr val="002060"/>
                </a:solidFill>
                <a:latin typeface="Times New Roman" panose="02020603050405020304" pitchFamily="18" charset="0"/>
                <a:cs typeface="Times New Roman" panose="02020603050405020304" pitchFamily="18" charset="0"/>
              </a:rPr>
              <a:t>. </a:t>
            </a:r>
            <a:r>
              <a:rPr lang="en-US" altLang="en-US" sz="4800" baseline="0" dirty="0" err="1">
                <a:solidFill>
                  <a:srgbClr val="002060"/>
                </a:solidFill>
                <a:latin typeface="Times New Roman" panose="02020603050405020304" pitchFamily="18" charset="0"/>
                <a:cs typeface="Times New Roman" panose="02020603050405020304" pitchFamily="18" charset="0"/>
              </a:rPr>
              <a:t>Slovo</a:t>
            </a:r>
            <a:r>
              <a:rPr lang="en-US" altLang="en-US" sz="4800" baseline="0" dirty="0">
                <a:solidFill>
                  <a:srgbClr val="002060"/>
                </a:solidFill>
                <a:latin typeface="Times New Roman" panose="02020603050405020304" pitchFamily="18" charset="0"/>
                <a:cs typeface="Times New Roman" panose="02020603050405020304" pitchFamily="18" charset="0"/>
              </a:rPr>
              <a:t>.</a:t>
            </a:r>
          </a:p>
          <a:p>
            <a:pPr marL="1143000" indent="-1143000" eaLnBrk="1">
              <a:lnSpc>
                <a:spcPct val="150000"/>
              </a:lnSpc>
              <a:buFont typeface="+mj-lt"/>
              <a:buAutoNum type="arabicPeriod"/>
            </a:pPr>
            <a:r>
              <a:rPr lang="en-US" altLang="en-US" sz="4800" baseline="0" dirty="0" err="1">
                <a:solidFill>
                  <a:srgbClr val="002060"/>
                </a:solidFill>
                <a:latin typeface="Times New Roman" panose="02020603050405020304" pitchFamily="18" charset="0"/>
                <a:cs typeface="Times New Roman" panose="02020603050405020304" pitchFamily="18" charset="0"/>
              </a:rPr>
              <a:t>Rotshteyn</a:t>
            </a:r>
            <a:r>
              <a:rPr lang="en-US" altLang="en-US" sz="4800" baseline="0" dirty="0">
                <a:solidFill>
                  <a:srgbClr val="002060"/>
                </a:solidFill>
                <a:latin typeface="Times New Roman" panose="02020603050405020304" pitchFamily="18" charset="0"/>
                <a:cs typeface="Times New Roman" panose="02020603050405020304" pitchFamily="18" charset="0"/>
              </a:rPr>
              <a:t>, O. (1999). </a:t>
            </a:r>
            <a:r>
              <a:rPr lang="en-US" altLang="en-US" sz="4800" i="1" baseline="0" dirty="0" err="1">
                <a:solidFill>
                  <a:srgbClr val="002060"/>
                </a:solidFill>
                <a:latin typeface="Times New Roman" panose="02020603050405020304" pitchFamily="18" charset="0"/>
                <a:cs typeface="Times New Roman" panose="02020603050405020304" pitchFamily="18" charset="0"/>
              </a:rPr>
              <a:t>Intelektualʹni</a:t>
            </a:r>
            <a:r>
              <a:rPr lang="en-US" altLang="en-US" sz="4800" i="1" baseline="0" dirty="0">
                <a:solidFill>
                  <a:srgbClr val="002060"/>
                </a:solidFill>
                <a:latin typeface="Times New Roman" panose="02020603050405020304" pitchFamily="18" charset="0"/>
                <a:cs typeface="Times New Roman" panose="02020603050405020304" pitchFamily="18" charset="0"/>
              </a:rPr>
              <a:t> </a:t>
            </a:r>
            <a:r>
              <a:rPr lang="en-US" altLang="en-US" sz="4800" i="1" baseline="0" dirty="0" err="1">
                <a:solidFill>
                  <a:srgbClr val="002060"/>
                </a:solidFill>
                <a:latin typeface="Times New Roman" panose="02020603050405020304" pitchFamily="18" charset="0"/>
                <a:cs typeface="Times New Roman" panose="02020603050405020304" pitchFamily="18" charset="0"/>
              </a:rPr>
              <a:t>tekhnolohiyi</a:t>
            </a:r>
            <a:r>
              <a:rPr lang="en-US" altLang="en-US" sz="4800" i="1" baseline="0" dirty="0">
                <a:solidFill>
                  <a:srgbClr val="002060"/>
                </a:solidFill>
                <a:latin typeface="Times New Roman" panose="02020603050405020304" pitchFamily="18" charset="0"/>
                <a:cs typeface="Times New Roman" panose="02020603050405020304" pitchFamily="18" charset="0"/>
              </a:rPr>
              <a:t> </a:t>
            </a:r>
            <a:r>
              <a:rPr lang="en-US" altLang="en-US" sz="4800" i="1" baseline="0" dirty="0" err="1">
                <a:solidFill>
                  <a:srgbClr val="002060"/>
                </a:solidFill>
                <a:latin typeface="Times New Roman" panose="02020603050405020304" pitchFamily="18" charset="0"/>
                <a:cs typeface="Times New Roman" panose="02020603050405020304" pitchFamily="18" charset="0"/>
              </a:rPr>
              <a:t>identyfikatsiyi</a:t>
            </a:r>
            <a:r>
              <a:rPr lang="en-US" altLang="en-US" sz="4800" i="1" baseline="0" dirty="0">
                <a:solidFill>
                  <a:srgbClr val="002060"/>
                </a:solidFill>
                <a:latin typeface="Times New Roman" panose="02020603050405020304" pitchFamily="18" charset="0"/>
                <a:cs typeface="Times New Roman" panose="02020603050405020304" pitchFamily="18" charset="0"/>
              </a:rPr>
              <a:t>: </a:t>
            </a:r>
            <a:r>
              <a:rPr lang="en-US" altLang="en-US" sz="4800" i="1" baseline="0" dirty="0" err="1">
                <a:solidFill>
                  <a:srgbClr val="002060"/>
                </a:solidFill>
                <a:latin typeface="Times New Roman" panose="02020603050405020304" pitchFamily="18" charset="0"/>
                <a:cs typeface="Times New Roman" panose="02020603050405020304" pitchFamily="18" charset="0"/>
              </a:rPr>
              <a:t>Nechitki</a:t>
            </a:r>
            <a:r>
              <a:rPr lang="en-US" altLang="en-US" sz="4800" i="1" baseline="0" dirty="0">
                <a:solidFill>
                  <a:srgbClr val="002060"/>
                </a:solidFill>
                <a:latin typeface="Times New Roman" panose="02020603050405020304" pitchFamily="18" charset="0"/>
                <a:cs typeface="Times New Roman" panose="02020603050405020304" pitchFamily="18" charset="0"/>
              </a:rPr>
              <a:t> </a:t>
            </a:r>
            <a:r>
              <a:rPr lang="en-US" altLang="en-US" sz="4800" i="1" baseline="0" dirty="0" err="1">
                <a:solidFill>
                  <a:srgbClr val="002060"/>
                </a:solidFill>
                <a:latin typeface="Times New Roman" panose="02020603050405020304" pitchFamily="18" charset="0"/>
                <a:cs typeface="Times New Roman" panose="02020603050405020304" pitchFamily="18" charset="0"/>
              </a:rPr>
              <a:t>mnozhyny</a:t>
            </a:r>
            <a:r>
              <a:rPr lang="en-US" altLang="en-US" sz="4800" i="1" baseline="0" dirty="0">
                <a:solidFill>
                  <a:srgbClr val="002060"/>
                </a:solidFill>
                <a:latin typeface="Times New Roman" panose="02020603050405020304" pitchFamily="18" charset="0"/>
                <a:cs typeface="Times New Roman" panose="02020603050405020304" pitchFamily="18" charset="0"/>
              </a:rPr>
              <a:t>, </a:t>
            </a:r>
            <a:r>
              <a:rPr lang="en-US" altLang="en-US" sz="4800" i="1" baseline="0" dirty="0" err="1">
                <a:solidFill>
                  <a:srgbClr val="002060"/>
                </a:solidFill>
                <a:latin typeface="Times New Roman" panose="02020603050405020304" pitchFamily="18" charset="0"/>
                <a:cs typeface="Times New Roman" panose="02020603050405020304" pitchFamily="18" charset="0"/>
              </a:rPr>
              <a:t>henetychni</a:t>
            </a:r>
            <a:r>
              <a:rPr lang="en-US" altLang="en-US" sz="4800" i="1" baseline="0" dirty="0">
                <a:solidFill>
                  <a:srgbClr val="002060"/>
                </a:solidFill>
                <a:latin typeface="Times New Roman" panose="02020603050405020304" pitchFamily="18" charset="0"/>
                <a:cs typeface="Times New Roman" panose="02020603050405020304" pitchFamily="18" charset="0"/>
              </a:rPr>
              <a:t> </a:t>
            </a:r>
            <a:r>
              <a:rPr lang="en-US" altLang="en-US" sz="4800" i="1" baseline="0" dirty="0" err="1">
                <a:solidFill>
                  <a:srgbClr val="002060"/>
                </a:solidFill>
                <a:latin typeface="Times New Roman" panose="02020603050405020304" pitchFamily="18" charset="0"/>
                <a:cs typeface="Times New Roman" panose="02020603050405020304" pitchFamily="18" charset="0"/>
              </a:rPr>
              <a:t>alhorytmy</a:t>
            </a:r>
            <a:r>
              <a:rPr lang="en-US" altLang="en-US" sz="4800" i="1" baseline="0" dirty="0">
                <a:solidFill>
                  <a:srgbClr val="002060"/>
                </a:solidFill>
                <a:latin typeface="Times New Roman" panose="02020603050405020304" pitchFamily="18" charset="0"/>
                <a:cs typeface="Times New Roman" panose="02020603050405020304" pitchFamily="18" charset="0"/>
              </a:rPr>
              <a:t>, </a:t>
            </a:r>
            <a:r>
              <a:rPr lang="en-US" altLang="en-US" sz="4800" i="1" baseline="0" dirty="0" err="1">
                <a:solidFill>
                  <a:srgbClr val="002060"/>
                </a:solidFill>
                <a:latin typeface="Times New Roman" panose="02020603050405020304" pitchFamily="18" charset="0"/>
                <a:cs typeface="Times New Roman" panose="02020603050405020304" pitchFamily="18" charset="0"/>
              </a:rPr>
              <a:t>neyronni</a:t>
            </a:r>
            <a:r>
              <a:rPr lang="en-US" altLang="en-US" sz="4800" i="1" baseline="0" dirty="0">
                <a:solidFill>
                  <a:srgbClr val="002060"/>
                </a:solidFill>
                <a:latin typeface="Times New Roman" panose="02020603050405020304" pitchFamily="18" charset="0"/>
                <a:cs typeface="Times New Roman" panose="02020603050405020304" pitchFamily="18" charset="0"/>
              </a:rPr>
              <a:t> </a:t>
            </a:r>
            <a:r>
              <a:rPr lang="en-US" altLang="en-US" sz="4800" i="1" baseline="0" dirty="0" err="1">
                <a:solidFill>
                  <a:srgbClr val="002060"/>
                </a:solidFill>
                <a:latin typeface="Times New Roman" panose="02020603050405020304" pitchFamily="18" charset="0"/>
                <a:cs typeface="Times New Roman" panose="02020603050405020304" pitchFamily="18" charset="0"/>
              </a:rPr>
              <a:t>merezhi</a:t>
            </a:r>
            <a:r>
              <a:rPr lang="en-US" altLang="en-US" sz="4800" baseline="0" dirty="0">
                <a:solidFill>
                  <a:srgbClr val="002060"/>
                </a:solidFill>
                <a:latin typeface="Times New Roman" panose="02020603050405020304" pitchFamily="18" charset="0"/>
                <a:cs typeface="Times New Roman" panose="02020603050405020304" pitchFamily="18" charset="0"/>
              </a:rPr>
              <a:t>. UNIVERSUM-</a:t>
            </a:r>
            <a:r>
              <a:rPr lang="en-US" altLang="en-US" sz="4800" baseline="0" dirty="0" err="1">
                <a:solidFill>
                  <a:srgbClr val="002060"/>
                </a:solidFill>
                <a:latin typeface="Times New Roman" panose="02020603050405020304" pitchFamily="18" charset="0"/>
                <a:cs typeface="Times New Roman" panose="02020603050405020304" pitchFamily="18" charset="0"/>
              </a:rPr>
              <a:t>Vinnytsy</a:t>
            </a:r>
            <a:r>
              <a:rPr lang="en-US" altLang="en-US" sz="4400" baseline="0" dirty="0">
                <a:solidFill>
                  <a:srgbClr val="002060"/>
                </a:solidFill>
              </a:rPr>
              <a:t>.</a:t>
            </a:r>
          </a:p>
          <a:p>
            <a:pPr eaLnBrk="1"/>
            <a:endParaRPr lang="uk-UA" altLang="en-US" sz="4400" baseline="0" dirty="0">
              <a:solidFill>
                <a:srgbClr val="002060"/>
              </a:solidFill>
            </a:endParaRPr>
          </a:p>
          <a:p>
            <a:pPr marL="1143000" indent="-1143000" eaLnBrk="1">
              <a:buFont typeface="+mj-lt"/>
              <a:buAutoNum type="arabicPeriod"/>
            </a:pPr>
            <a:endParaRPr lang="sk-SK" altLang="en-US" sz="44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112751876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500"/>
                                        <p:tgtEl>
                                          <p:spTgt spid="13314"/>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13315"/>
                                        </p:tgtEl>
                                        <p:attrNameLst>
                                          <p:attrName>style.visibility</p:attrName>
                                        </p:attrNameLst>
                                      </p:cBhvr>
                                      <p:to>
                                        <p:strVal val="visible"/>
                                      </p:to>
                                    </p:set>
                                    <p:animEffect transition="in" filter="fade">
                                      <p:cBhvr>
                                        <p:cTn id="11"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p:bldLst>
  </p:timing>
</p:sld>
</file>

<file path=ppt/slides/slide40.xml><?xml version="1.0" encoding="utf-8"?>
<p:sld xmlns:a="http://schemas.openxmlformats.org/drawingml/2006/main" xmlns:r="http://schemas.openxmlformats.org/officeDocument/2006/relationships" xmlns:p="http://schemas.openxmlformats.org/presentationml/2006/main">
  <p:cSld>
    <p:bg bwMode="auto">
      <p:bgPr>
        <a:solidFill>
          <a:srgbClr val="01B49C"/>
        </a:solidFill>
        <a:effectLst/>
      </p:bgPr>
    </p:bg>
    <p:spTree>
      <p:nvGrpSpPr>
        <p:cNvPr id="1" name=""/>
        <p:cNvGrpSpPr/>
        <p:nvPr/>
      </p:nvGrpSpPr>
      <p:grpSpPr>
        <a:xfrm>
          <a:off x="0" y="0"/>
          <a:ext cx="0" cy="0"/>
          <a:chOff x="0" y="0"/>
          <a:chExt cx="0" cy="0"/>
        </a:xfrm>
      </p:grpSpPr>
      <p:sp>
        <p:nvSpPr>
          <p:cNvPr id="46082" name="Picture Placeholder 6"/>
          <p:cNvSpPr>
            <a:spLocks noGrp="1"/>
          </p:cNvSpPr>
          <p:nvPr>
            <p:ph type="pic" sz="quarter" idx="16"/>
          </p:nvPr>
        </p:nvSpPr>
        <p:spPr bwMode="auto">
          <a:xfrm>
            <a:off x="0" y="-93663"/>
            <a:ext cx="24384000" cy="13716001"/>
          </a:xfrm>
          <a:solidFill>
            <a:srgbClr val="A7AAAA"/>
          </a:solidFill>
          <a:extLst>
            <a:ext uri="{91240B29-F687-4F45-9708-019B960494DF}">
              <a14:hiddenLine xmlns:a14="http://schemas.microsoft.com/office/drawing/2010/main" w="9525">
                <a:solidFill>
                  <a:srgbClr val="000000"/>
                </a:solidFill>
                <a:miter lim="800000"/>
                <a:headEnd/>
                <a:tailEnd/>
              </a14:hiddenLine>
            </a:ext>
          </a:extLst>
        </p:spPr>
      </p:sp>
      <p:sp>
        <p:nvSpPr>
          <p:cNvPr id="46083" name="Rectangle 2"/>
          <p:cNvSpPr>
            <a:spLocks/>
          </p:cNvSpPr>
          <p:nvPr/>
        </p:nvSpPr>
        <p:spPr bwMode="auto">
          <a:xfrm>
            <a:off x="6669088" y="-93663"/>
            <a:ext cx="11044237" cy="10736263"/>
          </a:xfrm>
          <a:prstGeom prst="rect">
            <a:avLst/>
          </a:prstGeom>
          <a:solidFill>
            <a:schemeClr val="accent1">
              <a:alpha val="94901"/>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4800" baseline="0">
              <a:solidFill>
                <a:srgbClr val="FFFFFF"/>
              </a:solidFill>
              <a:latin typeface="Helvetica Light" charset="0"/>
              <a:ea typeface="Helvetica Light" charset="0"/>
              <a:cs typeface="Helvetica Light" charset="0"/>
              <a:sym typeface="Helvetica Light" charset="0"/>
            </a:endParaRPr>
          </a:p>
        </p:txBody>
      </p:sp>
      <p:sp>
        <p:nvSpPr>
          <p:cNvPr id="54275" name="Rectangle 3"/>
          <p:cNvSpPr>
            <a:spLocks/>
          </p:cNvSpPr>
          <p:nvPr/>
        </p:nvSpPr>
        <p:spPr bwMode="auto">
          <a:xfrm>
            <a:off x="8034338" y="3652838"/>
            <a:ext cx="8313737" cy="41481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lnSpc>
                <a:spcPct val="80000"/>
              </a:lnSpc>
              <a:defRPr/>
            </a:pPr>
            <a:r>
              <a:rPr lang="en-US" altLang="en-US" sz="13000" b="1" baseline="0" dirty="0">
                <a:solidFill>
                  <a:srgbClr val="F0F0F0"/>
                </a:solidFill>
              </a:rPr>
              <a:t>Thank you!</a:t>
            </a:r>
          </a:p>
        </p:txBody>
      </p:sp>
      <p:sp>
        <p:nvSpPr>
          <p:cNvPr id="54277" name="Rectangle 5"/>
          <p:cNvSpPr>
            <a:spLocks/>
          </p:cNvSpPr>
          <p:nvPr/>
        </p:nvSpPr>
        <p:spPr bwMode="auto">
          <a:xfrm>
            <a:off x="10874375" y="13122275"/>
            <a:ext cx="2633663" cy="187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lnSpc>
                <a:spcPct val="10000"/>
              </a:lnSpc>
              <a:defRPr/>
            </a:pPr>
            <a:r>
              <a:rPr lang="en-US" altLang="en-US" sz="1900" b="1" u="sng" baseline="0">
                <a:solidFill>
                  <a:schemeClr val="accent1"/>
                </a:solidFill>
                <a:hlinkClick r:id="rId2"/>
              </a:rPr>
              <a:t>WWW.SITE2MAX.PRO</a:t>
            </a:r>
            <a:endParaRPr lang="en-US" altLang="en-US" sz="1900" b="1" baseline="0">
              <a:solidFill>
                <a:schemeClr val="accent1"/>
              </a:solidFill>
            </a:endParaRPr>
          </a:p>
        </p:txBody>
      </p:sp>
      <p:sp>
        <p:nvSpPr>
          <p:cNvPr id="54278" name="Line 6"/>
          <p:cNvSpPr>
            <a:spLocks noChangeShapeType="1"/>
          </p:cNvSpPr>
          <p:nvPr/>
        </p:nvSpPr>
        <p:spPr bwMode="auto">
          <a:xfrm flipV="1">
            <a:off x="12192000" y="-63500"/>
            <a:ext cx="0" cy="3287713"/>
          </a:xfrm>
          <a:prstGeom prst="line">
            <a:avLst/>
          </a:prstGeom>
          <a:noFill/>
          <a:ln w="50800" cap="flat" cmpd="sng">
            <a:solidFill>
              <a:srgbClr val="F0F0F0"/>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3" name="Прямоугольник 2"/>
          <p:cNvSpPr/>
          <p:nvPr/>
        </p:nvSpPr>
        <p:spPr bwMode="auto">
          <a:xfrm>
            <a:off x="10463213" y="12715875"/>
            <a:ext cx="3600450" cy="838200"/>
          </a:xfrm>
          <a:prstGeom prst="rect">
            <a:avLst/>
          </a:prstGeom>
          <a:solidFill>
            <a:srgbClr val="A7AAAA"/>
          </a:solidFill>
          <a:ln>
            <a:noFill/>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White - Standart page">
  <a:themeElements>
    <a:clrScheme name="Business_Proposal (emerald)">
      <a:dk1>
        <a:srgbClr val="EFF0EF"/>
      </a:dk1>
      <a:lt1>
        <a:srgbClr val="FFFFFF"/>
      </a:lt1>
      <a:dk2>
        <a:srgbClr val="53585F"/>
      </a:dk2>
      <a:lt2>
        <a:srgbClr val="DCDEE0"/>
      </a:lt2>
      <a:accent1>
        <a:srgbClr val="00B39C"/>
      </a:accent1>
      <a:accent2>
        <a:srgbClr val="5F5D5F"/>
      </a:accent2>
      <a:accent3>
        <a:srgbClr val="5F5D5F"/>
      </a:accent3>
      <a:accent4>
        <a:srgbClr val="7A7B7A"/>
      </a:accent4>
      <a:accent5>
        <a:srgbClr val="9C9D9C"/>
      </a:accent5>
      <a:accent6>
        <a:srgbClr val="A3A4A3"/>
      </a:accent6>
      <a:hlink>
        <a:srgbClr val="00B39C"/>
      </a:hlink>
      <a:folHlink>
        <a:srgbClr val="5F5D5F"/>
      </a:folHlink>
    </a:clrScheme>
    <a:fontScheme name="White - Standart page">
      <a:majorFont>
        <a:latin typeface="Open Sans Extrabold"/>
        <a:ea typeface="Open Sans Extrabold"/>
        <a:cs typeface="Open Sans Extrabold"/>
      </a:majorFont>
      <a:minorFont>
        <a:latin typeface="Open Sans"/>
        <a:ea typeface="Open Sans"/>
        <a:cs typeface="Open Sans"/>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miter lim="400000"/>
          <a:headEnd type="none" w="med" len="med"/>
          <a:tailEnd type="none" w="med" len="med"/>
        </a:ln>
        <a:effectLst>
          <a:outerShdw blurRad="38100" dist="25400" dir="5400000" algn="ctr" rotWithShape="0">
            <a:srgbClr val="000000">
              <a:alpha val="50000"/>
            </a:srgbClr>
          </a:outerShdw>
        </a:effectLst>
      </a:spPr>
      <a:bodyPr vert="horz" wrap="square" lIns="50800" tIns="50800" rIns="50800" bIns="50800" numCol="1" anchor="ctr" anchorCtr="0" compatLnSpc="1">
        <a:prstTxWarp prst="textNoShape">
          <a:avLst/>
        </a:prstTxWarp>
        <a:spAutoFit/>
      </a:bodyPr>
      <a:lstStyle>
        <a:defPPr marL="0" marR="0" indent="0" algn="l" defTabSz="825500" rtl="0" eaLnBrk="1" fontAlgn="base" latinLnBrk="0" hangingPunct="0">
          <a:lnSpc>
            <a:spcPct val="100000"/>
          </a:lnSpc>
          <a:spcBef>
            <a:spcPct val="0"/>
          </a:spcBef>
          <a:spcAft>
            <a:spcPct val="0"/>
          </a:spcAft>
          <a:buClrTx/>
          <a:buSzTx/>
          <a:buFontTx/>
          <a:buNone/>
          <a:tabLst/>
          <a:defRPr kumimoji="0" lang="en-US" altLang="en-US" sz="2200" b="0" i="0" u="none" strike="noStrike" cap="none" normalizeH="0" baseline="55000">
            <a:ln>
              <a:noFill/>
            </a:ln>
            <a:solidFill>
              <a:srgbClr val="7B7B7B"/>
            </a:solidFill>
            <a:effectLst/>
            <a:latin typeface="Open Sans" charset="0"/>
            <a:ea typeface="Open Sans" charset="0"/>
            <a:cs typeface="Open Sans" charset="0"/>
            <a:sym typeface="Open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miter lim="400000"/>
          <a:headEnd type="none" w="med" len="med"/>
          <a:tailEnd type="none" w="med" len="med"/>
        </a:ln>
        <a:effectLst>
          <a:outerShdw blurRad="38100" dist="25400" dir="5400000" algn="ctr" rotWithShape="0">
            <a:srgbClr val="000000">
              <a:alpha val="50000"/>
            </a:srgbClr>
          </a:outerShdw>
        </a:effectLst>
      </a:spPr>
      <a:bodyPr vert="horz" wrap="square" lIns="50800" tIns="50800" rIns="50800" bIns="50800" numCol="1" anchor="ctr" anchorCtr="0" compatLnSpc="1">
        <a:prstTxWarp prst="textNoShape">
          <a:avLst/>
        </a:prstTxWarp>
        <a:spAutoFit/>
      </a:bodyPr>
      <a:lstStyle>
        <a:defPPr marL="0" marR="0" indent="0" algn="l" defTabSz="825500" rtl="0" eaLnBrk="1" fontAlgn="base" latinLnBrk="0" hangingPunct="0">
          <a:lnSpc>
            <a:spcPct val="100000"/>
          </a:lnSpc>
          <a:spcBef>
            <a:spcPct val="0"/>
          </a:spcBef>
          <a:spcAft>
            <a:spcPct val="0"/>
          </a:spcAft>
          <a:buClrTx/>
          <a:buSzTx/>
          <a:buFontTx/>
          <a:buNone/>
          <a:tabLst/>
          <a:defRPr kumimoji="0" lang="en-US" altLang="en-US" sz="2200" b="0" i="0" u="none" strike="noStrike" cap="none" normalizeH="0" baseline="55000">
            <a:ln>
              <a:noFill/>
            </a:ln>
            <a:solidFill>
              <a:srgbClr val="7B7B7B"/>
            </a:solidFill>
            <a:effectLst/>
            <a:latin typeface="Open Sans" charset="0"/>
            <a:ea typeface="Open Sans" charset="0"/>
            <a:cs typeface="Open Sans" charset="0"/>
            <a:sym typeface="Open Sans" charset="0"/>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53585F"/>
      </a:dk2>
      <a:lt2>
        <a:srgbClr val="DCDEE0"/>
      </a:lt2>
      <a:accent1>
        <a:srgbClr val="0365C0"/>
      </a:accent1>
      <a:accent2>
        <a:srgbClr val="00882B"/>
      </a:accent2>
      <a:accent3>
        <a:srgbClr val="FFFFFF"/>
      </a:accent3>
      <a:accent4>
        <a:srgbClr val="000000"/>
      </a:accent4>
      <a:accent5>
        <a:srgbClr val="AAB8DC"/>
      </a:accent5>
      <a:accent6>
        <a:srgbClr val="007B26"/>
      </a:accent6>
      <a:hlink>
        <a:srgbClr val="0000FF"/>
      </a:hlink>
      <a:folHlink>
        <a:srgbClr val="FF00FF"/>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1177</TotalTime>
  <Words>2265</Words>
  <Application>Microsoft Office PowerPoint</Application>
  <PresentationFormat>Произвольный</PresentationFormat>
  <Paragraphs>163</Paragraphs>
  <Slides>40</Slides>
  <Notes>0</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1</vt:i4>
      </vt:variant>
      <vt:variant>
        <vt:lpstr>Заголовки слайдов</vt:lpstr>
      </vt:variant>
      <vt:variant>
        <vt:i4>40</vt:i4>
      </vt:variant>
    </vt:vector>
  </HeadingPairs>
  <TitlesOfParts>
    <vt:vector size="51" baseType="lpstr">
      <vt:lpstr>Arial</vt:lpstr>
      <vt:lpstr>Calibri</vt:lpstr>
      <vt:lpstr>Cambria Math</vt:lpstr>
      <vt:lpstr>Helvetica Light</vt:lpstr>
      <vt:lpstr>Helvetica Neue</vt:lpstr>
      <vt:lpstr>Open Sans</vt:lpstr>
      <vt:lpstr>Open Sans Extrabold</vt:lpstr>
      <vt:lpstr>Open Sans Semibold</vt:lpstr>
      <vt:lpstr>Source Sans Pro</vt:lpstr>
      <vt:lpstr>Times New Roman</vt:lpstr>
      <vt:lpstr>White - Standart page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asa</dc:creator>
  <cp:lastModifiedBy>Володимир</cp:lastModifiedBy>
  <cp:revision>183</cp:revision>
  <dcterms:modified xsi:type="dcterms:W3CDTF">2021-09-30T07:00:55Z</dcterms:modified>
</cp:coreProperties>
</file>