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46"/>
  </p:notesMasterIdLst>
  <p:sldIdLst>
    <p:sldId id="306" r:id="rId2"/>
    <p:sldId id="258" r:id="rId3"/>
    <p:sldId id="307" r:id="rId4"/>
    <p:sldId id="265" r:id="rId5"/>
    <p:sldId id="361" r:id="rId6"/>
    <p:sldId id="362" r:id="rId7"/>
    <p:sldId id="364" r:id="rId8"/>
    <p:sldId id="372" r:id="rId9"/>
    <p:sldId id="352" r:id="rId10"/>
    <p:sldId id="373" r:id="rId11"/>
    <p:sldId id="374" r:id="rId12"/>
    <p:sldId id="351" r:id="rId13"/>
    <p:sldId id="375" r:id="rId14"/>
    <p:sldId id="376" r:id="rId15"/>
    <p:sldId id="363" r:id="rId16"/>
    <p:sldId id="323" r:id="rId17"/>
    <p:sldId id="324" r:id="rId18"/>
    <p:sldId id="353" r:id="rId19"/>
    <p:sldId id="325" r:id="rId20"/>
    <p:sldId id="350" r:id="rId21"/>
    <p:sldId id="377" r:id="rId22"/>
    <p:sldId id="378" r:id="rId23"/>
    <p:sldId id="379" r:id="rId24"/>
    <p:sldId id="327" r:id="rId25"/>
    <p:sldId id="326" r:id="rId26"/>
    <p:sldId id="380" r:id="rId27"/>
    <p:sldId id="328" r:id="rId28"/>
    <p:sldId id="329" r:id="rId29"/>
    <p:sldId id="331" r:id="rId30"/>
    <p:sldId id="381" r:id="rId31"/>
    <p:sldId id="382" r:id="rId32"/>
    <p:sldId id="383" r:id="rId33"/>
    <p:sldId id="384" r:id="rId34"/>
    <p:sldId id="385" r:id="rId35"/>
    <p:sldId id="333" r:id="rId36"/>
    <p:sldId id="386" r:id="rId37"/>
    <p:sldId id="387" r:id="rId38"/>
    <p:sldId id="355" r:id="rId39"/>
    <p:sldId id="334" r:id="rId40"/>
    <p:sldId id="388" r:id="rId41"/>
    <p:sldId id="357" r:id="rId42"/>
    <p:sldId id="389" r:id="rId43"/>
    <p:sldId id="360" r:id="rId44"/>
    <p:sldId id="305" r:id="rId45"/>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A4E"/>
    <a:srgbClr val="A7AAAA"/>
    <a:srgbClr val="757675"/>
    <a:srgbClr val="F0F0F0"/>
    <a:srgbClr val="01B49C"/>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742728" y="4603111"/>
            <a:ext cx="22826536" cy="5476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a:t>
            </a:r>
            <a:r>
              <a:rPr lang="uk-UA" altLang="en-US" sz="9700" b="1" baseline="0" dirty="0">
                <a:solidFill>
                  <a:schemeClr val="accent1"/>
                </a:solidFill>
                <a:latin typeface="Open Sans Extrabold" charset="0"/>
                <a:ea typeface="Open Sans Extrabold" charset="0"/>
                <a:cs typeface="Open Sans Extrabold" charset="0"/>
                <a:sym typeface="Open Sans Extrabold" charset="0"/>
              </a:rPr>
              <a:t>5</a:t>
            </a:r>
            <a:endParaRPr lang="en-US" altLang="en-US" sz="9700" b="1" baseline="0" dirty="0">
              <a:solidFill>
                <a:schemeClr val="accent1"/>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Functions of belonging to one variable and methods of their constructions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318792" y="1321659"/>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1157286"/>
            <a:ext cx="0" cy="11822113"/>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4605000" y="852893"/>
            <a:ext cx="6700838"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Membership (belonging) function</a:t>
            </a:r>
          </a:p>
        </p:txBody>
      </p:sp>
      <p:sp>
        <p:nvSpPr>
          <p:cNvPr id="6157" name="Oval 13"/>
          <p:cNvSpPr>
            <a:spLocks/>
          </p:cNvSpPr>
          <p:nvPr/>
        </p:nvSpPr>
        <p:spPr bwMode="auto">
          <a:xfrm>
            <a:off x="13576498" y="1157286"/>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75209" y="3144838"/>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3" name="Rectangle 4"/>
          <p:cNvSpPr>
            <a:spLocks/>
          </p:cNvSpPr>
          <p:nvPr/>
        </p:nvSpPr>
        <p:spPr bwMode="auto">
          <a:xfrm>
            <a:off x="14594936" y="2760126"/>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Triangular membership functions</a:t>
            </a: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2" name="Oval 13"/>
          <p:cNvSpPr>
            <a:spLocks/>
          </p:cNvSpPr>
          <p:nvPr/>
        </p:nvSpPr>
        <p:spPr bwMode="auto">
          <a:xfrm>
            <a:off x="13572105" y="5132390"/>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3" name="Oval 16"/>
          <p:cNvSpPr>
            <a:spLocks/>
          </p:cNvSpPr>
          <p:nvPr/>
        </p:nvSpPr>
        <p:spPr bwMode="auto">
          <a:xfrm>
            <a:off x="13572105" y="7119942"/>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4" name="Oval 16"/>
          <p:cNvSpPr>
            <a:spLocks/>
          </p:cNvSpPr>
          <p:nvPr/>
        </p:nvSpPr>
        <p:spPr bwMode="auto">
          <a:xfrm>
            <a:off x="13572105" y="9107494"/>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5" name="Rectangle 4"/>
          <p:cNvSpPr>
            <a:spLocks/>
          </p:cNvSpPr>
          <p:nvPr/>
        </p:nvSpPr>
        <p:spPr bwMode="auto">
          <a:xfrm>
            <a:off x="14594936" y="4712737"/>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Z-shaped membership functions</a:t>
            </a:r>
          </a:p>
        </p:txBody>
      </p:sp>
      <p:sp>
        <p:nvSpPr>
          <p:cNvPr id="16" name="Rectangle 4"/>
          <p:cNvSpPr>
            <a:spLocks/>
          </p:cNvSpPr>
          <p:nvPr/>
        </p:nvSpPr>
        <p:spPr bwMode="auto">
          <a:xfrm>
            <a:off x="14570441" y="6735230"/>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S-shaped membership functions</a:t>
            </a:r>
          </a:p>
        </p:txBody>
      </p:sp>
      <p:sp>
        <p:nvSpPr>
          <p:cNvPr id="17" name="Oval 16"/>
          <p:cNvSpPr>
            <a:spLocks/>
          </p:cNvSpPr>
          <p:nvPr/>
        </p:nvSpPr>
        <p:spPr bwMode="auto">
          <a:xfrm>
            <a:off x="13572105" y="11043446"/>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8" name="Rectangle 4"/>
          <p:cNvSpPr>
            <a:spLocks/>
          </p:cNvSpPr>
          <p:nvPr/>
        </p:nvSpPr>
        <p:spPr bwMode="auto">
          <a:xfrm>
            <a:off x="14570001" y="8687841"/>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U-shaped membership functions</a:t>
            </a:r>
          </a:p>
        </p:txBody>
      </p:sp>
      <p:sp>
        <p:nvSpPr>
          <p:cNvPr id="19" name="Rectangle 4"/>
          <p:cNvSpPr>
            <a:spLocks/>
          </p:cNvSpPr>
          <p:nvPr/>
        </p:nvSpPr>
        <p:spPr bwMode="auto">
          <a:xfrm>
            <a:off x="14570001" y="10631236"/>
            <a:ext cx="6771693"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Methods of constructing membership functions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2" presetClass="entr" presetSubtype="1"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par>
                          <p:cTn id="55" fill="hold">
                            <p:stCondLst>
                              <p:cond delay="6000"/>
                            </p:stCondLst>
                            <p:childTnLst>
                              <p:par>
                                <p:cTn id="56" presetID="10"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p:stCondLst>
                              <p:cond delay="65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23" grpId="0"/>
      <p:bldP spid="12" grpId="0" animBg="1"/>
      <p:bldP spid="13" grpId="0" animBg="1"/>
      <p:bldP spid="14" grpId="0" animBg="1"/>
      <p:bldP spid="15" grpId="0"/>
      <p:bldP spid="16" grpId="0"/>
      <p:bldP spid="17" grpId="0" animBg="1"/>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329608"/>
            <a:ext cx="10224715"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Membership (belonging) function</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1028" name="Picture 4" descr="MEMBERSHIP | West London Busin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12280" y="3325064"/>
            <a:ext cx="8784976" cy="58584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310680" y="3401616"/>
                <a:ext cx="23855332" cy="784944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000" baseline="0" dirty="0"/>
                  <a:t>	</a:t>
                </a:r>
                <a:r>
                  <a:rPr lang="en-US" altLang="en-US" sz="6000" baseline="0" dirty="0">
                    <a:solidFill>
                      <a:srgbClr val="002060"/>
                    </a:solidFill>
                  </a:rPr>
                  <a:t>The introduced definition of a fuzzy set does not impose restrictions on the choice of the membership function. However, in practice it is expedient to use the analytical representation of the membership function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altLang="en-US" sz="6000" baseline="0" dirty="0">
                    <a:solidFill>
                      <a:srgbClr val="002060"/>
                    </a:solidFill>
                  </a:rPr>
                  <a:t> н of fuzzy set A with elements x, vaguely possessing the defining set property R. </a:t>
                </a:r>
                <a:r>
                  <a:rPr lang="en-US" altLang="en-US" sz="6000" baseline="0" dirty="0" err="1">
                    <a:solidFill>
                      <a:srgbClr val="002060"/>
                    </a:solidFill>
                  </a:rPr>
                  <a:t>Typification</a:t>
                </a:r>
                <a:r>
                  <a:rPr lang="en-US" altLang="en-US" sz="6000" baseline="0" dirty="0">
                    <a:solidFill>
                      <a:srgbClr val="002060"/>
                    </a:solidFill>
                  </a:rPr>
                  <a:t> of membership functions in the context of the solved technical problem significantly simplifies the corresponding analytical and numerical calculations plural. There are the following typical membership functions. Consider them in detail.</a:t>
                </a:r>
              </a:p>
            </p:txBody>
          </p:sp>
        </mc:Choice>
        <mc:Fallback xmlns="">
          <p:sp>
            <p:nvSpPr>
              <p:cNvPr id="13315" name="Rectangle 3"/>
              <p:cNvSpPr>
                <a:spLocks noRot="1" noChangeAspect="1" noMove="1" noResize="1" noEditPoints="1" noAdjustHandles="1" noChangeArrowheads="1" noChangeShapeType="1" noTextEdit="1"/>
              </p:cNvSpPr>
              <p:nvPr/>
            </p:nvSpPr>
            <p:spPr bwMode="auto">
              <a:xfrm>
                <a:off x="310680" y="3401616"/>
                <a:ext cx="23855332" cy="7849442"/>
              </a:xfrm>
              <a:prstGeom prst="rect">
                <a:avLst/>
              </a:prstGeom>
              <a:blipFill>
                <a:blip r:embed="rId2"/>
                <a:stretch>
                  <a:fillRect l="-1712" t="-2329" r="-1712"/>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Membership function</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382688" y="4265712"/>
                <a:ext cx="23773956" cy="451574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The membership function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oMath>
                </a14:m>
                <a:r>
                  <a:rPr lang="en-US" altLang="en-US" sz="6600" baseline="0" dirty="0">
                    <a:solidFill>
                      <a:srgbClr val="002060"/>
                    </a:solidFill>
                  </a:rPr>
                  <a:t> is some non-probabilistic subjective measure of vagueness, determined by an expert survey of the degree of conformity of the element x of the concept to the fuzzy set A.</a:t>
                </a:r>
              </a:p>
            </p:txBody>
          </p:sp>
        </mc:Choice>
        <mc:Fallback xmlns="">
          <p:sp>
            <p:nvSpPr>
              <p:cNvPr id="13315" name="Rectangle 3"/>
              <p:cNvSpPr>
                <a:spLocks noRot="1" noChangeAspect="1" noMove="1" noResize="1" noEditPoints="1" noAdjustHandles="1" noChangeArrowheads="1" noChangeShapeType="1" noTextEdit="1"/>
              </p:cNvSpPr>
              <p:nvPr/>
            </p:nvSpPr>
            <p:spPr bwMode="auto">
              <a:xfrm>
                <a:off x="382688" y="4265712"/>
                <a:ext cx="23773956" cy="4515748"/>
              </a:xfrm>
              <a:prstGeom prst="rect">
                <a:avLst/>
              </a:prstGeom>
              <a:blipFill>
                <a:blip r:embed="rId2"/>
                <a:stretch>
                  <a:fillRect l="-1923" t="-4723" r="-1923" b="-1484"/>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Membership function</a:t>
            </a:r>
          </a:p>
        </p:txBody>
      </p:sp>
    </p:spTree>
    <p:extLst>
      <p:ext uri="{BB962C8B-B14F-4D97-AF65-F5344CB8AC3E}">
        <p14:creationId xmlns:p14="http://schemas.microsoft.com/office/powerpoint/2010/main" val="25930122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174776" y="3717311"/>
            <a:ext cx="21674408" cy="65525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In contrast to the probabilistic measure, which is an estimate of stochastic uncertainty, the occurrence of an event at different points in time, a fuzzy measure is a numerical estimate of the linguistic uncertainty associated with the ambiguity and vagueness of the categories of human thinking.</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Membership function</a:t>
            </a:r>
          </a:p>
        </p:txBody>
      </p:sp>
    </p:spTree>
    <p:extLst>
      <p:ext uri="{BB962C8B-B14F-4D97-AF65-F5344CB8AC3E}">
        <p14:creationId xmlns:p14="http://schemas.microsoft.com/office/powerpoint/2010/main" val="6251353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42950" y="2753544"/>
                <a:ext cx="22308906" cy="777686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000" baseline="0" dirty="0">
                    <a:solidFill>
                      <a:srgbClr val="002060"/>
                    </a:solidFill>
                  </a:rPr>
                  <a:t>		</a:t>
                </a:r>
                <a:r>
                  <a:rPr lang="en-US" sz="6000" baseline="0" dirty="0">
                    <a:solidFill>
                      <a:srgbClr val="002060"/>
                    </a:solidFill>
                  </a:rPr>
                  <a:t>When constructing the membership function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with each fuzzy set A is associated some property, feature or attribute R, which characterizes a certain set of objects X. The more a particular object </a:t>
                </a:r>
                <a:r>
                  <a:rPr lang="en-US" sz="6000" baseline="0" dirty="0" err="1">
                    <a:solidFill>
                      <a:srgbClr val="002060"/>
                    </a:solidFill>
                  </a:rPr>
                  <a:t>x∈X</a:t>
                </a:r>
                <a:r>
                  <a:rPr lang="en-US" sz="6000" baseline="0" dirty="0">
                    <a:solidFill>
                      <a:srgbClr val="002060"/>
                    </a:solidFill>
                  </a:rPr>
                  <a:t> has this property R, the closer to the corresponding value of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If the element </a:t>
                </a:r>
                <a:r>
                  <a:rPr lang="en-US" sz="6000" baseline="0" dirty="0" err="1">
                    <a:solidFill>
                      <a:srgbClr val="002060"/>
                    </a:solidFill>
                  </a:rPr>
                  <a:t>x∈X</a:t>
                </a:r>
                <a:r>
                  <a:rPr lang="en-US" sz="6000" baseline="0" dirty="0">
                    <a:solidFill>
                      <a:srgbClr val="002060"/>
                    </a:solidFill>
                  </a:rPr>
                  <a:t> definitely has this property R, then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)=1</m:t>
                    </m:r>
                  </m:oMath>
                </a14:m>
                <a:r>
                  <a:rPr lang="en-US" sz="6000" baseline="0" dirty="0">
                    <a:solidFill>
                      <a:srgbClr val="002060"/>
                    </a:solidFill>
                  </a:rPr>
                  <a:t>, if </a:t>
                </a:r>
                <a:r>
                  <a:rPr lang="en-US" sz="6000" baseline="0" dirty="0" err="1">
                    <a:solidFill>
                      <a:srgbClr val="002060"/>
                    </a:solidFill>
                  </a:rPr>
                  <a:t>x∈X</a:t>
                </a:r>
                <a:r>
                  <a:rPr lang="en-US" sz="6000" baseline="0" dirty="0">
                    <a:solidFill>
                      <a:srgbClr val="002060"/>
                    </a:solidFill>
                  </a:rPr>
                  <a:t> definitely does not have this property R, then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)=0</m:t>
                    </m:r>
                  </m:oMath>
                </a14:m>
                <a:r>
                  <a:rPr lang="en-US" sz="6000" baseline="0" dirty="0">
                    <a:solidFill>
                      <a:srgbClr val="002060"/>
                    </a:solidFill>
                  </a:rPr>
                  <a:t>. There are direct and indirect methods of constructing membership functions.</a:t>
                </a:r>
                <a:endParaRPr lang="en-US" altLang="en-US"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42950" y="2753544"/>
                <a:ext cx="22308906" cy="7776864"/>
              </a:xfrm>
              <a:prstGeom prst="rect">
                <a:avLst/>
              </a:prstGeom>
              <a:blipFill>
                <a:blip r:embed="rId2"/>
                <a:stretch>
                  <a:fillRect l="-1831" t="-2353" r="-1858" b="-70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Membership function</a:t>
            </a:r>
          </a:p>
        </p:txBody>
      </p:sp>
    </p:spTree>
    <p:extLst>
      <p:ext uri="{BB962C8B-B14F-4D97-AF65-F5344CB8AC3E}">
        <p14:creationId xmlns:p14="http://schemas.microsoft.com/office/powerpoint/2010/main" val="459394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9937104"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Triangular membership functions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6" name="Picture 2" descr="Что такое стартап простыми словами – терминология, признаки и особенности -  Бизнес-журнал B-MAG">
            <a:extLst>
              <a:ext uri="{FF2B5EF4-FFF2-40B4-BE49-F238E27FC236}">
                <a16:creationId xmlns:a16="http://schemas.microsoft.com/office/drawing/2014/main" id="{95D9FBF3-652F-41C1-9EF4-EB213AA54F7C}"/>
              </a:ext>
            </a:extLst>
          </p:cNvPr>
          <p:cNvPicPr>
            <a:picLocks noChangeAspect="1" noChangeArrowheads="1"/>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14496256" y="3612454"/>
            <a:ext cx="9489690" cy="569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638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99967" y="3839898"/>
            <a:ext cx="22043196" cy="48394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uk-UA" altLang="en-US" sz="6600" baseline="0" dirty="0">
                <a:solidFill>
                  <a:srgbClr val="002060"/>
                </a:solidFill>
              </a:rPr>
              <a:t>	</a:t>
            </a:r>
            <a:r>
              <a:rPr lang="en-US" altLang="en-US" sz="6600" baseline="0" dirty="0">
                <a:solidFill>
                  <a:srgbClr val="002060"/>
                </a:solidFill>
              </a:rPr>
              <a:t> Triangular membership functions used for uncertainty problems of the type: "approximately equal to", "average value", "located in the interval", "similar to the object", "similar to the object", etc.</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membership functions</a:t>
            </a:r>
          </a:p>
        </p:txBody>
      </p:sp>
    </p:spTree>
    <p:extLst>
      <p:ext uri="{BB962C8B-B14F-4D97-AF65-F5344CB8AC3E}">
        <p14:creationId xmlns:p14="http://schemas.microsoft.com/office/powerpoint/2010/main" val="4243505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058474" y="2154122"/>
                <a:ext cx="22043196" cy="48394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1. The triangular membership function is represented according to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𝑡𝑟𝑖𝑚𝑓</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m>
                          <m:mPr>
                            <m:mcs>
                              <m:mc>
                                <m:mcPr>
                                  <m:count m:val="2"/>
                                  <m:mcJc m:val="center"/>
                                </m:mcPr>
                              </m:mc>
                            </m:mcs>
                            <m:ctrlPr>
                              <a:rPr lang="ru-RU" sz="6600" i="1" baseline="0">
                                <a:solidFill>
                                  <a:srgbClr val="002060"/>
                                </a:solidFill>
                                <a:latin typeface="Cambria Math" panose="02040503050406030204" pitchFamily="18" charset="0"/>
                              </a:rPr>
                            </m:ctrlPr>
                          </m:mP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e>
                          </m:mr>
                          <m:m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num>
                                <m:den>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den>
                              </m:f>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e>
                          </m:mr>
                        </m:m>
                      </m:e>
                    </m:d>
                  </m:oMath>
                </a14:m>
                <a:r>
                  <a:rPr lang="en-US" sz="6600" baseline="0" dirty="0">
                    <a:solidFill>
                      <a:srgbClr val="002060"/>
                    </a:solidFill>
                  </a:rPr>
                  <a:t> ,			</a:t>
                </a:r>
                <a:endParaRPr lang="ru-RU" sz="6600" baseline="0" dirty="0">
                  <a:solidFill>
                    <a:srgbClr val="002060"/>
                  </a:solidFill>
                </a:endParaRPr>
              </a:p>
              <a:p>
                <a:r>
                  <a:rPr lang="en-US" sz="6600" baseline="0" dirty="0">
                    <a:solidFill>
                      <a:srgbClr val="002060"/>
                    </a:solidFill>
                  </a:rPr>
                  <a:t>where a, b, c are numerical parameters and are ordered by the relation: </a:t>
                </a:r>
                <a:r>
                  <a:rPr lang="en-US" sz="6600" baseline="0" dirty="0" err="1">
                    <a:solidFill>
                      <a:srgbClr val="002060"/>
                    </a:solidFill>
                  </a:rPr>
                  <a:t>a≤b≤c</a:t>
                </a:r>
                <a:r>
                  <a:rPr lang="en-US" sz="6600" baseline="0" dirty="0">
                    <a:solidFill>
                      <a:srgbClr val="002060"/>
                    </a:solidFill>
                  </a:rPr>
                  <a:t>. </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058474" y="2154122"/>
                <a:ext cx="22043196" cy="4839480"/>
              </a:xfrm>
              <a:prstGeom prst="rect">
                <a:avLst/>
              </a:prstGeom>
              <a:blipFill>
                <a:blip r:embed="rId2"/>
                <a:stretch>
                  <a:fillRect l="-2102" t="-4282" r="-3014" b="-95970"/>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membership functions</a:t>
            </a:r>
          </a:p>
        </p:txBody>
      </p:sp>
    </p:spTree>
    <p:extLst>
      <p:ext uri="{BB962C8B-B14F-4D97-AF65-F5344CB8AC3E}">
        <p14:creationId xmlns:p14="http://schemas.microsoft.com/office/powerpoint/2010/main" val="10306375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3734" y="2321496"/>
            <a:ext cx="22771567" cy="48394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uk-UA" altLang="en-US" sz="6600" baseline="0" dirty="0">
                <a:solidFill>
                  <a:srgbClr val="002060"/>
                </a:solidFill>
              </a:rPr>
              <a:t>	</a:t>
            </a:r>
            <a:r>
              <a:rPr lang="en-US" altLang="en-US" sz="6600" baseline="0" dirty="0">
                <a:solidFill>
                  <a:srgbClr val="002060"/>
                </a:solidFill>
              </a:rPr>
              <a:t> Parameters a and c characterize the base of a triangle, and parameter b its vertex. The graph of the triangular membership function in the case when a = 20, b = 50, c = 80 will look like.</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membership functions</a:t>
            </a:r>
          </a:p>
        </p:txBody>
      </p:sp>
      <p:pic>
        <p:nvPicPr>
          <p:cNvPr id="6" name="Рисунок 5"/>
          <p:cNvPicPr/>
          <p:nvPr/>
        </p:nvPicPr>
        <p:blipFill>
          <a:blip r:embed="rId2" cstate="print"/>
          <a:srcRect/>
          <a:stretch>
            <a:fillRect/>
          </a:stretch>
        </p:blipFill>
        <p:spPr bwMode="auto">
          <a:xfrm>
            <a:off x="8290590" y="6401886"/>
            <a:ext cx="7677854" cy="5996670"/>
          </a:xfrm>
          <a:prstGeom prst="rect">
            <a:avLst/>
          </a:prstGeom>
          <a:noFill/>
          <a:ln w="9525">
            <a:noFill/>
            <a:miter lim="800000"/>
            <a:headEnd/>
            <a:tailEnd/>
          </a:ln>
        </p:spPr>
      </p:pic>
    </p:spTree>
    <p:extLst>
      <p:ext uri="{BB962C8B-B14F-4D97-AF65-F5344CB8AC3E}">
        <p14:creationId xmlns:p14="http://schemas.microsoft.com/office/powerpoint/2010/main" val="42028758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052834" y="2388869"/>
                <a:ext cx="22063756" cy="1013097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sz="6600" baseline="0" dirty="0">
                    <a:solidFill>
                      <a:srgbClr val="002060"/>
                    </a:solidFill>
                  </a:rPr>
                  <a:t>2. The trapezoidal membership function is represented according to the following analytical formula:</a:t>
                </a:r>
                <a:endParaRPr lang="ru-RU" sz="6600" baseline="0" dirty="0">
                  <a:solidFill>
                    <a:srgbClr val="002060"/>
                  </a:solidFill>
                </a:endParaRPr>
              </a:p>
              <a:p>
                <a:pPr algn="ctr"/>
                <a:r>
                  <a:rPr lang="en-US" sz="6600" baseline="0" dirty="0">
                    <a:solidFill>
                      <a:srgbClr val="002060"/>
                    </a:solidFill>
                  </a:rPr>
                  <a:t> </a:t>
                </a:r>
                <a14:m>
                  <m:oMath xmlns:m="http://schemas.openxmlformats.org/officeDocument/2006/math">
                    <m:r>
                      <a:rPr lang="en-US" sz="6600" i="1" baseline="0">
                        <a:solidFill>
                          <a:srgbClr val="002060"/>
                        </a:solidFill>
                        <a:latin typeface="Cambria Math" panose="02040503050406030204" pitchFamily="18" charset="0"/>
                      </a:rPr>
                      <m:t>𝑡𝑟𝑎𝑝𝑚𝑓</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m>
                          <m:mPr>
                            <m:mcs>
                              <m:mc>
                                <m:mcPr>
                                  <m:count m:val="2"/>
                                  <m:mcJc m:val="center"/>
                                </m:mcPr>
                              </m:mc>
                            </m:mcs>
                            <m:ctrlPr>
                              <a:rPr lang="ru-RU" sz="6600" i="1" baseline="0">
                                <a:solidFill>
                                  <a:srgbClr val="002060"/>
                                </a:solidFill>
                                <a:latin typeface="Cambria Math" panose="02040503050406030204" pitchFamily="18" charset="0"/>
                              </a:rPr>
                            </m:ctrlPr>
                          </m:mP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e>
                          </m:mr>
                          <m:m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1,</m:t>
                              </m:r>
                            </m:e>
                            <m:e>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e>
                          </m:mr>
                          <m:m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num>
                                <m:den>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den>
                              </m:f>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e>
                          </m:mr>
                        </m:m>
                      </m:e>
                    </m:d>
                  </m:oMath>
                </a14:m>
                <a:r>
                  <a:rPr lang="en-US" sz="6600" baseline="0" dirty="0">
                    <a:solidFill>
                      <a:srgbClr val="002060"/>
                    </a:solidFill>
                  </a:rPr>
                  <a:t> ,	 		</a:t>
                </a:r>
                <a:endParaRPr lang="ru-RU" sz="6600" baseline="0" dirty="0">
                  <a:solidFill>
                    <a:srgbClr val="002060"/>
                  </a:solidFill>
                </a:endParaRPr>
              </a:p>
              <a:p>
                <a:r>
                  <a:rPr lang="en-US" sz="6600" baseline="0" dirty="0">
                    <a:solidFill>
                      <a:srgbClr val="002060"/>
                    </a:solidFill>
                  </a:rPr>
                  <a:t>where a, b, c, d numerical parameters. </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052834" y="2388869"/>
                <a:ext cx="22063756" cy="10130978"/>
              </a:xfrm>
              <a:prstGeom prst="rect">
                <a:avLst/>
              </a:prstGeom>
              <a:blipFill>
                <a:blip r:embed="rId2"/>
                <a:stretch>
                  <a:fillRect l="-2072" t="-210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membership functions</a:t>
            </a:r>
          </a:p>
        </p:txBody>
      </p:sp>
    </p:spTree>
    <p:extLst>
      <p:ext uri="{BB962C8B-B14F-4D97-AF65-F5344CB8AC3E}">
        <p14:creationId xmlns:p14="http://schemas.microsoft.com/office/powerpoint/2010/main" val="340198562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3734" y="2321496"/>
            <a:ext cx="22771567" cy="48394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uk-UA" altLang="en-US" sz="6600" baseline="0" dirty="0">
                <a:solidFill>
                  <a:srgbClr val="002060"/>
                </a:solidFill>
              </a:rPr>
              <a:t>	</a:t>
            </a:r>
            <a:r>
              <a:rPr lang="en-US" altLang="en-US" sz="6600" baseline="0" dirty="0">
                <a:solidFill>
                  <a:srgbClr val="002060"/>
                </a:solidFill>
              </a:rPr>
              <a:t> Parameters a and d characterize the base of the trapezoid, and parameters b and c its vertex. The graph of the trapezoidal membership function in the case when a = 25, b = 40, c = 60, d = 75 will have the form.</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membership functions</a:t>
            </a:r>
          </a:p>
        </p:txBody>
      </p:sp>
      <p:pic>
        <p:nvPicPr>
          <p:cNvPr id="8" name="Рисунок 7"/>
          <p:cNvPicPr/>
          <p:nvPr/>
        </p:nvPicPr>
        <p:blipFill>
          <a:blip r:embed="rId2" cstate="print"/>
          <a:srcRect/>
          <a:stretch>
            <a:fillRect/>
          </a:stretch>
        </p:blipFill>
        <p:spPr bwMode="auto">
          <a:xfrm>
            <a:off x="8385101" y="6846723"/>
            <a:ext cx="7488832" cy="5880055"/>
          </a:xfrm>
          <a:prstGeom prst="rect">
            <a:avLst/>
          </a:prstGeom>
          <a:noFill/>
          <a:ln w="9525">
            <a:noFill/>
            <a:miter lim="800000"/>
            <a:headEnd/>
            <a:tailEnd/>
          </a:ln>
        </p:spPr>
      </p:pic>
    </p:spTree>
    <p:extLst>
      <p:ext uri="{BB962C8B-B14F-4D97-AF65-F5344CB8AC3E}">
        <p14:creationId xmlns:p14="http://schemas.microsoft.com/office/powerpoint/2010/main" val="32887148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9937104"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Z-shaped membership functions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3</a:t>
            </a:r>
            <a:endParaRPr lang="en-US" altLang="en-US" sz="8800" b="1" baseline="0" dirty="0">
              <a:solidFill>
                <a:srgbClr val="F0F0F0"/>
              </a:solidFill>
            </a:endParaRPr>
          </a:p>
        </p:txBody>
      </p:sp>
      <p:pic>
        <p:nvPicPr>
          <p:cNvPr id="2050" name="Picture 2" descr="What is a Startup? - Blockchain for connecting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4248" y="3545632"/>
            <a:ext cx="9540279" cy="5724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38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958504" y="4772144"/>
            <a:ext cx="22161846" cy="37444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Z-shaped membership functions used for uncertainty problems such as "small number", "small value", "small value", "low level", etc.</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5"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spTree>
    <p:extLst>
      <p:ext uri="{BB962C8B-B14F-4D97-AF65-F5344CB8AC3E}">
        <p14:creationId xmlns:p14="http://schemas.microsoft.com/office/powerpoint/2010/main" val="37801527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454696" y="2177480"/>
                <a:ext cx="23097454" cy="907300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sz="6600" baseline="0" dirty="0">
                    <a:solidFill>
                      <a:srgbClr val="002060"/>
                    </a:solidFill>
                  </a:rPr>
                  <a:t>1. The quadratic Z-spline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𝑧𝑚</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𝑓</m:t>
                        </m:r>
                      </m:e>
                      <m:sub>
                        <m:r>
                          <a:rPr lang="en-US" sz="6600" i="1" baseline="0">
                            <a:solidFill>
                              <a:srgbClr val="002060"/>
                            </a:solidFill>
                            <a:latin typeface="Cambria Math" panose="02040503050406030204" pitchFamily="18" charset="0"/>
                          </a:rPr>
                          <m:t>1</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m>
                          <m:mPr>
                            <m:mcs>
                              <m:mc>
                                <m:mcPr>
                                  <m:count m:val="2"/>
                                  <m:mcJc m:val="center"/>
                                </m:mcPr>
                              </m:mc>
                            </m:mcs>
                            <m:ctrlPr>
                              <a:rPr lang="ru-RU" sz="6600" i="1" baseline="0">
                                <a:solidFill>
                                  <a:srgbClr val="002060"/>
                                </a:solidFill>
                                <a:latin typeface="Cambria Math" panose="02040503050406030204" pitchFamily="18" charset="0"/>
                              </a:rPr>
                            </m:ctrlPr>
                          </m:mPr>
                          <m:mr>
                            <m:e>
                              <m:r>
                                <a:rPr lang="en-US" sz="6600" i="1" baseline="0">
                                  <a:solidFill>
                                    <a:srgbClr val="002060"/>
                                  </a:solidFill>
                                  <a:latin typeface="Cambria Math" panose="02040503050406030204" pitchFamily="18" charset="0"/>
                                </a:rPr>
                                <m:t>1,</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1−2</m:t>
                              </m:r>
                              <m:sSup>
                                <m:sSupPr>
                                  <m:ctrlPr>
                                    <a:rPr lang="ru-RU" sz="6600" i="1" baseline="0">
                                      <a:solidFill>
                                        <a:srgbClr val="002060"/>
                                      </a:solidFill>
                                      <a:latin typeface="Cambria Math" panose="02040503050406030204" pitchFamily="18" charset="0"/>
                                    </a:rPr>
                                  </m:ctrlPr>
                                </m:sSupPr>
                                <m:e>
                                  <m:d>
                                    <m:dPr>
                                      <m:ctrlPr>
                                        <a:rPr lang="ru-RU" sz="6600" i="1" baseline="0">
                                          <a:solidFill>
                                            <a:srgbClr val="002060"/>
                                          </a:solidFill>
                                          <a:latin typeface="Cambria Math" panose="02040503050406030204" pitchFamily="18" charset="0"/>
                                        </a:rPr>
                                      </m:ctrlPr>
                                    </m:dP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e>
                                  </m:d>
                                </m:e>
                                <m:sup>
                                  <m:r>
                                    <a:rPr lang="en-US" sz="6600" i="1" baseline="0">
                                      <a:solidFill>
                                        <a:srgbClr val="002060"/>
                                      </a:solidFill>
                                      <a:latin typeface="Cambria Math" panose="02040503050406030204" pitchFamily="18" charset="0"/>
                                    </a:rPr>
                                    <m:t>2</m:t>
                                  </m:r>
                                </m:sup>
                              </m:sSup>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num>
                                <m:den>
                                  <m:r>
                                    <a:rPr lang="en-US" sz="6600" i="1" baseline="0">
                                      <a:solidFill>
                                        <a:srgbClr val="002060"/>
                                      </a:solidFill>
                                      <a:latin typeface="Cambria Math" panose="02040503050406030204" pitchFamily="18" charset="0"/>
                                    </a:rPr>
                                    <m:t>2</m:t>
                                  </m:r>
                                </m:den>
                              </m:f>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2</m:t>
                              </m:r>
                              <m:sSup>
                                <m:sSupPr>
                                  <m:ctrlPr>
                                    <a:rPr lang="ru-RU" sz="6600" i="1" baseline="0">
                                      <a:solidFill>
                                        <a:srgbClr val="002060"/>
                                      </a:solidFill>
                                      <a:latin typeface="Cambria Math" panose="02040503050406030204" pitchFamily="18" charset="0"/>
                                    </a:rPr>
                                  </m:ctrlPr>
                                </m:sSupPr>
                                <m:e>
                                  <m:d>
                                    <m:dPr>
                                      <m:ctrlPr>
                                        <a:rPr lang="ru-RU" sz="6600" i="1" baseline="0">
                                          <a:solidFill>
                                            <a:srgbClr val="002060"/>
                                          </a:solidFill>
                                          <a:latin typeface="Cambria Math" panose="02040503050406030204" pitchFamily="18" charset="0"/>
                                        </a:rPr>
                                      </m:ctrlPr>
                                    </m:dP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e>
                                  </m:d>
                                </m:e>
                                <m:sup>
                                  <m:r>
                                    <a:rPr lang="en-US" sz="6600" i="1" baseline="0">
                                      <a:solidFill>
                                        <a:srgbClr val="002060"/>
                                      </a:solidFill>
                                      <a:latin typeface="Cambria Math" panose="02040503050406030204" pitchFamily="18" charset="0"/>
                                    </a:rPr>
                                    <m:t>2</m:t>
                                  </m:r>
                                </m:sup>
                              </m:sSup>
                              <m:r>
                                <a:rPr lang="en-US" sz="6600" i="1" baseline="0">
                                  <a:solidFill>
                                    <a:srgbClr val="002060"/>
                                  </a:solidFill>
                                  <a:latin typeface="Cambria Math" panose="02040503050406030204" pitchFamily="18" charset="0"/>
                                </a:rPr>
                                <m:t>,</m:t>
                              </m:r>
                            </m:e>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num>
                                <m:den>
                                  <m:r>
                                    <a:rPr lang="en-US" sz="6600" i="1" baseline="0">
                                      <a:solidFill>
                                        <a:srgbClr val="002060"/>
                                      </a:solidFill>
                                      <a:latin typeface="Cambria Math" panose="02040503050406030204" pitchFamily="18" charset="0"/>
                                    </a:rPr>
                                    <m:t>2</m:t>
                                  </m:r>
                                </m:den>
                              </m:f>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
                      </m:e>
                    </m:d>
                  </m:oMath>
                </a14:m>
                <a:r>
                  <a:rPr lang="en-US" sz="6600" baseline="0" dirty="0">
                    <a:solidFill>
                      <a:srgbClr val="002060"/>
                    </a:solidFill>
                  </a:rPr>
                  <a:t> ,	 		</a:t>
                </a:r>
                <a:endParaRPr lang="ru-RU" sz="6600" baseline="0" dirty="0">
                  <a:solidFill>
                    <a:srgbClr val="002060"/>
                  </a:solidFill>
                </a:endParaRPr>
              </a:p>
              <a:p>
                <a:r>
                  <a:rPr lang="en-US" sz="6600" baseline="0" dirty="0">
                    <a:solidFill>
                      <a:srgbClr val="002060"/>
                    </a:solidFill>
                  </a:rPr>
                  <a:t>where a, b numerical parameters.</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454696" y="2177480"/>
                <a:ext cx="23097454" cy="9073008"/>
              </a:xfrm>
              <a:prstGeom prst="rect">
                <a:avLst/>
              </a:prstGeom>
              <a:blipFill>
                <a:blip r:embed="rId2"/>
                <a:stretch>
                  <a:fillRect l="-2006" t="-2283" r="-2586" b="-241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9"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spTree>
    <p:extLst>
      <p:ext uri="{BB962C8B-B14F-4D97-AF65-F5344CB8AC3E}">
        <p14:creationId xmlns:p14="http://schemas.microsoft.com/office/powerpoint/2010/main" val="18652312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2249488"/>
            <a:ext cx="23474608" cy="34563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 The function decreases from parameter a to parameter b. The graph of the quadratic Z-spline membership function in the case when a = 25, b = 75 will look like.</a:t>
            </a:r>
            <a:r>
              <a:rPr lang="uk-UA" altLang="en-US" sz="6600" baseline="0" dirty="0">
                <a:solidFill>
                  <a:srgbClr val="002060"/>
                </a:solidFill>
              </a:rPr>
              <a:t>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9"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pic>
        <p:nvPicPr>
          <p:cNvPr id="10" name="Рисунок 9"/>
          <p:cNvPicPr/>
          <p:nvPr/>
        </p:nvPicPr>
        <p:blipFill>
          <a:blip r:embed="rId2" cstate="print"/>
          <a:srcRect/>
          <a:stretch>
            <a:fillRect/>
          </a:stretch>
        </p:blipFill>
        <p:spPr bwMode="auto">
          <a:xfrm>
            <a:off x="8519592" y="5982448"/>
            <a:ext cx="7056784" cy="5581766"/>
          </a:xfrm>
          <a:prstGeom prst="rect">
            <a:avLst/>
          </a:prstGeom>
          <a:noFill/>
          <a:ln w="9525">
            <a:noFill/>
            <a:miter lim="800000"/>
            <a:headEnd/>
            <a:tailEnd/>
          </a:ln>
        </p:spPr>
      </p:pic>
    </p:spTree>
    <p:extLst>
      <p:ext uri="{BB962C8B-B14F-4D97-AF65-F5344CB8AC3E}">
        <p14:creationId xmlns:p14="http://schemas.microsoft.com/office/powerpoint/2010/main" val="21650109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182703" y="2969568"/>
                <a:ext cx="23690632" cy="761069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2. Harmonic Z-spline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𝑧𝑚</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𝑓</m:t>
                        </m:r>
                      </m:e>
                      <m:sub>
                        <m:r>
                          <a:rPr lang="en-US" sz="6600" i="1" baseline="0">
                            <a:solidFill>
                              <a:srgbClr val="002060"/>
                            </a:solidFill>
                            <a:latin typeface="Cambria Math" panose="02040503050406030204" pitchFamily="18" charset="0"/>
                          </a:rPr>
                          <m:t>2</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m>
                          <m:mPr>
                            <m:mcs>
                              <m:mc>
                                <m:mcPr>
                                  <m:count m:val="2"/>
                                  <m:mcJc m:val="center"/>
                                </m:mcPr>
                              </m:mc>
                            </m:mcs>
                            <m:ctrlPr>
                              <a:rPr lang="ru-RU" sz="6600" i="1" baseline="0">
                                <a:solidFill>
                                  <a:srgbClr val="002060"/>
                                </a:solidFill>
                                <a:latin typeface="Cambria Math" panose="02040503050406030204" pitchFamily="18" charset="0"/>
                              </a:rPr>
                            </m:ctrlPr>
                          </m:mPr>
                          <m:mr>
                            <m:e>
                              <m:r>
                                <a:rPr lang="en-US" sz="6600" i="1" baseline="0">
                                  <a:solidFill>
                                    <a:srgbClr val="002060"/>
                                  </a:solidFill>
                                  <a:latin typeface="Cambria Math" panose="02040503050406030204" pitchFamily="18" charset="0"/>
                                </a:rPr>
                                <m:t>1,</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e>
                          </m:mr>
                          <m:m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1</m:t>
                                  </m:r>
                                </m:num>
                                <m:den>
                                  <m:r>
                                    <a:rPr lang="en-US" sz="6600" i="1" baseline="0">
                                      <a:solidFill>
                                        <a:srgbClr val="002060"/>
                                      </a:solidFill>
                                      <a:latin typeface="Cambria Math" panose="02040503050406030204" pitchFamily="18" charset="0"/>
                                    </a:rPr>
                                    <m:t>2</m:t>
                                  </m:r>
                                </m:den>
                              </m:f>
                              <m:r>
                                <a:rPr lang="en-US"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1</m:t>
                                  </m:r>
                                </m:num>
                                <m:den>
                                  <m:r>
                                    <a:rPr lang="en-US" sz="6600" i="1" baseline="0">
                                      <a:solidFill>
                                        <a:srgbClr val="002060"/>
                                      </a:solidFill>
                                      <a:latin typeface="Cambria Math" panose="02040503050406030204" pitchFamily="18" charset="0"/>
                                    </a:rPr>
                                    <m:t>2</m:t>
                                  </m:r>
                                </m:den>
                              </m:f>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𝑐𝑜𝑠</m:t>
                                  </m:r>
                                </m:fName>
                                <m:e>
                                  <m:d>
                                    <m:dPr>
                                      <m:ctrlPr>
                                        <a:rPr lang="ru-RU" sz="6600" i="1" baseline="0">
                                          <a:solidFill>
                                            <a:srgbClr val="002060"/>
                                          </a:solidFill>
                                          <a:latin typeface="Cambria Math" panose="02040503050406030204" pitchFamily="18" charset="0"/>
                                        </a:rPr>
                                      </m:ctrlPr>
                                    </m:dP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𝜋</m:t>
                                      </m:r>
                                    </m:e>
                                  </m:d>
                                </m:e>
                              </m:func>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&gt;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
                      </m:e>
                    </m:d>
                  </m:oMath>
                </a14:m>
                <a:r>
                  <a:rPr lang="en-US" sz="6600" baseline="0" dirty="0">
                    <a:solidFill>
                      <a:srgbClr val="002060"/>
                    </a:solidFill>
                  </a:rPr>
                  <a:t> ,	 	</a:t>
                </a:r>
                <a:endParaRPr lang="ru-RU" sz="6600" baseline="0" dirty="0">
                  <a:solidFill>
                    <a:srgbClr val="002060"/>
                  </a:solidFill>
                </a:endParaRPr>
              </a:p>
              <a:p>
                <a:r>
                  <a:rPr lang="en-US" sz="6600" baseline="0" dirty="0">
                    <a:solidFill>
                      <a:srgbClr val="002060"/>
                    </a:solidFill>
                  </a:rPr>
                  <a:t>where a, b numerical parameters. </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182703" y="2969568"/>
                <a:ext cx="23690632" cy="7610698"/>
              </a:xfrm>
              <a:prstGeom prst="rect">
                <a:avLst/>
              </a:prstGeom>
              <a:blipFill>
                <a:blip r:embed="rId2"/>
                <a:stretch>
                  <a:fillRect l="-1930" t="-2802"/>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spTree>
    <p:extLst>
      <p:ext uri="{BB962C8B-B14F-4D97-AF65-F5344CB8AC3E}">
        <p14:creationId xmlns:p14="http://schemas.microsoft.com/office/powerpoint/2010/main" val="41810405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2609528"/>
            <a:ext cx="23641050" cy="37444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000" baseline="0" dirty="0"/>
              <a:t>	</a:t>
            </a:r>
            <a:r>
              <a:rPr lang="uk-UA" altLang="en-US" sz="7000" baseline="0" dirty="0">
                <a:solidFill>
                  <a:srgbClr val="002060"/>
                </a:solidFill>
              </a:rPr>
              <a:t>	</a:t>
            </a:r>
            <a:r>
              <a:rPr lang="en-US" altLang="en-US" sz="7000" baseline="0" dirty="0">
                <a:solidFill>
                  <a:srgbClr val="002060"/>
                </a:solidFill>
              </a:rPr>
              <a:t> The function decreases from parameter a to parameter b. The graph of the harmonic Z-spline membership function in the case when a = 25, b = 75 will have the form.</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pic>
        <p:nvPicPr>
          <p:cNvPr id="8" name="Рисунок 7"/>
          <p:cNvPicPr/>
          <p:nvPr/>
        </p:nvPicPr>
        <p:blipFill>
          <a:blip r:embed="rId2" cstate="print"/>
          <a:srcRect/>
          <a:stretch>
            <a:fillRect/>
          </a:stretch>
        </p:blipFill>
        <p:spPr bwMode="auto">
          <a:xfrm>
            <a:off x="8159552" y="6257368"/>
            <a:ext cx="7693643" cy="6075658"/>
          </a:xfrm>
          <a:prstGeom prst="rect">
            <a:avLst/>
          </a:prstGeom>
          <a:noFill/>
          <a:ln w="9525">
            <a:noFill/>
            <a:miter lim="800000"/>
            <a:headEnd/>
            <a:tailEnd/>
          </a:ln>
        </p:spPr>
      </p:pic>
    </p:spTree>
    <p:extLst>
      <p:ext uri="{BB962C8B-B14F-4D97-AF65-F5344CB8AC3E}">
        <p14:creationId xmlns:p14="http://schemas.microsoft.com/office/powerpoint/2010/main" val="64609742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318792" y="4121696"/>
                <a:ext cx="22377870" cy="432796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3. The Z-sigmoidal membership function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𝑠𝑖𝑔𝑚</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𝑓</m:t>
                        </m:r>
                      </m:e>
                      <m:sub>
                        <m:r>
                          <a:rPr lang="en-US" sz="6600" i="1" baseline="0">
                            <a:solidFill>
                              <a:srgbClr val="002060"/>
                            </a:solidFill>
                            <a:latin typeface="Cambria Math" panose="02040503050406030204" pitchFamily="18" charset="0"/>
                          </a:rPr>
                          <m:t>1</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1</m:t>
                        </m:r>
                      </m:num>
                      <m:den>
                        <m:r>
                          <a:rPr lang="en-US" sz="6600" i="1" baseline="0">
                            <a:solidFill>
                              <a:srgbClr val="002060"/>
                            </a:solidFill>
                            <a:latin typeface="Cambria Math" panose="02040503050406030204" pitchFamily="18" charset="0"/>
                          </a:rPr>
                          <m:t>1+</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𝑒𝑥𝑝</m:t>
                            </m:r>
                          </m:fName>
                          <m:e>
                            <m:r>
                              <a:rPr lang="en-US" sz="6600" i="1" baseline="0">
                                <a:solidFill>
                                  <a:srgbClr val="002060"/>
                                </a:solidFill>
                                <a:latin typeface="Cambria Math" panose="02040503050406030204" pitchFamily="18" charset="0"/>
                              </a:rPr>
                              <m:t>(</m:t>
                            </m:r>
                          </m:e>
                        </m:func>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den>
                    </m:f>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&lt;0.</m:t>
                    </m:r>
                  </m:oMath>
                </a14:m>
                <a:r>
                  <a:rPr lang="en-US" sz="6600" baseline="0" dirty="0">
                    <a:solidFill>
                      <a:srgbClr val="002060"/>
                    </a:solidFill>
                  </a:rPr>
                  <a:t> </a:t>
                </a:r>
                <a:r>
                  <a:rPr lang="en-US" altLang="en-US" sz="6600" baseline="0" dirty="0">
                    <a:solidFill>
                      <a:srgbClr val="002060"/>
                    </a:solidFill>
                  </a:rPr>
                  <a:t> </a:t>
                </a:r>
                <a:r>
                  <a:rPr lang="uk-UA" altLang="en-US" sz="6600" baseline="0" dirty="0">
                    <a:solidFill>
                      <a:srgbClr val="002060"/>
                    </a:solidFill>
                  </a:rPr>
                  <a:t>	</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318792" y="4121696"/>
                <a:ext cx="22377870" cy="4327968"/>
              </a:xfrm>
              <a:prstGeom prst="rect">
                <a:avLst/>
              </a:prstGeom>
              <a:blipFill>
                <a:blip r:embed="rId2"/>
                <a:stretch>
                  <a:fillRect l="-2043" t="-4930" r="-82"/>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spTree>
    <p:extLst>
      <p:ext uri="{BB962C8B-B14F-4D97-AF65-F5344CB8AC3E}">
        <p14:creationId xmlns:p14="http://schemas.microsoft.com/office/powerpoint/2010/main" val="19835768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2609528"/>
            <a:ext cx="23641050" cy="24482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000" baseline="0" dirty="0"/>
              <a:t>	</a:t>
            </a:r>
            <a:r>
              <a:rPr lang="uk-UA" altLang="en-US" sz="7000" baseline="0" dirty="0">
                <a:solidFill>
                  <a:srgbClr val="002060"/>
                </a:solidFill>
              </a:rPr>
              <a:t>	</a:t>
            </a:r>
            <a:r>
              <a:rPr lang="en-US" altLang="en-US" sz="7000" baseline="0" dirty="0">
                <a:solidFill>
                  <a:srgbClr val="002060"/>
                </a:solidFill>
              </a:rPr>
              <a:t> The graph of the Z-sigmoidal membership function in the case when a = -0.2, b = 50 will look like.</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pic>
        <p:nvPicPr>
          <p:cNvPr id="9" name="Рисунок 8"/>
          <p:cNvPicPr/>
          <p:nvPr/>
        </p:nvPicPr>
        <p:blipFill>
          <a:blip r:embed="rId2" cstate="print"/>
          <a:srcRect/>
          <a:stretch>
            <a:fillRect/>
          </a:stretch>
        </p:blipFill>
        <p:spPr bwMode="auto">
          <a:xfrm>
            <a:off x="7890690" y="5057800"/>
            <a:ext cx="8481029" cy="6864463"/>
          </a:xfrm>
          <a:prstGeom prst="rect">
            <a:avLst/>
          </a:prstGeom>
          <a:noFill/>
          <a:ln w="9525">
            <a:noFill/>
            <a:miter lim="800000"/>
            <a:headEnd/>
            <a:tailEnd/>
          </a:ln>
        </p:spPr>
      </p:pic>
    </p:spTree>
    <p:extLst>
      <p:ext uri="{BB962C8B-B14F-4D97-AF65-F5344CB8AC3E}">
        <p14:creationId xmlns:p14="http://schemas.microsoft.com/office/powerpoint/2010/main" val="50667192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318792" y="4121696"/>
                <a:ext cx="22538504" cy="676875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4. The Z-linear membership function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𝑧𝑙𝑖𝑛𝑒𝑚𝑓</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m>
                          <m:mPr>
                            <m:mcs>
                              <m:mc>
                                <m:mcPr>
                                  <m:count m:val="2"/>
                                  <m:mcJc m:val="center"/>
                                </m:mcPr>
                              </m:mc>
                            </m:mcs>
                            <m:ctrlPr>
                              <a:rPr lang="ru-RU" sz="6600" i="1" baseline="0">
                                <a:solidFill>
                                  <a:srgbClr val="002060"/>
                                </a:solidFill>
                                <a:latin typeface="Cambria Math" panose="02040503050406030204" pitchFamily="18" charset="0"/>
                              </a:rPr>
                            </m:ctrlPr>
                          </m:mPr>
                          <m:mr>
                            <m:e>
                              <m:r>
                                <a:rPr lang="en-US" sz="6600" i="1" baseline="0">
                                  <a:solidFill>
                                    <a:srgbClr val="002060"/>
                                  </a:solidFill>
                                  <a:latin typeface="Cambria Math" panose="02040503050406030204" pitchFamily="18" charset="0"/>
                                </a:rPr>
                                <m:t>1,</m:t>
                              </m:r>
                            </m:e>
                            <m:e>
                              <m:r>
                                <a:rPr lang="en-US" sz="6600" i="1" baseline="0">
                                  <a:solidFill>
                                    <a:srgbClr val="002060"/>
                                  </a:solidFill>
                                  <a:latin typeface="Cambria Math" panose="02040503050406030204" pitchFamily="18" charset="0"/>
                                </a:rPr>
                                <m:t>0&lt;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e>
                          </m:mr>
                          <m:m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num>
                                <m:den>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den>
                              </m:f>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&gt;</m:t>
                              </m:r>
                              <m:r>
                                <a:rPr lang="en-US" sz="6600" i="1" baseline="0">
                                  <a:solidFill>
                                    <a:srgbClr val="002060"/>
                                  </a:solidFill>
                                  <a:latin typeface="Cambria Math" panose="02040503050406030204" pitchFamily="18" charset="0"/>
                                </a:rPr>
                                <m:t>𝑑</m:t>
                              </m:r>
                              <m:r>
                                <a:rPr lang="en-US" sz="6600" i="1" baseline="0">
                                  <a:solidFill>
                                    <a:srgbClr val="002060"/>
                                  </a:solidFill>
                                  <a:latin typeface="Cambria Math" panose="02040503050406030204" pitchFamily="18" charset="0"/>
                                </a:rPr>
                                <m:t>.</m:t>
                              </m:r>
                            </m:e>
                          </m:mr>
                        </m:m>
                      </m:e>
                    </m:d>
                  </m:oMath>
                </a14:m>
                <a:r>
                  <a:rPr lang="en-US" sz="6600" baseline="0" dirty="0">
                    <a:solidFill>
                      <a:srgbClr val="002060"/>
                    </a:solidFill>
                  </a:rPr>
                  <a:t> 	</a:t>
                </a:r>
                <a:r>
                  <a:rPr lang="uk-UA" altLang="en-US" sz="6600" baseline="0" dirty="0">
                    <a:solidFill>
                      <a:srgbClr val="002060"/>
                    </a:solidFill>
                  </a:rPr>
                  <a:t>	</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318792" y="4121696"/>
                <a:ext cx="22538504" cy="6768752"/>
              </a:xfrm>
              <a:prstGeom prst="rect">
                <a:avLst/>
              </a:prstGeom>
              <a:blipFill>
                <a:blip r:embed="rId2"/>
                <a:stretch>
                  <a:fillRect l="-2028" t="-315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spTree>
    <p:extLst>
      <p:ext uri="{BB962C8B-B14F-4D97-AF65-F5344CB8AC3E}">
        <p14:creationId xmlns:p14="http://schemas.microsoft.com/office/powerpoint/2010/main" val="36010403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2609528"/>
            <a:ext cx="23641050" cy="24482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000" baseline="0" dirty="0"/>
              <a:t>	</a:t>
            </a:r>
            <a:r>
              <a:rPr lang="uk-UA" altLang="en-US" sz="7000" baseline="0" dirty="0">
                <a:solidFill>
                  <a:srgbClr val="002060"/>
                </a:solidFill>
              </a:rPr>
              <a:t>	</a:t>
            </a:r>
            <a:r>
              <a:rPr lang="en-US" altLang="en-US" sz="7000" baseline="0" dirty="0">
                <a:solidFill>
                  <a:srgbClr val="002060"/>
                </a:solidFill>
              </a:rPr>
              <a:t> The graph of the Z-linear membership function in the case when c = 25, d = 75 will have the form.</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Z-shaped membership functions</a:t>
            </a:r>
          </a:p>
        </p:txBody>
      </p:sp>
      <p:pic>
        <p:nvPicPr>
          <p:cNvPr id="8" name="Рисунок 7"/>
          <p:cNvPicPr/>
          <p:nvPr/>
        </p:nvPicPr>
        <p:blipFill>
          <a:blip r:embed="rId2" cstate="print"/>
          <a:srcRect/>
          <a:stretch>
            <a:fillRect/>
          </a:stretch>
        </p:blipFill>
        <p:spPr bwMode="auto">
          <a:xfrm>
            <a:off x="7261225" y="5302262"/>
            <a:ext cx="8515637" cy="6689725"/>
          </a:xfrm>
          <a:prstGeom prst="rect">
            <a:avLst/>
          </a:prstGeom>
          <a:noFill/>
          <a:ln w="9525">
            <a:noFill/>
            <a:miter lim="800000"/>
            <a:headEnd/>
            <a:tailEnd/>
          </a:ln>
        </p:spPr>
      </p:pic>
    </p:spTree>
    <p:extLst>
      <p:ext uri="{BB962C8B-B14F-4D97-AF65-F5344CB8AC3E}">
        <p14:creationId xmlns:p14="http://schemas.microsoft.com/office/powerpoint/2010/main" val="4133165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10456862"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S-shaped membership functions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04</a:t>
            </a:r>
          </a:p>
        </p:txBody>
      </p:sp>
      <p:pic>
        <p:nvPicPr>
          <p:cNvPr id="3074" name="Picture 2" descr="What is a Startup? - Blockchain for connecting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62784" y="3612455"/>
            <a:ext cx="9427440" cy="5117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8446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p:sp>
        <p:nvSpPr>
          <p:cNvPr id="13315" name="Rectangle 3"/>
          <p:cNvSpPr>
            <a:spLocks/>
          </p:cNvSpPr>
          <p:nvPr/>
        </p:nvSpPr>
        <p:spPr bwMode="auto">
          <a:xfrm>
            <a:off x="855061" y="4157694"/>
            <a:ext cx="22697089" cy="43204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S-shaped membership functions used for uncertainty problems such as: "large number", "large value", "significant value", "high level", </a:t>
            </a:r>
            <a:r>
              <a:rPr lang="en-US" sz="6600" baseline="0" dirty="0" err="1">
                <a:solidFill>
                  <a:srgbClr val="002060"/>
                </a:solidFill>
              </a:rPr>
              <a:t>etc</a:t>
            </a:r>
            <a:r>
              <a:rPr lang="en-US" sz="6600" baseline="0" dirty="0">
                <a:solidFill>
                  <a:srgbClr val="002060"/>
                </a:solidFill>
              </a:rPr>
              <a:t> .:</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67761227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102768" y="2214449"/>
                <a:ext cx="22697089" cy="955830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sz="6600" baseline="0" dirty="0">
                    <a:solidFill>
                      <a:srgbClr val="002060"/>
                    </a:solidFill>
                  </a:rPr>
                  <a:t>1. The quadratic S-spline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𝑠𝑚</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𝑓</m:t>
                        </m:r>
                      </m:e>
                      <m:sub>
                        <m:r>
                          <a:rPr lang="en-US" sz="6600" i="1" baseline="0">
                            <a:solidFill>
                              <a:srgbClr val="002060"/>
                            </a:solidFill>
                            <a:latin typeface="Cambria Math" panose="02040503050406030204" pitchFamily="18" charset="0"/>
                          </a:rPr>
                          <m:t>1</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m>
                          <m:mPr>
                            <m:mcs>
                              <m:mc>
                                <m:mcPr>
                                  <m:count m:val="2"/>
                                  <m:mcJc m:val="center"/>
                                </m:mcPr>
                              </m:mc>
                            </m:mcs>
                            <m:ctrlPr>
                              <a:rPr lang="ru-RU" sz="6600" i="1" baseline="0">
                                <a:solidFill>
                                  <a:srgbClr val="002060"/>
                                </a:solidFill>
                                <a:latin typeface="Cambria Math" panose="02040503050406030204" pitchFamily="18" charset="0"/>
                              </a:rPr>
                            </m:ctrlPr>
                          </m:mP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2</m:t>
                              </m:r>
                              <m:sSup>
                                <m:sSupPr>
                                  <m:ctrlPr>
                                    <a:rPr lang="ru-RU" sz="6600" i="1" baseline="0">
                                      <a:solidFill>
                                        <a:srgbClr val="002060"/>
                                      </a:solidFill>
                                      <a:latin typeface="Cambria Math" panose="02040503050406030204" pitchFamily="18" charset="0"/>
                                    </a:rPr>
                                  </m:ctrlPr>
                                </m:sSupPr>
                                <m:e>
                                  <m:d>
                                    <m:dPr>
                                      <m:ctrlPr>
                                        <a:rPr lang="ru-RU" sz="6600" i="1" baseline="0">
                                          <a:solidFill>
                                            <a:srgbClr val="002060"/>
                                          </a:solidFill>
                                          <a:latin typeface="Cambria Math" panose="02040503050406030204" pitchFamily="18" charset="0"/>
                                        </a:rPr>
                                      </m:ctrlPr>
                                    </m:dP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e>
                                  </m:d>
                                </m:e>
                                <m:sup>
                                  <m:r>
                                    <a:rPr lang="en-US" sz="6600" i="1" baseline="0">
                                      <a:solidFill>
                                        <a:srgbClr val="002060"/>
                                      </a:solidFill>
                                      <a:latin typeface="Cambria Math" panose="02040503050406030204" pitchFamily="18" charset="0"/>
                                    </a:rPr>
                                    <m:t>2</m:t>
                                  </m:r>
                                </m:sup>
                              </m:sSup>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num>
                                <m:den>
                                  <m:r>
                                    <a:rPr lang="en-US" sz="6600" i="1" baseline="0">
                                      <a:solidFill>
                                        <a:srgbClr val="002060"/>
                                      </a:solidFill>
                                      <a:latin typeface="Cambria Math" panose="02040503050406030204" pitchFamily="18" charset="0"/>
                                    </a:rPr>
                                    <m:t>2</m:t>
                                  </m:r>
                                </m:den>
                              </m:f>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1−2</m:t>
                              </m:r>
                              <m:sSup>
                                <m:sSupPr>
                                  <m:ctrlPr>
                                    <a:rPr lang="ru-RU" sz="6600" i="1" baseline="0">
                                      <a:solidFill>
                                        <a:srgbClr val="002060"/>
                                      </a:solidFill>
                                      <a:latin typeface="Cambria Math" panose="02040503050406030204" pitchFamily="18" charset="0"/>
                                    </a:rPr>
                                  </m:ctrlPr>
                                </m:sSupPr>
                                <m:e>
                                  <m:d>
                                    <m:dPr>
                                      <m:ctrlPr>
                                        <a:rPr lang="ru-RU" sz="6600" i="1" baseline="0">
                                          <a:solidFill>
                                            <a:srgbClr val="002060"/>
                                          </a:solidFill>
                                          <a:latin typeface="Cambria Math" panose="02040503050406030204" pitchFamily="18" charset="0"/>
                                        </a:rPr>
                                      </m:ctrlPr>
                                    </m:dP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e>
                                  </m:d>
                                </m:e>
                                <m:sup>
                                  <m:r>
                                    <a:rPr lang="en-US" sz="6600" i="1" baseline="0">
                                      <a:solidFill>
                                        <a:srgbClr val="002060"/>
                                      </a:solidFill>
                                      <a:latin typeface="Cambria Math" panose="02040503050406030204" pitchFamily="18" charset="0"/>
                                    </a:rPr>
                                    <m:t>2</m:t>
                                  </m:r>
                                </m:sup>
                              </m:sSup>
                              <m:r>
                                <a:rPr lang="en-US" sz="6600" i="1" baseline="0">
                                  <a:solidFill>
                                    <a:srgbClr val="002060"/>
                                  </a:solidFill>
                                  <a:latin typeface="Cambria Math" panose="02040503050406030204" pitchFamily="18" charset="0"/>
                                </a:rPr>
                                <m:t>,</m:t>
                              </m:r>
                            </m:e>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num>
                                <m:den>
                                  <m:r>
                                    <a:rPr lang="en-US" sz="6600" i="1" baseline="0">
                                      <a:solidFill>
                                        <a:srgbClr val="002060"/>
                                      </a:solidFill>
                                      <a:latin typeface="Cambria Math" panose="02040503050406030204" pitchFamily="18" charset="0"/>
                                    </a:rPr>
                                    <m:t>2</m:t>
                                  </m:r>
                                </m:den>
                              </m:f>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1,</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
                      </m:e>
                    </m:d>
                  </m:oMath>
                </a14:m>
                <a:r>
                  <a:rPr lang="en-US" sz="6600" baseline="0" dirty="0">
                    <a:solidFill>
                      <a:srgbClr val="002060"/>
                    </a:solidFill>
                  </a:rPr>
                  <a:t> ,	 		</a:t>
                </a:r>
                <a:endParaRPr lang="ru-RU" sz="6600" baseline="0" dirty="0">
                  <a:solidFill>
                    <a:srgbClr val="002060"/>
                  </a:solidFill>
                </a:endParaRPr>
              </a:p>
              <a:p>
                <a:r>
                  <a:rPr lang="en-US" sz="6600" baseline="0" dirty="0">
                    <a:solidFill>
                      <a:srgbClr val="002060"/>
                    </a:solidFill>
                  </a:rPr>
                  <a:t>where a, b numerical parameters. </a:t>
                </a:r>
                <a:endParaRPr lang="ru-RU"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102768" y="2214449"/>
                <a:ext cx="22697089" cy="9558306"/>
              </a:xfrm>
              <a:prstGeom prst="rect">
                <a:avLst/>
              </a:prstGeom>
              <a:blipFill>
                <a:blip r:embed="rId2"/>
                <a:stretch>
                  <a:fillRect l="-2015" t="-216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9554194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102768" y="2393504"/>
            <a:ext cx="21693757" cy="33123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The function increases from parameter a to parameter b. The graph of the quadratic S-spline membership function in the case when a = 25, b = 75 will look like.</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p:pic>
        <p:nvPicPr>
          <p:cNvPr id="8" name="Рисунок 7"/>
          <p:cNvPicPr/>
          <p:nvPr/>
        </p:nvPicPr>
        <p:blipFill>
          <a:blip r:embed="rId2" cstate="print"/>
          <a:srcRect/>
          <a:stretch>
            <a:fillRect/>
          </a:stretch>
        </p:blipFill>
        <p:spPr bwMode="auto">
          <a:xfrm>
            <a:off x="8375576" y="6065912"/>
            <a:ext cx="7344816" cy="6380460"/>
          </a:xfrm>
          <a:prstGeom prst="rect">
            <a:avLst/>
          </a:prstGeom>
          <a:noFill/>
          <a:ln w="9525">
            <a:noFill/>
            <a:miter lim="800000"/>
            <a:headEnd/>
            <a:tailEnd/>
          </a:ln>
        </p:spPr>
      </p:pic>
    </p:spTree>
    <p:extLst>
      <p:ext uri="{BB962C8B-B14F-4D97-AF65-F5344CB8AC3E}">
        <p14:creationId xmlns:p14="http://schemas.microsoft.com/office/powerpoint/2010/main" val="33027692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78655" y="3473624"/>
                <a:ext cx="22773496" cy="6783001"/>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2. The harmonic S-spline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𝑠𝑚</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𝑓</m:t>
                        </m:r>
                      </m:e>
                      <m:sub>
                        <m:r>
                          <a:rPr lang="en-US" sz="6600" i="1" baseline="0">
                            <a:solidFill>
                              <a:srgbClr val="002060"/>
                            </a:solidFill>
                            <a:latin typeface="Cambria Math" panose="02040503050406030204" pitchFamily="18" charset="0"/>
                          </a:rPr>
                          <m:t>2</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m>
                          <m:mPr>
                            <m:mcs>
                              <m:mc>
                                <m:mcPr>
                                  <m:count m:val="2"/>
                                  <m:mcJc m:val="center"/>
                                </m:mcPr>
                              </m:mc>
                            </m:mcs>
                            <m:ctrlPr>
                              <a:rPr lang="ru-RU" sz="6600" i="1" baseline="0">
                                <a:solidFill>
                                  <a:srgbClr val="002060"/>
                                </a:solidFill>
                                <a:latin typeface="Cambria Math" panose="02040503050406030204" pitchFamily="18" charset="0"/>
                              </a:rPr>
                            </m:ctrlPr>
                          </m:mP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e>
                          </m:mr>
                          <m:m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1</m:t>
                                  </m:r>
                                </m:num>
                                <m:den>
                                  <m:r>
                                    <a:rPr lang="en-US" sz="6600" i="1" baseline="0">
                                      <a:solidFill>
                                        <a:srgbClr val="002060"/>
                                      </a:solidFill>
                                      <a:latin typeface="Cambria Math" panose="02040503050406030204" pitchFamily="18" charset="0"/>
                                    </a:rPr>
                                    <m:t>2</m:t>
                                  </m:r>
                                </m:den>
                              </m:f>
                              <m:r>
                                <a:rPr lang="en-US"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1</m:t>
                                  </m:r>
                                </m:num>
                                <m:den>
                                  <m:r>
                                    <a:rPr lang="en-US" sz="6600" i="1" baseline="0">
                                      <a:solidFill>
                                        <a:srgbClr val="002060"/>
                                      </a:solidFill>
                                      <a:latin typeface="Cambria Math" panose="02040503050406030204" pitchFamily="18" charset="0"/>
                                    </a:rPr>
                                    <m:t>2</m:t>
                                  </m:r>
                                </m:den>
                              </m:f>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𝑐𝑜𝑠</m:t>
                                  </m:r>
                                </m:fName>
                                <m:e>
                                  <m:d>
                                    <m:dPr>
                                      <m:ctrlPr>
                                        <a:rPr lang="ru-RU" sz="6600" i="1" baseline="0">
                                          <a:solidFill>
                                            <a:srgbClr val="002060"/>
                                          </a:solidFill>
                                          <a:latin typeface="Cambria Math" panose="02040503050406030204" pitchFamily="18" charset="0"/>
                                        </a:rPr>
                                      </m:ctrlPr>
                                    </m:dP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𝜋</m:t>
                                      </m:r>
                                    </m:e>
                                  </m:d>
                                </m:e>
                              </m:func>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1,</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&gt;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
                      </m:e>
                    </m:d>
                  </m:oMath>
                </a14:m>
                <a:r>
                  <a:rPr lang="en-US" sz="6600" baseline="0" dirty="0">
                    <a:solidFill>
                      <a:srgbClr val="002060"/>
                    </a:solidFill>
                  </a:rPr>
                  <a:t> ,	 	</a:t>
                </a:r>
                <a:endParaRPr lang="ru-RU" sz="6600" baseline="0" dirty="0">
                  <a:solidFill>
                    <a:srgbClr val="002060"/>
                  </a:solidFill>
                </a:endParaRPr>
              </a:p>
              <a:p>
                <a:r>
                  <a:rPr lang="en-US" sz="6600" baseline="0" dirty="0">
                    <a:solidFill>
                      <a:srgbClr val="002060"/>
                    </a:solidFill>
                  </a:rPr>
                  <a:t>where a, b numerical parameters. </a:t>
                </a:r>
                <a:r>
                  <a:rPr lang="en-US" altLang="en-US" sz="6600" baseline="0" dirty="0">
                    <a:solidFill>
                      <a:srgbClr val="002060"/>
                    </a:solidFill>
                  </a:rPr>
                  <a:t> </a:t>
                </a: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78655" y="3473624"/>
                <a:ext cx="22773496" cy="6783001"/>
              </a:xfrm>
              <a:prstGeom prst="rect">
                <a:avLst/>
              </a:prstGeom>
              <a:blipFill>
                <a:blip r:embed="rId2"/>
                <a:stretch>
                  <a:fillRect l="-2007" t="-3145" b="-763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p:spTree>
    <p:extLst>
      <p:ext uri="{BB962C8B-B14F-4D97-AF65-F5344CB8AC3E}">
        <p14:creationId xmlns:p14="http://schemas.microsoft.com/office/powerpoint/2010/main" val="40015599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36886" y="2393504"/>
            <a:ext cx="23078640" cy="3328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 The function increases from parameter a to parameter b. The graph of the harmonic S-spline membership function in the case when a = 25, b = 75 will have the form.</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p:pic>
        <p:nvPicPr>
          <p:cNvPr id="8" name="Рисунок 7"/>
          <p:cNvPicPr/>
          <p:nvPr/>
        </p:nvPicPr>
        <p:blipFill>
          <a:blip r:embed="rId2" cstate="print"/>
          <a:srcRect/>
          <a:stretch>
            <a:fillRect/>
          </a:stretch>
        </p:blipFill>
        <p:spPr bwMode="auto">
          <a:xfrm>
            <a:off x="7871520" y="5950530"/>
            <a:ext cx="8421609" cy="6514520"/>
          </a:xfrm>
          <a:prstGeom prst="rect">
            <a:avLst/>
          </a:prstGeom>
          <a:noFill/>
          <a:ln w="9525">
            <a:noFill/>
            <a:miter lim="800000"/>
            <a:headEnd/>
            <a:tailEnd/>
          </a:ln>
        </p:spPr>
      </p:pic>
    </p:spTree>
    <p:extLst>
      <p:ext uri="{BB962C8B-B14F-4D97-AF65-F5344CB8AC3E}">
        <p14:creationId xmlns:p14="http://schemas.microsoft.com/office/powerpoint/2010/main" val="279004659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102768" y="4769768"/>
                <a:ext cx="22773496" cy="43204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3. The S-sigmoidal membership function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𝑠𝑖𝑔𝑚</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𝑓</m:t>
                        </m:r>
                      </m:e>
                      <m:sub>
                        <m:r>
                          <a:rPr lang="en-US" sz="6600" i="1" baseline="0">
                            <a:solidFill>
                              <a:srgbClr val="002060"/>
                            </a:solidFill>
                            <a:latin typeface="Cambria Math" panose="02040503050406030204" pitchFamily="18" charset="0"/>
                          </a:rPr>
                          <m:t>2</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1</m:t>
                        </m:r>
                      </m:num>
                      <m:den>
                        <m:r>
                          <a:rPr lang="en-US" sz="6600" i="1" baseline="0">
                            <a:solidFill>
                              <a:srgbClr val="002060"/>
                            </a:solidFill>
                            <a:latin typeface="Cambria Math" panose="02040503050406030204" pitchFamily="18" charset="0"/>
                          </a:rPr>
                          <m:t>1+</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𝑒𝑥𝑝</m:t>
                            </m:r>
                          </m:fName>
                          <m:e>
                            <m:r>
                              <a:rPr lang="en-US" sz="6600" i="1" baseline="0">
                                <a:solidFill>
                                  <a:srgbClr val="002060"/>
                                </a:solidFill>
                                <a:latin typeface="Cambria Math" panose="02040503050406030204" pitchFamily="18" charset="0"/>
                              </a:rPr>
                              <m:t>(</m:t>
                            </m:r>
                          </m:e>
                        </m:func>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den>
                    </m:f>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&gt;0.</m:t>
                    </m:r>
                  </m:oMath>
                </a14:m>
                <a:r>
                  <a:rPr lang="en-US" sz="6600" baseline="0" dirty="0">
                    <a:solidFill>
                      <a:srgbClr val="002060"/>
                    </a:solidFill>
                  </a:rPr>
                  <a:t> 	 </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102768" y="4769768"/>
                <a:ext cx="22773496" cy="4320480"/>
              </a:xfrm>
              <a:prstGeom prst="rect">
                <a:avLst/>
              </a:prstGeom>
              <a:blipFill>
                <a:blip r:embed="rId2"/>
                <a:stretch>
                  <a:fillRect l="-2007" t="-479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p:spTree>
    <p:extLst>
      <p:ext uri="{BB962C8B-B14F-4D97-AF65-F5344CB8AC3E}">
        <p14:creationId xmlns:p14="http://schemas.microsoft.com/office/powerpoint/2010/main" val="41151752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36886" y="2393504"/>
            <a:ext cx="23078640" cy="24482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 The graph of the S-sigmoidal membership function in the case when a = 0.2, b = 50 will look like.</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p:pic>
        <p:nvPicPr>
          <p:cNvPr id="7" name="Рисунок 6"/>
          <p:cNvPicPr/>
          <p:nvPr/>
        </p:nvPicPr>
        <p:blipFill>
          <a:blip r:embed="rId2" cstate="print"/>
          <a:srcRect/>
          <a:stretch>
            <a:fillRect/>
          </a:stretch>
        </p:blipFill>
        <p:spPr bwMode="auto">
          <a:xfrm>
            <a:off x="8179707" y="5057800"/>
            <a:ext cx="8192997" cy="6715443"/>
          </a:xfrm>
          <a:prstGeom prst="rect">
            <a:avLst/>
          </a:prstGeom>
          <a:noFill/>
          <a:ln w="9525">
            <a:noFill/>
            <a:miter lim="800000"/>
            <a:headEnd/>
            <a:tailEnd/>
          </a:ln>
        </p:spPr>
      </p:pic>
    </p:spTree>
    <p:extLst>
      <p:ext uri="{BB962C8B-B14F-4D97-AF65-F5344CB8AC3E}">
        <p14:creationId xmlns:p14="http://schemas.microsoft.com/office/powerpoint/2010/main" val="319773164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174776" y="3609511"/>
                <a:ext cx="22773496" cy="676818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4. The S-linear membership function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𝑠𝑙𝑖𝑛𝑒𝑚𝑓</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m>
                          <m:mPr>
                            <m:mcs>
                              <m:mc>
                                <m:mcPr>
                                  <m:count m:val="2"/>
                                  <m:mcJc m:val="center"/>
                                </m:mcPr>
                              </m:mc>
                            </m:mcs>
                            <m:ctrlPr>
                              <a:rPr lang="ru-RU" sz="6600" i="1" baseline="0">
                                <a:solidFill>
                                  <a:srgbClr val="002060"/>
                                </a:solidFill>
                                <a:latin typeface="Cambria Math" panose="02040503050406030204" pitchFamily="18" charset="0"/>
                              </a:rPr>
                            </m:ctrlPr>
                          </m:mPr>
                          <m:mr>
                            <m:e>
                              <m:r>
                                <a:rPr lang="en-US" sz="6600" i="1" baseline="0">
                                  <a:solidFill>
                                    <a:srgbClr val="002060"/>
                                  </a:solidFill>
                                  <a:latin typeface="Cambria Math" panose="02040503050406030204" pitchFamily="18" charset="0"/>
                                </a:rPr>
                                <m:t>0,</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e>
                          </m:mr>
                          <m:m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num>
                                <m:den>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den>
                              </m:f>
                              <m:r>
                                <a:rPr lang="en-US" sz="6600" i="1" baseline="0">
                                  <a:solidFill>
                                    <a:srgbClr val="002060"/>
                                  </a:solidFill>
                                  <a:latin typeface="Cambria Math" panose="02040503050406030204" pitchFamily="18" charset="0"/>
                                </a:rPr>
                                <m:t>,</m:t>
                              </m:r>
                            </m:e>
                            <m:e>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&lt;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r>
                            <m:e>
                              <m:r>
                                <a:rPr lang="en-US" sz="6600" i="1" baseline="0">
                                  <a:solidFill>
                                    <a:srgbClr val="002060"/>
                                  </a:solidFill>
                                  <a:latin typeface="Cambria Math" panose="02040503050406030204" pitchFamily="18" charset="0"/>
                                </a:rPr>
                                <m:t>1,</m:t>
                              </m:r>
                            </m:e>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&gt;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e>
                          </m:mr>
                        </m:m>
                      </m:e>
                    </m:d>
                  </m:oMath>
                </a14:m>
                <a:r>
                  <a:rPr lang="en-US" sz="6600" baseline="0" dirty="0">
                    <a:solidFill>
                      <a:srgbClr val="002060"/>
                    </a:solidFill>
                  </a:rPr>
                  <a:t> 	 	</a:t>
                </a:r>
                <a:endParaRPr lang="ru-RU" sz="6600" baseline="0" dirty="0">
                  <a:solidFill>
                    <a:srgbClr val="002060"/>
                  </a:solidFill>
                </a:endParaRPr>
              </a:p>
              <a:p>
                <a:r>
                  <a:rPr lang="en-US" sz="6600" baseline="0" dirty="0">
                    <a:solidFill>
                      <a:srgbClr val="002060"/>
                    </a:solidFill>
                  </a:rPr>
                  <a:t>	 </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174776" y="3609511"/>
                <a:ext cx="22773496" cy="6768182"/>
              </a:xfrm>
              <a:prstGeom prst="rect">
                <a:avLst/>
              </a:prstGeom>
              <a:blipFill>
                <a:blip r:embed="rId2"/>
                <a:stretch>
                  <a:fillRect l="-2007" t="-315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p:spTree>
    <p:extLst>
      <p:ext uri="{BB962C8B-B14F-4D97-AF65-F5344CB8AC3E}">
        <p14:creationId xmlns:p14="http://schemas.microsoft.com/office/powerpoint/2010/main" val="22351604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36886" y="2393504"/>
            <a:ext cx="23078640" cy="24482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 The graph of the S-linear membership function in the case when a = 25, b = 75 will have the form.</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S-shaped membership functions</a:t>
            </a:r>
          </a:p>
        </p:txBody>
      </p:sp>
      <p:pic>
        <p:nvPicPr>
          <p:cNvPr id="9" name="Рисунок 8"/>
          <p:cNvPicPr/>
          <p:nvPr/>
        </p:nvPicPr>
        <p:blipFill>
          <a:blip r:embed="rId2" cstate="print"/>
          <a:srcRect/>
          <a:stretch>
            <a:fillRect/>
          </a:stretch>
        </p:blipFill>
        <p:spPr bwMode="auto">
          <a:xfrm>
            <a:off x="8243758" y="5345614"/>
            <a:ext cx="8064896" cy="6770186"/>
          </a:xfrm>
          <a:prstGeom prst="rect">
            <a:avLst/>
          </a:prstGeom>
          <a:noFill/>
          <a:ln w="9525">
            <a:noFill/>
            <a:miter lim="800000"/>
            <a:headEnd/>
            <a:tailEnd/>
          </a:ln>
        </p:spPr>
      </p:pic>
    </p:spTree>
    <p:extLst>
      <p:ext uri="{BB962C8B-B14F-4D97-AF65-F5344CB8AC3E}">
        <p14:creationId xmlns:p14="http://schemas.microsoft.com/office/powerpoint/2010/main" val="31136701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10456862"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U-shaped membership functions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05</a:t>
            </a:r>
          </a:p>
        </p:txBody>
      </p:sp>
      <p:pic>
        <p:nvPicPr>
          <p:cNvPr id="3074" name="Picture 2" descr="What is a Startup? - Blockchain for connecting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62784" y="3612455"/>
            <a:ext cx="9427440" cy="5117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44599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78655" y="4528062"/>
            <a:ext cx="22800634" cy="36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aseline="0" dirty="0">
                <a:solidFill>
                  <a:srgbClr val="002060"/>
                </a:solidFill>
              </a:rPr>
              <a:t>U-shaped membership functions used for uncertainty problems of the type: "approximately in the range from and to", "approximately", "approximately", etc.</a:t>
            </a:r>
            <a:r>
              <a:rPr lang="ru-RU" altLang="en-US" sz="66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U-shaped membership functions</a:t>
            </a:r>
          </a:p>
        </p:txBody>
      </p:sp>
    </p:spTree>
    <p:extLst>
      <p:ext uri="{BB962C8B-B14F-4D97-AF65-F5344CB8AC3E}">
        <p14:creationId xmlns:p14="http://schemas.microsoft.com/office/powerpoint/2010/main" val="9379322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174776" y="3905672"/>
                <a:ext cx="22773495" cy="621837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1" baseline="0" dirty="0">
                    <a:solidFill>
                      <a:srgbClr val="002060"/>
                    </a:solidFill>
                  </a:rPr>
                  <a:t>	</a:t>
                </a:r>
                <a:r>
                  <a:rPr lang="en-US" sz="6600" baseline="0" dirty="0">
                    <a:solidFill>
                      <a:srgbClr val="002060"/>
                    </a:solidFill>
                  </a:rPr>
                  <a:t>1. The bell-shaped membership function is given by the following analytical formula:</a:t>
                </a:r>
                <a:endParaRPr lang="ru-RU" sz="6600" baseline="0" dirty="0">
                  <a:solidFill>
                    <a:srgbClr val="002060"/>
                  </a:solidFill>
                </a:endParaRPr>
              </a:p>
              <a:p>
                <a:pPr algn="ctr"/>
                <a14:m>
                  <m:oMath xmlns:m="http://schemas.openxmlformats.org/officeDocument/2006/math">
                    <m:r>
                      <a:rPr lang="en-US" sz="6600" i="1" baseline="0">
                        <a:solidFill>
                          <a:srgbClr val="002060"/>
                        </a:solidFill>
                        <a:latin typeface="Cambria Math" panose="02040503050406030204" pitchFamily="18" charset="0"/>
                      </a:rPr>
                      <m:t>𝑔𝑏𝑒𝑙𝑙𝑚𝑓</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𝑏</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1</m:t>
                        </m:r>
                      </m:num>
                      <m:den>
                        <m:r>
                          <a:rPr lang="en-US" sz="6600" i="1" baseline="0">
                            <a:solidFill>
                              <a:srgbClr val="002060"/>
                            </a:solidFill>
                            <a:latin typeface="Cambria Math" panose="02040503050406030204" pitchFamily="18" charset="0"/>
                          </a:rPr>
                          <m:t>1+</m:t>
                        </m:r>
                        <m:sSup>
                          <m:sSupPr>
                            <m:ctrlPr>
                              <a:rPr lang="ru-RU" sz="6600" i="1" baseline="0">
                                <a:solidFill>
                                  <a:srgbClr val="002060"/>
                                </a:solidFill>
                                <a:latin typeface="Cambria Math" panose="02040503050406030204" pitchFamily="18" charset="0"/>
                              </a:rPr>
                            </m:ctrlPr>
                          </m:sSupPr>
                          <m:e>
                            <m:d>
                              <m:dPr>
                                <m:begChr m:val="|"/>
                                <m:endChr m:val="|"/>
                                <m:ctrlPr>
                                  <a:rPr lang="ru-RU" sz="6600" i="1" baseline="0">
                                    <a:solidFill>
                                      <a:srgbClr val="002060"/>
                                    </a:solidFill>
                                    <a:latin typeface="Cambria Math" panose="02040503050406030204" pitchFamily="18" charset="0"/>
                                  </a:rPr>
                                </m:ctrlPr>
                              </m:dPr>
                              <m:e>
                                <m:f>
                                  <m:fPr>
                                    <m:ctrlPr>
                                      <a:rPr lang="ru-RU" sz="6600" i="1" baseline="0">
                                        <a:solidFill>
                                          <a:srgbClr val="002060"/>
                                        </a:solidFill>
                                        <a:latin typeface="Cambria Math" panose="02040503050406030204" pitchFamily="18" charset="0"/>
                                      </a:rPr>
                                    </m:ctrlPr>
                                  </m:fPr>
                                  <m:num>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num>
                                  <m:den>
                                    <m:r>
                                      <a:rPr lang="en-US" sz="6600" i="1" baseline="0">
                                        <a:solidFill>
                                          <a:srgbClr val="002060"/>
                                        </a:solidFill>
                                        <a:latin typeface="Cambria Math" panose="02040503050406030204" pitchFamily="18" charset="0"/>
                                      </a:rPr>
                                      <m:t>𝑎</m:t>
                                    </m:r>
                                  </m:den>
                                </m:f>
                              </m:e>
                            </m:d>
                          </m:e>
                          <m:sup>
                            <m:r>
                              <a:rPr lang="en-US" sz="6600" i="1" baseline="0">
                                <a:solidFill>
                                  <a:srgbClr val="002060"/>
                                </a:solidFill>
                                <a:latin typeface="Cambria Math" panose="02040503050406030204" pitchFamily="18" charset="0"/>
                              </a:rPr>
                              <m:t>2</m:t>
                            </m:r>
                            <m:r>
                              <a:rPr lang="en-US" sz="6600" i="1" baseline="0">
                                <a:solidFill>
                                  <a:srgbClr val="002060"/>
                                </a:solidFill>
                                <a:latin typeface="Cambria Math" panose="02040503050406030204" pitchFamily="18" charset="0"/>
                              </a:rPr>
                              <m:t>𝑏</m:t>
                            </m:r>
                          </m:sup>
                        </m:sSup>
                      </m:den>
                    </m:f>
                    <m:r>
                      <a:rPr lang="en-US" sz="6600" i="1" baseline="0">
                        <a:solidFill>
                          <a:srgbClr val="002060"/>
                        </a:solidFill>
                        <a:latin typeface="Cambria Math" panose="02040503050406030204" pitchFamily="18" charset="0"/>
                      </a:rPr>
                      <m:t>,</m:t>
                    </m:r>
                  </m:oMath>
                </a14:m>
                <a:r>
                  <a:rPr lang="en-US" sz="6600" baseline="0" dirty="0">
                    <a:solidFill>
                      <a:srgbClr val="002060"/>
                    </a:solidFill>
                  </a:rPr>
                  <a:t> 	 		</a:t>
                </a:r>
                <a:endParaRPr lang="ru-RU" sz="6600" baseline="0" dirty="0">
                  <a:solidFill>
                    <a:srgbClr val="002060"/>
                  </a:solidFill>
                </a:endParaRPr>
              </a:p>
              <a:p>
                <a:r>
                  <a:rPr lang="en-US" sz="6600" baseline="0" dirty="0">
                    <a:solidFill>
                      <a:srgbClr val="002060"/>
                    </a:solidFill>
                  </a:rPr>
                  <a:t>where a, b, c numerical parameters.</a:t>
                </a:r>
                <a:endParaRPr lang="ru-RU" sz="6600" baseline="0" dirty="0">
                  <a:solidFill>
                    <a:srgbClr val="002060"/>
                  </a:solidFill>
                </a:endParaRPr>
              </a:p>
              <a:p>
                <a:pPr algn="just" eaLnBrk="1"/>
                <a:r>
                  <a:rPr lang="ru-RU" altLang="en-US" sz="6600" baseline="0" dirty="0">
                    <a:solidFill>
                      <a:srgbClr val="002060"/>
                    </a:solidFill>
                  </a:rPr>
                  <a:t> </a:t>
                </a: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174776" y="3905672"/>
                <a:ext cx="22773495" cy="6218370"/>
              </a:xfrm>
              <a:prstGeom prst="rect">
                <a:avLst/>
              </a:prstGeom>
              <a:blipFill>
                <a:blip r:embed="rId2"/>
                <a:stretch>
                  <a:fillRect l="-2007" t="-3431"/>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U-shaped membership functions</a:t>
            </a:r>
          </a:p>
        </p:txBody>
      </p:sp>
    </p:spTree>
    <p:extLst>
      <p:ext uri="{BB962C8B-B14F-4D97-AF65-F5344CB8AC3E}">
        <p14:creationId xmlns:p14="http://schemas.microsoft.com/office/powerpoint/2010/main" val="15063408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92007" y="2897560"/>
            <a:ext cx="22773495" cy="23762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1" baseline="0" dirty="0">
                <a:solidFill>
                  <a:srgbClr val="002060"/>
                </a:solidFill>
              </a:rPr>
              <a:t>	</a:t>
            </a:r>
            <a:r>
              <a:rPr lang="en-US" sz="6600" baseline="0" dirty="0">
                <a:solidFill>
                  <a:srgbClr val="002060"/>
                </a:solidFill>
              </a:rPr>
              <a:t>The graph of the bell-shaped membership function in the case when a = 2, b = 5, c = 50 will look like.</a:t>
            </a:r>
            <a:r>
              <a:rPr lang="ru-RU" altLang="en-US" sz="66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U-shaped membership functions</a:t>
            </a:r>
          </a:p>
        </p:txBody>
      </p:sp>
      <p:pic>
        <p:nvPicPr>
          <p:cNvPr id="6" name="Рисунок 5"/>
          <p:cNvPicPr/>
          <p:nvPr/>
        </p:nvPicPr>
        <p:blipFill>
          <a:blip r:embed="rId2" cstate="print"/>
          <a:srcRect/>
          <a:stretch>
            <a:fillRect/>
          </a:stretch>
        </p:blipFill>
        <p:spPr bwMode="auto">
          <a:xfrm>
            <a:off x="8375576" y="5561856"/>
            <a:ext cx="7776864" cy="6674594"/>
          </a:xfrm>
          <a:prstGeom prst="rect">
            <a:avLst/>
          </a:prstGeom>
          <a:noFill/>
          <a:ln w="9525">
            <a:noFill/>
            <a:miter lim="800000"/>
            <a:headEnd/>
            <a:tailEnd/>
          </a:ln>
        </p:spPr>
      </p:pic>
    </p:spTree>
    <p:extLst>
      <p:ext uri="{BB962C8B-B14F-4D97-AF65-F5344CB8AC3E}">
        <p14:creationId xmlns:p14="http://schemas.microsoft.com/office/powerpoint/2010/main" val="170456562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082390" y="4049688"/>
                <a:ext cx="21602400" cy="633670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1" baseline="0" dirty="0">
                    <a:solidFill>
                      <a:srgbClr val="002060"/>
                    </a:solidFill>
                  </a:rPr>
                  <a:t>	</a:t>
                </a:r>
                <a:r>
                  <a:rPr lang="en-US" altLang="en-US" sz="6600" baseline="0" dirty="0">
                    <a:solidFill>
                      <a:srgbClr val="002060"/>
                    </a:solidFill>
                  </a:rPr>
                  <a:t>	</a:t>
                </a:r>
                <a:r>
                  <a:rPr lang="en-US" sz="6600" baseline="0" dirty="0">
                    <a:solidFill>
                      <a:srgbClr val="002060"/>
                    </a:solidFill>
                  </a:rPr>
                  <a:t>2. The Gaussian membership function is given by the following analytical formula:</a:t>
                </a:r>
                <a:endParaRPr lang="ru-RU" sz="6600" baseline="0" dirty="0">
                  <a:solidFill>
                    <a:srgbClr val="002060"/>
                  </a:solidFill>
                </a:endParaRPr>
              </a:p>
              <a:p>
                <a14:m>
                  <m:oMath xmlns:m="http://schemas.openxmlformats.org/officeDocument/2006/math">
                    <m:r>
                      <a:rPr lang="en-US" sz="6600" i="1" baseline="0">
                        <a:solidFill>
                          <a:srgbClr val="002060"/>
                        </a:solidFill>
                        <a:latin typeface="Cambria Math" panose="02040503050406030204" pitchFamily="18" charset="0"/>
                      </a:rPr>
                      <m:t>𝑔𝑎𝑢𝑠𝑠𝑚𝑓</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𝜎</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r>
                      <a:rPr lang="en-US" sz="6600" i="1" baseline="0">
                        <a:solidFill>
                          <a:srgbClr val="002060"/>
                        </a:solidFill>
                        <a:latin typeface="Cambria Math" panose="02040503050406030204" pitchFamily="18" charset="0"/>
                      </a:rPr>
                      <m:t>)=</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𝑒𝑥𝑝</m:t>
                        </m:r>
                      </m:fName>
                      <m:e>
                        <m:d>
                          <m:dPr>
                            <m:ctrlPr>
                              <a:rPr lang="ru-RU" sz="6600" i="1" baseline="0">
                                <a:solidFill>
                                  <a:srgbClr val="002060"/>
                                </a:solidFill>
                                <a:latin typeface="Cambria Math" panose="02040503050406030204" pitchFamily="18" charset="0"/>
                              </a:rPr>
                            </m:ctrlPr>
                          </m:dPr>
                          <m:e>
                            <m:r>
                              <a:rPr lang="en-US" sz="6600" i="1" baseline="0">
                                <a:solidFill>
                                  <a:srgbClr val="002060"/>
                                </a:solidFill>
                                <a:latin typeface="Cambria Math" panose="02040503050406030204" pitchFamily="18" charset="0"/>
                              </a:rPr>
                              <m:t>−</m:t>
                            </m:r>
                            <m:f>
                              <m:fPr>
                                <m:ctrlPr>
                                  <a:rPr lang="ru-RU" sz="6600" i="1" baseline="0">
                                    <a:solidFill>
                                      <a:srgbClr val="002060"/>
                                    </a:solidFill>
                                    <a:latin typeface="Cambria Math" panose="02040503050406030204" pitchFamily="18" charset="0"/>
                                  </a:rPr>
                                </m:ctrlPr>
                              </m:fPr>
                              <m:num>
                                <m:sSup>
                                  <m:sSupPr>
                                    <m:ctrlPr>
                                      <a:rPr lang="ru-RU" sz="6600" i="1" baseline="0">
                                        <a:solidFill>
                                          <a:srgbClr val="002060"/>
                                        </a:solidFill>
                                        <a:latin typeface="Cambria Math" panose="02040503050406030204" pitchFamily="18" charset="0"/>
                                      </a:rPr>
                                    </m:ctrlPr>
                                  </m:sSupPr>
                                  <m:e>
                                    <m:d>
                                      <m:dPr>
                                        <m:ctrlPr>
                                          <a:rPr lang="ru-RU" sz="6600" i="1" baseline="0">
                                            <a:solidFill>
                                              <a:srgbClr val="002060"/>
                                            </a:solidFill>
                                            <a:latin typeface="Cambria Math" panose="02040503050406030204" pitchFamily="18" charset="0"/>
                                          </a:rPr>
                                        </m:ctrlPr>
                                      </m:dPr>
                                      <m:e>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𝑐</m:t>
                                        </m:r>
                                      </m:e>
                                    </m:d>
                                  </m:e>
                                  <m:sup>
                                    <m:r>
                                      <a:rPr lang="en-US" sz="6600" i="1" baseline="0">
                                        <a:solidFill>
                                          <a:srgbClr val="002060"/>
                                        </a:solidFill>
                                        <a:latin typeface="Cambria Math" panose="02040503050406030204" pitchFamily="18" charset="0"/>
                                      </a:rPr>
                                      <m:t>2</m:t>
                                    </m:r>
                                  </m:sup>
                                </m:sSup>
                              </m:num>
                              <m:den>
                                <m:r>
                                  <a:rPr lang="en-US" sz="6600" i="1" baseline="0">
                                    <a:solidFill>
                                      <a:srgbClr val="002060"/>
                                    </a:solidFill>
                                    <a:latin typeface="Cambria Math" panose="02040503050406030204" pitchFamily="18" charset="0"/>
                                  </a:rPr>
                                  <m:t>2</m:t>
                                </m:r>
                                <m:sSup>
                                  <m:sSupPr>
                                    <m:ctrlPr>
                                      <a:rPr lang="ru-RU" sz="6600" i="1" baseline="0">
                                        <a:solidFill>
                                          <a:srgbClr val="002060"/>
                                        </a:solidFill>
                                        <a:latin typeface="Cambria Math" panose="02040503050406030204" pitchFamily="18" charset="0"/>
                                      </a:rPr>
                                    </m:ctrlPr>
                                  </m:sSupPr>
                                  <m:e>
                                    <m:r>
                                      <a:rPr lang="en-US" sz="6600" i="1" baseline="0">
                                        <a:solidFill>
                                          <a:srgbClr val="002060"/>
                                        </a:solidFill>
                                        <a:latin typeface="Cambria Math" panose="02040503050406030204" pitchFamily="18" charset="0"/>
                                      </a:rPr>
                                      <m:t>𝜎</m:t>
                                    </m:r>
                                  </m:e>
                                  <m:sup>
                                    <m:r>
                                      <a:rPr lang="en-US" sz="6600" i="1" baseline="0">
                                        <a:solidFill>
                                          <a:srgbClr val="002060"/>
                                        </a:solidFill>
                                        <a:latin typeface="Cambria Math" panose="02040503050406030204" pitchFamily="18" charset="0"/>
                                      </a:rPr>
                                      <m:t>2</m:t>
                                    </m:r>
                                  </m:sup>
                                </m:sSup>
                              </m:den>
                            </m:f>
                          </m:e>
                        </m:d>
                      </m:e>
                    </m:func>
                  </m:oMath>
                </a14:m>
                <a:r>
                  <a:rPr lang="en-US" sz="6600" baseline="0" dirty="0">
                    <a:solidFill>
                      <a:srgbClr val="002060"/>
                    </a:solidFill>
                  </a:rPr>
                  <a:t> ,	 	</a:t>
                </a:r>
                <a:endParaRPr lang="ru-RU" sz="6600" baseline="0" dirty="0">
                  <a:solidFill>
                    <a:srgbClr val="002060"/>
                  </a:solidFill>
                </a:endParaRPr>
              </a:p>
              <a:p>
                <a:r>
                  <a:rPr lang="en-US" sz="6600" baseline="0" dirty="0">
                    <a:solidFill>
                      <a:srgbClr val="002060"/>
                    </a:solidFill>
                  </a:rPr>
                  <a:t>where σ, c numerical parameters.</a:t>
                </a:r>
                <a:endParaRPr lang="ru-RU"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082390" y="4049688"/>
                <a:ext cx="21602400" cy="6336704"/>
              </a:xfrm>
              <a:prstGeom prst="rect">
                <a:avLst/>
              </a:prstGeom>
              <a:blipFill>
                <a:blip r:embed="rId2"/>
                <a:stretch>
                  <a:fillRect l="-2145" t="-3269" r="-276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U-shaped membership functions</a:t>
            </a:r>
          </a:p>
        </p:txBody>
      </p:sp>
    </p:spTree>
    <p:extLst>
      <p:ext uri="{BB962C8B-B14F-4D97-AF65-F5344CB8AC3E}">
        <p14:creationId xmlns:p14="http://schemas.microsoft.com/office/powerpoint/2010/main" val="366634324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3"/>
          <p:cNvSpPr>
            <a:spLocks/>
          </p:cNvSpPr>
          <p:nvPr/>
        </p:nvSpPr>
        <p:spPr bwMode="auto">
          <a:xfrm>
            <a:off x="454696" y="2609528"/>
            <a:ext cx="22800634" cy="2592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aseline="0" dirty="0">
                <a:solidFill>
                  <a:srgbClr val="002060"/>
                </a:solidFill>
              </a:rPr>
              <a:t>The graph of the Gaussian membership function in the case when σ = 10, c = 50 will have the form.</a:t>
            </a:r>
            <a:r>
              <a:rPr lang="ru-RU" altLang="en-US" sz="6600" baseline="0" dirty="0">
                <a:solidFill>
                  <a:srgbClr val="002060"/>
                </a:solidFill>
              </a:rPr>
              <a:t> </a:t>
            </a:r>
          </a:p>
        </p:txBody>
      </p:sp>
      <p:sp>
        <p:nvSpPr>
          <p:cNvPr id="8"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U-shaped membership functions</a:t>
            </a:r>
          </a:p>
        </p:txBody>
      </p:sp>
      <p:pic>
        <p:nvPicPr>
          <p:cNvPr id="9" name="Рисунок 8"/>
          <p:cNvPicPr/>
          <p:nvPr/>
        </p:nvPicPr>
        <p:blipFill>
          <a:blip r:embed="rId2" cstate="print"/>
          <a:srcRect/>
          <a:stretch>
            <a:fillRect/>
          </a:stretch>
        </p:blipFill>
        <p:spPr bwMode="auto">
          <a:xfrm>
            <a:off x="7894573" y="5221248"/>
            <a:ext cx="7920880" cy="6442655"/>
          </a:xfrm>
          <a:prstGeom prst="rect">
            <a:avLst/>
          </a:prstGeom>
          <a:noFill/>
          <a:ln w="9525">
            <a:noFill/>
            <a:miter lim="800000"/>
            <a:headEnd/>
            <a:tailEnd/>
          </a:ln>
        </p:spPr>
      </p:pic>
    </p:spTree>
    <p:extLst>
      <p:ext uri="{BB962C8B-B14F-4D97-AF65-F5344CB8AC3E}">
        <p14:creationId xmlns:p14="http://schemas.microsoft.com/office/powerpoint/2010/main" val="38790100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45558" y="2718307"/>
            <a:ext cx="10009112" cy="60119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Methods of constructing membership functions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06</a:t>
            </a:r>
          </a:p>
        </p:txBody>
      </p:sp>
      <p:pic>
        <p:nvPicPr>
          <p:cNvPr id="5122" name="Picture 2" descr="Qué es un start up y cómo empezar uno? « Manual U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69690" y="3573369"/>
            <a:ext cx="9816439" cy="4908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2819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665312"/>
            <a:ext cx="25814872"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algn="just" eaLnBrk="1"/>
            <a:r>
              <a:rPr lang="en-US" altLang="en-US" sz="8000" b="1" baseline="0" dirty="0">
                <a:solidFill>
                  <a:schemeClr val="accent1">
                    <a:lumMod val="50000"/>
                  </a:schemeClr>
                </a:solidFill>
              </a:rPr>
              <a:t>Methods of constructing membership functions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454696" y="3078389"/>
                <a:ext cx="23215009" cy="885698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000" b="1" baseline="0" dirty="0">
                    <a:solidFill>
                      <a:srgbClr val="002060"/>
                    </a:solidFill>
                  </a:rPr>
                  <a:t>	</a:t>
                </a:r>
                <a:r>
                  <a:rPr lang="en-US" sz="6000" b="1" baseline="0" dirty="0">
                    <a:solidFill>
                      <a:srgbClr val="002060"/>
                    </a:solidFill>
                  </a:rPr>
                  <a:t>Direct</a:t>
                </a:r>
                <a:r>
                  <a:rPr lang="en-US" sz="6000" baseline="0" dirty="0">
                    <a:solidFill>
                      <a:srgbClr val="002060"/>
                    </a:solidFill>
                  </a:rPr>
                  <a:t> </a:t>
                </a:r>
                <a:r>
                  <a:rPr lang="en-US" sz="6000" b="1" baseline="0" dirty="0">
                    <a:solidFill>
                      <a:srgbClr val="002060"/>
                    </a:solidFill>
                  </a:rPr>
                  <a:t>methods</a:t>
                </a:r>
                <a:r>
                  <a:rPr lang="en-US" sz="6000" baseline="0" dirty="0">
                    <a:solidFill>
                      <a:srgbClr val="002060"/>
                    </a:solidFill>
                  </a:rPr>
                  <a:t> (the most well-known methods of relative frequencies, parametric, interval) should be used for measurable properties, characteristics and attributes, such as speed, time, temperature, pressure, etc. When using direct methods often do not require absolutely accurate flow reference </a:t>
                </a:r>
                <a:r>
                  <a:rPr lang="en-US" sz="6000" i="1" baseline="0" dirty="0">
                    <a:solidFill>
                      <a:srgbClr val="002060"/>
                    </a:solidFill>
                  </a:rPr>
                  <a: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As a rule, it is sufficient to fix the form of the membership function and the characteristic points at which the discrete representation of the membership function is approximated by a continuous analogue the most appropriate typical membership function.</a:t>
                </a:r>
                <a:endParaRPr lang="ru-RU" sz="6000" baseline="0" dirty="0">
                  <a:solidFill>
                    <a:srgbClr val="002060"/>
                  </a:solidFill>
                </a:endParaRPr>
              </a:p>
              <a:p>
                <a:pPr algn="just" eaLnBrk="1"/>
                <a:endParaRPr lang="ru-RU" altLang="en-US" sz="60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454696" y="3078389"/>
                <a:ext cx="23215009" cy="8856984"/>
              </a:xfrm>
              <a:prstGeom prst="rect">
                <a:avLst/>
              </a:prstGeom>
              <a:blipFill>
                <a:blip r:embed="rId2"/>
                <a:stretch>
                  <a:fillRect l="-1786" t="-2065" r="-173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136474307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454696" y="665312"/>
            <a:ext cx="25814872"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algn="just" eaLnBrk="1"/>
            <a:r>
              <a:rPr lang="en-US" altLang="en-US" sz="8000" b="1" baseline="0" dirty="0">
                <a:solidFill>
                  <a:schemeClr val="accent1">
                    <a:lumMod val="50000"/>
                  </a:schemeClr>
                </a:solidFill>
              </a:rPr>
              <a:t>Methods of constructing membership functions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454696" y="2204297"/>
                <a:ext cx="23215009" cy="919796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000" b="1" baseline="0" dirty="0">
                    <a:solidFill>
                      <a:srgbClr val="002060"/>
                    </a:solidFill>
                  </a:rPr>
                  <a:t>	</a:t>
                </a:r>
                <a:r>
                  <a:rPr lang="en-US" sz="6000" b="1" baseline="0" dirty="0">
                    <a:solidFill>
                      <a:srgbClr val="002060"/>
                    </a:solidFill>
                  </a:rPr>
                  <a:t>Indirect methods</a:t>
                </a:r>
                <a:r>
                  <a:rPr lang="en-US" sz="6000" baseline="0" dirty="0">
                    <a:solidFill>
                      <a:srgbClr val="002060"/>
                    </a:solidFill>
                  </a:rPr>
                  <a:t> (the best known method of pairwise comparisons) are used in cases where there are no measurable properties of objects in the subject area. Due to the specifics of the considered tasks in the construction of fuzzy automatic control systems, as a rule, direct methods are used. In turn, depending on the number of experts involved in the survey, both direct and indirect methods are divided into individual and group. The roughest estimate of the characteristic points of the membership function can be obtained by interviewing one expert, who determines for each value of </a:t>
                </a:r>
                <a:r>
                  <a:rPr lang="en-US" sz="6000" baseline="0" dirty="0" err="1">
                    <a:solidFill>
                      <a:srgbClr val="002060"/>
                    </a:solidFill>
                  </a:rPr>
                  <a:t>x∈X</a:t>
                </a:r>
                <a:r>
                  <a:rPr lang="en-US" sz="6000" baseline="0" dirty="0">
                    <a:solidFill>
                      <a:srgbClr val="002060"/>
                    </a:solidFill>
                  </a:rPr>
                  <a:t> the corresponding value of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a:t>
                </a:r>
                <a:endParaRPr lang="ru-RU" altLang="en-US" sz="60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454696" y="2204297"/>
                <a:ext cx="23215009" cy="9197962"/>
              </a:xfrm>
              <a:prstGeom prst="rect">
                <a:avLst/>
              </a:prstGeom>
              <a:blipFill>
                <a:blip r:embed="rId2"/>
                <a:stretch>
                  <a:fillRect l="-1786" t="-1989" r="-1733" b="-5040"/>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75861856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Polishchuk</a:t>
            </a:r>
            <a:r>
              <a:rPr lang="en-US" altLang="en-US" sz="4400" baseline="0" dirty="0">
                <a:solidFill>
                  <a:srgbClr val="002060"/>
                </a:solidFill>
                <a:latin typeface="Times New Roman" panose="02020603050405020304" pitchFamily="18" charset="0"/>
                <a:cs typeface="Times New Roman" panose="02020603050405020304" pitchFamily="18" charset="0"/>
              </a:rPr>
              <a:t>, V. (2021). </a:t>
            </a:r>
            <a:r>
              <a:rPr lang="en-US" altLang="en-US" sz="4400" i="1" baseline="0" dirty="0">
                <a:solidFill>
                  <a:srgbClr val="002060"/>
                </a:solidFill>
                <a:latin typeface="Times New Roman" panose="02020603050405020304" pitchFamily="18" charset="0"/>
                <a:cs typeface="Times New Roman" panose="02020603050405020304" pitchFamily="18" charset="0"/>
              </a:rPr>
              <a:t>Evaluation of start-up projects in conditions of risk and uncertainty</a:t>
            </a:r>
            <a:r>
              <a:rPr lang="en-US" altLang="en-US" sz="4400" baseline="0" dirty="0">
                <a:solidFill>
                  <a:srgbClr val="002060"/>
                </a:solidFill>
                <a:latin typeface="Times New Roman" panose="02020603050405020304" pitchFamily="18" charset="0"/>
                <a:cs typeface="Times New Roman" panose="02020603050405020304" pitchFamily="18" charset="0"/>
              </a:rPr>
              <a:t>. FOP </a:t>
            </a:r>
            <a:r>
              <a:rPr lang="en-US" altLang="en-US" sz="4400" baseline="0" dirty="0" err="1">
                <a:solidFill>
                  <a:srgbClr val="002060"/>
                </a:solidFill>
                <a:latin typeface="Times New Roman" panose="02020603050405020304" pitchFamily="18" charset="0"/>
                <a:cs typeface="Times New Roman" panose="02020603050405020304" pitchFamily="18" charset="0"/>
              </a:rPr>
              <a:t>Sabov</a:t>
            </a:r>
            <a:r>
              <a:rPr lang="en-US" altLang="en-US" sz="4400" baseline="0" dirty="0">
                <a:solidFill>
                  <a:srgbClr val="002060"/>
                </a:solidFill>
                <a:latin typeface="Times New Roman" panose="02020603050405020304" pitchFamily="18" charset="0"/>
                <a:cs typeface="Times New Roman" panose="02020603050405020304" pitchFamily="18" charset="0"/>
              </a:rPr>
              <a:t> AM.</a:t>
            </a:r>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Zaychenko</a:t>
            </a:r>
            <a:r>
              <a:rPr lang="en-US" altLang="en-US" sz="4400" baseline="0" dirty="0">
                <a:solidFill>
                  <a:srgbClr val="002060"/>
                </a:solidFill>
                <a:latin typeface="Times New Roman" panose="02020603050405020304" pitchFamily="18" charset="0"/>
                <a:cs typeface="Times New Roman" panose="02020603050405020304" pitchFamily="18" charset="0"/>
              </a:rPr>
              <a:t>, Y. (2008). </a:t>
            </a:r>
            <a:r>
              <a:rPr lang="en-US" altLang="en-US" sz="4400" i="1" baseline="0" dirty="0" err="1">
                <a:solidFill>
                  <a:srgbClr val="002060"/>
                </a:solidFill>
                <a:latin typeface="Times New Roman" panose="02020603050405020304" pitchFamily="18" charset="0"/>
                <a:cs typeface="Times New Roman" panose="02020603050405020304" pitchFamily="18" charset="0"/>
              </a:rPr>
              <a:t>Nechitki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modeli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metody</a:t>
            </a:r>
            <a:r>
              <a:rPr lang="en-US" altLang="en-US" sz="4400" i="1" baseline="0" dirty="0">
                <a:solidFill>
                  <a:srgbClr val="002060"/>
                </a:solidFill>
                <a:latin typeface="Times New Roman" panose="02020603050405020304" pitchFamily="18" charset="0"/>
                <a:cs typeface="Times New Roman" panose="02020603050405020304" pitchFamily="18" charset="0"/>
              </a:rPr>
              <a:t> v </a:t>
            </a:r>
            <a:r>
              <a:rPr lang="en-US" altLang="en-US" sz="4400" i="1" baseline="0" dirty="0" err="1">
                <a:solidFill>
                  <a:srgbClr val="002060"/>
                </a:solidFill>
                <a:latin typeface="Times New Roman" panose="02020603050405020304" pitchFamily="18" charset="0"/>
                <a:cs typeface="Times New Roman" panose="02020603050405020304" pitchFamily="18" charset="0"/>
              </a:rPr>
              <a:t>intelektualʹnykh</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systemakh</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Navchalʹnyy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posibnyk</a:t>
            </a:r>
            <a:r>
              <a:rPr lang="en-US" altLang="en-US" sz="4400" baseline="0" dirty="0">
                <a:solidFill>
                  <a:srgbClr val="002060"/>
                </a:solidFill>
                <a:latin typeface="Times New Roman" panose="02020603050405020304" pitchFamily="18" charset="0"/>
                <a:cs typeface="Times New Roman" panose="02020603050405020304" pitchFamily="18" charset="0"/>
              </a:rPr>
              <a:t>. </a:t>
            </a:r>
            <a:r>
              <a:rPr lang="en-US" altLang="en-US" sz="4400" baseline="0" dirty="0" err="1">
                <a:solidFill>
                  <a:srgbClr val="002060"/>
                </a:solidFill>
                <a:latin typeface="Times New Roman" panose="02020603050405020304" pitchFamily="18" charset="0"/>
                <a:cs typeface="Times New Roman" panose="02020603050405020304" pitchFamily="18" charset="0"/>
              </a:rPr>
              <a:t>Slovo</a:t>
            </a:r>
            <a:r>
              <a:rPr lang="en-US" altLang="en-US" sz="4400" baseline="0" dirty="0">
                <a:solidFill>
                  <a:srgbClr val="002060"/>
                </a:solidFill>
                <a:latin typeface="Times New Roman" panose="02020603050405020304" pitchFamily="18" charset="0"/>
                <a:cs typeface="Times New Roman" panose="02020603050405020304" pitchFamily="18" charset="0"/>
              </a:rPr>
              <a:t>.</a:t>
            </a:r>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Rotshteyn</a:t>
            </a:r>
            <a:r>
              <a:rPr lang="en-US" altLang="en-US" sz="4400" baseline="0" dirty="0">
                <a:solidFill>
                  <a:srgbClr val="002060"/>
                </a:solidFill>
                <a:latin typeface="Times New Roman" panose="02020603050405020304" pitchFamily="18" charset="0"/>
                <a:cs typeface="Times New Roman" panose="02020603050405020304" pitchFamily="18" charset="0"/>
              </a:rPr>
              <a:t>, O. (1999). </a:t>
            </a:r>
            <a:r>
              <a:rPr lang="en-US" altLang="en-US" sz="4400" i="1" baseline="0" dirty="0" err="1">
                <a:solidFill>
                  <a:srgbClr val="002060"/>
                </a:solidFill>
                <a:latin typeface="Times New Roman" panose="02020603050405020304" pitchFamily="18" charset="0"/>
                <a:cs typeface="Times New Roman" panose="02020603050405020304" pitchFamily="18" charset="0"/>
              </a:rPr>
              <a:t>Intelektualʹni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tekhnolohiyi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identyfikatsiyi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Nechitki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mnozhyny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henetychni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alhorytmy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neyronni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merezhi</a:t>
            </a:r>
            <a:r>
              <a:rPr lang="en-US" altLang="en-US" sz="4400" baseline="0" dirty="0">
                <a:solidFill>
                  <a:srgbClr val="002060"/>
                </a:solidFill>
                <a:latin typeface="Times New Roman" panose="02020603050405020304" pitchFamily="18" charset="0"/>
                <a:cs typeface="Times New Roman" panose="02020603050405020304" pitchFamily="18" charset="0"/>
              </a:rPr>
              <a:t>. UNIVERSUM-</a:t>
            </a:r>
            <a:r>
              <a:rPr lang="en-US" altLang="en-US" sz="4400" baseline="0" dirty="0" err="1">
                <a:solidFill>
                  <a:srgbClr val="002060"/>
                </a:solidFill>
                <a:latin typeface="Times New Roman" panose="02020603050405020304" pitchFamily="18" charset="0"/>
                <a:cs typeface="Times New Roman" panose="02020603050405020304" pitchFamily="18" charset="0"/>
              </a:rPr>
              <a:t>Vinnytsy</a:t>
            </a:r>
            <a:r>
              <a:rPr lang="en-US" altLang="en-US" sz="4000" baseline="0" dirty="0">
                <a:solidFill>
                  <a:srgbClr val="002060"/>
                </a:solidFill>
              </a:rPr>
              <a:t>.</a:t>
            </a:r>
          </a:p>
          <a:p>
            <a:pPr marL="1143000" indent="-1143000" eaLnBrk="1">
              <a:lnSpc>
                <a:spcPct val="150000"/>
              </a:lnSpc>
              <a:buFont typeface="+mj-lt"/>
              <a:buAutoNum type="arabicPeriod"/>
            </a:pPr>
            <a:r>
              <a:rPr lang="en-US" altLang="en-US" sz="4000" baseline="0" dirty="0" err="1">
                <a:solidFill>
                  <a:srgbClr val="002060"/>
                </a:solidFill>
              </a:rPr>
              <a:t>Osnovnyye</a:t>
            </a:r>
            <a:r>
              <a:rPr lang="en-US" altLang="en-US" sz="4000" baseline="0" dirty="0">
                <a:solidFill>
                  <a:srgbClr val="002060"/>
                </a:solidFill>
              </a:rPr>
              <a:t> </a:t>
            </a:r>
            <a:r>
              <a:rPr lang="en-US" altLang="en-US" sz="4000" baseline="0" dirty="0" err="1">
                <a:solidFill>
                  <a:srgbClr val="002060"/>
                </a:solidFill>
              </a:rPr>
              <a:t>printsipy</a:t>
            </a:r>
            <a:r>
              <a:rPr lang="en-US" altLang="en-US" sz="4000" baseline="0" dirty="0">
                <a:solidFill>
                  <a:srgbClr val="002060"/>
                </a:solidFill>
              </a:rPr>
              <a:t> </a:t>
            </a:r>
            <a:r>
              <a:rPr lang="en-US" altLang="en-US" sz="4000" baseline="0" dirty="0" err="1">
                <a:solidFill>
                  <a:srgbClr val="002060"/>
                </a:solidFill>
              </a:rPr>
              <a:t>postroyeniya</a:t>
            </a:r>
            <a:r>
              <a:rPr lang="en-US" altLang="en-US" sz="4000" baseline="0" dirty="0">
                <a:solidFill>
                  <a:srgbClr val="002060"/>
                </a:solidFill>
              </a:rPr>
              <a:t> </a:t>
            </a:r>
            <a:r>
              <a:rPr lang="en-US" altLang="en-US" sz="4000" baseline="0" dirty="0" err="1">
                <a:solidFill>
                  <a:srgbClr val="002060"/>
                </a:solidFill>
              </a:rPr>
              <a:t>intellektual'nykh</a:t>
            </a:r>
            <a:r>
              <a:rPr lang="en-US" altLang="en-US" sz="4000" baseline="0" dirty="0">
                <a:solidFill>
                  <a:srgbClr val="002060"/>
                </a:solidFill>
              </a:rPr>
              <a:t> SAU. http://nrsu.bstu.ru/contents.html</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44.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1211</TotalTime>
  <Words>1785</Words>
  <Application>Microsoft Office PowerPoint</Application>
  <PresentationFormat>Произвольный</PresentationFormat>
  <Paragraphs>158</Paragraphs>
  <Slides>44</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44</vt:i4>
      </vt:variant>
    </vt:vector>
  </HeadingPairs>
  <TitlesOfParts>
    <vt:vector size="54" baseType="lpstr">
      <vt:lpstr>Arial</vt:lpstr>
      <vt:lpstr>Cambria Math</vt:lpstr>
      <vt:lpstr>Helvetica Light</vt:lpstr>
      <vt:lpstr>Helvetica Neue</vt:lpstr>
      <vt:lpstr>Open Sans</vt:lpstr>
      <vt:lpstr>Open Sans Extrabold</vt:lpstr>
      <vt:lpstr>Open Sans Semibold</vt:lpstr>
      <vt:lpstr>Source Sans Pro</vt:lpstr>
      <vt:lpstr>Times New Roman</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187</cp:revision>
  <dcterms:modified xsi:type="dcterms:W3CDTF">2021-09-30T07:05:04Z</dcterms:modified>
</cp:coreProperties>
</file>