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erverZoom="100000" strictFirstAndLastChars="0" saveSubsetFonts="1" autoCompressPictures="0">
  <p:sldMasterIdLst>
    <p:sldMasterId id="2147483649" r:id="rId1"/>
  </p:sldMasterIdLst>
  <p:notesMasterIdLst>
    <p:notesMasterId r:id="rId38"/>
  </p:notesMasterIdLst>
  <p:sldIdLst>
    <p:sldId id="306" r:id="rId2"/>
    <p:sldId id="258" r:id="rId3"/>
    <p:sldId id="307" r:id="rId4"/>
    <p:sldId id="265" r:id="rId5"/>
    <p:sldId id="390" r:id="rId6"/>
    <p:sldId id="361" r:id="rId7"/>
    <p:sldId id="362" r:id="rId8"/>
    <p:sldId id="364" r:id="rId9"/>
    <p:sldId id="391" r:id="rId10"/>
    <p:sldId id="392" r:id="rId11"/>
    <p:sldId id="393" r:id="rId12"/>
    <p:sldId id="394" r:id="rId13"/>
    <p:sldId id="395" r:id="rId14"/>
    <p:sldId id="396" r:id="rId15"/>
    <p:sldId id="397" r:id="rId16"/>
    <p:sldId id="372" r:id="rId17"/>
    <p:sldId id="352" r:id="rId18"/>
    <p:sldId id="398" r:id="rId19"/>
    <p:sldId id="401" r:id="rId20"/>
    <p:sldId id="373" r:id="rId21"/>
    <p:sldId id="374" r:id="rId22"/>
    <p:sldId id="400" r:id="rId23"/>
    <p:sldId id="351" r:id="rId24"/>
    <p:sldId id="375" r:id="rId25"/>
    <p:sldId id="376" r:id="rId26"/>
    <p:sldId id="363" r:id="rId27"/>
    <p:sldId id="323" r:id="rId28"/>
    <p:sldId id="324" r:id="rId29"/>
    <p:sldId id="353" r:id="rId30"/>
    <p:sldId id="325" r:id="rId31"/>
    <p:sldId id="399" r:id="rId32"/>
    <p:sldId id="350" r:id="rId33"/>
    <p:sldId id="377" r:id="rId34"/>
    <p:sldId id="378" r:id="rId35"/>
    <p:sldId id="360" r:id="rId36"/>
    <p:sldId id="305" r:id="rId37"/>
  </p:sldIdLst>
  <p:sldSz cx="24384000" cy="13716000"/>
  <p:notesSz cx="6858000" cy="9144000"/>
  <p:defaultTextStyle>
    <a:defPPr>
      <a:defRPr lang="en-US"/>
    </a:defPPr>
    <a:lvl1pPr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1pPr>
    <a:lvl2pPr marL="457200" indent="-2286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2pPr>
    <a:lvl3pPr marL="914400" indent="-4572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3pPr>
    <a:lvl4pPr marL="1371600" indent="-6858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4pPr>
    <a:lvl5pPr marL="1828800" indent="-914400" algn="l" defTabSz="825500" rtl="0" eaLnBrk="0" fontAlgn="base" hangingPunct="0">
      <a:spcBef>
        <a:spcPct val="0"/>
      </a:spcBef>
      <a:spcAft>
        <a:spcPct val="0"/>
      </a:spcAft>
      <a:defRPr sz="2200" kern="1200" baseline="55000">
        <a:solidFill>
          <a:srgbClr val="7B7B7B"/>
        </a:solidFill>
        <a:latin typeface="Open Sans" charset="0"/>
        <a:ea typeface="Open Sans" charset="0"/>
        <a:cs typeface="Open Sans" charset="0"/>
        <a:sym typeface="Open Sans" charset="0"/>
      </a:defRPr>
    </a:lvl5pPr>
    <a:lvl6pPr marL="22860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6pPr>
    <a:lvl7pPr marL="27432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7pPr>
    <a:lvl8pPr marL="32004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8pPr>
    <a:lvl9pPr marL="3657600" algn="l" defTabSz="914400" rtl="0" eaLnBrk="1" latinLnBrk="0" hangingPunct="1">
      <a:defRPr sz="2200" kern="1200" baseline="55000">
        <a:solidFill>
          <a:srgbClr val="7B7B7B"/>
        </a:solidFill>
        <a:latin typeface="Open Sans" charset="0"/>
        <a:ea typeface="Open Sans" charset="0"/>
        <a:cs typeface="Open Sans" charset="0"/>
        <a:sym typeface="Open Sans" charset="0"/>
      </a:defRPr>
    </a:lvl9pPr>
  </p:defaultTextStyle>
  <p:extLst>
    <p:ext uri="{EFAFB233-063F-42B5-8137-9DF3F51BA10A}">
      <p15:sldGuideLst xmlns:p15="http://schemas.microsoft.com/office/powerpoint/2012/main">
        <p15:guide id="1" orient="horz" pos="4320">
          <p15:clr>
            <a:srgbClr val="A4A3A4"/>
          </p15:clr>
        </p15:guide>
        <p15:guide id="2" pos="76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A4E"/>
    <a:srgbClr val="A7AAAA"/>
    <a:srgbClr val="757675"/>
    <a:srgbClr val="F0F0F0"/>
    <a:srgbClr val="01B49C"/>
    <a:srgbClr val="605E60"/>
    <a:srgbClr val="00867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346"/>
    <p:restoredTop sz="94629"/>
  </p:normalViewPr>
  <p:slideViewPr>
    <p:cSldViewPr>
      <p:cViewPr varScale="1">
        <p:scale>
          <a:sx n="31" d="100"/>
          <a:sy n="31" d="100"/>
        </p:scale>
        <p:origin x="880" y="68"/>
      </p:cViewPr>
      <p:guideLst>
        <p:guide orient="horz" pos="4320"/>
        <p:guide pos="76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3" name="Rectangle 1"/>
          <p:cNvSpPr>
            <a:spLocks noGrp="1" noRot="1" noChangeAspect="1"/>
          </p:cNvSpPr>
          <p:nvPr>
            <p:ph type="sldImg"/>
          </p:nvPr>
        </p:nvSpPr>
        <p:spPr bwMode="auto">
          <a:xfrm>
            <a:off x="1143000" y="685800"/>
            <a:ext cx="4572000" cy="34290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sp>
      <p:sp>
        <p:nvSpPr>
          <p:cNvPr id="3074" name="Rectangle 2"/>
          <p:cNvSpPr>
            <a:spLocks noGrp="1"/>
          </p:cNvSpPr>
          <p:nvPr>
            <p:ph type="body" sz="quarter" idx="1"/>
          </p:nvPr>
        </p:nvSpPr>
        <p:spPr bwMode="auto">
          <a:xfrm>
            <a:off x="914400" y="4343400"/>
            <a:ext cx="5029200" cy="41148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cmpd="sng">
                <a:solidFill>
                  <a:srgbClr val="000000"/>
                </a:solidFill>
                <a:prstDash val="solid"/>
                <a:round/>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91440" tIns="45720" rIns="91440" bIns="45720" numCol="1" anchor="t" anchorCtr="0" compatLnSpc="1">
            <a:prstTxWarp prst="textNoShape">
              <a:avLst/>
            </a:prstTxWarp>
          </a:bodyPr>
          <a:lstStyle/>
          <a:p>
            <a:pPr lvl="0"/>
            <a:r>
              <a:rPr lang="en-US" altLang="en-US" noProof="0">
                <a:sym typeface="Helvetica Neue" charset="0"/>
              </a:rPr>
              <a:t>Click to edit Master text styles</a:t>
            </a:r>
          </a:p>
          <a:p>
            <a:pPr lvl="1"/>
            <a:r>
              <a:rPr lang="en-US" altLang="en-US" noProof="0">
                <a:sym typeface="Helvetica Neue" charset="0"/>
              </a:rPr>
              <a:t>Second level</a:t>
            </a:r>
          </a:p>
          <a:p>
            <a:pPr lvl="2"/>
            <a:r>
              <a:rPr lang="en-US" altLang="en-US" noProof="0">
                <a:sym typeface="Helvetica Neue" charset="0"/>
              </a:rPr>
              <a:t>Third level</a:t>
            </a:r>
          </a:p>
          <a:p>
            <a:pPr lvl="3"/>
            <a:r>
              <a:rPr lang="en-US" altLang="en-US" noProof="0">
                <a:sym typeface="Helvetica Neue" charset="0"/>
              </a:rPr>
              <a:t>Fourth level</a:t>
            </a:r>
          </a:p>
          <a:p>
            <a:pPr lvl="4"/>
            <a:r>
              <a:rPr lang="en-US" altLang="en-US" noProof="0">
                <a:sym typeface="Helvetica Neue" charset="0"/>
              </a:rPr>
              <a:t>Fifth level</a:t>
            </a:r>
          </a:p>
        </p:txBody>
      </p:sp>
    </p:spTree>
    <p:extLst>
      <p:ext uri="{BB962C8B-B14F-4D97-AF65-F5344CB8AC3E}">
        <p14:creationId xmlns:p14="http://schemas.microsoft.com/office/powerpoint/2010/main" val="3697304634"/>
      </p:ext>
    </p:extLst>
  </p:cSld>
  <p:clrMap bg1="lt1" tx1="dk1" bg2="lt2" tx2="dk2" accent1="accent1" accent2="accent2" accent3="accent3" accent4="accent4" accent5="accent5" accent6="accent6" hlink="hlink" folHlink="folHlink"/>
  <p:notesStyle>
    <a:lvl1pPr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1pPr>
    <a:lvl2pPr indent="2286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2pPr>
    <a:lvl3pPr indent="4572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3pPr>
    <a:lvl4pPr indent="6858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4pPr>
    <a:lvl5pPr indent="914400" algn="l" defTabSz="457200" rtl="0" eaLnBrk="0" fontAlgn="base" hangingPunct="0">
      <a:lnSpc>
        <a:spcPct val="117000"/>
      </a:lnSpc>
      <a:spcBef>
        <a:spcPct val="0"/>
      </a:spcBef>
      <a:spcAft>
        <a:spcPct val="0"/>
      </a:spcAft>
      <a:defRPr sz="2200" kern="1200">
        <a:solidFill>
          <a:srgbClr val="000000"/>
        </a:solidFill>
        <a:latin typeface="Helvetica Neue" charset="0"/>
        <a:ea typeface="Helvetica Neue" charset="0"/>
        <a:cs typeface="Helvetica Neue" charset="0"/>
        <a:sym typeface="Helvetica Neue"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89100" y="952500"/>
            <a:ext cx="21005800" cy="2286000"/>
          </a:xfrm>
          <a:prstGeom prst="rect">
            <a:avLst/>
          </a:prstGeom>
        </p:spPr>
        <p:txBody>
          <a:bodyPr anchor="t"/>
          <a:lstStyle>
            <a:lvl1pPr>
              <a:lnSpc>
                <a:spcPct val="100000"/>
              </a:lnSpc>
              <a:defRPr/>
            </a:lvl1pPr>
          </a:lstStyle>
          <a:p>
            <a:r>
              <a:rPr lang="en-US"/>
              <a:t>Click to edit Master title style</a:t>
            </a:r>
          </a:p>
        </p:txBody>
      </p:sp>
      <p:sp>
        <p:nvSpPr>
          <p:cNvPr id="3" name="Content Placeholder 2"/>
          <p:cNvSpPr>
            <a:spLocks noGrp="1"/>
          </p:cNvSpPr>
          <p:nvPr>
            <p:ph idx="1"/>
          </p:nvPr>
        </p:nvSpPr>
        <p:spPr>
          <a:xfrm>
            <a:off x="2254896" y="3761656"/>
            <a:ext cx="20162240" cy="7632848"/>
          </a:xfrm>
          <a:prstGeom prst="rect">
            <a:avLst/>
          </a:prstGeom>
        </p:spPr>
        <p:txBody>
          <a:bodyPr/>
          <a:lstStyle>
            <a:lvl1pPr>
              <a:lnSpc>
                <a:spcPct val="100000"/>
              </a:lnSpc>
              <a:defRPr sz="3000"/>
            </a:lvl1pPr>
            <a:lvl2pPr>
              <a:lnSpc>
                <a:spcPct val="100000"/>
              </a:lnSpc>
              <a:defRPr sz="3000"/>
            </a:lvl2pPr>
            <a:lvl3pPr>
              <a:lnSpc>
                <a:spcPct val="100000"/>
              </a:lnSpc>
              <a:defRPr sz="3000"/>
            </a:lvl3pPr>
            <a:lvl4pPr>
              <a:lnSpc>
                <a:spcPct val="100000"/>
              </a:lnSpc>
              <a:defRPr sz="3000"/>
            </a:lvl4pPr>
            <a:lvl5pPr>
              <a:lnSpc>
                <a:spcPct val="100000"/>
              </a:lnSpc>
              <a:defRPr sz="3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p:cNvSpPr>
          <p:nvPr>
            <p:ph type="sldNum" sz="quarter" idx="10"/>
          </p:nvPr>
        </p:nvSpPr>
        <p:spPr>
          <a:ln/>
        </p:spPr>
        <p:txBody>
          <a:bodyPr/>
          <a:lstStyle>
            <a:lvl1pPr>
              <a:defRPr/>
            </a:lvl1pPr>
          </a:lstStyle>
          <a:p>
            <a:pPr>
              <a:defRPr/>
            </a:pPr>
            <a:fld id="{8B14D14A-F9DA-497E-97DD-90AE9398A118}" type="slidenum">
              <a:rPr lang="en-US" altLang="en-US"/>
              <a:pPr>
                <a:defRPr/>
              </a:pPr>
              <a:t>‹#›</a:t>
            </a:fld>
            <a:endParaRPr lang="en-US" altLang="en-US"/>
          </a:p>
        </p:txBody>
      </p:sp>
    </p:spTree>
    <p:extLst>
      <p:ext uri="{BB962C8B-B14F-4D97-AF65-F5344CB8AC3E}">
        <p14:creationId xmlns:p14="http://schemas.microsoft.com/office/powerpoint/2010/main" val="7834156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048000" y="2244725"/>
            <a:ext cx="18288000" cy="1588939"/>
          </a:xfrm>
          <a:prstGeom prst="rect">
            <a:avLst/>
          </a:prstGeom>
        </p:spPr>
        <p:txBody>
          <a:bodyPr anchor="t"/>
          <a:lstStyle>
            <a:lvl1pPr algn="ctr">
              <a:lnSpc>
                <a:spcPct val="100000"/>
              </a:lnSpc>
              <a:defRPr sz="6000"/>
            </a:lvl1pPr>
          </a:lstStyle>
          <a:p>
            <a:r>
              <a:rPr lang="en-US"/>
              <a:t>Click to edit Master title style</a:t>
            </a:r>
          </a:p>
        </p:txBody>
      </p:sp>
      <p:sp>
        <p:nvSpPr>
          <p:cNvPr id="3" name="Subtitle 2"/>
          <p:cNvSpPr>
            <a:spLocks noGrp="1"/>
          </p:cNvSpPr>
          <p:nvPr>
            <p:ph type="subTitle" idx="1"/>
          </p:nvPr>
        </p:nvSpPr>
        <p:spPr>
          <a:xfrm>
            <a:off x="2326904" y="4265712"/>
            <a:ext cx="19802200" cy="6249888"/>
          </a:xfrm>
          <a:prstGeom prst="rect">
            <a:avLst/>
          </a:prstGeom>
        </p:spPr>
        <p:txBody>
          <a:bodyPr/>
          <a:lstStyle>
            <a:lvl1pPr marL="0" indent="0" algn="ctr">
              <a:lnSpc>
                <a:spcPct val="100000"/>
              </a:lnSpc>
              <a:buNone/>
              <a:defRPr sz="3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5"/>
          <p:cNvSpPr>
            <a:spLocks noGrp="1"/>
          </p:cNvSpPr>
          <p:nvPr>
            <p:ph type="sldNum" sz="quarter" idx="10"/>
          </p:nvPr>
        </p:nvSpPr>
        <p:spPr>
          <a:ln/>
        </p:spPr>
        <p:txBody>
          <a:bodyPr/>
          <a:lstStyle>
            <a:lvl1pPr>
              <a:defRPr/>
            </a:lvl1pPr>
          </a:lstStyle>
          <a:p>
            <a:pPr>
              <a:defRPr/>
            </a:pPr>
            <a:fld id="{04AFCB1C-8535-4885-A58D-16127372D344}" type="slidenum">
              <a:rPr lang="en-US" altLang="en-US"/>
              <a:pPr>
                <a:defRPr/>
              </a:pPr>
              <a:t>‹#›</a:t>
            </a:fld>
            <a:endParaRPr lang="en-US" altLang="en-US"/>
          </a:p>
        </p:txBody>
      </p:sp>
    </p:spTree>
    <p:extLst>
      <p:ext uri="{BB962C8B-B14F-4D97-AF65-F5344CB8AC3E}">
        <p14:creationId xmlns:p14="http://schemas.microsoft.com/office/powerpoint/2010/main" val="3261621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Slide with photo form">
    <p:spTree>
      <p:nvGrpSpPr>
        <p:cNvPr id="1" name=""/>
        <p:cNvGrpSpPr/>
        <p:nvPr/>
      </p:nvGrpSpPr>
      <p:grpSpPr>
        <a:xfrm>
          <a:off x="0" y="0"/>
          <a:ext cx="0" cy="0"/>
          <a:chOff x="0" y="0"/>
          <a:chExt cx="0" cy="0"/>
        </a:xfrm>
      </p:grpSpPr>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
        <p:nvSpPr>
          <p:cNvPr id="16" name="Rectangle 5"/>
          <p:cNvSpPr>
            <a:spLocks noGrp="1"/>
          </p:cNvSpPr>
          <p:nvPr>
            <p:ph type="sldNum" sz="quarter" idx="21"/>
          </p:nvPr>
        </p:nvSpPr>
        <p:spPr>
          <a:ln/>
        </p:spPr>
        <p:txBody>
          <a:bodyPr/>
          <a:lstStyle>
            <a:lvl1pPr>
              <a:defRPr/>
            </a:lvl1pPr>
          </a:lstStyle>
          <a:p>
            <a:pPr>
              <a:defRPr/>
            </a:pPr>
            <a:fld id="{FBF579D5-3F1D-4BC9-BA7F-AFE438F885FC}" type="slidenum">
              <a:rPr lang="en-US" altLang="en-US"/>
              <a:pPr>
                <a:defRPr/>
              </a:pPr>
              <a:t>‹#›</a:t>
            </a:fld>
            <a:endParaRPr lang="en-US" altLang="en-US"/>
          </a:p>
        </p:txBody>
      </p:sp>
    </p:spTree>
    <p:extLst>
      <p:ext uri="{BB962C8B-B14F-4D97-AF65-F5344CB8AC3E}">
        <p14:creationId xmlns:p14="http://schemas.microsoft.com/office/powerpoint/2010/main" val="334987412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lide with photo form_no logo">
    <p:spTree>
      <p:nvGrpSpPr>
        <p:cNvPr id="1" name=""/>
        <p:cNvGrpSpPr/>
        <p:nvPr/>
      </p:nvGrpSpPr>
      <p:grpSpPr>
        <a:xfrm>
          <a:off x="0" y="0"/>
          <a:ext cx="0" cy="0"/>
          <a:chOff x="0" y="0"/>
          <a:chExt cx="0" cy="0"/>
        </a:xfrm>
      </p:grpSpPr>
      <p:sp>
        <p:nvSpPr>
          <p:cNvPr id="16"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6" name="Picture Placeholder 5"/>
          <p:cNvSpPr>
            <a:spLocks noGrp="1"/>
          </p:cNvSpPr>
          <p:nvPr>
            <p:ph type="pic" sz="quarter" idx="11"/>
          </p:nvPr>
        </p:nvSpPr>
        <p:spPr>
          <a:xfrm>
            <a:off x="2830224" y="2609528"/>
            <a:ext cx="3600450" cy="3600450"/>
          </a:xfrm>
          <a:prstGeom prst="rect">
            <a:avLst/>
          </a:prstGeom>
        </p:spPr>
        <p:txBody>
          <a:bodyPr/>
          <a:lstStyle/>
          <a:p>
            <a:pPr lvl="0"/>
            <a:endParaRPr lang="en-US" noProof="0">
              <a:sym typeface="Open Sans" charset="0"/>
            </a:endParaRPr>
          </a:p>
        </p:txBody>
      </p:sp>
      <p:sp>
        <p:nvSpPr>
          <p:cNvPr id="7" name="Picture Placeholder 5"/>
          <p:cNvSpPr>
            <a:spLocks noGrp="1"/>
          </p:cNvSpPr>
          <p:nvPr>
            <p:ph type="pic" sz="quarter" idx="12"/>
          </p:nvPr>
        </p:nvSpPr>
        <p:spPr>
          <a:xfrm>
            <a:off x="6646832" y="2609528"/>
            <a:ext cx="3600450" cy="3600450"/>
          </a:xfrm>
          <a:prstGeom prst="rect">
            <a:avLst/>
          </a:prstGeom>
        </p:spPr>
        <p:txBody>
          <a:bodyPr/>
          <a:lstStyle/>
          <a:p>
            <a:pPr lvl="0"/>
            <a:endParaRPr lang="en-US" noProof="0">
              <a:sym typeface="Open Sans" charset="0"/>
            </a:endParaRPr>
          </a:p>
        </p:txBody>
      </p:sp>
      <p:sp>
        <p:nvSpPr>
          <p:cNvPr id="8" name="Picture Placeholder 5"/>
          <p:cNvSpPr>
            <a:spLocks noGrp="1"/>
          </p:cNvSpPr>
          <p:nvPr>
            <p:ph type="pic" sz="quarter" idx="13"/>
          </p:nvPr>
        </p:nvSpPr>
        <p:spPr>
          <a:xfrm>
            <a:off x="10463440" y="2609528"/>
            <a:ext cx="3600450" cy="3600450"/>
          </a:xfrm>
          <a:prstGeom prst="rect">
            <a:avLst/>
          </a:prstGeom>
        </p:spPr>
        <p:txBody>
          <a:bodyPr/>
          <a:lstStyle/>
          <a:p>
            <a:pPr lvl="0"/>
            <a:endParaRPr lang="en-US" noProof="0">
              <a:sym typeface="Open Sans" charset="0"/>
            </a:endParaRPr>
          </a:p>
        </p:txBody>
      </p:sp>
      <p:sp>
        <p:nvSpPr>
          <p:cNvPr id="9" name="Picture Placeholder 5"/>
          <p:cNvSpPr>
            <a:spLocks noGrp="1"/>
          </p:cNvSpPr>
          <p:nvPr>
            <p:ph type="pic" sz="quarter" idx="14"/>
          </p:nvPr>
        </p:nvSpPr>
        <p:spPr>
          <a:xfrm>
            <a:off x="14280048" y="2609528"/>
            <a:ext cx="3600450" cy="3600450"/>
          </a:xfrm>
          <a:prstGeom prst="rect">
            <a:avLst/>
          </a:prstGeom>
        </p:spPr>
        <p:txBody>
          <a:bodyPr/>
          <a:lstStyle/>
          <a:p>
            <a:pPr lvl="0"/>
            <a:endParaRPr lang="en-US" noProof="0">
              <a:sym typeface="Open Sans" charset="0"/>
            </a:endParaRPr>
          </a:p>
        </p:txBody>
      </p:sp>
      <p:sp>
        <p:nvSpPr>
          <p:cNvPr id="10" name="Picture Placeholder 5"/>
          <p:cNvSpPr>
            <a:spLocks noGrp="1"/>
          </p:cNvSpPr>
          <p:nvPr>
            <p:ph type="pic" sz="quarter" idx="15"/>
          </p:nvPr>
        </p:nvSpPr>
        <p:spPr>
          <a:xfrm>
            <a:off x="18096656" y="2609528"/>
            <a:ext cx="3600450" cy="3600450"/>
          </a:xfrm>
          <a:prstGeom prst="rect">
            <a:avLst/>
          </a:prstGeom>
        </p:spPr>
        <p:txBody>
          <a:bodyPr/>
          <a:lstStyle/>
          <a:p>
            <a:pPr lvl="0"/>
            <a:endParaRPr lang="en-US" noProof="0">
              <a:sym typeface="Open Sans" charset="0"/>
            </a:endParaRPr>
          </a:p>
        </p:txBody>
      </p:sp>
      <p:sp>
        <p:nvSpPr>
          <p:cNvPr id="11" name="Picture Placeholder 5"/>
          <p:cNvSpPr>
            <a:spLocks noGrp="1"/>
          </p:cNvSpPr>
          <p:nvPr>
            <p:ph type="pic" sz="quarter" idx="16"/>
          </p:nvPr>
        </p:nvSpPr>
        <p:spPr>
          <a:xfrm>
            <a:off x="2829912" y="6425952"/>
            <a:ext cx="3600450" cy="3600450"/>
          </a:xfrm>
          <a:prstGeom prst="rect">
            <a:avLst/>
          </a:prstGeom>
        </p:spPr>
        <p:txBody>
          <a:bodyPr/>
          <a:lstStyle/>
          <a:p>
            <a:pPr lvl="0"/>
            <a:endParaRPr lang="en-US" noProof="0">
              <a:sym typeface="Open Sans" charset="0"/>
            </a:endParaRPr>
          </a:p>
        </p:txBody>
      </p:sp>
      <p:sp>
        <p:nvSpPr>
          <p:cNvPr id="12" name="Picture Placeholder 5"/>
          <p:cNvSpPr>
            <a:spLocks noGrp="1"/>
          </p:cNvSpPr>
          <p:nvPr>
            <p:ph type="pic" sz="quarter" idx="17"/>
          </p:nvPr>
        </p:nvSpPr>
        <p:spPr>
          <a:xfrm>
            <a:off x="6646520" y="6425952"/>
            <a:ext cx="3600450" cy="3600450"/>
          </a:xfrm>
          <a:prstGeom prst="rect">
            <a:avLst/>
          </a:prstGeom>
        </p:spPr>
        <p:txBody>
          <a:bodyPr/>
          <a:lstStyle/>
          <a:p>
            <a:pPr lvl="0"/>
            <a:endParaRPr lang="en-US" noProof="0">
              <a:sym typeface="Open Sans" charset="0"/>
            </a:endParaRPr>
          </a:p>
        </p:txBody>
      </p:sp>
      <p:sp>
        <p:nvSpPr>
          <p:cNvPr id="13" name="Picture Placeholder 5"/>
          <p:cNvSpPr>
            <a:spLocks noGrp="1"/>
          </p:cNvSpPr>
          <p:nvPr>
            <p:ph type="pic" sz="quarter" idx="18"/>
          </p:nvPr>
        </p:nvSpPr>
        <p:spPr>
          <a:xfrm>
            <a:off x="10463128" y="6425952"/>
            <a:ext cx="3600450" cy="3600450"/>
          </a:xfrm>
          <a:prstGeom prst="rect">
            <a:avLst/>
          </a:prstGeom>
        </p:spPr>
        <p:txBody>
          <a:bodyPr/>
          <a:lstStyle/>
          <a:p>
            <a:pPr lvl="0"/>
            <a:endParaRPr lang="en-US" noProof="0">
              <a:sym typeface="Open Sans" charset="0"/>
            </a:endParaRPr>
          </a:p>
        </p:txBody>
      </p:sp>
      <p:sp>
        <p:nvSpPr>
          <p:cNvPr id="14" name="Picture Placeholder 5"/>
          <p:cNvSpPr>
            <a:spLocks noGrp="1"/>
          </p:cNvSpPr>
          <p:nvPr>
            <p:ph type="pic" sz="quarter" idx="19"/>
          </p:nvPr>
        </p:nvSpPr>
        <p:spPr>
          <a:xfrm>
            <a:off x="14279736" y="6425952"/>
            <a:ext cx="3600450" cy="3600450"/>
          </a:xfrm>
          <a:prstGeom prst="rect">
            <a:avLst/>
          </a:prstGeom>
        </p:spPr>
        <p:txBody>
          <a:bodyPr/>
          <a:lstStyle/>
          <a:p>
            <a:pPr lvl="0"/>
            <a:endParaRPr lang="en-US" noProof="0">
              <a:sym typeface="Open Sans" charset="0"/>
            </a:endParaRPr>
          </a:p>
        </p:txBody>
      </p:sp>
      <p:sp>
        <p:nvSpPr>
          <p:cNvPr id="15" name="Picture Placeholder 5"/>
          <p:cNvSpPr>
            <a:spLocks noGrp="1"/>
          </p:cNvSpPr>
          <p:nvPr>
            <p:ph type="pic" sz="quarter" idx="20"/>
          </p:nvPr>
        </p:nvSpPr>
        <p:spPr>
          <a:xfrm>
            <a:off x="18096344" y="6425952"/>
            <a:ext cx="3600450" cy="3600450"/>
          </a:xfrm>
          <a:prstGeom prst="rect">
            <a:avLst/>
          </a:prstGeom>
        </p:spPr>
        <p:txBody>
          <a:bodyPr/>
          <a:lstStyle/>
          <a:p>
            <a:pPr lvl="0"/>
            <a:endParaRPr lang="en-US" noProof="0">
              <a:sym typeface="Open Sans" charset="0"/>
            </a:endParaRPr>
          </a:p>
        </p:txBody>
      </p:sp>
    </p:spTree>
    <p:extLst>
      <p:ext uri="{BB962C8B-B14F-4D97-AF65-F5344CB8AC3E}">
        <p14:creationId xmlns:p14="http://schemas.microsoft.com/office/powerpoint/2010/main" val="773826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no logo">
    <p:spTree>
      <p:nvGrpSpPr>
        <p:cNvPr id="1" name=""/>
        <p:cNvGrpSpPr/>
        <p:nvPr/>
      </p:nvGrpSpPr>
      <p:grpSpPr>
        <a:xfrm>
          <a:off x="0" y="0"/>
          <a:ext cx="0" cy="0"/>
          <a:chOff x="0" y="0"/>
          <a:chExt cx="0" cy="0"/>
        </a:xfrm>
      </p:grpSpPr>
      <p:sp>
        <p:nvSpPr>
          <p:cNvPr id="2" name="Rectangle 6"/>
          <p:cNvSpPr>
            <a:spLocks noChangeArrowheads="1"/>
          </p:cNvSpPr>
          <p:nvPr userDrawn="1"/>
        </p:nvSpPr>
        <p:spPr bwMode="auto">
          <a:xfrm>
            <a:off x="742950" y="11179175"/>
            <a:ext cx="7848600" cy="1800225"/>
          </a:xfrm>
          <a:prstGeom prst="rect">
            <a:avLst/>
          </a:prstGeom>
          <a:solidFill>
            <a:srgbClr val="F0F0F0"/>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Tree>
    <p:extLst>
      <p:ext uri="{BB962C8B-B14F-4D97-AF65-F5344CB8AC3E}">
        <p14:creationId xmlns:p14="http://schemas.microsoft.com/office/powerpoint/2010/main" val="82709363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bwMode="auto">
      <p:bgPr>
        <a:solidFill>
          <a:srgbClr val="F0F0F0"/>
        </a:solidFill>
        <a:effectLst/>
      </p:bgPr>
    </p:bg>
    <p:spTree>
      <p:nvGrpSpPr>
        <p:cNvPr id="1" name=""/>
        <p:cNvGrpSpPr/>
        <p:nvPr/>
      </p:nvGrpSpPr>
      <p:grpSpPr>
        <a:xfrm>
          <a:off x="0" y="0"/>
          <a:ext cx="0" cy="0"/>
          <a:chOff x="0" y="0"/>
          <a:chExt cx="0" cy="0"/>
        </a:xfrm>
      </p:grpSpPr>
      <p:grpSp>
        <p:nvGrpSpPr>
          <p:cNvPr id="1026" name="Group 1"/>
          <p:cNvGrpSpPr>
            <a:grpSpLocks/>
          </p:cNvGrpSpPr>
          <p:nvPr userDrawn="1"/>
        </p:nvGrpSpPr>
        <p:grpSpPr bwMode="auto">
          <a:xfrm>
            <a:off x="1147763" y="11744325"/>
            <a:ext cx="6634162" cy="1106488"/>
            <a:chOff x="-1" y="38634"/>
            <a:chExt cx="6635042" cy="1105221"/>
          </a:xfrm>
        </p:grpSpPr>
        <p:sp>
          <p:nvSpPr>
            <p:cNvPr id="2" name="AutoShape 2"/>
            <p:cNvSpPr>
              <a:spLocks/>
            </p:cNvSpPr>
            <p:nvPr/>
          </p:nvSpPr>
          <p:spPr bwMode="auto">
            <a:xfrm>
              <a:off x="-1" y="83033"/>
              <a:ext cx="863715" cy="862611"/>
            </a:xfrm>
            <a:custGeom>
              <a:avLst/>
              <a:gdLst>
                <a:gd name="T0" fmla="*/ 431837 w 21015"/>
                <a:gd name="T1" fmla="*/ 441240 h 21012"/>
                <a:gd name="T2" fmla="*/ 431837 w 21015"/>
                <a:gd name="T3" fmla="*/ 441240 h 21012"/>
                <a:gd name="T4" fmla="*/ 431837 w 21015"/>
                <a:gd name="T5" fmla="*/ 441240 h 21012"/>
                <a:gd name="T6" fmla="*/ 431837 w 21015"/>
                <a:gd name="T7" fmla="*/ 441240 h 21012"/>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015" h="21012">
                  <a:moveTo>
                    <a:pt x="13959" y="588"/>
                  </a:moveTo>
                  <a:cubicBezTo>
                    <a:pt x="11586" y="-242"/>
                    <a:pt x="8994" y="-191"/>
                    <a:pt x="6655" y="731"/>
                  </a:cubicBezTo>
                  <a:cubicBezTo>
                    <a:pt x="3644" y="1918"/>
                    <a:pt x="1334" y="4417"/>
                    <a:pt x="419" y="7525"/>
                  </a:cubicBezTo>
                  <a:cubicBezTo>
                    <a:pt x="-304" y="9983"/>
                    <a:pt x="-82" y="12619"/>
                    <a:pt x="1008" y="14937"/>
                  </a:cubicBezTo>
                  <a:cubicBezTo>
                    <a:pt x="1921" y="16880"/>
                    <a:pt x="3401" y="18500"/>
                    <a:pt x="5252" y="19585"/>
                  </a:cubicBezTo>
                  <a:cubicBezTo>
                    <a:pt x="7482" y="18171"/>
                    <a:pt x="8696" y="15596"/>
                    <a:pt x="8370" y="12974"/>
                  </a:cubicBezTo>
                  <a:cubicBezTo>
                    <a:pt x="8036" y="10289"/>
                    <a:pt x="6079" y="7911"/>
                    <a:pt x="6487" y="5212"/>
                  </a:cubicBezTo>
                  <a:cubicBezTo>
                    <a:pt x="6682" y="3922"/>
                    <a:pt x="7413" y="2776"/>
                    <a:pt x="8499" y="2056"/>
                  </a:cubicBezTo>
                  <a:cubicBezTo>
                    <a:pt x="7825" y="3157"/>
                    <a:pt x="7525" y="4448"/>
                    <a:pt x="7642" y="5734"/>
                  </a:cubicBezTo>
                  <a:cubicBezTo>
                    <a:pt x="7877" y="8323"/>
                    <a:pt x="9682" y="10377"/>
                    <a:pt x="10990" y="12609"/>
                  </a:cubicBezTo>
                  <a:cubicBezTo>
                    <a:pt x="11909" y="14178"/>
                    <a:pt x="12562" y="16019"/>
                    <a:pt x="11772" y="17628"/>
                  </a:cubicBezTo>
                  <a:cubicBezTo>
                    <a:pt x="11351" y="18486"/>
                    <a:pt x="10601" y="19078"/>
                    <a:pt x="9811" y="19527"/>
                  </a:cubicBezTo>
                  <a:cubicBezTo>
                    <a:pt x="9035" y="19969"/>
                    <a:pt x="8181" y="20298"/>
                    <a:pt x="7268" y="20486"/>
                  </a:cubicBezTo>
                  <a:cubicBezTo>
                    <a:pt x="9916" y="21358"/>
                    <a:pt x="12802" y="21141"/>
                    <a:pt x="15290" y="19883"/>
                  </a:cubicBezTo>
                  <a:cubicBezTo>
                    <a:pt x="18050" y="18487"/>
                    <a:pt x="20063" y="15948"/>
                    <a:pt x="20755" y="12931"/>
                  </a:cubicBezTo>
                  <a:cubicBezTo>
                    <a:pt x="21296" y="10574"/>
                    <a:pt x="20978" y="8107"/>
                    <a:pt x="19921" y="5933"/>
                  </a:cubicBezTo>
                  <a:cubicBezTo>
                    <a:pt x="19032" y="4105"/>
                    <a:pt x="17656" y="2559"/>
                    <a:pt x="15945" y="1465"/>
                  </a:cubicBezTo>
                  <a:cubicBezTo>
                    <a:pt x="13539" y="2661"/>
                    <a:pt x="12155" y="5251"/>
                    <a:pt x="12492" y="7919"/>
                  </a:cubicBezTo>
                  <a:cubicBezTo>
                    <a:pt x="12873" y="10935"/>
                    <a:pt x="15555" y="13666"/>
                    <a:pt x="14483" y="16697"/>
                  </a:cubicBezTo>
                  <a:cubicBezTo>
                    <a:pt x="14158" y="17617"/>
                    <a:pt x="13487" y="18374"/>
                    <a:pt x="12614" y="18806"/>
                  </a:cubicBezTo>
                  <a:cubicBezTo>
                    <a:pt x="13238" y="17579"/>
                    <a:pt x="13447" y="16182"/>
                    <a:pt x="13209" y="14826"/>
                  </a:cubicBezTo>
                  <a:cubicBezTo>
                    <a:pt x="12931" y="13246"/>
                    <a:pt x="12078" y="11857"/>
                    <a:pt x="11220" y="10506"/>
                  </a:cubicBezTo>
                  <a:cubicBezTo>
                    <a:pt x="10425" y="9257"/>
                    <a:pt x="9651" y="8040"/>
                    <a:pt x="9235" y="6698"/>
                  </a:cubicBezTo>
                  <a:cubicBezTo>
                    <a:pt x="8858" y="5483"/>
                    <a:pt x="8762" y="4115"/>
                    <a:pt x="9443" y="2947"/>
                  </a:cubicBezTo>
                  <a:cubicBezTo>
                    <a:pt x="9911" y="2147"/>
                    <a:pt x="10669" y="1613"/>
                    <a:pt x="11471" y="1239"/>
                  </a:cubicBezTo>
                  <a:cubicBezTo>
                    <a:pt x="12239" y="881"/>
                    <a:pt x="13079" y="654"/>
                    <a:pt x="13959" y="588"/>
                  </a:cubicBez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50800" tIns="50800" rIns="50800" bIns="50800" anchor="ctr"/>
            <a:lstStyle/>
            <a:p>
              <a:pPr>
                <a:defRPr/>
              </a:pPr>
              <a:endParaRPr lang="uk-UA"/>
            </a:p>
          </p:txBody>
        </p:sp>
        <p:sp>
          <p:nvSpPr>
            <p:cNvPr id="2051" name="Rectangle 3"/>
            <p:cNvSpPr>
              <a:spLocks/>
            </p:cNvSpPr>
            <p:nvPr/>
          </p:nvSpPr>
          <p:spPr bwMode="auto">
            <a:xfrm>
              <a:off x="1047888" y="38634"/>
              <a:ext cx="5279137" cy="6723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eaLnBrk="1">
                <a:defRPr/>
              </a:pPr>
              <a:r>
                <a:rPr lang="en-US" altLang="en-US" sz="3700" b="1" baseline="0" dirty="0">
                  <a:solidFill>
                    <a:srgbClr val="1A2224"/>
                  </a:solidFill>
                </a:rPr>
                <a:t>BUSINESS </a:t>
              </a:r>
              <a:r>
                <a:rPr lang="en-US" altLang="en-US" sz="3700" b="1" baseline="0" dirty="0">
                  <a:solidFill>
                    <a:schemeClr val="accent1"/>
                  </a:solidFill>
                </a:rPr>
                <a:t>PROPOSAL</a:t>
              </a:r>
            </a:p>
          </p:txBody>
        </p:sp>
        <p:sp>
          <p:nvSpPr>
            <p:cNvPr id="2052" name="Rectangle 4"/>
            <p:cNvSpPr>
              <a:spLocks/>
            </p:cNvSpPr>
            <p:nvPr/>
          </p:nvSpPr>
          <p:spPr bwMode="auto">
            <a:xfrm>
              <a:off x="1059001" y="560324"/>
              <a:ext cx="5576040" cy="5835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defRPr/>
              </a:pPr>
              <a:r>
                <a:rPr lang="en-US" altLang="en-US" sz="1900" baseline="63000">
                  <a:solidFill>
                    <a:srgbClr val="9D9D9D"/>
                  </a:solidFill>
                  <a:latin typeface="Open Sans Semibold" charset="0"/>
                  <a:ea typeface="Open Sans Semibold" charset="0"/>
                  <a:cs typeface="Open Sans Semibold" charset="0"/>
                  <a:sym typeface="Open Sans Semibold" charset="0"/>
                </a:rPr>
                <a:t>FREE POWERPOINT &amp; KEYNOTE TEMPLATES</a:t>
              </a:r>
            </a:p>
          </p:txBody>
        </p:sp>
      </p:grpSp>
      <p:sp>
        <p:nvSpPr>
          <p:cNvPr id="2053" name="Rectangle 5"/>
          <p:cNvSpPr>
            <a:spLocks noGrp="1"/>
          </p:cNvSpPr>
          <p:nvPr>
            <p:ph type="sldNum" sz="quarter" idx="2"/>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 uri="{FAA26D3D-D897-4be2-8F04-BA451C77F1D7}"/>
          </a:extLst>
        </p:spPr>
        <p:txBody>
          <a:bodyPr vert="horz" wrap="square" lIns="50800" tIns="50800" rIns="50800" bIns="50800" numCol="1" anchor="t" anchorCtr="0" compatLnSpc="1">
            <a:prstTxWarp prst="textNoShape">
              <a:avLst/>
            </a:prstTxWarp>
          </a:bodyPr>
          <a:lstStyle>
            <a:lvl1pPr algn="ctr" eaLnBrk="1">
              <a:defRPr sz="2100" baseline="0" smtClean="0">
                <a:solidFill>
                  <a:srgbClr val="1B2223"/>
                </a:solidFill>
                <a:latin typeface="Open Sans Semibold" charset="0"/>
                <a:ea typeface="Open Sans Semibold" charset="0"/>
                <a:cs typeface="Open Sans Semibold" charset="0"/>
                <a:sym typeface="Open Sans Semibold" charset="0"/>
              </a:defRPr>
            </a:lvl1pPr>
          </a:lstStyle>
          <a:p>
            <a:pPr>
              <a:defRPr/>
            </a:pPr>
            <a:fld id="{368BF818-96A2-4643-A267-74F86F328A66}"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Lst>
  <p:txStyles>
    <p:titleStyle>
      <a:lvl1pPr algn="ctr" defTabSz="825500" rtl="0" eaLnBrk="0" fontAlgn="base" hangingPunct="0">
        <a:lnSpc>
          <a:spcPct val="10000"/>
        </a:lnSpc>
        <a:spcBef>
          <a:spcPct val="0"/>
        </a:spcBef>
        <a:spcAft>
          <a:spcPct val="0"/>
        </a:spcAft>
        <a:defRPr sz="11000" kern="1200">
          <a:solidFill>
            <a:srgbClr val="1A2224"/>
          </a:solidFill>
          <a:latin typeface="+mj-lt"/>
          <a:ea typeface="+mj-ea"/>
          <a:cs typeface="+mj-cs"/>
          <a:sym typeface="Open Sans Extrabold" charset="0"/>
        </a:defRPr>
      </a:lvl1pPr>
      <a:lvl2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2pPr>
      <a:lvl3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3pPr>
      <a:lvl4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4pPr>
      <a:lvl5pPr algn="ctr" defTabSz="825500" rtl="0" eaLnBrk="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5pPr>
      <a:lvl6pPr marL="4572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6pPr>
      <a:lvl7pPr marL="9144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7pPr>
      <a:lvl8pPr marL="13716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8pPr>
      <a:lvl9pPr marL="1828800" algn="ctr" defTabSz="825500" rtl="0" fontAlgn="base" hangingPunct="0">
        <a:lnSpc>
          <a:spcPct val="10000"/>
        </a:lnSpc>
        <a:spcBef>
          <a:spcPct val="0"/>
        </a:spcBef>
        <a:spcAft>
          <a:spcPct val="0"/>
        </a:spcAft>
        <a:defRPr sz="11000">
          <a:solidFill>
            <a:srgbClr val="1A2224"/>
          </a:solidFill>
          <a:latin typeface="Open Sans Extrabold" charset="0"/>
          <a:ea typeface="Open Sans Extrabold" charset="0"/>
          <a:cs typeface="Open Sans Extrabold" charset="0"/>
          <a:sym typeface="Open Sans Extrabold" charset="0"/>
        </a:defRPr>
      </a:lvl9pPr>
    </p:titleStyle>
    <p:bodyStyle>
      <a:lvl1pPr marL="26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1pPr>
      <a:lvl2pPr marL="90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2pPr>
      <a:lvl3pPr marL="153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3pPr>
      <a:lvl4pPr marL="2173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4pPr>
      <a:lvl5pPr marL="2808288" indent="-268288" algn="l" defTabSz="825500" rtl="0" eaLnBrk="0" fontAlgn="base" hangingPunct="0">
        <a:spcBef>
          <a:spcPts val="5200"/>
        </a:spcBef>
        <a:spcAft>
          <a:spcPct val="0"/>
        </a:spcAft>
        <a:buSzPct val="75000"/>
        <a:buChar char="•"/>
        <a:defRPr sz="2200" kern="1200" baseline="55000">
          <a:solidFill>
            <a:srgbClr val="7B7B7B"/>
          </a:solidFill>
          <a:latin typeface="+mn-lt"/>
          <a:ea typeface="+mn-ea"/>
          <a:cs typeface="+mn-cs"/>
          <a:sym typeface="Open Sans" charset="0"/>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hyperlink" Target="http://www.site2max.pro"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742728" y="5274833"/>
            <a:ext cx="22826536" cy="41329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90000"/>
              </a:lnSpc>
            </a:pPr>
            <a:r>
              <a:rPr lang="en-US" altLang="en-US" sz="9700" b="1" baseline="0" dirty="0">
                <a:solidFill>
                  <a:srgbClr val="1A2224"/>
                </a:solidFill>
                <a:latin typeface="Open Sans Extrabold" charset="0"/>
                <a:ea typeface="Open Sans Extrabold" charset="0"/>
                <a:cs typeface="Open Sans Extrabold" charset="0"/>
                <a:sym typeface="Open Sans Extrabold" charset="0"/>
              </a:rPr>
              <a:t> </a:t>
            </a:r>
            <a:endParaRPr lang="uk-UA" altLang="en-US" sz="9700" b="1" baseline="0" dirty="0">
              <a:solidFill>
                <a:srgbClr val="1A2224"/>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Chapter </a:t>
            </a:r>
            <a:r>
              <a:rPr lang="uk-UA" altLang="en-US" sz="9700" b="1" baseline="0" dirty="0">
                <a:solidFill>
                  <a:schemeClr val="accent1"/>
                </a:solidFill>
                <a:latin typeface="Open Sans Extrabold" charset="0"/>
                <a:ea typeface="Open Sans Extrabold" charset="0"/>
                <a:cs typeface="Open Sans Extrabold" charset="0"/>
                <a:sym typeface="Open Sans Extrabold" charset="0"/>
              </a:rPr>
              <a:t>6</a:t>
            </a:r>
            <a:endParaRPr lang="en-US" altLang="en-US" sz="9700" b="1" baseline="0" dirty="0">
              <a:solidFill>
                <a:schemeClr val="accent1"/>
              </a:solidFill>
              <a:latin typeface="Open Sans Extrabold" charset="0"/>
              <a:ea typeface="Open Sans Extrabold" charset="0"/>
              <a:cs typeface="Open Sans Extrabold" charset="0"/>
              <a:sym typeface="Open Sans Extrabold" charset="0"/>
            </a:endParaRPr>
          </a:p>
          <a:p>
            <a:pPr algn="ctr" eaLnBrk="1">
              <a:lnSpc>
                <a:spcPct val="90000"/>
              </a:lnSpc>
            </a:pPr>
            <a:r>
              <a:rPr lang="en-US" altLang="en-US" sz="9700" b="1" baseline="0" dirty="0">
                <a:solidFill>
                  <a:schemeClr val="accent1"/>
                </a:solidFill>
                <a:latin typeface="Open Sans Extrabold" charset="0"/>
                <a:ea typeface="Open Sans Extrabold" charset="0"/>
                <a:cs typeface="Open Sans Extrabold" charset="0"/>
                <a:sym typeface="Open Sans Extrabold" charset="0"/>
              </a:rPr>
              <a:t>Operations on fuzzy sets</a:t>
            </a:r>
          </a:p>
        </p:txBody>
      </p:sp>
      <p:sp>
        <p:nvSpPr>
          <p:cNvPr id="5" name="TextShape 3">
            <a:extLst>
              <a:ext uri="{FF2B5EF4-FFF2-40B4-BE49-F238E27FC236}">
                <a16:creationId xmlns:a16="http://schemas.microsoft.com/office/drawing/2014/main" id="{1C6832DD-8A31-4A77-A6F7-36985ABE23EC}"/>
              </a:ext>
            </a:extLst>
          </p:cNvPr>
          <p:cNvSpPr txBox="1"/>
          <p:nvPr/>
        </p:nvSpPr>
        <p:spPr>
          <a:xfrm>
            <a:off x="1318792" y="1321659"/>
            <a:ext cx="21193248" cy="2581082"/>
          </a:xfrm>
          <a:prstGeom prst="rect">
            <a:avLst/>
          </a:prstGeom>
          <a:noFill/>
          <a:ln>
            <a:noFill/>
          </a:ln>
        </p:spPr>
        <p:txBody>
          <a:bodyPr wrap="square" lIns="36000" tIns="36000" rIns="36000" bIns="36000" anchor="ctr">
            <a:spAutoFit/>
          </a:bodyPr>
          <a:lstStyle/>
          <a:p>
            <a:pPr algn="ctr" defTabSz="914400" eaLnBrk="1" fontAlgn="auto" hangingPunct="1">
              <a:spcBef>
                <a:spcPts val="0"/>
              </a:spcBef>
              <a:spcAft>
                <a:spcPts val="0"/>
              </a:spcAft>
            </a:pPr>
            <a:endParaRPr lang="en-US" sz="4800" spc="-1" baseline="0" dirty="0">
              <a:solidFill>
                <a:schemeClr val="accent1">
                  <a:lumMod val="75000"/>
                </a:schemeClr>
              </a:solidFill>
              <a:latin typeface="Source Sans Pro"/>
            </a:endParaRPr>
          </a:p>
          <a:p>
            <a:pPr algn="ctr" defTabSz="914400" eaLnBrk="1" fontAlgn="auto" hangingPunct="1">
              <a:spcBef>
                <a:spcPts val="0"/>
              </a:spcBef>
              <a:spcAft>
                <a:spcPts val="0"/>
              </a:spcAft>
            </a:pPr>
            <a:r>
              <a:rPr lang="en-US" sz="11500" b="1" spc="-1" baseline="0" dirty="0">
                <a:solidFill>
                  <a:schemeClr val="accent1">
                    <a:lumMod val="75000"/>
                  </a:schemeClr>
                </a:solidFill>
                <a:latin typeface="Source Sans Pro"/>
              </a:rPr>
              <a:t>Evaluation of start-up projects</a:t>
            </a:r>
          </a:p>
        </p:txBody>
      </p:sp>
      <p:sp>
        <p:nvSpPr>
          <p:cNvPr id="7" name="TextShape 2">
            <a:extLst>
              <a:ext uri="{FF2B5EF4-FFF2-40B4-BE49-F238E27FC236}">
                <a16:creationId xmlns:a16="http://schemas.microsoft.com/office/drawing/2014/main" id="{B1609051-8F03-47CC-B816-B70911356429}"/>
              </a:ext>
            </a:extLst>
          </p:cNvPr>
          <p:cNvSpPr txBox="1"/>
          <p:nvPr/>
        </p:nvSpPr>
        <p:spPr>
          <a:xfrm>
            <a:off x="11644964" y="12055787"/>
            <a:ext cx="11236128" cy="677108"/>
          </a:xfrm>
          <a:prstGeom prst="rect">
            <a:avLst/>
          </a:prstGeom>
          <a:noFill/>
          <a:ln>
            <a:noFill/>
          </a:ln>
        </p:spPr>
        <p:txBody>
          <a:bodyPr wrap="square" lIns="0" tIns="0" rIns="0" bIns="0">
            <a:spAutoFit/>
          </a:bodyPr>
          <a:lstStyle/>
          <a:p>
            <a:pPr algn="r"/>
            <a:r>
              <a:rPr lang="en-US" sz="6600" b="1" strike="noStrike" kern="0" spc="-1" dirty="0">
                <a:solidFill>
                  <a:schemeClr val="accent1">
                    <a:lumMod val="75000"/>
                  </a:schemeClr>
                </a:solidFill>
                <a:latin typeface="Source Sans Pro"/>
              </a:rPr>
              <a:t>Lecturer</a:t>
            </a:r>
            <a:r>
              <a:rPr lang="x-none" sz="6600" b="1" strike="noStrike" kern="0" spc="-1" dirty="0">
                <a:solidFill>
                  <a:schemeClr val="accent1">
                    <a:lumMod val="75000"/>
                  </a:schemeClr>
                </a:solidFill>
                <a:latin typeface="Source Sans Pro"/>
              </a:rPr>
              <a:t>: </a:t>
            </a:r>
            <a:r>
              <a:rPr lang="en-US" sz="6600" b="1" strike="noStrike" kern="0" spc="-1" dirty="0">
                <a:solidFill>
                  <a:schemeClr val="accent1">
                    <a:lumMod val="75000"/>
                  </a:schemeClr>
                </a:solidFill>
                <a:latin typeface="Source Sans Pro"/>
              </a:rPr>
              <a:t>doc</a:t>
            </a:r>
            <a:r>
              <a:rPr lang="x-none" sz="6600" b="1" strike="noStrike" kern="0" spc="-1" dirty="0">
                <a:solidFill>
                  <a:schemeClr val="accent1">
                    <a:lumMod val="75000"/>
                  </a:schemeClr>
                </a:solidFill>
                <a:latin typeface="Source Sans Pro"/>
              </a:rPr>
              <a:t>. </a:t>
            </a:r>
            <a:r>
              <a:rPr lang="en-US" sz="6600" b="1" strike="noStrike" kern="0" spc="-1" dirty="0" err="1">
                <a:solidFill>
                  <a:schemeClr val="accent1">
                    <a:lumMod val="75000"/>
                  </a:schemeClr>
                </a:solidFill>
                <a:latin typeface="Source Sans Pro"/>
              </a:rPr>
              <a:t>Polishchuk</a:t>
            </a:r>
            <a:r>
              <a:rPr lang="en-US" sz="6600" b="1" strike="noStrike" kern="0" spc="-1" dirty="0">
                <a:solidFill>
                  <a:schemeClr val="accent1">
                    <a:lumMod val="75000"/>
                  </a:schemeClr>
                </a:solidFill>
                <a:latin typeface="Source Sans Pro"/>
              </a:rPr>
              <a:t> Volodymyr, PhD</a:t>
            </a:r>
            <a:r>
              <a:rPr lang="x-none" sz="6600" b="1" strike="noStrike" kern="0" spc="-1" dirty="0">
                <a:solidFill>
                  <a:schemeClr val="accent1">
                    <a:lumMod val="75000"/>
                  </a:schemeClr>
                </a:solidFill>
                <a:latin typeface="Source Sans Pro"/>
              </a:rPr>
              <a:t>.</a:t>
            </a:r>
            <a:endParaRPr lang="en-US" sz="6600" b="1" strike="noStrike" kern="0" spc="-1" dirty="0">
              <a:solidFill>
                <a:schemeClr val="accent1">
                  <a:lumMod val="75000"/>
                </a:schemeClr>
              </a:solidFill>
              <a:latin typeface="Source Sans Pro"/>
            </a:endParaRPr>
          </a:p>
        </p:txBody>
      </p:sp>
    </p:spTree>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bwMode="auto">
      <p:bgPr>
        <a:solidFill>
          <a:schemeClr val="accent1"/>
        </a:solidFill>
        <a:effectLst/>
      </p:bgPr>
    </p:bg>
    <p:spTree>
      <p:nvGrpSpPr>
        <p:cNvPr id="1" name=""/>
        <p:cNvGrpSpPr/>
        <p:nvPr/>
      </p:nvGrpSpPr>
      <p:grpSpPr>
        <a:xfrm>
          <a:off x="0" y="0"/>
          <a:ext cx="0" cy="0"/>
          <a:chOff x="0" y="0"/>
          <a:chExt cx="0" cy="0"/>
        </a:xfrm>
      </p:grpSpPr>
      <p:sp>
        <p:nvSpPr>
          <p:cNvPr id="6145" name="Rectangle 1"/>
          <p:cNvSpPr>
            <a:spLocks/>
          </p:cNvSpPr>
          <p:nvPr/>
        </p:nvSpPr>
        <p:spPr bwMode="auto">
          <a:xfrm>
            <a:off x="3843338" y="3144838"/>
            <a:ext cx="8312150" cy="33035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r" eaLnBrk="1">
              <a:lnSpc>
                <a:spcPct val="80000"/>
              </a:lnSpc>
            </a:pPr>
            <a:r>
              <a:rPr lang="en-US" altLang="en-US" sz="13000" b="1" baseline="0" dirty="0">
                <a:solidFill>
                  <a:srgbClr val="F0F0F0"/>
                </a:solidFill>
              </a:rPr>
              <a:t>Lecture content </a:t>
            </a:r>
          </a:p>
        </p:txBody>
      </p:sp>
      <p:sp>
        <p:nvSpPr>
          <p:cNvPr id="6146" name="Line 2"/>
          <p:cNvSpPr>
            <a:spLocks noChangeShapeType="1"/>
          </p:cNvSpPr>
          <p:nvPr/>
        </p:nvSpPr>
        <p:spPr bwMode="auto">
          <a:xfrm flipV="1">
            <a:off x="13920192" y="1157286"/>
            <a:ext cx="0" cy="11822113"/>
          </a:xfrm>
          <a:prstGeom prst="line">
            <a:avLst/>
          </a:prstGeom>
          <a:noFill/>
          <a:ln w="762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6148" name="Rectangle 4"/>
          <p:cNvSpPr>
            <a:spLocks/>
          </p:cNvSpPr>
          <p:nvPr/>
        </p:nvSpPr>
        <p:spPr bwMode="auto">
          <a:xfrm>
            <a:off x="14607580" y="1111128"/>
            <a:ext cx="6700838"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4400" b="1" baseline="0" dirty="0">
                <a:solidFill>
                  <a:schemeClr val="bg2">
                    <a:lumMod val="10000"/>
                  </a:schemeClr>
                </a:solidFill>
              </a:rPr>
              <a:t>Logical operations</a:t>
            </a:r>
          </a:p>
        </p:txBody>
      </p:sp>
      <p:sp>
        <p:nvSpPr>
          <p:cNvPr id="6157" name="Oval 13"/>
          <p:cNvSpPr>
            <a:spLocks/>
          </p:cNvSpPr>
          <p:nvPr/>
        </p:nvSpPr>
        <p:spPr bwMode="auto">
          <a:xfrm>
            <a:off x="13576498" y="1157286"/>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0" name="Oval 14"/>
          <p:cNvSpPr>
            <a:spLocks/>
          </p:cNvSpPr>
          <p:nvPr/>
        </p:nvSpPr>
        <p:spPr bwMode="auto">
          <a:xfrm>
            <a:off x="14605000" y="3201988"/>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60" name="Oval 16"/>
          <p:cNvSpPr>
            <a:spLocks/>
          </p:cNvSpPr>
          <p:nvPr/>
        </p:nvSpPr>
        <p:spPr bwMode="auto">
          <a:xfrm>
            <a:off x="13570177" y="4026290"/>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2" name="Oval 17"/>
          <p:cNvSpPr>
            <a:spLocks/>
          </p:cNvSpPr>
          <p:nvPr/>
        </p:nvSpPr>
        <p:spPr bwMode="auto">
          <a:xfrm>
            <a:off x="14605000" y="6246813"/>
            <a:ext cx="325438" cy="32543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6154" name="Oval 20"/>
          <p:cNvSpPr>
            <a:spLocks/>
          </p:cNvSpPr>
          <p:nvPr/>
        </p:nvSpPr>
        <p:spPr bwMode="auto">
          <a:xfrm>
            <a:off x="14605000" y="9255125"/>
            <a:ext cx="325438" cy="32385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23" name="Rectangle 4"/>
          <p:cNvSpPr>
            <a:spLocks/>
          </p:cNvSpPr>
          <p:nvPr/>
        </p:nvSpPr>
        <p:spPr bwMode="auto">
          <a:xfrm>
            <a:off x="14660032" y="3641578"/>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Triangular norm and </a:t>
            </a:r>
            <a:r>
              <a:rPr lang="en-US" altLang="en-US" sz="4400" b="1" baseline="0" dirty="0" err="1">
                <a:solidFill>
                  <a:schemeClr val="bg2">
                    <a:lumMod val="10000"/>
                  </a:schemeClr>
                </a:solidFill>
              </a:rPr>
              <a:t>conorm</a:t>
            </a:r>
            <a:endParaRPr lang="en-US" altLang="en-US" sz="4400" b="1" baseline="0" dirty="0">
              <a:solidFill>
                <a:schemeClr val="bg2">
                  <a:lumMod val="10000"/>
                </a:schemeClr>
              </a:solidFill>
            </a:endParaRPr>
          </a:p>
        </p:txBody>
      </p:sp>
      <p:sp>
        <p:nvSpPr>
          <p:cNvPr id="2" name="Rectangle 1"/>
          <p:cNvSpPr>
            <a:spLocks noChangeArrowheads="1"/>
          </p:cNvSpPr>
          <p:nvPr/>
        </p:nvSpPr>
        <p:spPr bwMode="auto">
          <a:xfrm>
            <a:off x="1462088" y="11322050"/>
            <a:ext cx="7561262" cy="1657350"/>
          </a:xfrm>
          <a:prstGeom prst="rect">
            <a:avLst/>
          </a:prstGeom>
          <a:solidFill>
            <a:schemeClr val="accent1"/>
          </a:solidFill>
          <a:ln>
            <a:noFill/>
          </a:ln>
          <a:extLst>
            <a:ext uri="{91240B29-F687-4F45-9708-019B960494DF}">
              <a14:hiddenLine xmlns:a14="http://schemas.microsoft.com/office/drawing/2010/main" w="25400">
                <a:solidFill>
                  <a:srgbClr val="000000"/>
                </a:solidFill>
                <a:miter lim="400000"/>
                <a:headEnd/>
                <a:tailEnd/>
              </a14:hiddenLine>
            </a:ext>
          </a:extLst>
        </p:spPr>
        <p:txBody>
          <a:bodyPr lIns="50800" tIns="50800" rIns="50800" bIns="50800" anchor="ctr">
            <a:spAutoFit/>
          </a:bodyPr>
          <a:lstStyle/>
          <a:p>
            <a:pPr eaLnBrk="1"/>
            <a:endParaRPr lang="en-US" altLang="en-US"/>
          </a:p>
        </p:txBody>
      </p:sp>
      <p:sp>
        <p:nvSpPr>
          <p:cNvPr id="12" name="Oval 13"/>
          <p:cNvSpPr>
            <a:spLocks/>
          </p:cNvSpPr>
          <p:nvPr/>
        </p:nvSpPr>
        <p:spPr bwMode="auto">
          <a:xfrm>
            <a:off x="13572105" y="6895295"/>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3" name="Oval 16"/>
          <p:cNvSpPr>
            <a:spLocks/>
          </p:cNvSpPr>
          <p:nvPr/>
        </p:nvSpPr>
        <p:spPr bwMode="auto">
          <a:xfrm>
            <a:off x="13585168" y="9764299"/>
            <a:ext cx="687388" cy="687387"/>
          </a:xfrm>
          <a:prstGeom prst="ellipse">
            <a:avLst/>
          </a:prstGeom>
          <a:solidFill>
            <a:srgbClr val="F0F0F0"/>
          </a:solidFill>
          <a:ln>
            <a:noFill/>
          </a:ln>
          <a:effectLst/>
          <a:extLs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15" name="Rectangle 4"/>
          <p:cNvSpPr>
            <a:spLocks/>
          </p:cNvSpPr>
          <p:nvPr/>
        </p:nvSpPr>
        <p:spPr bwMode="auto">
          <a:xfrm>
            <a:off x="14660032" y="6510583"/>
            <a:ext cx="637540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Algebraic operations on fuzzy sets</a:t>
            </a:r>
          </a:p>
        </p:txBody>
      </p:sp>
      <p:sp>
        <p:nvSpPr>
          <p:cNvPr id="16" name="Rectangle 4"/>
          <p:cNvSpPr>
            <a:spLocks/>
          </p:cNvSpPr>
          <p:nvPr/>
        </p:nvSpPr>
        <p:spPr bwMode="auto">
          <a:xfrm>
            <a:off x="14660032" y="9718141"/>
            <a:ext cx="6375400" cy="7797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4400" b="1" baseline="0" dirty="0">
                <a:solidFill>
                  <a:schemeClr val="bg2">
                    <a:lumMod val="10000"/>
                  </a:schemeClr>
                </a:solidFill>
              </a:rPr>
              <a:t>Fuzzy implication</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145"/>
                                        </p:tgtEl>
                                        <p:attrNameLst>
                                          <p:attrName>style.visibility</p:attrName>
                                        </p:attrNameLst>
                                      </p:cBhvr>
                                      <p:to>
                                        <p:strVal val="visible"/>
                                      </p:to>
                                    </p:set>
                                    <p:animEffect transition="in" filter="fade">
                                      <p:cBhvr>
                                        <p:cTn id="7" dur="500"/>
                                        <p:tgtEl>
                                          <p:spTgt spid="6145"/>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additive="base">
                                        <p:cTn id="11" dur="500" fill="hold"/>
                                        <p:tgtEl>
                                          <p:spTgt spid="6146"/>
                                        </p:tgtEl>
                                        <p:attrNameLst>
                                          <p:attrName>ppt_x</p:attrName>
                                        </p:attrNameLst>
                                      </p:cBhvr>
                                      <p:tavLst>
                                        <p:tav tm="0">
                                          <p:val>
                                            <p:strVal val="#ppt_x"/>
                                          </p:val>
                                        </p:tav>
                                        <p:tav tm="100000">
                                          <p:val>
                                            <p:strVal val="#ppt_x"/>
                                          </p:val>
                                        </p:tav>
                                      </p:tavLst>
                                    </p:anim>
                                    <p:anim calcmode="lin" valueType="num">
                                      <p:cBhvr additive="base">
                                        <p:cTn id="12" dur="500" fill="hold"/>
                                        <p:tgtEl>
                                          <p:spTgt spid="6146"/>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6157"/>
                                        </p:tgtEl>
                                        <p:attrNameLst>
                                          <p:attrName>style.visibility</p:attrName>
                                        </p:attrNameLst>
                                      </p:cBhvr>
                                      <p:to>
                                        <p:strVal val="visible"/>
                                      </p:to>
                                    </p:set>
                                    <p:anim calcmode="lin" valueType="num">
                                      <p:cBhvr additive="base">
                                        <p:cTn id="16" dur="500" fill="hold"/>
                                        <p:tgtEl>
                                          <p:spTgt spid="6157"/>
                                        </p:tgtEl>
                                        <p:attrNameLst>
                                          <p:attrName>ppt_x</p:attrName>
                                        </p:attrNameLst>
                                      </p:cBhvr>
                                      <p:tavLst>
                                        <p:tav tm="0">
                                          <p:val>
                                            <p:strVal val="#ppt_x"/>
                                          </p:val>
                                        </p:tav>
                                        <p:tav tm="100000">
                                          <p:val>
                                            <p:strVal val="#ppt_x"/>
                                          </p:val>
                                        </p:tav>
                                      </p:tavLst>
                                    </p:anim>
                                    <p:anim calcmode="lin" valueType="num">
                                      <p:cBhvr additive="base">
                                        <p:cTn id="17" dur="500" fill="hold"/>
                                        <p:tgtEl>
                                          <p:spTgt spid="615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6148"/>
                                        </p:tgtEl>
                                        <p:attrNameLst>
                                          <p:attrName>style.visibility</p:attrName>
                                        </p:attrNameLst>
                                      </p:cBhvr>
                                      <p:to>
                                        <p:strVal val="visible"/>
                                      </p:to>
                                    </p:set>
                                    <p:animEffect transition="in" filter="fade">
                                      <p:cBhvr>
                                        <p:cTn id="21" dur="500"/>
                                        <p:tgtEl>
                                          <p:spTgt spid="6148"/>
                                        </p:tgtEl>
                                      </p:cBhvr>
                                    </p:animEffect>
                                  </p:childTnLst>
                                </p:cTn>
                              </p:par>
                            </p:childTnLst>
                          </p:cTn>
                        </p:par>
                        <p:par>
                          <p:cTn id="22" fill="hold">
                            <p:stCondLst>
                              <p:cond delay="2000"/>
                            </p:stCondLst>
                            <p:childTnLst>
                              <p:par>
                                <p:cTn id="23" presetID="10" presetClass="entr" presetSubtype="0" fill="hold" grpId="0" nodeType="afterEffect">
                                  <p:stCondLst>
                                    <p:cond delay="0"/>
                                  </p:stCondLst>
                                  <p:childTnLst>
                                    <p:set>
                                      <p:cBhvr>
                                        <p:cTn id="24" dur="1" fill="hold">
                                          <p:stCondLst>
                                            <p:cond delay="0"/>
                                          </p:stCondLst>
                                        </p:cTn>
                                        <p:tgtEl>
                                          <p:spTgt spid="6160"/>
                                        </p:tgtEl>
                                        <p:attrNameLst>
                                          <p:attrName>style.visibility</p:attrName>
                                        </p:attrNameLst>
                                      </p:cBhvr>
                                      <p:to>
                                        <p:strVal val="visible"/>
                                      </p:to>
                                    </p:set>
                                    <p:animEffect transition="in" filter="fade">
                                      <p:cBhvr>
                                        <p:cTn id="25" dur="500"/>
                                        <p:tgtEl>
                                          <p:spTgt spid="6160"/>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23"/>
                                        </p:tgtEl>
                                        <p:attrNameLst>
                                          <p:attrName>style.visibility</p:attrName>
                                        </p:attrNameLst>
                                      </p:cBhvr>
                                      <p:to>
                                        <p:strVal val="visible"/>
                                      </p:to>
                                    </p:set>
                                    <p:animEffect transition="in" filter="fade">
                                      <p:cBhvr>
                                        <p:cTn id="29" dur="500"/>
                                        <p:tgtEl>
                                          <p:spTgt spid="23"/>
                                        </p:tgtEl>
                                      </p:cBhvr>
                                    </p:animEffect>
                                  </p:childTnLst>
                                </p:cTn>
                              </p:par>
                            </p:childTnLst>
                          </p:cTn>
                        </p:par>
                        <p:par>
                          <p:cTn id="30" fill="hold">
                            <p:stCondLst>
                              <p:cond delay="3000"/>
                            </p:stCondLst>
                            <p:childTnLst>
                              <p:par>
                                <p:cTn id="31" presetID="2" presetClass="entr" presetSubtype="1" fill="hold" grpId="0" nodeType="after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500" fill="hold"/>
                                        <p:tgtEl>
                                          <p:spTgt spid="12"/>
                                        </p:tgtEl>
                                        <p:attrNameLst>
                                          <p:attrName>ppt_x</p:attrName>
                                        </p:attrNameLst>
                                      </p:cBhvr>
                                      <p:tavLst>
                                        <p:tav tm="0">
                                          <p:val>
                                            <p:strVal val="#ppt_x"/>
                                          </p:val>
                                        </p:tav>
                                        <p:tav tm="100000">
                                          <p:val>
                                            <p:strVal val="#ppt_x"/>
                                          </p:val>
                                        </p:tav>
                                      </p:tavLst>
                                    </p:anim>
                                    <p:anim calcmode="lin" valueType="num">
                                      <p:cBhvr additive="base">
                                        <p:cTn id="34" dur="500" fill="hold"/>
                                        <p:tgtEl>
                                          <p:spTgt spid="12"/>
                                        </p:tgtEl>
                                        <p:attrNameLst>
                                          <p:attrName>ppt_y</p:attrName>
                                        </p:attrNameLst>
                                      </p:cBhvr>
                                      <p:tavLst>
                                        <p:tav tm="0">
                                          <p:val>
                                            <p:strVal val="0-#ppt_h/2"/>
                                          </p:val>
                                        </p:tav>
                                        <p:tav tm="100000">
                                          <p:val>
                                            <p:strVal val="#ppt_y"/>
                                          </p:val>
                                        </p:tav>
                                      </p:tavLst>
                                    </p:anim>
                                  </p:childTnLst>
                                </p:cTn>
                              </p:par>
                            </p:childTnLst>
                          </p:cTn>
                        </p:par>
                        <p:par>
                          <p:cTn id="35" fill="hold">
                            <p:stCondLst>
                              <p:cond delay="3500"/>
                            </p:stCondLst>
                            <p:childTnLst>
                              <p:par>
                                <p:cTn id="36" presetID="10" presetClass="entr" presetSubtype="0" fill="hold" grpId="0"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fade">
                                      <p:cBhvr>
                                        <p:cTn id="38" dur="500"/>
                                        <p:tgtEl>
                                          <p:spTgt spid="13"/>
                                        </p:tgtEl>
                                      </p:cBhvr>
                                    </p:animEffect>
                                  </p:childTnLst>
                                </p:cTn>
                              </p:par>
                            </p:childTnLst>
                          </p:cTn>
                        </p:par>
                        <p:par>
                          <p:cTn id="39" fill="hold">
                            <p:stCondLst>
                              <p:cond delay="4000"/>
                            </p:stCondLst>
                            <p:childTnLst>
                              <p:par>
                                <p:cTn id="40" presetID="10" presetClass="entr" presetSubtype="0" fill="hold" grpId="0"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par>
                          <p:cTn id="43" fill="hold">
                            <p:stCondLst>
                              <p:cond delay="4500"/>
                            </p:stCondLst>
                            <p:childTnLst>
                              <p:par>
                                <p:cTn id="44" presetID="10" presetClass="entr" presetSubtype="0" fill="hold" grpId="0"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5" grpId="0"/>
      <p:bldP spid="6146" grpId="0" animBg="1"/>
      <p:bldP spid="6148" grpId="0"/>
      <p:bldP spid="6157" grpId="0" animBg="1"/>
      <p:bldP spid="6160" grpId="0" animBg="1"/>
      <p:bldP spid="23" grpId="0"/>
      <p:bldP spid="12" grpId="0" animBg="1"/>
      <p:bldP spid="13" grpId="0" animBg="1"/>
      <p:bldP spid="15" grpId="0"/>
      <p:bldP spid="16"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797168"/>
            <a:ext cx="10224715" cy="30572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Logical operations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486275"/>
            <a:ext cx="1550987" cy="16256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a:solidFill>
                  <a:srgbClr val="F0F0F0"/>
                </a:solidFill>
              </a:rPr>
              <a:t>01</a:t>
            </a:r>
          </a:p>
        </p:txBody>
      </p:sp>
      <p:pic>
        <p:nvPicPr>
          <p:cNvPr id="1026" name="Picture 2" descr="RIT partners with Logical Operations | RI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12280" y="3545632"/>
            <a:ext cx="8712968" cy="554461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238672" y="4409728"/>
            <a:ext cx="23855332" cy="43808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7800" baseline="0" dirty="0">
                <a:solidFill>
                  <a:srgbClr val="002060"/>
                </a:solidFill>
              </a:rPr>
              <a:t>	</a:t>
            </a:r>
            <a:r>
              <a:rPr lang="en-US" sz="7800" baseline="0" dirty="0">
                <a:solidFill>
                  <a:srgbClr val="002060"/>
                </a:solidFill>
              </a:rPr>
              <a:t>Let A and B be fuzzy sets on the universal set X. For fuzzy sets A and B we introduce the following operations.</a:t>
            </a:r>
            <a:endParaRPr lang="en-US" altLang="en-US" sz="78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spTree>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454696" y="1889448"/>
                <a:ext cx="16633848" cy="777686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200000"/>
                  </a:lnSpc>
                </a:pPr>
                <a:r>
                  <a:rPr lang="uk-UA" altLang="en-US" sz="6600" baseline="0" dirty="0">
                    <a:solidFill>
                      <a:srgbClr val="002060"/>
                    </a:solidFill>
                  </a:rPr>
                  <a:t>	</a:t>
                </a:r>
                <a:r>
                  <a:rPr lang="en-US" sz="6600" b="1" baseline="0" dirty="0">
                    <a:solidFill>
                      <a:srgbClr val="002060"/>
                    </a:solidFill>
                  </a:rPr>
                  <a:t>Inclusion</a:t>
                </a:r>
                <a:r>
                  <a:rPr lang="en-US" sz="6600" i="1" baseline="0" dirty="0">
                    <a:solidFill>
                      <a:srgbClr val="002060"/>
                    </a:solidFill>
                  </a:rPr>
                  <a:t>. </a:t>
                </a:r>
                <a:r>
                  <a:rPr lang="en-US" sz="6600" baseline="0" dirty="0">
                    <a:solidFill>
                      <a:srgbClr val="002060"/>
                    </a:solidFill>
                  </a:rPr>
                  <a:t>It is said that A is contained in B, or B includes A, i.e. </a:t>
                </a:r>
                <a:endParaRPr lang="ru-RU" sz="6600" baseline="0" dirty="0">
                  <a:solidFill>
                    <a:srgbClr val="002060"/>
                  </a:solidFill>
                </a:endParaRPr>
              </a:p>
              <a:p>
                <a:pPr algn="ctr" eaLnBrk="1">
                  <a:lnSpc>
                    <a:spcPct val="200000"/>
                  </a:lnSpc>
                </a:pPr>
                <a:r>
                  <a:rPr lang="en-US" sz="6600" baseline="0" dirty="0">
                    <a:solidFill>
                      <a:srgbClr val="002060"/>
                    </a:solidFill>
                  </a:rPr>
                  <a:t>A⊂B, if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oMath>
                </a14:m>
                <a:r>
                  <a:rPr lang="en-US" sz="6600" baseline="0" dirty="0">
                    <a:solidFill>
                      <a:srgbClr val="002060"/>
                    </a:solidFill>
                  </a:rPr>
                  <a:t>. </a:t>
                </a:r>
                <a:endParaRPr lang="ru-RU" sz="6600" baseline="0" dirty="0">
                  <a:solidFill>
                    <a:srgbClr val="002060"/>
                  </a:solidFill>
                </a:endParaRPr>
              </a:p>
              <a:p>
                <a:pPr algn="just" eaLnBrk="1">
                  <a:lnSpc>
                    <a:spcPct val="200000"/>
                  </a:lnSpc>
                </a:pPr>
                <a:r>
                  <a:rPr lang="en-US" sz="6600" baseline="0" dirty="0">
                    <a:solidFill>
                      <a:srgbClr val="002060"/>
                    </a:solidFill>
                  </a:rPr>
                  <a:t>Sometimes the term "dominance" is used, i.e. B is dominated by A in </a:t>
                </a:r>
                <a:r>
                  <a:rPr lang="en-US" sz="6600" i="1" baseline="0" dirty="0">
                    <a:solidFill>
                      <a:srgbClr val="002060"/>
                    </a:solidFill>
                  </a:rPr>
                  <a:t>A</a:t>
                </a:r>
                <a:r>
                  <a:rPr lang="en-US" sz="6600" baseline="0" dirty="0">
                    <a:solidFill>
                      <a:srgbClr val="002060"/>
                    </a:solidFill>
                  </a:rPr>
                  <a:t>⊂</a:t>
                </a:r>
                <a:r>
                  <a:rPr lang="en-US" sz="6600" i="1" baseline="0" dirty="0">
                    <a:solidFill>
                      <a:srgbClr val="002060"/>
                    </a:solidFill>
                  </a:rPr>
                  <a:t>B</a:t>
                </a:r>
                <a:r>
                  <a:rPr lang="en-US" sz="6600" baseline="0" dirty="0">
                    <a:solidFill>
                      <a:srgbClr val="002060"/>
                    </a:solidFill>
                  </a:rPr>
                  <a:t>.</a:t>
                </a:r>
                <a:endParaRPr lang="en-US" altLang="en-US" sz="66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454696" y="1889448"/>
                <a:ext cx="16633848" cy="7776864"/>
              </a:xfrm>
              <a:prstGeom prst="rect">
                <a:avLst/>
              </a:prstGeom>
              <a:blipFill>
                <a:blip r:embed="rId2"/>
                <a:stretch>
                  <a:fillRect l="-2786" r="-2749" b="-32602"/>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pic>
        <p:nvPicPr>
          <p:cNvPr id="7" name="Рисунок 6"/>
          <p:cNvPicPr/>
          <p:nvPr/>
        </p:nvPicPr>
        <p:blipFill>
          <a:blip r:embed="rId3" cstate="print"/>
          <a:srcRect/>
          <a:stretch>
            <a:fillRect/>
          </a:stretch>
        </p:blipFill>
        <p:spPr bwMode="auto">
          <a:xfrm>
            <a:off x="17122777" y="1889448"/>
            <a:ext cx="6764211" cy="9648502"/>
          </a:xfrm>
          <a:prstGeom prst="rect">
            <a:avLst/>
          </a:prstGeom>
          <a:noFill/>
          <a:ln w="9525">
            <a:noFill/>
            <a:miter lim="800000"/>
            <a:headEnd/>
            <a:tailEnd/>
          </a:ln>
        </p:spPr>
      </p:pic>
    </p:spTree>
    <p:extLst>
      <p:ext uri="{BB962C8B-B14F-4D97-AF65-F5344CB8AC3E}">
        <p14:creationId xmlns:p14="http://schemas.microsoft.com/office/powerpoint/2010/main" val="73583995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166664" y="2199846"/>
                <a:ext cx="12961440" cy="1003660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200000"/>
                  </a:lnSpc>
                </a:pPr>
                <a:r>
                  <a:rPr lang="uk-UA" altLang="en-US" sz="6600" baseline="0" dirty="0">
                    <a:solidFill>
                      <a:srgbClr val="002060"/>
                    </a:solidFill>
                  </a:rPr>
                  <a:t>	</a:t>
                </a:r>
                <a:r>
                  <a:rPr lang="en-US" sz="6600" b="1" baseline="0" dirty="0">
                    <a:solidFill>
                      <a:srgbClr val="002060"/>
                    </a:solidFill>
                  </a:rPr>
                  <a:t>Equality</a:t>
                </a:r>
                <a:r>
                  <a:rPr lang="en-US" sz="6600" i="1" baseline="0" dirty="0">
                    <a:solidFill>
                      <a:srgbClr val="002060"/>
                    </a:solidFill>
                  </a:rPr>
                  <a:t>. </a:t>
                </a:r>
                <a:r>
                  <a:rPr lang="en-US" sz="6600" baseline="0" dirty="0">
                    <a:solidFill>
                      <a:srgbClr val="002060"/>
                    </a:solidFill>
                  </a:rPr>
                  <a:t>It is said that A and B are equal, i.e. </a:t>
                </a:r>
                <a:endParaRPr lang="ru-RU" sz="6600" baseline="0" dirty="0">
                  <a:solidFill>
                    <a:srgbClr val="002060"/>
                  </a:solidFill>
                </a:endParaRPr>
              </a:p>
              <a:p>
                <a:pPr algn="ctr" eaLnBrk="1">
                  <a:lnSpc>
                    <a:spcPct val="200000"/>
                  </a:lnSpc>
                </a:pPr>
                <a:r>
                  <a:rPr lang="en-US" sz="6600" baseline="0" dirty="0">
                    <a:solidFill>
                      <a:srgbClr val="002060"/>
                    </a:solidFill>
                  </a:rPr>
                  <a:t>A = B, if</a:t>
                </a:r>
                <a:r>
                  <a:rPr lang="en-US" sz="6600" i="1" baseline="0" dirty="0">
                    <a:solidFill>
                      <a:srgbClr val="002060"/>
                    </a:solidFill>
                  </a:rPr>
                  <a:t> </a:t>
                </a:r>
                <a:r>
                  <a:rPr lang="en-US" sz="6600" baseline="0" dirty="0">
                    <a:solidFill>
                      <a:srgbClr val="002060"/>
                    </a:solidFill>
                  </a:rPr>
                  <a:t>∀</a:t>
                </a:r>
                <a:r>
                  <a:rPr lang="en-US" sz="6600" i="1" baseline="0" dirty="0" err="1">
                    <a:solidFill>
                      <a:srgbClr val="002060"/>
                    </a:solidFill>
                  </a:rPr>
                  <a:t>x∈X</a:t>
                </a:r>
                <a:r>
                  <a:rPr lang="en-US" sz="6600" baseline="0" dirty="0">
                    <a:solidFill>
                      <a:srgbClr val="002060"/>
                    </a:solidFill>
                  </a:rPr>
                  <a:t>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oMath>
                </a14:m>
                <a:r>
                  <a:rPr lang="en-US" sz="6600" baseline="0" dirty="0">
                    <a:solidFill>
                      <a:srgbClr val="002060"/>
                    </a:solidFill>
                  </a:rPr>
                  <a:t>. </a:t>
                </a:r>
                <a:endParaRPr lang="ru-RU" sz="6600" baseline="0" dirty="0">
                  <a:solidFill>
                    <a:srgbClr val="002060"/>
                  </a:solidFill>
                </a:endParaRPr>
              </a:p>
              <a:p>
                <a:pPr algn="just" eaLnBrk="1">
                  <a:lnSpc>
                    <a:spcPct val="200000"/>
                  </a:lnSpc>
                </a:pPr>
                <a:r>
                  <a:rPr lang="en-US" sz="6600" baseline="0" dirty="0">
                    <a:solidFill>
                      <a:srgbClr val="002060"/>
                    </a:solidFill>
                  </a:rPr>
                  <a:t>Otherwise </a:t>
                </a:r>
                <a:r>
                  <a:rPr lang="en-US" sz="6600" i="1" baseline="0" dirty="0">
                    <a:solidFill>
                      <a:srgbClr val="002060"/>
                    </a:solidFill>
                  </a:rPr>
                  <a:t>A≠B</a:t>
                </a:r>
                <a:r>
                  <a:rPr lang="en-US" sz="6600" baseline="0" dirty="0">
                    <a:solidFill>
                      <a:srgbClr val="002060"/>
                    </a:solidFill>
                  </a:rPr>
                  <a:t>.</a:t>
                </a:r>
                <a:endParaRPr lang="en-US" altLang="en-US" sz="66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166664" y="2199846"/>
                <a:ext cx="12961440" cy="10036604"/>
              </a:xfrm>
              <a:prstGeom prst="rect">
                <a:avLst/>
              </a:prstGeom>
              <a:blipFill>
                <a:blip r:embed="rId2"/>
                <a:stretch>
                  <a:fillRect l="-3526" r="-3479"/>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pic>
        <p:nvPicPr>
          <p:cNvPr id="8" name="Рисунок 7"/>
          <p:cNvPicPr/>
          <p:nvPr/>
        </p:nvPicPr>
        <p:blipFill>
          <a:blip r:embed="rId3" cstate="print"/>
          <a:srcRect/>
          <a:stretch>
            <a:fillRect/>
          </a:stretch>
        </p:blipFill>
        <p:spPr bwMode="auto">
          <a:xfrm>
            <a:off x="13920192" y="3545632"/>
            <a:ext cx="9793088" cy="6073457"/>
          </a:xfrm>
          <a:prstGeom prst="rect">
            <a:avLst/>
          </a:prstGeom>
          <a:noFill/>
          <a:ln w="9525">
            <a:noFill/>
            <a:miter lim="800000"/>
            <a:headEnd/>
            <a:tailEnd/>
          </a:ln>
        </p:spPr>
      </p:pic>
    </p:spTree>
    <p:extLst>
      <p:ext uri="{BB962C8B-B14F-4D97-AF65-F5344CB8AC3E}">
        <p14:creationId xmlns:p14="http://schemas.microsoft.com/office/powerpoint/2010/main" val="259301227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869630" y="2465512"/>
                <a:ext cx="22682520" cy="6552581"/>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lnSpc>
                    <a:spcPct val="200000"/>
                  </a:lnSpc>
                </a:pPr>
                <a:r>
                  <a:rPr lang="uk-UA" altLang="en-US" sz="6600" baseline="0" dirty="0">
                    <a:solidFill>
                      <a:srgbClr val="002060"/>
                    </a:solidFill>
                  </a:rPr>
                  <a:t>	</a:t>
                </a:r>
                <a:r>
                  <a:rPr lang="en-US" sz="6600" b="1" baseline="0" dirty="0">
                    <a:solidFill>
                      <a:srgbClr val="002060"/>
                    </a:solidFill>
                  </a:rPr>
                  <a:t>Addition.</a:t>
                </a:r>
                <a:r>
                  <a:rPr lang="en-US" sz="6600" baseline="0" dirty="0">
                    <a:solidFill>
                      <a:srgbClr val="002060"/>
                    </a:solidFill>
                  </a:rPr>
                  <a:t> Let A and B be fuzzy sets with the set of membership of characteristic functions M = [0; 1]. It is said that A and B complement each other, i.e. </a:t>
                </a:r>
                <a:endParaRPr lang="ru-RU" sz="6600" baseline="0" dirty="0">
                  <a:solidFill>
                    <a:srgbClr val="002060"/>
                  </a:solidFill>
                </a:endParaRPr>
              </a:p>
              <a:p>
                <a:pPr algn="ctr">
                  <a:lnSpc>
                    <a:spcPct val="200000"/>
                  </a:lnSpc>
                </a:pPr>
                <a14:m>
                  <m:oMath xmlns:m="http://schemas.openxmlformats.org/officeDocument/2006/math">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bar>
                      <m:barPr>
                        <m:pos m:val="top"/>
                        <m:ctrlPr>
                          <a:rPr lang="ru-RU" sz="6600" i="1" baseline="0">
                            <a:solidFill>
                              <a:srgbClr val="002060"/>
                            </a:solidFill>
                            <a:latin typeface="Cambria Math" panose="02040503050406030204" pitchFamily="18" charset="0"/>
                          </a:rPr>
                        </m:ctrlPr>
                      </m:barPr>
                      <m:e>
                        <m:r>
                          <a:rPr lang="en-US" sz="6600" i="1" baseline="0">
                            <a:solidFill>
                              <a:srgbClr val="002060"/>
                            </a:solidFill>
                            <a:latin typeface="Cambria Math" panose="02040503050406030204" pitchFamily="18" charset="0"/>
                          </a:rPr>
                          <m:t>𝐵</m:t>
                        </m:r>
                      </m:e>
                    </m:bar>
                  </m:oMath>
                </a14:m>
                <a:r>
                  <a:rPr lang="en-US" sz="6600" baseline="0" dirty="0">
                    <a:solidFill>
                      <a:srgbClr val="002060"/>
                    </a:solidFill>
                  </a:rPr>
                  <a:t> or </a:t>
                </a:r>
                <a14:m>
                  <m:oMath xmlns:m="http://schemas.openxmlformats.org/officeDocument/2006/math">
                    <m:r>
                      <a:rPr lang="en-US" sz="6600" i="1" baseline="0">
                        <a:solidFill>
                          <a:srgbClr val="002060"/>
                        </a:solidFill>
                        <a:latin typeface="Cambria Math" panose="02040503050406030204" pitchFamily="18" charset="0"/>
                      </a:rPr>
                      <m:t>𝐵</m:t>
                    </m:r>
                    <m:r>
                      <a:rPr lang="en-US" sz="6600" i="1" baseline="0">
                        <a:solidFill>
                          <a:srgbClr val="002060"/>
                        </a:solidFill>
                        <a:latin typeface="Cambria Math" panose="02040503050406030204" pitchFamily="18" charset="0"/>
                      </a:rPr>
                      <m:t>=</m:t>
                    </m:r>
                    <m:bar>
                      <m:barPr>
                        <m:pos m:val="top"/>
                        <m:ctrlPr>
                          <a:rPr lang="ru-RU" sz="6600" i="1" baseline="0">
                            <a:solidFill>
                              <a:srgbClr val="002060"/>
                            </a:solidFill>
                            <a:latin typeface="Cambria Math" panose="02040503050406030204" pitchFamily="18" charset="0"/>
                          </a:rPr>
                        </m:ctrlPr>
                      </m:barPr>
                      <m:e>
                        <m:r>
                          <a:rPr lang="en-US" sz="6600" i="1" baseline="0">
                            <a:solidFill>
                              <a:srgbClr val="002060"/>
                            </a:solidFill>
                            <a:latin typeface="Cambria Math" panose="02040503050406030204" pitchFamily="18" charset="0"/>
                          </a:rPr>
                          <m:t>𝐴</m:t>
                        </m:r>
                      </m:e>
                    </m:bar>
                  </m:oMath>
                </a14:m>
                <a:r>
                  <a:rPr lang="en-US" sz="6600" baseline="0" dirty="0">
                    <a:solidFill>
                      <a:srgbClr val="002060"/>
                    </a:solidFill>
                  </a:rPr>
                  <a:t>, if ∀ </a:t>
                </a:r>
                <a:r>
                  <a:rPr lang="en-US" sz="6600" i="1" baseline="0" dirty="0" err="1">
                    <a:solidFill>
                      <a:srgbClr val="002060"/>
                    </a:solidFill>
                  </a:rPr>
                  <a:t>x∈X</a:t>
                </a:r>
                <a:r>
                  <a:rPr lang="en-US" sz="6600" baseline="0" dirty="0">
                    <a:solidFill>
                      <a:srgbClr val="002060"/>
                    </a:solidFill>
                  </a:rPr>
                  <a:t>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)=1−</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oMath>
                </a14:m>
                <a:r>
                  <a:rPr lang="en-US" sz="6600" baseline="0" dirty="0">
                    <a:solidFill>
                      <a:srgbClr val="002060"/>
                    </a:solidFill>
                  </a:rPr>
                  <a:t>. </a:t>
                </a:r>
                <a:endParaRPr lang="ru-RU" sz="66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869630" y="2465512"/>
                <a:ext cx="22682520" cy="6552581"/>
              </a:xfrm>
              <a:prstGeom prst="rect">
                <a:avLst/>
              </a:prstGeom>
              <a:blipFill>
                <a:blip r:embed="rId2"/>
                <a:stretch>
                  <a:fillRect l="-2042" r="-1989" b="-2939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spTree>
    <p:extLst>
      <p:ext uri="{BB962C8B-B14F-4D97-AF65-F5344CB8AC3E}">
        <p14:creationId xmlns:p14="http://schemas.microsoft.com/office/powerpoint/2010/main" val="62513530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740005" y="1376978"/>
                <a:ext cx="22308906" cy="561662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lnSpc>
                    <a:spcPct val="200000"/>
                  </a:lnSpc>
                </a:pPr>
                <a:r>
                  <a:rPr lang="uk-UA" altLang="en-US" sz="6600" baseline="0" dirty="0">
                    <a:solidFill>
                      <a:srgbClr val="002060"/>
                    </a:solidFill>
                  </a:rPr>
                  <a:t>		</a:t>
                </a:r>
                <a:r>
                  <a:rPr lang="en-US" sz="6600" b="1" baseline="0" dirty="0">
                    <a:solidFill>
                      <a:srgbClr val="002060"/>
                    </a:solidFill>
                  </a:rPr>
                  <a:t>The intersection </a:t>
                </a:r>
                <a:r>
                  <a:rPr lang="en-US" sz="6600" baseline="0" dirty="0">
                    <a:solidFill>
                      <a:srgbClr val="002060"/>
                    </a:solidFill>
                  </a:rPr>
                  <a:t>of fuzzy sets A and B given on the universal set X, is the largest fuzzy set A∩B, is contained simultaneously in A and B with the membership function given as follows: </a:t>
                </a:r>
                <a:endParaRPr lang="uk-UA" sz="6600" baseline="0" dirty="0">
                  <a:solidFill>
                    <a:srgbClr val="002060"/>
                  </a:solidFill>
                </a:endParaRPr>
              </a:p>
              <a:p>
                <a:pPr algn="ctr" eaLnBrk="1">
                  <a:lnSpc>
                    <a:spcPct val="200000"/>
                  </a:lnSpc>
                </a:pPr>
                <a:r>
                  <a:rPr lang="en-US" sz="6600" baseline="0" dirty="0">
                    <a:solidFill>
                      <a:srgbClr val="002060"/>
                    </a:solidFill>
                  </a:rPr>
                  <a:t>∀ </a:t>
                </a:r>
                <a:r>
                  <a:rPr lang="en-US" sz="6600" i="1" baseline="0" dirty="0" err="1">
                    <a:solidFill>
                      <a:srgbClr val="002060"/>
                    </a:solidFill>
                  </a:rPr>
                  <a:t>x∈X</a:t>
                </a:r>
                <a:r>
                  <a:rPr lang="en-US" sz="6600" baseline="0" dirty="0">
                    <a:solidFill>
                      <a:srgbClr val="002060"/>
                    </a:solidFill>
                  </a:rPr>
                  <a:t>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func>
                      <m:funcPr>
                        <m:ctrlPr>
                          <a:rPr lang="ru-RU" sz="6600" i="1" baseline="0">
                            <a:solidFill>
                              <a:srgbClr val="002060"/>
                            </a:solidFill>
                            <a:latin typeface="Cambria Math" panose="02040503050406030204" pitchFamily="18" charset="0"/>
                          </a:rPr>
                        </m:ctrlPr>
                      </m:funcPr>
                      <m:fName>
                        <m:r>
                          <a:rPr lang="en-US" sz="6600" i="1" baseline="0">
                            <a:solidFill>
                              <a:srgbClr val="002060"/>
                            </a:solidFill>
                            <a:latin typeface="Cambria Math" panose="02040503050406030204" pitchFamily="18" charset="0"/>
                          </a:rPr>
                          <m:t>𝑚𝑖𝑛</m:t>
                        </m:r>
                      </m:fName>
                      <m:e>
                        <m:d>
                          <m:dPr>
                            <m:begChr m:val="{"/>
                            <m:endChr m:val="}"/>
                            <m:ctrlPr>
                              <a:rPr lang="ru-RU" sz="6600" i="1" baseline="0">
                                <a:solidFill>
                                  <a:srgbClr val="002060"/>
                                </a:solidFill>
                                <a:latin typeface="Cambria Math" panose="02040503050406030204" pitchFamily="18" charset="0"/>
                              </a:rPr>
                            </m:ctrlPr>
                          </m:dPr>
                          <m:e>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e>
                        </m:d>
                      </m:e>
                    </m:func>
                  </m:oMath>
                </a14:m>
                <a:r>
                  <a:rPr lang="en-US" sz="6600" baseline="0" dirty="0">
                    <a:solidFill>
                      <a:srgbClr val="002060"/>
                    </a:solidFill>
                  </a:rPr>
                  <a:t> .</a:t>
                </a:r>
                <a:endParaRPr lang="en-US" altLang="en-US" sz="66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740005" y="1376978"/>
                <a:ext cx="22308906" cy="5616624"/>
              </a:xfrm>
              <a:prstGeom prst="rect">
                <a:avLst/>
              </a:prstGeom>
              <a:blipFill>
                <a:blip r:embed="rId2"/>
                <a:stretch>
                  <a:fillRect l="-2049" r="-2049" b="-83713"/>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spTree>
    <p:extLst>
      <p:ext uri="{BB962C8B-B14F-4D97-AF65-F5344CB8AC3E}">
        <p14:creationId xmlns:p14="http://schemas.microsoft.com/office/powerpoint/2010/main" val="45939401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778655" y="2393504"/>
                <a:ext cx="22521390" cy="446449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lnSpc>
                    <a:spcPct val="200000"/>
                  </a:lnSpc>
                </a:pPr>
                <a:r>
                  <a:rPr lang="uk-UA" altLang="en-US" sz="6600" baseline="0" dirty="0">
                    <a:solidFill>
                      <a:srgbClr val="002060"/>
                    </a:solidFill>
                  </a:rPr>
                  <a:t>		</a:t>
                </a:r>
                <a:r>
                  <a:rPr lang="en-US" sz="6600" b="1" baseline="0" dirty="0">
                    <a:solidFill>
                      <a:srgbClr val="002060"/>
                    </a:solidFill>
                  </a:rPr>
                  <a:t>The union </a:t>
                </a:r>
                <a:r>
                  <a:rPr lang="en-US" sz="6600" baseline="0" dirty="0">
                    <a:solidFill>
                      <a:srgbClr val="002060"/>
                    </a:solidFill>
                  </a:rPr>
                  <a:t>of fuzzy sets A and B given on the universal set X,  is the smallest fuzzy set A∪B, includes both A and B, with the membership function given as follows: </a:t>
                </a:r>
                <a:endParaRPr lang="ru-RU" sz="6600" baseline="0" dirty="0">
                  <a:solidFill>
                    <a:srgbClr val="002060"/>
                  </a:solidFill>
                </a:endParaRPr>
              </a:p>
              <a:p>
                <a:pPr algn="ctr">
                  <a:lnSpc>
                    <a:spcPct val="200000"/>
                  </a:lnSpc>
                </a:pPr>
                <a:r>
                  <a:rPr lang="en-US" sz="6600" baseline="0" dirty="0">
                    <a:solidFill>
                      <a:srgbClr val="002060"/>
                    </a:solidFill>
                  </a:rPr>
                  <a:t>∀ </a:t>
                </a:r>
                <a:r>
                  <a:rPr lang="en-US" sz="6600" i="1" baseline="0" dirty="0" err="1">
                    <a:solidFill>
                      <a:srgbClr val="002060"/>
                    </a:solidFill>
                  </a:rPr>
                  <a:t>x∈X</a:t>
                </a:r>
                <a:r>
                  <a:rPr lang="en-US" sz="6600" baseline="0" dirty="0">
                    <a:solidFill>
                      <a:srgbClr val="002060"/>
                    </a:solidFill>
                  </a:rPr>
                  <a:t>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func>
                      <m:funcPr>
                        <m:ctrlPr>
                          <a:rPr lang="ru-RU" sz="6600" i="1" baseline="0">
                            <a:solidFill>
                              <a:srgbClr val="002060"/>
                            </a:solidFill>
                            <a:latin typeface="Cambria Math" panose="02040503050406030204" pitchFamily="18" charset="0"/>
                          </a:rPr>
                        </m:ctrlPr>
                      </m:funcPr>
                      <m:fName>
                        <m:r>
                          <a:rPr lang="en-US" sz="6600" i="1" baseline="0">
                            <a:solidFill>
                              <a:srgbClr val="002060"/>
                            </a:solidFill>
                            <a:latin typeface="Cambria Math" panose="02040503050406030204" pitchFamily="18" charset="0"/>
                          </a:rPr>
                          <m:t>𝑚𝑎𝑥</m:t>
                        </m:r>
                      </m:fName>
                      <m:e>
                        <m:d>
                          <m:dPr>
                            <m:begChr m:val="{"/>
                            <m:endChr m:val="}"/>
                            <m:ctrlPr>
                              <a:rPr lang="ru-RU" sz="6600" i="1" baseline="0">
                                <a:solidFill>
                                  <a:srgbClr val="002060"/>
                                </a:solidFill>
                                <a:latin typeface="Cambria Math" panose="02040503050406030204" pitchFamily="18" charset="0"/>
                              </a:rPr>
                            </m:ctrlPr>
                          </m:dPr>
                          <m:e>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e>
                        </m:d>
                      </m:e>
                    </m:func>
                  </m:oMath>
                </a14:m>
                <a:r>
                  <a:rPr lang="en-US" sz="6600" baseline="0" dirty="0">
                    <a:solidFill>
                      <a:srgbClr val="002060"/>
                    </a:solidFill>
                  </a:rPr>
                  <a:t>.</a:t>
                </a:r>
                <a:endParaRPr lang="ru-RU" sz="66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778655" y="2393504"/>
                <a:ext cx="22521390" cy="4464496"/>
              </a:xfrm>
              <a:prstGeom prst="rect">
                <a:avLst/>
              </a:prstGeom>
              <a:blipFill>
                <a:blip r:embed="rId2"/>
                <a:stretch>
                  <a:fillRect l="-2030" r="-2057" b="-85929"/>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spTree>
    <p:extLst>
      <p:ext uri="{BB962C8B-B14F-4D97-AF65-F5344CB8AC3E}">
        <p14:creationId xmlns:p14="http://schemas.microsoft.com/office/powerpoint/2010/main" val="196082368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653510" y="1830606"/>
                <a:ext cx="22466274" cy="446449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lnSpc>
                    <a:spcPct val="200000"/>
                  </a:lnSpc>
                </a:pPr>
                <a:r>
                  <a:rPr lang="uk-UA" altLang="en-US" sz="6600" baseline="0" dirty="0">
                    <a:solidFill>
                      <a:srgbClr val="002060"/>
                    </a:solidFill>
                  </a:rPr>
                  <a:t>		</a:t>
                </a:r>
                <a:r>
                  <a:rPr lang="en-US" sz="6600" b="1" baseline="0" dirty="0">
                    <a:solidFill>
                      <a:srgbClr val="002060"/>
                    </a:solidFill>
                  </a:rPr>
                  <a:t>The difference</a:t>
                </a:r>
                <a:r>
                  <a:rPr lang="en-US" sz="6600" baseline="0" dirty="0">
                    <a:solidFill>
                      <a:srgbClr val="002060"/>
                    </a:solidFill>
                  </a:rPr>
                  <a:t> of fuzzy sets A and B given on the universal set X, is a fuzzy set</a:t>
                </a:r>
                <a:r>
                  <a:rPr lang="en-US" sz="6600" i="1" baseline="0" dirty="0">
                    <a:solidFill>
                      <a:srgbClr val="002060"/>
                    </a:solidFill>
                  </a:rPr>
                  <a:t> </a:t>
                </a:r>
                <a14:m>
                  <m:oMath xmlns:m="http://schemas.openxmlformats.org/officeDocument/2006/math">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bar>
                      <m:barPr>
                        <m:pos m:val="top"/>
                        <m:ctrlPr>
                          <a:rPr lang="ru-RU" sz="6600" i="1" baseline="0">
                            <a:solidFill>
                              <a:srgbClr val="002060"/>
                            </a:solidFill>
                            <a:latin typeface="Cambria Math" panose="02040503050406030204" pitchFamily="18" charset="0"/>
                          </a:rPr>
                        </m:ctrlPr>
                      </m:barPr>
                      <m:e>
                        <m:r>
                          <a:rPr lang="en-US" sz="6600" i="1" baseline="0">
                            <a:solidFill>
                              <a:srgbClr val="002060"/>
                            </a:solidFill>
                            <a:latin typeface="Cambria Math" panose="02040503050406030204" pitchFamily="18" charset="0"/>
                          </a:rPr>
                          <m:t>𝐵</m:t>
                        </m:r>
                      </m:e>
                    </m:bar>
                  </m:oMath>
                </a14:m>
                <a:r>
                  <a:rPr lang="en-US" sz="6600" baseline="0" dirty="0">
                    <a:solidFill>
                      <a:srgbClr val="002060"/>
                    </a:solidFill>
                  </a:rPr>
                  <a:t> with the membership function given as follows </a:t>
                </a:r>
                <a:endParaRPr lang="ru-RU" sz="6600" baseline="0" dirty="0">
                  <a:solidFill>
                    <a:srgbClr val="002060"/>
                  </a:solidFill>
                </a:endParaRPr>
              </a:p>
              <a:p>
                <a:pPr algn="ctr">
                  <a:lnSpc>
                    <a:spcPct val="200000"/>
                  </a:lnSpc>
                </a:pPr>
                <a:r>
                  <a:rPr lang="en-US" sz="6600" baseline="0" dirty="0">
                    <a:solidFill>
                      <a:srgbClr val="002060"/>
                    </a:solidFill>
                  </a:rPr>
                  <a:t>∀</a:t>
                </a:r>
                <a:r>
                  <a:rPr lang="en-US" sz="6600" i="1" baseline="0" dirty="0" err="1">
                    <a:solidFill>
                      <a:srgbClr val="002060"/>
                    </a:solidFill>
                  </a:rPr>
                  <a:t>x∈X</a:t>
                </a:r>
                <a:r>
                  <a:rPr lang="en-US" sz="6600" baseline="0" dirty="0">
                    <a:solidFill>
                      <a:srgbClr val="002060"/>
                    </a:solidFill>
                  </a:rPr>
                  <a:t>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bar>
                          <m:barPr>
                            <m:pos m:val="top"/>
                            <m:ctrlPr>
                              <a:rPr lang="ru-RU" sz="6600" i="1" baseline="0">
                                <a:solidFill>
                                  <a:srgbClr val="002060"/>
                                </a:solidFill>
                                <a:latin typeface="Cambria Math" panose="02040503050406030204" pitchFamily="18" charset="0"/>
                              </a:rPr>
                            </m:ctrlPr>
                          </m:barPr>
                          <m:e>
                            <m:r>
                              <a:rPr lang="en-US" sz="6600" i="1" baseline="0">
                                <a:solidFill>
                                  <a:srgbClr val="002060"/>
                                </a:solidFill>
                                <a:latin typeface="Cambria Math" panose="02040503050406030204" pitchFamily="18" charset="0"/>
                              </a:rPr>
                              <m:t>𝐵</m:t>
                            </m:r>
                          </m:e>
                        </m:ba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func>
                      <m:funcPr>
                        <m:ctrlPr>
                          <a:rPr lang="ru-RU" sz="6600" i="1" baseline="0">
                            <a:solidFill>
                              <a:srgbClr val="002060"/>
                            </a:solidFill>
                            <a:latin typeface="Cambria Math" panose="02040503050406030204" pitchFamily="18" charset="0"/>
                          </a:rPr>
                        </m:ctrlPr>
                      </m:funcPr>
                      <m:fName>
                        <m:r>
                          <a:rPr lang="en-US" sz="6600" i="1" baseline="0">
                            <a:solidFill>
                              <a:srgbClr val="002060"/>
                            </a:solidFill>
                            <a:latin typeface="Cambria Math" panose="02040503050406030204" pitchFamily="18" charset="0"/>
                          </a:rPr>
                          <m:t>𝑚𝑖𝑛</m:t>
                        </m:r>
                      </m:fName>
                      <m:e>
                        <m:d>
                          <m:dPr>
                            <m:begChr m:val="{"/>
                            <m:endChr m:val="}"/>
                            <m:ctrlPr>
                              <a:rPr lang="ru-RU" sz="6600" i="1" baseline="0">
                                <a:solidFill>
                                  <a:srgbClr val="002060"/>
                                </a:solidFill>
                                <a:latin typeface="Cambria Math" panose="02040503050406030204" pitchFamily="18" charset="0"/>
                              </a:rPr>
                            </m:ctrlPr>
                          </m:dPr>
                          <m:e>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);1−</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e>
                        </m:d>
                      </m:e>
                    </m:func>
                  </m:oMath>
                </a14:m>
                <a:r>
                  <a:rPr lang="en-US" sz="6600" baseline="0" dirty="0">
                    <a:solidFill>
                      <a:srgbClr val="002060"/>
                    </a:solidFill>
                  </a:rPr>
                  <a:t>.</a:t>
                </a:r>
                <a:endParaRPr lang="ru-RU" sz="66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653510" y="1830606"/>
                <a:ext cx="22466274" cy="4464496"/>
              </a:xfrm>
              <a:prstGeom prst="rect">
                <a:avLst/>
              </a:prstGeom>
              <a:blipFill>
                <a:blip r:embed="rId2"/>
                <a:stretch>
                  <a:fillRect l="-2035" r="-2008" b="-9331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spTree>
    <p:extLst>
      <p:ext uri="{BB962C8B-B14F-4D97-AF65-F5344CB8AC3E}">
        <p14:creationId xmlns:p14="http://schemas.microsoft.com/office/powerpoint/2010/main" val="3603183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644950" y="2179856"/>
                <a:ext cx="23094100" cy="446449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lnSpc>
                    <a:spcPct val="200000"/>
                  </a:lnSpc>
                </a:pPr>
                <a:r>
                  <a:rPr lang="uk-UA" altLang="en-US" sz="6600" baseline="0" dirty="0">
                    <a:solidFill>
                      <a:srgbClr val="002060"/>
                    </a:solidFill>
                  </a:rPr>
                  <a:t>		</a:t>
                </a:r>
                <a:r>
                  <a:rPr lang="en-US" sz="6600" b="1" baseline="0" dirty="0">
                    <a:solidFill>
                      <a:srgbClr val="002060"/>
                    </a:solidFill>
                  </a:rPr>
                  <a:t>The symmetric </a:t>
                </a:r>
                <a:r>
                  <a:rPr lang="en-US" sz="6600" baseline="0" dirty="0">
                    <a:solidFill>
                      <a:srgbClr val="002060"/>
                    </a:solidFill>
                  </a:rPr>
                  <a:t>difference of fuzzy sets A and B given on the universal set X, is a fuzzy set A - B with the membership function given as follows: </a:t>
                </a:r>
                <a:endParaRPr lang="ru-RU" sz="6600" baseline="0" dirty="0">
                  <a:solidFill>
                    <a:srgbClr val="002060"/>
                  </a:solidFill>
                </a:endParaRPr>
              </a:p>
              <a:p>
                <a:pPr algn="ctr">
                  <a:lnSpc>
                    <a:spcPct val="200000"/>
                  </a:lnSpc>
                </a:pPr>
                <a:r>
                  <a:rPr lang="en-US" sz="6600" baseline="0" dirty="0">
                    <a:solidFill>
                      <a:srgbClr val="002060"/>
                    </a:solidFill>
                  </a:rPr>
                  <a:t>∀</a:t>
                </a:r>
                <a:r>
                  <a:rPr lang="en-US" sz="6600" i="1" baseline="0" dirty="0" err="1">
                    <a:solidFill>
                      <a:srgbClr val="002060"/>
                    </a:solidFill>
                  </a:rPr>
                  <a:t>x∈X</a:t>
                </a:r>
                <a:r>
                  <a:rPr lang="en-US" sz="6600" baseline="0" dirty="0">
                    <a:solidFill>
                      <a:srgbClr val="002060"/>
                    </a:solidFill>
                  </a:rPr>
                  <a:t>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d>
                      <m:dPr>
                        <m:begChr m:val="|"/>
                        <m:endChr m:val="|"/>
                        <m:ctrlPr>
                          <a:rPr lang="ru-RU" sz="6600" i="1" baseline="0">
                            <a:solidFill>
                              <a:srgbClr val="002060"/>
                            </a:solidFill>
                            <a:latin typeface="Cambria Math" panose="02040503050406030204" pitchFamily="18" charset="0"/>
                          </a:rPr>
                        </m:ctrlPr>
                      </m:dPr>
                      <m:e>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e>
                    </m:d>
                  </m:oMath>
                </a14:m>
                <a:r>
                  <a:rPr lang="en-US" sz="6600" baseline="0" dirty="0">
                    <a:solidFill>
                      <a:srgbClr val="002060"/>
                    </a:solidFill>
                  </a:rPr>
                  <a:t>.</a:t>
                </a:r>
                <a:endParaRPr lang="ru-RU" sz="66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644950" y="2179856"/>
                <a:ext cx="23094100" cy="4464496"/>
              </a:xfrm>
              <a:prstGeom prst="rect">
                <a:avLst/>
              </a:prstGeom>
              <a:blipFill>
                <a:blip r:embed="rId2"/>
                <a:stretch>
                  <a:fillRect l="-1980" r="-2006" b="-85929"/>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spTree>
    <p:extLst>
      <p:ext uri="{BB962C8B-B14F-4D97-AF65-F5344CB8AC3E}">
        <p14:creationId xmlns:p14="http://schemas.microsoft.com/office/powerpoint/2010/main" val="150494222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344844" y="1241376"/>
                <a:ext cx="23207306" cy="768270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lnSpc>
                    <a:spcPct val="200000"/>
                  </a:lnSpc>
                </a:pPr>
                <a:r>
                  <a:rPr lang="uk-UA" altLang="en-US" sz="6600" baseline="0" dirty="0">
                    <a:solidFill>
                      <a:srgbClr val="002060"/>
                    </a:solidFill>
                  </a:rPr>
                  <a:t>		</a:t>
                </a:r>
                <a:r>
                  <a:rPr lang="en-US" sz="6600" b="1" baseline="0" dirty="0">
                    <a:solidFill>
                      <a:srgbClr val="002060"/>
                    </a:solidFill>
                  </a:rPr>
                  <a:t>The disjunctive sum</a:t>
                </a:r>
                <a:r>
                  <a:rPr lang="en-US" sz="6600" baseline="0" dirty="0">
                    <a:solidFill>
                      <a:srgbClr val="002060"/>
                    </a:solidFill>
                  </a:rPr>
                  <a:t> of fuzzy sets A and B given on the universal set X, is a fuzzy set</a:t>
                </a:r>
                <a:r>
                  <a:rPr lang="en-US" sz="6600" i="1" baseline="0" dirty="0">
                    <a:solidFill>
                      <a:srgbClr val="002060"/>
                    </a:solidFill>
                  </a:rPr>
                  <a:t> </a:t>
                </a:r>
                <a14:m>
                  <m:oMath xmlns:m="http://schemas.openxmlformats.org/officeDocument/2006/math">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d>
                      <m:dPr>
                        <m:ctrlPr>
                          <a:rPr lang="ru-RU" sz="6600" i="1" baseline="0">
                            <a:solidFill>
                              <a:srgbClr val="002060"/>
                            </a:solidFill>
                            <a:latin typeface="Cambria Math" panose="02040503050406030204" pitchFamily="18" charset="0"/>
                          </a:rPr>
                        </m:ctrlPr>
                      </m:dPr>
                      <m:e>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bar>
                          <m:barPr>
                            <m:pos m:val="top"/>
                            <m:ctrlPr>
                              <a:rPr lang="ru-RU" sz="6600" i="1" baseline="0">
                                <a:solidFill>
                                  <a:srgbClr val="002060"/>
                                </a:solidFill>
                                <a:latin typeface="Cambria Math" panose="02040503050406030204" pitchFamily="18" charset="0"/>
                              </a:rPr>
                            </m:ctrlPr>
                          </m:barPr>
                          <m:e>
                            <m:r>
                              <a:rPr lang="en-US" sz="6600" i="1" baseline="0">
                                <a:solidFill>
                                  <a:srgbClr val="002060"/>
                                </a:solidFill>
                                <a:latin typeface="Cambria Math" panose="02040503050406030204" pitchFamily="18" charset="0"/>
                              </a:rPr>
                              <m:t>𝐵</m:t>
                            </m:r>
                          </m:e>
                        </m:bar>
                      </m:e>
                    </m:d>
                    <m:r>
                      <a:rPr lang="en-US" sz="6600" i="1" baseline="0">
                        <a:solidFill>
                          <a:srgbClr val="002060"/>
                        </a:solidFill>
                        <a:latin typeface="Cambria Math" panose="02040503050406030204" pitchFamily="18" charset="0"/>
                      </a:rPr>
                      <m:t>∪</m:t>
                    </m:r>
                    <m:d>
                      <m:dPr>
                        <m:ctrlPr>
                          <a:rPr lang="ru-RU" sz="6600" i="1" baseline="0">
                            <a:solidFill>
                              <a:srgbClr val="002060"/>
                            </a:solidFill>
                            <a:latin typeface="Cambria Math" panose="02040503050406030204" pitchFamily="18" charset="0"/>
                          </a:rPr>
                        </m:ctrlPr>
                      </m:dPr>
                      <m:e>
                        <m:bar>
                          <m:barPr>
                            <m:pos m:val="top"/>
                            <m:ctrlPr>
                              <a:rPr lang="ru-RU" sz="6600" i="1" baseline="0">
                                <a:solidFill>
                                  <a:srgbClr val="002060"/>
                                </a:solidFill>
                                <a:latin typeface="Cambria Math" panose="02040503050406030204" pitchFamily="18" charset="0"/>
                              </a:rPr>
                            </m:ctrlPr>
                          </m:barPr>
                          <m:e>
                            <m:r>
                              <a:rPr lang="en-US" sz="6600" i="1" baseline="0">
                                <a:solidFill>
                                  <a:srgbClr val="002060"/>
                                </a:solidFill>
                                <a:latin typeface="Cambria Math" panose="02040503050406030204" pitchFamily="18" charset="0"/>
                              </a:rPr>
                              <m:t>𝐴</m:t>
                            </m:r>
                          </m:e>
                        </m:ba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e>
                    </m:d>
                  </m:oMath>
                </a14:m>
                <a:r>
                  <a:rPr lang="en-US" sz="6600" baseline="0" dirty="0">
                    <a:solidFill>
                      <a:srgbClr val="002060"/>
                    </a:solidFill>
                  </a:rPr>
                  <a:t> with the membership function given as follows:</a:t>
                </a:r>
                <a:endParaRPr lang="ru-RU" sz="6600" baseline="0" dirty="0">
                  <a:solidFill>
                    <a:srgbClr val="002060"/>
                  </a:solidFill>
                </a:endParaRPr>
              </a:p>
              <a:p>
                <a:pPr algn="ctr">
                  <a:lnSpc>
                    <a:spcPct val="200000"/>
                  </a:lnSpc>
                </a:pPr>
                <a:r>
                  <a:rPr lang="en-US" sz="6600" baseline="0" dirty="0">
                    <a:solidFill>
                      <a:srgbClr val="002060"/>
                    </a:solidFill>
                  </a:rPr>
                  <a:t> ∀</a:t>
                </a:r>
                <a:r>
                  <a:rPr lang="en-US" sz="6600" i="1" baseline="0" dirty="0" err="1">
                    <a:solidFill>
                      <a:srgbClr val="002060"/>
                    </a:solidFill>
                  </a:rPr>
                  <a:t>x∈X</a:t>
                </a:r>
                <a:r>
                  <a:rPr lang="en-US" sz="6600" i="1" baseline="0" dirty="0">
                    <a:solidFill>
                      <a:srgbClr val="002060"/>
                    </a:solidFill>
                  </a:rPr>
                  <a:t>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func>
                      <m:funcPr>
                        <m:ctrlPr>
                          <a:rPr lang="ru-RU" sz="6000" i="1" baseline="0">
                            <a:solidFill>
                              <a:srgbClr val="002060"/>
                            </a:solidFill>
                            <a:latin typeface="Cambria Math" panose="02040503050406030204" pitchFamily="18" charset="0"/>
                          </a:rPr>
                        </m:ctrlPr>
                      </m:funcPr>
                      <m:fName>
                        <m:r>
                          <a:rPr lang="en-US" sz="6000" i="1" baseline="0">
                            <a:solidFill>
                              <a:srgbClr val="002060"/>
                            </a:solidFill>
                            <a:latin typeface="Cambria Math" panose="02040503050406030204" pitchFamily="18" charset="0"/>
                          </a:rPr>
                          <m:t>𝑚𝑎𝑥</m:t>
                        </m:r>
                      </m:fName>
                      <m:e>
                        <m:d>
                          <m:dPr>
                            <m:begChr m:val="{"/>
                            <m:endChr m:val="}"/>
                            <m:ctrlPr>
                              <a:rPr lang="ru-RU" sz="6000" i="1" baseline="0">
                                <a:solidFill>
                                  <a:srgbClr val="002060"/>
                                </a:solidFill>
                                <a:latin typeface="Cambria Math" panose="02040503050406030204" pitchFamily="18" charset="0"/>
                              </a:rPr>
                            </m:ctrlPr>
                          </m:dPr>
                          <m:e>
                            <m:func>
                              <m:funcPr>
                                <m:ctrlPr>
                                  <a:rPr lang="ru-RU" sz="6000" i="1" baseline="0">
                                    <a:solidFill>
                                      <a:srgbClr val="002060"/>
                                    </a:solidFill>
                                    <a:latin typeface="Cambria Math" panose="02040503050406030204" pitchFamily="18" charset="0"/>
                                  </a:rPr>
                                </m:ctrlPr>
                              </m:funcPr>
                              <m:fName>
                                <m:r>
                                  <a:rPr lang="en-US" sz="6000" i="1" baseline="0">
                                    <a:solidFill>
                                      <a:srgbClr val="002060"/>
                                    </a:solidFill>
                                    <a:latin typeface="Cambria Math" panose="02040503050406030204" pitchFamily="18" charset="0"/>
                                  </a:rPr>
                                  <m:t>𝑚𝑖𝑛</m:t>
                                </m:r>
                              </m:fName>
                              <m:e>
                                <m:d>
                                  <m:dPr>
                                    <m:begChr m:val="{"/>
                                    <m:endChr m:val="}"/>
                                    <m:ctrlPr>
                                      <a:rPr lang="ru-RU" sz="6000" i="1" baseline="0">
                                        <a:solidFill>
                                          <a:srgbClr val="002060"/>
                                        </a:solidFill>
                                        <a:latin typeface="Cambria Math" panose="02040503050406030204" pitchFamily="18" charset="0"/>
                                      </a:rPr>
                                    </m:ctrlPr>
                                  </m:dPr>
                                  <m:e>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);1−</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e>
                                </m:d>
                              </m:e>
                            </m:func>
                            <m:r>
                              <a:rPr lang="en-US" sz="6000" i="1" baseline="0">
                                <a:solidFill>
                                  <a:srgbClr val="002060"/>
                                </a:solidFill>
                                <a:latin typeface="Cambria Math" panose="02040503050406030204" pitchFamily="18" charset="0"/>
                              </a:rPr>
                              <m:t>;</m:t>
                            </m:r>
                            <m:func>
                              <m:funcPr>
                                <m:ctrlPr>
                                  <a:rPr lang="ru-RU" sz="6000" i="1" baseline="0">
                                    <a:solidFill>
                                      <a:srgbClr val="002060"/>
                                    </a:solidFill>
                                    <a:latin typeface="Cambria Math" panose="02040503050406030204" pitchFamily="18" charset="0"/>
                                  </a:rPr>
                                </m:ctrlPr>
                              </m:funcPr>
                              <m:fName>
                                <m:r>
                                  <a:rPr lang="en-US" sz="6000" i="1" baseline="0">
                                    <a:solidFill>
                                      <a:srgbClr val="002060"/>
                                    </a:solidFill>
                                    <a:latin typeface="Cambria Math" panose="02040503050406030204" pitchFamily="18" charset="0"/>
                                  </a:rPr>
                                  <m:t>𝑚𝑖𝑛</m:t>
                                </m:r>
                              </m:fName>
                              <m:e>
                                <m:d>
                                  <m:dPr>
                                    <m:begChr m:val="{"/>
                                    <m:endChr m:val="}"/>
                                    <m:ctrlPr>
                                      <a:rPr lang="ru-RU" sz="6000" i="1" baseline="0">
                                        <a:solidFill>
                                          <a:srgbClr val="002060"/>
                                        </a:solidFill>
                                        <a:latin typeface="Cambria Math" panose="02040503050406030204" pitchFamily="18" charset="0"/>
                                      </a:rPr>
                                    </m:ctrlPr>
                                  </m:dPr>
                                  <m:e>
                                    <m:r>
                                      <a:rPr lang="en-US" sz="6000" i="1" baseline="0">
                                        <a:solidFill>
                                          <a:srgbClr val="002060"/>
                                        </a:solidFill>
                                        <a:latin typeface="Cambria Math" panose="02040503050406030204" pitchFamily="18" charset="0"/>
                                      </a:rPr>
                                      <m:t>1</m:t>
                                    </m:r>
                                    <m:r>
                                      <a:rPr lang="en-US" sz="6000" i="1" baseline="0" smtClean="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e>
                                </m:d>
                              </m:e>
                            </m:func>
                          </m:e>
                        </m:d>
                      </m:e>
                    </m:func>
                  </m:oMath>
                </a14:m>
                <a:r>
                  <a:rPr lang="en-US" sz="6000" baseline="0" dirty="0">
                    <a:solidFill>
                      <a:srgbClr val="002060"/>
                    </a:solidFill>
                  </a:rPr>
                  <a:t>.</a:t>
                </a:r>
                <a:endParaRPr lang="ru-RU" sz="60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344844" y="1241376"/>
                <a:ext cx="23207306" cy="7682706"/>
              </a:xfrm>
              <a:prstGeom prst="rect">
                <a:avLst/>
              </a:prstGeom>
              <a:blipFill>
                <a:blip r:embed="rId2"/>
                <a:stretch>
                  <a:fillRect l="-1996" r="-1944" b="-62778"/>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spTree>
    <p:extLst>
      <p:ext uri="{BB962C8B-B14F-4D97-AF65-F5344CB8AC3E}">
        <p14:creationId xmlns:p14="http://schemas.microsoft.com/office/powerpoint/2010/main" val="424905582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44844" y="3122473"/>
            <a:ext cx="23207306" cy="76827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The above operations on fuzzy sets are based on the use of operations max and min. In the theory of fuzzy sets, questions of constructing generalized, parametrized operators of intersection, union, and complement are developed, which allow taking into account various semantic nuances of the corresponding linguistic connections of natural language "and", "or", "no". </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spTree>
    <p:extLst>
      <p:ext uri="{BB962C8B-B14F-4D97-AF65-F5344CB8AC3E}">
        <p14:creationId xmlns:p14="http://schemas.microsoft.com/office/powerpoint/2010/main" val="327977948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44844" y="2559575"/>
            <a:ext cx="23207306" cy="373552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lnSpc>
                <a:spcPct val="200000"/>
              </a:lnSpc>
            </a:pPr>
            <a:r>
              <a:rPr lang="uk-UA" altLang="en-US" sz="6600" baseline="0" dirty="0">
                <a:solidFill>
                  <a:srgbClr val="002060"/>
                </a:solidFill>
              </a:rPr>
              <a:t>		</a:t>
            </a:r>
            <a:r>
              <a:rPr lang="en-US" sz="6600" baseline="0" dirty="0">
                <a:solidFill>
                  <a:srgbClr val="002060"/>
                </a:solidFill>
              </a:rPr>
              <a:t>One approach to intersection and union operators is to define them using fuzzy operators, so-called triangular norms and conforms. </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spTree>
    <p:extLst>
      <p:ext uri="{BB962C8B-B14F-4D97-AF65-F5344CB8AC3E}">
        <p14:creationId xmlns:p14="http://schemas.microsoft.com/office/powerpoint/2010/main" val="218522957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454696" y="2537520"/>
            <a:ext cx="23605396" cy="691276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aseline="0" dirty="0">
                <a:solidFill>
                  <a:srgbClr val="002060"/>
                </a:solidFill>
              </a:rPr>
              <a:t> It should be noted that the above operations of intersection and union, used both independently and when introducing operations of difference, symmetric difference and disjunctive sum this is only one of the possible options for determining these operations, introduced by the founder of the theory of fuzzy plural L. </a:t>
            </a:r>
            <a:r>
              <a:rPr lang="en-US" sz="6600" baseline="0" dirty="0" err="1">
                <a:solidFill>
                  <a:srgbClr val="002060"/>
                </a:solidFill>
              </a:rPr>
              <a:t>Zade</a:t>
            </a:r>
            <a:r>
              <a:rPr lang="en-US" sz="6600" baseline="0" dirty="0">
                <a:solidFill>
                  <a:srgbClr val="002060"/>
                </a:solidFill>
              </a:rPr>
              <a:t>. </a:t>
            </a:r>
            <a:endParaRPr lang="ru-RU"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Logical operations</a:t>
            </a:r>
          </a:p>
        </p:txBody>
      </p:sp>
    </p:spTree>
    <p:extLst>
      <p:ext uri="{BB962C8B-B14F-4D97-AF65-F5344CB8AC3E}">
        <p14:creationId xmlns:p14="http://schemas.microsoft.com/office/powerpoint/2010/main" val="19533184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770451"/>
            <a:ext cx="9937104" cy="305724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Triangular norm and </a:t>
            </a:r>
            <a:r>
              <a:rPr lang="en-US" altLang="en-US" sz="9600" b="1" baseline="0" dirty="0" err="1">
                <a:solidFill>
                  <a:schemeClr val="bg2">
                    <a:lumMod val="10000"/>
                  </a:schemeClr>
                </a:solidFill>
              </a:rPr>
              <a:t>conorm</a:t>
            </a:r>
            <a:endParaRPr lang="en-US" altLang="en-US" sz="9600" b="1" baseline="0" dirty="0">
              <a:solidFill>
                <a:schemeClr val="bg2">
                  <a:lumMod val="10000"/>
                </a:schemeClr>
              </a:solidFill>
            </a:endParaRP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2</a:t>
            </a:r>
            <a:endParaRPr lang="en-US" altLang="en-US" sz="8800" b="1" baseline="0" dirty="0">
              <a:solidFill>
                <a:srgbClr val="F0F0F0"/>
              </a:solidFill>
            </a:endParaRPr>
          </a:p>
        </p:txBody>
      </p:sp>
      <p:pic>
        <p:nvPicPr>
          <p:cNvPr id="6" name="Picture 2" descr="Что такое стартап простыми словами – терминология, признаки и особенности -  Бизнес-журнал B-MAG">
            <a:extLst>
              <a:ext uri="{FF2B5EF4-FFF2-40B4-BE49-F238E27FC236}">
                <a16:creationId xmlns:a16="http://schemas.microsoft.com/office/drawing/2014/main" id="{95D9FBF3-652F-41C1-9EF4-EB213AA54F7C}"/>
              </a:ext>
            </a:extLst>
          </p:cNvPr>
          <p:cNvPicPr>
            <a:picLocks noChangeAspect="1" noChangeArrowheads="1"/>
          </p:cNvPicPr>
          <p:nvPr/>
        </p:nvPicPr>
        <p:blipFill>
          <a:blip r:embed="rId2">
            <a:biLevel thresh="75000"/>
            <a:extLst>
              <a:ext uri="{28A0092B-C50C-407E-A947-70E740481C1C}">
                <a14:useLocalDpi xmlns:a14="http://schemas.microsoft.com/office/drawing/2010/main" val="0"/>
              </a:ext>
            </a:extLst>
          </a:blip>
          <a:srcRect/>
          <a:stretch>
            <a:fillRect/>
          </a:stretch>
        </p:blipFill>
        <p:spPr bwMode="auto">
          <a:xfrm>
            <a:off x="14496256" y="3612454"/>
            <a:ext cx="9489690" cy="56938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76380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72575" y="4573862"/>
                <a:ext cx="22043196" cy="483948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solidFill>
                      <a:srgbClr val="002060"/>
                    </a:solidFill>
                  </a:rPr>
                  <a:t>		</a:t>
                </a:r>
                <a:r>
                  <a:rPr lang="en-US" altLang="en-US" sz="6600" baseline="0" dirty="0">
                    <a:solidFill>
                      <a:srgbClr val="002060"/>
                    </a:solidFill>
                  </a:rPr>
                  <a:t> </a:t>
                </a:r>
                <a:r>
                  <a:rPr lang="en-US" sz="6600" b="1" baseline="0" dirty="0">
                    <a:solidFill>
                      <a:srgbClr val="002060"/>
                    </a:solidFill>
                  </a:rPr>
                  <a:t>A triangular norm</a:t>
                </a:r>
                <a:r>
                  <a:rPr lang="en-US" sz="6600" baseline="0" dirty="0">
                    <a:solidFill>
                      <a:srgbClr val="002060"/>
                    </a:solidFill>
                  </a:rPr>
                  <a:t> (t-norm) is a double real function T that reflects two membership functions of normal fuzzy sets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oMath>
                </a14:m>
                <a:r>
                  <a:rPr lang="en-US" sz="6600" baseline="0" dirty="0">
                    <a:solidFill>
                      <a:srgbClr val="002060"/>
                    </a:solidFill>
                  </a:rPr>
                  <a:t>,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oMath>
                </a14:m>
                <a:r>
                  <a:rPr lang="en-US" sz="6600" baseline="0" dirty="0">
                    <a:solidFill>
                      <a:srgbClr val="002060"/>
                    </a:solidFill>
                  </a:rPr>
                  <a:t> into one membership function of a normal fuzzy set and satisfies the following conditions: </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72575" y="4573862"/>
                <a:ext cx="22043196" cy="4839480"/>
              </a:xfrm>
              <a:prstGeom prst="rect">
                <a:avLst/>
              </a:prstGeom>
              <a:blipFill>
                <a:blip r:embed="rId2"/>
                <a:stretch>
                  <a:fillRect l="-2074" t="-4282" r="-2074"/>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norm and </a:t>
            </a:r>
            <a:r>
              <a:rPr lang="en-US" altLang="en-US" sz="8800" b="1" baseline="0" dirty="0" err="1">
                <a:solidFill>
                  <a:schemeClr val="accent1">
                    <a:lumMod val="50000"/>
                  </a:schemeClr>
                </a:solidFill>
              </a:rPr>
              <a:t>conorm</a:t>
            </a:r>
            <a:endParaRPr lang="en-US" altLang="en-US" sz="8800" b="1" baseline="0" dirty="0">
              <a:solidFill>
                <a:schemeClr val="accent1">
                  <a:lumMod val="50000"/>
                </a:schemeClr>
              </a:solidFill>
            </a:endParaRPr>
          </a:p>
        </p:txBody>
      </p:sp>
    </p:spTree>
    <p:extLst>
      <p:ext uri="{BB962C8B-B14F-4D97-AF65-F5344CB8AC3E}">
        <p14:creationId xmlns:p14="http://schemas.microsoft.com/office/powerpoint/2010/main" val="42435052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78655" y="3833664"/>
                <a:ext cx="23399001" cy="576064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en-US" sz="6000" baseline="0" dirty="0">
                    <a:solidFill>
                      <a:srgbClr val="002060"/>
                    </a:solidFill>
                    <a:sym typeface="Symbol" panose="05050102010706020507" pitchFamily="18" charset="2"/>
                  </a:rPr>
                  <a:t></a:t>
                </a:r>
                <a:r>
                  <a:rPr lang="en-US" sz="6000" baseline="0" dirty="0">
                    <a:solidFill>
                      <a:srgbClr val="002060"/>
                    </a:solidFill>
                  </a:rPr>
                  <a:t> boundedness</a:t>
                </a:r>
                <a:r>
                  <a:rPr lang="ru-RU" sz="6000" baseline="0" dirty="0">
                    <a:solidFill>
                      <a:srgbClr val="002060"/>
                    </a:solidFill>
                  </a:rPr>
                  <a:t>:</a:t>
                </a:r>
                <a:r>
                  <a:rPr lang="en-US" sz="6000" baseline="0" dirty="0">
                    <a:solidFill>
                      <a:srgbClr val="002060"/>
                    </a:solidFill>
                  </a:rPr>
                  <a:t> </a:t>
                </a:r>
                <a:endParaRPr lang="ru-RU" sz="6000" baseline="0" dirty="0">
                  <a:solidFill>
                    <a:srgbClr val="002060"/>
                  </a:solidFill>
                </a:endParaRPr>
              </a:p>
              <a:p>
                <a:pPr lvl="0" algn="ctr"/>
                <a14:m>
                  <m:oMath xmlns:m="http://schemas.openxmlformats.org/officeDocument/2006/math">
                    <m:r>
                      <a:rPr lang="en-US" sz="6000" i="1" baseline="0" smtClean="0">
                        <a:solidFill>
                          <a:srgbClr val="002060"/>
                        </a:solidFill>
                        <a:latin typeface="Cambria Math" panose="02040503050406030204" pitchFamily="18" charset="0"/>
                      </a:rPr>
                      <m:t>𝑇</m:t>
                    </m:r>
                    <m:r>
                      <a:rPr lang="en-US" sz="6000" i="1" baseline="0" smtClean="0">
                        <a:solidFill>
                          <a:srgbClr val="002060"/>
                        </a:solidFill>
                        <a:latin typeface="Cambria Math" panose="02040503050406030204" pitchFamily="18" charset="0"/>
                      </a:rPr>
                      <m:t>(0,0)=0,</m:t>
                    </m:r>
                  </m:oMath>
                </a14:m>
                <a:r>
                  <a:rPr lang="en-US" sz="6000" baseline="0" dirty="0">
                    <a:solidFill>
                      <a:srgbClr val="002060"/>
                    </a:solidFill>
                  </a:rPr>
                  <a:t> </a:t>
                </a:r>
                <a14:m>
                  <m:oMath xmlns:m="http://schemas.openxmlformats.org/officeDocument/2006/math">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),1)=</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a:t>
                </a:r>
                <a14:m>
                  <m:oMath xmlns:m="http://schemas.openxmlformats.org/officeDocument/2006/math">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(1,</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endParaRPr lang="ru-RU" sz="6000" baseline="0" dirty="0">
                  <a:solidFill>
                    <a:srgbClr val="002060"/>
                  </a:solidFill>
                </a:endParaRPr>
              </a:p>
              <a:p>
                <a:pPr lvl="0" algn="ctr"/>
                <a:r>
                  <a:rPr lang="en-US" sz="6000" baseline="0" dirty="0">
                    <a:solidFill>
                      <a:srgbClr val="002060"/>
                    </a:solidFill>
                  </a:rPr>
                  <a:t>  </a:t>
                </a:r>
                <a:endParaRPr lang="ru-RU" sz="6000" baseline="0" dirty="0">
                  <a:solidFill>
                    <a:srgbClr val="002060"/>
                  </a:solidFill>
                </a:endParaRPr>
              </a:p>
              <a:p>
                <a:pPr lvl="0"/>
                <a14:m>
                  <m:oMath xmlns:m="http://schemas.openxmlformats.org/officeDocument/2006/math">
                    <m:r>
                      <m:rPr>
                        <m:nor/>
                      </m:rPr>
                      <a:rPr lang="en-US" sz="6000" baseline="0" dirty="0">
                        <a:solidFill>
                          <a:srgbClr val="002060"/>
                        </a:solidFill>
                        <a:sym typeface="Symbol" panose="05050102010706020507" pitchFamily="18" charset="2"/>
                      </a:rPr>
                      <m:t></m:t>
                    </m:r>
                    <m:r>
                      <m:rPr>
                        <m:nor/>
                      </m:rPr>
                      <a:rPr lang="en-US" sz="6000" baseline="0" dirty="0">
                        <a:solidFill>
                          <a:srgbClr val="002060"/>
                        </a:solidFill>
                      </a:rPr>
                      <m:t> </m:t>
                    </m:r>
                    <m:r>
                      <m:rPr>
                        <m:nor/>
                      </m:rPr>
                      <a:rPr lang="en-US" sz="6000" baseline="0" dirty="0">
                        <a:solidFill>
                          <a:srgbClr val="002060"/>
                        </a:solidFill>
                      </a:rPr>
                      <m:t>monotony</m:t>
                    </m:r>
                  </m:oMath>
                </a14:m>
                <a:r>
                  <a:rPr lang="ru-RU" sz="6000" baseline="0" dirty="0">
                    <a:solidFill>
                      <a:srgbClr val="002060"/>
                    </a:solidFill>
                  </a:rPr>
                  <a:t>:</a:t>
                </a:r>
              </a:p>
              <a:p>
                <a:pPr lvl="0" algn="ctr"/>
                <a14:m>
                  <m:oMath xmlns:m="http://schemas.openxmlformats.org/officeDocument/2006/math">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𝐶</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𝐷</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if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𝐶</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𝐷</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for ∀ x ∈ X </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78655" y="3833664"/>
                <a:ext cx="23399001" cy="5760640"/>
              </a:xfrm>
              <a:prstGeom prst="rect">
                <a:avLst/>
              </a:prstGeom>
              <a:blipFill>
                <a:blip r:embed="rId2"/>
                <a:stretch>
                  <a:fillRect l="-1746" t="-3386" r="-2527" b="-4233"/>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norm and </a:t>
            </a:r>
            <a:r>
              <a:rPr lang="en-US" altLang="en-US" sz="8800" b="1" baseline="0" dirty="0" err="1">
                <a:solidFill>
                  <a:schemeClr val="accent1">
                    <a:lumMod val="50000"/>
                  </a:schemeClr>
                </a:solidFill>
              </a:rPr>
              <a:t>conorm</a:t>
            </a:r>
            <a:endParaRPr lang="en-US" altLang="en-US" sz="8800" b="1" baseline="0" dirty="0">
              <a:solidFill>
                <a:schemeClr val="accent1">
                  <a:lumMod val="50000"/>
                </a:schemeClr>
              </a:solidFill>
            </a:endParaRPr>
          </a:p>
        </p:txBody>
      </p:sp>
    </p:spTree>
    <p:extLst>
      <p:ext uri="{BB962C8B-B14F-4D97-AF65-F5344CB8AC3E}">
        <p14:creationId xmlns:p14="http://schemas.microsoft.com/office/powerpoint/2010/main" val="333110070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19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246784" y="3833664"/>
                <a:ext cx="23399001" cy="5832648"/>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lvl="0"/>
                <a:r>
                  <a:rPr lang="en-US" sz="6000" baseline="0" dirty="0">
                    <a:solidFill>
                      <a:srgbClr val="002060"/>
                    </a:solidFill>
                    <a:sym typeface="Symbol" panose="05050102010706020507" pitchFamily="18" charset="2"/>
                  </a:rPr>
                  <a:t></a:t>
                </a:r>
                <a:r>
                  <a:rPr lang="en-US" sz="6000" baseline="0" dirty="0">
                    <a:solidFill>
                      <a:srgbClr val="002060"/>
                    </a:solidFill>
                  </a:rPr>
                  <a:t> commutativity</a:t>
                </a:r>
                <a:r>
                  <a:rPr lang="ru-RU" sz="6000" baseline="0" dirty="0">
                    <a:solidFill>
                      <a:srgbClr val="002060"/>
                    </a:solidFill>
                  </a:rPr>
                  <a:t>:</a:t>
                </a:r>
              </a:p>
              <a:p>
                <a:pPr lvl="0" algn="ctr"/>
                <a:r>
                  <a:rPr lang="en-US" sz="6000" baseline="0" dirty="0">
                    <a:solidFill>
                      <a:srgbClr val="002060"/>
                    </a:solidFill>
                  </a:rPr>
                  <a:t> </a:t>
                </a:r>
                <a14:m>
                  <m:oMath xmlns:m="http://schemas.openxmlformats.org/officeDocument/2006/math">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a:t>
                </a:r>
                <a:endParaRPr lang="ru-RU" sz="6000" baseline="0" dirty="0">
                  <a:solidFill>
                    <a:srgbClr val="002060"/>
                  </a:solidFill>
                </a:endParaRPr>
              </a:p>
              <a:p>
                <a:pPr lvl="0" algn="ctr"/>
                <a:endParaRPr lang="ru-RU" sz="6000" i="1" baseline="0" dirty="0">
                  <a:solidFill>
                    <a:srgbClr val="002060"/>
                  </a:solidFill>
                </a:endParaRPr>
              </a:p>
              <a:p>
                <a:r>
                  <a:rPr lang="en-US" sz="6000" baseline="0" dirty="0">
                    <a:solidFill>
                      <a:srgbClr val="002060"/>
                    </a:solidFill>
                    <a:sym typeface="Symbol" panose="05050102010706020507" pitchFamily="18" charset="2"/>
                  </a:rPr>
                  <a:t></a:t>
                </a:r>
                <a:r>
                  <a:rPr lang="en-US" sz="6000" baseline="0" dirty="0">
                    <a:solidFill>
                      <a:srgbClr val="002060"/>
                    </a:solidFill>
                  </a:rPr>
                  <a:t> associativity</a:t>
                </a:r>
                <a:r>
                  <a:rPr lang="ru-RU" sz="6000" baseline="0" dirty="0">
                    <a:solidFill>
                      <a:srgbClr val="002060"/>
                    </a:solidFill>
                  </a:rPr>
                  <a:t>:</a:t>
                </a:r>
                <a:r>
                  <a:rPr lang="en-US" sz="6000" baseline="0" dirty="0">
                    <a:solidFill>
                      <a:srgbClr val="002060"/>
                    </a:solidFill>
                  </a:rPr>
                  <a:t> </a:t>
                </a:r>
                <a:endParaRPr lang="ru-RU" sz="6000" i="1" baseline="0" dirty="0">
                  <a:solidFill>
                    <a:srgbClr val="002060"/>
                  </a:solidFill>
                </a:endParaRPr>
              </a:p>
              <a:p>
                <a:pPr lvl="0" algn="ctr"/>
                <a14:m>
                  <m:oMath xmlns:m="http://schemas.openxmlformats.org/officeDocument/2006/math">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С</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С</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246784" y="3833664"/>
                <a:ext cx="23399001" cy="5832648"/>
              </a:xfrm>
              <a:prstGeom prst="rect">
                <a:avLst/>
              </a:prstGeom>
              <a:blipFill>
                <a:blip r:embed="rId2"/>
                <a:stretch>
                  <a:fillRect l="-1772" t="-3344"/>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norm and </a:t>
            </a:r>
            <a:r>
              <a:rPr lang="en-US" altLang="en-US" sz="8800" b="1" baseline="0" dirty="0" err="1">
                <a:solidFill>
                  <a:schemeClr val="accent1">
                    <a:lumMod val="50000"/>
                  </a:schemeClr>
                </a:solidFill>
              </a:rPr>
              <a:t>conorm</a:t>
            </a:r>
            <a:endParaRPr lang="en-US" altLang="en-US" sz="8800" b="1" baseline="0" dirty="0">
              <a:solidFill>
                <a:schemeClr val="accent1">
                  <a:lumMod val="50000"/>
                </a:schemeClr>
              </a:solidFill>
            </a:endParaRPr>
          </a:p>
        </p:txBody>
      </p:sp>
    </p:spTree>
    <p:extLst>
      <p:ext uri="{BB962C8B-B14F-4D97-AF65-F5344CB8AC3E}">
        <p14:creationId xmlns:p14="http://schemas.microsoft.com/office/powerpoint/2010/main" val="1248809878"/>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mc:Choice xmlns:a14="http://schemas.microsoft.com/office/drawing/2010/main" Requires="a14">
          <p:sp>
            <p:nvSpPr>
              <p:cNvPr id="13315" name="Rectangle 3"/>
              <p:cNvSpPr>
                <a:spLocks/>
              </p:cNvSpPr>
              <p:nvPr/>
            </p:nvSpPr>
            <p:spPr bwMode="auto">
              <a:xfrm>
                <a:off x="782459" y="3329608"/>
                <a:ext cx="22043196" cy="4487854"/>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lnSpc>
                    <a:spcPct val="150000"/>
                  </a:lnSpc>
                </a:pPr>
                <a:r>
                  <a:rPr lang="uk-UA" altLang="en-US" sz="6600" baseline="0" dirty="0">
                    <a:solidFill>
                      <a:srgbClr val="002060"/>
                    </a:solidFill>
                  </a:rPr>
                  <a:t>		</a:t>
                </a:r>
                <a:r>
                  <a:rPr lang="en-US" sz="6600" b="1" baseline="0" dirty="0">
                    <a:solidFill>
                      <a:srgbClr val="002060"/>
                    </a:solidFill>
                  </a:rPr>
                  <a:t>A triangular </a:t>
                </a:r>
                <a:r>
                  <a:rPr lang="en-US" sz="6600" b="1" baseline="0" dirty="0" err="1">
                    <a:solidFill>
                      <a:srgbClr val="002060"/>
                    </a:solidFill>
                  </a:rPr>
                  <a:t>conorm</a:t>
                </a:r>
                <a:r>
                  <a:rPr lang="en-US" sz="6600" baseline="0" dirty="0">
                    <a:solidFill>
                      <a:srgbClr val="002060"/>
                    </a:solidFill>
                  </a:rPr>
                  <a:t> (t-</a:t>
                </a:r>
                <a:r>
                  <a:rPr lang="en-US" sz="6600" baseline="0" dirty="0" err="1">
                    <a:solidFill>
                      <a:srgbClr val="002060"/>
                    </a:solidFill>
                  </a:rPr>
                  <a:t>conorm</a:t>
                </a:r>
                <a:r>
                  <a:rPr lang="en-US" sz="6600" baseline="0" dirty="0">
                    <a:solidFill>
                      <a:srgbClr val="002060"/>
                    </a:solidFill>
                  </a:rPr>
                  <a:t>) is a two-digit real function T that reflects two membership functions of normal fuzzy sets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oMath>
                </a14:m>
                <a:r>
                  <a:rPr lang="en-US" sz="6600" baseline="0" dirty="0">
                    <a:solidFill>
                      <a:srgbClr val="002060"/>
                    </a:solidFill>
                  </a:rPr>
                  <a:t>,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oMath>
                </a14:m>
                <a:r>
                  <a:rPr lang="en-US" sz="6600" baseline="0" dirty="0">
                    <a:solidFill>
                      <a:srgbClr val="002060"/>
                    </a:solidFill>
                  </a:rPr>
                  <a:t> in one membership function of a normal fuzzy set and satisfies the following conditions: </a:t>
                </a:r>
                <a:endParaRPr lang="en-US" altLang="en-US" sz="6600" baseline="0" dirty="0">
                  <a:solidFill>
                    <a:srgbClr val="002060"/>
                  </a:solidFill>
                </a:endParaRPr>
              </a:p>
            </p:txBody>
          </p:sp>
        </mc:Choice>
        <mc:Fallback>
          <p:sp>
            <p:nvSpPr>
              <p:cNvPr id="13315" name="Rectangle 3"/>
              <p:cNvSpPr>
                <a:spLocks noRot="1" noChangeAspect="1" noMove="1" noResize="1" noEditPoints="1" noAdjustHandles="1" noChangeArrowheads="1" noChangeShapeType="1" noTextEdit="1"/>
              </p:cNvSpPr>
              <p:nvPr/>
            </p:nvSpPr>
            <p:spPr bwMode="auto">
              <a:xfrm>
                <a:off x="782459" y="3329608"/>
                <a:ext cx="22043196" cy="4487854"/>
              </a:xfrm>
              <a:prstGeom prst="rect">
                <a:avLst/>
              </a:prstGeom>
              <a:blipFill>
                <a:blip r:embed="rId2"/>
                <a:stretch>
                  <a:fillRect l="-2074" r="-2074" b="-42935"/>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norm and </a:t>
            </a:r>
            <a:r>
              <a:rPr lang="en-US" altLang="en-US" sz="8800" b="1" baseline="0" dirty="0" err="1">
                <a:solidFill>
                  <a:schemeClr val="accent1">
                    <a:lumMod val="50000"/>
                  </a:schemeClr>
                </a:solidFill>
              </a:rPr>
              <a:t>conorm</a:t>
            </a:r>
            <a:endParaRPr lang="en-US" altLang="en-US" sz="8800" b="1" baseline="0" dirty="0">
              <a:solidFill>
                <a:schemeClr val="accent1">
                  <a:lumMod val="50000"/>
                </a:schemeClr>
              </a:solidFill>
            </a:endParaRPr>
          </a:p>
        </p:txBody>
      </p:sp>
    </p:spTree>
    <p:extLst>
      <p:ext uri="{BB962C8B-B14F-4D97-AF65-F5344CB8AC3E}">
        <p14:creationId xmlns:p14="http://schemas.microsoft.com/office/powerpoint/2010/main" val="1030637509"/>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21</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1102768" y="3977680"/>
                <a:ext cx="22969546" cy="576064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lvl="0"/>
                <a:r>
                  <a:rPr lang="en-US" sz="6000" baseline="0" dirty="0">
                    <a:solidFill>
                      <a:srgbClr val="002060"/>
                    </a:solidFill>
                    <a:sym typeface="Symbol" panose="05050102010706020507" pitchFamily="18" charset="2"/>
                  </a:rPr>
                  <a:t> </a:t>
                </a:r>
                <a:r>
                  <a:rPr lang="en-US" sz="6000" baseline="0" dirty="0">
                    <a:solidFill>
                      <a:srgbClr val="002060"/>
                    </a:solidFill>
                  </a:rPr>
                  <a:t>boundedness</a:t>
                </a:r>
                <a:r>
                  <a:rPr lang="ru-RU" sz="6000" baseline="0" dirty="0">
                    <a:solidFill>
                      <a:srgbClr val="002060"/>
                    </a:solidFill>
                  </a:rPr>
                  <a:t>:</a:t>
                </a:r>
                <a:r>
                  <a:rPr lang="en-US" altLang="en-US" sz="6000" baseline="0" dirty="0">
                    <a:solidFill>
                      <a:srgbClr val="002060"/>
                    </a:solidFill>
                  </a:rPr>
                  <a:t> </a:t>
                </a:r>
                <a:endParaRPr lang="ru-RU" sz="6000" i="1" baseline="0" dirty="0">
                  <a:solidFill>
                    <a:srgbClr val="002060"/>
                  </a:solidFill>
                </a:endParaRPr>
              </a:p>
              <a:p>
                <a:pPr lvl="0" algn="ctr"/>
                <a14:m>
                  <m:oMath xmlns:m="http://schemas.openxmlformats.org/officeDocument/2006/math">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(1,1)=1,</m:t>
                    </m:r>
                  </m:oMath>
                </a14:m>
                <a:r>
                  <a:rPr lang="en-US" sz="6000" baseline="0" dirty="0">
                    <a:solidFill>
                      <a:srgbClr val="002060"/>
                    </a:solidFill>
                  </a:rPr>
                  <a:t> </a:t>
                </a:r>
                <a14:m>
                  <m:oMath xmlns:m="http://schemas.openxmlformats.org/officeDocument/2006/math">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),0)=</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a:t>
                </a:r>
                <a14:m>
                  <m:oMath xmlns:m="http://schemas.openxmlformats.org/officeDocument/2006/math">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(0,</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a:t>
                </a:r>
                <a:endParaRPr lang="ru-RU" sz="6000" baseline="0" dirty="0">
                  <a:solidFill>
                    <a:srgbClr val="002060"/>
                  </a:solidFill>
                </a:endParaRPr>
              </a:p>
              <a:p>
                <a:pPr lvl="0" algn="ctr"/>
                <a:endParaRPr lang="ru-RU" sz="6000" baseline="0" dirty="0">
                  <a:solidFill>
                    <a:srgbClr val="002060"/>
                  </a:solidFill>
                </a:endParaRPr>
              </a:p>
              <a:p>
                <a:pPr lvl="0"/>
                <a:r>
                  <a:rPr lang="en-US" sz="6000" baseline="0" dirty="0">
                    <a:solidFill>
                      <a:srgbClr val="002060"/>
                    </a:solidFill>
                    <a:sym typeface="Symbol" panose="05050102010706020507" pitchFamily="18" charset="2"/>
                  </a:rPr>
                  <a:t></a:t>
                </a:r>
                <a:r>
                  <a:rPr lang="en-US" sz="6000" baseline="0" dirty="0">
                    <a:solidFill>
                      <a:srgbClr val="002060"/>
                    </a:solidFill>
                  </a:rPr>
                  <a:t> monotony</a:t>
                </a:r>
                <a:r>
                  <a:rPr lang="ru-RU" sz="6000" baseline="0" dirty="0">
                    <a:solidFill>
                      <a:srgbClr val="002060"/>
                    </a:solidFill>
                  </a:rPr>
                  <a:t>:</a:t>
                </a:r>
              </a:p>
              <a:p>
                <a:pPr lvl="0" algn="ctr"/>
                <a14:m>
                  <m:oMath xmlns:m="http://schemas.openxmlformats.org/officeDocument/2006/math">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𝐶</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𝐷</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if </a:t>
                </a:r>
                <a14:m>
                  <m:oMath xmlns:m="http://schemas.openxmlformats.org/officeDocument/2006/math">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𝐶</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𝐷</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for ∀ x ∈ X</a:t>
                </a:r>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1102768" y="3977680"/>
                <a:ext cx="22969546" cy="5760640"/>
              </a:xfrm>
              <a:prstGeom prst="rect">
                <a:avLst/>
              </a:prstGeom>
              <a:blipFill>
                <a:blip r:embed="rId2"/>
                <a:stretch>
                  <a:fillRect l="-1778" t="-3390" b="-4237"/>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norm and </a:t>
            </a:r>
            <a:r>
              <a:rPr lang="en-US" altLang="en-US" sz="8800" b="1" baseline="0" dirty="0" err="1">
                <a:solidFill>
                  <a:schemeClr val="accent1">
                    <a:lumMod val="50000"/>
                  </a:schemeClr>
                </a:solidFill>
              </a:rPr>
              <a:t>conorm</a:t>
            </a:r>
            <a:endParaRPr lang="en-US" altLang="en-US" sz="8800" b="1" baseline="0" dirty="0">
              <a:solidFill>
                <a:schemeClr val="accent1">
                  <a:lumMod val="50000"/>
                </a:schemeClr>
              </a:solidFill>
            </a:endParaRPr>
          </a:p>
        </p:txBody>
      </p:sp>
    </p:spTree>
    <p:extLst>
      <p:ext uri="{BB962C8B-B14F-4D97-AF65-F5344CB8AC3E}">
        <p14:creationId xmlns:p14="http://schemas.microsoft.com/office/powerpoint/2010/main" val="4202875805"/>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42950" y="4481736"/>
                <a:ext cx="22969546" cy="532859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lvl="0"/>
                <a:r>
                  <a:rPr lang="en-US" sz="6000" baseline="0" dirty="0">
                    <a:solidFill>
                      <a:srgbClr val="002060"/>
                    </a:solidFill>
                    <a:sym typeface="Symbol" panose="05050102010706020507" pitchFamily="18" charset="2"/>
                  </a:rPr>
                  <a:t></a:t>
                </a:r>
                <a:r>
                  <a:rPr lang="en-US" sz="6000" baseline="0" dirty="0">
                    <a:solidFill>
                      <a:srgbClr val="002060"/>
                    </a:solidFill>
                  </a:rPr>
                  <a:t> commutativity</a:t>
                </a:r>
                <a:r>
                  <a:rPr lang="ru-RU" sz="6000" baseline="0" dirty="0">
                    <a:solidFill>
                      <a:srgbClr val="002060"/>
                    </a:solidFill>
                  </a:rPr>
                  <a:t>:</a:t>
                </a:r>
              </a:p>
              <a:p>
                <a:pPr lvl="0" algn="ctr"/>
                <a:r>
                  <a:rPr lang="en-US" sz="6000" baseline="0" dirty="0">
                    <a:solidFill>
                      <a:srgbClr val="002060"/>
                    </a:solidFill>
                  </a:rPr>
                  <a:t> </a:t>
                </a:r>
                <a14:m>
                  <m:oMath xmlns:m="http://schemas.openxmlformats.org/officeDocument/2006/math">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a14:m>
                <a:r>
                  <a:rPr lang="en-US" sz="6000" baseline="0" dirty="0">
                    <a:solidFill>
                      <a:srgbClr val="002060"/>
                    </a:solidFill>
                  </a:rPr>
                  <a:t> </a:t>
                </a:r>
                <a:endParaRPr lang="ru-RU" sz="6000" baseline="0" dirty="0">
                  <a:solidFill>
                    <a:srgbClr val="002060"/>
                  </a:solidFill>
                </a:endParaRPr>
              </a:p>
              <a:p>
                <a:pPr lvl="0" algn="ctr"/>
                <a:endParaRPr lang="ru-RU" sz="6000" baseline="0" dirty="0">
                  <a:solidFill>
                    <a:srgbClr val="002060"/>
                  </a:solidFill>
                </a:endParaRPr>
              </a:p>
              <a:p>
                <a:pPr lvl="0"/>
                <a:r>
                  <a:rPr lang="en-US" sz="6000" baseline="0" dirty="0">
                    <a:solidFill>
                      <a:srgbClr val="002060"/>
                    </a:solidFill>
                    <a:sym typeface="Symbol" panose="05050102010706020507" pitchFamily="18" charset="2"/>
                  </a:rPr>
                  <a:t></a:t>
                </a:r>
                <a:r>
                  <a:rPr lang="en-US" sz="6000" baseline="0" dirty="0">
                    <a:solidFill>
                      <a:srgbClr val="002060"/>
                    </a:solidFill>
                  </a:rPr>
                  <a:t> associativity</a:t>
                </a:r>
                <a:r>
                  <a:rPr lang="ru-RU" sz="6000" baseline="0" dirty="0">
                    <a:solidFill>
                      <a:srgbClr val="002060"/>
                    </a:solidFill>
                  </a:rPr>
                  <a:t>:</a:t>
                </a:r>
              </a:p>
              <a:p>
                <a:pPr lvl="0"/>
                <a14:m>
                  <m:oMathPara xmlns:m="http://schemas.openxmlformats.org/officeDocument/2006/math">
                    <m:oMathParaPr>
                      <m:jc m:val="center"/>
                    </m:oMathParaPr>
                    <m:oMath xmlns:m="http://schemas.openxmlformats.org/officeDocument/2006/math">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С</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𝑇</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𝐴</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𝐵</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sSub>
                        <m:sSubPr>
                          <m:ctrlPr>
                            <a:rPr lang="ru-RU" sz="6000" i="1" baseline="0">
                              <a:solidFill>
                                <a:srgbClr val="002060"/>
                              </a:solidFill>
                              <a:latin typeface="Cambria Math" panose="02040503050406030204" pitchFamily="18" charset="0"/>
                            </a:rPr>
                          </m:ctrlPr>
                        </m:sSubPr>
                        <m:e>
                          <m:r>
                            <a:rPr lang="en-US" sz="6000" i="1" baseline="0">
                              <a:solidFill>
                                <a:srgbClr val="002060"/>
                              </a:solidFill>
                              <a:latin typeface="Cambria Math" panose="02040503050406030204" pitchFamily="18" charset="0"/>
                            </a:rPr>
                            <m:t>𝜇</m:t>
                          </m:r>
                        </m:e>
                        <m:sub>
                          <m:r>
                            <a:rPr lang="en-US" sz="6000" i="1" baseline="0">
                              <a:solidFill>
                                <a:srgbClr val="002060"/>
                              </a:solidFill>
                              <a:latin typeface="Cambria Math" panose="02040503050406030204" pitchFamily="18" charset="0"/>
                            </a:rPr>
                            <m:t>С</m:t>
                          </m:r>
                        </m:sub>
                      </m:sSub>
                      <m:r>
                        <a:rPr lang="en-US" sz="6000" i="1" baseline="0">
                          <a:solidFill>
                            <a:srgbClr val="002060"/>
                          </a:solidFill>
                          <a:latin typeface="Cambria Math" panose="02040503050406030204" pitchFamily="18" charset="0"/>
                        </a:rPr>
                        <m:t>(</m:t>
                      </m:r>
                      <m:r>
                        <a:rPr lang="en-US" sz="6000" i="1" baseline="0">
                          <a:solidFill>
                            <a:srgbClr val="002060"/>
                          </a:solidFill>
                          <a:latin typeface="Cambria Math" panose="02040503050406030204" pitchFamily="18" charset="0"/>
                        </a:rPr>
                        <m:t>𝑥</m:t>
                      </m:r>
                      <m:r>
                        <a:rPr lang="en-US" sz="6000" i="1" baseline="0">
                          <a:solidFill>
                            <a:srgbClr val="002060"/>
                          </a:solidFill>
                          <a:latin typeface="Cambria Math" panose="02040503050406030204" pitchFamily="18" charset="0"/>
                        </a:rPr>
                        <m:t>))</m:t>
                      </m:r>
                    </m:oMath>
                  </m:oMathPara>
                </a14:m>
                <a:endParaRPr lang="ru-RU" sz="60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42950" y="4481736"/>
                <a:ext cx="22969546" cy="5328592"/>
              </a:xfrm>
              <a:prstGeom prst="rect">
                <a:avLst/>
              </a:prstGeom>
              <a:blipFill>
                <a:blip r:embed="rId2"/>
                <a:stretch>
                  <a:fillRect l="-1778" t="-3547"/>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norm and </a:t>
            </a:r>
            <a:r>
              <a:rPr lang="en-US" altLang="en-US" sz="8800" b="1" baseline="0" dirty="0" err="1">
                <a:solidFill>
                  <a:schemeClr val="accent1">
                    <a:lumMod val="50000"/>
                  </a:schemeClr>
                </a:solidFill>
              </a:rPr>
              <a:t>conorm</a:t>
            </a:r>
            <a:endParaRPr lang="en-US" altLang="en-US" sz="8800" b="1" baseline="0" dirty="0">
              <a:solidFill>
                <a:schemeClr val="accent1">
                  <a:lumMod val="50000"/>
                </a:schemeClr>
              </a:solidFill>
            </a:endParaRPr>
          </a:p>
        </p:txBody>
      </p:sp>
    </p:spTree>
    <p:extLst>
      <p:ext uri="{BB962C8B-B14F-4D97-AF65-F5344CB8AC3E}">
        <p14:creationId xmlns:p14="http://schemas.microsoft.com/office/powerpoint/2010/main" val="270097114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93151" y="3988529"/>
                <a:ext cx="22063756" cy="4613147"/>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1" baseline="0" dirty="0">
                    <a:solidFill>
                      <a:srgbClr val="002060"/>
                    </a:solidFill>
                  </a:rPr>
                  <a:t> The boundary intersection</a:t>
                </a:r>
                <a:r>
                  <a:rPr lang="en-US" sz="6600" baseline="0" dirty="0">
                    <a:solidFill>
                      <a:srgbClr val="002060"/>
                    </a:solidFill>
                  </a:rPr>
                  <a:t> of fuzzy sets A and B on the universal set X is a fuzzy set</a:t>
                </a:r>
                <a:r>
                  <a:rPr lang="en-US" sz="6600" i="1" baseline="0" dirty="0">
                    <a:solidFill>
                      <a:srgbClr val="002060"/>
                    </a:solidFill>
                  </a:rPr>
                  <a:t> A°B</a:t>
                </a:r>
                <a:r>
                  <a:rPr lang="en-US" sz="6600" baseline="0" dirty="0">
                    <a:solidFill>
                      <a:srgbClr val="002060"/>
                    </a:solidFill>
                  </a:rPr>
                  <a:t> with the membership function given as follows: </a:t>
                </a:r>
                <a:endParaRPr lang="ru-RU" sz="6600" baseline="0" dirty="0">
                  <a:solidFill>
                    <a:srgbClr val="002060"/>
                  </a:solidFill>
                </a:endParaRPr>
              </a:p>
              <a:p>
                <a:pPr algn="ctr"/>
                <a:r>
                  <a:rPr lang="en-US" sz="6600" baseline="0" dirty="0">
                    <a:solidFill>
                      <a:srgbClr val="002060"/>
                    </a:solidFill>
                  </a:rPr>
                  <a:t>∀</a:t>
                </a:r>
                <a:r>
                  <a:rPr lang="en-US" sz="6600" i="1" baseline="0" dirty="0" err="1">
                    <a:solidFill>
                      <a:srgbClr val="002060"/>
                    </a:solidFill>
                  </a:rPr>
                  <a:t>x∈X</a:t>
                </a:r>
                <a:r>
                  <a:rPr lang="en-US" sz="6600" i="1" baseline="0" dirty="0">
                    <a:solidFill>
                      <a:srgbClr val="002060"/>
                    </a:solidFill>
                  </a:rPr>
                  <a:t>,</a:t>
                </a:r>
                <a:r>
                  <a:rPr lang="en-US" sz="6600" baseline="0" dirty="0">
                    <a:solidFill>
                      <a:srgbClr val="002060"/>
                    </a:solidFill>
                  </a:rPr>
                  <a:t>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func>
                      <m:funcPr>
                        <m:ctrlPr>
                          <a:rPr lang="ru-RU" sz="6600" i="1" baseline="0">
                            <a:solidFill>
                              <a:srgbClr val="002060"/>
                            </a:solidFill>
                            <a:latin typeface="Cambria Math" panose="02040503050406030204" pitchFamily="18" charset="0"/>
                          </a:rPr>
                        </m:ctrlPr>
                      </m:funcPr>
                      <m:fName>
                        <m:r>
                          <a:rPr lang="en-US" sz="6600" i="1" baseline="0">
                            <a:solidFill>
                              <a:srgbClr val="002060"/>
                            </a:solidFill>
                            <a:latin typeface="Cambria Math" panose="02040503050406030204" pitchFamily="18" charset="0"/>
                          </a:rPr>
                          <m:t>𝑚𝑎𝑥</m:t>
                        </m:r>
                      </m:fName>
                      <m:e>
                        <m:d>
                          <m:dPr>
                            <m:begChr m:val="{"/>
                            <m:endChr m:val="}"/>
                            <m:ctrlPr>
                              <a:rPr lang="ru-RU" sz="6600" i="1" baseline="0">
                                <a:solidFill>
                                  <a:srgbClr val="002060"/>
                                </a:solidFill>
                                <a:latin typeface="Cambria Math" panose="02040503050406030204" pitchFamily="18" charset="0"/>
                              </a:rPr>
                            </m:ctrlPr>
                          </m:dPr>
                          <m:e>
                            <m:r>
                              <a:rPr lang="en-US" sz="6600" i="1" baseline="0">
                                <a:solidFill>
                                  <a:srgbClr val="002060"/>
                                </a:solidFill>
                                <a:latin typeface="Cambria Math" panose="02040503050406030204" pitchFamily="18" charset="0"/>
                              </a:rPr>
                              <m:t>0;</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)−1</m:t>
                            </m:r>
                          </m:e>
                        </m:d>
                      </m:e>
                    </m:func>
                  </m:oMath>
                </a14:m>
                <a:r>
                  <a:rPr lang="en-US" sz="6600" baseline="0" dirty="0">
                    <a:solidFill>
                      <a:srgbClr val="002060"/>
                    </a:solidFill>
                  </a:rPr>
                  <a:t>.</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93151" y="3988529"/>
                <a:ext cx="22063756" cy="4613147"/>
              </a:xfrm>
              <a:prstGeom prst="rect">
                <a:avLst/>
              </a:prstGeom>
              <a:blipFill>
                <a:blip r:embed="rId2"/>
                <a:stretch>
                  <a:fillRect l="-2072" t="-4491" r="-2100"/>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norm and </a:t>
            </a:r>
            <a:r>
              <a:rPr lang="en-US" altLang="en-US" sz="8800" b="1" baseline="0" dirty="0" err="1">
                <a:solidFill>
                  <a:schemeClr val="accent1">
                    <a:lumMod val="50000"/>
                  </a:schemeClr>
                </a:solidFill>
              </a:rPr>
              <a:t>conorm</a:t>
            </a:r>
            <a:endParaRPr lang="en-US" altLang="en-US" sz="8800" b="1" baseline="0" dirty="0">
              <a:solidFill>
                <a:schemeClr val="accent1">
                  <a:lumMod val="50000"/>
                </a:schemeClr>
              </a:solidFill>
            </a:endParaRPr>
          </a:p>
        </p:txBody>
      </p:sp>
    </p:spTree>
    <p:extLst>
      <p:ext uri="{BB962C8B-B14F-4D97-AF65-F5344CB8AC3E}">
        <p14:creationId xmlns:p14="http://schemas.microsoft.com/office/powerpoint/2010/main" val="3401985621"/>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95079" y="4221180"/>
                <a:ext cx="22771567" cy="4839480"/>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solidFill>
                      <a:srgbClr val="002060"/>
                    </a:solidFill>
                  </a:rPr>
                  <a:t>		</a:t>
                </a:r>
                <a:r>
                  <a:rPr lang="en-US" altLang="en-US" sz="6600" baseline="0" dirty="0">
                    <a:solidFill>
                      <a:srgbClr val="002060"/>
                    </a:solidFill>
                  </a:rPr>
                  <a:t> </a:t>
                </a:r>
                <a:r>
                  <a:rPr lang="en-US" sz="6600" b="1" baseline="0" dirty="0">
                    <a:solidFill>
                      <a:srgbClr val="002060"/>
                    </a:solidFill>
                  </a:rPr>
                  <a:t>The boundary union</a:t>
                </a:r>
                <a:r>
                  <a:rPr lang="en-US" sz="6600" baseline="0" dirty="0">
                    <a:solidFill>
                      <a:srgbClr val="002060"/>
                    </a:solidFill>
                  </a:rPr>
                  <a:t> of fuzzy sets A and B on the universal set X is a fuzzy set</a:t>
                </a:r>
                <a:r>
                  <a:rPr lang="en-US" sz="6600" i="1" baseline="0" dirty="0">
                    <a:solidFill>
                      <a:srgbClr val="002060"/>
                    </a:solidFill>
                  </a:rPr>
                  <a:t> </a:t>
                </a:r>
                <a:r>
                  <a:rPr lang="en-US" sz="6600" baseline="0" dirty="0">
                    <a:solidFill>
                      <a:srgbClr val="002060"/>
                    </a:solidFill>
                  </a:rPr>
                  <a:t>A⊗B with the membership function given as follows: </a:t>
                </a:r>
                <a:endParaRPr lang="ru-RU" sz="6600" baseline="0" dirty="0">
                  <a:solidFill>
                    <a:srgbClr val="002060"/>
                  </a:solidFill>
                </a:endParaRPr>
              </a:p>
              <a:p>
                <a:pPr algn="ctr" eaLnBrk="1"/>
                <a:r>
                  <a:rPr lang="en-US" sz="6600" baseline="0" dirty="0">
                    <a:solidFill>
                      <a:srgbClr val="002060"/>
                    </a:solidFill>
                  </a:rPr>
                  <a:t>∀</a:t>
                </a:r>
                <a:r>
                  <a:rPr lang="en-US" sz="6600" i="1" baseline="0" dirty="0" err="1">
                    <a:solidFill>
                      <a:srgbClr val="002060"/>
                    </a:solidFill>
                  </a:rPr>
                  <a:t>x∈X</a:t>
                </a:r>
                <a:r>
                  <a:rPr lang="en-US" sz="6600" i="1" baseline="0" dirty="0">
                    <a:solidFill>
                      <a:srgbClr val="002060"/>
                    </a:solidFill>
                  </a:rPr>
                  <a:t>,</a:t>
                </a:r>
                <a:r>
                  <a:rPr lang="en-US" sz="6600" baseline="0" dirty="0">
                    <a:solidFill>
                      <a:srgbClr val="002060"/>
                    </a:solidFill>
                  </a:rPr>
                  <a:t> </a:t>
                </a:r>
                <a14:m>
                  <m:oMath xmlns:m="http://schemas.openxmlformats.org/officeDocument/2006/math">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func>
                      <m:funcPr>
                        <m:ctrlPr>
                          <a:rPr lang="ru-RU" sz="6600" i="1" baseline="0">
                            <a:solidFill>
                              <a:srgbClr val="002060"/>
                            </a:solidFill>
                            <a:latin typeface="Cambria Math" panose="02040503050406030204" pitchFamily="18" charset="0"/>
                          </a:rPr>
                        </m:ctrlPr>
                      </m:funcPr>
                      <m:fName>
                        <m:r>
                          <a:rPr lang="en-US" sz="6600" i="1" baseline="0">
                            <a:solidFill>
                              <a:srgbClr val="002060"/>
                            </a:solidFill>
                            <a:latin typeface="Cambria Math" panose="02040503050406030204" pitchFamily="18" charset="0"/>
                          </a:rPr>
                          <m:t>𝑚𝑖𝑛</m:t>
                        </m:r>
                      </m:fName>
                      <m:e>
                        <m:d>
                          <m:dPr>
                            <m:begChr m:val="{"/>
                            <m:endChr m:val="}"/>
                            <m:ctrlPr>
                              <a:rPr lang="ru-RU" sz="6600" i="1" baseline="0">
                                <a:solidFill>
                                  <a:srgbClr val="002060"/>
                                </a:solidFill>
                                <a:latin typeface="Cambria Math" panose="02040503050406030204" pitchFamily="18" charset="0"/>
                              </a:rPr>
                            </m:ctrlPr>
                          </m:dPr>
                          <m:e>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𝐴</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m:t>
                            </m:r>
                            <m:sSub>
                              <m:sSubPr>
                                <m:ctrlPr>
                                  <a:rPr lang="ru-RU" sz="6600" i="1" baseline="0">
                                    <a:solidFill>
                                      <a:srgbClr val="002060"/>
                                    </a:solidFill>
                                    <a:latin typeface="Cambria Math" panose="02040503050406030204" pitchFamily="18" charset="0"/>
                                  </a:rPr>
                                </m:ctrlPr>
                              </m:sSubPr>
                              <m:e>
                                <m:r>
                                  <a:rPr lang="en-US" sz="6600" i="1" baseline="0">
                                    <a:solidFill>
                                      <a:srgbClr val="002060"/>
                                    </a:solidFill>
                                    <a:latin typeface="Cambria Math" panose="02040503050406030204" pitchFamily="18" charset="0"/>
                                  </a:rPr>
                                  <m:t>𝜇</m:t>
                                </m:r>
                              </m:e>
                              <m:sub>
                                <m:r>
                                  <a:rPr lang="en-US" sz="6600" i="1" baseline="0">
                                    <a:solidFill>
                                      <a:srgbClr val="002060"/>
                                    </a:solidFill>
                                    <a:latin typeface="Cambria Math" panose="02040503050406030204" pitchFamily="18" charset="0"/>
                                  </a:rPr>
                                  <m:t>𝐵</m:t>
                                </m:r>
                              </m:sub>
                            </m:sSub>
                            <m:r>
                              <a:rPr lang="en-US" sz="6600" i="1" baseline="0">
                                <a:solidFill>
                                  <a:srgbClr val="002060"/>
                                </a:solidFill>
                                <a:latin typeface="Cambria Math" panose="02040503050406030204" pitchFamily="18" charset="0"/>
                              </a:rPr>
                              <m:t>(</m:t>
                            </m:r>
                            <m:r>
                              <a:rPr lang="en-US" sz="6600" i="1" baseline="0">
                                <a:solidFill>
                                  <a:srgbClr val="002060"/>
                                </a:solidFill>
                                <a:latin typeface="Cambria Math" panose="02040503050406030204" pitchFamily="18" charset="0"/>
                              </a:rPr>
                              <m:t>𝑥</m:t>
                            </m:r>
                            <m:r>
                              <a:rPr lang="en-US" sz="6600" i="1" baseline="0">
                                <a:solidFill>
                                  <a:srgbClr val="002060"/>
                                </a:solidFill>
                                <a:latin typeface="Cambria Math" panose="02040503050406030204" pitchFamily="18" charset="0"/>
                              </a:rPr>
                              <m:t>);1</m:t>
                            </m:r>
                          </m:e>
                        </m:d>
                      </m:e>
                    </m:func>
                  </m:oMath>
                </a14:m>
                <a:r>
                  <a:rPr lang="en-US" sz="6600" baseline="0" dirty="0">
                    <a:solidFill>
                      <a:srgbClr val="002060"/>
                    </a:solidFill>
                  </a:rPr>
                  <a:t>.</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95079" y="4221180"/>
                <a:ext cx="22771567" cy="4839480"/>
              </a:xfrm>
              <a:prstGeom prst="rect">
                <a:avLst/>
              </a:prstGeom>
              <a:blipFill>
                <a:blip r:embed="rId2"/>
                <a:stretch>
                  <a:fillRect l="-2007" t="-4282" r="-2007"/>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9"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Triangular norm and </a:t>
            </a:r>
            <a:r>
              <a:rPr lang="en-US" altLang="en-US" sz="8800" b="1" baseline="0" dirty="0" err="1">
                <a:solidFill>
                  <a:schemeClr val="accent1">
                    <a:lumMod val="50000"/>
                  </a:schemeClr>
                </a:solidFill>
              </a:rPr>
              <a:t>conorm</a:t>
            </a:r>
            <a:endParaRPr lang="en-US" altLang="en-US" sz="8800" b="1" baseline="0" dirty="0">
              <a:solidFill>
                <a:schemeClr val="accent1">
                  <a:lumMod val="50000"/>
                </a:schemeClr>
              </a:solidFill>
            </a:endParaRPr>
          </a:p>
        </p:txBody>
      </p:sp>
    </p:spTree>
    <p:extLst>
      <p:ext uri="{BB962C8B-B14F-4D97-AF65-F5344CB8AC3E}">
        <p14:creationId xmlns:p14="http://schemas.microsoft.com/office/powerpoint/2010/main" val="328871487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623048" y="3031787"/>
            <a:ext cx="9937104" cy="45345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9600" b="1" baseline="0" dirty="0">
                <a:solidFill>
                  <a:schemeClr val="bg2">
                    <a:lumMod val="10000"/>
                  </a:schemeClr>
                </a:solidFill>
              </a:rPr>
              <a:t>Algebraic operations on fuzzy sets</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a:t>
            </a:r>
            <a:r>
              <a:rPr lang="uk-UA" altLang="en-US" sz="8800" b="1" baseline="0" dirty="0">
                <a:solidFill>
                  <a:srgbClr val="F0F0F0"/>
                </a:solidFill>
              </a:rPr>
              <a:t>3</a:t>
            </a:r>
            <a:endParaRPr lang="en-US" altLang="en-US" sz="8800" b="1" baseline="0" dirty="0">
              <a:solidFill>
                <a:srgbClr val="F0F0F0"/>
              </a:solidFill>
            </a:endParaRPr>
          </a:p>
        </p:txBody>
      </p:sp>
      <p:pic>
        <p:nvPicPr>
          <p:cNvPr id="4" name="Picture 2" descr="Complete guide to startup your small business 202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2240" y="3375949"/>
            <a:ext cx="9436050" cy="53030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0383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26</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526704" y="3528359"/>
                <a:ext cx="22826784" cy="2600702"/>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sz="6600" b="1" baseline="0" dirty="0">
                    <a:solidFill>
                      <a:srgbClr val="002060"/>
                    </a:solidFill>
                  </a:rPr>
                  <a:t>Algebraic product (algebraic intersection)</a:t>
                </a:r>
                <a:r>
                  <a:rPr lang="en-US" sz="6600" baseline="0" dirty="0">
                    <a:solidFill>
                      <a:srgbClr val="002060"/>
                    </a:solidFill>
                  </a:rPr>
                  <a:t> A</a:t>
                </a:r>
                <a14:m>
                  <m:oMath xmlns:m="http://schemas.openxmlformats.org/officeDocument/2006/math">
                    <m:r>
                      <a:rPr lang="en-US" sz="6600" i="1" baseline="0">
                        <a:solidFill>
                          <a:srgbClr val="002060"/>
                        </a:solidFill>
                        <a:latin typeface="Cambria Math" panose="02040503050406030204" pitchFamily="18" charset="0"/>
                      </a:rPr>
                      <m:t>⋅</m:t>
                    </m:r>
                  </m:oMath>
                </a14:m>
                <a:r>
                  <a:rPr lang="en-US" sz="6600" baseline="0" dirty="0">
                    <a:solidFill>
                      <a:srgbClr val="002060"/>
                    </a:solidFill>
                  </a:rPr>
                  <a:t>ּB: </a:t>
                </a:r>
                <a:endParaRPr lang="ru-RU" sz="6600" baseline="0" dirty="0">
                  <a:solidFill>
                    <a:srgbClr val="002060"/>
                  </a:solidFill>
                </a:endParaRPr>
              </a:p>
              <a:p>
                <a:pPr algn="ctr"/>
                <a:r>
                  <a:rPr lang="en-US" sz="6600" baseline="0" dirty="0">
                    <a:solidFill>
                      <a:srgbClr val="002060"/>
                    </a:solidFill>
                  </a:rPr>
                  <a:t>∀ x ∈ Е:</a:t>
                </a:r>
                <a:r>
                  <a:rPr lang="ru-RU" sz="6600" baseline="0" dirty="0">
                    <a:solidFill>
                      <a:srgbClr val="002060"/>
                    </a:solidFill>
                  </a:rPr>
                  <a:t> µА</a:t>
                </a:r>
                <a:r>
                  <a:rPr lang="en-US" sz="6600" baseline="0" dirty="0">
                    <a:solidFill>
                      <a:srgbClr val="002060"/>
                    </a:solidFill>
                  </a:rPr>
                  <a:t>B</a:t>
                </a:r>
                <a:r>
                  <a:rPr lang="ru-RU" sz="6600" baseline="0" dirty="0">
                    <a:solidFill>
                      <a:srgbClr val="002060"/>
                    </a:solidFill>
                  </a:rPr>
                  <a:t>(</a:t>
                </a:r>
                <a:r>
                  <a:rPr lang="en-US" sz="6600" baseline="0" dirty="0">
                    <a:solidFill>
                      <a:srgbClr val="002060"/>
                    </a:solidFill>
                  </a:rPr>
                  <a:t>x</a:t>
                </a:r>
                <a:r>
                  <a:rPr lang="ru-RU" sz="6600" baseline="0" dirty="0">
                    <a:solidFill>
                      <a:srgbClr val="002060"/>
                    </a:solidFill>
                  </a:rPr>
                  <a:t>) = µА(</a:t>
                </a:r>
                <a:r>
                  <a:rPr lang="en-US" sz="6600" baseline="0" dirty="0">
                    <a:solidFill>
                      <a:srgbClr val="002060"/>
                    </a:solidFill>
                  </a:rPr>
                  <a:t>x</a:t>
                </a:r>
                <a:r>
                  <a:rPr lang="ru-RU" sz="6600" baseline="0" dirty="0">
                    <a:solidFill>
                      <a:srgbClr val="002060"/>
                    </a:solidFill>
                  </a:rPr>
                  <a:t>)µ</a:t>
                </a:r>
                <a:r>
                  <a:rPr lang="en-US" sz="6600" baseline="0" dirty="0">
                    <a:solidFill>
                      <a:srgbClr val="002060"/>
                    </a:solidFill>
                  </a:rPr>
                  <a:t>B</a:t>
                </a:r>
                <a:r>
                  <a:rPr lang="ru-RU" sz="6600" baseline="0" dirty="0">
                    <a:solidFill>
                      <a:srgbClr val="002060"/>
                    </a:solidFill>
                  </a:rPr>
                  <a:t>(</a:t>
                </a:r>
                <a:r>
                  <a:rPr lang="en-US" sz="6600" baseline="0" dirty="0">
                    <a:solidFill>
                      <a:srgbClr val="002060"/>
                    </a:solidFill>
                  </a:rPr>
                  <a:t>x</a:t>
                </a:r>
                <a:r>
                  <a:rPr lang="ru-RU" sz="6600" baseline="0" dirty="0">
                    <a:solidFill>
                      <a:srgbClr val="002060"/>
                    </a:solidFill>
                  </a:rPr>
                  <a:t>).</a:t>
                </a:r>
                <a:endParaRPr lang="en-US" altLang="en-US" sz="6600" baseline="0" dirty="0">
                  <a:solidFill>
                    <a:srgbClr val="002060"/>
                  </a:solidFill>
                </a:endParaRPr>
              </a:p>
            </p:txBody>
          </p:sp>
        </mc:Choice>
        <mc:Fallback xmlns="">
          <p:sp>
            <p:nvSpPr>
              <p:cNvPr id="13315" name="Rectangle 3"/>
              <p:cNvSpPr>
                <a:spLocks noRot="1" noChangeAspect="1" noMove="1" noResize="1" noEditPoints="1" noAdjustHandles="1" noChangeArrowheads="1" noChangeShapeType="1" noTextEdit="1"/>
              </p:cNvSpPr>
              <p:nvPr/>
            </p:nvSpPr>
            <p:spPr bwMode="auto">
              <a:xfrm>
                <a:off x="526704" y="3528359"/>
                <a:ext cx="22826784" cy="2600702"/>
              </a:xfrm>
              <a:prstGeom prst="rect">
                <a:avLst/>
              </a:prstGeom>
              <a:blipFill>
                <a:blip r:embed="rId2"/>
                <a:stretch>
                  <a:fillRect t="-8216"/>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5"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Algebraic operations on fuzzy sets</a:t>
            </a:r>
          </a:p>
        </p:txBody>
      </p:sp>
      <p:sp>
        <p:nvSpPr>
          <p:cNvPr id="6" name="Rectangle 3"/>
          <p:cNvSpPr>
            <a:spLocks/>
          </p:cNvSpPr>
          <p:nvPr/>
        </p:nvSpPr>
        <p:spPr bwMode="auto">
          <a:xfrm>
            <a:off x="526704" y="7116138"/>
            <a:ext cx="23563730" cy="260070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sz="6600" b="1" baseline="0" dirty="0">
                <a:solidFill>
                  <a:srgbClr val="002060"/>
                </a:solidFill>
              </a:rPr>
              <a:t>Algebraic sum (algebraic union)</a:t>
            </a:r>
            <a:r>
              <a:rPr lang="en-US" sz="6600" baseline="0" dirty="0">
                <a:solidFill>
                  <a:srgbClr val="002060"/>
                </a:solidFill>
              </a:rPr>
              <a:t> А + В:</a:t>
            </a:r>
            <a:endParaRPr lang="ru-RU" sz="6600" baseline="0" dirty="0">
              <a:solidFill>
                <a:srgbClr val="002060"/>
              </a:solidFill>
            </a:endParaRPr>
          </a:p>
          <a:p>
            <a:pPr algn="ctr"/>
            <a:r>
              <a:rPr lang="en-US" sz="6600" baseline="0" dirty="0">
                <a:solidFill>
                  <a:srgbClr val="002060"/>
                </a:solidFill>
              </a:rPr>
              <a:t>∀x∈ E : μ A+ B(x) = μ A(x) + </a:t>
            </a:r>
            <a:r>
              <a:rPr lang="en-US" sz="6600" baseline="0" dirty="0" err="1">
                <a:solidFill>
                  <a:srgbClr val="002060"/>
                </a:solidFill>
              </a:rPr>
              <a:t>μB</a:t>
            </a:r>
            <a:r>
              <a:rPr lang="en-US" sz="6600" baseline="0" dirty="0">
                <a:solidFill>
                  <a:srgbClr val="002060"/>
                </a:solidFill>
              </a:rPr>
              <a:t>(x) −μ A(x)⋅</a:t>
            </a:r>
            <a:r>
              <a:rPr lang="en-US" sz="6600" baseline="0" dirty="0" err="1">
                <a:solidFill>
                  <a:srgbClr val="002060"/>
                </a:solidFill>
              </a:rPr>
              <a:t>μB</a:t>
            </a:r>
            <a:r>
              <a:rPr lang="en-US" sz="6600" baseline="0" dirty="0">
                <a:solidFill>
                  <a:srgbClr val="002060"/>
                </a:solidFill>
              </a:rPr>
              <a:t>(x).</a:t>
            </a:r>
            <a:endParaRPr lang="ru-RU" sz="6600" baseline="0" dirty="0">
              <a:solidFill>
                <a:srgbClr val="002060"/>
              </a:solidFill>
            </a:endParaRPr>
          </a:p>
        </p:txBody>
      </p:sp>
    </p:spTree>
    <p:extLst>
      <p:ext uri="{BB962C8B-B14F-4D97-AF65-F5344CB8AC3E}">
        <p14:creationId xmlns:p14="http://schemas.microsoft.com/office/powerpoint/2010/main" val="378015273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500"/>
                            </p:stCondLst>
                            <p:childTnLst>
                              <p:par>
                                <p:cTn id="13" presetID="10" presetClass="entr" presetSubtype="0" fill="hold" grpId="0" nodeType="afterEffect">
                                  <p:stCondLst>
                                    <p:cond delay="50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5" grpId="0"/>
      <p:bldP spid="6"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27</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598712" y="3617640"/>
            <a:ext cx="23097454" cy="6768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000" baseline="0" dirty="0">
                <a:solidFill>
                  <a:srgbClr val="002060"/>
                </a:solidFill>
              </a:rPr>
              <a:t>	</a:t>
            </a:r>
            <a:r>
              <a:rPr lang="en-US" sz="6000" baseline="0" dirty="0">
                <a:solidFill>
                  <a:srgbClr val="002060"/>
                </a:solidFill>
              </a:rPr>
              <a:t>Properties of operations of algebraic sum and algebraic product:</a:t>
            </a:r>
            <a:endParaRPr lang="ru-RU" sz="6000" baseline="0" dirty="0">
              <a:solidFill>
                <a:srgbClr val="002060"/>
              </a:solidFill>
            </a:endParaRPr>
          </a:p>
          <a:p>
            <a:pPr algn="just"/>
            <a:r>
              <a:rPr lang="en-US" sz="6000" baseline="0" dirty="0">
                <a:solidFill>
                  <a:srgbClr val="002060"/>
                </a:solidFill>
              </a:rPr>
              <a:t>− commutativity: </a:t>
            </a:r>
            <a:endParaRPr lang="ru-RU" sz="6000" baseline="0" dirty="0">
              <a:solidFill>
                <a:srgbClr val="002060"/>
              </a:solidFill>
            </a:endParaRPr>
          </a:p>
          <a:p>
            <a:pPr algn="ctr"/>
            <a:r>
              <a:rPr lang="en-US" sz="6000" baseline="0" dirty="0">
                <a:solidFill>
                  <a:srgbClr val="002060"/>
                </a:solidFill>
              </a:rPr>
              <a:t>A⋅ B = B⋅ A, A+ B = B + A ;</a:t>
            </a:r>
            <a:endParaRPr lang="ru-RU" sz="6000" baseline="0" dirty="0">
              <a:solidFill>
                <a:srgbClr val="002060"/>
              </a:solidFill>
            </a:endParaRPr>
          </a:p>
          <a:p>
            <a:pPr algn="just"/>
            <a:r>
              <a:rPr lang="ru-RU" sz="6000" baseline="0" dirty="0">
                <a:solidFill>
                  <a:srgbClr val="002060"/>
                </a:solidFill>
              </a:rPr>
              <a:t>− </a:t>
            </a:r>
            <a:r>
              <a:rPr lang="en-US" sz="6000" baseline="0" dirty="0">
                <a:solidFill>
                  <a:srgbClr val="002060"/>
                </a:solidFill>
              </a:rPr>
              <a:t>associativity</a:t>
            </a:r>
            <a:r>
              <a:rPr lang="ru-RU" sz="6000" baseline="0" dirty="0">
                <a:solidFill>
                  <a:srgbClr val="002060"/>
                </a:solidFill>
              </a:rPr>
              <a:t>: </a:t>
            </a:r>
          </a:p>
          <a:p>
            <a:pPr algn="ctr"/>
            <a:r>
              <a:rPr lang="ru-RU" sz="6000" baseline="0" dirty="0">
                <a:solidFill>
                  <a:srgbClr val="002060"/>
                </a:solidFill>
              </a:rPr>
              <a:t>(А⋅ В)⋅С = А⋅(В ⋅С),(А + В) + С = А + (В + С) ;</a:t>
            </a:r>
          </a:p>
          <a:p>
            <a:pPr algn="just"/>
            <a:r>
              <a:rPr lang="en-US" sz="6000" baseline="0" dirty="0">
                <a:solidFill>
                  <a:srgbClr val="002060"/>
                </a:solidFill>
              </a:rPr>
              <a:t>− universal upper and lower limits: </a:t>
            </a:r>
            <a:endParaRPr lang="ru-RU" sz="6000" baseline="0" dirty="0">
              <a:solidFill>
                <a:srgbClr val="002060"/>
              </a:solidFill>
            </a:endParaRPr>
          </a:p>
          <a:p>
            <a:pPr algn="ctr"/>
            <a:r>
              <a:rPr lang="en-US" sz="6000" baseline="0" dirty="0">
                <a:solidFill>
                  <a:srgbClr val="002060"/>
                </a:solidFill>
              </a:rPr>
              <a:t>A + ∅ = A , A⋅∅=∅, A⋅ E = A,</a:t>
            </a:r>
            <a:r>
              <a:rPr lang="ru-RU" sz="6000" baseline="0" dirty="0">
                <a:solidFill>
                  <a:srgbClr val="002060"/>
                </a:solidFill>
              </a:rPr>
              <a:t> </a:t>
            </a:r>
            <a:r>
              <a:rPr lang="en-US" sz="6000" baseline="0" dirty="0">
                <a:solidFill>
                  <a:srgbClr val="002060"/>
                </a:solidFill>
              </a:rPr>
              <a:t>A+ E = E;</a:t>
            </a:r>
            <a:endParaRPr lang="en-US" altLang="en-US" sz="60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Algebraic operations on fuzzy sets</a:t>
            </a:r>
          </a:p>
        </p:txBody>
      </p:sp>
    </p:spTree>
    <p:extLst>
      <p:ext uri="{BB962C8B-B14F-4D97-AF65-F5344CB8AC3E}">
        <p14:creationId xmlns:p14="http://schemas.microsoft.com/office/powerpoint/2010/main" val="186523121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28</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mc:AlternateContent xmlns:mc="http://schemas.openxmlformats.org/markup-compatibility/2006" xmlns:a14="http://schemas.microsoft.com/office/drawing/2010/main">
        <mc:Choice Requires="a14">
          <p:sp>
            <p:nvSpPr>
              <p:cNvPr id="13315" name="Rectangle 3"/>
              <p:cNvSpPr>
                <a:spLocks/>
              </p:cNvSpPr>
              <p:nvPr/>
            </p:nvSpPr>
            <p:spPr bwMode="auto">
              <a:xfrm>
                <a:off x="735726" y="3905672"/>
                <a:ext cx="23474608" cy="6984776"/>
              </a:xfrm>
              <a:prstGeom prst="rect">
                <a:avLst/>
              </a:prstGeom>
              <a:noFill/>
              <a:ln>
                <a:noFill/>
              </a:ln>
              <a:effectLst/>
              <a:extLst>
                <a:ext uri="{909E8E84-426E-40DD-AFC4-6F175D3DCCD1}">
                  <a14:hiddenFill>
                    <a:solidFill>
                      <a:srgbClr val="FFFFFF"/>
                    </a:solidFill>
                  </a14:hiddenFill>
                </a:ext>
                <a:ext uri="{91240B29-F687-4F45-9708-019B960494DF}">
                  <a14:hiddenLine w="12700" cap="flat" cmpd="sng">
                    <a:solidFill>
                      <a:srgbClr val="000000"/>
                    </a:solidFill>
                    <a:prstDash val="solid"/>
                    <a:miter lim="400000"/>
                    <a:headEnd type="none" w="med" len="med"/>
                    <a:tailEnd type="none" w="med" len="med"/>
                  </a14:hiddenLine>
                </a:ext>
                <a:ext uri="{AF507438-7753-43E0-B8FC-AC1667EBCBE1}">
                  <a14:hiddenEffects>
                    <a:effectLst>
                      <a:outerShdw blurRad="63500" dist="38099" dir="2700000" algn="ctr" rotWithShape="0">
                        <a:srgbClr val="000000">
                          <a:alpha val="74998"/>
                        </a:srgbClr>
                      </a:outerShdw>
                    </a:effectLst>
                  </a14:hiddenEffects>
                </a:ext>
              </a:extLst>
            </p:spPr>
            <p:txBody>
              <a:bodyPr lIns="50800" tIns="50800" rIns="50800" bIns="50800"/>
              <a:lstStyle/>
              <a:p>
                <a:r>
                  <a:rPr lang="en-US" sz="6600" baseline="0" dirty="0">
                    <a:solidFill>
                      <a:srgbClr val="002060"/>
                    </a:solidFill>
                  </a:rPr>
                  <a:t>− Morgan's laws:</a:t>
                </a:r>
                <a:endParaRPr lang="ru-RU" sz="6600" baseline="0" dirty="0">
                  <a:solidFill>
                    <a:srgbClr val="002060"/>
                  </a:solidFill>
                </a:endParaRPr>
              </a:p>
              <a:p>
                <a:pPr algn="ctr"/>
                <a:r>
                  <a:rPr lang="en-US" sz="6600" baseline="0" dirty="0">
                    <a:solidFill>
                      <a:srgbClr val="002060"/>
                    </a:solidFill>
                  </a:rPr>
                  <a:t> </a:t>
                </a:r>
                <a14:m>
                  <m:oMath xmlns:m="http://schemas.openxmlformats.org/officeDocument/2006/math">
                    <m:acc>
                      <m:accPr>
                        <m:chr m:val="̅"/>
                        <m:ctrlPr>
                          <a:rPr lang="ru-RU" sz="6600" i="1" baseline="0">
                            <a:solidFill>
                              <a:srgbClr val="002060"/>
                            </a:solidFill>
                            <a:latin typeface="Cambria Math" panose="02040503050406030204" pitchFamily="18" charset="0"/>
                          </a:rPr>
                        </m:ctrlPr>
                      </m:accPr>
                      <m:e>
                        <m:r>
                          <a:rPr lang="en-US" sz="6600" i="1" baseline="0">
                            <a:solidFill>
                              <a:srgbClr val="002060"/>
                            </a:solidFill>
                            <a:latin typeface="Cambria Math" panose="02040503050406030204" pitchFamily="18" charset="0"/>
                          </a:rPr>
                          <m:t>𝐴</m:t>
                        </m:r>
                        <m:r>
                          <a:rPr lang="en-US" sz="6600" i="1" baseline="0">
                            <a:solidFill>
                              <a:srgbClr val="002060"/>
                            </a:solidFill>
                            <a:latin typeface="Cambria Math" panose="02040503050406030204" pitchFamily="18" charset="0"/>
                          </a:rPr>
                          <m:t> + </m:t>
                        </m:r>
                        <m:r>
                          <a:rPr lang="en-US" sz="6600" i="1" baseline="0">
                            <a:solidFill>
                              <a:srgbClr val="002060"/>
                            </a:solidFill>
                            <a:latin typeface="Cambria Math" panose="02040503050406030204" pitchFamily="18" charset="0"/>
                          </a:rPr>
                          <m:t>𝐵</m:t>
                        </m:r>
                        <m:r>
                          <a:rPr lang="en-US" sz="6600" i="1" baseline="0">
                            <a:solidFill>
                              <a:srgbClr val="002060"/>
                            </a:solidFill>
                            <a:latin typeface="Cambria Math" panose="02040503050406030204" pitchFamily="18" charset="0"/>
                          </a:rPr>
                          <m:t> </m:t>
                        </m:r>
                      </m:e>
                    </m:acc>
                    <m:r>
                      <a:rPr lang="en-US" sz="6600" baseline="0">
                        <a:solidFill>
                          <a:srgbClr val="002060"/>
                        </a:solidFill>
                        <a:latin typeface="Cambria Math" panose="02040503050406030204" pitchFamily="18" charset="0"/>
                      </a:rPr>
                      <m:t>=</m:t>
                    </m:r>
                    <m:acc>
                      <m:accPr>
                        <m:chr m:val="̅"/>
                        <m:ctrlPr>
                          <a:rPr lang="ru-RU" sz="6600" i="1" baseline="0">
                            <a:solidFill>
                              <a:srgbClr val="002060"/>
                            </a:solidFill>
                            <a:latin typeface="Cambria Math" panose="02040503050406030204" pitchFamily="18" charset="0"/>
                          </a:rPr>
                        </m:ctrlPr>
                      </m:accPr>
                      <m:e>
                        <m:r>
                          <a:rPr lang="en-US" sz="6600" baseline="0">
                            <a:solidFill>
                              <a:srgbClr val="002060"/>
                            </a:solidFill>
                            <a:latin typeface="Cambria Math" panose="02040503050406030204" pitchFamily="18" charset="0"/>
                          </a:rPr>
                          <m:t> </m:t>
                        </m:r>
                        <m:r>
                          <m:rPr>
                            <m:sty m:val="p"/>
                          </m:rPr>
                          <a:rPr lang="en-US" sz="6600" baseline="0">
                            <a:solidFill>
                              <a:srgbClr val="002060"/>
                            </a:solidFill>
                            <a:latin typeface="Cambria Math" panose="02040503050406030204" pitchFamily="18" charset="0"/>
                          </a:rPr>
                          <m:t>A</m:t>
                        </m:r>
                      </m:e>
                    </m:acc>
                    <m:r>
                      <a:rPr lang="en-US" sz="6600" baseline="0">
                        <a:solidFill>
                          <a:srgbClr val="002060"/>
                        </a:solidFill>
                        <a:latin typeface="Cambria Math" panose="02040503050406030204" pitchFamily="18" charset="0"/>
                      </a:rPr>
                      <m:t>⋅ </m:t>
                    </m:r>
                    <m:acc>
                      <m:accPr>
                        <m:chr m:val="̅"/>
                        <m:ctrlPr>
                          <a:rPr lang="ru-RU" sz="6600" i="1" baseline="0">
                            <a:solidFill>
                              <a:srgbClr val="002060"/>
                            </a:solidFill>
                            <a:latin typeface="Cambria Math" panose="02040503050406030204" pitchFamily="18" charset="0"/>
                          </a:rPr>
                        </m:ctrlPr>
                      </m:accPr>
                      <m:e>
                        <m:r>
                          <m:rPr>
                            <m:sty m:val="p"/>
                          </m:rPr>
                          <a:rPr lang="en-US" sz="6600" baseline="0">
                            <a:solidFill>
                              <a:srgbClr val="002060"/>
                            </a:solidFill>
                            <a:latin typeface="Cambria Math" panose="02040503050406030204" pitchFamily="18" charset="0"/>
                          </a:rPr>
                          <m:t>B</m:t>
                        </m:r>
                      </m:e>
                    </m:acc>
                    <m:r>
                      <a:rPr lang="en-US" sz="6600" baseline="0">
                        <a:solidFill>
                          <a:srgbClr val="002060"/>
                        </a:solidFill>
                        <a:latin typeface="Cambria Math" panose="02040503050406030204" pitchFamily="18" charset="0"/>
                      </a:rPr>
                      <m:t>, </m:t>
                    </m:r>
                    <m:acc>
                      <m:accPr>
                        <m:chr m:val="̅"/>
                        <m:ctrlPr>
                          <a:rPr lang="ru-RU" sz="6600" i="1" baseline="0">
                            <a:solidFill>
                              <a:srgbClr val="002060"/>
                            </a:solidFill>
                            <a:latin typeface="Cambria Math" panose="02040503050406030204" pitchFamily="18" charset="0"/>
                          </a:rPr>
                        </m:ctrlPr>
                      </m:accPr>
                      <m:e>
                        <m:r>
                          <m:rPr>
                            <m:sty m:val="p"/>
                          </m:rPr>
                          <a:rPr lang="en-US" sz="6600" baseline="0">
                            <a:solidFill>
                              <a:srgbClr val="002060"/>
                            </a:solidFill>
                            <a:latin typeface="Cambria Math" panose="02040503050406030204" pitchFamily="18" charset="0"/>
                          </a:rPr>
                          <m:t>A</m:t>
                        </m:r>
                        <m:r>
                          <a:rPr lang="en-US" sz="6600" baseline="0">
                            <a:solidFill>
                              <a:srgbClr val="002060"/>
                            </a:solidFill>
                            <a:latin typeface="Cambria Math" panose="02040503050406030204" pitchFamily="18" charset="0"/>
                          </a:rPr>
                          <m:t>⋅ </m:t>
                        </m:r>
                        <m:r>
                          <m:rPr>
                            <m:sty m:val="p"/>
                          </m:rPr>
                          <a:rPr lang="en-US" sz="6600" baseline="0">
                            <a:solidFill>
                              <a:srgbClr val="002060"/>
                            </a:solidFill>
                            <a:latin typeface="Cambria Math" panose="02040503050406030204" pitchFamily="18" charset="0"/>
                          </a:rPr>
                          <m:t>B</m:t>
                        </m:r>
                      </m:e>
                    </m:acc>
                    <m:r>
                      <a:rPr lang="en-US" sz="6600" baseline="0">
                        <a:solidFill>
                          <a:srgbClr val="002060"/>
                        </a:solidFill>
                        <a:latin typeface="Cambria Math" panose="02040503050406030204" pitchFamily="18" charset="0"/>
                      </a:rPr>
                      <m:t> = </m:t>
                    </m:r>
                    <m:acc>
                      <m:accPr>
                        <m:chr m:val="̅"/>
                        <m:ctrlPr>
                          <a:rPr lang="ru-RU" sz="6600" i="1" baseline="0">
                            <a:solidFill>
                              <a:srgbClr val="002060"/>
                            </a:solidFill>
                            <a:latin typeface="Cambria Math" panose="02040503050406030204" pitchFamily="18" charset="0"/>
                          </a:rPr>
                        </m:ctrlPr>
                      </m:accPr>
                      <m:e>
                        <m:r>
                          <m:rPr>
                            <m:sty m:val="p"/>
                          </m:rPr>
                          <a:rPr lang="en-US" sz="6600" baseline="0">
                            <a:solidFill>
                              <a:srgbClr val="002060"/>
                            </a:solidFill>
                            <a:latin typeface="Cambria Math" panose="02040503050406030204" pitchFamily="18" charset="0"/>
                          </a:rPr>
                          <m:t>A</m:t>
                        </m:r>
                      </m:e>
                    </m:acc>
                    <m:r>
                      <a:rPr lang="en-US" sz="6600" baseline="0">
                        <a:solidFill>
                          <a:srgbClr val="002060"/>
                        </a:solidFill>
                        <a:latin typeface="Cambria Math" panose="02040503050406030204" pitchFamily="18" charset="0"/>
                      </a:rPr>
                      <m:t> + </m:t>
                    </m:r>
                    <m:acc>
                      <m:accPr>
                        <m:chr m:val="̅"/>
                        <m:ctrlPr>
                          <a:rPr lang="ru-RU" sz="6600" i="1" baseline="0">
                            <a:solidFill>
                              <a:srgbClr val="002060"/>
                            </a:solidFill>
                            <a:latin typeface="Cambria Math" panose="02040503050406030204" pitchFamily="18" charset="0"/>
                          </a:rPr>
                        </m:ctrlPr>
                      </m:accPr>
                      <m:e>
                        <m:r>
                          <m:rPr>
                            <m:sty m:val="p"/>
                          </m:rPr>
                          <a:rPr lang="en-US" sz="6600" baseline="0">
                            <a:solidFill>
                              <a:srgbClr val="002060"/>
                            </a:solidFill>
                            <a:latin typeface="Cambria Math" panose="02040503050406030204" pitchFamily="18" charset="0"/>
                          </a:rPr>
                          <m:t>B</m:t>
                        </m:r>
                      </m:e>
                    </m:acc>
                    <m:r>
                      <a:rPr lang="en-US" sz="6600" baseline="0">
                        <a:solidFill>
                          <a:srgbClr val="002060"/>
                        </a:solidFill>
                        <a:latin typeface="Cambria Math" panose="02040503050406030204" pitchFamily="18" charset="0"/>
                      </a:rPr>
                      <m:t> .</m:t>
                    </m:r>
                  </m:oMath>
                </a14:m>
                <a:endParaRPr lang="ru-RU" sz="6600" baseline="0" dirty="0">
                  <a:solidFill>
                    <a:srgbClr val="002060"/>
                  </a:solidFill>
                </a:endParaRPr>
              </a:p>
              <a:p>
                <a:r>
                  <a:rPr lang="en-US" sz="6600" baseline="0" dirty="0">
                    <a:solidFill>
                      <a:srgbClr val="002060"/>
                    </a:solidFill>
                  </a:rPr>
                  <a:t>Not performed:</a:t>
                </a:r>
                <a:r>
                  <a:rPr lang="ru-RU" sz="6600" baseline="0" dirty="0">
                    <a:solidFill>
                      <a:srgbClr val="002060"/>
                    </a:solidFill>
                  </a:rPr>
                  <a:t> </a:t>
                </a:r>
              </a:p>
              <a:p>
                <a:endParaRPr lang="ru-RU" sz="6600" baseline="0" dirty="0">
                  <a:solidFill>
                    <a:srgbClr val="002060"/>
                  </a:solidFill>
                </a:endParaRPr>
              </a:p>
              <a:p>
                <a:r>
                  <a:rPr lang="ru-RU" sz="6600" baseline="0" dirty="0">
                    <a:solidFill>
                      <a:srgbClr val="002060"/>
                    </a:solidFill>
                  </a:rPr>
                  <a:t>− </a:t>
                </a:r>
                <a:r>
                  <a:rPr lang="en-US" sz="6600" baseline="0" dirty="0" err="1">
                    <a:solidFill>
                      <a:srgbClr val="002060"/>
                    </a:solidFill>
                  </a:rPr>
                  <a:t>idempotence</a:t>
                </a:r>
                <a:r>
                  <a:rPr lang="ru-RU" sz="6600" baseline="0" dirty="0">
                    <a:solidFill>
                      <a:srgbClr val="002060"/>
                    </a:solidFill>
                  </a:rPr>
                  <a:t>, </a:t>
                </a:r>
                <a:r>
                  <a:rPr lang="en-US" sz="6600" baseline="0" dirty="0" err="1">
                    <a:solidFill>
                      <a:srgbClr val="002060"/>
                    </a:solidFill>
                  </a:rPr>
                  <a:t>i</a:t>
                </a:r>
                <a:r>
                  <a:rPr lang="ru-RU" sz="6600" baseline="0" dirty="0">
                    <a:solidFill>
                      <a:srgbClr val="002060"/>
                    </a:solidFill>
                  </a:rPr>
                  <a:t>.</a:t>
                </a:r>
                <a:r>
                  <a:rPr lang="en-US" sz="6600" baseline="0" dirty="0">
                    <a:solidFill>
                      <a:srgbClr val="002060"/>
                    </a:solidFill>
                  </a:rPr>
                  <a:t>e</a:t>
                </a:r>
                <a:r>
                  <a:rPr lang="ru-RU" sz="6600" baseline="0" dirty="0">
                    <a:solidFill>
                      <a:srgbClr val="002060"/>
                    </a:solidFill>
                  </a:rPr>
                  <a:t>.:</a:t>
                </a:r>
              </a:p>
              <a:p>
                <a:pPr algn="ctr"/>
                <a:r>
                  <a:rPr lang="ru-RU" sz="6600" baseline="0" dirty="0">
                    <a:solidFill>
                      <a:srgbClr val="002060"/>
                    </a:solidFill>
                  </a:rPr>
                  <a:t> А + А ≠ А, А ⋅ А ≠ А ;</a:t>
                </a:r>
              </a:p>
            </p:txBody>
          </p:sp>
        </mc:Choice>
        <mc:Fallback xmlns="">
          <p:sp>
            <p:nvSpPr>
              <p:cNvPr id="13315" name="Rectangle 3"/>
              <p:cNvSpPr>
                <a:spLocks noRot="1" noChangeAspect="1" noMove="1" noResize="1" noEditPoints="1" noAdjustHandles="1" noChangeArrowheads="1" noChangeShapeType="1" noTextEdit="1"/>
              </p:cNvSpPr>
              <p:nvPr/>
            </p:nvSpPr>
            <p:spPr bwMode="auto">
              <a:xfrm>
                <a:off x="735726" y="3905672"/>
                <a:ext cx="23474608" cy="6984776"/>
              </a:xfrm>
              <a:prstGeom prst="rect">
                <a:avLst/>
              </a:prstGeom>
              <a:blipFill>
                <a:blip r:embed="rId2"/>
                <a:stretch>
                  <a:fillRect l="-1948" t="-3057"/>
                </a:stretch>
              </a:blip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a:lstStyle/>
              <a:p>
                <a:r>
                  <a:rPr lang="ru-RU">
                    <a:noFill/>
                  </a:rPr>
                  <a:t> </a:t>
                </a:r>
              </a:p>
            </p:txBody>
          </p:sp>
        </mc:Fallback>
      </mc:AlternateContent>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Algebraic operations on fuzzy sets</a:t>
            </a:r>
          </a:p>
        </p:txBody>
      </p:sp>
    </p:spTree>
    <p:extLst>
      <p:ext uri="{BB962C8B-B14F-4D97-AF65-F5344CB8AC3E}">
        <p14:creationId xmlns:p14="http://schemas.microsoft.com/office/powerpoint/2010/main" val="216501095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29</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454696" y="2559661"/>
            <a:ext cx="23690632" cy="890684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en-US" sz="6600" baseline="0" dirty="0">
                <a:solidFill>
                  <a:srgbClr val="002060"/>
                </a:solidFill>
              </a:rPr>
              <a:t>− </a:t>
            </a:r>
            <a:r>
              <a:rPr lang="en-US" sz="6600" baseline="0" dirty="0" err="1">
                <a:solidFill>
                  <a:srgbClr val="002060"/>
                </a:solidFill>
              </a:rPr>
              <a:t>distributivity</a:t>
            </a:r>
            <a:r>
              <a:rPr lang="en-US" sz="6600" baseline="0" dirty="0">
                <a:solidFill>
                  <a:srgbClr val="002060"/>
                </a:solidFill>
              </a:rPr>
              <a:t>, i.e.: </a:t>
            </a:r>
            <a:endParaRPr lang="ru-RU" sz="6600" baseline="0" dirty="0">
              <a:solidFill>
                <a:srgbClr val="002060"/>
              </a:solidFill>
            </a:endParaRPr>
          </a:p>
          <a:p>
            <a:pPr algn="ctr"/>
            <a:r>
              <a:rPr lang="en-US" sz="6600" baseline="0" dirty="0">
                <a:solidFill>
                  <a:srgbClr val="002060"/>
                </a:solidFill>
              </a:rPr>
              <a:t>A ⋅ (B + C) ≠ ( A ⋅ B) + ( A ⋅C), A + (B ⋅C) ≠ ( A + B) ⋅ ( A + C) ;</a:t>
            </a:r>
            <a:endParaRPr lang="uk-UA" sz="6600" baseline="0" dirty="0">
              <a:solidFill>
                <a:srgbClr val="002060"/>
              </a:solidFill>
            </a:endParaRPr>
          </a:p>
          <a:p>
            <a:pPr algn="ctr"/>
            <a:endParaRPr lang="ru-RU" sz="6600" baseline="0" dirty="0">
              <a:solidFill>
                <a:srgbClr val="002060"/>
              </a:solidFill>
            </a:endParaRPr>
          </a:p>
          <a:p>
            <a:r>
              <a:rPr lang="en-US" sz="6600" baseline="0" dirty="0">
                <a:solidFill>
                  <a:srgbClr val="002060"/>
                </a:solidFill>
              </a:rPr>
              <a:t>− absorption, i.e.: </a:t>
            </a:r>
            <a:endParaRPr lang="ru-RU" sz="6600" baseline="0" dirty="0">
              <a:solidFill>
                <a:srgbClr val="002060"/>
              </a:solidFill>
            </a:endParaRPr>
          </a:p>
          <a:p>
            <a:pPr algn="ctr"/>
            <a:r>
              <a:rPr lang="en-US" sz="6600" baseline="0" dirty="0">
                <a:solidFill>
                  <a:srgbClr val="002060"/>
                </a:solidFill>
              </a:rPr>
              <a:t>A ⋅( A + B) ≠ A, A + ( A ⋅ B) ≠ A ;</a:t>
            </a:r>
            <a:endParaRPr lang="uk-UA" sz="6600" baseline="0" dirty="0">
              <a:solidFill>
                <a:srgbClr val="002060"/>
              </a:solidFill>
            </a:endParaRPr>
          </a:p>
          <a:p>
            <a:pPr algn="ctr"/>
            <a:endParaRPr lang="ru-RU" sz="6600" baseline="0" dirty="0">
              <a:solidFill>
                <a:srgbClr val="002060"/>
              </a:solidFill>
            </a:endParaRPr>
          </a:p>
          <a:p>
            <a:r>
              <a:rPr lang="en-US" sz="6600" baseline="0" dirty="0">
                <a:solidFill>
                  <a:srgbClr val="002060"/>
                </a:solidFill>
              </a:rPr>
              <a:t>− the law of exclusion of the third and the law of identity, i.e.:</a:t>
            </a:r>
            <a:endParaRPr lang="ru-RU" sz="6600" baseline="0" dirty="0">
              <a:solidFill>
                <a:srgbClr val="002060"/>
              </a:solidFill>
            </a:endParaRPr>
          </a:p>
          <a:p>
            <a:pPr algn="ctr"/>
            <a:r>
              <a:rPr lang="en-US" sz="6600" baseline="0" dirty="0">
                <a:solidFill>
                  <a:srgbClr val="002060"/>
                </a:solidFill>
              </a:rPr>
              <a:t>A ⋅ A ≠ ∅ , A + A ≠ E .</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Algebraic operations on fuzzy sets</a:t>
            </a:r>
          </a:p>
        </p:txBody>
      </p:sp>
    </p:spTree>
    <p:extLst>
      <p:ext uri="{BB962C8B-B14F-4D97-AF65-F5344CB8AC3E}">
        <p14:creationId xmlns:p14="http://schemas.microsoft.com/office/powerpoint/2010/main" val="4181040534"/>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30</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717438" y="2609528"/>
            <a:ext cx="23641050" cy="25202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en-US" sz="6600" b="1" baseline="0" dirty="0">
                <a:solidFill>
                  <a:srgbClr val="002060"/>
                </a:solidFill>
              </a:rPr>
              <a:t>Limited amount</a:t>
            </a:r>
            <a:r>
              <a:rPr lang="en-US" sz="6600" baseline="0" dirty="0">
                <a:solidFill>
                  <a:srgbClr val="002060"/>
                </a:solidFill>
              </a:rPr>
              <a:t> (marginal pool) A|+|B:</a:t>
            </a:r>
            <a:endParaRPr lang="ru-RU" sz="6600" baseline="0" dirty="0">
              <a:solidFill>
                <a:srgbClr val="002060"/>
              </a:solidFill>
            </a:endParaRPr>
          </a:p>
          <a:p>
            <a:pPr algn="ctr"/>
            <a:r>
              <a:rPr lang="en-US" sz="6600" baseline="0" dirty="0">
                <a:solidFill>
                  <a:srgbClr val="002060"/>
                </a:solidFill>
              </a:rPr>
              <a:t>µA|+|B(x) = min {1, µA(x)+µB(x)}.</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9" name="Rectangle 3"/>
          <p:cNvSpPr>
            <a:spLocks/>
          </p:cNvSpPr>
          <p:nvPr/>
        </p:nvSpPr>
        <p:spPr bwMode="auto">
          <a:xfrm>
            <a:off x="681646" y="5638616"/>
            <a:ext cx="23641050" cy="25202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en-US" sz="6600" b="1" baseline="0" dirty="0">
                <a:solidFill>
                  <a:srgbClr val="002060"/>
                </a:solidFill>
              </a:rPr>
              <a:t>The limited difference</a:t>
            </a:r>
            <a:r>
              <a:rPr lang="ru-RU" sz="6600" b="1" baseline="0" dirty="0">
                <a:solidFill>
                  <a:srgbClr val="002060"/>
                </a:solidFill>
              </a:rPr>
              <a:t> </a:t>
            </a:r>
            <a:r>
              <a:rPr lang="en-US" sz="6600" baseline="0" dirty="0">
                <a:solidFill>
                  <a:srgbClr val="002060"/>
                </a:solidFill>
              </a:rPr>
              <a:t>A|–|B: </a:t>
            </a:r>
            <a:endParaRPr lang="ru-RU" sz="6600" baseline="0" dirty="0">
              <a:solidFill>
                <a:srgbClr val="002060"/>
              </a:solidFill>
            </a:endParaRPr>
          </a:p>
          <a:p>
            <a:pPr algn="ctr"/>
            <a:r>
              <a:rPr lang="en-US" sz="6600" baseline="0" dirty="0">
                <a:solidFill>
                  <a:srgbClr val="002060"/>
                </a:solidFill>
              </a:rPr>
              <a:t>µA|–|B = max {0, µA(x) – µB(x)}.</a:t>
            </a:r>
            <a:endParaRPr lang="ru-RU" sz="6600" baseline="0" dirty="0">
              <a:solidFill>
                <a:srgbClr val="002060"/>
              </a:solidFill>
            </a:endParaRPr>
          </a:p>
        </p:txBody>
      </p:sp>
      <p:sp>
        <p:nvSpPr>
          <p:cNvPr id="10" name="Rectangle 3"/>
          <p:cNvSpPr>
            <a:spLocks/>
          </p:cNvSpPr>
          <p:nvPr/>
        </p:nvSpPr>
        <p:spPr bwMode="auto">
          <a:xfrm>
            <a:off x="717438" y="9020118"/>
            <a:ext cx="23641050" cy="252028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en-US" sz="6600" b="1" baseline="0" dirty="0">
                <a:solidFill>
                  <a:srgbClr val="002060"/>
                </a:solidFill>
              </a:rPr>
              <a:t>Limited product</a:t>
            </a:r>
            <a:r>
              <a:rPr lang="en-US" sz="6600" baseline="0" dirty="0">
                <a:solidFill>
                  <a:srgbClr val="002060"/>
                </a:solidFill>
              </a:rPr>
              <a:t> (boundary intersection) A|·|B:</a:t>
            </a:r>
            <a:endParaRPr lang="ru-RU" sz="6600" baseline="0" dirty="0">
              <a:solidFill>
                <a:srgbClr val="002060"/>
              </a:solidFill>
            </a:endParaRPr>
          </a:p>
          <a:p>
            <a:pPr algn="ctr"/>
            <a:r>
              <a:rPr lang="en-US" sz="6600" baseline="0" dirty="0">
                <a:solidFill>
                  <a:srgbClr val="002060"/>
                </a:solidFill>
              </a:rPr>
              <a:t>µA|·|B(x) = max {0, µA(x)+µB(x)–1}.</a:t>
            </a:r>
            <a:endParaRPr lang="ru-RU" sz="6600" baseline="0" dirty="0">
              <a:solidFill>
                <a:srgbClr val="002060"/>
              </a:solidFill>
            </a:endParaRPr>
          </a:p>
        </p:txBody>
      </p:sp>
      <p:sp>
        <p:nvSpPr>
          <p:cNvPr id="11"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Algebraic operations on fuzzy sets</a:t>
            </a:r>
          </a:p>
        </p:txBody>
      </p:sp>
    </p:spTree>
    <p:extLst>
      <p:ext uri="{BB962C8B-B14F-4D97-AF65-F5344CB8AC3E}">
        <p14:creationId xmlns:p14="http://schemas.microsoft.com/office/powerpoint/2010/main" val="64609742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50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500"/>
                                        <p:tgtEl>
                                          <p:spTgt spid="9"/>
                                        </p:tgtEl>
                                      </p:cBhvr>
                                    </p:animEffect>
                                  </p:childTnLst>
                                </p:cTn>
                              </p:par>
                            </p:childTnLst>
                          </p:cTn>
                        </p:par>
                        <p:par>
                          <p:cTn id="12" fill="hold">
                            <p:stCondLst>
                              <p:cond delay="2000"/>
                            </p:stCondLst>
                            <p:childTnLst>
                              <p:par>
                                <p:cTn id="13" presetID="10" presetClass="entr" presetSubtype="0" fill="hold" grpId="0" nodeType="afterEffect">
                                  <p:stCondLst>
                                    <p:cond delay="50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9" grpId="0"/>
      <p:bldP spid="10" grpId="0"/>
      <p:bldP spid="1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p:cNvSpPr>
          <p:nvPr/>
        </p:nvSpPr>
        <p:spPr bwMode="auto">
          <a:xfrm>
            <a:off x="3221799" y="4447559"/>
            <a:ext cx="10456862" cy="15799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eaLnBrk="1"/>
            <a:r>
              <a:rPr lang="en-US" altLang="en-US" sz="9600" b="1" baseline="0" dirty="0">
                <a:solidFill>
                  <a:schemeClr val="bg2">
                    <a:lumMod val="10000"/>
                  </a:schemeClr>
                </a:solidFill>
              </a:rPr>
              <a:t>Fuzzy implication</a:t>
            </a:r>
          </a:p>
        </p:txBody>
      </p:sp>
      <p:sp>
        <p:nvSpPr>
          <p:cNvPr id="3" name="Line 2"/>
          <p:cNvSpPr>
            <a:spLocks noChangeShapeType="1"/>
          </p:cNvSpPr>
          <p:nvPr/>
        </p:nvSpPr>
        <p:spPr bwMode="auto">
          <a:xfrm flipH="1">
            <a:off x="13847763" y="3754438"/>
            <a:ext cx="0" cy="10040937"/>
          </a:xfrm>
          <a:prstGeom prst="line">
            <a:avLst/>
          </a:prstGeom>
          <a:noFill/>
          <a:ln w="76200" cap="flat" cmpd="sng">
            <a:solidFill>
              <a:schemeClr val="accent1"/>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7172" name="Rectangle 3"/>
          <p:cNvSpPr>
            <a:spLocks/>
          </p:cNvSpPr>
          <p:nvPr/>
        </p:nvSpPr>
        <p:spPr bwMode="auto">
          <a:xfrm>
            <a:off x="0" y="3784600"/>
            <a:ext cx="3030538" cy="303053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3200" baseline="0">
              <a:solidFill>
                <a:srgbClr val="FFFFFF"/>
              </a:solidFill>
              <a:latin typeface="Helvetica Light" charset="0"/>
              <a:ea typeface="Helvetica Light" charset="0"/>
              <a:cs typeface="Helvetica Light" charset="0"/>
              <a:sym typeface="Helvetica Light" charset="0"/>
            </a:endParaRPr>
          </a:p>
        </p:txBody>
      </p:sp>
      <p:sp>
        <p:nvSpPr>
          <p:cNvPr id="5" name="Rectangle 4"/>
          <p:cNvSpPr>
            <a:spLocks/>
          </p:cNvSpPr>
          <p:nvPr/>
        </p:nvSpPr>
        <p:spPr bwMode="auto">
          <a:xfrm>
            <a:off x="776288" y="4570670"/>
            <a:ext cx="1550987"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defRPr/>
            </a:pPr>
            <a:r>
              <a:rPr lang="en-US" altLang="en-US" sz="8800" b="1" baseline="0" dirty="0">
                <a:solidFill>
                  <a:srgbClr val="F0F0F0"/>
                </a:solidFill>
              </a:rPr>
              <a:t>04</a:t>
            </a:r>
          </a:p>
        </p:txBody>
      </p:sp>
      <p:pic>
        <p:nvPicPr>
          <p:cNvPr id="4" name="Picture 2" descr="Бесплатные векторы Команда, более 117 000 изображений AI, EP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352240" y="3257600"/>
            <a:ext cx="9577064" cy="63796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84658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32</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390800" y="3239344"/>
            <a:ext cx="22377870" cy="3600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lnSpc>
                <a:spcPct val="200000"/>
              </a:lnSpc>
            </a:pPr>
            <a:r>
              <a:rPr lang="uk-UA" altLang="en-US" sz="6600" baseline="0" dirty="0">
                <a:solidFill>
                  <a:srgbClr val="002060"/>
                </a:solidFill>
              </a:rPr>
              <a:t>	</a:t>
            </a:r>
            <a:r>
              <a:rPr lang="en-US" altLang="en-US" sz="6600" baseline="0" dirty="0">
                <a:solidFill>
                  <a:srgbClr val="002060"/>
                </a:solidFill>
              </a:rPr>
              <a:t> </a:t>
            </a:r>
            <a:r>
              <a:rPr lang="en-US" sz="6600" b="1" baseline="0" dirty="0">
                <a:solidFill>
                  <a:srgbClr val="002060"/>
                </a:solidFill>
              </a:rPr>
              <a:t>The fuzzy implication</a:t>
            </a:r>
            <a:r>
              <a:rPr lang="en-US" sz="6600" baseline="0" dirty="0">
                <a:solidFill>
                  <a:srgbClr val="002060"/>
                </a:solidFill>
              </a:rPr>
              <a:t> A → B determines the causal relationship between the conditions and consequences of the rules. </a:t>
            </a:r>
            <a:r>
              <a:rPr lang="uk-UA" altLang="en-US" sz="6600" baseline="0" dirty="0">
                <a:solidFill>
                  <a:srgbClr val="002060"/>
                </a:solidFill>
              </a:rPr>
              <a:t>	</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7"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implication</a:t>
            </a:r>
          </a:p>
        </p:txBody>
      </p:sp>
    </p:spTree>
    <p:extLst>
      <p:ext uri="{BB962C8B-B14F-4D97-AF65-F5344CB8AC3E}">
        <p14:creationId xmlns:p14="http://schemas.microsoft.com/office/powerpoint/2010/main" val="198357681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33</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310680" y="2609528"/>
            <a:ext cx="23641050" cy="784887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Fuzzy implication operations can be divided into three main classes:</a:t>
            </a:r>
            <a:endParaRPr lang="ru-RU" sz="6600" baseline="0" dirty="0">
              <a:solidFill>
                <a:srgbClr val="002060"/>
              </a:solidFill>
            </a:endParaRPr>
          </a:p>
          <a:p>
            <a:pPr algn="just"/>
            <a:endParaRPr lang="ru-RU" sz="6600" baseline="0" dirty="0">
              <a:solidFill>
                <a:srgbClr val="002060"/>
              </a:solidFill>
            </a:endParaRPr>
          </a:p>
          <a:p>
            <a:pPr marL="857250" indent="-857250" algn="just">
              <a:buFont typeface="Arial" panose="020B0604020202020204" pitchFamily="34" charset="0"/>
              <a:buChar char="•"/>
            </a:pPr>
            <a:r>
              <a:rPr lang="en-US" sz="6600" baseline="0" dirty="0">
                <a:solidFill>
                  <a:srgbClr val="002060"/>
                </a:solidFill>
              </a:rPr>
              <a:t>S- implication: µА→B(x) = S{1–µА(x), 1–µB(x)}, where S is the S-norm operator;</a:t>
            </a:r>
            <a:endParaRPr lang="ru-RU" sz="6600" baseline="0" dirty="0">
              <a:solidFill>
                <a:srgbClr val="002060"/>
              </a:solidFill>
            </a:endParaRPr>
          </a:p>
          <a:p>
            <a:pPr marL="857250" indent="-857250" algn="just">
              <a:buFont typeface="Arial" panose="020B0604020202020204" pitchFamily="34" charset="0"/>
              <a:buChar char="•"/>
            </a:pPr>
            <a:r>
              <a:rPr lang="en-US" sz="6600" baseline="0" dirty="0">
                <a:solidFill>
                  <a:srgbClr val="002060"/>
                </a:solidFill>
              </a:rPr>
              <a:t>R- implication: µА→B(x) = sup{z∈ [0, 1]| T(µА(x), z) ≤ µB(x)},</a:t>
            </a:r>
            <a:endParaRPr lang="ru-RU" sz="6600" baseline="0" dirty="0">
              <a:solidFill>
                <a:srgbClr val="002060"/>
              </a:solidFill>
            </a:endParaRPr>
          </a:p>
          <a:p>
            <a:pPr marL="857250" indent="-857250" algn="just">
              <a:buFont typeface="Arial" panose="020B0604020202020204" pitchFamily="34" charset="0"/>
              <a:buChar char="•"/>
            </a:pPr>
            <a:r>
              <a:rPr lang="en-US" sz="6600" baseline="0" dirty="0">
                <a:solidFill>
                  <a:srgbClr val="002060"/>
                </a:solidFill>
              </a:rPr>
              <a:t>T- implication: µА→B(x) = T{µА(x), µB(x)}, where Т is the operator of the T-norm.</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8"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implication</a:t>
            </a:r>
          </a:p>
        </p:txBody>
      </p:sp>
    </p:spTree>
    <p:extLst>
      <p:ext uri="{BB962C8B-B14F-4D97-AF65-F5344CB8AC3E}">
        <p14:creationId xmlns:p14="http://schemas.microsoft.com/office/powerpoint/2010/main" val="506671922"/>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fade">
                                      <p:cBhvr>
                                        <p:cTn id="1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8"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34</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5" name="Rectangle 3"/>
          <p:cNvSpPr>
            <a:spLocks/>
          </p:cNvSpPr>
          <p:nvPr/>
        </p:nvSpPr>
        <p:spPr bwMode="auto">
          <a:xfrm>
            <a:off x="1390800" y="3259976"/>
            <a:ext cx="22538504" cy="676875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r>
              <a:rPr lang="uk-UA" altLang="en-US" sz="6600" baseline="0" dirty="0">
                <a:solidFill>
                  <a:srgbClr val="002060"/>
                </a:solidFill>
              </a:rPr>
              <a:t>	</a:t>
            </a:r>
            <a:r>
              <a:rPr lang="en-US" altLang="en-US" sz="6600" baseline="0" dirty="0">
                <a:solidFill>
                  <a:srgbClr val="002060"/>
                </a:solidFill>
              </a:rPr>
              <a:t> </a:t>
            </a:r>
            <a:r>
              <a:rPr lang="en-US" sz="6600" baseline="0" dirty="0">
                <a:solidFill>
                  <a:srgbClr val="002060"/>
                </a:solidFill>
              </a:rPr>
              <a:t>Separately distinguish fuzzy implications, which are determined by:</a:t>
            </a:r>
            <a:endParaRPr lang="ru-RU" sz="6600" baseline="0" dirty="0">
              <a:solidFill>
                <a:srgbClr val="002060"/>
              </a:solidFill>
            </a:endParaRPr>
          </a:p>
          <a:p>
            <a:endParaRPr lang="ru-RU" sz="6600" baseline="0" dirty="0">
              <a:solidFill>
                <a:srgbClr val="002060"/>
              </a:solidFill>
            </a:endParaRPr>
          </a:p>
          <a:p>
            <a:pPr>
              <a:lnSpc>
                <a:spcPct val="150000"/>
              </a:lnSpc>
            </a:pPr>
            <a:r>
              <a:rPr lang="en-US" sz="6600" baseline="0" dirty="0">
                <a:solidFill>
                  <a:srgbClr val="002060"/>
                </a:solidFill>
              </a:rPr>
              <a:t>for </a:t>
            </a:r>
            <a:r>
              <a:rPr lang="en-US" sz="6600" baseline="0" dirty="0" err="1">
                <a:solidFill>
                  <a:srgbClr val="002060"/>
                </a:solidFill>
              </a:rPr>
              <a:t>Zade</a:t>
            </a:r>
            <a:r>
              <a:rPr lang="en-US" sz="6600" baseline="0" dirty="0">
                <a:solidFill>
                  <a:srgbClr val="002060"/>
                </a:solidFill>
              </a:rPr>
              <a:t>: µА→B(x) = max{min{µА(x), µB(x)}, (1–µА(x))},</a:t>
            </a:r>
            <a:endParaRPr lang="ru-RU" sz="6600" baseline="0" dirty="0">
              <a:solidFill>
                <a:srgbClr val="002060"/>
              </a:solidFill>
            </a:endParaRPr>
          </a:p>
          <a:p>
            <a:pPr>
              <a:lnSpc>
                <a:spcPct val="150000"/>
              </a:lnSpc>
            </a:pPr>
            <a:r>
              <a:rPr lang="en-US" sz="6600" baseline="0" dirty="0">
                <a:solidFill>
                  <a:srgbClr val="002060"/>
                </a:solidFill>
              </a:rPr>
              <a:t>according to Kline-</a:t>
            </a:r>
            <a:r>
              <a:rPr lang="en-US" sz="6600" baseline="0" dirty="0" err="1">
                <a:solidFill>
                  <a:srgbClr val="002060"/>
                </a:solidFill>
              </a:rPr>
              <a:t>Dayenis</a:t>
            </a:r>
            <a:r>
              <a:rPr lang="en-US" sz="6600" baseline="0" dirty="0">
                <a:solidFill>
                  <a:srgbClr val="002060"/>
                </a:solidFill>
              </a:rPr>
              <a:t>: µА→B(x) = max{(1–µА(x)), µB(x)},</a:t>
            </a:r>
            <a:endParaRPr lang="ru-RU" sz="6600" baseline="0" dirty="0">
              <a:solidFill>
                <a:srgbClr val="002060"/>
              </a:solidFill>
            </a:endParaRPr>
          </a:p>
          <a:p>
            <a:pPr>
              <a:lnSpc>
                <a:spcPct val="150000"/>
              </a:lnSpc>
            </a:pPr>
            <a:r>
              <a:rPr lang="en-US" sz="6600" baseline="0" dirty="0">
                <a:solidFill>
                  <a:srgbClr val="002060"/>
                </a:solidFill>
              </a:rPr>
              <a:t>according to </a:t>
            </a:r>
            <a:r>
              <a:rPr lang="en-US" sz="6600" baseline="0" dirty="0" err="1">
                <a:solidFill>
                  <a:srgbClr val="002060"/>
                </a:solidFill>
              </a:rPr>
              <a:t>Mamdani</a:t>
            </a:r>
            <a:r>
              <a:rPr lang="en-US" sz="6600" baseline="0" dirty="0">
                <a:solidFill>
                  <a:srgbClr val="002060"/>
                </a:solidFill>
              </a:rPr>
              <a:t>: µА→B(x) = min{µА(x), µB(x)}. 	</a:t>
            </a:r>
            <a:r>
              <a:rPr lang="uk-UA" altLang="en-US" sz="6600" baseline="0" dirty="0">
                <a:solidFill>
                  <a:srgbClr val="002060"/>
                </a:solidFill>
              </a:rPr>
              <a:t>	</a:t>
            </a:r>
            <a:endParaRPr lang="en-US" altLang="en-US" sz="6600" baseline="0" dirty="0">
              <a:solidFill>
                <a:srgbClr val="002060"/>
              </a:solidFill>
            </a:endParaRP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
        <p:nvSpPr>
          <p:cNvPr id="6" name="Rectangle 2"/>
          <p:cNvSpPr>
            <a:spLocks/>
          </p:cNvSpPr>
          <p:nvPr/>
        </p:nvSpPr>
        <p:spPr bwMode="auto">
          <a:xfrm>
            <a:off x="778655" y="293945"/>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en-US" altLang="en-US" sz="8800" b="1" baseline="0" dirty="0">
                <a:solidFill>
                  <a:schemeClr val="accent1">
                    <a:lumMod val="50000"/>
                  </a:schemeClr>
                </a:solidFill>
              </a:rPr>
              <a:t>Fuzzy implication</a:t>
            </a:r>
          </a:p>
        </p:txBody>
      </p:sp>
    </p:spTree>
    <p:extLst>
      <p:ext uri="{BB962C8B-B14F-4D97-AF65-F5344CB8AC3E}">
        <p14:creationId xmlns:p14="http://schemas.microsoft.com/office/powerpoint/2010/main" val="3601040396"/>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childTnLst>
                                    <p:set>
                                      <p:cBhvr>
                                        <p:cTn id="6" dur="1" fill="hold">
                                          <p:stCondLst>
                                            <p:cond delay="0"/>
                                          </p:stCondLst>
                                        </p:cTn>
                                        <p:tgtEl>
                                          <p:spTgt spid="13315"/>
                                        </p:tgtEl>
                                        <p:attrNameLst>
                                          <p:attrName>style.visibility</p:attrName>
                                        </p:attrNameLst>
                                      </p:cBhvr>
                                      <p:to>
                                        <p:strVal val="visible"/>
                                      </p:to>
                                    </p:set>
                                    <p:animEffect transition="in" filter="fade">
                                      <p:cBhvr>
                                        <p:cTn id="7" dur="500"/>
                                        <p:tgtEl>
                                          <p:spTgt spid="13315"/>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1"/>
          <p:cNvSpPr>
            <a:spLocks/>
          </p:cNvSpPr>
          <p:nvPr/>
        </p:nvSpPr>
        <p:spPr bwMode="auto">
          <a:xfrm>
            <a:off x="22688550" y="12236450"/>
            <a:ext cx="863600" cy="457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defRPr/>
            </a:pPr>
            <a:fld id="{C1EFD31E-0744-4EF0-8E86-1CCABA4197C8}" type="slidenum">
              <a:rPr lang="en-US" altLang="en-US" sz="2100" baseline="0" smtClean="0">
                <a:solidFill>
                  <a:srgbClr val="1B2223"/>
                </a:solidFill>
                <a:latin typeface="Open Sans Semibold" charset="0"/>
                <a:ea typeface="Open Sans Semibold" charset="0"/>
                <a:cs typeface="Open Sans Semibold" charset="0"/>
                <a:sym typeface="Open Sans Semibold" charset="0"/>
              </a:rPr>
              <a:pPr algn="ctr" eaLnBrk="1">
                <a:defRPr/>
              </a:pPr>
              <a:t>35</a:t>
            </a:fld>
            <a:endParaRPr lang="en-US" altLang="en-US" sz="2100" baseline="0">
              <a:solidFill>
                <a:srgbClr val="1B2223"/>
              </a:solidFill>
              <a:latin typeface="Open Sans Semibold" charset="0"/>
              <a:ea typeface="Open Sans Semibold" charset="0"/>
              <a:cs typeface="Open Sans Semibold" charset="0"/>
              <a:sym typeface="Open Sans Semibold" charset="0"/>
            </a:endParaRPr>
          </a:p>
        </p:txBody>
      </p:sp>
      <p:sp>
        <p:nvSpPr>
          <p:cNvPr id="13314" name="Rectangle 2"/>
          <p:cNvSpPr>
            <a:spLocks/>
          </p:cNvSpPr>
          <p:nvPr/>
        </p:nvSpPr>
        <p:spPr bwMode="auto">
          <a:xfrm>
            <a:off x="310680" y="1022350"/>
            <a:ext cx="24073320" cy="145680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square" lIns="50800" tIns="50800" rIns="50800" bIns="50800" anchor="ctr">
            <a:spAutoFit/>
          </a:bodyPr>
          <a:lstStyle/>
          <a:p>
            <a:pPr eaLnBrk="1"/>
            <a:r>
              <a:rPr lang="sk-SK" altLang="en-US" sz="8800" b="1" baseline="0" dirty="0">
                <a:solidFill>
                  <a:srgbClr val="005A4E"/>
                </a:solidFill>
              </a:rPr>
              <a:t>R</a:t>
            </a:r>
            <a:r>
              <a:rPr lang="en-US" altLang="en-US" sz="8800" b="1" baseline="0" dirty="0" err="1">
                <a:solidFill>
                  <a:srgbClr val="005A4E"/>
                </a:solidFill>
              </a:rPr>
              <a:t>eferences</a:t>
            </a:r>
            <a:endParaRPr lang="en-US" altLang="en-US" sz="8800" b="1" baseline="0" dirty="0">
              <a:solidFill>
                <a:srgbClr val="005A4E"/>
              </a:solidFill>
            </a:endParaRPr>
          </a:p>
        </p:txBody>
      </p:sp>
      <p:sp>
        <p:nvSpPr>
          <p:cNvPr id="13315" name="Rectangle 3"/>
          <p:cNvSpPr>
            <a:spLocks/>
          </p:cNvSpPr>
          <p:nvPr/>
        </p:nvSpPr>
        <p:spPr bwMode="auto">
          <a:xfrm>
            <a:off x="1822848" y="1750754"/>
            <a:ext cx="19916891" cy="1014955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lstStyle/>
          <a:p>
            <a:pPr algn="just" eaLnBrk="1"/>
            <a:r>
              <a:rPr lang="uk-UA" altLang="en-US" sz="6600" baseline="0" dirty="0"/>
              <a:t>	</a:t>
            </a:r>
            <a:endParaRPr lang="en-US" altLang="en-US" sz="6600" baseline="0" dirty="0"/>
          </a:p>
          <a:p>
            <a:pPr marL="1143000" indent="-1143000" eaLnBrk="1">
              <a:lnSpc>
                <a:spcPct val="150000"/>
              </a:lnSpc>
              <a:buFont typeface="+mj-lt"/>
              <a:buAutoNum type="arabicPeriod"/>
            </a:pPr>
            <a:r>
              <a:rPr lang="en-US" altLang="en-US" sz="4400" baseline="0" dirty="0" err="1">
                <a:solidFill>
                  <a:srgbClr val="002060"/>
                </a:solidFill>
                <a:latin typeface="Times New Roman" panose="02020603050405020304" pitchFamily="18" charset="0"/>
                <a:cs typeface="Times New Roman" panose="02020603050405020304" pitchFamily="18" charset="0"/>
              </a:rPr>
              <a:t>Polishchuk</a:t>
            </a:r>
            <a:r>
              <a:rPr lang="en-US" altLang="en-US" sz="4400" baseline="0" dirty="0">
                <a:solidFill>
                  <a:srgbClr val="002060"/>
                </a:solidFill>
                <a:latin typeface="Times New Roman" panose="02020603050405020304" pitchFamily="18" charset="0"/>
                <a:cs typeface="Times New Roman" panose="02020603050405020304" pitchFamily="18" charset="0"/>
              </a:rPr>
              <a:t>, V. (2021). </a:t>
            </a:r>
            <a:r>
              <a:rPr lang="en-US" altLang="en-US" sz="4400" i="1" baseline="0" dirty="0">
                <a:solidFill>
                  <a:srgbClr val="002060"/>
                </a:solidFill>
                <a:latin typeface="Times New Roman" panose="02020603050405020304" pitchFamily="18" charset="0"/>
                <a:cs typeface="Times New Roman" panose="02020603050405020304" pitchFamily="18" charset="0"/>
              </a:rPr>
              <a:t>Evaluation of start-up projects in conditions of risk and uncertainty</a:t>
            </a:r>
            <a:r>
              <a:rPr lang="en-US" altLang="en-US" sz="4400" baseline="0" dirty="0">
                <a:solidFill>
                  <a:srgbClr val="002060"/>
                </a:solidFill>
                <a:latin typeface="Times New Roman" panose="02020603050405020304" pitchFamily="18" charset="0"/>
                <a:cs typeface="Times New Roman" panose="02020603050405020304" pitchFamily="18" charset="0"/>
              </a:rPr>
              <a:t>. FOP </a:t>
            </a:r>
            <a:r>
              <a:rPr lang="en-US" altLang="en-US" sz="4400" baseline="0" dirty="0" err="1">
                <a:solidFill>
                  <a:srgbClr val="002060"/>
                </a:solidFill>
                <a:latin typeface="Times New Roman" panose="02020603050405020304" pitchFamily="18" charset="0"/>
                <a:cs typeface="Times New Roman" panose="02020603050405020304" pitchFamily="18" charset="0"/>
              </a:rPr>
              <a:t>Sabov</a:t>
            </a:r>
            <a:r>
              <a:rPr lang="en-US" altLang="en-US" sz="4400" baseline="0" dirty="0">
                <a:solidFill>
                  <a:srgbClr val="002060"/>
                </a:solidFill>
                <a:latin typeface="Times New Roman" panose="02020603050405020304" pitchFamily="18" charset="0"/>
                <a:cs typeface="Times New Roman" panose="02020603050405020304" pitchFamily="18" charset="0"/>
              </a:rPr>
              <a:t> AM.</a:t>
            </a:r>
          </a:p>
          <a:p>
            <a:pPr marL="1143000" indent="-1143000" eaLnBrk="1">
              <a:lnSpc>
                <a:spcPct val="150000"/>
              </a:lnSpc>
              <a:buFont typeface="+mj-lt"/>
              <a:buAutoNum type="arabicPeriod"/>
            </a:pPr>
            <a:r>
              <a:rPr lang="en-US" altLang="en-US" sz="4400" baseline="0" dirty="0" err="1">
                <a:solidFill>
                  <a:srgbClr val="002060"/>
                </a:solidFill>
                <a:latin typeface="Times New Roman" panose="02020603050405020304" pitchFamily="18" charset="0"/>
                <a:cs typeface="Times New Roman" panose="02020603050405020304" pitchFamily="18" charset="0"/>
              </a:rPr>
              <a:t>Zaychenko</a:t>
            </a:r>
            <a:r>
              <a:rPr lang="en-US" altLang="en-US" sz="4400" baseline="0" dirty="0">
                <a:solidFill>
                  <a:srgbClr val="002060"/>
                </a:solidFill>
                <a:latin typeface="Times New Roman" panose="02020603050405020304" pitchFamily="18" charset="0"/>
                <a:cs typeface="Times New Roman" panose="02020603050405020304" pitchFamily="18" charset="0"/>
              </a:rPr>
              <a:t>, Y. (2008). </a:t>
            </a:r>
            <a:r>
              <a:rPr lang="en-US" altLang="en-US" sz="4400" i="1" baseline="0" dirty="0" err="1">
                <a:solidFill>
                  <a:srgbClr val="002060"/>
                </a:solidFill>
                <a:latin typeface="Times New Roman" panose="02020603050405020304" pitchFamily="18" charset="0"/>
                <a:cs typeface="Times New Roman" panose="02020603050405020304" pitchFamily="18" charset="0"/>
              </a:rPr>
              <a:t>Nechitki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modeli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metody</a:t>
            </a:r>
            <a:r>
              <a:rPr lang="en-US" altLang="en-US" sz="4400" i="1" baseline="0" dirty="0">
                <a:solidFill>
                  <a:srgbClr val="002060"/>
                </a:solidFill>
                <a:latin typeface="Times New Roman" panose="02020603050405020304" pitchFamily="18" charset="0"/>
                <a:cs typeface="Times New Roman" panose="02020603050405020304" pitchFamily="18" charset="0"/>
              </a:rPr>
              <a:t> v </a:t>
            </a:r>
            <a:r>
              <a:rPr lang="en-US" altLang="en-US" sz="4400" i="1" baseline="0" dirty="0" err="1">
                <a:solidFill>
                  <a:srgbClr val="002060"/>
                </a:solidFill>
                <a:latin typeface="Times New Roman" panose="02020603050405020304" pitchFamily="18" charset="0"/>
                <a:cs typeface="Times New Roman" panose="02020603050405020304" pitchFamily="18" charset="0"/>
              </a:rPr>
              <a:t>intelektualʹnykh</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systemakh</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Navchalʹnyy</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posibnyk</a:t>
            </a:r>
            <a:r>
              <a:rPr lang="en-US" altLang="en-US" sz="4400" baseline="0" dirty="0">
                <a:solidFill>
                  <a:srgbClr val="002060"/>
                </a:solidFill>
                <a:latin typeface="Times New Roman" panose="02020603050405020304" pitchFamily="18" charset="0"/>
                <a:cs typeface="Times New Roman" panose="02020603050405020304" pitchFamily="18" charset="0"/>
              </a:rPr>
              <a:t>. </a:t>
            </a:r>
            <a:r>
              <a:rPr lang="en-US" altLang="en-US" sz="4400" baseline="0" dirty="0" err="1">
                <a:solidFill>
                  <a:srgbClr val="002060"/>
                </a:solidFill>
                <a:latin typeface="Times New Roman" panose="02020603050405020304" pitchFamily="18" charset="0"/>
                <a:cs typeface="Times New Roman" panose="02020603050405020304" pitchFamily="18" charset="0"/>
              </a:rPr>
              <a:t>Slovo</a:t>
            </a:r>
            <a:r>
              <a:rPr lang="en-US" altLang="en-US" sz="4400" baseline="0" dirty="0">
                <a:solidFill>
                  <a:srgbClr val="002060"/>
                </a:solidFill>
                <a:latin typeface="Times New Roman" panose="02020603050405020304" pitchFamily="18" charset="0"/>
                <a:cs typeface="Times New Roman" panose="02020603050405020304" pitchFamily="18" charset="0"/>
              </a:rPr>
              <a:t>.</a:t>
            </a:r>
          </a:p>
          <a:p>
            <a:pPr marL="1143000" indent="-1143000" eaLnBrk="1">
              <a:lnSpc>
                <a:spcPct val="150000"/>
              </a:lnSpc>
              <a:buFont typeface="+mj-lt"/>
              <a:buAutoNum type="arabicPeriod"/>
            </a:pPr>
            <a:r>
              <a:rPr lang="en-US" altLang="en-US" sz="4400" baseline="0" dirty="0" err="1">
                <a:solidFill>
                  <a:srgbClr val="002060"/>
                </a:solidFill>
                <a:latin typeface="Times New Roman" panose="02020603050405020304" pitchFamily="18" charset="0"/>
                <a:cs typeface="Times New Roman" panose="02020603050405020304" pitchFamily="18" charset="0"/>
              </a:rPr>
              <a:t>Rotshteyn</a:t>
            </a:r>
            <a:r>
              <a:rPr lang="en-US" altLang="en-US" sz="4400" baseline="0" dirty="0">
                <a:solidFill>
                  <a:srgbClr val="002060"/>
                </a:solidFill>
                <a:latin typeface="Times New Roman" panose="02020603050405020304" pitchFamily="18" charset="0"/>
                <a:cs typeface="Times New Roman" panose="02020603050405020304" pitchFamily="18" charset="0"/>
              </a:rPr>
              <a:t>, O. (1999). </a:t>
            </a:r>
            <a:r>
              <a:rPr lang="en-US" altLang="en-US" sz="4400" i="1" baseline="0" dirty="0" err="1">
                <a:solidFill>
                  <a:srgbClr val="002060"/>
                </a:solidFill>
                <a:latin typeface="Times New Roman" panose="02020603050405020304" pitchFamily="18" charset="0"/>
                <a:cs typeface="Times New Roman" panose="02020603050405020304" pitchFamily="18" charset="0"/>
              </a:rPr>
              <a:t>Intelektualʹni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tekhnolohiyi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identyfikatsiyi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Nechitki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mnozhyny</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henetychni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alhorytmy</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neyronni</a:t>
            </a:r>
            <a:r>
              <a:rPr lang="en-US" altLang="en-US" sz="4400" i="1" baseline="0" dirty="0">
                <a:solidFill>
                  <a:srgbClr val="002060"/>
                </a:solidFill>
                <a:latin typeface="Times New Roman" panose="02020603050405020304" pitchFamily="18" charset="0"/>
                <a:cs typeface="Times New Roman" panose="02020603050405020304" pitchFamily="18" charset="0"/>
              </a:rPr>
              <a:t> </a:t>
            </a:r>
            <a:r>
              <a:rPr lang="en-US" altLang="en-US" sz="4400" i="1" baseline="0" dirty="0" err="1">
                <a:solidFill>
                  <a:srgbClr val="002060"/>
                </a:solidFill>
                <a:latin typeface="Times New Roman" panose="02020603050405020304" pitchFamily="18" charset="0"/>
                <a:cs typeface="Times New Roman" panose="02020603050405020304" pitchFamily="18" charset="0"/>
              </a:rPr>
              <a:t>merezhi</a:t>
            </a:r>
            <a:r>
              <a:rPr lang="en-US" altLang="en-US" sz="4400" baseline="0" dirty="0">
                <a:solidFill>
                  <a:srgbClr val="002060"/>
                </a:solidFill>
                <a:latin typeface="Times New Roman" panose="02020603050405020304" pitchFamily="18" charset="0"/>
                <a:cs typeface="Times New Roman" panose="02020603050405020304" pitchFamily="18" charset="0"/>
              </a:rPr>
              <a:t>. UNIVERSUM-</a:t>
            </a:r>
            <a:r>
              <a:rPr lang="en-US" altLang="en-US" sz="4400" baseline="0" dirty="0" err="1">
                <a:solidFill>
                  <a:srgbClr val="002060"/>
                </a:solidFill>
                <a:latin typeface="Times New Roman" panose="02020603050405020304" pitchFamily="18" charset="0"/>
                <a:cs typeface="Times New Roman" panose="02020603050405020304" pitchFamily="18" charset="0"/>
              </a:rPr>
              <a:t>Vinnytsy</a:t>
            </a:r>
            <a:r>
              <a:rPr lang="en-US" altLang="en-US" sz="4000" baseline="0" dirty="0">
                <a:solidFill>
                  <a:srgbClr val="002060"/>
                </a:solidFill>
              </a:rPr>
              <a:t>.</a:t>
            </a:r>
          </a:p>
          <a:p>
            <a:pPr marL="1143000" indent="-1143000" eaLnBrk="1">
              <a:lnSpc>
                <a:spcPct val="150000"/>
              </a:lnSpc>
              <a:buFont typeface="+mj-lt"/>
              <a:buAutoNum type="arabicPeriod"/>
            </a:pPr>
            <a:r>
              <a:rPr lang="en-US" altLang="en-US" sz="4000" baseline="0" dirty="0" err="1">
                <a:solidFill>
                  <a:srgbClr val="002060"/>
                </a:solidFill>
              </a:rPr>
              <a:t>Osnovnyye</a:t>
            </a:r>
            <a:r>
              <a:rPr lang="en-US" altLang="en-US" sz="4000" baseline="0" dirty="0">
                <a:solidFill>
                  <a:srgbClr val="002060"/>
                </a:solidFill>
              </a:rPr>
              <a:t> </a:t>
            </a:r>
            <a:r>
              <a:rPr lang="en-US" altLang="en-US" sz="4000" baseline="0" dirty="0" err="1">
                <a:solidFill>
                  <a:srgbClr val="002060"/>
                </a:solidFill>
              </a:rPr>
              <a:t>printsipy</a:t>
            </a:r>
            <a:r>
              <a:rPr lang="en-US" altLang="en-US" sz="4000" baseline="0" dirty="0">
                <a:solidFill>
                  <a:srgbClr val="002060"/>
                </a:solidFill>
              </a:rPr>
              <a:t> </a:t>
            </a:r>
            <a:r>
              <a:rPr lang="en-US" altLang="en-US" sz="4000" baseline="0" dirty="0" err="1">
                <a:solidFill>
                  <a:srgbClr val="002060"/>
                </a:solidFill>
              </a:rPr>
              <a:t>postroyeniya</a:t>
            </a:r>
            <a:r>
              <a:rPr lang="en-US" altLang="en-US" sz="4000" baseline="0" dirty="0">
                <a:solidFill>
                  <a:srgbClr val="002060"/>
                </a:solidFill>
              </a:rPr>
              <a:t> </a:t>
            </a:r>
            <a:r>
              <a:rPr lang="en-US" altLang="en-US" sz="4000" baseline="0" dirty="0" err="1">
                <a:solidFill>
                  <a:srgbClr val="002060"/>
                </a:solidFill>
              </a:rPr>
              <a:t>intellektual'nykh</a:t>
            </a:r>
            <a:r>
              <a:rPr lang="en-US" altLang="en-US" sz="4000" baseline="0" dirty="0">
                <a:solidFill>
                  <a:srgbClr val="002060"/>
                </a:solidFill>
              </a:rPr>
              <a:t> SAU. http://nrsu.bstu.ru/contents.html</a:t>
            </a:r>
          </a:p>
        </p:txBody>
      </p:sp>
      <p:sp>
        <p:nvSpPr>
          <p:cNvPr id="2" name="Прямоугольник 1"/>
          <p:cNvSpPr/>
          <p:nvPr/>
        </p:nvSpPr>
        <p:spPr bwMode="auto">
          <a:xfrm>
            <a:off x="742950" y="11537950"/>
            <a:ext cx="6518275" cy="1155700"/>
          </a:xfrm>
          <a:prstGeom prst="rect">
            <a:avLst/>
          </a:prstGeom>
          <a:solidFill>
            <a:srgbClr val="F0F0F0"/>
          </a:solidFill>
          <a:ln>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extLst>
      <p:ext uri="{BB962C8B-B14F-4D97-AF65-F5344CB8AC3E}">
        <p14:creationId xmlns:p14="http://schemas.microsoft.com/office/powerpoint/2010/main" val="1127518763"/>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childTnLst>
                          </p:cTn>
                        </p:par>
                        <p:par>
                          <p:cTn id="8" fill="hold">
                            <p:stCondLst>
                              <p:cond delay="500"/>
                            </p:stCondLst>
                            <p:childTnLst>
                              <p:par>
                                <p:cTn id="9" presetID="10" presetClass="entr" presetSubtype="0" fill="hold" grpId="0" nodeType="afterEffect">
                                  <p:stCondLst>
                                    <p:cond delay="500"/>
                                  </p:stCondLst>
                                  <p:childTnLst>
                                    <p:set>
                                      <p:cBhvr>
                                        <p:cTn id="10" dur="1" fill="hold">
                                          <p:stCondLst>
                                            <p:cond delay="0"/>
                                          </p:stCondLst>
                                        </p:cTn>
                                        <p:tgtEl>
                                          <p:spTgt spid="13315"/>
                                        </p:tgtEl>
                                        <p:attrNameLst>
                                          <p:attrName>style.visibility</p:attrName>
                                        </p:attrNameLst>
                                      </p:cBhvr>
                                      <p:to>
                                        <p:strVal val="visible"/>
                                      </p:to>
                                    </p:set>
                                    <p:animEffect transition="in" filter="fade">
                                      <p:cBhvr>
                                        <p:cTn id="11" dur="5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36.xml><?xml version="1.0" encoding="utf-8"?>
<p:sld xmlns:a="http://schemas.openxmlformats.org/drawingml/2006/main" xmlns:r="http://schemas.openxmlformats.org/officeDocument/2006/relationships" xmlns:p="http://schemas.openxmlformats.org/presentationml/2006/main">
  <p:cSld>
    <p:bg bwMode="auto">
      <p:bgPr>
        <a:solidFill>
          <a:srgbClr val="01B49C"/>
        </a:solidFill>
        <a:effectLst/>
      </p:bgPr>
    </p:bg>
    <p:spTree>
      <p:nvGrpSpPr>
        <p:cNvPr id="1" name=""/>
        <p:cNvGrpSpPr/>
        <p:nvPr/>
      </p:nvGrpSpPr>
      <p:grpSpPr>
        <a:xfrm>
          <a:off x="0" y="0"/>
          <a:ext cx="0" cy="0"/>
          <a:chOff x="0" y="0"/>
          <a:chExt cx="0" cy="0"/>
        </a:xfrm>
      </p:grpSpPr>
      <p:sp>
        <p:nvSpPr>
          <p:cNvPr id="46082" name="Picture Placeholder 6"/>
          <p:cNvSpPr>
            <a:spLocks noGrp="1"/>
          </p:cNvSpPr>
          <p:nvPr>
            <p:ph type="pic" sz="quarter" idx="16"/>
          </p:nvPr>
        </p:nvSpPr>
        <p:spPr bwMode="auto">
          <a:xfrm>
            <a:off x="0" y="-93663"/>
            <a:ext cx="24384000" cy="13716001"/>
          </a:xfrm>
          <a:solidFill>
            <a:srgbClr val="A7AAAA"/>
          </a:solidFill>
          <a:extLst>
            <a:ext uri="{91240B29-F687-4F45-9708-019B960494DF}">
              <a14:hiddenLine xmlns:a14="http://schemas.microsoft.com/office/drawing/2010/main" w="9525">
                <a:solidFill>
                  <a:srgbClr val="000000"/>
                </a:solidFill>
                <a:miter lim="800000"/>
                <a:headEnd/>
                <a:tailEnd/>
              </a14:hiddenLine>
            </a:ext>
          </a:extLst>
        </p:spPr>
      </p:sp>
      <p:sp>
        <p:nvSpPr>
          <p:cNvPr id="46083" name="Rectangle 2"/>
          <p:cNvSpPr>
            <a:spLocks/>
          </p:cNvSpPr>
          <p:nvPr/>
        </p:nvSpPr>
        <p:spPr bwMode="auto">
          <a:xfrm>
            <a:off x="6669088" y="-93663"/>
            <a:ext cx="11044237" cy="10736263"/>
          </a:xfrm>
          <a:prstGeom prst="rect">
            <a:avLst/>
          </a:prstGeom>
          <a:solidFill>
            <a:schemeClr val="accent1">
              <a:alpha val="94901"/>
            </a:schemeClr>
          </a:solidFill>
          <a:ln>
            <a:noFill/>
          </a:ln>
          <a:extLst>
            <a:ext uri="{91240B29-F687-4F45-9708-019B960494DF}">
              <a14:hiddenLine xmlns:a14="http://schemas.microsoft.com/office/drawing/2010/main" w="9525">
                <a:solidFill>
                  <a:srgbClr val="000000"/>
                </a:solidFill>
                <a:miter lim="800000"/>
                <a:headEnd/>
                <a:tailEnd/>
              </a14:hiddenLine>
            </a:ext>
          </a:extLst>
        </p:spPr>
        <p:txBody>
          <a:bodyPr lIns="50800" tIns="50800" rIns="50800" bIns="50800" anchor="ct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endParaRPr lang="en-US" altLang="en-US" sz="4800" baseline="0">
              <a:solidFill>
                <a:srgbClr val="FFFFFF"/>
              </a:solidFill>
              <a:latin typeface="Helvetica Light" charset="0"/>
              <a:ea typeface="Helvetica Light" charset="0"/>
              <a:cs typeface="Helvetica Light" charset="0"/>
              <a:sym typeface="Helvetica Light" charset="0"/>
            </a:endParaRPr>
          </a:p>
        </p:txBody>
      </p:sp>
      <p:sp>
        <p:nvSpPr>
          <p:cNvPr id="54275" name="Rectangle 3"/>
          <p:cNvSpPr>
            <a:spLocks/>
          </p:cNvSpPr>
          <p:nvPr/>
        </p:nvSpPr>
        <p:spPr bwMode="auto">
          <a:xfrm>
            <a:off x="8034338" y="3652838"/>
            <a:ext cx="8313737" cy="41481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spAutoFit/>
          </a:bodyPr>
          <a:lstStyle/>
          <a:p>
            <a:pPr algn="ctr" eaLnBrk="1">
              <a:lnSpc>
                <a:spcPct val="80000"/>
              </a:lnSpc>
              <a:defRPr/>
            </a:pPr>
            <a:r>
              <a:rPr lang="en-US" altLang="en-US" sz="13000" b="1" baseline="0" dirty="0">
                <a:solidFill>
                  <a:srgbClr val="F0F0F0"/>
                </a:solidFill>
              </a:rPr>
              <a:t>Thank you!</a:t>
            </a:r>
          </a:p>
        </p:txBody>
      </p:sp>
      <p:sp>
        <p:nvSpPr>
          <p:cNvPr id="54277" name="Rectangle 5"/>
          <p:cNvSpPr>
            <a:spLocks/>
          </p:cNvSpPr>
          <p:nvPr/>
        </p:nvSpPr>
        <p:spPr bwMode="auto">
          <a:xfrm>
            <a:off x="10874375" y="13122275"/>
            <a:ext cx="2633663" cy="1873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400000"/>
                <a:headEnd type="none" w="med" len="med"/>
                <a:tailEnd type="none" w="med" len="me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lIns="50800" tIns="50800" rIns="50800" bIns="50800" anchor="ctr">
            <a:spAutoFit/>
          </a:bodyPr>
          <a:lstStyle>
            <a:lvl1pPr>
              <a:defRPr sz="2200" baseline="55000">
                <a:solidFill>
                  <a:srgbClr val="7B7B7B"/>
                </a:solidFill>
                <a:latin typeface="Open Sans" charset="0"/>
                <a:ea typeface="Open Sans" charset="0"/>
                <a:cs typeface="Open Sans" charset="0"/>
                <a:sym typeface="Open Sans" charset="0"/>
              </a:defRPr>
            </a:lvl1pPr>
            <a:lvl2pPr marL="742950" indent="-285750">
              <a:defRPr sz="2200" baseline="55000">
                <a:solidFill>
                  <a:srgbClr val="7B7B7B"/>
                </a:solidFill>
                <a:latin typeface="Open Sans" charset="0"/>
                <a:ea typeface="Open Sans" charset="0"/>
                <a:cs typeface="Open Sans" charset="0"/>
                <a:sym typeface="Open Sans" charset="0"/>
              </a:defRPr>
            </a:lvl2pPr>
            <a:lvl3pPr marL="1143000" indent="-228600">
              <a:defRPr sz="2200" baseline="55000">
                <a:solidFill>
                  <a:srgbClr val="7B7B7B"/>
                </a:solidFill>
                <a:latin typeface="Open Sans" charset="0"/>
                <a:ea typeface="Open Sans" charset="0"/>
                <a:cs typeface="Open Sans" charset="0"/>
                <a:sym typeface="Open Sans" charset="0"/>
              </a:defRPr>
            </a:lvl3pPr>
            <a:lvl4pPr marL="1600200" indent="-228600">
              <a:defRPr sz="2200" baseline="55000">
                <a:solidFill>
                  <a:srgbClr val="7B7B7B"/>
                </a:solidFill>
                <a:latin typeface="Open Sans" charset="0"/>
                <a:ea typeface="Open Sans" charset="0"/>
                <a:cs typeface="Open Sans" charset="0"/>
                <a:sym typeface="Open Sans" charset="0"/>
              </a:defRPr>
            </a:lvl4pPr>
            <a:lvl5pPr marL="2057400" indent="-228600">
              <a:defRPr sz="2200" baseline="55000">
                <a:solidFill>
                  <a:srgbClr val="7B7B7B"/>
                </a:solidFill>
                <a:latin typeface="Open Sans" charset="0"/>
                <a:ea typeface="Open Sans" charset="0"/>
                <a:cs typeface="Open Sans" charset="0"/>
                <a:sym typeface="Open Sans" charset="0"/>
              </a:defRPr>
            </a:lvl5pPr>
            <a:lvl6pPr marL="25146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6pPr>
            <a:lvl7pPr marL="29718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7pPr>
            <a:lvl8pPr marL="34290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8pPr>
            <a:lvl9pPr marL="3886200" indent="-228600" defTabSz="825500" eaLnBrk="0" fontAlgn="base" hangingPunct="0">
              <a:spcBef>
                <a:spcPct val="0"/>
              </a:spcBef>
              <a:spcAft>
                <a:spcPct val="0"/>
              </a:spcAft>
              <a:defRPr sz="2200" baseline="55000">
                <a:solidFill>
                  <a:srgbClr val="7B7B7B"/>
                </a:solidFill>
                <a:latin typeface="Open Sans" charset="0"/>
                <a:ea typeface="Open Sans" charset="0"/>
                <a:cs typeface="Open Sans" charset="0"/>
                <a:sym typeface="Open Sans" charset="0"/>
              </a:defRPr>
            </a:lvl9pPr>
          </a:lstStyle>
          <a:p>
            <a:pPr algn="ctr" eaLnBrk="1">
              <a:lnSpc>
                <a:spcPct val="10000"/>
              </a:lnSpc>
              <a:defRPr/>
            </a:pPr>
            <a:r>
              <a:rPr lang="en-US" altLang="en-US" sz="1900" b="1" u="sng" baseline="0">
                <a:solidFill>
                  <a:schemeClr val="accent1"/>
                </a:solidFill>
                <a:hlinkClick r:id="rId2"/>
              </a:rPr>
              <a:t>WWW.SITE2MAX.PRO</a:t>
            </a:r>
            <a:endParaRPr lang="en-US" altLang="en-US" sz="1900" b="1" baseline="0">
              <a:solidFill>
                <a:schemeClr val="accent1"/>
              </a:solidFill>
            </a:endParaRPr>
          </a:p>
        </p:txBody>
      </p:sp>
      <p:sp>
        <p:nvSpPr>
          <p:cNvPr id="54278" name="Line 6"/>
          <p:cNvSpPr>
            <a:spLocks noChangeShapeType="1"/>
          </p:cNvSpPr>
          <p:nvPr/>
        </p:nvSpPr>
        <p:spPr bwMode="auto">
          <a:xfrm flipV="1">
            <a:off x="12192000" y="-63500"/>
            <a:ext cx="0" cy="3287713"/>
          </a:xfrm>
          <a:prstGeom prst="line">
            <a:avLst/>
          </a:prstGeom>
          <a:noFill/>
          <a:ln w="50800" cap="flat" cmpd="sng">
            <a:solidFill>
              <a:srgbClr val="F0F0F0"/>
            </a:solidFill>
            <a:prstDash val="solid"/>
            <a:round/>
            <a:headEnd type="none" w="med" len="med"/>
            <a:tailEnd type="non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50800" tIns="50800" rIns="50800" bIns="50800" anchor="ctr"/>
          <a:lstStyle/>
          <a:p>
            <a:pPr algn="ctr" eaLnBrk="1">
              <a:defRPr/>
            </a:pPr>
            <a:endParaRPr lang="en-US" altLang="en-US" sz="3200" baseline="0">
              <a:solidFill>
                <a:srgbClr val="000000"/>
              </a:solidFill>
              <a:latin typeface="Helvetica Light" charset="0"/>
              <a:ea typeface="Helvetica Light" charset="0"/>
              <a:cs typeface="Helvetica Light" charset="0"/>
              <a:sym typeface="Helvetica Light" charset="0"/>
            </a:endParaRPr>
          </a:p>
        </p:txBody>
      </p:sp>
      <p:sp>
        <p:nvSpPr>
          <p:cNvPr id="3" name="Прямоугольник 2"/>
          <p:cNvSpPr/>
          <p:nvPr/>
        </p:nvSpPr>
        <p:spPr bwMode="auto">
          <a:xfrm>
            <a:off x="10463213" y="12715875"/>
            <a:ext cx="3600450" cy="838200"/>
          </a:xfrm>
          <a:prstGeom prst="rect">
            <a:avLst/>
          </a:prstGeom>
          <a:solidFill>
            <a:srgbClr val="A7AAAA"/>
          </a:solidFill>
          <a:ln>
            <a:noFill/>
            <a:headEnd type="none" w="med" len="med"/>
            <a:tailEnd type="none" w="med" len="med"/>
          </a:ln>
        </p:spPr>
        <p:style>
          <a:lnRef idx="2">
            <a:schemeClr val="dk1"/>
          </a:lnRef>
          <a:fillRef idx="1">
            <a:schemeClr val="lt1"/>
          </a:fillRef>
          <a:effectRef idx="0">
            <a:schemeClr val="dk1"/>
          </a:effectRef>
          <a:fontRef idx="minor">
            <a:schemeClr val="dk1"/>
          </a:fontRef>
        </p:style>
        <p:txBody>
          <a:bodyPr lIns="50800" tIns="50800" rIns="50800" bIns="50800" anchor="ctr">
            <a:spAutoFit/>
          </a:bodyPr>
          <a:lstStyle/>
          <a:p>
            <a:pPr eaLnBrk="1">
              <a:defRPr/>
            </a:pPr>
            <a:endParaRPr lang="uk-UA">
              <a:solidFill>
                <a:srgbClr val="7B7B7B"/>
              </a:solidFill>
            </a:endParaRP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White - Standart page">
  <a:themeElements>
    <a:clrScheme name="Business_Proposal (emerald)">
      <a:dk1>
        <a:srgbClr val="EFF0EF"/>
      </a:dk1>
      <a:lt1>
        <a:srgbClr val="FFFFFF"/>
      </a:lt1>
      <a:dk2>
        <a:srgbClr val="53585F"/>
      </a:dk2>
      <a:lt2>
        <a:srgbClr val="DCDEE0"/>
      </a:lt2>
      <a:accent1>
        <a:srgbClr val="00B39C"/>
      </a:accent1>
      <a:accent2>
        <a:srgbClr val="5F5D5F"/>
      </a:accent2>
      <a:accent3>
        <a:srgbClr val="5F5D5F"/>
      </a:accent3>
      <a:accent4>
        <a:srgbClr val="7A7B7A"/>
      </a:accent4>
      <a:accent5>
        <a:srgbClr val="9C9D9C"/>
      </a:accent5>
      <a:accent6>
        <a:srgbClr val="A3A4A3"/>
      </a:accent6>
      <a:hlink>
        <a:srgbClr val="00B39C"/>
      </a:hlink>
      <a:folHlink>
        <a:srgbClr val="5F5D5F"/>
      </a:folHlink>
    </a:clrScheme>
    <a:fontScheme name="White - Standart page">
      <a:majorFont>
        <a:latin typeface="Open Sans Extrabold"/>
        <a:ea typeface="Open Sans Extrabold"/>
        <a:cs typeface="Open Sans Extrabold"/>
      </a:majorFont>
      <a:minorFont>
        <a:latin typeface="Open Sans"/>
        <a:ea typeface="Open Sans"/>
        <a:cs typeface="Open Sans"/>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spDef>
    <a:lnDef>
      <a:spPr bwMode="auto">
        <a:xfrm>
          <a:off x="0" y="0"/>
          <a:ext cx="1" cy="1"/>
        </a:xfrm>
        <a:custGeom>
          <a:avLst/>
          <a:gdLst/>
          <a:ahLst/>
          <a:cxnLst/>
          <a:rect l="0" t="0" r="0" b="0"/>
          <a:pathLst/>
        </a:custGeom>
        <a:blipFill dpi="0" rotWithShape="0">
          <a:blip xmlns:r="http://schemas.openxmlformats.org/officeDocument/2006/relationships" r:embed="rId1"/>
          <a:srcRect/>
          <a:tile tx="0" ty="0" sx="100000" sy="100000" flip="none" algn="tl"/>
        </a:blipFill>
        <a:ln w="25400" cap="flat" cmpd="sng" algn="ctr">
          <a:solidFill>
            <a:srgbClr val="000000"/>
          </a:solidFill>
          <a:prstDash val="solid"/>
          <a:miter lim="400000"/>
          <a:headEnd type="none" w="med" len="med"/>
          <a:tailEnd type="none" w="med" len="med"/>
        </a:ln>
        <a:effectLst>
          <a:outerShdw blurRad="38100" dist="25400" dir="5400000" algn="ctr" rotWithShape="0">
            <a:srgbClr val="000000">
              <a:alpha val="50000"/>
            </a:srgbClr>
          </a:outerShdw>
        </a:effectLst>
      </a:spPr>
      <a:bodyPr vert="horz" wrap="square" lIns="50800" tIns="50800" rIns="50800" bIns="50800" numCol="1" anchor="ctr" anchorCtr="0" compatLnSpc="1">
        <a:prstTxWarp prst="textNoShape">
          <a:avLst/>
        </a:prstTxWarp>
        <a:spAutoFit/>
      </a:bodyPr>
      <a:lstStyle>
        <a:defPPr marL="0" marR="0" indent="0" algn="l" defTabSz="825500" rtl="0" eaLnBrk="1" fontAlgn="base" latinLnBrk="0" hangingPunct="0">
          <a:lnSpc>
            <a:spcPct val="100000"/>
          </a:lnSpc>
          <a:spcBef>
            <a:spcPct val="0"/>
          </a:spcBef>
          <a:spcAft>
            <a:spcPct val="0"/>
          </a:spcAft>
          <a:buClrTx/>
          <a:buSzTx/>
          <a:buFontTx/>
          <a:buNone/>
          <a:tabLst/>
          <a:defRPr kumimoji="0" lang="en-US" altLang="en-US" sz="2200" b="0" i="0" u="none" strike="noStrike" cap="none" normalizeH="0" baseline="55000">
            <a:ln>
              <a:noFill/>
            </a:ln>
            <a:solidFill>
              <a:srgbClr val="7B7B7B"/>
            </a:solidFill>
            <a:effectLst/>
            <a:latin typeface="Open Sans" charset="0"/>
            <a:ea typeface="Open Sans" charset="0"/>
            <a:cs typeface="Open Sans" charset="0"/>
            <a:sym typeface="Open Sans" charset="0"/>
          </a:defRPr>
        </a:defPPr>
      </a:lst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53585F"/>
      </a:dk2>
      <a:lt2>
        <a:srgbClr val="DCDEE0"/>
      </a:lt2>
      <a:accent1>
        <a:srgbClr val="0365C0"/>
      </a:accent1>
      <a:accent2>
        <a:srgbClr val="00882B"/>
      </a:accent2>
      <a:accent3>
        <a:srgbClr val="FFFFFF"/>
      </a:accent3>
      <a:accent4>
        <a:srgbClr val="000000"/>
      </a:accent4>
      <a:accent5>
        <a:srgbClr val="AAB8DC"/>
      </a:accent5>
      <a:accent6>
        <a:srgbClr val="007B26"/>
      </a:accent6>
      <a:hlink>
        <a:srgbClr val="0000FF"/>
      </a:hlink>
      <a:folHlink>
        <a:srgbClr val="FF00FF"/>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1275</TotalTime>
  <Words>1925</Words>
  <Application>Microsoft Office PowerPoint</Application>
  <PresentationFormat>Произвольный</PresentationFormat>
  <Paragraphs>174</Paragraphs>
  <Slides>36</Slides>
  <Notes>0</Notes>
  <HiddenSlides>0</HiddenSlides>
  <MMClips>0</MMClips>
  <ScaleCrop>false</ScaleCrop>
  <HeadingPairs>
    <vt:vector size="6" baseType="variant">
      <vt:variant>
        <vt:lpstr>Использованные шрифты</vt:lpstr>
      </vt:variant>
      <vt:variant>
        <vt:i4>9</vt:i4>
      </vt:variant>
      <vt:variant>
        <vt:lpstr>Тема</vt:lpstr>
      </vt:variant>
      <vt:variant>
        <vt:i4>1</vt:i4>
      </vt:variant>
      <vt:variant>
        <vt:lpstr>Заголовки слайдов</vt:lpstr>
      </vt:variant>
      <vt:variant>
        <vt:i4>36</vt:i4>
      </vt:variant>
    </vt:vector>
  </HeadingPairs>
  <TitlesOfParts>
    <vt:vector size="46" baseType="lpstr">
      <vt:lpstr>Arial</vt:lpstr>
      <vt:lpstr>Cambria Math</vt:lpstr>
      <vt:lpstr>Helvetica Light</vt:lpstr>
      <vt:lpstr>Helvetica Neue</vt:lpstr>
      <vt:lpstr>Open Sans</vt:lpstr>
      <vt:lpstr>Open Sans Extrabold</vt:lpstr>
      <vt:lpstr>Open Sans Semibold</vt:lpstr>
      <vt:lpstr>Source Sans Pro</vt:lpstr>
      <vt:lpstr>Times New Roman</vt:lpstr>
      <vt:lpstr>White - Standart page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asa</dc:creator>
  <cp:lastModifiedBy>Володимир</cp:lastModifiedBy>
  <cp:revision>196</cp:revision>
  <dcterms:modified xsi:type="dcterms:W3CDTF">2021-09-30T07:12:01Z</dcterms:modified>
</cp:coreProperties>
</file>